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7"/>
  </p:notesMasterIdLst>
  <p:sldIdLst>
    <p:sldId id="256" r:id="rId5"/>
    <p:sldId id="664" r:id="rId6"/>
    <p:sldId id="665" r:id="rId7"/>
    <p:sldId id="666" r:id="rId8"/>
    <p:sldId id="667" r:id="rId9"/>
    <p:sldId id="679" r:id="rId10"/>
    <p:sldId id="668" r:id="rId11"/>
    <p:sldId id="680" r:id="rId12"/>
    <p:sldId id="669" r:id="rId13"/>
    <p:sldId id="670" r:id="rId14"/>
    <p:sldId id="671" r:id="rId15"/>
    <p:sldId id="672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65C9E-775C-4F55-81E7-F82052D99F3D}">
          <p14:sldIdLst>
            <p14:sldId id="256"/>
            <p14:sldId id="664"/>
          </p14:sldIdLst>
        </p14:section>
        <p14:section name="HYPACK Environment" id="{A1F45ECC-8FE9-4DA6-927C-2BED1473C9C7}">
          <p14:sldIdLst>
            <p14:sldId id="665"/>
            <p14:sldId id="666"/>
            <p14:sldId id="667"/>
            <p14:sldId id="679"/>
          </p14:sldIdLst>
        </p14:section>
        <p14:section name="WQ Sensor Processing" id="{5DCBE964-8722-4CB4-8EC2-5AF0ED07BD11}">
          <p14:sldIdLst>
            <p14:sldId id="668"/>
            <p14:sldId id="680"/>
            <p14:sldId id="669"/>
            <p14:sldId id="670"/>
            <p14:sldId id="671"/>
            <p14:sldId id="6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24DA0-357D-48BA-970F-E9306002D7A2}" v="1" dt="2021-11-24T14:57:14.708"/>
    <p1510:client id="{F4654E1C-52CF-4AB6-B763-531597F8FBFD}" v="78" dt="2021-11-24T16:47:19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ken, Ken - Xylem" userId="1f721ec1-df35-4521-888f-0dbf23fa09d8" providerId="ADAL" clId="{F4654E1C-52CF-4AB6-B763-531597F8FBFD}"/>
    <pc:docChg chg="undo custSel modSld">
      <pc:chgData name="Aiken, Ken - Xylem" userId="1f721ec1-df35-4521-888f-0dbf23fa09d8" providerId="ADAL" clId="{F4654E1C-52CF-4AB6-B763-531597F8FBFD}" dt="2021-11-24T16:56:56.969" v="426" actId="20577"/>
      <pc:docMkLst>
        <pc:docMk/>
      </pc:docMkLst>
      <pc:sldChg chg="addSp delSp modSp">
        <pc:chgData name="Aiken, Ken - Xylem" userId="1f721ec1-df35-4521-888f-0dbf23fa09d8" providerId="ADAL" clId="{F4654E1C-52CF-4AB6-B763-531597F8FBFD}" dt="2021-11-24T16:48:08.580" v="388" actId="20577"/>
        <pc:sldMkLst>
          <pc:docMk/>
          <pc:sldMk cId="2496551863" sldId="668"/>
        </pc:sldMkLst>
        <pc:spChg chg="mod">
          <ac:chgData name="Aiken, Ken - Xylem" userId="1f721ec1-df35-4521-888f-0dbf23fa09d8" providerId="ADAL" clId="{F4654E1C-52CF-4AB6-B763-531597F8FBFD}" dt="2021-11-24T16:48:08.580" v="388" actId="20577"/>
          <ac:spMkLst>
            <pc:docMk/>
            <pc:sldMk cId="2496551863" sldId="668"/>
            <ac:spMk id="4" creationId="{849F740E-92D2-435A-9096-1B8DA9E86F8B}"/>
          </ac:spMkLst>
        </pc:spChg>
        <pc:picChg chg="del">
          <ac:chgData name="Aiken, Ken - Xylem" userId="1f721ec1-df35-4521-888f-0dbf23fa09d8" providerId="ADAL" clId="{F4654E1C-52CF-4AB6-B763-531597F8FBFD}" dt="2021-11-24T16:47:00.209" v="315" actId="478"/>
          <ac:picMkLst>
            <pc:docMk/>
            <pc:sldMk cId="2496551863" sldId="668"/>
            <ac:picMk id="9" creationId="{5EF13527-1024-4963-BAB5-A7EDE2272158}"/>
          </ac:picMkLst>
        </pc:picChg>
        <pc:picChg chg="add mod">
          <ac:chgData name="Aiken, Ken - Xylem" userId="1f721ec1-df35-4521-888f-0dbf23fa09d8" providerId="ADAL" clId="{F4654E1C-52CF-4AB6-B763-531597F8FBFD}" dt="2021-11-24T16:46:57.283" v="314" actId="1076"/>
          <ac:picMkLst>
            <pc:docMk/>
            <pc:sldMk cId="2496551863" sldId="668"/>
            <ac:picMk id="10" creationId="{EEDD4FEE-BF6B-467A-AB29-AD10561F3498}"/>
          </ac:picMkLst>
        </pc:picChg>
      </pc:sldChg>
      <pc:sldChg chg="modSp">
        <pc:chgData name="Aiken, Ken - Xylem" userId="1f721ec1-df35-4521-888f-0dbf23fa09d8" providerId="ADAL" clId="{F4654E1C-52CF-4AB6-B763-531597F8FBFD}" dt="2021-11-24T16:56:56.969" v="426" actId="20577"/>
        <pc:sldMkLst>
          <pc:docMk/>
          <pc:sldMk cId="3810147957" sldId="680"/>
        </pc:sldMkLst>
        <pc:spChg chg="mod">
          <ac:chgData name="Aiken, Ken - Xylem" userId="1f721ec1-df35-4521-888f-0dbf23fa09d8" providerId="ADAL" clId="{F4654E1C-52CF-4AB6-B763-531597F8FBFD}" dt="2021-11-24T16:56:56.969" v="426" actId="20577"/>
          <ac:spMkLst>
            <pc:docMk/>
            <pc:sldMk cId="3810147957" sldId="680"/>
            <ac:spMk id="3" creationId="{D7884DDC-D1B9-4867-8664-123830138E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F0397-867C-414F-8AED-4B367A293F6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1BAEE-CA52-40AB-9832-6E2C2F72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Stressed Water Supply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Maintain the health of traditional water sources and execute a water source diversification strategy  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leading-edge technologies monitor, pump and treat water from all sources and enable water reuse 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Aging Infrastructure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have to effectively assess and identify high-risk areas for repair/replacement before problems occur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intelligent pipeline and critical infrastructure services perform condition assessment, identify defective assets, provide bypass services and replacement technologies, reduce or eliminate combined sewer overflows and leaks/non-revenue water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Stormwater &amp; Flooding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Significant increase in severe weather patterns is causing flooding and related damages to communities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flood management solutions include sensors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early warnings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, dewatering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disaster response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, communications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 and submersible pumping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resilient infrastructure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Regulatory Compliance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must successfully comply with a growing body of compliance regulations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analytics and sensors evaluate a broad range of water quality parameters, and our technologies treat water and wastewater to meet regulatory standards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Non-Revenue Water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have an important opportunity to reduce persistent and costly water losses from leaks and faulty meter readings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broad portfolio of solutions monitors for, and identifies, water leaks, as well as faulty meters. Our communications network enables point-to-multipoint communications throughout the system</a:t>
            </a:r>
          </a:p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Operating Strategy Reducing Costs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want to lower operating and energy costs, and leverage new revenue opportunities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 offers industry-leading pumping and treatment solutions for energy efficiency, and software-enabled solutions to optimize operations and identify revenue opportunities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73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941984"/>
            <a:ext cx="7549079" cy="2743200"/>
          </a:xfrm>
          <a:prstGeom prst="rect">
            <a:avLst/>
          </a:prstGeom>
        </p:spPr>
        <p:txBody>
          <a:bodyPr tIns="0" bIns="0" rtlCol="0" anchor="b" anchorCtr="0">
            <a:noAutofit/>
          </a:bodyPr>
          <a:lstStyle>
            <a:lvl1pPr>
              <a:lnSpc>
                <a:spcPct val="80000"/>
              </a:lnSpc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D7A56-0967-D442-92A0-85A847FD6B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7880"/>
            <a:ext cx="119030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19" y="402336"/>
            <a:ext cx="1829276" cy="6452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3A769E-7BA6-40F8-9174-818ACE5F72AD}"/>
              </a:ext>
            </a:extLst>
          </p:cNvPr>
          <p:cNvSpPr txBox="1"/>
          <p:nvPr/>
        </p:nvSpPr>
        <p:spPr>
          <a:xfrm>
            <a:off x="1631703" y="6146910"/>
            <a:ext cx="3424912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HYPACK 2022 </a:t>
            </a:r>
            <a:r>
              <a:rPr lang="en-US" sz="1800" dirty="0">
                <a:solidFill>
                  <a:schemeClr val="bg1"/>
                </a:solidFill>
              </a:rPr>
              <a:t>– Training Event</a:t>
            </a:r>
          </a:p>
        </p:txBody>
      </p:sp>
      <p:pic>
        <p:nvPicPr>
          <p:cNvPr id="14" name="Picture 13" descr="A picture containing cup&#10;&#10;Description automatically generated">
            <a:extLst>
              <a:ext uri="{FF2B5EF4-FFF2-40B4-BE49-F238E27FC236}">
                <a16:creationId xmlns:a16="http://schemas.microsoft.com/office/drawing/2014/main" id="{35CE9B9A-6D40-4024-904F-16C6EBF90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46" y="5997278"/>
            <a:ext cx="773757" cy="7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A9DB8-0C28-3641-BEED-8EE8DF37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3"/>
          <a:stretch/>
        </p:blipFill>
        <p:spPr>
          <a:xfrm>
            <a:off x="789478" y="6099659"/>
            <a:ext cx="11113522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667AA-22B6-324D-A947-DB04F266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044" y="6263439"/>
            <a:ext cx="1371957" cy="4839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4FA756-AEE3-47B7-89C9-EBBF6D66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0" y="110652"/>
            <a:ext cx="11277598" cy="989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4E3F6-D2C2-44F0-901F-599826E1A605}"/>
              </a:ext>
            </a:extLst>
          </p:cNvPr>
          <p:cNvGrpSpPr/>
          <p:nvPr/>
        </p:nvGrpSpPr>
        <p:grpSpPr>
          <a:xfrm>
            <a:off x="924040" y="5970906"/>
            <a:ext cx="4132575" cy="721244"/>
            <a:chOff x="923799" y="5970906"/>
            <a:chExt cx="4131499" cy="721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27D8EE-F612-4D6F-ADDE-F199FDE8A6CF}"/>
                </a:ext>
              </a:extLst>
            </p:cNvPr>
            <p:cNvSpPr txBox="1"/>
            <p:nvPr/>
          </p:nvSpPr>
          <p:spPr>
            <a:xfrm>
              <a:off x="1631278" y="6146910"/>
              <a:ext cx="3424020" cy="369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HYPACK </a:t>
              </a:r>
              <a:r>
                <a:rPr lang="en-US" sz="1800" dirty="0">
                  <a:solidFill>
                    <a:schemeClr val="bg1"/>
                  </a:solidFill>
                </a:rPr>
                <a:t>2022</a:t>
              </a:r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– Training Event</a:t>
              </a:r>
            </a:p>
          </p:txBody>
        </p:sp>
        <p:pic>
          <p:nvPicPr>
            <p:cNvPr id="9" name="Picture 8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47CF0E15-35AF-4D8A-A264-F9D767EFF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0893"/>
            <a:stretch/>
          </p:blipFill>
          <p:spPr>
            <a:xfrm>
              <a:off x="923799" y="5970906"/>
              <a:ext cx="707479" cy="72124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B3D69F-9434-410C-9A98-79E6A78B9D2A}"/>
              </a:ext>
            </a:extLst>
          </p:cNvPr>
          <p:cNvGrpSpPr/>
          <p:nvPr userDrawn="1"/>
        </p:nvGrpSpPr>
        <p:grpSpPr>
          <a:xfrm>
            <a:off x="924040" y="5970906"/>
            <a:ext cx="4132575" cy="721244"/>
            <a:chOff x="923799" y="5970906"/>
            <a:chExt cx="4131499" cy="7212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CDF696-9BE3-4172-8676-78F7F36FE469}"/>
                </a:ext>
              </a:extLst>
            </p:cNvPr>
            <p:cNvSpPr txBox="1"/>
            <p:nvPr/>
          </p:nvSpPr>
          <p:spPr>
            <a:xfrm>
              <a:off x="1631278" y="6146910"/>
              <a:ext cx="3424020" cy="369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HYPACK 2022 – Training Event</a:t>
              </a:r>
            </a:p>
          </p:txBody>
        </p:sp>
        <p:pic>
          <p:nvPicPr>
            <p:cNvPr id="13" name="Picture 1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0CCDB10C-64C5-495C-B9A8-C3630654F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0893"/>
            <a:stretch/>
          </p:blipFill>
          <p:spPr>
            <a:xfrm>
              <a:off x="923799" y="5970906"/>
              <a:ext cx="707479" cy="721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72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A9DB8-0C28-3641-BEED-8EE8DF37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3"/>
          <a:stretch/>
        </p:blipFill>
        <p:spPr>
          <a:xfrm>
            <a:off x="789478" y="6099659"/>
            <a:ext cx="11113522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667AA-22B6-324D-A947-DB04F266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044" y="6263439"/>
            <a:ext cx="1371957" cy="4839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4FA756-AEE3-47B7-89C9-EBBF6D66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0" y="110652"/>
            <a:ext cx="11277598" cy="989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4E3F6-D2C2-44F0-901F-599826E1A605}"/>
              </a:ext>
            </a:extLst>
          </p:cNvPr>
          <p:cNvGrpSpPr/>
          <p:nvPr userDrawn="1"/>
        </p:nvGrpSpPr>
        <p:grpSpPr>
          <a:xfrm>
            <a:off x="924040" y="5970906"/>
            <a:ext cx="4132575" cy="721244"/>
            <a:chOff x="923799" y="5970906"/>
            <a:chExt cx="4131499" cy="721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27D8EE-F612-4D6F-ADDE-F199FDE8A6CF}"/>
                </a:ext>
              </a:extLst>
            </p:cNvPr>
            <p:cNvSpPr txBox="1"/>
            <p:nvPr/>
          </p:nvSpPr>
          <p:spPr>
            <a:xfrm>
              <a:off x="1631278" y="6146910"/>
              <a:ext cx="3424020" cy="369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HYPACK 2022 – Training Event</a:t>
              </a:r>
            </a:p>
          </p:txBody>
        </p:sp>
        <p:pic>
          <p:nvPicPr>
            <p:cNvPr id="9" name="Picture 8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47CF0E15-35AF-4D8A-A264-F9D767EFF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0893"/>
            <a:stretch/>
          </p:blipFill>
          <p:spPr>
            <a:xfrm>
              <a:off x="923799" y="5970906"/>
              <a:ext cx="707479" cy="721244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7DF70-C149-4080-85DE-15EE8DA9F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319" y="1099665"/>
            <a:ext cx="5894053" cy="46400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034825-958A-4902-8C53-EF6ACB3CC4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34138" y="1109900"/>
            <a:ext cx="5300662" cy="46400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Title Only-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1"/>
            <a:ext cx="11277489" cy="989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C44BB-4EA1-A144-B619-C31CCFF20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0"/>
          <a:stretch/>
        </p:blipFill>
        <p:spPr>
          <a:xfrm>
            <a:off x="785651" y="6099048"/>
            <a:ext cx="11117349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667AA-22B6-324D-A947-DB04F2668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044" y="6263643"/>
            <a:ext cx="1371957" cy="483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5103B-DB89-4CEC-ABE9-4B3B351C5552}"/>
              </a:ext>
            </a:extLst>
          </p:cNvPr>
          <p:cNvSpPr txBox="1"/>
          <p:nvPr/>
        </p:nvSpPr>
        <p:spPr>
          <a:xfrm>
            <a:off x="1593835" y="6163269"/>
            <a:ext cx="3424912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HYPACK 2022 – Training Event</a:t>
            </a:r>
          </a:p>
        </p:txBody>
      </p:sp>
      <p:pic>
        <p:nvPicPr>
          <p:cNvPr id="9" name="Picture 8" descr="A picture containing cup&#10;&#10;Description automatically generated">
            <a:extLst>
              <a:ext uri="{FF2B5EF4-FFF2-40B4-BE49-F238E27FC236}">
                <a16:creationId xmlns:a16="http://schemas.microsoft.com/office/drawing/2014/main" id="{410164A6-CFB8-498A-9E45-795BB37A8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50" y="5967388"/>
            <a:ext cx="773757" cy="760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B4C98C-D5BC-46B5-97B6-7F2F6714C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0"/>
          <a:stretch/>
        </p:blipFill>
        <p:spPr>
          <a:xfrm>
            <a:off x="785651" y="6099048"/>
            <a:ext cx="11117349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CB302-7665-440D-8D75-16724428C9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31044" y="6263643"/>
            <a:ext cx="1371957" cy="4839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94BA95-6603-4031-B328-F3F945F12B46}"/>
              </a:ext>
            </a:extLst>
          </p:cNvPr>
          <p:cNvSpPr txBox="1"/>
          <p:nvPr userDrawn="1"/>
        </p:nvSpPr>
        <p:spPr>
          <a:xfrm>
            <a:off x="1593835" y="6163269"/>
            <a:ext cx="3424912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HYPACK 2022 – Training Event</a:t>
            </a:r>
          </a:p>
        </p:txBody>
      </p:sp>
      <p:pic>
        <p:nvPicPr>
          <p:cNvPr id="13" name="Picture 12" descr="A picture containing cup&#10;&#10;Description automatically generated">
            <a:extLst>
              <a:ext uri="{FF2B5EF4-FFF2-40B4-BE49-F238E27FC236}">
                <a16:creationId xmlns:a16="http://schemas.microsoft.com/office/drawing/2014/main" id="{D909CE48-47E6-4D33-9A1A-BB86E43C4D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5650" y="5967388"/>
            <a:ext cx="773757" cy="7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5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2BE7CB-04AA-4542-9200-874B58C6C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3"/>
          <a:stretch/>
        </p:blipFill>
        <p:spPr>
          <a:xfrm>
            <a:off x="789478" y="6099659"/>
            <a:ext cx="11113522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5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5" r:id="rId3"/>
    <p:sldLayoutId id="2147483669" r:id="rId4"/>
  </p:sldLayoutIdLst>
  <p:txStyles>
    <p:titleStyle>
      <a:lvl1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609458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1218915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828373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2437830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defTabSz="608013" rtl="0" eaLnBrk="1" fontAlgn="base" hangingPunct="1">
        <a:spcBef>
          <a:spcPct val="0"/>
        </a:spcBef>
        <a:spcAft>
          <a:spcPts val="800"/>
        </a:spcAft>
        <a:buClr>
          <a:schemeClr val="bg2"/>
        </a:buClr>
        <a:buFont typeface="Arial" charset="0"/>
        <a:defRPr sz="22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180975" indent="-180975" algn="l" defTabSz="608013" rtl="0" eaLnBrk="1" fontAlgn="base" hangingPunct="1">
        <a:spcBef>
          <a:spcPct val="0"/>
        </a:spcBef>
        <a:spcAft>
          <a:spcPts val="538"/>
        </a:spcAft>
        <a:buClrTx/>
        <a:buSzPct val="100000"/>
        <a:buFont typeface="Arial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363538" indent="-180975" algn="l" defTabSz="608013" rtl="0" eaLnBrk="1" fontAlgn="base" hangingPunct="1">
        <a:spcBef>
          <a:spcPct val="0"/>
        </a:spcBef>
        <a:spcAft>
          <a:spcPts val="538"/>
        </a:spcAft>
        <a:buFont typeface="Lucida Grande" charset="0"/>
        <a:buChar char="-"/>
        <a:defRPr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547688" indent="-180975" algn="l" defTabSz="608013" rtl="0" eaLnBrk="1" fontAlgn="base" hangingPunct="1">
        <a:spcBef>
          <a:spcPct val="0"/>
        </a:spcBef>
        <a:spcAft>
          <a:spcPts val="538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728663" indent="-180975" algn="l" defTabSz="608013" rtl="0" eaLnBrk="1" fontAlgn="base" hangingPunct="1">
        <a:spcBef>
          <a:spcPct val="0"/>
        </a:spcBef>
        <a:spcAft>
          <a:spcPts val="538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3352018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75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933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91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58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15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73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30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89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47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04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662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ED1440-243A-455C-AC41-8FF620DA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Quality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293811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DCFB31-2BD7-41DA-80D5-E853EA79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42" y="788012"/>
            <a:ext cx="9336385" cy="5297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E50659-0036-4561-833E-1CBD035F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Editor – Profile Window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391EEE-E9AD-4DFA-875A-033BA66DABF6}"/>
              </a:ext>
            </a:extLst>
          </p:cNvPr>
          <p:cNvSpPr/>
          <p:nvPr/>
        </p:nvSpPr>
        <p:spPr>
          <a:xfrm>
            <a:off x="2788855" y="3024718"/>
            <a:ext cx="1034617" cy="80934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01ECB-A008-45D7-B7AC-C59719CC07D5}"/>
              </a:ext>
            </a:extLst>
          </p:cNvPr>
          <p:cNvSpPr txBox="1"/>
          <p:nvPr/>
        </p:nvSpPr>
        <p:spPr>
          <a:xfrm>
            <a:off x="264696" y="3834064"/>
            <a:ext cx="138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Sensor Selection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03762B-DBFF-4294-8D0B-0C04CBD5A0D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1654380" y="3489160"/>
            <a:ext cx="1064230" cy="606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53E7FC-4296-4EB4-A24D-F468D8FD790F}"/>
              </a:ext>
            </a:extLst>
          </p:cNvPr>
          <p:cNvSpPr txBox="1"/>
          <p:nvPr/>
        </p:nvSpPr>
        <p:spPr>
          <a:xfrm>
            <a:off x="202113" y="2855040"/>
            <a:ext cx="1197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Editing Tools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20EC3E-E82F-4F7A-AA6D-CAA7D50A247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399172" y="2855040"/>
            <a:ext cx="255208" cy="1538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AA514B-A98A-42B5-B438-03C4BFF291A3}"/>
              </a:ext>
            </a:extLst>
          </p:cNvPr>
          <p:cNvSpPr/>
          <p:nvPr/>
        </p:nvSpPr>
        <p:spPr>
          <a:xfrm>
            <a:off x="1654380" y="2402162"/>
            <a:ext cx="1096414" cy="102683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F3367-D4C1-4FC4-A159-73646DAB0B91}"/>
              </a:ext>
            </a:extLst>
          </p:cNvPr>
          <p:cNvSpPr txBox="1"/>
          <p:nvPr/>
        </p:nvSpPr>
        <p:spPr>
          <a:xfrm>
            <a:off x="6636859" y="4357284"/>
            <a:ext cx="138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Profile Window</a:t>
            </a:r>
          </a:p>
        </p:txBody>
      </p:sp>
    </p:spTree>
    <p:extLst>
      <p:ext uri="{BB962C8B-B14F-4D97-AF65-F5344CB8AC3E}">
        <p14:creationId xmlns:p14="http://schemas.microsoft.com/office/powerpoint/2010/main" val="405455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DC4108-4FAA-41A1-B3F1-1D3108C4E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89" y="666529"/>
            <a:ext cx="8825478" cy="4988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6A3228-1278-43C7-90DF-E170E80F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Editor – Contour Option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9C2A7-1954-434B-AE54-ED6226C57034}"/>
              </a:ext>
            </a:extLst>
          </p:cNvPr>
          <p:cNvSpPr txBox="1"/>
          <p:nvPr/>
        </p:nvSpPr>
        <p:spPr>
          <a:xfrm>
            <a:off x="457320" y="1161262"/>
            <a:ext cx="19796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Contouring has been embedded in the WQS Editor</a:t>
            </a:r>
          </a:p>
          <a:p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The same options as are available in the TIN MODEL program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33EF24-F084-4F0F-A108-7EC21C3F35A1}"/>
              </a:ext>
            </a:extLst>
          </p:cNvPr>
          <p:cNvCxnSpPr/>
          <p:nvPr/>
        </p:nvCxnSpPr>
        <p:spPr>
          <a:xfrm>
            <a:off x="2029326" y="1844842"/>
            <a:ext cx="1267327" cy="1925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3ACE5C-D3F1-47CE-B4C6-F31584DAEDF9}"/>
              </a:ext>
            </a:extLst>
          </p:cNvPr>
          <p:cNvSpPr/>
          <p:nvPr/>
        </p:nvSpPr>
        <p:spPr>
          <a:xfrm>
            <a:off x="4259179" y="1756611"/>
            <a:ext cx="1620253" cy="312018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24DEC8-7EBC-40DC-AF88-A87E1A9695A6}"/>
              </a:ext>
            </a:extLst>
          </p:cNvPr>
          <p:cNvSpPr/>
          <p:nvPr/>
        </p:nvSpPr>
        <p:spPr>
          <a:xfrm>
            <a:off x="4427621" y="3497179"/>
            <a:ext cx="1187116" cy="3689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98DBF-9A71-4892-93F9-C98D6634EABE}"/>
              </a:ext>
            </a:extLst>
          </p:cNvPr>
          <p:cNvSpPr txBox="1"/>
          <p:nvPr/>
        </p:nvSpPr>
        <p:spPr>
          <a:xfrm>
            <a:off x="457320" y="3697705"/>
            <a:ext cx="1866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Contours can be generated from any sensor without reloading the 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4868ED-FA3A-4596-A9B1-5DC7427261BD}"/>
              </a:ext>
            </a:extLst>
          </p:cNvPr>
          <p:cNvCxnSpPr>
            <a:stCxn id="9" idx="3"/>
          </p:cNvCxnSpPr>
          <p:nvPr/>
        </p:nvCxnSpPr>
        <p:spPr>
          <a:xfrm flipV="1">
            <a:off x="2323790" y="3681663"/>
            <a:ext cx="2103831" cy="677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8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7AF6D7-8EAF-4E23-9DAA-CDB5E800F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048" y="667512"/>
            <a:ext cx="8833104" cy="499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99D58-4DAA-4E4C-9654-EDDD4B3A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Editor – Sort Option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37FF5-7D0E-45D9-9BC6-3A3C75CE2968}"/>
              </a:ext>
            </a:extLst>
          </p:cNvPr>
          <p:cNvSpPr txBox="1"/>
          <p:nvPr/>
        </p:nvSpPr>
        <p:spPr>
          <a:xfrm>
            <a:off x="457320" y="1161262"/>
            <a:ext cx="1979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Data Sorting has been embedded in the WQS Editor</a:t>
            </a:r>
          </a:p>
          <a:p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The same options as are available in the SORT program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BD3745-8356-4BC4-9451-A52F2BDBEE90}"/>
              </a:ext>
            </a:extLst>
          </p:cNvPr>
          <p:cNvCxnSpPr>
            <a:cxnSpLocks/>
          </p:cNvCxnSpPr>
          <p:nvPr/>
        </p:nvCxnSpPr>
        <p:spPr>
          <a:xfrm>
            <a:off x="2029326" y="1844842"/>
            <a:ext cx="732535" cy="2243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294449-F8EF-4A6D-81A1-3510B57C50FC}"/>
              </a:ext>
            </a:extLst>
          </p:cNvPr>
          <p:cNvSpPr/>
          <p:nvPr/>
        </p:nvSpPr>
        <p:spPr>
          <a:xfrm>
            <a:off x="4008963" y="1756612"/>
            <a:ext cx="1870469" cy="177036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Objectives of this session</a:t>
            </a:r>
          </a:p>
        </p:txBody>
      </p:sp>
      <p:sp>
        <p:nvSpPr>
          <p:cNvPr id="57" name="object 3"/>
          <p:cNvSpPr txBox="1"/>
          <p:nvPr/>
        </p:nvSpPr>
        <p:spPr>
          <a:xfrm>
            <a:off x="1436761" y="1724870"/>
            <a:ext cx="3402000" cy="15263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85495">
              <a:lnSpc>
                <a:spcPct val="90000"/>
              </a:lnSpc>
              <a:spcBef>
                <a:spcPts val="430"/>
              </a:spcBef>
            </a:pP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HYPACK Environment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software tools are included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streamline the workflow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7"/>
          <p:cNvSpPr/>
          <p:nvPr/>
        </p:nvSpPr>
        <p:spPr>
          <a:xfrm>
            <a:off x="1429020" y="1707749"/>
            <a:ext cx="2598500" cy="26097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050">
              <a:solidFill>
                <a:prstClr val="black"/>
              </a:solidFill>
            </a:endParaRPr>
          </a:p>
        </p:txBody>
      </p:sp>
      <p:sp>
        <p:nvSpPr>
          <p:cNvPr id="55" name="object 3"/>
          <p:cNvSpPr txBox="1"/>
          <p:nvPr/>
        </p:nvSpPr>
        <p:spPr>
          <a:xfrm>
            <a:off x="8824460" y="4240105"/>
            <a:ext cx="3217632" cy="16925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85495">
              <a:lnSpc>
                <a:spcPct val="90000"/>
              </a:lnSpc>
              <a:spcBef>
                <a:spcPts val="430"/>
              </a:spcBef>
            </a:pPr>
            <a:r>
              <a:rPr lang="en-US" sz="1200" b="1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ADCP In situ Data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Displaying the profile information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individual Ensembles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7"/>
          <p:cNvSpPr/>
          <p:nvPr/>
        </p:nvSpPr>
        <p:spPr>
          <a:xfrm>
            <a:off x="4585359" y="3304402"/>
            <a:ext cx="2598500" cy="26097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050">
              <a:solidFill>
                <a:prstClr val="black"/>
              </a:solidFill>
            </a:endParaRPr>
          </a:p>
        </p:txBody>
      </p:sp>
      <p:sp>
        <p:nvSpPr>
          <p:cNvPr id="36" name="object 3"/>
          <p:cNvSpPr txBox="1"/>
          <p:nvPr/>
        </p:nvSpPr>
        <p:spPr>
          <a:xfrm>
            <a:off x="4585359" y="3317450"/>
            <a:ext cx="3718886" cy="196130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85495">
              <a:lnSpc>
                <a:spcPct val="90000"/>
              </a:lnSpc>
              <a:spcBef>
                <a:spcPts val="430"/>
              </a:spcBef>
            </a:pP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WQ Sensor Data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WQS Editor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Sensor Data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Contours from WQS Editor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Sorted data from WQS Editor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7"/>
          <p:cNvSpPr/>
          <p:nvPr/>
        </p:nvSpPr>
        <p:spPr>
          <a:xfrm>
            <a:off x="8824460" y="4218358"/>
            <a:ext cx="2609736" cy="43495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38" name="object 15"/>
          <p:cNvSpPr/>
          <p:nvPr/>
        </p:nvSpPr>
        <p:spPr>
          <a:xfrm>
            <a:off x="7802991" y="4218357"/>
            <a:ext cx="899618" cy="850252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>
                <a:solidFill>
                  <a:schemeClr val="bg1"/>
                </a:solidFill>
              </a:rPr>
              <a:t>3</a:t>
            </a:r>
            <a:endParaRPr sz="4800" b="1">
              <a:solidFill>
                <a:schemeClr val="bg1"/>
              </a:solidFill>
            </a:endParaRPr>
          </a:p>
        </p:txBody>
      </p:sp>
      <p:sp>
        <p:nvSpPr>
          <p:cNvPr id="45" name="object 15"/>
          <p:cNvSpPr/>
          <p:nvPr/>
        </p:nvSpPr>
        <p:spPr>
          <a:xfrm>
            <a:off x="413818" y="1707748"/>
            <a:ext cx="899618" cy="850252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>
                <a:solidFill>
                  <a:schemeClr val="bg1"/>
                </a:solidFill>
              </a:rPr>
              <a:t>1</a:t>
            </a:r>
            <a:endParaRPr sz="4800" b="1">
              <a:solidFill>
                <a:schemeClr val="bg1"/>
              </a:solidFill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3577711" y="3304401"/>
            <a:ext cx="899618" cy="850252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>
                <a:solidFill>
                  <a:schemeClr val="bg1"/>
                </a:solidFill>
              </a:rPr>
              <a:t>2</a:t>
            </a:r>
            <a:endParaRPr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4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3CEC6-0BF8-49A2-9E43-27FD2D96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HYPACK Environment</a:t>
            </a:r>
          </a:p>
        </p:txBody>
      </p:sp>
    </p:spTree>
    <p:extLst>
      <p:ext uri="{BB962C8B-B14F-4D97-AF65-F5344CB8AC3E}">
        <p14:creationId xmlns:p14="http://schemas.microsoft.com/office/powerpoint/2010/main" val="79471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AA41-1B0E-43C4-B098-581EDB09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HYPACK Shell</a:t>
            </a:r>
          </a:p>
        </p:txBody>
      </p:sp>
      <p:pic>
        <p:nvPicPr>
          <p:cNvPr id="5" name="Picture 4" descr="Graphical user interface, map&#10;&#10;Description automatically generated">
            <a:extLst>
              <a:ext uri="{FF2B5EF4-FFF2-40B4-BE49-F238E27FC236}">
                <a16:creationId xmlns:a16="http://schemas.microsoft.com/office/drawing/2014/main" id="{82E6DA85-6BA0-468D-B5EB-29658474C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r="1"/>
          <a:stretch/>
        </p:blipFill>
        <p:spPr>
          <a:xfrm>
            <a:off x="2610828" y="705853"/>
            <a:ext cx="9309272" cy="5163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68EEF1-D989-4E13-AA8E-922062D63B52}"/>
              </a:ext>
            </a:extLst>
          </p:cNvPr>
          <p:cNvSpPr/>
          <p:nvPr/>
        </p:nvSpPr>
        <p:spPr>
          <a:xfrm>
            <a:off x="11717655" y="1821547"/>
            <a:ext cx="234530" cy="2533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E8C0B-01C8-4FF2-A5FF-8E2DFA054C65}"/>
              </a:ext>
            </a:extLst>
          </p:cNvPr>
          <p:cNvSpPr txBox="1"/>
          <p:nvPr/>
        </p:nvSpPr>
        <p:spPr>
          <a:xfrm>
            <a:off x="10702862" y="4355433"/>
            <a:ext cx="133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Map Tools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E1D25-00C4-4ED3-A038-895D674C2889}"/>
              </a:ext>
            </a:extLst>
          </p:cNvPr>
          <p:cNvSpPr/>
          <p:nvPr/>
        </p:nvSpPr>
        <p:spPr>
          <a:xfrm>
            <a:off x="2610827" y="1690935"/>
            <a:ext cx="1963109" cy="41835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CD747-D486-4ECC-82CA-AC7F33FB31D9}"/>
              </a:ext>
            </a:extLst>
          </p:cNvPr>
          <p:cNvSpPr txBox="1"/>
          <p:nvPr/>
        </p:nvSpPr>
        <p:spPr>
          <a:xfrm>
            <a:off x="2804951" y="4982399"/>
            <a:ext cx="15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Project Files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FC6E02-F6E1-48E1-B025-840CFCF265AD}"/>
              </a:ext>
            </a:extLst>
          </p:cNvPr>
          <p:cNvSpPr/>
          <p:nvPr/>
        </p:nvSpPr>
        <p:spPr>
          <a:xfrm>
            <a:off x="4573936" y="1257505"/>
            <a:ext cx="3622199" cy="327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738D6-998C-4154-B4B4-A44BF5E1FB14}"/>
              </a:ext>
            </a:extLst>
          </p:cNvPr>
          <p:cNvSpPr txBox="1"/>
          <p:nvPr/>
        </p:nvSpPr>
        <p:spPr>
          <a:xfrm>
            <a:off x="8196135" y="1236671"/>
            <a:ext cx="165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Geodesy Bar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C0131-7C36-403E-A3AE-B38868D6D330}"/>
              </a:ext>
            </a:extLst>
          </p:cNvPr>
          <p:cNvSpPr/>
          <p:nvPr/>
        </p:nvSpPr>
        <p:spPr>
          <a:xfrm>
            <a:off x="2610828" y="877765"/>
            <a:ext cx="1963110" cy="52591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057AA2-15CA-48A8-BEC4-350B7C60FDE9}"/>
              </a:ext>
            </a:extLst>
          </p:cNvPr>
          <p:cNvSpPr txBox="1"/>
          <p:nvPr/>
        </p:nvSpPr>
        <p:spPr>
          <a:xfrm>
            <a:off x="384951" y="897653"/>
            <a:ext cx="1785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Icon and Menu Area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0B04BE-1EA1-42F4-AED0-FE248D5E9ECF}"/>
              </a:ext>
            </a:extLst>
          </p:cNvPr>
          <p:cNvSpPr txBox="1"/>
          <p:nvPr/>
        </p:nvSpPr>
        <p:spPr>
          <a:xfrm>
            <a:off x="384951" y="1421337"/>
            <a:ext cx="2119939" cy="286232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Geodetic Parameters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Hardware Settings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Survey Program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ADCP Processing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ADCP In Situ Processing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WQ Editor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ヒラギノ角ゴ Pro W3"/>
                <a:cs typeface="Arial"/>
              </a:rPr>
              <a:t>Point Cloud Viewer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Remote Assistance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EAB381-039A-426E-AC60-76FFF01D8C91}"/>
              </a:ext>
            </a:extLst>
          </p:cNvPr>
          <p:cNvSpPr txBox="1"/>
          <p:nvPr/>
        </p:nvSpPr>
        <p:spPr>
          <a:xfrm>
            <a:off x="3062566" y="761635"/>
            <a:ext cx="138371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/>
              <a:t>1   2  3   4   5  6   7  8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540CC8-7E23-4C1A-9524-97D38D592595}"/>
              </a:ext>
            </a:extLst>
          </p:cNvPr>
          <p:cNvCxnSpPr>
            <a:stCxn id="14" idx="3"/>
          </p:cNvCxnSpPr>
          <p:nvPr/>
        </p:nvCxnSpPr>
        <p:spPr>
          <a:xfrm flipV="1">
            <a:off x="2170761" y="1007856"/>
            <a:ext cx="440066" cy="43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68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D6B1-7243-441F-9419-7495175B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Geodetic Parameters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9A3EE-64B6-4DC5-8E09-7E5848A61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13" y="826169"/>
            <a:ext cx="6368167" cy="48791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C435A-70B0-4A8A-B3B1-4BFE5296D03C}"/>
              </a:ext>
            </a:extLst>
          </p:cNvPr>
          <p:cNvSpPr txBox="1"/>
          <p:nvPr/>
        </p:nvSpPr>
        <p:spPr>
          <a:xfrm>
            <a:off x="772235" y="1696096"/>
            <a:ext cx="4138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The Geodetic Parameter options within HYPACK allows the user to choose from pre-defined geodesy settings world wide. </a:t>
            </a:r>
          </a:p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The user has the ability to create their own geodetic parameters if required or work on a local grid. </a:t>
            </a:r>
          </a:p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HYPACK will convert from WGS-84 to any projection coordinates.</a:t>
            </a:r>
          </a:p>
        </p:txBody>
      </p:sp>
    </p:spTree>
    <p:extLst>
      <p:ext uri="{BB962C8B-B14F-4D97-AF65-F5344CB8AC3E}">
        <p14:creationId xmlns:p14="http://schemas.microsoft.com/office/powerpoint/2010/main" val="329871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F23ABC-A5F3-4DC6-A401-414B94FD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Editor</a:t>
            </a:r>
          </a:p>
        </p:txBody>
      </p:sp>
    </p:spTree>
    <p:extLst>
      <p:ext uri="{BB962C8B-B14F-4D97-AF65-F5344CB8AC3E}">
        <p14:creationId xmlns:p14="http://schemas.microsoft.com/office/powerpoint/2010/main" val="46893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5AAC-B92E-4F38-8A8A-5252018C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Editor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F740E-92D2-435A-9096-1B8DA9E86F8B}"/>
              </a:ext>
            </a:extLst>
          </p:cNvPr>
          <p:cNvSpPr txBox="1"/>
          <p:nvPr/>
        </p:nvSpPr>
        <p:spPr>
          <a:xfrm>
            <a:off x="615903" y="1000269"/>
            <a:ext cx="42585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Environmental Editor program can load both Raw data collected as well as processed session data.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collected by HYPACK is recorded in an SMI record. 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During the Read Parameter phase of loading data the user can choose which sensor data to process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Environmental Editor saves to a binary *.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smi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session format as well as XYZ and HYPACK Edited All Files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EB1EA0-118D-4105-B2C7-CC9F19F2196C}"/>
              </a:ext>
            </a:extLst>
          </p:cNvPr>
          <p:cNvSpPr/>
          <p:nvPr/>
        </p:nvSpPr>
        <p:spPr>
          <a:xfrm>
            <a:off x="5582653" y="2959768"/>
            <a:ext cx="1227221" cy="18448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D4963-91EF-4EBF-A2CF-1B2A07D38332}"/>
              </a:ext>
            </a:extLst>
          </p:cNvPr>
          <p:cNvSpPr txBox="1"/>
          <p:nvPr/>
        </p:nvSpPr>
        <p:spPr>
          <a:xfrm>
            <a:off x="8270421" y="3217693"/>
            <a:ext cx="2751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Up to 32 sensor readings per sample time can be processed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5F4025-5145-4C84-A378-5E4987060AD1}"/>
              </a:ext>
            </a:extLst>
          </p:cNvPr>
          <p:cNvCxnSpPr/>
          <p:nvPr/>
        </p:nvCxnSpPr>
        <p:spPr>
          <a:xfrm flipH="1" flipV="1">
            <a:off x="6809874" y="3144253"/>
            <a:ext cx="1436055" cy="5133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EDD4FEE-BF6B-467A-AB29-AD10561F3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521" y="800282"/>
            <a:ext cx="6756356" cy="478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5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9659-2D65-43FA-B011-6E525072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84DDC-D1B9-4867-8664-123830138E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319" y="1099665"/>
            <a:ext cx="5894053" cy="46400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HYPACK Survey (*.raw &amp; *.log) files with SMI records</a:t>
            </a:r>
          </a:p>
          <a:p>
            <a:pPr marL="523875" lvl="1" indent="-342900">
              <a:buFont typeface="Arial" panose="020B0604020202020204" pitchFamily="34" charset="0"/>
              <a:buChar char="•"/>
            </a:pPr>
            <a:r>
              <a:rPr lang="en-US" dirty="0"/>
              <a:t>Example Drivers:</a:t>
            </a:r>
          </a:p>
          <a:p>
            <a:pPr marL="706438" lvl="2" indent="-342900">
              <a:buFont typeface="Arial" panose="020B0604020202020204" pitchFamily="34" charset="0"/>
              <a:buChar char="•"/>
            </a:pPr>
            <a:r>
              <a:rPr lang="en-US" dirty="0"/>
              <a:t>YSI-6000</a:t>
            </a:r>
          </a:p>
          <a:p>
            <a:pPr marL="706438" lvl="2" indent="-342900">
              <a:buFont typeface="Arial" panose="020B0604020202020204" pitchFamily="34" charset="0"/>
              <a:buChar char="•"/>
            </a:pPr>
            <a:r>
              <a:rPr lang="en-US" dirty="0"/>
              <a:t>YSI EXO</a:t>
            </a:r>
          </a:p>
          <a:p>
            <a:pPr marL="706438" lvl="2" indent="-342900">
              <a:buFont typeface="Arial" panose="020B0604020202020204" pitchFamily="34" charset="0"/>
              <a:buChar char="•"/>
            </a:pPr>
            <a:r>
              <a:rPr lang="en-US" dirty="0"/>
              <a:t>Generic Input Parser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Edited *.</a:t>
            </a:r>
            <a:r>
              <a:rPr lang="en-US" dirty="0" err="1"/>
              <a:t>smi</a:t>
            </a:r>
            <a:r>
              <a:rPr lang="en-US" dirty="0"/>
              <a:t> files saved from HYPACK’s Environmental and Magnetometer Editors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i3XO </a:t>
            </a:r>
            <a:r>
              <a:rPr lang="en-US" dirty="0" err="1"/>
              <a:t>EcoMapper</a:t>
            </a:r>
            <a:r>
              <a:rPr lang="en-US" dirty="0"/>
              <a:t> *.log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EXO *.bin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B1BE8-9778-41AF-B4EB-2EB45FE55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35" y="1523999"/>
            <a:ext cx="5149108" cy="3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4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0044D04-5A01-4038-B69C-2A2053DCC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35" y="673768"/>
            <a:ext cx="9130407" cy="5136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8F587-8D8E-4437-AD65-8121FC70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Editor – Survey Window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3AAFF-A272-4BB6-A597-BB443038E6EC}"/>
              </a:ext>
            </a:extLst>
          </p:cNvPr>
          <p:cNvSpPr/>
          <p:nvPr/>
        </p:nvSpPr>
        <p:spPr>
          <a:xfrm>
            <a:off x="5789857" y="1035497"/>
            <a:ext cx="1066800" cy="52860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A5D45A-F112-460D-9BD6-F039835156AB}"/>
              </a:ext>
            </a:extLst>
          </p:cNvPr>
          <p:cNvSpPr/>
          <p:nvPr/>
        </p:nvSpPr>
        <p:spPr>
          <a:xfrm>
            <a:off x="2604273" y="2246675"/>
            <a:ext cx="1066800" cy="98901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C15D09-C294-410A-8E78-42816CAF4FA4}"/>
              </a:ext>
            </a:extLst>
          </p:cNvPr>
          <p:cNvSpPr/>
          <p:nvPr/>
        </p:nvSpPr>
        <p:spPr>
          <a:xfrm>
            <a:off x="2596865" y="927206"/>
            <a:ext cx="1066800" cy="71953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DA605B-7E11-4785-B965-F6BD5304420F}"/>
              </a:ext>
            </a:extLst>
          </p:cNvPr>
          <p:cNvSpPr/>
          <p:nvPr/>
        </p:nvSpPr>
        <p:spPr>
          <a:xfrm>
            <a:off x="2596865" y="1662781"/>
            <a:ext cx="1066800" cy="3385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9147E-42A7-4C15-8730-CC0C88D53E2B}"/>
              </a:ext>
            </a:extLst>
          </p:cNvPr>
          <p:cNvSpPr txBox="1"/>
          <p:nvPr/>
        </p:nvSpPr>
        <p:spPr>
          <a:xfrm>
            <a:off x="739422" y="1042669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File selection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928CED-44CB-473D-A7C4-A036BCBE69A2}"/>
              </a:ext>
            </a:extLst>
          </p:cNvPr>
          <p:cNvSpPr txBox="1"/>
          <p:nvPr/>
        </p:nvSpPr>
        <p:spPr>
          <a:xfrm>
            <a:off x="703895" y="1646740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Display Windows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521FEF-E9C8-46FA-9338-B17C89E490CC}"/>
              </a:ext>
            </a:extLst>
          </p:cNvPr>
          <p:cNvSpPr/>
          <p:nvPr/>
        </p:nvSpPr>
        <p:spPr>
          <a:xfrm>
            <a:off x="2604273" y="2017375"/>
            <a:ext cx="1066800" cy="20932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30B7ED-338B-4B6E-81B0-DF7409B21F95}"/>
              </a:ext>
            </a:extLst>
          </p:cNvPr>
          <p:cNvSpPr txBox="1"/>
          <p:nvPr/>
        </p:nvSpPr>
        <p:spPr>
          <a:xfrm>
            <a:off x="703895" y="1989775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Final Products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DCACA0-13F6-4252-A342-C629F29AF785}"/>
              </a:ext>
            </a:extLst>
          </p:cNvPr>
          <p:cNvCxnSpPr>
            <a:stCxn id="14" idx="3"/>
          </p:cNvCxnSpPr>
          <p:nvPr/>
        </p:nvCxnSpPr>
        <p:spPr>
          <a:xfrm flipV="1">
            <a:off x="2033105" y="2122039"/>
            <a:ext cx="571168" cy="21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B664C3-4A43-4704-9EDC-0A8AFCA9EEE1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191570" y="1814263"/>
            <a:ext cx="405295" cy="17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8F9EA4-6AC1-4878-B018-DA0B5943783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877760" y="1214134"/>
            <a:ext cx="719105" cy="728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9D0CCB-501D-4F9A-972E-42C8B2ADB8CB}"/>
              </a:ext>
            </a:extLst>
          </p:cNvPr>
          <p:cNvSpPr txBox="1"/>
          <p:nvPr/>
        </p:nvSpPr>
        <p:spPr>
          <a:xfrm>
            <a:off x="755804" y="2587292"/>
            <a:ext cx="1197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Editing Tools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C07BC4-5D67-487E-93F4-D73059245ED0}"/>
              </a:ext>
            </a:extLst>
          </p:cNvPr>
          <p:cNvCxnSpPr>
            <a:cxnSpLocks/>
            <a:stCxn id="21" idx="3"/>
            <a:endCxn id="5" idx="1"/>
          </p:cNvCxnSpPr>
          <p:nvPr/>
        </p:nvCxnSpPr>
        <p:spPr>
          <a:xfrm>
            <a:off x="1952863" y="2741181"/>
            <a:ext cx="65141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5A9B89-09AE-460E-8247-657E62A1BF5B}"/>
              </a:ext>
            </a:extLst>
          </p:cNvPr>
          <p:cNvSpPr/>
          <p:nvPr/>
        </p:nvSpPr>
        <p:spPr>
          <a:xfrm>
            <a:off x="3649581" y="932252"/>
            <a:ext cx="1892966" cy="6318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38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022">
  <a:themeElements>
    <a:clrScheme name="Xylem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A44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022" id="{BBEE1678-805B-436F-9FDB-AE866C696BE3}" vid="{6A8C2C36-E1CE-428F-9160-5D6917E4E5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24a8e0cc-0db5-4542-95ff-113fbb9da4d2">
      <Terms xmlns="http://schemas.microsoft.com/office/infopath/2007/PartnerControls"/>
    </lcf76f155ced4ddcb4097134ff3c332f>
    <TaxCatchAll xmlns="10a023fd-628c-4b7c-aec2-a17c8104e72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82AE6178ED54FB088AFCCFF3742D5" ma:contentTypeVersion="15" ma:contentTypeDescription="Create a new document." ma:contentTypeScope="" ma:versionID="6e6a18a447b1f1d1e31faa64d873d6c6">
  <xsd:schema xmlns:xsd="http://www.w3.org/2001/XMLSchema" xmlns:xs="http://www.w3.org/2001/XMLSchema" xmlns:p="http://schemas.microsoft.com/office/2006/metadata/properties" xmlns:ns2="24a8e0cc-0db5-4542-95ff-113fbb9da4d2" xmlns:ns3="http://schemas.microsoft.com/sharepoint/v4" xmlns:ns4="10a023fd-628c-4b7c-aec2-a17c8104e729" targetNamespace="http://schemas.microsoft.com/office/2006/metadata/properties" ma:root="true" ma:fieldsID="4cd4662af577c8bff5d9b5caaea07cc5" ns2:_="" ns3:_="" ns4:_="">
    <xsd:import namespace="24a8e0cc-0db5-4542-95ff-113fbb9da4d2"/>
    <xsd:import namespace="http://schemas.microsoft.com/sharepoint/v4"/>
    <xsd:import namespace="10a023fd-628c-4b7c-aec2-a17c8104e7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IconOverlay" minOccurs="0"/>
                <xsd:element ref="ns4:SharedWithUsers" minOccurs="0"/>
                <xsd:element ref="ns4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8e0cc-0db5-4542-95ff-113fbb9da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934200a-e575-48ad-97ba-4b0c9caf94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023fd-628c-4b7c-aec2-a17c8104e72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a79faac-8985-4fc8-8ddf-db27648643c5}" ma:internalName="TaxCatchAll" ma:showField="CatchAllData" ma:web="10a023fd-628c-4b7c-aec2-a17c8104e7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F78512-82BF-481D-80A0-FDFB249BE0A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24ffb4f4-aa9b-4427-a4f9-c91d7974f59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7DE54B4-DCFF-40C8-A0AD-DFCE21D08280}"/>
</file>

<file path=customXml/itemProps3.xml><?xml version="1.0" encoding="utf-8"?>
<ds:datastoreItem xmlns:ds="http://schemas.openxmlformats.org/officeDocument/2006/customXml" ds:itemID="{17BF6623-65FF-4D5E-AD88-E23DF61E37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Jerrys Theme</Template>
  <TotalTime>167</TotalTime>
  <Words>620</Words>
  <Application>Microsoft Office PowerPoint</Application>
  <PresentationFormat>Widescreen</PresentationFormat>
  <Paragraphs>123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Lucida Grande</vt:lpstr>
      <vt:lpstr>Theme2022</vt:lpstr>
      <vt:lpstr>Water Quality Data Processing</vt:lpstr>
      <vt:lpstr>Objectives of this session</vt:lpstr>
      <vt:lpstr>HYPACK Environment</vt:lpstr>
      <vt:lpstr>HYPACK Shell</vt:lpstr>
      <vt:lpstr>Geodetic Parameters</vt:lpstr>
      <vt:lpstr>Environmental Editor</vt:lpstr>
      <vt:lpstr>Environmental Editor</vt:lpstr>
      <vt:lpstr>Input Data</vt:lpstr>
      <vt:lpstr>Environmental Editor – Survey Window</vt:lpstr>
      <vt:lpstr>Environmental Editor – Profile Window</vt:lpstr>
      <vt:lpstr>Environmental Editor – Contour Option</vt:lpstr>
      <vt:lpstr>Environmental Editor – Sort Option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Quality Data Collection</dc:title>
  <dc:creator>Knisley, Jerry - Xylem</dc:creator>
  <cp:lastModifiedBy>Knisley, Jerry - Xylem</cp:lastModifiedBy>
  <cp:revision>4</cp:revision>
  <dcterms:created xsi:type="dcterms:W3CDTF">2020-12-07T16:24:08Z</dcterms:created>
  <dcterms:modified xsi:type="dcterms:W3CDTF">2021-12-29T20:21:37Z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0x010100FE382AE6178ED54FB088AFCCFF3742D5</vt:lpwstr>
  </property>
</Properties>
</file>