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110"/>
  </p:notesMasterIdLst>
  <p:handoutMasterIdLst>
    <p:handoutMasterId r:id="rId111"/>
  </p:handoutMasterIdLst>
  <p:sldIdLst>
    <p:sldId id="48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581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505" r:id="rId26"/>
    <p:sldId id="506" r:id="rId27"/>
    <p:sldId id="507" r:id="rId28"/>
    <p:sldId id="508" r:id="rId29"/>
    <p:sldId id="509" r:id="rId30"/>
    <p:sldId id="510" r:id="rId31"/>
    <p:sldId id="511" r:id="rId32"/>
    <p:sldId id="512" r:id="rId33"/>
    <p:sldId id="513" r:id="rId34"/>
    <p:sldId id="514" r:id="rId35"/>
    <p:sldId id="515" r:id="rId36"/>
    <p:sldId id="516" r:id="rId37"/>
    <p:sldId id="517" r:id="rId38"/>
    <p:sldId id="518" r:id="rId39"/>
    <p:sldId id="519" r:id="rId40"/>
    <p:sldId id="520" r:id="rId41"/>
    <p:sldId id="521" r:id="rId42"/>
    <p:sldId id="522" r:id="rId43"/>
    <p:sldId id="523" r:id="rId44"/>
    <p:sldId id="530" r:id="rId45"/>
    <p:sldId id="531" r:id="rId46"/>
    <p:sldId id="532" r:id="rId47"/>
    <p:sldId id="533" r:id="rId48"/>
    <p:sldId id="582" r:id="rId49"/>
    <p:sldId id="534" r:id="rId50"/>
    <p:sldId id="535" r:id="rId51"/>
    <p:sldId id="536" r:id="rId52"/>
    <p:sldId id="537" r:id="rId53"/>
    <p:sldId id="538" r:id="rId54"/>
    <p:sldId id="539" r:id="rId55"/>
    <p:sldId id="540" r:id="rId56"/>
    <p:sldId id="541" r:id="rId57"/>
    <p:sldId id="542" r:id="rId58"/>
    <p:sldId id="543" r:id="rId59"/>
    <p:sldId id="544" r:id="rId60"/>
    <p:sldId id="584" r:id="rId61"/>
    <p:sldId id="545" r:id="rId62"/>
    <p:sldId id="546" r:id="rId63"/>
    <p:sldId id="547" r:id="rId64"/>
    <p:sldId id="548" r:id="rId65"/>
    <p:sldId id="549" r:id="rId66"/>
    <p:sldId id="550" r:id="rId67"/>
    <p:sldId id="551" r:id="rId68"/>
    <p:sldId id="552" r:id="rId69"/>
    <p:sldId id="553" r:id="rId70"/>
    <p:sldId id="586" r:id="rId71"/>
    <p:sldId id="587" r:id="rId72"/>
    <p:sldId id="588" r:id="rId73"/>
    <p:sldId id="589" r:id="rId74"/>
    <p:sldId id="554" r:id="rId75"/>
    <p:sldId id="555" r:id="rId76"/>
    <p:sldId id="556" r:id="rId77"/>
    <p:sldId id="557" r:id="rId78"/>
    <p:sldId id="558" r:id="rId79"/>
    <p:sldId id="559" r:id="rId80"/>
    <p:sldId id="560" r:id="rId81"/>
    <p:sldId id="561" r:id="rId82"/>
    <p:sldId id="562" r:id="rId83"/>
    <p:sldId id="563" r:id="rId84"/>
    <p:sldId id="564" r:id="rId85"/>
    <p:sldId id="565" r:id="rId86"/>
    <p:sldId id="566" r:id="rId87"/>
    <p:sldId id="567" r:id="rId88"/>
    <p:sldId id="568" r:id="rId89"/>
    <p:sldId id="569" r:id="rId90"/>
    <p:sldId id="570" r:id="rId91"/>
    <p:sldId id="571" r:id="rId92"/>
    <p:sldId id="572" r:id="rId93"/>
    <p:sldId id="573" r:id="rId94"/>
    <p:sldId id="574" r:id="rId95"/>
    <p:sldId id="575" r:id="rId96"/>
    <p:sldId id="482" r:id="rId97"/>
    <p:sldId id="591" r:id="rId98"/>
    <p:sldId id="524" r:id="rId99"/>
    <p:sldId id="525" r:id="rId100"/>
    <p:sldId id="526" r:id="rId101"/>
    <p:sldId id="527" r:id="rId102"/>
    <p:sldId id="528" r:id="rId103"/>
    <p:sldId id="529" r:id="rId104"/>
    <p:sldId id="576" r:id="rId105"/>
    <p:sldId id="577" r:id="rId106"/>
    <p:sldId id="578" r:id="rId107"/>
    <p:sldId id="579" r:id="rId108"/>
    <p:sldId id="580" r:id="rId109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12"/>
      <p:bold r:id="rId113"/>
      <p:italic r:id="rId114"/>
      <p:boldItalic r:id="rId1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8F0D"/>
    <a:srgbClr val="8B0000"/>
    <a:srgbClr val="61ACC9"/>
    <a:srgbClr val="93E4BE"/>
    <a:srgbClr val="8B3E74"/>
    <a:srgbClr val="5B14C4"/>
    <a:srgbClr val="E44589"/>
    <a:srgbClr val="53565A"/>
    <a:srgbClr val="0089B1"/>
    <a:srgbClr val="6E62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5590" autoAdjust="0"/>
  </p:normalViewPr>
  <p:slideViewPr>
    <p:cSldViewPr snapToGrid="0">
      <p:cViewPr varScale="1">
        <p:scale>
          <a:sx n="112" d="100"/>
          <a:sy n="112" d="100"/>
        </p:scale>
        <p:origin x="-1560" y="-72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viewProps" Target="viewProp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1.fntdata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notesMaster" Target="notesMasters/notesMaster1.xml"/><Relationship Id="rId115" Type="http://schemas.openxmlformats.org/officeDocument/2006/relationships/font" Target="fonts/font4.fntdata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font" Target="fonts/font2.fntdata"/><Relationship Id="rId118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font" Target="fonts/font3.fntdata"/><Relationship Id="rId119" Type="http://schemas.openxmlformats.org/officeDocument/2006/relationships/tableStyles" Target="tableStyle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9AF8C2-8A17-492B-B91F-1D201966D8AF}" type="slidenum">
              <a:rPr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716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D4758B7C-434F-4815-9458-06FA683CFB0F}" type="slidenum">
              <a:rPr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462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D4758B7C-434F-4815-9458-06FA683CFB0F}" type="slidenum">
              <a:rPr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146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9AF8C2-8A17-492B-B91F-1D201966D8AF}" type="slidenum">
              <a:rPr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984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/>
            <a:fld id="{829AF8C2-8A17-492B-B91F-1D201966D8AF}" type="slidenum">
              <a:rPr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4593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D4758B7C-434F-4815-9458-06FA683CFB0F}" type="slidenum">
              <a:rPr/>
              <a:pPr>
                <a:defRPr/>
              </a:pPr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0674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2099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rtl="0"/>
            <a:fld id="{6EEF5EF5-9B06-4902-A758-2B291D518EE4}" type="slidenum">
              <a:rPr sz="1200" b="0"/>
              <a:pPr/>
              <a:t>59</a:t>
            </a:fld>
            <a:endParaRPr lang="ru-RU" altLang="en-US" sz="1200" b="0"/>
          </a:p>
        </p:txBody>
      </p:sp>
    </p:spTree>
    <p:extLst>
      <p:ext uri="{BB962C8B-B14F-4D97-AF65-F5344CB8AC3E}">
        <p14:creationId xmlns:p14="http://schemas.microsoft.com/office/powerpoint/2010/main" val="41222028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 rtl="0">
              <a:defRPr/>
            </a:pPr>
            <a:fld id="{D4758B7C-434F-4815-9458-06FA683CFB0F}" type="slidenum">
              <a:rPr/>
              <a:pPr>
                <a:defRPr/>
              </a:pPr>
              <a:t>101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089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E3046-FACF-43E0-8192-EADAB9780F7B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235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09F90A6-73B4-4CFF-B868-FAA9403CC01F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263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721D3D-32E6-49A5-B5DD-081F4B45311B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4440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D0F63DD-C15D-436F-B8B5-91A395C9E739}" type="datetime1">
              <a:rPr lang="en-US" smtClean="0"/>
              <a:pPr/>
              <a:t>1/30/2020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HYPACK 2012 Training Seminar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0EDE77-C530-4ADB-AD74-A99B71A28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5249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BFA869-9319-4338-AF54-2735E46F1DFD}" type="datetimeFigureOut">
              <a:rPr lang="en-US" smtClean="0"/>
              <a:t>1/30/2020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AA4D-0D70-493C-908B-27002ACFC9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18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6" r:id="rId10"/>
    <p:sldLayoutId id="2147483847" r:id="rId11"/>
    <p:sldLayoutId id="2147483848" r:id="rId12"/>
    <p:sldLayoutId id="2147483849" r:id="rId13"/>
    <p:sldLayoutId id="2147483850" r:id="rId14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6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9" b="8479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l" rtl="0" fontAlgn="auto">
              <a:spcAft>
                <a:spcPts val="0"/>
              </a:spcAft>
              <a:defRPr/>
            </a:pPr>
            <a:r>
              <a:rPr lang="ru-RU" b="0" i="0" u="none" baseline="0"/>
              <a:t>Методы вычисления объемов в TIN MODEL</a:t>
            </a:r>
          </a:p>
        </p:txBody>
      </p:sp>
      <p:sp>
        <p:nvSpPr>
          <p:cNvPr id="4" name="Subtitle 1"/>
          <p:cNvSpPr>
            <a:spLocks noGrp="1"/>
          </p:cNvSpPr>
          <p:nvPr>
            <p:ph type="subTitle" idx="1"/>
          </p:nvPr>
        </p:nvSpPr>
        <p:spPr>
          <a:xfrm>
            <a:off x="373869" y="3087749"/>
            <a:ext cx="4138863" cy="422029"/>
          </a:xfrm>
        </p:spPr>
        <p:txBody>
          <a:bodyPr/>
          <a:lstStyle/>
          <a:p>
            <a:pPr algn="l" rtl="0"/>
            <a:r>
              <a:rPr lang="ru-RU" b="0" i="0" u="none" baseline="0" dirty="0"/>
              <a:t>Учебный Семинар HYPACK® 2020</a:t>
            </a:r>
          </a:p>
        </p:txBody>
      </p:sp>
      <p:sp>
        <p:nvSpPr>
          <p:cNvPr id="5" name="Content Placeholder 6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</p:spTree>
    <p:extLst>
      <p:ext uri="{BB962C8B-B14F-4D97-AF65-F5344CB8AC3E}">
        <p14:creationId xmlns:p14="http://schemas.microsoft.com/office/powerpoint/2010/main" val="789021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233055"/>
            <a:ext cx="2696337" cy="538218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Настройки метода Tin to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90451" y="1344659"/>
            <a:ext cx="558338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опцию ‘Tin to Level’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Задайте минимум (From) и максимум (To) и шаг (Increment).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Опция Show Picture для визуализации.  Она очень замедляет процесс.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Create PDF report with graph (создать PDF с графиком) - новая опция в HYPACK 2016.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сохраняются в файл PDF в папке проекта.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раз, когда Вы запускаете МОДЕЛЬ TIN, создается новый файл.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368396"/>
              </p:ext>
            </p:extLst>
          </p:nvPr>
        </p:nvGraphicFramePr>
        <p:xfrm>
          <a:off x="3345101" y="4450113"/>
          <a:ext cx="5528734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390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89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 err="1"/>
                        <a:t>Input</a:t>
                      </a:r>
                      <a:r>
                        <a:rPr lang="ru-RU" b="0" i="0" u="none" baseline="0" dirty="0"/>
                        <a:t> </a:t>
                      </a:r>
                      <a:r>
                        <a:rPr lang="ru-RU" b="0" i="0" u="none" baseline="0" dirty="0" err="1"/>
                        <a:t>File</a:t>
                      </a:r>
                      <a:endParaRPr lang="ru-RU" b="0" i="0" u="non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SSS.XYZ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 Max Side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Высота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С 1790 до 1850 с шагом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772434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№4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МОДЕЛЬ TIN или ПСО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495800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447.945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127.426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575.371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4495800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451.686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127.387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579.073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5240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Загрузите файлы в МОДЕЛЬ TIN (XYZ, LNW)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Экспортируйте данные в формате ALL в файл WWW.LOG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867400" y="5486400"/>
            <a:ext cx="1905000" cy="91440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none" baseline="0"/>
              <a:t>Загрузите файл WWW.LOG в ПСО</a:t>
            </a:r>
          </a:p>
        </p:txBody>
      </p:sp>
      <p:cxnSp>
        <p:nvCxnSpPr>
          <p:cNvPr id="12" name="Straight Arrow Connector 11"/>
          <p:cNvCxnSpPr>
            <a:stCxn id="8" idx="3"/>
            <a:endCxn id="9" idx="1"/>
          </p:cNvCxnSpPr>
          <p:nvPr/>
        </p:nvCxnSpPr>
        <p:spPr>
          <a:xfrm>
            <a:off x="3429000" y="5943600"/>
            <a:ext cx="2286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9" idx="3"/>
            <a:endCxn id="10" idx="1"/>
          </p:cNvCxnSpPr>
          <p:nvPr/>
        </p:nvCxnSpPr>
        <p:spPr>
          <a:xfrm>
            <a:off x="5562600" y="5943600"/>
            <a:ext cx="3048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429000" y="6453664"/>
            <a:ext cx="2590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Помните как?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625560"/>
              </p:ext>
            </p:extLst>
          </p:nvPr>
        </p:nvGraphicFramePr>
        <p:xfrm>
          <a:off x="228600" y="167132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33775"/>
              </p:ext>
            </p:extLst>
          </p:nvPr>
        </p:nvGraphicFramePr>
        <p:xfrm>
          <a:off x="4800600" y="1669732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ПСО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936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8392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№5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</a:t>
            </a:r>
            <a:r>
              <a:rPr lang="ru-RU" sz="2000" b="0" i="0" u="none" baseline="0"/>
              <a:t>Все данные XYZ или разрезы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715470"/>
            <a:ext cx="41632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447.945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127.426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575.371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4724400"/>
            <a:ext cx="40108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447.761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127.448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575.209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8600" y="5934670"/>
            <a:ext cx="4163291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451.686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127.387 cyd</a:t>
            </a:r>
            <a:endParaRPr lang="ru-RU" sz="1400" b="1" dirty="0">
              <a:solidFill>
                <a:schemeClr val="bg1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579.073 cyd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28600" y="434340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TIN с XYZ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600" y="562987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ПСО с LOG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38800" y="4419600"/>
            <a:ext cx="2590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TIN с LOG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28600" y="1143000"/>
            <a:ext cx="8402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результаты близки?  НЕТ!  НЕТ!  НЕТ!  НЕТ!  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798010"/>
              </p:ext>
            </p:extLst>
          </p:nvPr>
        </p:nvGraphicFramePr>
        <p:xfrm>
          <a:off x="277091" y="1664117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531315"/>
              </p:ext>
            </p:extLst>
          </p:nvPr>
        </p:nvGraphicFramePr>
        <p:xfrm>
          <a:off x="4696691" y="1664117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68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3" grpId="0" animBg="1"/>
      <p:bldP spid="16" grpId="0"/>
      <p:bldP spid="17" grpId="0"/>
      <p:bldP spid="18" grpId="0"/>
      <p:bldP spid="19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143000"/>
          </a:xfrm>
        </p:spPr>
        <p:txBody>
          <a:bodyPr/>
          <a:lstStyle/>
          <a:p>
            <a:pPr algn="l" rtl="0"/>
            <a:r>
              <a:rPr lang="ru-RU" sz="3600" b="0" i="0" u="none" baseline="0"/>
              <a:t>Практический пример №6:</a:t>
            </a:r>
            <a:r>
              <a:rPr lang="ru-RU" sz="2000"/>
              <a:t/>
            </a:r>
            <a:br>
              <a:rPr lang="ru-RU" sz="2000"/>
            </a:br>
            <a:r>
              <a:rPr lang="ru-RU" sz="2000" b="0" i="0" u="none" baseline="0"/>
              <a:t>Предварительная съемка и исполнительная</a:t>
            </a:r>
            <a:endParaRPr lang="ru-RU" sz="24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07257"/>
              </p:ext>
            </p:extLst>
          </p:nvPr>
        </p:nvGraphicFramePr>
        <p:xfrm>
          <a:off x="4800600" y="1856740"/>
          <a:ext cx="4094019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79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2600">
                <a:tc>
                  <a:txBody>
                    <a:bodyPr/>
                    <a:lstStyle/>
                    <a:p>
                      <a:pPr algn="l" rtl="0"/>
                      <a:r>
                        <a:rPr lang="ru-RU" sz="20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Данные предварительной съемки всегда вводятся как Input File, а исполнительной - как Additional File.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4800" y="4323080"/>
            <a:ext cx="8472055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Итоговые объемы дноуглубления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==========================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Materials                                     Gross Material                Infill          Net Material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to Project Depth              155766.9             0.0        155766.9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in Overdepth                   11256.2             0.0         11256.2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Pay Removed                               167023.0             0.0        167023.0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Removed                                   175858.0             0.0        175858.0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Remaining Above Project Depth             292178.5                        292178.5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Overdredged Material                        8834.9             0.0          8834.9</a:t>
            </a:r>
          </a:p>
          <a:p>
            <a:pPr algn="just" rtl="0"/>
            <a:r>
              <a:rPr lang="ru-RU" sz="12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Courier New" pitchFamily="49" charset="0"/>
                <a:cs typeface="Courier New" pitchFamily="49" charset="0"/>
              </a:rPr>
              <a:t>Total Infill Material                                                0.0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783367"/>
              </p:ext>
            </p:extLst>
          </p:nvPr>
        </p:nvGraphicFramePr>
        <p:xfrm>
          <a:off x="304800" y="1249680"/>
          <a:ext cx="4114800" cy="4043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Additional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WWW_Post.XYZ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26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noFill/>
          <a:ln w="57150">
            <a:noFill/>
          </a:ln>
        </p:spPr>
        <p:txBody>
          <a:bodyPr/>
          <a:lstStyle/>
          <a:p>
            <a:pPr algn="l" rtl="0"/>
            <a:r>
              <a:rPr lang="ru-RU" sz="4000" b="0" i="0" u="none" baseline="0"/>
              <a:t>МЕТОДЫ ВЫЧИСЛЕНИЯ ОБЪЕМОВ В TIN MODEL</a:t>
            </a:r>
            <a:r>
              <a:rPr lang="ru-RU"/>
              <a:t/>
            </a:r>
            <a:br>
              <a:rPr lang="ru-RU"/>
            </a:br>
            <a:r>
              <a:rPr lang="ru-RU"/>
              <a:t/>
            </a:r>
            <a:br>
              <a:rPr lang="ru-RU"/>
            </a:br>
            <a:r>
              <a:rPr lang="ru-RU" b="0" i="0" u="none" baseline="0"/>
              <a:t>Тест</a:t>
            </a:r>
          </a:p>
        </p:txBody>
      </p:sp>
    </p:spTree>
    <p:extLst>
      <p:ext uri="{BB962C8B-B14F-4D97-AF65-F5344CB8AC3E}">
        <p14:creationId xmlns:p14="http://schemas.microsoft.com/office/powerpoint/2010/main" val="54308903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9600" y="1600200"/>
            <a:ext cx="7543800" cy="341632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Однолучевая съемка была выполнена в резервуаре, и файлы отредактированных данных сохранены в файл каталога 222_Pre.LOG.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Галсы съемки располагаются через 20 футов и глубины в режиме глубин (ось Z положительна вниз).</a:t>
            </a:r>
          </a:p>
          <a:p>
            <a:endParaRPr lang="ru-RU" sz="2400" b="1" dirty="0">
              <a:solidFill>
                <a:schemeClr val="bg1"/>
              </a:solidFill>
            </a:endParaRPr>
          </a:p>
          <a:p>
            <a:pPr algn="l" rtl="0"/>
            <a:r>
              <a:rPr lang="ru-RU" sz="2400" b="1" i="0" u="none" baseline="0">
                <a:solidFill>
                  <a:schemeClr val="bg1"/>
                </a:solidFill>
              </a:rPr>
              <a:t>Сколько воды содержится в резервуаре при уровне 5 футов ниже нуля карты?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57600" y="5715000"/>
            <a:ext cx="1676400" cy="3693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rtl="0"/>
            <a:r>
              <a:rPr lang="ru-RU" b="0" i="0" u="none" baseline="0"/>
              <a:t>68.435 Куб Ярдов</a:t>
            </a:r>
          </a:p>
        </p:txBody>
      </p:sp>
    </p:spTree>
    <p:extLst>
      <p:ext uri="{BB962C8B-B14F-4D97-AF65-F5344CB8AC3E}">
        <p14:creationId xmlns:p14="http://schemas.microsoft.com/office/powerpoint/2010/main" val="307996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020" y="1524000"/>
            <a:ext cx="8229600" cy="1938992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Однолучевая съемка (файл 222_Pre.log) была выполнена (в режиме глубин) с галсами 10 футов.  Файл проекта канала (222.CHN) был создан.</a:t>
            </a: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Вычислите объем выше проекта и в допустимом переборе (не-контурное, 0.3ф) и приведите отчет по зонам канала.</a:t>
            </a:r>
          </a:p>
        </p:txBody>
      </p:sp>
      <p:sp>
        <p:nvSpPr>
          <p:cNvPr id="4" name="Rectangle 3"/>
          <p:cNvSpPr/>
          <p:nvPr/>
        </p:nvSpPr>
        <p:spPr>
          <a:xfrm>
            <a:off x="2133600" y="3534013"/>
            <a:ext cx="4572000" cy="33239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l" rtl="0"/>
            <a:r>
              <a:rPr lang="ru-RU" b="1" i="0" u="none" baseline="0"/>
              <a:t> </a:t>
            </a:r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Design      Overdepth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                Cut         NoContour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Zone            Volume      Volume      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----------------------------------------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1                    74971.6      1933.8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2                   102017.8      2147.3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3                    78319.0      1533.3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4                    22328.3       601.9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5                    89451.7      1612.8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6                    35488.3       823.3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Slope7               10452.7       512.4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Slope8               18331.5       808.3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Slope9               14020.1       552.6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Slope10              17642.6       664.7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Slope11               9501.4       398.1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----------------------------------------</a:t>
            </a:r>
          </a:p>
          <a:p>
            <a:pPr algn="l" rtl="0"/>
            <a:r>
              <a:rPr lang="ru-RU" sz="1200" b="1" i="0" u="none" baseline="0">
                <a:latin typeface="Courier New" pitchFamily="49" charset="0"/>
                <a:cs typeface="Courier New" pitchFamily="49" charset="0"/>
              </a:rPr>
              <a:t>Total               472525.0     11588.5</a:t>
            </a:r>
          </a:p>
        </p:txBody>
      </p:sp>
    </p:spTree>
    <p:extLst>
      <p:ext uri="{BB962C8B-B14F-4D97-AF65-F5344CB8AC3E}">
        <p14:creationId xmlns:p14="http://schemas.microsoft.com/office/powerpoint/2010/main" val="713818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524000"/>
            <a:ext cx="8763000" cy="255454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Предварительная съемка = 222_Pre.LOG (межгалсовое расстояние - 10 ф)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Исполнительная съемка = 222_Post.LOG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Канал = 222.CHN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Допустимый перебор = 0.3ф</a:t>
            </a:r>
            <a:r>
              <a:rPr lang="ru-RU" sz="2000" b="0" i="0" u="none" baseline="0">
                <a:solidFill>
                  <a:schemeClr val="bg1"/>
                </a:solidFill>
              </a:rPr>
              <a:t>				</a:t>
            </a:r>
            <a:r>
              <a:rPr lang="ru-RU" sz="1100" b="1" i="0" u="none" baseline="0">
                <a:solidFill>
                  <a:schemeClr val="bg1"/>
                </a:solidFill>
              </a:rPr>
              <a:t>(подсказка: метод TIN vs CHN)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Вычислите суммарный объем грунта удаленный выше проекта, суммарный объем грунта, вынутый в допустимом переборе (не-контурное), объем добавленного материала выше проекта и суммарный объем грунта вынутого в недопустимом переборе.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6800" y="4800600"/>
            <a:ext cx="7010400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/>
              <a:t>Total Material Removed Above Design =           223,168cy</a:t>
            </a:r>
          </a:p>
          <a:p>
            <a:pPr algn="l" rtl="0"/>
            <a:r>
              <a:rPr lang="ru-RU" b="1" i="0" u="none" baseline="0"/>
              <a:t>Total Material Removed in Allow. Overdepth =         111cy</a:t>
            </a:r>
          </a:p>
          <a:p>
            <a:pPr algn="l" rtl="0"/>
            <a:r>
              <a:rPr lang="ru-RU" b="1" i="0" u="none" baseline="0"/>
              <a:t>Total Infill Above Design =                                       3,884cy</a:t>
            </a:r>
          </a:p>
          <a:p>
            <a:pPr algn="l" rtl="0"/>
            <a:r>
              <a:rPr lang="ru-RU" b="1" i="0" u="none" baseline="0"/>
              <a:t>Total Material Overdredged =                                     432cy</a:t>
            </a:r>
          </a:p>
        </p:txBody>
      </p:sp>
    </p:spTree>
    <p:extLst>
      <p:ext uri="{BB962C8B-B14F-4D97-AF65-F5344CB8AC3E}">
        <p14:creationId xmlns:p14="http://schemas.microsoft.com/office/powerpoint/2010/main" val="95021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noFill/>
          </a:ln>
        </p:spPr>
        <p:txBody>
          <a:bodyPr/>
          <a:lstStyle/>
          <a:p>
            <a:pPr algn="l" rtl="0"/>
            <a:r>
              <a:rPr lang="ru-RU" b="0" i="0" u="none" baseline="0"/>
              <a:t>  Вопрос №4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1524000"/>
            <a:ext cx="8534400" cy="1938992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Предварительная съемка = GSP_Pre.XYZ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Исполнительная съемка = GSP_ad.XYZ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Запланированные галсы = 444.LNW</a:t>
            </a: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Режим глубин</a:t>
            </a:r>
            <a:r>
              <a:rPr lang="ru-RU" sz="2000" b="0" i="0" u="none" baseline="0">
                <a:solidFill>
                  <a:schemeClr val="bg1"/>
                </a:solidFill>
              </a:rPr>
              <a:t>					</a:t>
            </a:r>
            <a:r>
              <a:rPr lang="ru-RU" sz="1100" b="1" i="0" u="none" baseline="0">
                <a:solidFill>
                  <a:schemeClr val="bg1"/>
                </a:solidFill>
              </a:rPr>
              <a:t>подсказка:  Метод Philadelphia (TIN vs LNW)</a:t>
            </a:r>
            <a:endParaRPr lang="ru-RU" sz="2000" b="1" dirty="0">
              <a:solidFill>
                <a:schemeClr val="bg1"/>
              </a:solidFill>
            </a:endParaRPr>
          </a:p>
          <a:p>
            <a:endParaRPr lang="ru-RU" sz="2000" b="1" dirty="0">
              <a:solidFill>
                <a:schemeClr val="bg1"/>
              </a:solidFill>
            </a:endParaRPr>
          </a:p>
          <a:p>
            <a:pPr algn="l" rtl="0"/>
            <a:r>
              <a:rPr lang="ru-RU" sz="2000" b="1" i="0" u="none" baseline="0">
                <a:solidFill>
                  <a:schemeClr val="bg1"/>
                </a:solidFill>
              </a:rPr>
              <a:t>Какой общий объем материала удаленного выше проекта?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3400" y="4419600"/>
            <a:ext cx="8382000" cy="92333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/>
              <a:t>Total Pay Removed to Project Depth (Gross) =        18,028cy</a:t>
            </a:r>
          </a:p>
          <a:p>
            <a:pPr algn="l" rtl="0"/>
            <a:r>
              <a:rPr lang="ru-RU" b="1" i="0" u="none" baseline="0"/>
              <a:t>Infill =                                                                              1,115cy</a:t>
            </a:r>
          </a:p>
          <a:p>
            <a:pPr algn="l" rtl="0"/>
            <a:r>
              <a:rPr lang="ru-RU" b="1" i="0" u="none" baseline="0"/>
              <a:t>Total Pay Removed to Project Depth (Net) =             16,912cy</a:t>
            </a:r>
          </a:p>
        </p:txBody>
      </p:sp>
    </p:spTree>
    <p:extLst>
      <p:ext uri="{BB962C8B-B14F-4D97-AF65-F5344CB8AC3E}">
        <p14:creationId xmlns:p14="http://schemas.microsoft.com/office/powerpoint/2010/main" val="540857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75365"/>
            <a:ext cx="8229600" cy="715962"/>
          </a:xfrm>
        </p:spPr>
        <p:txBody>
          <a:bodyPr/>
          <a:lstStyle/>
          <a:p>
            <a:pPr algn="l" rtl="0"/>
            <a:r>
              <a:rPr lang="ru-RU" b="0" i="0" u="none" baseline="0"/>
              <a:t>TIN TO LEVEL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9220" y="2188890"/>
            <a:ext cx="9124780" cy="1657536"/>
            <a:chOff x="92653" y="2195406"/>
            <a:chExt cx="9124780" cy="1657536"/>
          </a:xfrm>
        </p:grpSpPr>
        <p:pic>
          <p:nvPicPr>
            <p:cNvPr id="148482" name="Picture 2" descr="C:\Temp\SSS8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653" y="2195406"/>
              <a:ext cx="1795894" cy="165753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pic>
          <p:nvPicPr>
            <p:cNvPr id="6" name="Picture 2" descr="C:\Temp\SSS8.png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1927199" y="2195406"/>
              <a:ext cx="1784402" cy="165753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pic>
          <p:nvPicPr>
            <p:cNvPr id="7" name="Picture 2" descr="C:\Temp\SSS8.png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3753020" y="2195406"/>
              <a:ext cx="1790360" cy="165753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pic>
          <p:nvPicPr>
            <p:cNvPr id="8" name="Picture 2" descr="C:\Temp\SSS8.png"/>
            <p:cNvPicPr>
              <a:picLocks noChangeAspect="1" noChangeArrowheads="1"/>
            </p:cNvPicPr>
            <p:nvPr/>
          </p:nvPicPr>
          <p:blipFill>
            <a:blip r:embed="rId5" cstate="print"/>
            <a:stretch>
              <a:fillRect/>
            </a:stretch>
          </p:blipFill>
          <p:spPr bwMode="auto">
            <a:xfrm>
              <a:off x="5587557" y="2195406"/>
              <a:ext cx="1778886" cy="165753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pic>
          <p:nvPicPr>
            <p:cNvPr id="9" name="Picture 2" descr="C:\Temp\SSS8.png"/>
            <p:cNvPicPr>
              <a:picLocks noChangeAspect="1" noChangeArrowheads="1"/>
            </p:cNvPicPr>
            <p:nvPr/>
          </p:nvPicPr>
          <p:blipFill>
            <a:blip r:embed="rId6" cstate="print"/>
            <a:stretch>
              <a:fillRect/>
            </a:stretch>
          </p:blipFill>
          <p:spPr bwMode="auto">
            <a:xfrm>
              <a:off x="7427073" y="2195406"/>
              <a:ext cx="1790360" cy="1657536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76200" y="3948006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УВ = 1800 СМУ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81200" y="3948006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УВ = 1810 СМУ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810000" y="3948006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УВ = 1820 СМУ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638800" y="3948006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УВ = 1830 СМУ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543800" y="3948006"/>
            <a:ext cx="1676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УВ = 1840 СМУ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200" y="1220201"/>
            <a:ext cx="67818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Вычисляет объем воды и площадь зеркала водоема по мере изменения уровня в заданных пределах.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28600" y="4277142"/>
            <a:ext cx="88392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Файл TIN: C:\HYPACK 2010\</a:t>
            </a:r>
            <a:r>
              <a:rPr lang="ru-RU" sz="1200" b="0" i="0" u="none" baseline="0" dirty="0" err="1">
                <a:latin typeface="Courier New" pitchFamily="49" charset="0"/>
                <a:cs typeface="Courier New" pitchFamily="49" charset="0"/>
              </a:rPr>
              <a:t>Projects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\VOLUME CLASS\</a:t>
            </a:r>
            <a:r>
              <a:rPr lang="ru-RU" sz="1200" b="0" i="0" u="none" baseline="0" dirty="0" err="1">
                <a:latin typeface="Courier New" pitchFamily="49" charset="0"/>
                <a:cs typeface="Courier New" pitchFamily="49" charset="0"/>
              </a:rPr>
              <a:t>Sort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\</a:t>
            </a:r>
            <a:r>
              <a:rPr lang="ru-RU" sz="1200" b="0" i="0" u="none" baseline="0" dirty="0" err="1">
                <a:latin typeface="Courier New" pitchFamily="49" charset="0"/>
                <a:cs typeface="Courier New" pitchFamily="49" charset="0"/>
              </a:rPr>
              <a:t>SSS.xyz</a:t>
            </a:r>
            <a:endParaRPr lang="ru-RU" sz="1200" b="0" i="0" u="none" baseline="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1790.0     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1862942.2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1294355.2   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1200" b="0" i="0" u="none" baseline="0" dirty="0" smtClean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0" i="0" u="none" baseline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0.0</a:t>
            </a:r>
            <a:r>
              <a:rPr lang="ru-RU" sz="1200" b="0" i="0" u="none" baseline="0" dirty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     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0.0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1800.0     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1388139.1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1243780.9    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200" b="0" i="0" u="none" baseline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4587.7       </a:t>
            </a:r>
            <a:r>
              <a:rPr lang="ru-RU" sz="1200" b="0" i="0" u="none" baseline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50574.4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1810.0      </a:t>
            </a:r>
            <a:r>
              <a:rPr lang="en-US" sz="12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 948598.2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1111184.9    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0" i="0" u="none" baseline="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44437.7      </a:t>
            </a:r>
            <a:r>
              <a:rPr lang="ru-RU" sz="1200" b="0" i="0" u="none" baseline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183170.3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1820.0      </a:t>
            </a:r>
            <a:r>
              <a:rPr lang="en-US" sz="12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 569947.4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934024.9      </a:t>
            </a:r>
            <a:r>
              <a:rPr lang="ru-RU" sz="1200" b="0" i="0" u="none" baseline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145177.7  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360330.4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1830.0       </a:t>
            </a:r>
            <a:r>
              <a:rPr lang="en-US" sz="1200" b="0" i="0" u="none" baseline="0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258080.3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729400.7      </a:t>
            </a:r>
            <a:r>
              <a:rPr lang="ru-RU" sz="1200" b="0" i="0" u="none" baseline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312701.4  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564954.6</a:t>
            </a:r>
          </a:p>
          <a:p>
            <a:pPr algn="l" rtl="0"/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  1840.0       </a:t>
            </a:r>
            <a:r>
              <a:rPr lang="en-US" sz="1200" b="0" i="0" u="none" baseline="0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1200" b="0" i="0" u="none" baseline="0" dirty="0" smtClean="0">
                <a:latin typeface="Courier New" pitchFamily="49" charset="0"/>
                <a:cs typeface="Courier New" pitchFamily="49" charset="0"/>
              </a:rPr>
              <a:t>53980.9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352777.3      </a:t>
            </a:r>
            <a:r>
              <a:rPr lang="ru-RU" sz="1200" b="0" i="0" u="none" baseline="0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587992.8        </a:t>
            </a:r>
            <a:r>
              <a:rPr lang="ru-RU" sz="1200" b="0" i="0" u="none" baseline="0" dirty="0">
                <a:latin typeface="Courier New" pitchFamily="49" charset="0"/>
                <a:cs typeface="Courier New" pitchFamily="49" charset="0"/>
              </a:rPr>
              <a:t>941578.0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0" y="6400800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 dirty="0">
                <a:solidFill>
                  <a:srgbClr val="FF0000"/>
                </a:solidFill>
              </a:rPr>
              <a:t>Объем водоема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38800" y="6308466"/>
            <a:ext cx="1759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rgbClr val="FF0000"/>
                </a:solidFill>
              </a:rPr>
              <a:t>Площадь зеркала на уровне Z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2400" y="6400800"/>
            <a:ext cx="1295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rgbClr val="FF0000"/>
                </a:solidFill>
              </a:rPr>
              <a:t>Уровень воды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67600" y="4783594"/>
            <a:ext cx="152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/>
              <a:t>Результаты могут отличаться, в зависимости от того, как Вы отредактировали края водоема...</a:t>
            </a:r>
          </a:p>
        </p:txBody>
      </p:sp>
    </p:spTree>
    <p:extLst>
      <p:ext uri="{BB962C8B-B14F-4D97-AF65-F5344CB8AC3E}">
        <p14:creationId xmlns:p14="http://schemas.microsoft.com/office/powerpoint/2010/main" val="261580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6200000">
            <a:off x="-215429" y="2901268"/>
            <a:ext cx="26424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Отчет в PDF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13" y="1246909"/>
            <a:ext cx="5779458" cy="5298463"/>
          </a:xfrm>
          <a:prstGeom prst="rect">
            <a:avLst/>
          </a:prstGeom>
        </p:spPr>
      </p:pic>
      <p:sp>
        <p:nvSpPr>
          <p:cNvPr id="5" name="Title 3"/>
          <p:cNvSpPr txBox="1">
            <a:spLocks/>
          </p:cNvSpPr>
          <p:nvPr/>
        </p:nvSpPr>
        <p:spPr>
          <a:xfrm>
            <a:off x="457200" y="175365"/>
            <a:ext cx="8229600" cy="715962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/>
              <a:t>ОТЧЕТ TIN TO LEVEL</a:t>
            </a:r>
          </a:p>
        </p:txBody>
      </p:sp>
    </p:spTree>
    <p:extLst>
      <p:ext uri="{BB962C8B-B14F-4D97-AF65-F5344CB8AC3E}">
        <p14:creationId xmlns:p14="http://schemas.microsoft.com/office/powerpoint/2010/main" val="18837044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957" y="-7461"/>
            <a:ext cx="7227915" cy="1018843"/>
          </a:xfrm>
        </p:spPr>
        <p:txBody>
          <a:bodyPr/>
          <a:lstStyle/>
          <a:p>
            <a:pPr algn="l" rtl="0"/>
            <a:r>
              <a:rPr lang="ru-RU" b="0" i="0" u="none" baseline="0"/>
              <a:t>Tin to Level - практический пример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911645"/>
              </p:ext>
            </p:extLst>
          </p:nvPr>
        </p:nvGraphicFramePr>
        <p:xfrm>
          <a:off x="3592484" y="1601851"/>
          <a:ext cx="4912632" cy="2042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859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266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Input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SSS.XYZ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TIN Max Side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Высота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Файлы границ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SS1 thru SS5.BRD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2523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С 1790 до 1850 с шагом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58" y="1135539"/>
            <a:ext cx="2727642" cy="550835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5" name="Left Arrow 4"/>
          <p:cNvSpPr/>
          <p:nvPr/>
        </p:nvSpPr>
        <p:spPr>
          <a:xfrm>
            <a:off x="2429675" y="4301835"/>
            <a:ext cx="2057400" cy="651430"/>
          </a:xfrm>
          <a:prstGeom prst="leftArrow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1" i="0" u="none" baseline="0"/>
              <a:t>Файлы границ</a:t>
            </a:r>
          </a:p>
        </p:txBody>
      </p:sp>
    </p:spTree>
    <p:extLst>
      <p:ext uri="{BB962C8B-B14F-4D97-AF65-F5344CB8AC3E}">
        <p14:creationId xmlns:p14="http://schemas.microsoft.com/office/powerpoint/2010/main" val="2392878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14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768927" y="1350818"/>
            <a:ext cx="6019800" cy="2693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 с границами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Уровень 1790.0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SSS5                     48736.5         23962.2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SSS4                     503471.4         264849.2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SSS3                     585323.0         340941.0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SSS2                     353533.3         255675.6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SSS1                     741975.4         581993.4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--------------------------------------------------------------------------------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Total                29802.3    504277.0    194619.2     46764.6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Уровень 1800.0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SSS5                     39861.7         23962.2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SSS4                     405379.1         264849.2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SSS3                     459048.6         340941.0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SSS2                    258848.7        254852.6          </a:t>
            </a:r>
            <a:r>
              <a:rPr lang="ru-RU" sz="800" b="1" i="0" u="none" baseline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8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10.1           823.1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SSS1                    530999.9        532242.1          </a:t>
            </a:r>
            <a:r>
              <a:rPr lang="ru-RU" sz="800" b="1" i="0" u="none" baseline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8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4577.6           49751.3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--------------------------------------------------------------------------------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Total                  1694137.9       1416847.1        </a:t>
            </a:r>
            <a:r>
              <a:rPr lang="ru-RU" sz="900" b="1" i="0" u="none" baseline="0">
                <a:solidFill>
                  <a:srgbClr val="FFFF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9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4587.7       50574.4</a:t>
            </a:r>
          </a:p>
        </p:txBody>
      </p:sp>
      <p:sp>
        <p:nvSpPr>
          <p:cNvPr id="5" name="Rectangle 4"/>
          <p:cNvSpPr/>
          <p:nvPr/>
        </p:nvSpPr>
        <p:spPr>
          <a:xfrm>
            <a:off x="768927" y="4398818"/>
            <a:ext cx="6172200" cy="146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1790.0       1862942.2       1294355.2             0.0             0.0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1800.0       1388139.1       1243780.9          </a:t>
            </a:r>
            <a:r>
              <a:rPr lang="ru-RU" sz="9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4587.7       50574.4</a:t>
            </a:r>
            <a:endParaRPr lang="ru-RU" sz="8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1810.0       948598.2       1111184.9             44437.7             183170.3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1820.0       569947.4       934024.9             145177.7             360330.4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1830.0       258080.3       729400.7             312701.4             564954.6</a:t>
            </a:r>
          </a:p>
          <a:p>
            <a:pPr algn="l" rtl="0"/>
            <a:r>
              <a:rPr lang="ru-RU" sz="800" b="1" i="0" u="none" baseline="0">
                <a:latin typeface="Courier New" pitchFamily="49" charset="0"/>
                <a:cs typeface="Courier New" pitchFamily="49" charset="0"/>
              </a:rPr>
              <a:t>  1840.0       53980.9       352777.3             587992.8             941578.0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97727" y="4170218"/>
            <a:ext cx="4582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0000"/>
                </a:solidFill>
              </a:rPr>
              <a:t>Частичные результаты в границами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21527" y="5996041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0000"/>
                </a:solidFill>
              </a:rPr>
              <a:t>Результаты без границ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8957" y="-7461"/>
            <a:ext cx="7227915" cy="1018843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/>
              <a:t>Tin to Level - практический пример</a:t>
            </a:r>
          </a:p>
        </p:txBody>
      </p:sp>
    </p:spTree>
    <p:extLst>
      <p:ext uri="{BB962C8B-B14F-4D97-AF65-F5344CB8AC3E}">
        <p14:creationId xmlns:p14="http://schemas.microsoft.com/office/powerpoint/2010/main" val="3361797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C:\Temp\sssF.bmp"/>
          <p:cNvPicPr>
            <a:picLocks noChangeAspect="1" noChangeArrowheads="1"/>
          </p:cNvPicPr>
          <p:nvPr/>
        </p:nvPicPr>
        <p:blipFill rotWithShape="1">
          <a:blip r:embed="rId2" cstate="print"/>
          <a:srcRect l="3380" r="4429"/>
          <a:stretch/>
        </p:blipFill>
        <p:spPr bwMode="auto">
          <a:xfrm>
            <a:off x="0" y="1008467"/>
            <a:ext cx="5479474" cy="30854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66358"/>
            <a:ext cx="7247467" cy="942109"/>
          </a:xfrm>
        </p:spPr>
        <p:txBody>
          <a:bodyPr/>
          <a:lstStyle/>
          <a:p>
            <a:pPr algn="l" rtl="0"/>
            <a:r>
              <a:rPr lang="ru-RU" b="0" i="0" u="none" baseline="0" dirty="0" err="1"/>
              <a:t>Tin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to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Level</a:t>
            </a:r>
            <a:r>
              <a:rPr lang="ru-RU" b="0" i="0" u="none" baseline="0" dirty="0"/>
              <a:t> - практический пример №2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4419600"/>
            <a:ext cx="6172200" cy="235449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50.0         67928.3        171105.4       2721078.6       1468396.2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60.0        141839.6        226405.7       2187767.0       1413095.9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70.0        236790.1        288352.6       1675494.7       1351149.0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80.0        356760.0        360494.4       1188241.7       1279007.2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 90.0        506226.9        458859.8        730485.8       1180641.8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100.0        722789.6        767772.3        339825.7        871729.3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110.0       1111091.1       1349108.5        120904.5        290393.1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120.0       1645057.6       1488999.8         47648.1        150501.8</a:t>
            </a:r>
          </a:p>
          <a:p>
            <a:pPr algn="l" rtl="0"/>
            <a:r>
              <a:rPr lang="ru-RU" sz="1050" b="1" i="0" u="none" baseline="0">
                <a:latin typeface="Courier New" pitchFamily="49" charset="0"/>
                <a:cs typeface="Courier New" pitchFamily="49" charset="0"/>
              </a:rPr>
              <a:t>   130.0       2208077.7       1567501.0          3445.4         72000.6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940677"/>
              </p:ext>
            </p:extLst>
          </p:nvPr>
        </p:nvGraphicFramePr>
        <p:xfrm>
          <a:off x="4578157" y="2961957"/>
          <a:ext cx="4472710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103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623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 err="1"/>
                        <a:t>Input</a:t>
                      </a:r>
                      <a:r>
                        <a:rPr lang="ru-RU" b="0" i="0" u="none" baseline="0" dirty="0"/>
                        <a:t> </a:t>
                      </a:r>
                      <a:r>
                        <a:rPr lang="ru-RU" b="0" i="0" u="none" baseline="0" dirty="0" err="1"/>
                        <a:t>File</a:t>
                      </a:r>
                      <a:endParaRPr lang="ru-RU" b="0" i="0" u="none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TTT.XYZ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 Max Side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С 50 до 130, шаг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2750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2860963" y="4061489"/>
            <a:ext cx="61722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50.0         67928.3        171105.4       </a:t>
            </a:r>
            <a:r>
              <a:rPr lang="ru-RU" sz="10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2721078.6</a:t>
            </a:r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   1468396.2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60.0        141839.6        226405.7       2187767.0       1413095.9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70.0        236790.1        288352.6       1675494.7       1351149.0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80.0        356760.0        360494.4       1188241.7       1279007.2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90.0        506226.9        458859.8        730485.8       1180641.8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100.0        722789.6        767772.3        339825.7        871729.3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110.0       1111091.1       1349108.5        120904.5        290393.1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120.0       1645057.6       1488999.8         47648.1        150501.8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130.0       2208077.7       1567501.0          3445.4         72000.6</a:t>
            </a:r>
          </a:p>
        </p:txBody>
      </p:sp>
      <p:sp>
        <p:nvSpPr>
          <p:cNvPr id="6" name="Rectangle 5"/>
          <p:cNvSpPr/>
          <p:nvPr/>
        </p:nvSpPr>
        <p:spPr>
          <a:xfrm>
            <a:off x="2860963" y="1306842"/>
            <a:ext cx="6172200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50.0       </a:t>
            </a:r>
            <a:r>
              <a:rPr lang="ru-RU" sz="1000" b="1" i="0" u="none" baseline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2721078.6 </a:t>
            </a:r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  1468396.2         67928.3        171105.4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60.0       2187767.0       1413095.9        141839.6        226405.7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70.0       1675494.7       1351149.0        236790.1        288352.6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80.0       1188241.7       1279007.2        356760.0        360494.4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90.0        730485.8       1180641.8        506226.9        458859.8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100.0        339825.7        871729.3        722789.6        767772.3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110.0        120904.5        290393.1       1111091.1       1349108.5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120.0         47648.1        150501.8       1645057.6       1488999.8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130.0          3445.4         72000.6       2208077.7       1567501.0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7818" y="3553611"/>
            <a:ext cx="2438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Ваши «объемы выше» на самом деле являются «объемами ниже» и наоборот.</a:t>
            </a:r>
          </a:p>
          <a:p>
            <a:endParaRPr lang="ru-RU" dirty="0"/>
          </a:p>
          <a:p>
            <a:endParaRPr lang="ru-RU" dirty="0">
              <a:solidFill>
                <a:srgbClr val="FF0000"/>
              </a:solidFill>
            </a:endParaRPr>
          </a:p>
          <a:p>
            <a:pPr algn="l" rtl="0"/>
            <a:r>
              <a:rPr lang="ru-RU" b="0" i="0" u="none" baseline="0" dirty="0">
                <a:solidFill>
                  <a:srgbClr val="FF0000"/>
                </a:solidFill>
              </a:rPr>
              <a:t>Плохо...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60962" y="3692157"/>
            <a:ext cx="4505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/>
              <a:t>Данные глубин в режиме глубин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60963" y="974446"/>
            <a:ext cx="4505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/>
              <a:t>Данные глубин в режиме высот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9273" y="1453739"/>
            <a:ext cx="2576945" cy="1952974"/>
          </a:xfrm>
        </p:spPr>
        <p:txBody>
          <a:bodyPr anchor="t"/>
          <a:lstStyle/>
          <a:p>
            <a:pPr algn="l" rtl="0"/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случится, если у меня данные в режиме глубин, а я случайно использовал режим высот?</a:t>
            </a:r>
            <a:r>
              <a:rPr lang="ru-RU" sz="120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ru-RU" sz="120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(или наоборот)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08957" y="-7461"/>
            <a:ext cx="8132310" cy="1018843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 dirty="0"/>
              <a:t>TIN TO LEVEL - направление вертикальной оси</a:t>
            </a:r>
          </a:p>
        </p:txBody>
      </p:sp>
    </p:spTree>
    <p:extLst>
      <p:ext uri="{BB962C8B-B14F-4D97-AF65-F5344CB8AC3E}">
        <p14:creationId xmlns:p14="http://schemas.microsoft.com/office/powerpoint/2010/main" val="22376514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>
              <a:lnSpc>
                <a:spcPct val="100000"/>
              </a:lnSpc>
            </a:pPr>
            <a:r>
              <a:rPr lang="ru-RU" b="0" i="0" u="none" baseline="0"/>
              <a:t>Ограничение объемов используя файлы границ</a:t>
            </a:r>
          </a:p>
        </p:txBody>
      </p:sp>
    </p:spTree>
    <p:extLst>
      <p:ext uri="{BB962C8B-B14F-4D97-AF65-F5344CB8AC3E}">
        <p14:creationId xmlns:p14="http://schemas.microsoft.com/office/powerpoint/2010/main" val="3465728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Использование файлов границ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два подхода</a:t>
            </a:r>
            <a:endParaRPr lang="ru-RU" dirty="0"/>
          </a:p>
        </p:txBody>
      </p:sp>
      <p:sp>
        <p:nvSpPr>
          <p:cNvPr id="6" name="Rounded Rectangle 5"/>
          <p:cNvSpPr/>
          <p:nvPr/>
        </p:nvSpPr>
        <p:spPr>
          <a:xfrm>
            <a:off x="609600" y="1752600"/>
            <a:ext cx="2286000" cy="9906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1" i="0" u="none" baseline="0"/>
              <a:t>Обрежьте файл XYZ файлом границ в </a:t>
            </a:r>
            <a:r>
              <a:rPr lang="ru-RU" sz="1200" b="1" i="0" u="none" baseline="0">
                <a:solidFill>
                  <a:srgbClr val="FFFF00"/>
                </a:solidFill>
              </a:rPr>
              <a:t>ОСНОВНОМ МЕНЮ HYPACK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352800" y="1905000"/>
            <a:ext cx="2286000" cy="8382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Создайте модель по обрезанному файлу XYZ в </a:t>
            </a:r>
            <a:r>
              <a:rPr lang="ru-RU" sz="1400" b="1" i="0" u="none" baseline="0">
                <a:solidFill>
                  <a:srgbClr val="FFFF00"/>
                </a:solidFill>
              </a:rPr>
              <a:t>МОДЕЛЬ TIN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72200" y="1905000"/>
            <a:ext cx="2286000" cy="8382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Вычислите объемы по этой модели.</a:t>
            </a:r>
          </a:p>
        </p:txBody>
      </p:sp>
      <p:cxnSp>
        <p:nvCxnSpPr>
          <p:cNvPr id="10" name="Straight Arrow Connector 9"/>
          <p:cNvCxnSpPr>
            <a:stCxn id="6" idx="3"/>
            <a:endCxn id="7" idx="1"/>
          </p:cNvCxnSpPr>
          <p:nvPr/>
        </p:nvCxnSpPr>
        <p:spPr>
          <a:xfrm>
            <a:off x="2895600" y="2247900"/>
            <a:ext cx="457200" cy="76200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3"/>
            <a:endCxn id="8" idx="1"/>
          </p:cNvCxnSpPr>
          <p:nvPr/>
        </p:nvCxnSpPr>
        <p:spPr>
          <a:xfrm>
            <a:off x="5638800" y="2324100"/>
            <a:ext cx="533400" cy="1588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685800" y="3733800"/>
            <a:ext cx="2286000" cy="8382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1" i="0" u="none" baseline="0"/>
              <a:t>Создайте модель, использовав исходные данные в </a:t>
            </a:r>
            <a:r>
              <a:rPr lang="ru-RU" sz="1200" b="1" i="0" u="none" baseline="0">
                <a:solidFill>
                  <a:srgbClr val="FFFF00"/>
                </a:solidFill>
              </a:rPr>
              <a:t>МОДЕЛЬ TIN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429000" y="3733800"/>
            <a:ext cx="2286000" cy="8382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Обрежьте модель вдоль контура границы в </a:t>
            </a:r>
            <a:r>
              <a:rPr lang="ru-RU" sz="1400" b="1" i="0" u="none" baseline="0">
                <a:solidFill>
                  <a:srgbClr val="FFFF00"/>
                </a:solidFill>
              </a:rPr>
              <a:t>МОДЕЛЬ TIN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248400" y="3733800"/>
            <a:ext cx="2286000" cy="838200"/>
          </a:xfrm>
          <a:prstGeom prst="round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Вычислите объемы по этой модели.</a:t>
            </a:r>
          </a:p>
        </p:txBody>
      </p:sp>
      <p:cxnSp>
        <p:nvCxnSpPr>
          <p:cNvPr id="23" name="Straight Arrow Connector 22"/>
          <p:cNvCxnSpPr>
            <a:stCxn id="20" idx="3"/>
            <a:endCxn id="21" idx="1"/>
          </p:cNvCxnSpPr>
          <p:nvPr/>
        </p:nvCxnSpPr>
        <p:spPr>
          <a:xfrm>
            <a:off x="2971800" y="4152900"/>
            <a:ext cx="457200" cy="1588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21" idx="3"/>
            <a:endCxn id="22" idx="1"/>
          </p:cNvCxnSpPr>
          <p:nvPr/>
        </p:nvCxnSpPr>
        <p:spPr>
          <a:xfrm>
            <a:off x="5715000" y="4152900"/>
            <a:ext cx="533400" cy="1588"/>
          </a:xfrm>
          <a:prstGeom prst="straightConnector1">
            <a:avLst/>
          </a:prstGeom>
          <a:ln w="28575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514600" y="2819400"/>
            <a:ext cx="449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Плохо, плохо, плохо...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62400" y="4724400"/>
            <a:ext cx="4267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Хорошо!</a:t>
            </a:r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265280"/>
              </p:ext>
            </p:extLst>
          </p:nvPr>
        </p:nvGraphicFramePr>
        <p:xfrm>
          <a:off x="609601" y="5343604"/>
          <a:ext cx="7353299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5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27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Примечание: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Применимо ко всем методам вычисления объемов в МОДЕЛЬ TIN</a:t>
                      </a:r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2331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623346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Почему обрезка до моделирования - плохая идея.</a:t>
            </a:r>
          </a:p>
        </p:txBody>
      </p:sp>
      <p:pic>
        <p:nvPicPr>
          <p:cNvPr id="152578" name="Picture 2" descr="C:\Temp\SSS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5839" y="1957864"/>
            <a:ext cx="6304979" cy="4191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4018" y="1835727"/>
            <a:ext cx="2971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Обрезанный файл XYZ содержит только точки «внутри» границ.  Отсутствуют точки на самой линии границы.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Модель поверхности не заполняет весь участок границы, оставляя пустоты по краям.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приведет к неверной оценке объемов.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638800" y="4800600"/>
            <a:ext cx="0" cy="5334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724400" y="5410200"/>
            <a:ext cx="1981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МОДЕЛЬ TIN не вычисляет объемы</a:t>
            </a:r>
          </a:p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В таких пустотах.</a:t>
            </a:r>
          </a:p>
        </p:txBody>
      </p:sp>
    </p:spTree>
    <p:extLst>
      <p:ext uri="{BB962C8B-B14F-4D97-AF65-F5344CB8AC3E}">
        <p14:creationId xmlns:p14="http://schemas.microsoft.com/office/powerpoint/2010/main" val="4246333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743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Методы вычисления объемов в TIN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143" y="1676401"/>
            <a:ext cx="4256314" cy="4646502"/>
          </a:xfrm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 dirty="0"/>
              <a:t>TIN = </a:t>
            </a:r>
            <a:r>
              <a:rPr lang="ru-RU" sz="2000" b="0" i="0" u="none" baseline="0" dirty="0" err="1"/>
              <a:t>Triangulated</a:t>
            </a:r>
            <a:r>
              <a:rPr lang="ru-RU" sz="2000" b="0" i="0" u="none" baseline="0" dirty="0"/>
              <a:t> </a:t>
            </a:r>
            <a:r>
              <a:rPr lang="ru-RU" sz="2000" b="0" i="0" u="none" baseline="0" dirty="0" err="1"/>
              <a:t>Irregular</a:t>
            </a:r>
            <a:r>
              <a:rPr lang="ru-RU" sz="2000" b="0" i="0" u="none" baseline="0" dirty="0"/>
              <a:t> </a:t>
            </a:r>
            <a:r>
              <a:rPr lang="ru-RU" sz="2000" b="0" i="0" u="none" baseline="0" dirty="0" err="1"/>
              <a:t>Network</a:t>
            </a:r>
            <a:r>
              <a:rPr lang="ru-RU" sz="2000" b="0" i="0" u="none" baseline="0" dirty="0"/>
              <a:t> (сетка неравномерных треугольников):</a:t>
            </a:r>
          </a:p>
          <a:p>
            <a:endParaRPr lang="ru-RU" sz="2000" dirty="0"/>
          </a:p>
          <a:p>
            <a:pPr algn="l" rtl="0"/>
            <a:r>
              <a:rPr lang="ru-RU" sz="2000" b="0" i="0" u="none" baseline="0" dirty="0"/>
              <a:t>Объемы в программе МОДЕЛЬ TIN</a:t>
            </a:r>
          </a:p>
          <a:p>
            <a:pPr lvl="1" algn="l" rtl="0"/>
            <a:r>
              <a:rPr lang="ru-RU" sz="1800" b="0" i="0" u="none" baseline="0" dirty="0"/>
              <a:t>Треугольники создаются между реальными точками X-Y-Z.</a:t>
            </a:r>
          </a:p>
          <a:p>
            <a:pPr lvl="1" algn="l" rtl="0"/>
            <a:r>
              <a:rPr lang="ru-RU" sz="1800" b="0" i="0" u="none" baseline="0" dirty="0"/>
              <a:t>В МОДЕЛИ TIN не выполняется никакого «</a:t>
            </a:r>
            <a:r>
              <a:rPr lang="ru-RU" sz="1800" b="0" i="0" u="none" baseline="0" dirty="0" err="1"/>
              <a:t>гридинга</a:t>
            </a:r>
            <a:r>
              <a:rPr lang="ru-RU" sz="1800" b="0" i="0" u="none" baseline="0" dirty="0"/>
              <a:t>»</a:t>
            </a:r>
          </a:p>
          <a:p>
            <a:pPr lvl="1" algn="l" rtl="0"/>
            <a:r>
              <a:rPr lang="ru-RU" sz="1800" b="0" i="0" u="none" baseline="0" dirty="0"/>
              <a:t>Вычисляется точный объем каждого треугольника выше/ниже проекта</a:t>
            </a:r>
          </a:p>
        </p:txBody>
      </p:sp>
      <p:sp>
        <p:nvSpPr>
          <p:cNvPr id="4" name="Parallelogram 3"/>
          <p:cNvSpPr/>
          <p:nvPr/>
        </p:nvSpPr>
        <p:spPr>
          <a:xfrm>
            <a:off x="4528457" y="3124200"/>
            <a:ext cx="4354286" cy="1817914"/>
          </a:xfrm>
          <a:prstGeom prst="parallelogram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5" name="Oval 4"/>
          <p:cNvSpPr/>
          <p:nvPr/>
        </p:nvSpPr>
        <p:spPr>
          <a:xfrm>
            <a:off x="5954486" y="3331029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6" name="Oval 5"/>
          <p:cNvSpPr/>
          <p:nvPr/>
        </p:nvSpPr>
        <p:spPr>
          <a:xfrm>
            <a:off x="7239000" y="4245429"/>
            <a:ext cx="152400" cy="16328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5671457" y="5105400"/>
            <a:ext cx="163286" cy="1632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cxnSp>
        <p:nvCxnSpPr>
          <p:cNvPr id="9" name="Straight Connector 8"/>
          <p:cNvCxnSpPr>
            <a:stCxn id="5" idx="5"/>
            <a:endCxn id="6" idx="1"/>
          </p:cNvCxnSpPr>
          <p:nvPr/>
        </p:nvCxnSpPr>
        <p:spPr>
          <a:xfrm rot="16200000" flipH="1">
            <a:off x="6268828" y="3276851"/>
            <a:ext cx="808231" cy="117675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5" idx="4"/>
            <a:endCxn id="7" idx="0"/>
          </p:cNvCxnSpPr>
          <p:nvPr/>
        </p:nvCxnSpPr>
        <p:spPr>
          <a:xfrm rot="5400000">
            <a:off x="5080908" y="4155621"/>
            <a:ext cx="1621971" cy="277586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6"/>
            <a:endCxn id="6" idx="3"/>
          </p:cNvCxnSpPr>
          <p:nvPr/>
        </p:nvCxnSpPr>
        <p:spPr>
          <a:xfrm flipV="1">
            <a:off x="5834743" y="4384801"/>
            <a:ext cx="1426575" cy="802242"/>
          </a:xfrm>
          <a:prstGeom prst="line">
            <a:avLst/>
          </a:prstGeom>
          <a:ln w="95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endCxn id="5" idx="4"/>
          </p:cNvCxnSpPr>
          <p:nvPr/>
        </p:nvCxnSpPr>
        <p:spPr>
          <a:xfrm rot="5400000" flipH="1" flipV="1">
            <a:off x="5440476" y="3900829"/>
            <a:ext cx="1007609" cy="17281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endCxn id="6" idx="3"/>
          </p:cNvCxnSpPr>
          <p:nvPr/>
        </p:nvCxnSpPr>
        <p:spPr>
          <a:xfrm flipV="1">
            <a:off x="6677025" y="4384801"/>
            <a:ext cx="584293" cy="325312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5857875" y="4491038"/>
            <a:ext cx="809625" cy="2190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6" idx="4"/>
          </p:cNvCxnSpPr>
          <p:nvPr/>
        </p:nvCxnSpPr>
        <p:spPr>
          <a:xfrm rot="16200000" flipH="1">
            <a:off x="7162119" y="4561794"/>
            <a:ext cx="310924" cy="476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10800000">
            <a:off x="6667501" y="4710114"/>
            <a:ext cx="652463" cy="95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16200000" flipH="1">
            <a:off x="5774532" y="3759994"/>
            <a:ext cx="542925" cy="23812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 flipV="1">
            <a:off x="5736431" y="4169570"/>
            <a:ext cx="442913" cy="200025"/>
          </a:xfrm>
          <a:prstGeom prst="line">
            <a:avLst/>
          </a:prstGeom>
          <a:ln w="190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53138" y="4048125"/>
            <a:ext cx="1266825" cy="661988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841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5880"/>
            <a:ext cx="8534400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Сперва создайте модель, затем обрежьте в МОДЕЛЬ TIN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3193" y="1416902"/>
            <a:ext cx="2665183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«Modify – Edit Tin», выберите иконку «Clip to BRD», затем используйте ножницы для обрезки модели точно по периметру границы.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модель поверхности накрывает весь полигон границы, вы получите отличные края!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Так результирующие объемы будут отличными.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136843" y="1842655"/>
            <a:ext cx="5834025" cy="4191000"/>
            <a:chOff x="3074498" y="2209800"/>
            <a:chExt cx="5834025" cy="4191000"/>
          </a:xfrm>
        </p:grpSpPr>
        <p:pic>
          <p:nvPicPr>
            <p:cNvPr id="152578" name="Picture 2" descr="C:\Temp\SSSG.pn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074498" y="2209800"/>
              <a:ext cx="5834025" cy="4191000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5" name="Up Arrow 4"/>
            <p:cNvSpPr/>
            <p:nvPr/>
          </p:nvSpPr>
          <p:spPr>
            <a:xfrm>
              <a:off x="4495800" y="2514600"/>
              <a:ext cx="533400" cy="1752600"/>
            </a:xfrm>
            <a:prstGeom prst="upArrow">
              <a:avLst/>
            </a:prstGeom>
            <a:solidFill>
              <a:srgbClr val="0000FF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rtl="0"/>
              <a:r>
                <a:rPr lang="ru-RU" sz="1400" b="1" i="0" u="none" baseline="0"/>
                <a:t>Обрезать в BRD</a:t>
              </a:r>
            </a:p>
          </p:txBody>
        </p:sp>
        <p:sp>
          <p:nvSpPr>
            <p:cNvPr id="6" name="Up Arrow 5"/>
            <p:cNvSpPr/>
            <p:nvPr/>
          </p:nvSpPr>
          <p:spPr>
            <a:xfrm>
              <a:off x="3200400" y="2590800"/>
              <a:ext cx="533400" cy="2356812"/>
            </a:xfrm>
            <a:prstGeom prst="upArrow">
              <a:avLst/>
            </a:prstGeom>
            <a:solidFill>
              <a:srgbClr val="0000FF"/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rtl="0"/>
              <a:r>
                <a:rPr lang="ru-RU" sz="1200" b="1" i="0" u="none" baseline="0"/>
                <a:t>Обрезка (Ножницы)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8216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C:\Temp\sssF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9" y="1319942"/>
            <a:ext cx="4356349" cy="226145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-3167"/>
            <a:ext cx="7366001" cy="1019322"/>
          </a:xfrm>
        </p:spPr>
        <p:txBody>
          <a:bodyPr/>
          <a:lstStyle/>
          <a:p>
            <a:pPr algn="l" rtl="0"/>
            <a:r>
              <a:rPr lang="ru-RU" b="0" i="0" u="none" baseline="0" dirty="0" err="1"/>
              <a:t>Tin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to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Level</a:t>
            </a:r>
            <a:r>
              <a:rPr lang="ru-RU" b="0" i="0" u="none" baseline="0" dirty="0"/>
              <a:t> - практический пример №3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8600" y="3977709"/>
            <a:ext cx="6172200" cy="203132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Суммарный объем TIN к Уровню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Файл TIN: C:\HYPACK 2010\Projects\VOLUME CLASS\Sort\SSS.xyz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Уровень     Объем Выше     Площадь выше     Объем ниже     Площадь ниже    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------------------------------------------------------------------------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50.0           949.1          5957.3       1625361.4        767803.2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60.0          6071.6         21226.0       1343905.9        752534.5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70.0         16838.8         37700.4       1068095.2        736060.1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80.0         33845.7         53773.8        798524.1        719986.6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90.0         57687.8         78795.9        535788.3        694964.6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100.0         99772.3        168771.1        291294.9        604989.4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110.0        215938.7        484471.9        120883.3        289288.6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120.0        429281.5        623258.7         47648.1        150501.8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130.0        671656.8        701759.9          3445.4         72000.6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1204" y="1732457"/>
            <a:ext cx="4625413" cy="2143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926006"/>
              </p:ext>
            </p:extLst>
          </p:nvPr>
        </p:nvGraphicFramePr>
        <p:xfrm>
          <a:off x="5661098" y="4180234"/>
          <a:ext cx="3316648" cy="2042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407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7587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Input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TTT.XYZ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TIN Max Side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 50 до 130, шаг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63275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Обрезать в BRD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ТТТ.BRD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7440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05" y="108857"/>
            <a:ext cx="8868327" cy="691362"/>
          </a:xfrm>
          <a:noFill/>
        </p:spPr>
        <p:txBody>
          <a:bodyPr/>
          <a:lstStyle/>
          <a:p>
            <a:pPr algn="l" rtl="0">
              <a:lnSpc>
                <a:spcPct val="100000"/>
              </a:lnSpc>
            </a:pPr>
            <a:r>
              <a:rPr lang="ru-RU" sz="3600" b="0" i="0" u="none" baseline="0" dirty="0"/>
              <a:t>Ограничение объемов файлом границ</a:t>
            </a:r>
            <a:endParaRPr lang="ru-RU" sz="2400" dirty="0"/>
          </a:p>
        </p:txBody>
      </p:sp>
      <p:sp>
        <p:nvSpPr>
          <p:cNvPr id="3" name="Rectangle 2"/>
          <p:cNvSpPr/>
          <p:nvPr/>
        </p:nvSpPr>
        <p:spPr>
          <a:xfrm>
            <a:off x="3646714" y="1404095"/>
            <a:ext cx="311875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ru-RU" sz="600" b="1" i="0" u="none" baseline="0"/>
              <a:t>Единицы объемов: Ярды кубические</a:t>
            </a:r>
          </a:p>
          <a:p>
            <a:pPr algn="l" rtl="0"/>
            <a:r>
              <a:rPr lang="ru-RU" sz="600" b="1" i="0" u="none" baseline="0"/>
              <a:t>Суммарный объем TIN к Уровню с границами</a:t>
            </a:r>
          </a:p>
          <a:p>
            <a:pPr algn="l" rtl="0"/>
            <a:r>
              <a:rPr lang="ru-RU" sz="600" b="1" i="0" u="none" baseline="0"/>
              <a:t>Файл TIN: C:\HYPACK 2010\Projects\VOLUME CLASS\Sort\SSS.xyz</a:t>
            </a:r>
          </a:p>
          <a:p>
            <a:pPr algn="l" rtl="0"/>
            <a:r>
              <a:rPr lang="ru-RU" sz="600" b="1" i="0" u="none" baseline="0"/>
              <a:t>Уровень 50.0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949.1          5957.3       1625361.4        767803.2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949.1          5957.3       1625361.4        767803.2</a:t>
            </a:r>
          </a:p>
          <a:p>
            <a:pPr algn="l" rtl="0"/>
            <a:r>
              <a:rPr lang="ru-RU" sz="600" b="1" i="0" u="none" baseline="0"/>
              <a:t>Уровень 60.0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6071.6          21226.0       1343905.9        752534.5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6071.6          21226.0       1343905.9        752534.5</a:t>
            </a:r>
          </a:p>
          <a:p>
            <a:pPr algn="l" rtl="0"/>
            <a:r>
              <a:rPr lang="ru-RU" sz="600" b="1" i="0" u="none" baseline="0"/>
              <a:t>Уровень 70.0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16838.8          37700.4       1068095.2        736060.1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16838.8          37700.4       1068095.2        736060.1</a:t>
            </a:r>
          </a:p>
          <a:p>
            <a:pPr algn="l" rtl="0"/>
            <a:r>
              <a:rPr lang="ru-RU" sz="600" b="1" i="0" u="none" baseline="0"/>
              <a:t>Уровень 80.0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33845.7          53773.8       798524.1        719986.6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33845.7          53773.8       798524.1        719986.6</a:t>
            </a:r>
          </a:p>
          <a:p>
            <a:pPr algn="l" rtl="0"/>
            <a:r>
              <a:rPr lang="ru-RU" sz="600" b="1" i="0" u="none" baseline="0"/>
              <a:t>Уровень 90.0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57687.8          78795.9       535788.3        694964.6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57687.8          78795.9       535788.3        694964.6</a:t>
            </a:r>
          </a:p>
          <a:p>
            <a:pPr algn="l" rtl="0"/>
            <a:r>
              <a:rPr lang="ru-RU" sz="600" b="1" i="0" u="none" baseline="0"/>
              <a:t>Уровень 100.0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99772.3          168771.1       291294.9        604989.4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99772.3          168771.1       291294.9        604989.4</a:t>
            </a:r>
          </a:p>
          <a:p>
            <a:pPr algn="l" rtl="0"/>
            <a:r>
              <a:rPr lang="ru-RU" sz="600" b="1" i="0" u="none" baseline="0"/>
              <a:t>Уровень 110.0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215938.7          484471.9       120883.3        289288.6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215938.7          484471.9       120883.3        289288.6</a:t>
            </a:r>
          </a:p>
          <a:p>
            <a:pPr algn="l" rtl="0"/>
            <a:r>
              <a:rPr lang="ru-RU" sz="600" b="1" i="0" u="none" baseline="0"/>
              <a:t>Уровень 120.0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429281.5          623258.7       47648.1        150501.8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429281.5          623258.7       47648.1        150501.8</a:t>
            </a:r>
          </a:p>
          <a:p>
            <a:pPr algn="l" rtl="0"/>
            <a:r>
              <a:rPr lang="ru-RU" sz="600" b="1" i="0" u="none" baseline="0"/>
              <a:t>Уровень 130.0</a:t>
            </a:r>
          </a:p>
          <a:p>
            <a:pPr algn="l" rtl="0"/>
            <a:r>
              <a:rPr lang="ru-RU" sz="600" b="1" i="0" u="none" baseline="0"/>
              <a:t>Граница        Объем Выше     Площадь выше     Объем ниже     Площадь ниже    </a:t>
            </a:r>
          </a:p>
          <a:p>
            <a:pPr algn="l" rtl="0"/>
            <a:r>
              <a:rPr lang="ru-RU" sz="600" b="1" i="0" u="none" baseline="0"/>
              <a:t>TTT                        671656.8          701759.9       3445.4        72000.6</a:t>
            </a:r>
          </a:p>
          <a:p>
            <a:pPr algn="l" rtl="0"/>
            <a:r>
              <a:rPr lang="ru-RU" sz="600" b="1" i="0" u="none" baseline="0"/>
              <a:t>--------------------------------------------------------------------------------</a:t>
            </a:r>
          </a:p>
          <a:p>
            <a:pPr algn="l" rtl="0"/>
            <a:r>
              <a:rPr lang="ru-RU" sz="600" b="1" i="0" u="none" baseline="0"/>
              <a:t>Total                      671656.8          701759.9       3445.4        72000.6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006" y="3356234"/>
            <a:ext cx="34557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rtl="0">
              <a:buFont typeface="+mj-lt"/>
              <a:buAutoNum type="arabicPeriod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модель по исходным данным.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Перейдите сразу в объемы - Tin to Level</a:t>
            </a:r>
          </a:p>
          <a:p>
            <a:pPr marL="342900" indent="-342900" algn="l" rtl="0">
              <a:buFont typeface="+mj-lt"/>
              <a:buAutoNum type="arabicPeriod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файл BRD как один файл границ.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4460" y="5110560"/>
            <a:ext cx="3232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 будет такой же, как и при обрезании ножницами.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Отчет немного более запутанный...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212362"/>
              </p:ext>
            </p:extLst>
          </p:nvPr>
        </p:nvGraphicFramePr>
        <p:xfrm>
          <a:off x="191006" y="1142838"/>
          <a:ext cx="3299602" cy="202251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338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57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Input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TTT.XYZ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TIN Max Side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 50 до 130, шаг 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37086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Файл границ: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ТТТ.BRD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1747" y="1763485"/>
            <a:ext cx="2062245" cy="416492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78403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TIN TO TIN DIFFERENCE</a:t>
            </a:r>
          </a:p>
        </p:txBody>
      </p:sp>
    </p:spTree>
    <p:extLst>
      <p:ext uri="{BB962C8B-B14F-4D97-AF65-F5344CB8AC3E}">
        <p14:creationId xmlns:p14="http://schemas.microsoft.com/office/powerpoint/2010/main" val="457912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57660"/>
          </a:xfrm>
        </p:spPr>
        <p:txBody>
          <a:bodyPr/>
          <a:lstStyle/>
          <a:p>
            <a:pPr algn="l" rtl="0"/>
            <a:r>
              <a:rPr lang="ru-RU" b="0" i="0" u="none" baseline="0"/>
              <a:t>TIN TO TIN DIFFERENCE</a:t>
            </a:r>
          </a:p>
        </p:txBody>
      </p:sp>
      <p:sp>
        <p:nvSpPr>
          <p:cNvPr id="7" name="Content Placeholder 4"/>
          <p:cNvSpPr txBox="1">
            <a:spLocks/>
          </p:cNvSpPr>
          <p:nvPr/>
        </p:nvSpPr>
        <p:spPr>
          <a:xfrm>
            <a:off x="279400" y="4377267"/>
            <a:ext cx="8229600" cy="21637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000" b="0" i="0" u="none" strike="noStrike" kern="1200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Используется для определения разности между двумя поверхностями.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bg2"/>
                </a:solidFill>
                <a:latin typeface="+mn-lt"/>
                <a:cs typeface="+mn-cs"/>
              </a:rPr>
              <a:t>Где материал был удален?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kumimoji="0" lang="ru-RU" b="0" i="0" u="none" strike="noStrike" kern="1200" cap="none" spc="0" normalizeH="0" baseline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cs typeface="+mn-cs"/>
              </a:rPr>
              <a:t>Где материал был добавлен?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bg2"/>
                </a:solidFill>
                <a:latin typeface="+mn-lt"/>
                <a:cs typeface="+mn-cs"/>
              </a:rPr>
              <a:t>В сумме материала стало больше или меньше между двумя съемками?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pic>
        <p:nvPicPr>
          <p:cNvPr id="4098" name="Picture 2" descr="C:\Temp\XXX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422" y="1219199"/>
            <a:ext cx="4068578" cy="301506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5038396" y="2311231"/>
            <a:ext cx="3810000" cy="1169551"/>
          </a:xfrm>
          <a:prstGeom prst="rect">
            <a:avLst/>
          </a:prstGeom>
          <a:solidFill>
            <a:schemeClr val="bg1">
              <a:lumMod val="65000"/>
              <a:lumOff val="3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От </a:t>
            </a:r>
            <a:r>
              <a:rPr lang="ru-RU" sz="1400" b="0" i="0" u="none" baseline="0">
                <a:solidFill>
                  <a:srgbClr val="92D050"/>
                </a:solidFill>
              </a:rPr>
              <a:t>светло зеленого</a:t>
            </a:r>
            <a:r>
              <a:rPr lang="ru-RU" sz="1400" b="0" i="0" u="none" baseline="0"/>
              <a:t> до </a:t>
            </a:r>
            <a:r>
              <a:rPr lang="ru-RU" sz="1400" b="0" i="0" u="none" baseline="0">
                <a:solidFill>
                  <a:srgbClr val="0000FF"/>
                </a:solidFill>
              </a:rPr>
              <a:t>синего</a:t>
            </a:r>
            <a:r>
              <a:rPr lang="ru-RU" sz="1400" b="0" i="0" u="none" baseline="0"/>
              <a:t>:   Добавленный материал</a:t>
            </a:r>
          </a:p>
          <a:p>
            <a:endParaRPr lang="ru-RU" sz="1400" dirty="0"/>
          </a:p>
          <a:p>
            <a:pPr algn="l" rtl="0"/>
            <a:r>
              <a:rPr lang="ru-RU" sz="1400" b="0" i="0" u="none" baseline="0"/>
              <a:t>От </a:t>
            </a:r>
            <a:r>
              <a:rPr lang="ru-RU" sz="1400" b="0" i="0" u="none" baseline="0">
                <a:solidFill>
                  <a:schemeClr val="accent2">
                    <a:lumMod val="60000"/>
                    <a:lumOff val="40000"/>
                  </a:schemeClr>
                </a:solidFill>
              </a:rPr>
              <a:t>желтого</a:t>
            </a:r>
            <a:r>
              <a:rPr lang="ru-RU" sz="1400" b="0" i="0" u="none" baseline="0"/>
              <a:t> до </a:t>
            </a:r>
            <a:r>
              <a:rPr lang="ru-RU" sz="1400" b="0" i="0" u="none" baseline="0">
                <a:solidFill>
                  <a:srgbClr val="FFC000"/>
                </a:solidFill>
              </a:rPr>
              <a:t>оранжевого</a:t>
            </a:r>
            <a:r>
              <a:rPr lang="ru-RU" sz="1400" b="0" i="0" u="none" baseline="0"/>
              <a:t>:  Удаленный материал</a:t>
            </a:r>
          </a:p>
        </p:txBody>
      </p:sp>
    </p:spTree>
    <p:extLst>
      <p:ext uri="{BB962C8B-B14F-4D97-AF65-F5344CB8AC3E}">
        <p14:creationId xmlns:p14="http://schemas.microsoft.com/office/powerpoint/2010/main" val="15301621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8609" y="96080"/>
            <a:ext cx="8534400" cy="894525"/>
          </a:xfrm>
        </p:spPr>
        <p:txBody>
          <a:bodyPr/>
          <a:lstStyle/>
          <a:p>
            <a:pPr algn="l" rtl="0"/>
            <a:r>
              <a:rPr lang="ru-RU" sz="2400" b="0" i="0" u="none" baseline="0"/>
              <a:t>Шаг 1:  Создайте файл разности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8609" y="5140037"/>
            <a:ext cx="7317537" cy="116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Более ранняя съемка как Input File.</a:t>
            </a: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Более поздняя съемка как Additional File.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Узел: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Создает точку X,Y,Разность в каждом узле для каждого набора данных.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Сетка: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Создает точку X,Y,Разность в сетке с пользовательским интервалом.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9" y="1558640"/>
            <a:ext cx="5175775" cy="30133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534" y="1440107"/>
            <a:ext cx="2281333" cy="41676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3308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320165"/>
            <a:ext cx="4943475" cy="288607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891" y="130493"/>
            <a:ext cx="8943109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Шаг 2:  Загрузите разность в TIN MODEL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799" y="4535805"/>
            <a:ext cx="861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Примечание:  Допустим, предыдущая съемка показала глубину 25 футов в точке, где более поздняя съемка показывает 23 фута.  В файле разностей величина Z =  +2 фута, поскольку произошло отложение материала после первой съемки.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Поскольку отложение является положительной разностью, следует указать МОДЕЛИ TIN </a:t>
            </a:r>
            <a:r>
              <a:rPr lang="ru-RU" sz="1600" b="0" i="0" u="none" baseline="0">
                <a:solidFill>
                  <a:schemeClr val="bg2"/>
                </a:solidFill>
              </a:rPr>
              <a:t>режим высот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при загрузке файла разностей.</a:t>
            </a:r>
          </a:p>
        </p:txBody>
      </p:sp>
      <p:sp>
        <p:nvSpPr>
          <p:cNvPr id="5" name="Right Arrow 4"/>
          <p:cNvSpPr/>
          <p:nvPr/>
        </p:nvSpPr>
        <p:spPr>
          <a:xfrm>
            <a:off x="232121" y="1525385"/>
            <a:ext cx="2286000" cy="545870"/>
          </a:xfrm>
          <a:prstGeom prst="right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Файл разностей</a:t>
            </a:r>
          </a:p>
        </p:txBody>
      </p:sp>
      <p:sp>
        <p:nvSpPr>
          <p:cNvPr id="7" name="Right Arrow 6"/>
          <p:cNvSpPr/>
          <p:nvPr/>
        </p:nvSpPr>
        <p:spPr>
          <a:xfrm flipH="1">
            <a:off x="3342409" y="3604260"/>
            <a:ext cx="3739428" cy="533400"/>
          </a:xfrm>
          <a:prstGeom prst="right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Задайте режим высот</a:t>
            </a:r>
          </a:p>
        </p:txBody>
      </p:sp>
    </p:spTree>
    <p:extLst>
      <p:ext uri="{BB962C8B-B14F-4D97-AF65-F5344CB8AC3E}">
        <p14:creationId xmlns:p14="http://schemas.microsoft.com/office/powerpoint/2010/main" val="1897916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Шаг 3:  Просмотр модели 3Д в цвете</a:t>
            </a:r>
          </a:p>
        </p:txBody>
      </p:sp>
      <p:pic>
        <p:nvPicPr>
          <p:cNvPr id="7170" name="Picture 2" descr="C:\Temp\XXX6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5581" y="1297495"/>
            <a:ext cx="5791435" cy="30064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55581" y="4229238"/>
            <a:ext cx="57080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Цветовая шкала настроена так, чтобы от -15 до 0.0 были оттенки красного и желтого, а от 0.0 до +15 - зеленого и синего.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669" y="1517073"/>
            <a:ext cx="2337031" cy="394716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55581" y="5112328"/>
            <a:ext cx="449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иконку шкалы цветов.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- Открыть Файл Шкалы</a:t>
            </a:r>
          </a:p>
          <a:p>
            <a:pPr marL="742950" lvl="1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 DIFF.HCF</a:t>
            </a:r>
          </a:p>
        </p:txBody>
      </p:sp>
      <p:cxnSp>
        <p:nvCxnSpPr>
          <p:cNvPr id="7" name="Straight Arrow Connector 6"/>
          <p:cNvCxnSpPr>
            <a:stCxn id="5" idx="1"/>
          </p:cNvCxnSpPr>
          <p:nvPr/>
        </p:nvCxnSpPr>
        <p:spPr>
          <a:xfrm flipH="1" flipV="1">
            <a:off x="2008909" y="3879274"/>
            <a:ext cx="1246672" cy="7654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1511184" y="2008909"/>
            <a:ext cx="1780309" cy="31679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98748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Шаг 4:  Суммарный намыв или размыв?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290946" y="2388984"/>
            <a:ext cx="3124200" cy="33239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Tin to Level: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Укажите оба </a:t>
            </a:r>
            <a:r>
              <a:rPr lang="ru-RU" sz="1400" b="0" i="0" u="none" baseline="0">
                <a:solidFill>
                  <a:schemeClr val="bg2"/>
                </a:solidFill>
              </a:rPr>
              <a:t>«To»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 </a:t>
            </a:r>
            <a:r>
              <a:rPr lang="ru-RU" sz="1400" b="0" i="0" u="none" baseline="0">
                <a:solidFill>
                  <a:schemeClr val="bg2"/>
                </a:solidFill>
              </a:rPr>
              <a:t>«From»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уровня на 0.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Volume Above – объем выше =  14 892 cyd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Volume Below – объем ниже =  5.958 cyd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Net Gain =             8,934 cyd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Volume Above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представляет участки, где произошел намыв.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Volume Below –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представляет участки, где произошел размыв.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951777"/>
              </p:ext>
            </p:extLst>
          </p:nvPr>
        </p:nvGraphicFramePr>
        <p:xfrm>
          <a:off x="350260" y="1059872"/>
          <a:ext cx="2854036" cy="1407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507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2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Tin to Level: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Уровни: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 0 до 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Step: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 (не важно)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787" y="2451329"/>
            <a:ext cx="5053013" cy="3576068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3633786" y="1581835"/>
            <a:ext cx="5053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Вычисление объемов по файлу разностей выше и ниже уровня 0.0.</a:t>
            </a:r>
          </a:p>
        </p:txBody>
      </p:sp>
    </p:spTree>
    <p:extLst>
      <p:ext uri="{BB962C8B-B14F-4D97-AF65-F5344CB8AC3E}">
        <p14:creationId xmlns:p14="http://schemas.microsoft.com/office/powerpoint/2010/main" val="1595919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Удаление зигзагов</a:t>
            </a:r>
          </a:p>
        </p:txBody>
      </p:sp>
    </p:spTree>
    <p:extLst>
      <p:ext uri="{BB962C8B-B14F-4D97-AF65-F5344CB8AC3E}">
        <p14:creationId xmlns:p14="http://schemas.microsoft.com/office/powerpoint/2010/main" val="4029614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Создание модели TIN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F8ACDD5C-7E0E-412D-8A05-E8490F9BA6A6}" type="slidenum">
              <a:rPr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9712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39435" y="-41564"/>
            <a:ext cx="31242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ЗИГЗАГИ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7927" y="1179742"/>
            <a:ext cx="5929745" cy="868363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Зигзаги могут случиться в МОДЕЛЬ TIN, если данные однолучевой съемки были выполнены по галсам, непараллельным откосам.</a:t>
            </a:r>
          </a:p>
        </p:txBody>
      </p:sp>
      <p:pic>
        <p:nvPicPr>
          <p:cNvPr id="6" name="Picture 3" descr="buffalo_tin_contour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435" y="2048105"/>
            <a:ext cx="6283037" cy="47118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75599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Практический пример зигзагов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1000" y="4800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выше проекта =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76800" y="48006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выше проекта =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48600" y="4800600"/>
            <a:ext cx="858982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3 cyd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0399" y="4800600"/>
            <a:ext cx="1233055" cy="3693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1.947 cyd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6851656"/>
              </p:ext>
            </p:extLst>
          </p:nvPr>
        </p:nvGraphicFramePr>
        <p:xfrm>
          <a:off x="254000" y="1425787"/>
          <a:ext cx="3962400" cy="3037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371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252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Philadelphia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528600"/>
              </p:ext>
            </p:extLst>
          </p:nvPr>
        </p:nvGraphicFramePr>
        <p:xfrm>
          <a:off x="4745182" y="1451187"/>
          <a:ext cx="3962400" cy="26416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371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252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ПСО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VVV.LOG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VVV.LNW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Pre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68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54429"/>
            <a:ext cx="77724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Что происходит?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43341"/>
            <a:ext cx="5638308" cy="2035629"/>
          </a:xfrm>
        </p:spPr>
        <p:txBody>
          <a:bodyPr>
            <a:noAutofit/>
          </a:bodyPr>
          <a:lstStyle/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Треугольники Делоне могут создавать искусственные зигзаги.</a:t>
            </a:r>
          </a:p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Меньшая глубина на откосе «паруется» с большей глубиной в канале.</a:t>
            </a:r>
          </a:p>
          <a:p>
            <a:pPr algn="l" rtl="0"/>
            <a:r>
              <a:rPr lang="ru-RU" sz="18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Чем круче откос, тем больше зигзаг.</a:t>
            </a:r>
          </a:p>
        </p:txBody>
      </p:sp>
      <p:pic>
        <p:nvPicPr>
          <p:cNvPr id="3074" name="Picture 2" descr="C:\Temp\vol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515" y="3121644"/>
            <a:ext cx="4512523" cy="3156857"/>
          </a:xfrm>
          <a:prstGeom prst="rect">
            <a:avLst/>
          </a:prstGeom>
          <a:noFill/>
        </p:spPr>
      </p:pic>
      <p:grpSp>
        <p:nvGrpSpPr>
          <p:cNvPr id="4" name="Group 3"/>
          <p:cNvGrpSpPr/>
          <p:nvPr/>
        </p:nvGrpSpPr>
        <p:grpSpPr>
          <a:xfrm>
            <a:off x="5809757" y="1420928"/>
            <a:ext cx="3333749" cy="1099809"/>
            <a:chOff x="5331279" y="4887686"/>
            <a:chExt cx="3333749" cy="1099809"/>
          </a:xfrm>
        </p:grpSpPr>
        <p:cxnSp>
          <p:nvCxnSpPr>
            <p:cNvPr id="15" name="Straight Connector 14"/>
            <p:cNvCxnSpPr/>
            <p:nvPr/>
          </p:nvCxnSpPr>
          <p:spPr>
            <a:xfrm flipV="1">
              <a:off x="6281057" y="5279572"/>
              <a:ext cx="1426029" cy="34834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281057" y="5638800"/>
              <a:ext cx="68580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V="1">
              <a:off x="6977743" y="5290457"/>
              <a:ext cx="729343" cy="348343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 flipH="1" flipV="1">
              <a:off x="6749143" y="5421086"/>
              <a:ext cx="43542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6596743" y="4887686"/>
              <a:ext cx="13607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/>
                <a:t>Линия подошвы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331279" y="5127171"/>
              <a:ext cx="130900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 dirty="0">
                  <a:solidFill>
                    <a:srgbClr val="FF0000"/>
                  </a:solidFill>
                </a:rPr>
                <a:t>Результат треугольников Делоне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6433457" y="5377543"/>
              <a:ext cx="217714" cy="11974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7260771" y="5725885"/>
              <a:ext cx="140425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>
                  <a:solidFill>
                    <a:srgbClr val="92D050"/>
                  </a:solidFill>
                </a:rPr>
                <a:t>В реальности</a:t>
              </a:r>
            </a:p>
          </p:txBody>
        </p:sp>
        <p:cxnSp>
          <p:nvCxnSpPr>
            <p:cNvPr id="29" name="Straight Connector 28"/>
            <p:cNvCxnSpPr/>
            <p:nvPr/>
          </p:nvCxnSpPr>
          <p:spPr>
            <a:xfrm rot="10800000">
              <a:off x="7260771" y="5573486"/>
              <a:ext cx="185058" cy="1415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"/>
          <p:cNvGrpSpPr/>
          <p:nvPr/>
        </p:nvGrpSpPr>
        <p:grpSpPr>
          <a:xfrm>
            <a:off x="5319899" y="3059569"/>
            <a:ext cx="3510643" cy="3276601"/>
            <a:chOff x="5029200" y="1312247"/>
            <a:chExt cx="3510643" cy="3276601"/>
          </a:xfrm>
        </p:grpSpPr>
        <p:pic>
          <p:nvPicPr>
            <p:cNvPr id="3075" name="Picture 3" descr="C:\Temp\vol49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9200" y="1371600"/>
              <a:ext cx="3510643" cy="3159579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5246501" y="3363685"/>
              <a:ext cx="131758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 dirty="0"/>
                <a:t>Канал</a:t>
              </a:r>
            </a:p>
            <a:p>
              <a:pPr algn="l" rtl="0"/>
              <a:r>
                <a:rPr lang="ru-RU" b="0" i="0" u="none" baseline="0" dirty="0"/>
                <a:t>(Плоский участок)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271657" y="1774371"/>
              <a:ext cx="10668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/>
                <a:t>Откос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>
              <a:off x="6161314" y="2373086"/>
              <a:ext cx="1469572" cy="14042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6161314" y="2362200"/>
              <a:ext cx="1545772" cy="134982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7647214" y="3706586"/>
              <a:ext cx="76200" cy="65314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 rot="18888709">
              <a:off x="5042658" y="2041981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bg1"/>
                  </a:solidFill>
                </a:rPr>
                <a:t>Галс съемки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8888709">
              <a:off x="7023857" y="3489782"/>
              <a:ext cx="1828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bg1"/>
                  </a:solidFill>
                </a:rPr>
                <a:t>Галс съемки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 rot="16200000">
              <a:off x="5981700" y="2095500"/>
              <a:ext cx="1676400" cy="381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chemeClr val="bg1"/>
                  </a:solidFill>
                </a:rPr>
                <a:t>Бровка канала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5121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800" y="1247775"/>
            <a:ext cx="4886325" cy="28670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800" y="84580"/>
            <a:ext cx="7772400" cy="914400"/>
          </a:xfrm>
        </p:spPr>
        <p:txBody>
          <a:bodyPr/>
          <a:lstStyle/>
          <a:p>
            <a:pPr algn="l" rtl="0"/>
            <a:r>
              <a:rPr lang="ru-RU" sz="3600" b="0" i="0" u="none" baseline="0"/>
              <a:t>Как это исправить?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539342"/>
            <a:ext cx="8697686" cy="1816217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Используйте опцию «Align TIN with LNW» (только для данных однолучевой съемки) - треугольники создаются по пропорциональному расстоянию вдоль каждого галса.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Это больше не треугольники Делоне, но это не важно.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Проблема решена.</a:t>
            </a:r>
          </a:p>
        </p:txBody>
      </p:sp>
      <p:sp>
        <p:nvSpPr>
          <p:cNvPr id="5" name="Rectangle 4"/>
          <p:cNvSpPr/>
          <p:nvPr/>
        </p:nvSpPr>
        <p:spPr>
          <a:xfrm>
            <a:off x="1447800" y="3429000"/>
            <a:ext cx="2362200" cy="304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  <p:pic>
        <p:nvPicPr>
          <p:cNvPr id="4099" name="Picture 3" descr="C:\Temp\vol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828800"/>
            <a:ext cx="2220686" cy="2461747"/>
          </a:xfrm>
          <a:prstGeom prst="rect">
            <a:avLst/>
          </a:prstGeom>
          <a:noFill/>
        </p:spPr>
      </p:pic>
      <p:cxnSp>
        <p:nvCxnSpPr>
          <p:cNvPr id="8" name="Straight Connector 7"/>
          <p:cNvCxnSpPr/>
          <p:nvPr/>
        </p:nvCxnSpPr>
        <p:spPr>
          <a:xfrm rot="5400000">
            <a:off x="5910943" y="3004457"/>
            <a:ext cx="2209800" cy="108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6200000" flipH="1">
            <a:off x="5981700" y="2933700"/>
            <a:ext cx="2122714" cy="6531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V="1">
            <a:off x="7010400" y="4038600"/>
            <a:ext cx="97971" cy="870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91471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7873" y="4911436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выше проекта =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64873" y="4911436"/>
            <a:ext cx="127461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1,947cyd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41273" y="4911436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выше проекта =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08273" y="4911436"/>
            <a:ext cx="10668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3 cyd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7081" y="1076478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rgbClr val="FF0000"/>
                </a:solidFill>
              </a:rPr>
              <a:t>Align TIN не отмечено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03273" y="1077633"/>
            <a:ext cx="243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rgbClr val="FF0000"/>
                </a:solidFill>
              </a:rPr>
              <a:t>Align TIN отмечено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4800" y="5451763"/>
            <a:ext cx="8229600" cy="92333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Мораль истории: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Проверьте свою модель 3Д на наличие зигзагов.  Если они есть, переделайте модель с опцией «Align TIN...».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46313"/>
              </p:ext>
            </p:extLst>
          </p:nvPr>
        </p:nvGraphicFramePr>
        <p:xfrm>
          <a:off x="304799" y="1402797"/>
          <a:ext cx="3801533" cy="3261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119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895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Philadelphia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Align TIN to LNW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Не отмечено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373790"/>
              </p:ext>
            </p:extLst>
          </p:nvPr>
        </p:nvGraphicFramePr>
        <p:xfrm>
          <a:off x="4641272" y="1416187"/>
          <a:ext cx="4096327" cy="3261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847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16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Запланированные </a:t>
                      </a:r>
                      <a:r>
                        <a:rPr lang="ru-RU" sz="1400" b="0" i="0" u="none" baseline="0" dirty="0" err="1"/>
                        <a:t>Галсы</a:t>
                      </a:r>
                      <a:r>
                        <a:rPr lang="ru-RU" sz="1400" b="0" i="0" u="none" baseline="0" dirty="0"/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VVV.LNW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Philadelphia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Align TIN to LNW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Отмечено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473800" y="84580"/>
            <a:ext cx="7772400" cy="914400"/>
          </a:xfrm>
        </p:spPr>
        <p:txBody>
          <a:bodyPr/>
          <a:lstStyle/>
          <a:p>
            <a:pPr algn="l" rtl="0"/>
            <a:r>
              <a:rPr lang="ru-RU" sz="3600" b="0" i="0" u="none" baseline="0"/>
              <a:t>Как это исправить?</a:t>
            </a:r>
          </a:p>
        </p:txBody>
      </p:sp>
    </p:spTree>
    <p:extLst>
      <p:ext uri="{BB962C8B-B14F-4D97-AF65-F5344CB8AC3E}">
        <p14:creationId xmlns:p14="http://schemas.microsoft.com/office/powerpoint/2010/main" val="154615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TIN к LNW (Philadelphia)</a:t>
            </a:r>
          </a:p>
        </p:txBody>
      </p:sp>
    </p:spTree>
    <p:extLst>
      <p:ext uri="{BB962C8B-B14F-4D97-AF65-F5344CB8AC3E}">
        <p14:creationId xmlns:p14="http://schemas.microsoft.com/office/powerpoint/2010/main" val="8600597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42672"/>
            <a:ext cx="5029200" cy="968710"/>
          </a:xfrm>
        </p:spPr>
        <p:txBody>
          <a:bodyPr/>
          <a:lstStyle/>
          <a:p>
            <a:pPr algn="l" rtl="0"/>
            <a:r>
              <a:rPr lang="ru-RU" b="0" i="0" u="none" baseline="0"/>
              <a:t>Почему Philadelphia?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38200" y="3048000"/>
            <a:ext cx="2209800" cy="914400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0" i="0" u="none" baseline="0"/>
              <a:t>XYZ исполнительной съемки </a:t>
            </a:r>
          </a:p>
          <a:p>
            <a:pPr algn="ctr" rtl="0"/>
            <a:r>
              <a:rPr lang="ru-RU" sz="1200" b="0" i="0" u="none" baseline="0"/>
              <a:t>или файл LOG </a:t>
            </a:r>
          </a:p>
          <a:p>
            <a:pPr algn="ctr" rtl="0"/>
            <a:r>
              <a:rPr lang="ru-RU" sz="1200" b="0" i="0" u="none" baseline="0"/>
              <a:t>или файлы MTX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38200" y="4114800"/>
            <a:ext cx="2209800" cy="914400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0" i="0" u="none" baseline="0"/>
              <a:t>Файл LNW </a:t>
            </a:r>
          </a:p>
          <a:p>
            <a:pPr algn="ctr" rtl="0"/>
            <a:r>
              <a:rPr lang="ru-RU" sz="1200" b="0" i="0" u="none" baseline="0"/>
              <a:t>(Создан в ПРОЕКТ КАНАЛА)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3886200" y="2404872"/>
            <a:ext cx="1524000" cy="2209800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b="0" i="0" u="none" baseline="0"/>
              <a:t>TIN </a:t>
            </a:r>
          </a:p>
          <a:p>
            <a:pPr algn="ctr" rtl="0"/>
            <a:r>
              <a:rPr lang="ru-RU" b="0" i="0" u="none" baseline="0"/>
              <a:t>МОДЕЛЬ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38200" y="1981200"/>
            <a:ext cx="2209800" cy="914400"/>
          </a:xfrm>
          <a:prstGeom prst="round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 </a:t>
            </a:r>
            <a:r>
              <a:rPr lang="ru-RU" sz="1200" b="0" i="0" u="none" baseline="0"/>
              <a:t>Файл XYZ предварительной съемки</a:t>
            </a:r>
          </a:p>
          <a:p>
            <a:pPr algn="ctr" rtl="0"/>
            <a:r>
              <a:rPr lang="ru-RU" sz="1200" b="0" i="0" u="none" baseline="0"/>
              <a:t>или файл LOG </a:t>
            </a:r>
          </a:p>
          <a:p>
            <a:pPr algn="ctr" rtl="0"/>
            <a:r>
              <a:rPr lang="ru-RU" sz="1200" b="0" i="0" u="none" baseline="0"/>
              <a:t>или файлы MTX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39590" y="2167894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1" i="0" u="none" baseline="0" dirty="0">
                <a:solidFill>
                  <a:srgbClr val="FF0000"/>
                </a:solidFill>
              </a:rPr>
              <a:t>Обязательно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39590" y="4403094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Обязательно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39590" y="3183895"/>
            <a:ext cx="1143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1" i="0" u="none" baseline="0">
                <a:solidFill>
                  <a:srgbClr val="FF0000"/>
                </a:solidFill>
              </a:rPr>
              <a:t>Опционально</a:t>
            </a:r>
          </a:p>
        </p:txBody>
      </p:sp>
      <p:cxnSp>
        <p:nvCxnSpPr>
          <p:cNvPr id="13" name="Elbow Connector 12"/>
          <p:cNvCxnSpPr>
            <a:stCxn id="8" idx="3"/>
            <a:endCxn id="7" idx="1"/>
          </p:cNvCxnSpPr>
          <p:nvPr/>
        </p:nvCxnSpPr>
        <p:spPr>
          <a:xfrm>
            <a:off x="3048000" y="2438400"/>
            <a:ext cx="838200" cy="1071372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6" idx="3"/>
            <a:endCxn id="7" idx="1"/>
          </p:cNvCxnSpPr>
          <p:nvPr/>
        </p:nvCxnSpPr>
        <p:spPr>
          <a:xfrm flipV="1">
            <a:off x="3048000" y="3509772"/>
            <a:ext cx="838200" cy="106222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5" idx="3"/>
            <a:endCxn id="7" idx="1"/>
          </p:cNvCxnSpPr>
          <p:nvPr/>
        </p:nvCxnSpPr>
        <p:spPr>
          <a:xfrm>
            <a:off x="3048000" y="3505200"/>
            <a:ext cx="838200" cy="457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4"/>
          <p:cNvSpPr txBox="1">
            <a:spLocks/>
          </p:cNvSpPr>
          <p:nvPr/>
        </p:nvSpPr>
        <p:spPr>
          <a:xfrm>
            <a:off x="5562600" y="1601002"/>
            <a:ext cx="3581400" cy="4732528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Вычисляет площади и объемы между соседними парами запланированных </a:t>
            </a:r>
            <a:r>
              <a:rPr kumimoji="0" lang="ru-RU" sz="1600" b="0" i="0" u="none" strike="noStrike" kern="1200" cap="none" spc="0" normalizeH="0" baseline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галсов</a:t>
            </a: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Делит материал на: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Левый склон (или прямоугольная врезка)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Слева от оси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Справа от оси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Правый склон (или прямоугольная врезка)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Можно быстро изменить проектную глубину на канале.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Контурное или не контурное черпание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Вычисляет намыв (</a:t>
            </a:r>
            <a:r>
              <a:rPr kumimoji="0" lang="ru-RU" sz="1600" b="0" i="0" u="none" strike="noStrike" kern="1200" cap="none" spc="0" normalizeH="0" baseline="0" dirty="0" err="1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infill</a:t>
            </a:r>
            <a:r>
              <a:rPr kumimoji="0" lang="ru-RU" sz="1600" b="0" i="0" u="none" strike="noStrike" kern="1200" cap="none" spc="0" normalizeH="0" baseline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cs typeface="+mn-cs"/>
              </a:rPr>
              <a:t>)</a:t>
            </a:r>
          </a:p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rPr>
              <a:t>Вычисляет материал неоплачиваемого перебора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8600" y="5410200"/>
            <a:ext cx="487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Позволяет вычисление объемов по данным однолучевой и многолучевой съемок и создает отчет по соседним галсам.</a:t>
            </a:r>
          </a:p>
        </p:txBody>
      </p:sp>
      <p:sp>
        <p:nvSpPr>
          <p:cNvPr id="2" name="Rectangle 1"/>
          <p:cNvSpPr/>
          <p:nvPr/>
        </p:nvSpPr>
        <p:spPr>
          <a:xfrm>
            <a:off x="308550" y="1214104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Потому что Филадельфийский Участок ИК Армии США за него заплатили!</a:t>
            </a:r>
          </a:p>
        </p:txBody>
      </p:sp>
    </p:spTree>
    <p:extLst>
      <p:ext uri="{BB962C8B-B14F-4D97-AF65-F5344CB8AC3E}">
        <p14:creationId xmlns:p14="http://schemas.microsoft.com/office/powerpoint/2010/main" val="214019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3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5240"/>
            <a:ext cx="5839691" cy="996142"/>
          </a:xfrm>
        </p:spPr>
        <p:txBody>
          <a:bodyPr/>
          <a:lstStyle/>
          <a:p>
            <a:pPr algn="l" rtl="0"/>
            <a:r>
              <a:rPr lang="ru-RU" b="0" i="0" u="none" baseline="0"/>
              <a:t>TIN к LNW: откосы или прямоугольная врезка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7873" y="1472045"/>
            <a:ext cx="4343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Отмечено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Объемы вычисляются с откосами как они заданы в файле LNW.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1364673" y="3453245"/>
            <a:ext cx="22098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>
            <a:off x="526473" y="2691245"/>
            <a:ext cx="838200" cy="76200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 flipH="1" flipV="1">
            <a:off x="3536373" y="2653145"/>
            <a:ext cx="838200" cy="76200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59873" y="6196445"/>
            <a:ext cx="27432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rot="5400000" flipH="1" flipV="1">
            <a:off x="907473" y="5891645"/>
            <a:ext cx="9144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 flipH="1" flipV="1">
            <a:off x="3117273" y="5891645"/>
            <a:ext cx="9144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rot="5400000" flipH="1" flipV="1">
            <a:off x="3345873" y="5891645"/>
            <a:ext cx="9144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rot="5400000" flipH="1" flipV="1">
            <a:off x="602673" y="5891645"/>
            <a:ext cx="9144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059873" y="6348845"/>
            <a:ext cx="27432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1364673" y="3605645"/>
            <a:ext cx="2209800" cy="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10800000">
            <a:off x="526473" y="2843645"/>
            <a:ext cx="838200" cy="76200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rot="5400000" flipH="1" flipV="1">
            <a:off x="3536373" y="2805545"/>
            <a:ext cx="838200" cy="762000"/>
          </a:xfrm>
          <a:prstGeom prst="line">
            <a:avLst/>
          </a:prstGeom>
          <a:ln w="38100">
            <a:solidFill>
              <a:srgbClr val="99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 flipH="1" flipV="1">
            <a:off x="-6927" y="3986645"/>
            <a:ext cx="27432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 flipH="1" flipV="1">
            <a:off x="2202873" y="3910445"/>
            <a:ext cx="2743200" cy="0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4073" y="4139045"/>
            <a:ext cx="43434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Не отмечено: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Создаются прямоугольные врезки наружу от точек подошвы.  Следует задать расстояние наружу (влево и вправо)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1059872" y="5282045"/>
            <a:ext cx="3048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3574473" y="5282045"/>
            <a:ext cx="2286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5141749" y="1472045"/>
            <a:ext cx="3790584" cy="4675909"/>
            <a:chOff x="5296173" y="381000"/>
            <a:chExt cx="4619824" cy="55626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296173" y="381000"/>
              <a:ext cx="3566522" cy="5562600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5638800" y="838200"/>
              <a:ext cx="990600" cy="4572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817938" y="1600200"/>
              <a:ext cx="2098059" cy="16476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0" i="0" u="none" baseline="0" dirty="0">
                  <a:solidFill>
                    <a:srgbClr val="FF0000"/>
                  </a:solidFill>
                </a:rPr>
                <a:t>Расстояние влево</a:t>
              </a:r>
            </a:p>
            <a:p>
              <a:endParaRPr lang="ru-RU" sz="1400" dirty="0">
                <a:solidFill>
                  <a:srgbClr val="FF0000"/>
                </a:solidFill>
              </a:endParaRPr>
            </a:p>
            <a:p>
              <a:endParaRPr lang="ru-RU" sz="1400" dirty="0">
                <a:solidFill>
                  <a:srgbClr val="FF0000"/>
                </a:solidFill>
              </a:endParaRPr>
            </a:p>
            <a:p>
              <a:endParaRPr lang="ru-RU" sz="1400" dirty="0">
                <a:solidFill>
                  <a:srgbClr val="FF0000"/>
                </a:solidFill>
              </a:endParaRPr>
            </a:p>
            <a:p>
              <a:pPr algn="l" rtl="0"/>
              <a:r>
                <a:rPr lang="ru-RU" sz="1400" b="0" i="0" u="none" baseline="0" dirty="0">
                  <a:solidFill>
                    <a:srgbClr val="FF0000"/>
                  </a:solidFill>
                </a:rPr>
                <a:t>  Расстояние вправо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7966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181" y="58280"/>
            <a:ext cx="6528671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Contour или Non-Contour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528572" y="1620981"/>
            <a:ext cx="2750560" cy="4520933"/>
            <a:chOff x="5715000" y="1219200"/>
            <a:chExt cx="3138487" cy="489500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15000" y="1219200"/>
              <a:ext cx="3138487" cy="4895006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7239000" y="1676400"/>
              <a:ext cx="1219200" cy="381000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4800" y="1524000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Не отмечено: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Будет включен весь материал в зоне допустимого перебора.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2514600"/>
            <a:ext cx="493221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Отмечено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Включает материал на участке оплачиваемого перебора только в том случае, если глубины меньше проектных отметок.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Контурное черпание в допустимом переборе = площадь зеркала 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там, где модель поверхности выше проектных отметок канала умноженная на величину допустимого перебора. </a:t>
            </a:r>
          </a:p>
        </p:txBody>
      </p:sp>
    </p:spTree>
    <p:extLst>
      <p:ext uri="{BB962C8B-B14F-4D97-AF65-F5344CB8AC3E}">
        <p14:creationId xmlns:p14="http://schemas.microsoft.com/office/powerpoint/2010/main" val="552494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690" y="0"/>
            <a:ext cx="9019309" cy="1143000"/>
          </a:xfrm>
          <a:noFill/>
        </p:spPr>
        <p:txBody>
          <a:bodyPr/>
          <a:lstStyle/>
          <a:p>
            <a:pPr algn="l" rtl="0"/>
            <a:r>
              <a:rPr lang="ru-RU" sz="3200" b="0" i="0" u="none" baseline="0" dirty="0"/>
              <a:t>Контурное черпание может значительно отличаться в программах МОДЕЛЬ TIN и ПСО.</a:t>
            </a:r>
          </a:p>
        </p:txBody>
      </p:sp>
      <p:pic>
        <p:nvPicPr>
          <p:cNvPr id="3074" name="Picture 2" descr="C:\Temp\EF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91" y="2819400"/>
            <a:ext cx="4495800" cy="162380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818" y="4371109"/>
            <a:ext cx="4648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ПСО, только участок, на котором обнаружено контурное черпание в переборе на профиле предварительной съемки, будет добавлен как материал допустимого перебора в профиле исполнительной съемки.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Определение делается для каждого разреза.</a:t>
            </a:r>
          </a:p>
        </p:txBody>
      </p:sp>
      <p:pic>
        <p:nvPicPr>
          <p:cNvPr id="7" name="Picture 2" descr="C:\Temp\EFG2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24691" y="1143000"/>
            <a:ext cx="4495800" cy="162380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105400" y="2200141"/>
            <a:ext cx="4038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МОДЕЛЬ TIN вычисляет участки контурного перебора для предварительной съемки по реальным глубинам.  Эти участки будут использованы для вычисления допустимого перебора по данным исполнительной съемки.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Определение делается по полигону, а не по разрезам.</a:t>
            </a:r>
          </a:p>
        </p:txBody>
      </p:sp>
    </p:spTree>
    <p:extLst>
      <p:ext uri="{BB962C8B-B14F-4D97-AF65-F5344CB8AC3E}">
        <p14:creationId xmlns:p14="http://schemas.microsoft.com/office/powerpoint/2010/main" val="1262274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425" y="2967212"/>
            <a:ext cx="4933950" cy="291465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66700" y="-102963"/>
            <a:ext cx="49530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Создание модели TIN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4648438"/>
            <a:ext cx="2819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МАКС. ДЛИНА СТОРОНЫ ТР-КА: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Наибольшее допустимое расстояние между точками для создания треугольника.</a:t>
            </a:r>
          </a:p>
        </p:txBody>
      </p:sp>
      <p:cxnSp>
        <p:nvCxnSpPr>
          <p:cNvPr id="8" name="Straight Arrow Connector 7"/>
          <p:cNvCxnSpPr>
            <a:stCxn id="6" idx="3"/>
          </p:cNvCxnSpPr>
          <p:nvPr/>
        </p:nvCxnSpPr>
        <p:spPr>
          <a:xfrm>
            <a:off x="3048000" y="5125492"/>
            <a:ext cx="1775460" cy="1788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8600" y="3048000"/>
            <a:ext cx="2819400" cy="16004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Additional File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Здесь можно добавить данные исполнительной съемки для выполнения расчета объемов по данным предварительной и исполнительной съемок. Начните вычисление.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8600" y="1981200"/>
            <a:ext cx="2819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Исходный Файл: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Здесь заводятся данные предварительной съемки или единственные данные.</a:t>
            </a:r>
          </a:p>
        </p:txBody>
      </p:sp>
      <p:cxnSp>
        <p:nvCxnSpPr>
          <p:cNvPr id="13" name="Straight Arrow Connector 12"/>
          <p:cNvCxnSpPr>
            <a:stCxn id="11" idx="3"/>
          </p:cNvCxnSpPr>
          <p:nvPr/>
        </p:nvCxnSpPr>
        <p:spPr>
          <a:xfrm>
            <a:off x="3048000" y="2458254"/>
            <a:ext cx="887730" cy="984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9" idx="3"/>
          </p:cNvCxnSpPr>
          <p:nvPr/>
        </p:nvCxnSpPr>
        <p:spPr>
          <a:xfrm flipV="1">
            <a:off x="3048000" y="3798958"/>
            <a:ext cx="822960" cy="492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8600" y="5657671"/>
            <a:ext cx="281940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Режим </a:t>
            </a:r>
            <a:r>
              <a:rPr lang="ru-RU" sz="1400" b="0" i="0" u="none" baseline="0">
                <a:solidFill>
                  <a:schemeClr val="bg2"/>
                </a:solidFill>
              </a:rPr>
              <a:t>глубин или высот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  Наследует настройки ГЕОДЕЗИЧЕСКИХ ПАРАМЕТРОВ.</a:t>
            </a:r>
          </a:p>
        </p:txBody>
      </p:sp>
      <p:cxnSp>
        <p:nvCxnSpPr>
          <p:cNvPr id="18" name="Straight Arrow Connector 17"/>
          <p:cNvCxnSpPr>
            <a:stCxn id="16" idx="3"/>
          </p:cNvCxnSpPr>
          <p:nvPr/>
        </p:nvCxnSpPr>
        <p:spPr>
          <a:xfrm flipV="1">
            <a:off x="3048000" y="5543730"/>
            <a:ext cx="934403" cy="5909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5205" y="1651245"/>
            <a:ext cx="5269230" cy="77152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19" name="TextBox 18"/>
          <p:cNvSpPr txBox="1"/>
          <p:nvPr/>
        </p:nvSpPr>
        <p:spPr>
          <a:xfrm>
            <a:off x="228600" y="1425354"/>
            <a:ext cx="190500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Для начала:</a:t>
            </a:r>
            <a:endParaRPr lang="ru-RU" sz="1400" dirty="0">
              <a:solidFill>
                <a:schemeClr val="bg2"/>
              </a:solidFill>
            </a:endParaRPr>
          </a:p>
        </p:txBody>
      </p:sp>
      <p:cxnSp>
        <p:nvCxnSpPr>
          <p:cNvPr id="20" name="Straight Arrow Connector 19"/>
          <p:cNvCxnSpPr>
            <a:stCxn id="19" idx="3"/>
          </p:cNvCxnSpPr>
          <p:nvPr/>
        </p:nvCxnSpPr>
        <p:spPr>
          <a:xfrm>
            <a:off x="2133600" y="1579243"/>
            <a:ext cx="1562100" cy="6648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46495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438"/>
            <a:ext cx="4267200" cy="722889"/>
          </a:xfrm>
        </p:spPr>
        <p:txBody>
          <a:bodyPr/>
          <a:lstStyle/>
          <a:p>
            <a:pPr algn="l" rtl="0"/>
            <a:r>
              <a:rPr lang="ru-RU" b="0" i="0" u="none" baseline="0"/>
              <a:t>Настройки экспорта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257888" y="1648690"/>
            <a:ext cx="3159541" cy="4585831"/>
            <a:chOff x="4735272" y="422564"/>
            <a:chExt cx="4103927" cy="640077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35272" y="422564"/>
              <a:ext cx="4103927" cy="6400776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4" name="Rectangle 3"/>
            <p:cNvSpPr/>
            <p:nvPr/>
          </p:nvSpPr>
          <p:spPr>
            <a:xfrm>
              <a:off x="5106368" y="1423605"/>
              <a:ext cx="1827831" cy="2252360"/>
            </a:xfrm>
            <a:prstGeom prst="rect">
              <a:avLst/>
            </a:pr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42900" y="1411863"/>
            <a:ext cx="434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Экспорт:  </a:t>
            </a: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Включает материал только в отмеченных регионах.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29146" y="2141321"/>
            <a:ext cx="2167354" cy="4647406"/>
            <a:chOff x="685800" y="2210594"/>
            <a:chExt cx="2167354" cy="4647406"/>
          </a:xfrm>
        </p:grpSpPr>
        <p:sp>
          <p:nvSpPr>
            <p:cNvPr id="6" name="Rectangle 5"/>
            <p:cNvSpPr/>
            <p:nvPr/>
          </p:nvSpPr>
          <p:spPr>
            <a:xfrm>
              <a:off x="685800" y="2590800"/>
              <a:ext cx="304800" cy="2362200"/>
            </a:xfrm>
            <a:prstGeom prst="rect">
              <a:avLst/>
            </a:prstGeom>
            <a:solidFill>
              <a:srgbClr val="99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7" name="Rectangle 6"/>
            <p:cNvSpPr/>
            <p:nvPr/>
          </p:nvSpPr>
          <p:spPr>
            <a:xfrm>
              <a:off x="990600" y="2590800"/>
              <a:ext cx="762000" cy="2362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752600" y="2590800"/>
              <a:ext cx="762000" cy="23622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514600" y="2590800"/>
              <a:ext cx="304800" cy="2362200"/>
            </a:xfrm>
            <a:prstGeom prst="rect">
              <a:avLst/>
            </a:prstGeom>
            <a:solidFill>
              <a:srgbClr val="00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 rot="5400000">
              <a:off x="93077" y="5621923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/>
                <a:t>Левый откос/врезка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 rot="5400000">
              <a:off x="626477" y="5621923"/>
              <a:ext cx="15240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/>
                <a:t>Слева от оси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 rot="5400000">
              <a:off x="1312277" y="5698123"/>
              <a:ext cx="16764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/>
                <a:t>Справа от оси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 rot="5400000">
              <a:off x="1807577" y="5812423"/>
              <a:ext cx="1752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600" b="0" i="0" u="none" baseline="0"/>
                <a:t>Правый откос/врезка</a:t>
              </a: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rot="5400000" flipH="1" flipV="1">
              <a:off x="152400" y="3810000"/>
              <a:ext cx="3200400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131189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Глубина канала и перебор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534891" y="1614054"/>
            <a:ext cx="3118139" cy="4641273"/>
            <a:chOff x="4943576" y="381000"/>
            <a:chExt cx="4152799" cy="6477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43576" y="381000"/>
              <a:ext cx="4152799" cy="6477000"/>
            </a:xfrm>
            <a:prstGeom prst="rect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</p:pic>
        <p:sp>
          <p:nvSpPr>
            <p:cNvPr id="4" name="Rectangle 3"/>
            <p:cNvSpPr/>
            <p:nvPr/>
          </p:nvSpPr>
          <p:spPr>
            <a:xfrm>
              <a:off x="5257800" y="3733800"/>
              <a:ext cx="3505200" cy="914400"/>
            </a:xfrm>
            <a:prstGeom prst="rect">
              <a:avLst/>
            </a:prstGeom>
            <a:noFill/>
            <a:ln w="571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47472" y="1266553"/>
            <a:ext cx="477202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Глубина Канала: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вычислить объемы заново для более глубокого канала, просто изменив Глубину Канала.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Работает только для каналов с одинаковой глубиной на осевой.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Вы изменяете глубину канала и используете откосы, создаются новые откосы с использованием новой глубины на канале, а уклон откосов остается прежним.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ПРЕДУПРЕЖДЕНИЕ:  Если в исходном канале глубина на осевой не одинаковая, эта опция установит всю глубину на осевой одинаковой, равной новому значению.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472" y="5194494"/>
            <a:ext cx="4714976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Допустимый перебор:</a:t>
            </a:r>
            <a:r>
              <a:rPr lang="ru-RU" b="0" i="0" u="none" baseline="0">
                <a:solidFill>
                  <a:schemeClr val="bg2"/>
                </a:solidFill>
              </a:rPr>
              <a:t>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Устанавливает глубину шаблона допустимого перебора ниже шаблона проекта канала.</a:t>
            </a:r>
          </a:p>
          <a:p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Откосы / врезка те же.</a:t>
            </a:r>
          </a:p>
        </p:txBody>
      </p:sp>
    </p:spTree>
    <p:extLst>
      <p:ext uri="{BB962C8B-B14F-4D97-AF65-F5344CB8AC3E}">
        <p14:creationId xmlns:p14="http://schemas.microsoft.com/office/powerpoint/2010/main" val="16907751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1" y="0"/>
            <a:ext cx="8290837" cy="988786"/>
          </a:xfrm>
        </p:spPr>
        <p:txBody>
          <a:bodyPr/>
          <a:lstStyle/>
          <a:p>
            <a:pPr algn="l" rtl="0"/>
            <a:r>
              <a:rPr lang="ru-RU" sz="2400" b="0" i="0" u="none" baseline="0" dirty="0"/>
              <a:t>Итоговый</a:t>
            </a:r>
            <a:r>
              <a:rPr lang="ru-RU" b="0" i="0" u="none" baseline="0" dirty="0"/>
              <a:t> отчет метода </a:t>
            </a:r>
            <a:r>
              <a:rPr lang="ru-RU" b="0" i="0" u="none" baseline="0" dirty="0" err="1"/>
              <a:t>Philadelphia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Pre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vs</a:t>
            </a:r>
            <a:r>
              <a:rPr lang="ru-RU" b="0" i="0" u="none" baseline="0" dirty="0"/>
              <a:t>. </a:t>
            </a:r>
            <a:r>
              <a:rPr lang="ru-RU" b="0" i="0" u="none" baseline="0" dirty="0" err="1"/>
              <a:t>Post</a:t>
            </a:r>
            <a:endParaRPr lang="ru-RU" dirty="0"/>
          </a:p>
        </p:txBody>
      </p:sp>
      <p:sp>
        <p:nvSpPr>
          <p:cNvPr id="3" name="Rectangle 2"/>
          <p:cNvSpPr/>
          <p:nvPr/>
        </p:nvSpPr>
        <p:spPr>
          <a:xfrm>
            <a:off x="304799" y="1524000"/>
            <a:ext cx="8466667" cy="21236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Итоговые объемы дноуглубления</a:t>
            </a:r>
          </a:p>
          <a:p>
            <a:pPr algn="l" rtl="0"/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==========================</a:t>
            </a:r>
          </a:p>
          <a:p>
            <a:pPr algn="l" rtl="0"/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Materials</a:t>
            </a:r>
            <a:r>
              <a:rPr lang="ru-RU" sz="1200" b="1" i="0" u="sng" baseline="0" dirty="0">
                <a:latin typeface="Courier New" pitchFamily="49" charset="0"/>
                <a:cs typeface="Courier New" pitchFamily="49" charset="0"/>
              </a:rPr>
              <a:t>                                     </a:t>
            </a:r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Gross</a:t>
            </a:r>
            <a:r>
              <a:rPr lang="ru-RU" sz="1200" b="1" i="0" u="sng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1200" b="1" i="0" u="sng" baseline="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1200" b="1" i="0" u="sng" baseline="0" dirty="0">
                <a:latin typeface="Courier New" pitchFamily="49" charset="0"/>
                <a:cs typeface="Courier New" pitchFamily="49" charset="0"/>
              </a:rPr>
              <a:t>          </a:t>
            </a:r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Net</a:t>
            </a:r>
            <a:r>
              <a:rPr lang="ru-RU" sz="1200" b="1" i="0" u="sng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sng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endParaRPr lang="ru-RU" sz="1200" b="1" i="0" u="sng" baseline="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Pay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Removed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Project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Depth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155766.9             0.0        155766.9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Pay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Removed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in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Overdepth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     11256.2             0.0         11256.2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Pay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Removed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                 167023.0             0.0        167023.0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Removed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                     175858.0             0.0        175858.0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Remaining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Above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Project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Depth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292178.5                        292178.5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Overdredged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          8834.9             0.0          8834.9</a:t>
            </a:r>
          </a:p>
          <a:p>
            <a:pPr algn="l" rtl="0"/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Infill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1200" b="1" i="0" u="none" baseline="0" dirty="0" err="1">
                <a:latin typeface="Courier New" pitchFamily="49" charset="0"/>
                <a:cs typeface="Courier New" pitchFamily="49" charset="0"/>
              </a:rPr>
              <a:t>Material</a:t>
            </a:r>
            <a:r>
              <a:rPr lang="ru-RU" sz="1200" b="1" i="0" u="none" baseline="0" dirty="0">
                <a:latin typeface="Courier New" pitchFamily="49" charset="0"/>
                <a:cs typeface="Courier New" pitchFamily="49" charset="0"/>
              </a:rPr>
              <a:t>                                                0.0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7091" y="3826163"/>
            <a:ext cx="83612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Pay Removed to Project Depth: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на участках, где дно выше проектных отметок.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Pay Removed in Overdepth: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 в районе допустимого перебора.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pay removed: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Сумма первых двух.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Removed: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Равно Total Pay Removed плюс Total Overdredged Material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Remaining Above Project Depth: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оставшийся в шаблоне допустимого перебора по данным исполнительной съемки.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Overdredged Material: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Материал, удаленный ниже шаблона допустимого перебора.</a:t>
            </a:r>
          </a:p>
          <a:p>
            <a:pPr algn="l" rtl="0"/>
            <a:r>
              <a:rPr lang="ru-RU" sz="1400" b="0" i="0" u="none" baseline="0">
                <a:solidFill>
                  <a:schemeClr val="bg2"/>
                </a:solidFill>
              </a:rPr>
              <a:t>Total Infill Material:  </a:t>
            </a: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Участок, где данные исполнительной съемки мельче предварительной съемки.</a:t>
            </a:r>
          </a:p>
          <a:p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97829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Отчет - Предварительная съемка и исполнительная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256309" y="1489363"/>
            <a:ext cx="7890164" cy="5133109"/>
            <a:chOff x="685800" y="1295400"/>
            <a:chExt cx="8153400" cy="5410200"/>
          </a:xfrm>
        </p:grpSpPr>
        <p:sp>
          <p:nvSpPr>
            <p:cNvPr id="4" name="Rectangle 3"/>
            <p:cNvSpPr/>
            <p:nvPr/>
          </p:nvSpPr>
          <p:spPr>
            <a:xfrm>
              <a:off x="685800" y="1295400"/>
              <a:ext cx="6324600" cy="12954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 rtl="0"/>
              <a:endParaRPr lang="ru-RU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62000" y="1371600"/>
              <a:ext cx="594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FF00"/>
                  </a:solidFill>
                </a:rPr>
                <a:t>Всего Удалено</a:t>
              </a:r>
            </a:p>
          </p:txBody>
        </p:sp>
        <p:sp>
          <p:nvSpPr>
            <p:cNvPr id="5" name="Rectangle 4"/>
            <p:cNvSpPr/>
            <p:nvPr/>
          </p:nvSpPr>
          <p:spPr>
            <a:xfrm>
              <a:off x="685800" y="2667000"/>
              <a:ext cx="6324600" cy="12954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 rtl="0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2000" y="2743200"/>
              <a:ext cx="594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FF00"/>
                  </a:solidFill>
                </a:rPr>
                <a:t>Материал заполнения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685800" y="4038600"/>
              <a:ext cx="6324600" cy="12954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 rtl="0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62000" y="4114800"/>
              <a:ext cx="59436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FF00"/>
                  </a:solidFill>
                </a:rPr>
                <a:t>Оставшийся материал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685800" y="5410200"/>
              <a:ext cx="2594708" cy="12954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 rtl="0"/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2000" y="5486400"/>
              <a:ext cx="2438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FF00"/>
                  </a:solidFill>
                </a:rPr>
                <a:t>Итоги</a:t>
              </a:r>
            </a:p>
          </p:txBody>
        </p:sp>
        <p:cxnSp>
          <p:nvCxnSpPr>
            <p:cNvPr id="12" name="Straight Connector 11"/>
            <p:cNvCxnSpPr>
              <a:stCxn id="4" idx="0"/>
              <a:endCxn id="7" idx="2"/>
            </p:cNvCxnSpPr>
            <p:nvPr/>
          </p:nvCxnSpPr>
          <p:spPr>
            <a:xfrm rot="16200000" flipH="1">
              <a:off x="1828800" y="3314700"/>
              <a:ext cx="4038600" cy="0"/>
            </a:xfrm>
            <a:prstGeom prst="line">
              <a:avLst/>
            </a:prstGeom>
            <a:ln w="28575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762000" y="19812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Выше проекта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2000" y="34290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Выше проекта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2000" y="48006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Выше проекта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62400" y="20574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Допустимый перебор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962400" y="35052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Допустимый перебор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962400" y="4800600"/>
              <a:ext cx="30480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Допустимый перебор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010400" y="1295400"/>
              <a:ext cx="1828800" cy="1295400"/>
            </a:xfrm>
            <a:prstGeom prst="rect">
              <a:avLst/>
            </a:pr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086600" y="1828800"/>
              <a:ext cx="167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Сверхперебор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010400" y="2667000"/>
              <a:ext cx="1828800" cy="1295400"/>
            </a:xfrm>
            <a:prstGeom prst="rect">
              <a:avLst/>
            </a:prstGeom>
            <a:solidFill>
              <a:srgbClr val="CC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086600" y="3352800"/>
              <a:ext cx="167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ru-RU" sz="1200" b="1" i="0" u="none" baseline="0">
                  <a:solidFill>
                    <a:schemeClr val="bg1"/>
                  </a:solidFill>
                </a:rPr>
                <a:t>Сверхперебор</a:t>
              </a:r>
            </a:p>
            <a:p>
              <a:pPr algn="ctr" rtl="0"/>
              <a:r>
                <a:rPr lang="ru-RU" sz="800" b="1" i="0" u="none" baseline="0">
                  <a:solidFill>
                    <a:schemeClr val="bg1"/>
                  </a:solidFill>
                </a:rPr>
                <a:t>Левый откос:   Слева от оси:  Справа от оси:  Правый откос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14148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TIN vs CHN: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9675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399" y="0"/>
            <a:ext cx="8517467" cy="1143000"/>
          </a:xfrm>
        </p:spPr>
        <p:txBody>
          <a:bodyPr/>
          <a:lstStyle/>
          <a:p>
            <a:pPr algn="l" rtl="0"/>
            <a:r>
              <a:rPr lang="ru-RU" b="0" i="0" u="none" baseline="0" dirty="0"/>
              <a:t>Файлы CHN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0" i="0" u="none" baseline="0" dirty="0"/>
              <a:t> создаются в программе ПРОЕКТ СЛОЖНОЙ АКВАТОРИИ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4142509"/>
            <a:ext cx="6934200" cy="2667000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 CHN позволяют вычислить объемы для сложных планов дноуглубления.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 CHN - набор точек X-Y-Z (узлов), соединенных в плоские «плоскости».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 МОДЕЛИ TIN можно вычислить объем материала выше и ниже каждой плоскости.</a:t>
            </a:r>
          </a:p>
        </p:txBody>
      </p:sp>
      <p:pic>
        <p:nvPicPr>
          <p:cNvPr id="6" name="Picture 2" descr="C:\2008 HYPACK Final\15 - Utilities\Pictures\ACD Khir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423644"/>
            <a:ext cx="3352800" cy="24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C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423644"/>
            <a:ext cx="3048000" cy="243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39919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extBox 87"/>
          <p:cNvSpPr txBox="1"/>
          <p:nvPr/>
        </p:nvSpPr>
        <p:spPr>
          <a:xfrm>
            <a:off x="2445328" y="4121727"/>
            <a:ext cx="990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>
                <a:solidFill>
                  <a:srgbClr val="CC0000"/>
                </a:solidFill>
              </a:rPr>
              <a:t>Тест стрелки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228" y="154927"/>
            <a:ext cx="5257800" cy="845127"/>
          </a:xfrm>
        </p:spPr>
        <p:txBody>
          <a:bodyPr/>
          <a:lstStyle/>
          <a:p>
            <a:pPr algn="l" rtl="0"/>
            <a:r>
              <a:rPr lang="ru-RU" b="0" i="0" u="none" baseline="0"/>
              <a:t>Правила создания плоскостей</a:t>
            </a:r>
          </a:p>
        </p:txBody>
      </p:sp>
      <p:sp>
        <p:nvSpPr>
          <p:cNvPr id="5" name="Oval 4"/>
          <p:cNvSpPr/>
          <p:nvPr/>
        </p:nvSpPr>
        <p:spPr>
          <a:xfrm>
            <a:off x="1378528" y="27501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2826328" y="24453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2</a:t>
            </a:r>
          </a:p>
        </p:txBody>
      </p:sp>
      <p:sp>
        <p:nvSpPr>
          <p:cNvPr id="7" name="Oval 6"/>
          <p:cNvSpPr/>
          <p:nvPr/>
        </p:nvSpPr>
        <p:spPr>
          <a:xfrm>
            <a:off x="1835728" y="16071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3</a:t>
            </a:r>
          </a:p>
        </p:txBody>
      </p:sp>
      <p:sp>
        <p:nvSpPr>
          <p:cNvPr id="8" name="Oval 7"/>
          <p:cNvSpPr/>
          <p:nvPr/>
        </p:nvSpPr>
        <p:spPr>
          <a:xfrm>
            <a:off x="4350328" y="27501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1</a:t>
            </a:r>
          </a:p>
        </p:txBody>
      </p:sp>
      <p:sp>
        <p:nvSpPr>
          <p:cNvPr id="9" name="Oval 8"/>
          <p:cNvSpPr/>
          <p:nvPr/>
        </p:nvSpPr>
        <p:spPr>
          <a:xfrm>
            <a:off x="5798128" y="24453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3</a:t>
            </a:r>
          </a:p>
        </p:txBody>
      </p:sp>
      <p:sp>
        <p:nvSpPr>
          <p:cNvPr id="10" name="Oval 9"/>
          <p:cNvSpPr/>
          <p:nvPr/>
        </p:nvSpPr>
        <p:spPr>
          <a:xfrm>
            <a:off x="4807528" y="1607127"/>
            <a:ext cx="304800" cy="3048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/>
              <a:t>2</a:t>
            </a:r>
          </a:p>
        </p:txBody>
      </p:sp>
      <p:cxnSp>
        <p:nvCxnSpPr>
          <p:cNvPr id="12" name="Straight Arrow Connector 11"/>
          <p:cNvCxnSpPr>
            <a:stCxn id="5" idx="6"/>
            <a:endCxn id="6" idx="2"/>
          </p:cNvCxnSpPr>
          <p:nvPr/>
        </p:nvCxnSpPr>
        <p:spPr>
          <a:xfrm flipV="1">
            <a:off x="1683328" y="2597727"/>
            <a:ext cx="1143000" cy="3048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6" idx="1"/>
            <a:endCxn id="7" idx="5"/>
          </p:cNvCxnSpPr>
          <p:nvPr/>
        </p:nvCxnSpPr>
        <p:spPr>
          <a:xfrm rot="16200000" flipV="1">
            <a:off x="2172091" y="1791090"/>
            <a:ext cx="622674" cy="7750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7" idx="3"/>
            <a:endCxn id="5" idx="0"/>
          </p:cNvCxnSpPr>
          <p:nvPr/>
        </p:nvCxnSpPr>
        <p:spPr>
          <a:xfrm rot="5400000">
            <a:off x="1264229" y="2133990"/>
            <a:ext cx="882837" cy="3494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8" idx="0"/>
            <a:endCxn id="10" idx="3"/>
          </p:cNvCxnSpPr>
          <p:nvPr/>
        </p:nvCxnSpPr>
        <p:spPr>
          <a:xfrm rot="5400000" flipH="1" flipV="1">
            <a:off x="4236028" y="2133991"/>
            <a:ext cx="882837" cy="3494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0" idx="5"/>
            <a:endCxn id="9" idx="1"/>
          </p:cNvCxnSpPr>
          <p:nvPr/>
        </p:nvCxnSpPr>
        <p:spPr>
          <a:xfrm rot="16200000" flipH="1">
            <a:off x="5143891" y="1791090"/>
            <a:ext cx="622674" cy="77507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3"/>
            <a:endCxn id="8" idx="6"/>
          </p:cNvCxnSpPr>
          <p:nvPr/>
        </p:nvCxnSpPr>
        <p:spPr>
          <a:xfrm rot="5400000">
            <a:off x="5150429" y="2210190"/>
            <a:ext cx="197037" cy="118763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759528" y="2216727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 smtClean="0"/>
              <a:t>Хорошо</a:t>
            </a:r>
            <a:endParaRPr lang="ru-RU" sz="1400" b="0" i="0" u="none" baseline="0" dirty="0"/>
          </a:p>
        </p:txBody>
      </p:sp>
      <p:sp>
        <p:nvSpPr>
          <p:cNvPr id="25" name="TextBox 24"/>
          <p:cNvSpPr txBox="1"/>
          <p:nvPr/>
        </p:nvSpPr>
        <p:spPr>
          <a:xfrm>
            <a:off x="4807527" y="2216727"/>
            <a:ext cx="8736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/>
              <a:t>Плохо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607128" y="5874327"/>
            <a:ext cx="3657600" cy="307777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/>
              <a:t>Избегайте вогнутых поверхностей.</a:t>
            </a:r>
            <a:endParaRPr lang="ru-RU" sz="1400" b="1" dirty="0"/>
          </a:p>
        </p:txBody>
      </p:sp>
      <p:cxnSp>
        <p:nvCxnSpPr>
          <p:cNvPr id="34" name="Straight Connector 33"/>
          <p:cNvCxnSpPr/>
          <p:nvPr/>
        </p:nvCxnSpPr>
        <p:spPr>
          <a:xfrm rot="5400000" flipH="1" flipV="1">
            <a:off x="807028" y="4921827"/>
            <a:ext cx="1447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530928" y="4197927"/>
            <a:ext cx="7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5400000">
            <a:off x="2064328" y="4426527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2292928" y="4655127"/>
            <a:ext cx="7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5400000">
            <a:off x="2559628" y="5150427"/>
            <a:ext cx="99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0800000">
            <a:off x="1530928" y="5645727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5400000" flipH="1" flipV="1">
            <a:off x="3016828" y="4921827"/>
            <a:ext cx="1447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740728" y="4197927"/>
            <a:ext cx="7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5400000">
            <a:off x="4274128" y="4426527"/>
            <a:ext cx="457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502728" y="4655127"/>
            <a:ext cx="76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5400000">
            <a:off x="4769428" y="5150427"/>
            <a:ext cx="990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>
            <a:off x="3740728" y="5645727"/>
            <a:ext cx="152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1454728" y="3969327"/>
            <a:ext cx="1828800" cy="1066800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5400000">
            <a:off x="3626428" y="4769427"/>
            <a:ext cx="990600" cy="762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274128" y="5112327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Хорошо.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35727" y="4959927"/>
            <a:ext cx="915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/>
              <a:t>Плохо</a:t>
            </a:r>
          </a:p>
        </p:txBody>
      </p:sp>
      <p:cxnSp>
        <p:nvCxnSpPr>
          <p:cNvPr id="61" name="Straight Connector 60"/>
          <p:cNvCxnSpPr/>
          <p:nvPr/>
        </p:nvCxnSpPr>
        <p:spPr>
          <a:xfrm rot="5400000">
            <a:off x="3778828" y="4007427"/>
            <a:ext cx="5257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064328" y="4045527"/>
            <a:ext cx="4343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522461" y="3371375"/>
            <a:ext cx="4311838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/>
              <a:t>Соединяйте точки против часовой стрелки.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607128" y="5884487"/>
            <a:ext cx="3657600" cy="307777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/>
              <a:t>Избегайте вогнутых поверхностей.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9101826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47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54533" y="4393306"/>
            <a:ext cx="1600200" cy="990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400"/>
          </a:p>
        </p:txBody>
      </p:sp>
      <p:sp>
        <p:nvSpPr>
          <p:cNvPr id="13" name="TextBox 12"/>
          <p:cNvSpPr txBox="1"/>
          <p:nvPr/>
        </p:nvSpPr>
        <p:spPr>
          <a:xfrm>
            <a:off x="2747772" y="4101801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2747772" y="5168601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14.</a:t>
            </a:r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385572" y="4025601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385572" y="5321001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954533" y="4391818"/>
            <a:ext cx="160020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954533" y="2095500"/>
            <a:ext cx="1600200" cy="9906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400"/>
          </a:p>
        </p:txBody>
      </p:sp>
      <p:sp>
        <p:nvSpPr>
          <p:cNvPr id="19" name="TextBox 18"/>
          <p:cNvSpPr txBox="1"/>
          <p:nvPr/>
        </p:nvSpPr>
        <p:spPr>
          <a:xfrm>
            <a:off x="2747772" y="1803995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2747772" y="2870795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14.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385572" y="1727795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385572" y="3023195"/>
            <a:ext cx="76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/>
              <a:t>Z = 10.</a:t>
            </a:r>
            <a:endParaRPr lang="ru-RU" sz="1400" dirty="0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954533" y="2083694"/>
            <a:ext cx="1600200" cy="990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604772" y="4406601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 smtClean="0"/>
              <a:t>Хорошо</a:t>
            </a:r>
            <a:endParaRPr lang="ru-RU" sz="1400" b="0" i="0" u="none" baseline="0" dirty="0"/>
          </a:p>
        </p:txBody>
      </p:sp>
      <p:sp>
        <p:nvSpPr>
          <p:cNvPr id="25" name="TextBox 24"/>
          <p:cNvSpPr txBox="1"/>
          <p:nvPr/>
        </p:nvSpPr>
        <p:spPr>
          <a:xfrm>
            <a:off x="1604772" y="2642195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 smtClean="0"/>
              <a:t>Хорошо</a:t>
            </a:r>
            <a:endParaRPr lang="ru-RU" sz="1400" b="0" i="0" u="none" baseline="0" dirty="0"/>
          </a:p>
        </p:txBody>
      </p:sp>
      <p:sp>
        <p:nvSpPr>
          <p:cNvPr id="26" name="TextBox 25"/>
          <p:cNvSpPr txBox="1"/>
          <p:nvPr/>
        </p:nvSpPr>
        <p:spPr>
          <a:xfrm>
            <a:off x="347472" y="1209503"/>
            <a:ext cx="342900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 rtl="0"/>
            <a:r>
              <a:rPr lang="ru-RU" sz="1100" b="0" i="0" u="none" baseline="0" dirty="0" smtClean="0">
                <a:solidFill>
                  <a:srgbClr val="CC0000"/>
                </a:solidFill>
              </a:rPr>
              <a:t>ТРЕУГОЛЬНИК</a:t>
            </a:r>
            <a:r>
              <a:rPr lang="ru-RU" sz="1100" dirty="0" smtClean="0">
                <a:solidFill>
                  <a:srgbClr val="CC0000"/>
                </a:solidFill>
              </a:rPr>
              <a:t>И</a:t>
            </a:r>
            <a:r>
              <a:rPr lang="ru-RU" sz="1100" b="0" i="0" u="none" baseline="0" dirty="0" smtClean="0">
                <a:solidFill>
                  <a:srgbClr val="CC0000"/>
                </a:solidFill>
              </a:rPr>
              <a:t> </a:t>
            </a:r>
            <a:r>
              <a:rPr lang="ru-RU" sz="1100" b="0" i="0" u="none" baseline="0" dirty="0">
                <a:solidFill>
                  <a:srgbClr val="CC0000"/>
                </a:solidFill>
              </a:rPr>
              <a:t>ВСЕГДА ПЛОСКИЕ</a:t>
            </a:r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502228" y="154927"/>
            <a:ext cx="5257800" cy="845127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/>
              <a:t>Правила создания плоскостей</a:t>
            </a:r>
            <a:endParaRPr lang="ru-RU" dirty="0"/>
          </a:p>
        </p:txBody>
      </p:sp>
      <p:grpSp>
        <p:nvGrpSpPr>
          <p:cNvPr id="34" name="Group 33"/>
          <p:cNvGrpSpPr/>
          <p:nvPr/>
        </p:nvGrpSpPr>
        <p:grpSpPr>
          <a:xfrm>
            <a:off x="4558513" y="2678826"/>
            <a:ext cx="3124200" cy="2362180"/>
            <a:chOff x="7807403" y="196612"/>
            <a:chExt cx="3124200" cy="2362180"/>
          </a:xfrm>
        </p:grpSpPr>
        <p:sp>
          <p:nvSpPr>
            <p:cNvPr id="5" name="TextBox 4"/>
            <p:cNvSpPr txBox="1"/>
            <p:nvPr/>
          </p:nvSpPr>
          <p:spPr>
            <a:xfrm>
              <a:off x="8036003" y="2025412"/>
              <a:ext cx="2667000" cy="523220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1" i="0" u="none" baseline="0"/>
                <a:t>Избегайте искривленных поверхностей.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8417003" y="501412"/>
              <a:ext cx="1600200" cy="990600"/>
            </a:xfrm>
            <a:prstGeom prst="rect">
              <a:avLst/>
            </a:prstGeom>
            <a:solidFill>
              <a:srgbClr val="0000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169603" y="272812"/>
              <a:ext cx="76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/>
                <a:t>Z = 10.</a:t>
              </a:r>
              <a:endParaRPr lang="ru-RU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169603" y="1339612"/>
              <a:ext cx="76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/>
                <a:t>Z = 14.</a:t>
              </a:r>
              <a:endParaRPr lang="ru-RU" sz="14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807403" y="196612"/>
              <a:ext cx="76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/>
                <a:t>Z = 10.</a:t>
              </a:r>
              <a:endParaRPr lang="ru-RU" sz="14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807403" y="1492012"/>
              <a:ext cx="7620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100" b="0" i="0" u="none" baseline="0"/>
                <a:t>Z = 10.</a:t>
              </a:r>
              <a:endParaRPr lang="ru-RU" sz="1400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950403" y="806212"/>
              <a:ext cx="685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0" i="0" u="none" baseline="0"/>
                <a:t>Плохо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36003" y="2035572"/>
              <a:ext cx="2667000" cy="52322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1" i="0" u="none" baseline="0" dirty="0"/>
                <a:t>Избегайте искривленных </a:t>
              </a:r>
              <a:r>
                <a:rPr lang="ru-RU" sz="1400" b="1" i="0" u="none" baseline="0" dirty="0" smtClean="0"/>
                <a:t>поверхностей</a:t>
              </a:r>
              <a:endParaRPr lang="ru-RU" sz="1400" b="1" i="0" u="none" baseline="0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417003" y="511572"/>
              <a:ext cx="1600200" cy="990600"/>
            </a:xfrm>
            <a:prstGeom prst="rect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40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836103" y="806212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0" i="0" u="none" baseline="0">
                  <a:solidFill>
                    <a:srgbClr val="FF0000"/>
                  </a:solidFill>
                </a:rPr>
                <a:t>ПЛОХО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73713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99" y="0"/>
            <a:ext cx="5833533" cy="990600"/>
          </a:xfrm>
        </p:spPr>
        <p:txBody>
          <a:bodyPr/>
          <a:lstStyle/>
          <a:p>
            <a:pPr algn="l" rtl="0"/>
            <a:r>
              <a:rPr lang="ru-RU" b="0" i="0" u="none" baseline="0" dirty="0"/>
              <a:t>Создание простого файла CHN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13163"/>
            <a:ext cx="3276600" cy="3948546"/>
          </a:xfrm>
        </p:spPr>
        <p:txBody>
          <a:bodyPr>
            <a:normAutofit fontScale="85000" lnSpcReduction="10000"/>
          </a:bodyPr>
          <a:lstStyle/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Запустите программу </a:t>
            </a: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ПРОЕКТ СЛОЖНОЙ АКВАТОРИИ</a:t>
            </a:r>
          </a:p>
          <a:p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«Узлы»</a:t>
            </a:r>
          </a:p>
          <a:p>
            <a:pPr lvl="2"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иконку Открыть Файл.</a:t>
            </a:r>
          </a:p>
          <a:p>
            <a:pPr lvl="2"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Импортируйте файл YYY.XYZ (Папка Sort)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Вкладыш Плоскости:</a:t>
            </a:r>
          </a:p>
          <a:p>
            <a:pPr lvl="2"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плоскости, как указано.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Кликните ‘Faces – Check Faces’.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Исправьте плохие плоскости.</a:t>
            </a:r>
          </a:p>
          <a:p>
            <a:pPr algn="l" rtl="0"/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файл CHN.</a:t>
            </a:r>
          </a:p>
          <a:p>
            <a:pPr lvl="2" algn="l" rtl="0"/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как YYY1 Mine.CHN</a:t>
            </a:r>
          </a:p>
          <a:p>
            <a:endParaRPr lang="ru-RU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2313" y="1600198"/>
            <a:ext cx="5309286" cy="305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5133" y="3792681"/>
            <a:ext cx="3443165" cy="2611582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668939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073" y="85841"/>
            <a:ext cx="6477000" cy="838200"/>
          </a:xfrm>
        </p:spPr>
        <p:txBody>
          <a:bodyPr/>
          <a:lstStyle/>
          <a:p>
            <a:pPr algn="l" rtl="0"/>
            <a:r>
              <a:rPr lang="ru-RU" b="0" i="0" u="none" baseline="0"/>
              <a:t>TIN vs CHN:  Пример №1</a:t>
            </a:r>
          </a:p>
        </p:txBody>
      </p:sp>
      <p:sp>
        <p:nvSpPr>
          <p:cNvPr id="6" name="Rectangle 5"/>
          <p:cNvSpPr/>
          <p:nvPr/>
        </p:nvSpPr>
        <p:spPr>
          <a:xfrm>
            <a:off x="423948" y="3087765"/>
            <a:ext cx="5418051" cy="31700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Суммарные объемы в методе TIN vs Канал - сведены по плоскостям канала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Файл TIN: C:\HYPACK 2012\Projects\VOLUME CLASS\Sort\AAA.XYZ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Файл CHN C:\HYPACK 2012\Projects\VOLUME CLASS\YYY1 Mine.chn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Допустимый перебор: </a:t>
            </a:r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1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    Design      Overdepth   Overdepth   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        Cut         NonContour  Contour     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Cut         NonContour  Contour      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1             2153.2       991.1       669.9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2             600.5       271.5       208.6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3             40.8       36.5       20.7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4             150.5       82.3       62.0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5             215.3       268.9       169.6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6             486.1       333.3       262.9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7             628.8       234.5       220.9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8             1483.7       1017.6       772.1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--------------------------------------------</a:t>
            </a:r>
          </a:p>
          <a:p>
            <a:pPr algn="l" rtl="0"/>
            <a:r>
              <a:rPr lang="ru-RU" sz="1000" b="1" i="0" u="none" baseline="0">
                <a:latin typeface="Courier New" pitchFamily="49" charset="0"/>
                <a:cs typeface="Courier New" pitchFamily="49" charset="0"/>
              </a:rPr>
              <a:t>Total         5758.8      3235.8      2386.7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4073" y="6103975"/>
            <a:ext cx="891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Результирующие объемы сведены по каждой плоскости.</a:t>
            </a:r>
          </a:p>
          <a:p>
            <a:pPr algn="l" rtl="0">
              <a:buFont typeface="Arial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Нет разделения материала между прорезями.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065728"/>
              </p:ext>
            </p:extLst>
          </p:nvPr>
        </p:nvGraphicFramePr>
        <p:xfrm>
          <a:off x="229216" y="1067373"/>
          <a:ext cx="5663584" cy="20203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42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5933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AAA.XYZ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 слож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YYY1Mine.CHN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Tin to Channel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76498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Включить 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Включить контурное черпание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9799" y="1577275"/>
            <a:ext cx="2330801" cy="4634394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47928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C:\Temp\SS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1830" y="1513729"/>
            <a:ext cx="5191850" cy="534427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Проверьте Вашу модель на пробелы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2701222"/>
            <a:ext cx="3474630" cy="9541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0000"/>
                </a:solidFill>
              </a:rPr>
              <a:t>Проверьте Вашу модель на пробелы  </a:t>
            </a:r>
            <a:r>
              <a:rPr lang="ru-RU" sz="1400" b="0" i="0" u="none" baseline="0"/>
              <a:t>После создания модели зайдите в Модели 2Д - Заливка и проверьте есть ли пробелы.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996622"/>
            <a:ext cx="3474630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rgbClr val="FF0000"/>
                </a:solidFill>
              </a:rPr>
              <a:t>ПРЕДУПРЕЖДЕНИЕ:</a:t>
            </a:r>
            <a:r>
              <a:rPr lang="ru-RU" sz="1400" b="1" i="0" u="none" baseline="0">
                <a:solidFill>
                  <a:srgbClr val="FF0000"/>
                </a:solidFill>
              </a:rPr>
              <a:t>  </a:t>
            </a:r>
            <a:r>
              <a:rPr lang="ru-RU" sz="1400" b="0" i="0" u="none" baseline="0"/>
              <a:t>Объемы в пробелах не считаются.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5368222"/>
            <a:ext cx="3474630" cy="73866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/>
              <a:t>Есть пробелы?</a:t>
            </a:r>
          </a:p>
          <a:p>
            <a:pPr algn="l" rtl="0"/>
            <a:r>
              <a:rPr lang="ru-RU" sz="1400" b="0" i="0" u="none" baseline="0"/>
              <a:t>Вернитесь и создайте модель заново, увеличив TIN MAX SIDE.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169635"/>
            <a:ext cx="584835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0529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339328" cy="988786"/>
          </a:xfrm>
        </p:spPr>
        <p:txBody>
          <a:bodyPr/>
          <a:lstStyle/>
          <a:p>
            <a:pPr algn="l" rtl="0"/>
            <a:r>
              <a:rPr lang="ru-RU" sz="2400" b="0" i="0" u="none" baseline="0" dirty="0"/>
              <a:t>Инструменты откосов и горизонтальных плоскостей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0" i="0" u="none" baseline="0" dirty="0"/>
              <a:t> в программе ПРОЕКТ СЛОЖНОЙ АКВАТОРИИ</a:t>
            </a:r>
            <a:endParaRPr lang="ru-R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4572000"/>
            <a:ext cx="4572000" cy="1083733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быстро создать откосы или горизонтальные плоскости с помощью инструментов во вкладыше </a:t>
            </a:r>
            <a:r>
              <a:rPr lang="ru-RU" sz="18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Faces</a:t>
            </a: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pic>
        <p:nvPicPr>
          <p:cNvPr id="3075" name="Picture 3" descr="C:\Temp\YYY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291" y="1167918"/>
            <a:ext cx="4003040" cy="3404082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" y="1167918"/>
            <a:ext cx="3743325" cy="513397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95400" y="1447800"/>
            <a:ext cx="1295400" cy="3810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612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364" y="228600"/>
            <a:ext cx="8340436" cy="7620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TIN vs CHN:  Пример №2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2382" y="5514975"/>
            <a:ext cx="3886200" cy="33855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rgbClr val="CC0000"/>
                </a:solidFill>
              </a:rPr>
              <a:t>Объем выше канала = 28261 куб. ярд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4299" y="1717963"/>
            <a:ext cx="3582365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11872"/>
              </p:ext>
            </p:extLst>
          </p:nvPr>
        </p:nvGraphicFramePr>
        <p:xfrm>
          <a:off x="210898" y="4172238"/>
          <a:ext cx="4800600" cy="2311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469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6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TIN MODEL - ввод данных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AAA.XYZ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 слож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YYY2Mine.CHN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Tin to Channel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Включить 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Включить контурное черпание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838598"/>
              </p:ext>
            </p:extLst>
          </p:nvPr>
        </p:nvGraphicFramePr>
        <p:xfrm>
          <a:off x="134697" y="1049558"/>
          <a:ext cx="5140036" cy="295979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7652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2635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ADV. ПРОЕКТ КАНАЛА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Открыть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YYY1Mine.CHN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Добавить подошвы (1):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4-3-2-1; 3:1; до уровня 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Добавить подошвы (2):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5-6-7-8-9; 3:1; до уровня 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Добавить подошвы (3):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4-13-9; 3:1; до уровня 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Новая плоскость: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_1 до 4 до _10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Новая плоскость: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_12 до 9 до _5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391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Сохранить как: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YYY2Mine.CHN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82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90600"/>
          </a:xfrm>
        </p:spPr>
        <p:txBody>
          <a:bodyPr/>
          <a:lstStyle/>
          <a:p>
            <a:pPr algn="l" rtl="0"/>
            <a:r>
              <a:rPr lang="ru-RU" b="0" i="0" u="none" baseline="0"/>
              <a:t>Zone Edge Lists</a:t>
            </a:r>
            <a:r>
              <a:rPr lang="ru-RU" sz="2400"/>
              <a:t/>
            </a:r>
            <a:br>
              <a:rPr lang="ru-RU" sz="2400"/>
            </a:br>
            <a:r>
              <a:rPr lang="ru-RU" sz="2000" b="0" i="0" u="none" baseline="0"/>
              <a:t>группирование полигонов в отдельные зоны отчета:  Вот план...</a:t>
            </a:r>
            <a:endParaRPr lang="ru-RU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3657600" cy="5486400"/>
          </a:xfrm>
        </p:spPr>
        <p:txBody>
          <a:bodyPr>
            <a:normAutofit/>
          </a:bodyPr>
          <a:lstStyle/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Внутри ACD: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зоны.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Назначьте полигоны разным зонам.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Сохраните файл CHN.</a:t>
            </a:r>
          </a:p>
          <a:p>
            <a:pPr lvl="2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Информация о зонах сохраняется как часть файла CHN.</a:t>
            </a:r>
          </a:p>
          <a:p>
            <a:pPr algn="l" rtl="0"/>
            <a:r>
              <a:rPr lang="ru-RU" sz="1800" b="0" i="0" u="none" baseline="0">
                <a:solidFill>
                  <a:schemeClr val="bg2"/>
                </a:solidFill>
              </a:rPr>
              <a:t>В МОДЕЛИ TIN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файл *.CHN как файл канала.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файл запланированных галсов (*.LNW) идущих поперек файла CHN.</a:t>
            </a:r>
          </a:p>
          <a:p>
            <a:pPr lvl="2" algn="l" rtl="0"/>
            <a:r>
              <a:rPr lang="ru-RU" sz="1200" b="0" i="0" u="none" baseline="0">
                <a:solidFill>
                  <a:schemeClr val="bg2"/>
                </a:solidFill>
              </a:rPr>
              <a:t>Этот метод игнорирует шаблоны в файле *.LNW.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МОДЕЛЬ TIN генерирует отчет, в котором результаты разделены для каждой пары галсов для каждой зоны.</a:t>
            </a:r>
          </a:p>
        </p:txBody>
      </p:sp>
      <p:pic>
        <p:nvPicPr>
          <p:cNvPr id="5122" name="Picture 2" descr="C:\Temp\YYY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9326" y="2052025"/>
            <a:ext cx="4966855" cy="36925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4563110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962" y="131619"/>
            <a:ext cx="6788727" cy="838200"/>
          </a:xfrm>
        </p:spPr>
        <p:txBody>
          <a:bodyPr/>
          <a:lstStyle/>
          <a:p>
            <a:pPr algn="l" rtl="0"/>
            <a:r>
              <a:rPr lang="ru-RU" sz="2400" b="0" i="0" u="none" baseline="0"/>
              <a:t>TIN vs CHN: Пример №3</a:t>
            </a:r>
          </a:p>
        </p:txBody>
      </p:sp>
      <p:pic>
        <p:nvPicPr>
          <p:cNvPr id="8" name="Picture 2" descr="C:\Temp\YYY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6418" y="1974273"/>
            <a:ext cx="4800600" cy="3568916"/>
          </a:xfrm>
          <a:prstGeom prst="rect">
            <a:avLst/>
          </a:prstGeom>
          <a:noFill/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529522"/>
              </p:ext>
            </p:extLst>
          </p:nvPr>
        </p:nvGraphicFramePr>
        <p:xfrm>
          <a:off x="143162" y="3405440"/>
          <a:ext cx="3906984" cy="29612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21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51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44236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TIN MODEL - ввод данных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AAA.XYZ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 слож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YYY3Mine.CHN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Tin to Channel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Допустимый перебор: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Отчет по: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Зонам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93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Включить 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Включить контурное черпание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696127"/>
              </p:ext>
            </p:extLst>
          </p:nvPr>
        </p:nvGraphicFramePr>
        <p:xfrm>
          <a:off x="134698" y="1153777"/>
          <a:ext cx="3906982" cy="21811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263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8062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0316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ADV. ПРОЕКТ КАНАЛА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Открыть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YYY2.CHN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Создание зон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Левая подошва;  Центр;  </a:t>
                      </a:r>
                    </a:p>
                    <a:p>
                      <a:pPr algn="l" rtl="0"/>
                      <a:r>
                        <a:rPr lang="ru-RU" sz="1400" b="0" i="0" u="none" baseline="0"/>
                        <a:t>Правая подошва;  Конец;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Назначьте плоскости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Как показано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Сохраните как: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YYY3Mine.CHN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11999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CHN к TIN:  Пример №3 (продолжение)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29000" y="1600200"/>
            <a:ext cx="5715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Суммарные объемы в методе TIN vs Канал - сведены по зонам канала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Файл TIN: C:\HYPACK 2012\Projects\VOLUME CLASS\Sort\AAA.XYZ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Файл CHN C:\HYPACK 2012\Projects\VOLUME CLASS\YYY3 Mine.chn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Допустимый перебор: </a:t>
            </a:r>
            <a:r>
              <a:rPr lang="ru-RU" sz="1200" b="0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     Design      Overdepth   Overdepth   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     Cut         NonContour  Contour     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Zone            Volume      Volume      Volume      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----------------------------------------------------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Left Toe              7430.8      1859.6      1796.9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Center Channel        5758.8      3235.8      2386.7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Right Toe            14324.0      1897.5      1838.0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EndZone                747.5       158.5       143.1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----------------------------------------------------</a:t>
            </a:r>
          </a:p>
          <a:p>
            <a:pPr algn="l" rtl="0"/>
            <a:r>
              <a:rPr lang="ru-RU" sz="1200" b="1" i="0" u="none" baseline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Total                28261.1      7151.4      6164.7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86200" y="47244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Поскольку файла запланированных галсов нет, в отчете показаны объемы в каждой зоне.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0200"/>
            <a:ext cx="3446771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404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1059"/>
            <a:ext cx="8458200" cy="838200"/>
          </a:xfrm>
        </p:spPr>
        <p:txBody>
          <a:bodyPr/>
          <a:lstStyle/>
          <a:p>
            <a:pPr algn="l" rtl="0"/>
            <a:r>
              <a:rPr lang="ru-RU" sz="2400" b="0" i="0" u="none" baseline="0"/>
              <a:t>TIN vs CHN:  Разрезы и зоны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9436" y="4740057"/>
            <a:ext cx="44865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799+41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799+56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Center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   27.9      14.2       7.6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Left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Slope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0.9       0.2       0.2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Right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Slope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59.4       4.9       4.9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End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Zone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 45.5      18.9      17.2</a:t>
            </a:r>
          </a:p>
          <a:p>
            <a:pPr algn="l" rtl="0"/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Section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133.6      38.1      29.8</a:t>
            </a:r>
          </a:p>
          <a:p>
            <a:pPr algn="l" rtl="0"/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Accum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.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26177.0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6820.6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5857.7</a:t>
            </a:r>
          </a:p>
          <a:p>
            <a:endParaRPr lang="ru-RU" sz="900" b="1" dirty="0">
              <a:solidFill>
                <a:srgbClr val="CC0000"/>
              </a:solidFill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Totals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Center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5165.0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3119.2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2278.7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Left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Slope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7363.5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1836.0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1774.7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Right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Slope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13597.5 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1844.1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1784.8</a:t>
            </a:r>
          </a:p>
          <a:p>
            <a:pPr algn="l" rtl="0"/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End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Zone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50.9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21.2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19.5</a:t>
            </a:r>
          </a:p>
          <a:p>
            <a:pPr algn="l" rtl="0"/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Accum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. </a:t>
            </a:r>
            <a:r>
              <a:rPr lang="ru-RU" sz="900" b="1" i="0" u="none" baseline="0" dirty="0" err="1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Total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:    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26177.0    </a:t>
            </a:r>
            <a:r>
              <a:rPr lang="ru-RU" sz="900" b="1" i="0" u="none" baseline="0" dirty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6820.6    </a:t>
            </a:r>
            <a:r>
              <a:rPr lang="ru-RU" sz="900" b="1" i="0" u="none" baseline="0" dirty="0" smtClean="0">
                <a:solidFill>
                  <a:srgbClr val="CC0000"/>
                </a:solidFill>
                <a:latin typeface="Courier New" pitchFamily="49" charset="0"/>
                <a:cs typeface="Courier New" pitchFamily="49" charset="0"/>
              </a:rPr>
              <a:t> 5857.7</a:t>
            </a:r>
            <a:endParaRPr lang="ru-RU" sz="900" b="1" i="0" u="none" baseline="0" dirty="0">
              <a:solidFill>
                <a:srgbClr val="CC0000"/>
              </a:solidFill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108077"/>
              </p:ext>
            </p:extLst>
          </p:nvPr>
        </p:nvGraphicFramePr>
        <p:xfrm>
          <a:off x="304800" y="1122218"/>
          <a:ext cx="4836212" cy="34239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643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718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TIN MODEL - ввод данных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AAA.XYZ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AAA.LNW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 слож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YYY3Mine.CHN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 err="1"/>
                        <a:t>Tin</a:t>
                      </a:r>
                      <a:r>
                        <a:rPr lang="ru-RU" sz="1200" b="0" i="0" u="none" baseline="0" dirty="0"/>
                        <a:t> </a:t>
                      </a:r>
                      <a:r>
                        <a:rPr lang="ru-RU" sz="1200" b="0" i="0" u="none" baseline="0" dirty="0" err="1"/>
                        <a:t>to</a:t>
                      </a:r>
                      <a:r>
                        <a:rPr lang="ru-RU" sz="1200" b="0" i="0" u="none" baseline="0" dirty="0"/>
                        <a:t> </a:t>
                      </a:r>
                      <a:r>
                        <a:rPr lang="ru-RU" sz="1200" b="0" i="0" u="none" baseline="0" dirty="0" err="1"/>
                        <a:t>Channel</a:t>
                      </a:r>
                      <a:endParaRPr lang="ru-RU" sz="1200" b="0" i="0" u="none" baseline="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Допустимый перебор: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Отчет по: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Зонам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Включить 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Включить контурное черпание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012" y="1662545"/>
            <a:ext cx="3621988" cy="4267200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6339790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429" y="195942"/>
            <a:ext cx="3733800" cy="639762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Пример: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523622">
            <a:off x="1283717" y="3792545"/>
            <a:ext cx="3450771" cy="383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2"/>
          <p:cNvGrpSpPr/>
          <p:nvPr/>
        </p:nvGrpSpPr>
        <p:grpSpPr>
          <a:xfrm>
            <a:off x="4788917" y="1884108"/>
            <a:ext cx="4114800" cy="2761492"/>
            <a:chOff x="4800600" y="1273630"/>
            <a:chExt cx="4114800" cy="2761492"/>
          </a:xfrm>
        </p:grpSpPr>
        <p:sp>
          <p:nvSpPr>
            <p:cNvPr id="6" name="TextBox 5"/>
            <p:cNvSpPr txBox="1"/>
            <p:nvPr/>
          </p:nvSpPr>
          <p:spPr>
            <a:xfrm>
              <a:off x="4800600" y="1273630"/>
              <a:ext cx="411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chemeClr val="bg2"/>
                  </a:solidFill>
                </a:rPr>
                <a:t>Report           Volume Above Design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00600" y="1588532"/>
              <a:ext cx="411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chemeClr val="bg2"/>
                  </a:solidFill>
                </a:rPr>
                <a:t>Channel Face                   77,530.3cy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800600" y="1957864"/>
              <a:ext cx="411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chemeClr val="bg2"/>
                  </a:solidFill>
                </a:rPr>
                <a:t>Channel Zones                 77,530.3cy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00600" y="2312041"/>
              <a:ext cx="411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chemeClr val="bg2"/>
                  </a:solidFill>
                </a:rPr>
                <a:t>Sections                            76,788.1cy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800600" y="2696528"/>
              <a:ext cx="4114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1" i="0" u="none" baseline="0">
                  <a:solidFill>
                    <a:schemeClr val="bg2"/>
                  </a:solidFill>
                </a:rPr>
                <a:t>Sections and Zones         76,788.1cy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800600" y="3081015"/>
              <a:ext cx="32221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Откуда взялась разница?</a:t>
              </a:r>
            </a:p>
            <a:p>
              <a:pPr algn="l" rtl="0"/>
              <a:r>
                <a:rPr lang="ru-RU" sz="14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На обоих краях канала </a:t>
              </a:r>
              <a:r>
                <a:rPr lang="ru-RU" sz="1400" b="0" i="0" u="none" baseline="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галсы</a:t>
              </a:r>
              <a:r>
                <a:rPr lang="ru-RU" sz="1400" b="0" i="0" u="none" baseline="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(разрезы) заканчиваются раньше самого канала CHN.</a:t>
              </a:r>
            </a:p>
          </p:txBody>
        </p:sp>
      </p:grp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48601" y="3963014"/>
            <a:ext cx="1098658" cy="16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68729" y="2849357"/>
            <a:ext cx="228600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Создать отчеты: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Плоскости канала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Зонам канала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Разрезам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Разрезы и зоны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991856"/>
              </p:ext>
            </p:extLst>
          </p:nvPr>
        </p:nvGraphicFramePr>
        <p:xfrm>
          <a:off x="168729" y="1150483"/>
          <a:ext cx="4620188" cy="349993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873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28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TIN MODEL - ввод данных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CLimit.XYZ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Climit.LNW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 слож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CLimit.CHN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1500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Tin to Channel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25039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Допустимый перебор: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828183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Отчет по: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Плоскостям канала</a:t>
                      </a:r>
                    </a:p>
                    <a:p>
                      <a:pPr algn="l" rtl="0"/>
                      <a:r>
                        <a:rPr lang="ru-RU" sz="1200" b="0" i="0" u="none" baseline="0" dirty="0"/>
                        <a:t>Зонам канала</a:t>
                      </a:r>
                    </a:p>
                    <a:p>
                      <a:pPr algn="l" rtl="0"/>
                      <a:r>
                        <a:rPr lang="ru-RU" sz="1200" b="0" i="0" u="none" baseline="0" dirty="0"/>
                        <a:t>Разрезам</a:t>
                      </a:r>
                    </a:p>
                    <a:p>
                      <a:pPr algn="l" rtl="0"/>
                      <a:r>
                        <a:rPr lang="ru-RU" sz="1200" b="0" i="0" u="none" baseline="0" dirty="0"/>
                        <a:t>Разрезам и зонам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598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ОБЪЕМЫ MULTI-CHANNEL</a:t>
            </a:r>
          </a:p>
        </p:txBody>
      </p:sp>
    </p:spTree>
    <p:extLst>
      <p:ext uri="{BB962C8B-B14F-4D97-AF65-F5344CB8AC3E}">
        <p14:creationId xmlns:p14="http://schemas.microsoft.com/office/powerpoint/2010/main" val="124160446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Зачем нужно?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5638800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было метода вычисления таких объемов в один прием.</a:t>
            </a:r>
          </a:p>
        </p:txBody>
      </p:sp>
      <p:pic>
        <p:nvPicPr>
          <p:cNvPr id="5" name="Picture 2" descr="C:\2010 HYPACK Presentations\11 - TIN MODEL\Pictures\2010 TIN MODEL MultiPhila Profi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2" y="1524000"/>
            <a:ext cx="86614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7236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itle 2"/>
          <p:cNvSpPr>
            <a:spLocks noGrp="1"/>
          </p:cNvSpPr>
          <p:nvPr>
            <p:ph type="title"/>
          </p:nvPr>
        </p:nvSpPr>
        <p:spPr>
          <a:xfrm>
            <a:off x="347663" y="0"/>
            <a:ext cx="7958137" cy="989013"/>
          </a:xfrm>
        </p:spPr>
        <p:txBody>
          <a:bodyPr/>
          <a:lstStyle/>
          <a:p>
            <a:pPr marL="53975"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Philadelphia MultiCHN:  Файлы CHN</a:t>
            </a:r>
          </a:p>
        </p:txBody>
      </p:sp>
      <p:sp>
        <p:nvSpPr>
          <p:cNvPr id="125955" name="Content Placeholder 1">
            <a:extLst>
              <a:ext uri="{FF2B5EF4-FFF2-40B4-BE49-F238E27FC236}">
                <a16:creationId xmlns="" xmlns:a16="http://schemas.microsoft.com/office/drawing/2014/main" id="{F323470E-3487-47E4-9626-7DE3144F6E1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8131" y="1181100"/>
            <a:ext cx="4038600" cy="5257800"/>
          </a:xfrm>
        </p:spPr>
        <p:txBody>
          <a:bodyPr/>
          <a:lstStyle/>
          <a:p>
            <a:pPr algn="l" rtl="0" eaLnBrk="1" hangingPunct="1">
              <a:buClr>
                <a:schemeClr val="bg1"/>
              </a:buClr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Создайте файл CHN для каждого отчетного участка.</a:t>
            </a:r>
          </a:p>
          <a:p>
            <a:pPr lvl="1" algn="l" rtl="0" eaLnBrk="1" hangingPunct="1">
              <a:buClr>
                <a:schemeClr val="bg1"/>
              </a:buClr>
              <a:defRPr/>
            </a:pPr>
            <a:r>
              <a:rPr lang="ru-RU" sz="1600" b="0" i="0" u="none" baseline="0">
                <a:solidFill>
                  <a:srgbClr val="068C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Можно иметь до 4 файлов CHN.</a:t>
            </a:r>
          </a:p>
          <a:p>
            <a:pPr algn="l" rtl="0" eaLnBrk="1" hangingPunct="1">
              <a:buClr>
                <a:schemeClr val="bg1"/>
              </a:buClr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Файлы CHN создаются в программе ПРОЕКТ СЛОЖНОЙ АКВАТОРИИ.</a:t>
            </a:r>
          </a:p>
          <a:p>
            <a:pPr algn="l" rtl="0" eaLnBrk="1" hangingPunct="1">
              <a:buClr>
                <a:schemeClr val="bg1"/>
              </a:buClr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Вычисление объемов выше проекта для каждой проектной плоскости (face).</a:t>
            </a:r>
          </a:p>
          <a:p>
            <a:pPr algn="l" rtl="0" eaLnBrk="1" hangingPunct="1">
              <a:buClr>
                <a:schemeClr val="bg1"/>
              </a:buClr>
              <a:defRPr/>
            </a:pPr>
            <a:r>
              <a:rPr lang="ru-RU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Затем вычитается материал от предыдущей поверхности.</a:t>
            </a:r>
          </a:p>
          <a:p>
            <a:pPr lvl="1" algn="l" rtl="0" eaLnBrk="1" hangingPunct="1">
              <a:buClr>
                <a:schemeClr val="bg1"/>
              </a:buClr>
              <a:defRPr/>
            </a:pPr>
            <a:r>
              <a:rPr lang="ru-RU" sz="1600" b="0" i="0" u="none" baseline="0">
                <a:solidFill>
                  <a:srgbClr val="068C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Например, материал между оплачиваемым перекопом и проектной поверхностью равен объему над CHN2 - CHN1.</a:t>
            </a:r>
          </a:p>
        </p:txBody>
      </p:sp>
      <p:pic>
        <p:nvPicPr>
          <p:cNvPr id="208900" name="Picture 2" descr="C:\Temp\georgesummar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00200"/>
            <a:ext cx="477837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41646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4582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Создайте модель заново</a:t>
            </a:r>
          </a:p>
        </p:txBody>
      </p:sp>
      <p:pic>
        <p:nvPicPr>
          <p:cNvPr id="145410" name="Picture 2" descr="C:\Temp\SSS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143000"/>
            <a:ext cx="5153745" cy="5572903"/>
          </a:xfrm>
          <a:prstGeom prst="rect">
            <a:avLst/>
          </a:prstGeom>
          <a:noFill/>
        </p:spPr>
      </p:pic>
      <p:cxnSp>
        <p:nvCxnSpPr>
          <p:cNvPr id="6" name="Straight Connector 5"/>
          <p:cNvCxnSpPr/>
          <p:nvPr/>
        </p:nvCxnSpPr>
        <p:spPr>
          <a:xfrm rot="16200000" flipV="1">
            <a:off x="5029200" y="4267200"/>
            <a:ext cx="762000" cy="3048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rot="5400000" flipH="1" flipV="1">
            <a:off x="5867400" y="4572000"/>
            <a:ext cx="152400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H="1" flipV="1">
            <a:off x="7010400" y="3048000"/>
            <a:ext cx="1600200" cy="8382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" y="4191000"/>
            <a:ext cx="3276600" cy="132343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/>
              <a:t>Вдоль красных линий существуют реальные горные хребты.  Не следует соединять точки с глубинами через такие участки.</a:t>
            </a:r>
            <a:endParaRPr lang="ru-RU" sz="1600" dirty="0"/>
          </a:p>
        </p:txBody>
      </p:sp>
      <p:sp>
        <p:nvSpPr>
          <p:cNvPr id="14" name="TextBox 13"/>
          <p:cNvSpPr txBox="1"/>
          <p:nvPr/>
        </p:nvSpPr>
        <p:spPr>
          <a:xfrm>
            <a:off x="228600" y="5791200"/>
            <a:ext cx="3276600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rgbClr val="FF0000"/>
                </a:solidFill>
              </a:rPr>
              <a:t>Modify – Edit Tin:  </a:t>
            </a:r>
            <a:r>
              <a:rPr lang="ru-RU" sz="1600" b="1" i="0" u="none" baseline="0"/>
              <a:t>Можно исправить это, отредактировав модель.</a:t>
            </a:r>
            <a:endParaRPr lang="ru-RU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28600" y="2286000"/>
            <a:ext cx="3276600" cy="163121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/>
              <a:t>Ключевые факторы при создании хорошей модели: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1" i="0" u="none" baseline="0"/>
              <a:t>  Не задавайте TIN Max Side слишком большой.</a:t>
            </a:r>
          </a:p>
          <a:p>
            <a:pPr algn="l" rtl="0">
              <a:buFont typeface="Arial" pitchFamily="34" charset="0"/>
              <a:buChar char="•"/>
            </a:pPr>
            <a:r>
              <a:rPr lang="ru-RU" sz="1600" b="1" i="0" u="none" baseline="0"/>
              <a:t>  Не задавайте TIN Max Side слишком маленький.</a:t>
            </a:r>
            <a:endParaRPr lang="ru-RU" sz="16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228600" y="1050608"/>
          <a:ext cx="3352800" cy="11125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764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Input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SSS.XYZ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 Max Side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200247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0"/>
            <a:ext cx="8284029" cy="1023257"/>
          </a:xfrm>
        </p:spPr>
        <p:txBody>
          <a:bodyPr/>
          <a:lstStyle/>
          <a:p>
            <a:pPr algn="l" rtl="0"/>
            <a:r>
              <a:rPr lang="ru-RU" b="0" i="0" u="none" baseline="0"/>
              <a:t>Процесс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1533616"/>
            <a:ext cx="9144000" cy="3913017"/>
            <a:chOff x="0" y="1695649"/>
            <a:chExt cx="9144000" cy="3913017"/>
          </a:xfrm>
        </p:grpSpPr>
        <p:grpSp>
          <p:nvGrpSpPr>
            <p:cNvPr id="4" name="Group 3"/>
            <p:cNvGrpSpPr/>
            <p:nvPr/>
          </p:nvGrpSpPr>
          <p:grpSpPr>
            <a:xfrm>
              <a:off x="50247" y="2408266"/>
              <a:ext cx="8989076" cy="3200400"/>
              <a:chOff x="0" y="2857500"/>
              <a:chExt cx="8989076" cy="3200400"/>
            </a:xfrm>
          </p:grpSpPr>
          <p:pic>
            <p:nvPicPr>
              <p:cNvPr id="1026" name="Picture 2" descr="C:\Temp\YYYE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493276" y="4456801"/>
                <a:ext cx="4495800" cy="1601099"/>
              </a:xfrm>
              <a:prstGeom prst="rect">
                <a:avLst/>
              </a:prstGeom>
              <a:noFill/>
            </p:spPr>
          </p:pic>
          <p:pic>
            <p:nvPicPr>
              <p:cNvPr id="1027" name="Picture 3" descr="C:\Temp\YYYD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493276" y="2857500"/>
                <a:ext cx="4493277" cy="1600200"/>
              </a:xfrm>
              <a:prstGeom prst="rect">
                <a:avLst/>
              </a:prstGeom>
              <a:noFill/>
            </p:spPr>
          </p:pic>
          <p:pic>
            <p:nvPicPr>
              <p:cNvPr id="1028" name="Picture 4" descr="C:\Temp\YYYC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0" y="4457700"/>
                <a:ext cx="4493276" cy="1600200"/>
              </a:xfrm>
              <a:prstGeom prst="rect">
                <a:avLst/>
              </a:prstGeom>
              <a:noFill/>
            </p:spPr>
          </p:pic>
          <p:pic>
            <p:nvPicPr>
              <p:cNvPr id="1029" name="Picture 5" descr="C:\Temp\YYYB.png"/>
              <p:cNvPicPr>
                <a:picLocks noChangeAspect="1" noChangeArrowheads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 bwMode="auto">
              <a:xfrm>
                <a:off x="0" y="2857500"/>
                <a:ext cx="4493276" cy="1600200"/>
              </a:xfrm>
              <a:prstGeom prst="rect">
                <a:avLst/>
              </a:prstGeom>
              <a:noFill/>
            </p:spPr>
          </p:pic>
        </p:grpSp>
        <p:sp>
          <p:nvSpPr>
            <p:cNvPr id="7" name="Content Placeholder 2"/>
            <p:cNvSpPr txBox="1">
              <a:spLocks/>
            </p:cNvSpPr>
            <p:nvPr/>
          </p:nvSpPr>
          <p:spPr>
            <a:xfrm>
              <a:off x="0" y="1695649"/>
              <a:ext cx="4710991" cy="712617"/>
            </a:xfrm>
            <a:prstGeom prst="rect">
              <a:avLst/>
            </a:prstGeom>
            <a:solidFill>
              <a:schemeClr val="bg1"/>
            </a:solidFill>
          </p:spPr>
          <p:txBody>
            <a:bodyPr/>
            <a:lstStyle/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Вычисление объемов выше канала 1 = V1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ru-RU" sz="1600" b="0" i="0" u="none" strike="noStrike" kern="1200" cap="none" spc="0" normalizeH="0" baseline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rPr>
                <a:t>Вычисление объемов выше канала 2 = V2</a:t>
              </a: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endParaRPr lang="ru-RU" sz="1600" baseline="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marL="342900" marR="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endParaRPr lang="ru-RU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" name="Rectangle 2"/>
            <p:cNvSpPr/>
            <p:nvPr/>
          </p:nvSpPr>
          <p:spPr>
            <a:xfrm>
              <a:off x="4572000" y="1695649"/>
              <a:ext cx="4572000" cy="6340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342900" lvl="0" indent="-342900" algn="l" defTabSz="914400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/>
              </a:pPr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Вычисление объемов выше канала 3 = V3</a:t>
              </a:r>
            </a:p>
            <a:p>
              <a:pPr marL="342900" lvl="0" indent="-342900" algn="l" defTabSz="914400" rtl="0" fontAlgn="base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/>
              </a:pPr>
              <a:r>
                <a:rPr lang="ru-RU" sz="1600" b="0" i="0" u="none" baseline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Вычисление объемов выше канала 4 = V4</a:t>
              </a:r>
            </a:p>
          </p:txBody>
        </p:sp>
      </p:grpSp>
      <p:sp>
        <p:nvSpPr>
          <p:cNvPr id="6" name="Rectangle 5"/>
          <p:cNvSpPr/>
          <p:nvPr/>
        </p:nvSpPr>
        <p:spPr>
          <a:xfrm>
            <a:off x="138991" y="5515767"/>
            <a:ext cx="4572000" cy="10341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l" defTabSz="9144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Постоянное дноуглубление: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Выше проекта = V1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Допустимый Перебор = V2 - V1</a:t>
            </a:r>
          </a:p>
        </p:txBody>
      </p:sp>
      <p:sp>
        <p:nvSpPr>
          <p:cNvPr id="8" name="Rectangle 7"/>
          <p:cNvSpPr/>
          <p:nvPr/>
        </p:nvSpPr>
        <p:spPr>
          <a:xfrm>
            <a:off x="3918858" y="5515767"/>
            <a:ext cx="4572000" cy="10341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Участок нового дноуглубления: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Выше проекта = V3 - V2</a:t>
            </a:r>
          </a:p>
          <a:p>
            <a:pPr marL="800100" lvl="1" indent="-342900" algn="l" rtl="0">
              <a:spcBef>
                <a:spcPct val="20000"/>
              </a:spcBef>
              <a:buFont typeface="Arial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Допустимый перебор = V4 - V3</a:t>
            </a:r>
          </a:p>
        </p:txBody>
      </p:sp>
    </p:spTree>
    <p:extLst>
      <p:ext uri="{BB962C8B-B14F-4D97-AF65-F5344CB8AC3E}">
        <p14:creationId xmlns:p14="http://schemas.microsoft.com/office/powerpoint/2010/main" val="163556617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Ввод данных для Multi CHN</a:t>
            </a:r>
          </a:p>
        </p:txBody>
      </p:sp>
      <p:pic>
        <p:nvPicPr>
          <p:cNvPr id="3" name="Picture 3" descr="C:\Temp\ZZZ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369" y="1480423"/>
            <a:ext cx="5715174" cy="46482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422570" y="2198915"/>
            <a:ext cx="248194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 4 файлов CHN.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 LNW с осевой линией канала.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 LNW с прорезями канала.</a:t>
            </a:r>
          </a:p>
        </p:txBody>
      </p:sp>
    </p:spTree>
    <p:extLst>
      <p:ext uri="{BB962C8B-B14F-4D97-AF65-F5344CB8AC3E}">
        <p14:creationId xmlns:p14="http://schemas.microsoft.com/office/powerpoint/2010/main" val="146728128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2771" y="1773470"/>
            <a:ext cx="5283316" cy="4227459"/>
            <a:chOff x="0" y="1835884"/>
            <a:chExt cx="6197716" cy="5015032"/>
          </a:xfrm>
        </p:grpSpPr>
        <p:pic>
          <p:nvPicPr>
            <p:cNvPr id="2050" name="Picture 2" descr="C:\Temp\YYYA.pn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0" y="1835884"/>
              <a:ext cx="6197716" cy="5015032"/>
            </a:xfrm>
            <a:prstGeom prst="rect">
              <a:avLst/>
            </a:prstGeom>
            <a:noFill/>
          </p:spPr>
        </p:pic>
        <p:sp>
          <p:nvSpPr>
            <p:cNvPr id="19" name="Rectangle 18"/>
            <p:cNvSpPr/>
            <p:nvPr/>
          </p:nvSpPr>
          <p:spPr>
            <a:xfrm>
              <a:off x="457200" y="4876800"/>
              <a:ext cx="1600200" cy="685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771" y="70897"/>
            <a:ext cx="8229600" cy="1031586"/>
          </a:xfrm>
        </p:spPr>
        <p:txBody>
          <a:bodyPr/>
          <a:lstStyle/>
          <a:p>
            <a:pPr algn="l" rtl="0"/>
            <a:r>
              <a:rPr lang="ru-RU" b="0" i="0" u="none" baseline="0"/>
              <a:t>Определения проектной поверхности - используя файлы CHN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907371" y="2188479"/>
            <a:ext cx="2964485" cy="1015663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bg1"/>
                </a:solidFill>
              </a:rPr>
              <a:t>Проектный галс (*.LNW) создается в CHANNEL DESIGN - ПРОЕКТИРОВАНИЕ АКВАТОРИИ, а офсет допустимого перебора определяет поверхности 1 и 2.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07369" y="4685988"/>
            <a:ext cx="2964485" cy="646331"/>
          </a:xfrm>
          <a:prstGeom prst="rect">
            <a:avLst/>
          </a:prstGeom>
          <a:solidFill>
            <a:srgbClr val="C00000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bg1"/>
                </a:solidFill>
              </a:rPr>
              <a:t>Можно изменить глубину канала и задать опцию откоса или врезки для каждой пары прорезей.</a:t>
            </a:r>
          </a:p>
        </p:txBody>
      </p:sp>
      <p:cxnSp>
        <p:nvCxnSpPr>
          <p:cNvPr id="9" name="Straight Arrow Connector 8"/>
          <p:cNvCxnSpPr>
            <a:stCxn id="14" idx="1"/>
          </p:cNvCxnSpPr>
          <p:nvPr/>
        </p:nvCxnSpPr>
        <p:spPr>
          <a:xfrm flipH="1">
            <a:off x="3537857" y="3975292"/>
            <a:ext cx="2369512" cy="279129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1"/>
            <a:endCxn id="19" idx="3"/>
          </p:cNvCxnSpPr>
          <p:nvPr/>
        </p:nvCxnSpPr>
        <p:spPr>
          <a:xfrm flipH="1" flipV="1">
            <a:off x="2156626" y="4625883"/>
            <a:ext cx="3750743" cy="383271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907369" y="3467460"/>
            <a:ext cx="2964485" cy="1015663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chemeClr val="bg1"/>
                </a:solidFill>
              </a:rPr>
              <a:t>Проектный галс (*.LNW) создается в CHANNEL DESIGN - ПРОЕКТИРОВАНИЕ АКВАТОРИИ, а офсет допустимого перебора определяет поверхности 3 и 4.</a:t>
            </a:r>
          </a:p>
        </p:txBody>
      </p:sp>
      <p:cxnSp>
        <p:nvCxnSpPr>
          <p:cNvPr id="18" name="Straight Arrow Connector 17"/>
          <p:cNvCxnSpPr>
            <a:stCxn id="3" idx="1"/>
          </p:cNvCxnSpPr>
          <p:nvPr/>
        </p:nvCxnSpPr>
        <p:spPr>
          <a:xfrm flipH="1">
            <a:off x="3537857" y="2696311"/>
            <a:ext cx="2369514" cy="152866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5371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260" y="0"/>
            <a:ext cx="6591300" cy="1013460"/>
          </a:xfrm>
        </p:spPr>
        <p:txBody>
          <a:bodyPr/>
          <a:lstStyle/>
          <a:p>
            <a:pPr algn="l" rtl="0"/>
            <a:r>
              <a:rPr lang="ru-RU" b="0" i="0" u="none" baseline="0"/>
              <a:t>Multi CHN - пример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513359"/>
              </p:ext>
            </p:extLst>
          </p:nvPr>
        </p:nvGraphicFramePr>
        <p:xfrm>
          <a:off x="4648200" y="1807167"/>
          <a:ext cx="4038600" cy="43230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744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641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TIN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CLimit.XYZ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ZZZ_Pre.XYZ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Additional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ZZZ_Post.XYZ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MultiCHN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Канал 1:</a:t>
                      </a:r>
                    </a:p>
                    <a:p>
                      <a:pPr algn="l" rtl="0"/>
                      <a:r>
                        <a:rPr lang="ru-RU" b="0" i="0" u="none" baseline="0"/>
                        <a:t>Канал 2:</a:t>
                      </a:r>
                    </a:p>
                    <a:p>
                      <a:pPr algn="l" rtl="0"/>
                      <a:r>
                        <a:rPr lang="ru-RU" b="0" i="0" u="none" baseline="0"/>
                        <a:t>Канал 3:</a:t>
                      </a:r>
                    </a:p>
                    <a:p>
                      <a:pPr algn="l" rtl="0"/>
                      <a:r>
                        <a:rPr lang="ru-RU" b="0" i="0" u="none" baseline="0"/>
                        <a:t>Канал 4: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ZZZ1.CHN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ZZZ2.CHN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ZZZ3.CHN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ZZZ4.CHN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Centerline:</a:t>
                      </a:r>
                    </a:p>
                    <a:p>
                      <a:pPr algn="l" rtl="0"/>
                      <a:r>
                        <a:rPr lang="ru-RU" b="0" i="0" u="none" baseline="0"/>
                        <a:t>Sections: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ZZZ_Center.LNW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ZZZ_Sections.LNW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60" y="1143000"/>
            <a:ext cx="3731260" cy="222707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260" y="3581343"/>
            <a:ext cx="3731260" cy="303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7479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7471" y="1264920"/>
            <a:ext cx="7331795" cy="12954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rtl="0"/>
            <a:endParaRPr lang="ru-RU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Отчет по данным предварительной и исполнительной съемок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672" y="13411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Всего Удалено</a:t>
            </a:r>
          </a:p>
        </p:txBody>
      </p:sp>
      <p:sp>
        <p:nvSpPr>
          <p:cNvPr id="9" name="Rectangle 8"/>
          <p:cNvSpPr/>
          <p:nvPr/>
        </p:nvSpPr>
        <p:spPr>
          <a:xfrm>
            <a:off x="347472" y="5760720"/>
            <a:ext cx="2594708" cy="9144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rtl="0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3672" y="5913120"/>
            <a:ext cx="28267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Итоги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3671" y="21031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24072" y="13411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Суммарно Всего Удалено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47871" y="21031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47471" y="2636520"/>
            <a:ext cx="7331795" cy="8382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rtl="0"/>
            <a:endParaRPr lang="ru-RU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423672" y="27127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Infill (заполнение)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23671" y="3093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624072" y="27127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Суммарный объем заполнения от начала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547871" y="3093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47471" y="3550920"/>
            <a:ext cx="7331795" cy="10668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rtl="0"/>
            <a:endParaRPr lang="ru-RU" sz="1200" dirty="0"/>
          </a:p>
        </p:txBody>
      </p:sp>
      <p:sp>
        <p:nvSpPr>
          <p:cNvPr id="31" name="TextBox 30"/>
          <p:cNvSpPr txBox="1"/>
          <p:nvPr/>
        </p:nvSpPr>
        <p:spPr>
          <a:xfrm>
            <a:off x="423672" y="36271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Всего Удалено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3671" y="4236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624072" y="3627120"/>
            <a:ext cx="3445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Суммарное количество удаленного материала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547871" y="4236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47471" y="4693920"/>
            <a:ext cx="7331795" cy="990600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rtl="0"/>
            <a:endParaRPr lang="ru-RU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423672" y="47701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Материал неоплачиваемого перебора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23671" y="5379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624072" y="4770120"/>
            <a:ext cx="3445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200" b="0" i="0" u="none" baseline="0">
                <a:solidFill>
                  <a:srgbClr val="FFFF00"/>
                </a:solidFill>
              </a:rPr>
              <a:t>Общий материал неоплачиваемого перебора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547871" y="5379720"/>
            <a:ext cx="3533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0"/>
            <a:r>
              <a:rPr lang="ru-RU" sz="1000" b="1" i="0" u="none" baseline="0">
                <a:solidFill>
                  <a:schemeClr val="bg1"/>
                </a:solidFill>
              </a:rPr>
              <a:t>Слева от центра:  Справа от центра: Суммарный</a:t>
            </a:r>
          </a:p>
        </p:txBody>
      </p:sp>
      <p:cxnSp>
        <p:nvCxnSpPr>
          <p:cNvPr id="12" name="Straight Connector 11"/>
          <p:cNvCxnSpPr>
            <a:stCxn id="4" idx="0"/>
            <a:endCxn id="35" idx="2"/>
          </p:cNvCxnSpPr>
          <p:nvPr/>
        </p:nvCxnSpPr>
        <p:spPr>
          <a:xfrm>
            <a:off x="4013369" y="1264920"/>
            <a:ext cx="0" cy="4419600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313524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5280" y="1122938"/>
            <a:ext cx="8808720" cy="286232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МЕТОДЫ ВЫЧИСЛЕНИЯ ОБЪЕМОВ В TIN MODEL  4 CHN МЕТОД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КАНАЛ 1: C:\HYPACK 2010\Projects\VOLUME CLASS\ZZZ1.chn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КАНАЛ 2: C:\HYPACK 2010\Projects\VOLUME CLASS\ZZZ2.chn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КАНАЛ 3: C:\HYPACK 2010\Projects\VOLUME CLASS\ZZZ3.chn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КАНАЛ 4: C:\HYPACK 2010\Projects\VOLUME CLASS\ZZZ4.chn</a:t>
            </a: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ФАЙЛ ДАННЫХ C:\HYPACK 2010\Projects\VOLUME CLASS\Sort\ZZZ_Pre.xyz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       C:\HYPACK 2010\Projects\VOLUME CLASS\Sort\ZZZ Post.xyz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ДАТА ВЫЧИСЛЕНИЯ: 6/24/2010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                   ---------------- GROSS VOLUMES ---------------  ---------- ACCUMULATED GROSS VOLUMES --------- 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SECTION            Left of Center  Right of Center      Total      Left of Center  Right of Center      Total     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------------------------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С 1 до 2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Рутинное дноуглубление: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Above Design                   187.04          187.04          374.07          187.04          187.04          374.07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Allowable Overdepth             97.69           97.69          195.37           97.69           97.69          195.37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Участок нового дноуглубления: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Above Design                     5.56            5.56           11.11            5.56            5.56           11.11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Allowable Overdepth              5.56            5.56           11.11            5.56            5.56           11.11</a:t>
            </a:r>
          </a:p>
        </p:txBody>
      </p:sp>
      <p:sp>
        <p:nvSpPr>
          <p:cNvPr id="4" name="Rectangle 3"/>
          <p:cNvSpPr/>
          <p:nvPr/>
        </p:nvSpPr>
        <p:spPr>
          <a:xfrm>
            <a:off x="335280" y="4520297"/>
            <a:ext cx="6705600" cy="203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l" rtl="0"/>
            <a:r>
              <a:rPr lang="ru-RU" sz="900" b="0" i="0" u="none" baseline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ИТОГИ           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CHANNEL                 Gross           Infill          Net       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Рутинное дноуглубление: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Above Design                  3740.74            0.00         3740.74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Allowable Overdepth           1953.70            0.00         1953.70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Участок нового дноуглубления: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Above Design                  111.11            0.00         111.11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Allowable Overdepth           111.11            0.00         111.11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                  ------------------------------------------------</a:t>
            </a: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Totals:                    5916.67            0.00         5916.67</a:t>
            </a: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Сверхперебор               2194.44</a:t>
            </a:r>
          </a:p>
          <a:p>
            <a:endParaRPr lang="ru-RU" sz="9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900" b="1" i="0" u="none" baseline="0">
                <a:latin typeface="Courier New" pitchFamily="49" charset="0"/>
                <a:cs typeface="Courier New" pitchFamily="49" charset="0"/>
              </a:rPr>
              <a:t>      Total Removed:             8111.11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5280" y="4181743"/>
            <a:ext cx="3276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2"/>
                </a:solidFill>
              </a:rPr>
              <a:t>Итоги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35280" y="129855"/>
            <a:ext cx="8503920" cy="59436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l" rtl="0"/>
            <a:r>
              <a:rPr lang="ru-RU" b="0" i="0" u="none" baseline="0" dirty="0"/>
              <a:t>Отчет по данным предварительной и исполнительной съемок в методе </a:t>
            </a:r>
            <a:r>
              <a:rPr lang="ru-RU" b="0" i="0" u="none" baseline="0" dirty="0" err="1"/>
              <a:t>Multi</a:t>
            </a:r>
            <a:r>
              <a:rPr lang="ru-RU" b="0" i="0" u="none" baseline="0" dirty="0"/>
              <a:t> CHN</a:t>
            </a:r>
          </a:p>
        </p:txBody>
      </p:sp>
    </p:spTree>
    <p:extLst>
      <p:ext uri="{BB962C8B-B14F-4D97-AF65-F5344CB8AC3E}">
        <p14:creationId xmlns:p14="http://schemas.microsoft.com/office/powerpoint/2010/main" val="10613290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TIN TO TIN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F8ACDD5C-7E0E-412D-8A05-E8490F9BA6A6}" type="slidenum">
              <a:rPr/>
              <a:pPr>
                <a:defRPr/>
              </a:pPr>
              <a:t>66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78880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72720"/>
            <a:ext cx="3276600" cy="741680"/>
          </a:xfrm>
        </p:spPr>
        <p:txBody>
          <a:bodyPr/>
          <a:lstStyle/>
          <a:p>
            <a:pPr algn="l" rtl="0"/>
            <a:r>
              <a:rPr lang="ru-RU" b="0" i="0" u="none" baseline="0"/>
              <a:t>TIN К TIN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4419600"/>
            <a:ext cx="8229600" cy="2087563"/>
          </a:xfrm>
        </p:spPr>
        <p:txBody>
          <a:bodyPr/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Вычисляет разность объемов между двумя поверхностями TIN не используя канал.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 должен быть таким же как и при создании файла разностей по двум съемкам, а затем используя метод TIN TO LEVEL и уровень 0.0!</a:t>
            </a:r>
          </a:p>
        </p:txBody>
      </p:sp>
      <p:pic>
        <p:nvPicPr>
          <p:cNvPr id="4098" name="Picture 2" descr="C:\Temp\ABC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12509"/>
            <a:ext cx="3447501" cy="29704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721497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1928" y="3666516"/>
            <a:ext cx="5166360" cy="1477328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wrap="square">
            <a:spAutoFit/>
          </a:bodyPr>
          <a:lstStyle/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Единицы объемов: Ярды кубические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Суммарный объем TIN к TIN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Файл TIN1: C:\HYPACK 2010\Projects\VOLUME CLASS\Sort\XXX_Pre.xyz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Файл TIN2: C:\HYPACK 2010\Projects\VOLUME CLASS\Sort\XXX_Post.xyz</a:t>
            </a:r>
          </a:p>
          <a:p>
            <a:endParaRPr lang="ru-RU" sz="1000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Объем Tin1 Above Tin2 =  5958,85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Площадь Tin1 Above Tin2 =   99248.90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Объем Tin1 Below Tin2 =  14892,30</a:t>
            </a:r>
          </a:p>
          <a:p>
            <a:pPr algn="l" rtl="0"/>
            <a:r>
              <a:rPr lang="ru-RU" sz="1000" b="0" i="0" u="none" baseline="0">
                <a:latin typeface="Courier New" pitchFamily="49" charset="0"/>
                <a:cs typeface="Courier New" pitchFamily="49" charset="0"/>
              </a:rPr>
              <a:t>Площадь Tin1 Below Tin2 =  176735,00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8288" y="1921106"/>
            <a:ext cx="3567112" cy="34908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" y="0"/>
            <a:ext cx="580644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TIN К TIN:  Практический пример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" y="5951065"/>
            <a:ext cx="8229600" cy="411163"/>
          </a:xfrm>
          <a:noFill/>
          <a:ln>
            <a:solidFill>
              <a:srgbClr val="FFFFFF"/>
            </a:solidFill>
          </a:ln>
        </p:spPr>
        <p:txBody>
          <a:bodyPr/>
          <a:lstStyle/>
          <a:p>
            <a:pPr algn="l" rtl="0"/>
            <a:r>
              <a:rPr lang="ru-RU" sz="2000" b="1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Расчет только там, где обе модели перекрываются.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81928" y="5255067"/>
            <a:ext cx="457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TIN1 Above TIN2 = Удалено </a:t>
            </a:r>
          </a:p>
          <a:p>
            <a:pPr algn="l" rtl="0"/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 TIN1 Below TIN2 = Добавлено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8288" y="1567378"/>
            <a:ext cx="3567112" cy="2031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 dirty="0"/>
              <a:t>Результаты при создании файла разностей DIFF.XYZ, а затем запуска метода </a:t>
            </a:r>
            <a:r>
              <a:rPr lang="ru-RU" sz="1400" b="0" i="0" u="none" baseline="0" dirty="0" err="1"/>
              <a:t>Tin</a:t>
            </a:r>
            <a:r>
              <a:rPr lang="ru-RU" sz="1400" b="0" i="0" u="none" baseline="0" dirty="0"/>
              <a:t> </a:t>
            </a:r>
            <a:r>
              <a:rPr lang="ru-RU" sz="1400" b="0" i="0" u="none" baseline="0" dirty="0" err="1"/>
              <a:t>to</a:t>
            </a:r>
            <a:r>
              <a:rPr lang="ru-RU" sz="1400" b="0" i="0" u="none" baseline="0" dirty="0"/>
              <a:t> </a:t>
            </a:r>
            <a:r>
              <a:rPr lang="ru-RU" sz="1400" b="0" i="0" u="none" baseline="0" dirty="0" err="1"/>
              <a:t>Level</a:t>
            </a:r>
            <a:r>
              <a:rPr lang="ru-RU" sz="1400" b="0" i="0" u="none" baseline="0" dirty="0"/>
              <a:t> с уровнем 0.0:</a:t>
            </a:r>
          </a:p>
          <a:p>
            <a:endParaRPr lang="ru-RU" sz="1400" dirty="0"/>
          </a:p>
          <a:p>
            <a:pPr algn="l" rtl="0"/>
            <a:r>
              <a:rPr lang="ru-RU" sz="1400" b="0" i="0" u="none" baseline="0" dirty="0" err="1"/>
              <a:t>Volume</a:t>
            </a:r>
            <a:r>
              <a:rPr lang="ru-RU" sz="1400" b="0" i="0" u="none" baseline="0" dirty="0"/>
              <a:t> </a:t>
            </a:r>
            <a:r>
              <a:rPr lang="ru-RU" sz="1400" b="0" i="0" u="none" baseline="0" dirty="0" err="1"/>
              <a:t>Above</a:t>
            </a:r>
            <a:r>
              <a:rPr lang="ru-RU" sz="1400" b="0" i="0" u="none" baseline="0" dirty="0"/>
              <a:t> =  14,892</a:t>
            </a:r>
          </a:p>
          <a:p>
            <a:pPr algn="l" rtl="0"/>
            <a:r>
              <a:rPr lang="ru-RU" sz="1400" b="0" i="0" u="none" baseline="0" dirty="0" err="1"/>
              <a:t>Volume</a:t>
            </a:r>
            <a:r>
              <a:rPr lang="ru-RU" sz="1400" b="0" i="0" u="none" baseline="0" dirty="0"/>
              <a:t> </a:t>
            </a:r>
            <a:r>
              <a:rPr lang="ru-RU" sz="1400" b="0" i="0" u="none" baseline="0" dirty="0" err="1"/>
              <a:t>Below</a:t>
            </a:r>
            <a:r>
              <a:rPr lang="ru-RU" sz="1400" b="0" i="0" u="none" baseline="0" dirty="0"/>
              <a:t> =     5,958</a:t>
            </a:r>
          </a:p>
          <a:p>
            <a:endParaRPr lang="ru-RU" sz="1400" dirty="0"/>
          </a:p>
          <a:p>
            <a:pPr algn="l" rtl="0"/>
            <a:r>
              <a:rPr lang="ru-RU" sz="1400" b="0" i="0" u="none" baseline="0" dirty="0" err="1"/>
              <a:t>Net</a:t>
            </a:r>
            <a:r>
              <a:rPr lang="ru-RU" sz="1400" b="0" i="0" u="none" baseline="0" dirty="0"/>
              <a:t> </a:t>
            </a:r>
            <a:r>
              <a:rPr lang="ru-RU" sz="1400" b="0" i="0" u="none" baseline="0" dirty="0" err="1"/>
              <a:t>Gain</a:t>
            </a:r>
            <a:r>
              <a:rPr lang="ru-RU" sz="1400" b="0" i="0" u="none" baseline="0" dirty="0"/>
              <a:t> =             8,934 </a:t>
            </a:r>
            <a:r>
              <a:rPr lang="ru-RU" sz="1400" b="0" i="0" u="none" baseline="0" dirty="0" err="1"/>
              <a:t>cyd</a:t>
            </a:r>
            <a:endParaRPr lang="ru-RU" sz="1400" b="0" i="0" u="none" baseline="0" dirty="0"/>
          </a:p>
          <a:p>
            <a:endParaRPr lang="ru-RU" sz="1400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627807"/>
              </p:ext>
            </p:extLst>
          </p:nvPr>
        </p:nvGraphicFramePr>
        <p:xfrm>
          <a:off x="251460" y="1284617"/>
          <a:ext cx="4879340" cy="23723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85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9388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XXX_Pre.XYZ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Additional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XXX_Post.XYZ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TIN к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37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 dirty="0"/>
              <a:t>Объемы накопления </a:t>
            </a:r>
            <a:r>
              <a:rPr lang="ru-RU" b="0" i="0" u="none" baseline="0" dirty="0" smtClean="0"/>
              <a:t/>
            </a:r>
            <a:br>
              <a:rPr lang="ru-RU" b="0" i="0" u="none" baseline="0" dirty="0" smtClean="0"/>
            </a:br>
            <a:r>
              <a:rPr lang="ru-RU" b="0" i="0" u="none" baseline="0" dirty="0" smtClean="0"/>
              <a:t>(</a:t>
            </a:r>
            <a:r>
              <a:rPr lang="ru-RU" b="0" i="0" u="none" baseline="0" dirty="0" err="1"/>
              <a:t>stock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pile</a:t>
            </a:r>
            <a:r>
              <a:rPr lang="ru-RU" b="0" i="0" u="none" baseline="0" dirty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B0EDE77-C530-4ADB-AD74-A99B71A289FB}" type="slidenum">
              <a:rPr/>
              <a:pPr/>
              <a:t>69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379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6" name="Picture 4" descr="C:\Temp\SSS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1637" y="2373152"/>
            <a:ext cx="4809284" cy="306671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 dirty="0"/>
              <a:t>Редактирование Вашей модели TIN    </a:t>
            </a:r>
            <a:r>
              <a:rPr lang="en-US" b="0" i="0" u="none" baseline="0" dirty="0" smtClean="0"/>
              <a:t/>
            </a:r>
            <a:br>
              <a:rPr lang="en-US" b="0" i="0" u="none" baseline="0" dirty="0" smtClean="0"/>
            </a:br>
            <a:r>
              <a:rPr lang="ru-RU" b="0" i="0" u="none" baseline="0" dirty="0" err="1" smtClean="0"/>
              <a:t>Modify</a:t>
            </a:r>
            <a:r>
              <a:rPr lang="ru-RU" b="0" i="0" u="none" baseline="0" dirty="0" smtClean="0"/>
              <a:t> </a:t>
            </a:r>
            <a:r>
              <a:rPr lang="ru-RU" b="0" i="0" u="none" baseline="0" dirty="0"/>
              <a:t>– </a:t>
            </a:r>
            <a:r>
              <a:rPr lang="ru-RU" b="0" i="0" u="none" baseline="0" dirty="0" err="1"/>
              <a:t>Edit</a:t>
            </a:r>
            <a:r>
              <a:rPr lang="ru-RU" b="0" i="0" u="none" baseline="0" dirty="0"/>
              <a:t> </a:t>
            </a:r>
            <a:r>
              <a:rPr lang="ru-RU" b="0" i="0" u="none" baseline="0" dirty="0" err="1"/>
              <a:t>Tin</a:t>
            </a:r>
            <a:r>
              <a:rPr lang="ru-RU" b="0" i="0" u="none" baseline="0" dirty="0"/>
              <a:t>:</a:t>
            </a:r>
          </a:p>
        </p:txBody>
      </p:sp>
      <p:pic>
        <p:nvPicPr>
          <p:cNvPr id="146435" name="Picture 3" descr="C:\Temp\SSS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4421" y="2996951"/>
            <a:ext cx="4191000" cy="234079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34421" y="5482316"/>
            <a:ext cx="4048018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/>
              <a:t>Выберите индивидуальные треугольники инструментов выбора и удалите их.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80321" y="5475810"/>
            <a:ext cx="4800600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/>
              <a:t>Выберите множество треугольников инструментов «polygon pen» и удалите их.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074551" y="3374933"/>
            <a:ext cx="990600" cy="381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1" i="0" u="none" baseline="0"/>
              <a:t>ХОРОШО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924800" y="3048000"/>
            <a:ext cx="990600" cy="3810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200" b="1" i="0" u="none" baseline="0"/>
              <a:t>ЛУЧШЕ</a:t>
            </a:r>
          </a:p>
        </p:txBody>
      </p:sp>
      <p:pic>
        <p:nvPicPr>
          <p:cNvPr id="146434" name="Picture 2" descr="C:\Temp\SSS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891" y="1534952"/>
            <a:ext cx="8651430" cy="838200"/>
          </a:xfrm>
          <a:prstGeom prst="rect">
            <a:avLst/>
          </a:prstGeom>
          <a:noFill/>
        </p:spPr>
      </p:pic>
      <p:sp>
        <p:nvSpPr>
          <p:cNvPr id="4" name="Down Arrow 3"/>
          <p:cNvSpPr/>
          <p:nvPr/>
        </p:nvSpPr>
        <p:spPr>
          <a:xfrm rot="13391417">
            <a:off x="4609909" y="1957795"/>
            <a:ext cx="609600" cy="1981200"/>
          </a:xfrm>
          <a:prstGeom prst="downArrow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rtl="0"/>
            <a:r>
              <a:rPr lang="ru-RU" sz="1100" b="1" i="0" u="none" baseline="0"/>
              <a:t>ИНСТРУМЕНТ ЛАСТИК</a:t>
            </a:r>
          </a:p>
        </p:txBody>
      </p:sp>
      <p:sp>
        <p:nvSpPr>
          <p:cNvPr id="5" name="Down Arrow 4"/>
          <p:cNvSpPr/>
          <p:nvPr/>
        </p:nvSpPr>
        <p:spPr>
          <a:xfrm rot="13391417">
            <a:off x="1405906" y="2084797"/>
            <a:ext cx="609600" cy="1981200"/>
          </a:xfrm>
          <a:prstGeom prst="downArrow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rtl="0"/>
            <a:r>
              <a:rPr lang="ru-RU" sz="1050" b="1" i="0" u="none" baseline="0"/>
              <a:t>ИНСТРУМЕНТ ВЫБОРА</a:t>
            </a:r>
          </a:p>
        </p:txBody>
      </p:sp>
      <p:sp>
        <p:nvSpPr>
          <p:cNvPr id="6" name="Down Arrow 5"/>
          <p:cNvSpPr/>
          <p:nvPr/>
        </p:nvSpPr>
        <p:spPr>
          <a:xfrm rot="13391417">
            <a:off x="1024906" y="1932395"/>
            <a:ext cx="609600" cy="1981200"/>
          </a:xfrm>
          <a:prstGeom prst="downArrow">
            <a:avLst/>
          </a:prstGeom>
          <a:solidFill>
            <a:srgbClr val="FF0000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 rtl="0"/>
            <a:r>
              <a:rPr lang="ru-RU" sz="1100" b="1" i="0" u="none" baseline="0"/>
              <a:t>POLYGON PEN </a:t>
            </a:r>
          </a:p>
        </p:txBody>
      </p:sp>
    </p:spTree>
    <p:extLst>
      <p:ext uri="{BB962C8B-B14F-4D97-AF65-F5344CB8AC3E}">
        <p14:creationId xmlns:p14="http://schemas.microsoft.com/office/powerpoint/2010/main" val="375648090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7983728" cy="988786"/>
          </a:xfrm>
        </p:spPr>
        <p:txBody>
          <a:bodyPr/>
          <a:lstStyle/>
          <a:p>
            <a:pPr algn="l" rtl="0"/>
            <a:r>
              <a:rPr lang="ru-RU" b="0" i="0" u="none" baseline="0" dirty="0"/>
              <a:t>Объемы накоплений (</a:t>
            </a:r>
            <a:r>
              <a:rPr lang="ru-RU" b="0" i="0" u="none" baseline="0" dirty="0" err="1"/>
              <a:t>stockpile</a:t>
            </a:r>
            <a:r>
              <a:rPr lang="ru-RU" b="0" i="0" u="none" baseline="0" dirty="0"/>
              <a:t>)в МОДЕЛИ TIN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7472" y="5554716"/>
            <a:ext cx="8098875" cy="981552"/>
          </a:xfrm>
        </p:spPr>
        <p:txBody>
          <a:bodyPr>
            <a:noAutofit/>
          </a:bodyPr>
          <a:lstStyle/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Быстрый расчет объемов участка используя файл границ.</a:t>
            </a:r>
            <a:endParaRPr lang="ru-RU" sz="1800" baseline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50000"/>
                    <a:lumOff val="50000"/>
                  </a:schemeClr>
                </a:solidFill>
              </a:rPr>
              <a:t>Множество объемов можно вычислить одновременно используя отдельные границы</a:t>
            </a:r>
          </a:p>
          <a:p>
            <a:pPr marL="457200" indent="-457200" algn="l" rtl="0">
              <a:buClr>
                <a:schemeClr val="tx1">
                  <a:lumMod val="50000"/>
                  <a:lumOff val="50000"/>
                </a:schemeClr>
              </a:buClr>
              <a:buFont typeface="Arial" panose="020B0604020202020204" pitchFamily="34" charset="0"/>
              <a:buChar char="•"/>
            </a:pPr>
            <a:endParaRPr lang="ru-RU" sz="1800" baseline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46" t="18592" r="23450" b="13563"/>
          <a:stretch/>
        </p:blipFill>
        <p:spPr bwMode="auto">
          <a:xfrm>
            <a:off x="775402" y="1382221"/>
            <a:ext cx="6100741" cy="40090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849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71</a:t>
            </a:fld>
            <a:endParaRPr lang="ru-R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10451"/>
            <a:ext cx="7826391" cy="344105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47472" y="5150001"/>
            <a:ext cx="7826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Для начала расчета объемов накопления, нужен файл границ для каждого участка</a:t>
            </a:r>
          </a:p>
        </p:txBody>
      </p:sp>
    </p:spTree>
    <p:extLst>
      <p:ext uri="{BB962C8B-B14F-4D97-AF65-F5344CB8AC3E}">
        <p14:creationId xmlns:p14="http://schemas.microsoft.com/office/powerpoint/2010/main" val="9912056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Объемы накопления (stock pile)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85E8AA4D-0D70-493C-908B-27002ACFC956}" type="slidenum">
              <a:rPr/>
              <a:t>72</a:t>
            </a:fld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6767771" y="1876214"/>
            <a:ext cx="205788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участок накопления вычисляется отдельно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Объем, промоины, периметр и площадь вычисляются отдельно для каждого файла границ.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47471" y="1503680"/>
            <a:ext cx="6263301" cy="4673599"/>
            <a:chOff x="347472" y="1862667"/>
            <a:chExt cx="5667248" cy="416058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l="1053" t="10853" r="79196" b="1147"/>
            <a:stretch/>
          </p:blipFill>
          <p:spPr>
            <a:xfrm>
              <a:off x="347472" y="1862667"/>
              <a:ext cx="1230715" cy="416058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95639" y="1862667"/>
              <a:ext cx="4419081" cy="4150094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3635148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INTERSECTOR - ПЕРЕХВАТЧИК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F8ACDD5C-7E0E-412D-8A05-E8490F9BA6A6}" type="slidenum">
              <a:rPr/>
              <a:pPr>
                <a:defRPr/>
              </a:pPr>
              <a:t>73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87797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INTERSECTOR - ПЕРЕХВАТЧИК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4724400"/>
            <a:ext cx="8229600" cy="1905000"/>
          </a:xfrm>
          <a:noFill/>
          <a:ln>
            <a:solidFill>
              <a:srgbClr val="FFFFFF"/>
            </a:solidFill>
          </a:ln>
        </p:spPr>
        <p:txBody>
          <a:bodyPr/>
          <a:lstStyle/>
          <a:p>
            <a:pPr algn="l" rtl="0"/>
            <a:r>
              <a:rPr lang="ru-RU" sz="2400" b="0" i="0" u="none" baseline="0">
                <a:solidFill>
                  <a:schemeClr val="bg2"/>
                </a:solidFill>
              </a:rPr>
              <a:t>INTERSECTOR - ПЕРЕХВАТЧИК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Автоматически создает точку шаблона в каждом пересечении запланированного галса и полилинии 3Д в файле DXF.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сохранить файл LNW с шаблонами.</a:t>
            </a:r>
          </a:p>
          <a:p>
            <a:pPr lvl="1"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также сделать файлы шаблонов TPL.</a:t>
            </a:r>
          </a:p>
        </p:txBody>
      </p:sp>
      <p:pic>
        <p:nvPicPr>
          <p:cNvPr id="1026" name="Picture 2" descr="C:\Temp\BCD1.png"/>
          <p:cNvPicPr>
            <a:picLocks noChangeAspect="1" noChangeArrowheads="1"/>
          </p:cNvPicPr>
          <p:nvPr/>
        </p:nvPicPr>
        <p:blipFill rotWithShape="1">
          <a:blip r:embed="rId2" cstate="print"/>
          <a:srcRect b="3534"/>
          <a:stretch/>
        </p:blipFill>
        <p:spPr bwMode="auto">
          <a:xfrm>
            <a:off x="457200" y="1467856"/>
            <a:ext cx="3285902" cy="2220224"/>
          </a:xfrm>
          <a:prstGeom prst="rect">
            <a:avLst/>
          </a:prstGeom>
          <a:noFill/>
        </p:spPr>
      </p:pic>
      <p:pic>
        <p:nvPicPr>
          <p:cNvPr id="1027" name="Picture 3" descr="C:\Temp\BCD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467856"/>
            <a:ext cx="3259790" cy="219587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" y="3872299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Заказчик предоставляет файл проекта DXF, состоящий из трехмерных полилиний.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00600" y="3733799"/>
            <a:ext cx="3886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использовать редактор галсов для создания файла LNW на участке (без шаблонов)</a:t>
            </a:r>
          </a:p>
        </p:txBody>
      </p:sp>
    </p:spTree>
    <p:extLst>
      <p:ext uri="{BB962C8B-B14F-4D97-AF65-F5344CB8AC3E}">
        <p14:creationId xmlns:p14="http://schemas.microsoft.com/office/powerpoint/2010/main" val="42798411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INTERSECTOR - </a:t>
            </a:r>
            <a:r>
              <a:rPr lang="ru-RU" sz="2400" b="0" i="0" u="none" baseline="0"/>
              <a:t>опции ввода и вывода</a:t>
            </a:r>
            <a:r>
              <a:rPr lang="ru-RU" b="0" i="0" u="none" baseline="0"/>
              <a:t>.</a:t>
            </a:r>
            <a:endParaRPr lang="ru-RU" dirty="0"/>
          </a:p>
        </p:txBody>
      </p:sp>
      <p:sp>
        <p:nvSpPr>
          <p:cNvPr id="21" name="Content Placeholder 4"/>
          <p:cNvSpPr>
            <a:spLocks noGrp="1"/>
          </p:cNvSpPr>
          <p:nvPr>
            <p:ph idx="1"/>
          </p:nvPr>
        </p:nvSpPr>
        <p:spPr>
          <a:xfrm>
            <a:off x="152400" y="5181600"/>
            <a:ext cx="8458200" cy="1676400"/>
          </a:xfrm>
          <a:noFill/>
          <a:ln>
            <a:solidFill>
              <a:srgbClr val="FFFFFF"/>
            </a:solidFill>
          </a:ln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INTERSECTOR может создать файлы запланированных галсов имеющих шаблоны с разным количество точек на разных галсах.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Метод END AREA NO SEGMENTS в ПСО - лучший метод для вычисления объемов, поскольку остальные методы в ПСО требуют одинаковое число точек на шаблонах.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0" y="1676400"/>
            <a:ext cx="25146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2400" b="1" i="0" u="none" baseline="0"/>
              <a:t>INTERSECTOR - перехватчик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52400" y="1752600"/>
            <a:ext cx="21336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0" i="0" u="none" baseline="0">
                <a:solidFill>
                  <a:schemeClr val="tx1"/>
                </a:solidFill>
              </a:rPr>
              <a:t>3D Файл DXFили CHN 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28600" y="2362200"/>
            <a:ext cx="2057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0" i="0" u="none" baseline="0">
                <a:solidFill>
                  <a:schemeClr val="tx1"/>
                </a:solidFill>
              </a:rPr>
              <a:t>Файл запланированных галсов</a:t>
            </a:r>
          </a:p>
        </p:txBody>
      </p:sp>
      <p:cxnSp>
        <p:nvCxnSpPr>
          <p:cNvPr id="8" name="Straight Arrow Connector 7"/>
          <p:cNvCxnSpPr>
            <a:stCxn id="5" idx="3"/>
          </p:cNvCxnSpPr>
          <p:nvPr/>
        </p:nvCxnSpPr>
        <p:spPr>
          <a:xfrm flipV="1">
            <a:off x="2286000" y="1905000"/>
            <a:ext cx="762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3"/>
          </p:cNvCxnSpPr>
          <p:nvPr/>
        </p:nvCxnSpPr>
        <p:spPr>
          <a:xfrm>
            <a:off x="2286000" y="2552700"/>
            <a:ext cx="76200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Temp\BCD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12620" y="3009900"/>
            <a:ext cx="4907280" cy="2057892"/>
          </a:xfrm>
          <a:prstGeom prst="rect">
            <a:avLst/>
          </a:prstGeom>
          <a:noFill/>
        </p:spPr>
      </p:pic>
      <p:sp>
        <p:nvSpPr>
          <p:cNvPr id="12" name="Rounded Rectangle 11"/>
          <p:cNvSpPr/>
          <p:nvPr/>
        </p:nvSpPr>
        <p:spPr>
          <a:xfrm>
            <a:off x="6477000" y="1600200"/>
            <a:ext cx="2438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>
                <a:solidFill>
                  <a:schemeClr val="tx1"/>
                </a:solidFill>
              </a:rPr>
              <a:t>Файл LNW с шаблонами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77000" y="2057400"/>
            <a:ext cx="2438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0" i="0" u="none" baseline="0">
                <a:solidFill>
                  <a:schemeClr val="tx1"/>
                </a:solidFill>
              </a:rPr>
              <a:t>Файлы шаблонов (TPL)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77000" y="2514600"/>
            <a:ext cx="2438400" cy="381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0" i="0" u="none" baseline="0">
                <a:solidFill>
                  <a:schemeClr val="tx1"/>
                </a:solidFill>
              </a:rPr>
              <a:t>Файл XYZ на пересечениях</a:t>
            </a:r>
          </a:p>
        </p:txBody>
      </p:sp>
      <p:cxnSp>
        <p:nvCxnSpPr>
          <p:cNvPr id="16" name="Elbow Connector 15"/>
          <p:cNvCxnSpPr>
            <a:stCxn id="4" idx="3"/>
            <a:endCxn id="12" idx="1"/>
          </p:cNvCxnSpPr>
          <p:nvPr/>
        </p:nvCxnSpPr>
        <p:spPr>
          <a:xfrm flipV="1">
            <a:off x="5562600" y="1790700"/>
            <a:ext cx="914400" cy="4953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4" idx="3"/>
            <a:endCxn id="14" idx="1"/>
          </p:cNvCxnSpPr>
          <p:nvPr/>
        </p:nvCxnSpPr>
        <p:spPr>
          <a:xfrm>
            <a:off x="5562600" y="2286000"/>
            <a:ext cx="914400" cy="419100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5562600" y="2286000"/>
            <a:ext cx="914400" cy="0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83264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Temp\BCD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6916" y="2423160"/>
            <a:ext cx="4750167" cy="404118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Файл XYZ в INTERSECTOR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1507" y="1075266"/>
            <a:ext cx="5844540" cy="1688895"/>
          </a:xfrm>
          <a:noFill/>
          <a:ln>
            <a:noFill/>
          </a:ln>
        </p:spPr>
        <p:txBody>
          <a:bodyPr>
            <a:normAutofit/>
          </a:bodyPr>
          <a:lstStyle/>
          <a:p>
            <a:pPr algn="l" rtl="0"/>
            <a:r>
              <a:rPr lang="ru-RU" sz="2000" b="0" i="0" u="none" baseline="0" dirty="0"/>
              <a:t>В </a:t>
            </a:r>
            <a:r>
              <a:rPr lang="ru-RU" sz="2000" b="0" i="0" u="none" baseline="0" dirty="0">
                <a:solidFill>
                  <a:schemeClr val="bg2"/>
                </a:solidFill>
              </a:rPr>
              <a:t>INTERSECTOR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можно опционально создать файл XYZ, чтобы показать величины в каждой точке пересечения LNW и </a:t>
            </a:r>
            <a:r>
              <a:rPr lang="ru-RU" sz="2000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полилиний</a:t>
            </a:r>
            <a:r>
              <a:rPr lang="ru-RU" sz="20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DXF</a:t>
            </a:r>
          </a:p>
        </p:txBody>
      </p:sp>
    </p:spTree>
    <p:extLst>
      <p:ext uri="{BB962C8B-B14F-4D97-AF65-F5344CB8AC3E}">
        <p14:creationId xmlns:p14="http://schemas.microsoft.com/office/powerpoint/2010/main" val="291314179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973" y="165418"/>
            <a:ext cx="8229600" cy="762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INTERSECTOR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02393" y="1502728"/>
            <a:ext cx="3124200" cy="9906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200" b="1" i="0" u="none" baseline="0"/>
              <a:t>Файл 3D DXF</a:t>
            </a:r>
            <a:r>
              <a:rPr lang="ru-RU" sz="1200" b="0" i="0" u="none" baseline="0"/>
              <a:t>		</a:t>
            </a:r>
            <a:r>
              <a:rPr lang="ru-RU" sz="1200" b="1" i="0" u="none" baseline="0"/>
              <a:t>BCD.DXF</a:t>
            </a:r>
          </a:p>
          <a:p>
            <a:pPr algn="l" rtl="0"/>
            <a:r>
              <a:rPr lang="ru-RU" sz="1200" b="1" i="0" u="none" baseline="0"/>
              <a:t>Запланированные Галсы:</a:t>
            </a:r>
            <a:r>
              <a:rPr lang="ru-RU" sz="1200" b="0" i="0" u="none" baseline="0"/>
              <a:t>	</a:t>
            </a:r>
            <a:r>
              <a:rPr lang="ru-RU" sz="1200" b="1" i="0" u="none" baseline="0"/>
              <a:t>BCD.LNW</a:t>
            </a:r>
          </a:p>
          <a:p>
            <a:pPr algn="l" rtl="0"/>
            <a:r>
              <a:rPr lang="ru-RU" sz="1200" b="1" i="0" u="none" baseline="0"/>
              <a:t>Данные съемки:</a:t>
            </a:r>
            <a:r>
              <a:rPr lang="ru-RU" sz="1200" b="0" i="0" u="none" baseline="0"/>
              <a:t>		</a:t>
            </a:r>
            <a:r>
              <a:rPr lang="ru-RU" sz="1200" b="1" i="0" u="none" baseline="0"/>
              <a:t>BCD.XYZ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823798" y="1540034"/>
            <a:ext cx="4632960" cy="8382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Используйте INTERSECTOR для создания запланированных галсов с шаблонами (BCD_A.LNW)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255785" y="2766854"/>
            <a:ext cx="1789258" cy="6858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МОДЕЛЬ TIN?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0040" y="3642360"/>
            <a:ext cx="4324041" cy="19050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200" b="1" i="0" u="none" baseline="0"/>
              <a:t>Нет возможности конвертировать полилинии DXF в CHN, поэтому метод Tin to Channel не работает.</a:t>
            </a:r>
          </a:p>
          <a:p>
            <a:endParaRPr lang="ru-RU" sz="1200" b="1" dirty="0"/>
          </a:p>
          <a:p>
            <a:pPr algn="l" rtl="0"/>
            <a:r>
              <a:rPr lang="ru-RU" sz="1200" b="1" i="0" u="none" baseline="0"/>
              <a:t>В методе Philadelphia в МОДЕЛЬ TIN нужно иметь одинаковое число точек на всех шаблонах, поэтому тоже не работает.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43840" y="5852160"/>
            <a:ext cx="1789258" cy="6858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МОДЕЛЬ TIN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243840" y="5623560"/>
            <a:ext cx="1600200" cy="10668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167640" y="5775960"/>
            <a:ext cx="1752600" cy="8382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6055223" y="2651760"/>
            <a:ext cx="1789258" cy="68580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none" baseline="0"/>
              <a:t>ПСО?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044440" y="3642360"/>
            <a:ext cx="3893820" cy="2529840"/>
          </a:xfrm>
          <a:prstGeom prst="roundRect">
            <a:avLst/>
          </a:prstGeom>
          <a:solidFill>
            <a:srgbClr val="0000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400" b="1" i="0" u="none" baseline="0"/>
              <a:t>Метод “End Area No Segments” вычислит объемы для прорезей, у которых есть разное число точек шаблона!</a:t>
            </a:r>
          </a:p>
          <a:p>
            <a:endParaRPr lang="ru-RU" sz="1400" b="1" dirty="0"/>
          </a:p>
          <a:p>
            <a:pPr algn="l" rtl="0"/>
            <a:r>
              <a:rPr lang="ru-RU" sz="1400" b="1" i="0" u="none" baseline="0"/>
              <a:t>Давайте сделаем разрезы в МОДЕЛЬ TIN и посчитаем объемы в ПСО.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4436773" y="2378234"/>
            <a:ext cx="34" cy="38782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3555829" y="3353991"/>
            <a:ext cx="8414" cy="30321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1006600" y="5548154"/>
            <a:ext cx="34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18" idx="0"/>
          </p:cNvCxnSpPr>
          <p:nvPr/>
        </p:nvCxnSpPr>
        <p:spPr>
          <a:xfrm>
            <a:off x="6949852" y="2347754"/>
            <a:ext cx="0" cy="30400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8" idx="2"/>
          </p:cNvCxnSpPr>
          <p:nvPr/>
        </p:nvCxnSpPr>
        <p:spPr>
          <a:xfrm>
            <a:off x="6949852" y="3337560"/>
            <a:ext cx="18977" cy="30559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964421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441"/>
            <a:ext cx="8229600" cy="8382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INTERSECTOR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457200" y="1112520"/>
            <a:ext cx="3886200" cy="121920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Программа:</a:t>
            </a:r>
            <a:r>
              <a:rPr lang="ru-RU" sz="16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INTERSECTOR</a:t>
            </a:r>
          </a:p>
          <a:p>
            <a:pPr algn="l" rtl="0"/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DXF/CHN:</a:t>
            </a:r>
            <a:r>
              <a:rPr lang="ru-RU" sz="16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BCD.DXF</a:t>
            </a:r>
          </a:p>
          <a:p>
            <a:pPr algn="l" rtl="0"/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Input LNW:</a:t>
            </a:r>
            <a:r>
              <a:rPr lang="ru-RU" sz="16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BCD.LNW</a:t>
            </a:r>
          </a:p>
          <a:p>
            <a:pPr algn="l" rtl="0"/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Output LNW:</a:t>
            </a:r>
            <a:r>
              <a:rPr lang="ru-RU" sz="1600" b="0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b="1" i="0" u="none" baseline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BCD_A.LNW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017649" y="1642110"/>
            <a:ext cx="3738960" cy="1379220"/>
            <a:chOff x="4572000" y="762000"/>
            <a:chExt cx="4267200" cy="1789471"/>
          </a:xfrm>
        </p:grpSpPr>
        <p:pic>
          <p:nvPicPr>
            <p:cNvPr id="5" name="Picture 2" descr="C:\Temp\BCD4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572000" y="762000"/>
              <a:ext cx="4267200" cy="1789471"/>
            </a:xfrm>
            <a:prstGeom prst="rect">
              <a:avLst/>
            </a:prstGeom>
            <a:noFill/>
          </p:spPr>
        </p:pic>
        <p:sp>
          <p:nvSpPr>
            <p:cNvPr id="6" name="Rectangle 5"/>
            <p:cNvSpPr/>
            <p:nvPr/>
          </p:nvSpPr>
          <p:spPr>
            <a:xfrm>
              <a:off x="4724400" y="2209800"/>
              <a:ext cx="152400" cy="152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724400" y="2057400"/>
              <a:ext cx="152400" cy="1524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/>
            </a:p>
          </p:txBody>
        </p:sp>
      </p:grpSp>
      <p:pic>
        <p:nvPicPr>
          <p:cNvPr id="4099" name="Picture 3" descr="C:\Temp\BCD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7649" y="3128010"/>
            <a:ext cx="3738960" cy="2827019"/>
          </a:xfrm>
          <a:prstGeom prst="rect">
            <a:avLst/>
          </a:prstGeom>
          <a:noFill/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414654"/>
              </p:ext>
            </p:extLst>
          </p:nvPr>
        </p:nvGraphicFramePr>
        <p:xfrm>
          <a:off x="457200" y="2472690"/>
          <a:ext cx="4191000" cy="2397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8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BCD.XYZ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Файлы запланированных галсов: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BCD_A.LNW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Экспорт:  Формат 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Расширение:  BCD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/>
                        <a:t>Экспорт:  Файл каталога: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200" b="0" i="0" u="none" baseline="0" dirty="0"/>
                        <a:t>BCD.LOG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838700"/>
            <a:ext cx="3329940" cy="1936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39460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6762"/>
            <a:ext cx="8229600" cy="639762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INTERSECTOR  ПСО</a:t>
            </a:r>
          </a:p>
        </p:txBody>
      </p:sp>
      <p:pic>
        <p:nvPicPr>
          <p:cNvPr id="5122" name="Picture 2" descr="C:\Temp\BCD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099777"/>
            <a:ext cx="5486400" cy="2060660"/>
          </a:xfrm>
          <a:prstGeom prst="rect">
            <a:avLst/>
          </a:prstGeom>
          <a:noFill/>
        </p:spPr>
      </p:pic>
      <p:pic>
        <p:nvPicPr>
          <p:cNvPr id="5123" name="Picture 3" descr="C:\Temp\BCD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5029200"/>
            <a:ext cx="5486400" cy="1666679"/>
          </a:xfrm>
          <a:prstGeom prst="rect">
            <a:avLst/>
          </a:prstGeom>
          <a:noFill/>
        </p:spPr>
      </p:pic>
      <p:pic>
        <p:nvPicPr>
          <p:cNvPr id="5124" name="Picture 4" descr="C:\Temp\BCD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236376"/>
            <a:ext cx="5486400" cy="179282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867399" y="1247075"/>
            <a:ext cx="2904068" cy="33855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/>
              <a:t>Вкладыш Съемка в ПСО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67400" y="3276600"/>
            <a:ext cx="213360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Прорезь 1</a:t>
            </a:r>
          </a:p>
          <a:p>
            <a:pPr algn="l" rtl="0"/>
            <a:r>
              <a:rPr lang="ru-RU" b="0" i="0" u="none" baseline="0"/>
              <a:t>5 точек шаблона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67400" y="5029200"/>
            <a:ext cx="2209800" cy="64633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Прорезь 28</a:t>
            </a:r>
          </a:p>
          <a:p>
            <a:pPr algn="l" rtl="0"/>
            <a:r>
              <a:rPr lang="ru-RU" b="0" i="0" u="none" baseline="0"/>
              <a:t>7 точек шаблона</a:t>
            </a:r>
          </a:p>
        </p:txBody>
      </p:sp>
      <p:sp>
        <p:nvSpPr>
          <p:cNvPr id="10" name="Rectangle 9"/>
          <p:cNvSpPr/>
          <p:nvPr/>
        </p:nvSpPr>
        <p:spPr>
          <a:xfrm>
            <a:off x="76200" y="1746031"/>
            <a:ext cx="9067800" cy="38164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 V1                                        V2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Section                 Area           Vol     Accum Vol          Area           Vol     Accum Vol</a:t>
            </a:r>
            <a:endParaRPr lang="ru-RU" sz="1100" b="1" dirty="0">
              <a:latin typeface="Courier New" pitchFamily="49" charset="0"/>
              <a:cs typeface="Courier New" pitchFamily="49" charset="0"/>
            </a:endParaRP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__________________________________________________________________________________________________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0+25                  7350.4           0.0           0.0         251.0           0.0           0.0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0+75                  6795.1       13096.5       13096.5         265.0         477.7         477.7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1+25                  5779.4       11643.9       24740.4         280.0         504.7         982.4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1+75                  4774.9        9771.6       34512.0         288.0         525.9        1508.3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2+75                  4179.8        8292.1       42804.1         275.0         521.4        2029.6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2+75                  3866.8        7449.6       50253.7         289.0         522.2        2551.8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3+75                  3520.0        6840.3       57093.9         303.0         548.2        3100.0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.......................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.......................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50+75                 6590.1       11715.3      701840.8         378.0         706.4       35368.6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51+25                7102.2        12679.7       714520.5         380.0         701.9        36070.5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51+75                7851.1        13843.6       728364.1         385.0         708.2        36778.8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52+25                 8236.6       14898.0      743262.1         377.0         705.6       37484.4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52+75                 9232.4       16173.9      759436.0         392.0         712.0       38196.4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53+25                10066.2       17870.0      777306.0         400.0         733.4       38929.8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53+75                 9425.2       18047.8      795353.8         354.0         698.2       39627.9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54+25                 9237.8       17278.9      812632.7         324.0         627.7       40255.7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54+75                 7681.8       15667.4      828300.1         256.0         537.1       40792.7</a:t>
            </a:r>
          </a:p>
          <a:p>
            <a:pPr algn="l" rtl="0"/>
            <a:r>
              <a:rPr lang="ru-RU" sz="1100" b="1" i="0" u="none" baseline="0">
                <a:latin typeface="Courier New" pitchFamily="49" charset="0"/>
                <a:cs typeface="Courier New" pitchFamily="49" charset="0"/>
              </a:rPr>
              <a:t>55+25                 5896.5       12572.4      840872.5         187.0         410.2       41202.9</a:t>
            </a:r>
          </a:p>
        </p:txBody>
      </p:sp>
    </p:spTree>
    <p:extLst>
      <p:ext uri="{BB962C8B-B14F-4D97-AF65-F5344CB8AC3E}">
        <p14:creationId xmlns:p14="http://schemas.microsoft.com/office/powerpoint/2010/main" val="1164058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066" y="131914"/>
            <a:ext cx="2926080" cy="685800"/>
          </a:xfrm>
        </p:spPr>
        <p:txBody>
          <a:bodyPr/>
          <a:lstStyle/>
          <a:p>
            <a:pPr algn="l" rtl="0"/>
            <a:r>
              <a:rPr lang="ru-RU" b="0" i="0" u="none" baseline="0"/>
              <a:t>Упражнение редактирования</a:t>
            </a:r>
          </a:p>
        </p:txBody>
      </p:sp>
      <p:pic>
        <p:nvPicPr>
          <p:cNvPr id="4" name="Picture 2" descr="C:\Temp\SSS7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549426" y="1718035"/>
            <a:ext cx="2584041" cy="279420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95009" y="1337035"/>
            <a:ext cx="2209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Исходная модель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46432" y="4864958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Отредактированная модель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304332"/>
              </p:ext>
            </p:extLst>
          </p:nvPr>
        </p:nvGraphicFramePr>
        <p:xfrm>
          <a:off x="489064" y="1413115"/>
          <a:ext cx="4370802" cy="24282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8540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5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Input File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SSS.XYZ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TIN Max Side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 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Высота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Диапазон Цветов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С 1790 до 1850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Отредактируйте модель для удаления некорректных треугольников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66" y="3997036"/>
            <a:ext cx="3993414" cy="2339110"/>
          </a:xfrm>
          <a:prstGeom prst="rect">
            <a:avLst/>
          </a:prstGeom>
        </p:spPr>
      </p:pic>
      <p:pic>
        <p:nvPicPr>
          <p:cNvPr id="147458" name="Picture 2" descr="C:\Temp\SSS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9909" y="3506122"/>
            <a:ext cx="2767922" cy="27176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516323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ПРОЕКТ КАНАЛА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F8ACDD5C-7E0E-412D-8A05-E8490F9BA6A6}" type="slidenum">
              <a:rPr/>
              <a:pPr>
                <a:defRPr/>
              </a:pPr>
              <a:t>80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36789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</a:t>
            </a:r>
          </a:p>
        </p:txBody>
      </p:sp>
      <p:pic>
        <p:nvPicPr>
          <p:cNvPr id="6146" name="Picture 2" descr="C:\Temp\DEF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3192"/>
            <a:ext cx="6670783" cy="37489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81000" y="5265420"/>
            <a:ext cx="82296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После ввода геометрии канала, ПРОЕКТ КАНАЛА (ПК) создает проектные галсы с поперечным сечением в каждом галсе.</a:t>
            </a:r>
          </a:p>
        </p:txBody>
      </p:sp>
    </p:spTree>
    <p:extLst>
      <p:ext uri="{BB962C8B-B14F-4D97-AF65-F5344CB8AC3E}">
        <p14:creationId xmlns:p14="http://schemas.microsoft.com/office/powerpoint/2010/main" val="414664837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Что требуется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4800" y="1371600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X, Y, Z - Пикетаж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2209800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048000"/>
            <a:ext cx="2514600" cy="5847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3886200"/>
            <a:ext cx="2514600" cy="553998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Левый поворотный бассейн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8600" y="4648200"/>
            <a:ext cx="2590800" cy="769441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0" i="0" u="none" baseline="0">
                <a:solidFill>
                  <a:schemeClr val="bg1"/>
                </a:solidFill>
              </a:rPr>
              <a:t>Точки правого поворотного бассейна</a:t>
            </a:r>
          </a:p>
          <a:p>
            <a:pPr algn="l" rtl="0"/>
            <a:r>
              <a:rPr lang="ru-RU" sz="1600" b="0" i="0" u="none" baseline="0">
                <a:solidFill>
                  <a:schemeClr val="bg1"/>
                </a:solidFill>
              </a:rPr>
              <a:t>X – Y – Z - Склон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657600" y="2496312"/>
            <a:ext cx="3962400" cy="1752600"/>
          </a:xfrm>
          <a:prstGeom prst="round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400" b="1" i="0" u="sng" baseline="0"/>
              <a:t>Общий</a:t>
            </a:r>
          </a:p>
          <a:p>
            <a:pPr algn="l" rtl="0"/>
            <a:r>
              <a:rPr lang="ru-RU" sz="1400" b="1" i="0" u="none" baseline="0"/>
              <a:t>Величина Z на бровке канала (Л/П)</a:t>
            </a:r>
          </a:p>
          <a:p>
            <a:pPr algn="l" rtl="0"/>
            <a:r>
              <a:rPr lang="ru-RU" sz="1400" b="1" i="0" u="none" baseline="0"/>
              <a:t>Расстояние расширения (Л/П) за бровки</a:t>
            </a:r>
          </a:p>
          <a:p>
            <a:pPr algn="l" rtl="0"/>
            <a:r>
              <a:rPr lang="ru-RU" sz="1400" b="1" i="0" u="none" baseline="0"/>
              <a:t>Шаг между запланированными галсами</a:t>
            </a:r>
          </a:p>
          <a:p>
            <a:pPr algn="l" rtl="0"/>
            <a:r>
              <a:rPr lang="ru-RU" sz="1400" b="1" i="0" u="none" baseline="0"/>
              <a:t>Схема наименования</a:t>
            </a:r>
          </a:p>
          <a:p>
            <a:pPr algn="l" rtl="0"/>
            <a:r>
              <a:rPr lang="ru-RU" sz="1400" b="1" i="0" u="none" baseline="0"/>
              <a:t>«умные углы» (Да/Нет)</a:t>
            </a:r>
          </a:p>
        </p:txBody>
      </p:sp>
      <p:cxnSp>
        <p:nvCxnSpPr>
          <p:cNvPr id="11" name="Straight Arrow Connector 10"/>
          <p:cNvCxnSpPr>
            <a:stCxn id="6" idx="3"/>
            <a:endCxn id="9" idx="1"/>
          </p:cNvCxnSpPr>
          <p:nvPr/>
        </p:nvCxnSpPr>
        <p:spPr>
          <a:xfrm>
            <a:off x="2819400" y="3340388"/>
            <a:ext cx="838200" cy="322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>
            <a:stCxn id="4" idx="3"/>
            <a:endCxn id="9" idx="1"/>
          </p:cNvCxnSpPr>
          <p:nvPr/>
        </p:nvCxnSpPr>
        <p:spPr>
          <a:xfrm>
            <a:off x="2819400" y="1663988"/>
            <a:ext cx="838200" cy="170862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14"/>
          <p:cNvCxnSpPr>
            <a:stCxn id="5" idx="3"/>
            <a:endCxn id="9" idx="1"/>
          </p:cNvCxnSpPr>
          <p:nvPr/>
        </p:nvCxnSpPr>
        <p:spPr>
          <a:xfrm>
            <a:off x="2819400" y="2502188"/>
            <a:ext cx="838200" cy="87042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7" idx="3"/>
            <a:endCxn id="9" idx="1"/>
          </p:cNvCxnSpPr>
          <p:nvPr/>
        </p:nvCxnSpPr>
        <p:spPr>
          <a:xfrm flipV="1">
            <a:off x="2819400" y="3372612"/>
            <a:ext cx="838200" cy="790587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stCxn id="8" idx="3"/>
            <a:endCxn id="9" idx="1"/>
          </p:cNvCxnSpPr>
          <p:nvPr/>
        </p:nvCxnSpPr>
        <p:spPr>
          <a:xfrm flipV="1">
            <a:off x="2819400" y="3372612"/>
            <a:ext cx="838200" cy="1660309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267200" y="4953000"/>
            <a:ext cx="2743200" cy="1295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r>
              <a:rPr lang="ru-RU" sz="1600" b="1" i="0" u="sng" baseline="0"/>
              <a:t>Сохранено:</a:t>
            </a:r>
          </a:p>
          <a:p>
            <a:pPr algn="ctr" rtl="0"/>
            <a:r>
              <a:rPr lang="ru-RU" sz="1400" b="1" i="0" u="none" baseline="0"/>
              <a:t>Файл запланированных галсов (*.LNW)</a:t>
            </a:r>
          </a:p>
          <a:p>
            <a:pPr algn="ctr" rtl="0"/>
            <a:r>
              <a:rPr lang="ru-RU" sz="1400" b="1" i="0" u="none" baseline="0"/>
              <a:t>Файл плана канала (*.PLN)</a:t>
            </a:r>
          </a:p>
        </p:txBody>
      </p:sp>
      <p:cxnSp>
        <p:nvCxnSpPr>
          <p:cNvPr id="22" name="Straight Arrow Connector 21"/>
          <p:cNvCxnSpPr>
            <a:stCxn id="9" idx="2"/>
            <a:endCxn id="20" idx="0"/>
          </p:cNvCxnSpPr>
          <p:nvPr/>
        </p:nvCxnSpPr>
        <p:spPr>
          <a:xfrm rot="5400000">
            <a:off x="5286756" y="4600956"/>
            <a:ext cx="70408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5569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43283"/>
            <a:ext cx="629412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089802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  CH=1000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  CH=2414.21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  CH=3414.21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392984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699662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4998720"/>
            <a:ext cx="29718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Нет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524000"/>
            <a:ext cx="3667637" cy="279121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65220" y="4648200"/>
            <a:ext cx="4572000" cy="1477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умные углы отключены, все галсы будут перпендикулярны осевой линии.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Пересекающиеся запланированные галсы не рекомендуются при подсчете объемов.</a:t>
            </a:r>
          </a:p>
        </p:txBody>
      </p:sp>
    </p:spTree>
    <p:extLst>
      <p:ext uri="{BB962C8B-B14F-4D97-AF65-F5344CB8AC3E}">
        <p14:creationId xmlns:p14="http://schemas.microsoft.com/office/powerpoint/2010/main" val="162614803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140" y="-3126"/>
            <a:ext cx="657606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39874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36316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32758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67200" y="1544244"/>
            <a:ext cx="3667637" cy="27507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33800" y="4648200"/>
            <a:ext cx="45720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Если умные углы включены, галсы, которые бы пересеклись, теперь пропорционально расположены в районе поворота канала.</a:t>
            </a:r>
          </a:p>
        </p:txBody>
      </p:sp>
    </p:spTree>
    <p:extLst>
      <p:ext uri="{BB962C8B-B14F-4D97-AF65-F5344CB8AC3E}">
        <p14:creationId xmlns:p14="http://schemas.microsoft.com/office/powerpoint/2010/main" val="397205084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22860"/>
            <a:ext cx="702564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2014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2316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2618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-5.0/0.0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57050" y="1735693"/>
            <a:ext cx="5696450" cy="304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238500" y="5120640"/>
            <a:ext cx="57150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 можете указать, на каком уровне Z расположить бровку (левую и правую).  Можно иметь разные уровни на левой и правой стороне.</a:t>
            </a:r>
          </a:p>
        </p:txBody>
      </p:sp>
    </p:spTree>
    <p:extLst>
      <p:ext uri="{BB962C8B-B14F-4D97-AF65-F5344CB8AC3E}">
        <p14:creationId xmlns:p14="http://schemas.microsoft.com/office/powerpoint/2010/main" val="42069014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8579"/>
            <a:ext cx="679704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ПРОЕКТ КАНАЛА:  Пример №1С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1143000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47984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38592"/>
            <a:ext cx="27432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29200"/>
            <a:ext cx="2743200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-5.0/0.0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</a:t>
            </a:r>
            <a:r>
              <a:rPr lang="ru-RU" sz="1400" b="1" i="0" u="none" baseline="0">
                <a:solidFill>
                  <a:srgbClr val="FFFF00"/>
                </a:solidFill>
              </a:rPr>
              <a:t>50.0/50.0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4190" y="1550952"/>
            <a:ext cx="5696450" cy="302516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133475" y="4576121"/>
            <a:ext cx="5897880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Расстояние расширения (лево / право) создает плоский участок наружу от точки бровки.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Сделано специально, чтобы дать больше времени драйверу закрепиться на запланированном галсе.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Большинство не любят и не используют.</a:t>
            </a:r>
          </a:p>
        </p:txBody>
      </p:sp>
    </p:spTree>
    <p:extLst>
      <p:ext uri="{BB962C8B-B14F-4D97-AF65-F5344CB8AC3E}">
        <p14:creationId xmlns:p14="http://schemas.microsoft.com/office/powerpoint/2010/main" val="245941738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920"/>
            <a:ext cx="9144000" cy="762000"/>
          </a:xfrm>
        </p:spPr>
        <p:txBody>
          <a:bodyPr/>
          <a:lstStyle/>
          <a:p>
            <a:pPr algn="l" rtl="0"/>
            <a:r>
              <a:rPr lang="ru-RU" b="0" i="0" u="none" baseline="0"/>
              <a:t>Изменения в пикетаже ПК:  Пример №1D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8082" y="1208961"/>
            <a:ext cx="2971800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Точки на осевой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1000Y  25Z  CH=0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1000X   2000Y  25Z  CH=2000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3000Y  25Z  CH=3414.21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2000X   4000Y  25Z  CH=4414.21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2490788"/>
            <a:ext cx="2935082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левой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850X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3759994"/>
            <a:ext cx="2935082" cy="123110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Линия правой бровки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1000Y</a:t>
            </a:r>
            <a:r>
              <a:rPr lang="ru-RU" sz="1400" b="0" i="0" u="none" baseline="0">
                <a:solidFill>
                  <a:schemeClr val="bg1"/>
                </a:solidFill>
              </a:rPr>
              <a:t>	</a:t>
            </a:r>
            <a:r>
              <a:rPr lang="ru-RU" sz="1400" b="1" i="0" u="none" baseline="0">
                <a:solidFill>
                  <a:schemeClr val="bg1"/>
                </a:solidFill>
              </a:rPr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1150X  2062.13Y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3062.13Y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4800" y="5036820"/>
            <a:ext cx="2935082" cy="1446550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Общий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TOB(L/R)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Расширение (Л/П) = 0.0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Шаг = 50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Формат Названия = 00+00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Умные Углы = Нет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67296" y="1521899"/>
            <a:ext cx="3920343" cy="316888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514202" y="4852154"/>
            <a:ext cx="5286898" cy="163121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Пикетаж на второй точке должен быть 1000, но мы указали 2000.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ПК создает галс 10+00 и еще один галс 20+00 в том же месте.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записать их оба (и смутить промерную группу) или удалить один из них.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 повлияет на объемы.</a:t>
            </a:r>
          </a:p>
        </p:txBody>
      </p:sp>
    </p:spTree>
    <p:extLst>
      <p:ext uri="{BB962C8B-B14F-4D97-AF65-F5344CB8AC3E}">
        <p14:creationId xmlns:p14="http://schemas.microsoft.com/office/powerpoint/2010/main" val="369213602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" y="99060"/>
            <a:ext cx="7162800" cy="838200"/>
          </a:xfrm>
        </p:spPr>
        <p:txBody>
          <a:bodyPr/>
          <a:lstStyle/>
          <a:p>
            <a:pPr algn="l" rtl="0"/>
            <a:r>
              <a:rPr lang="ru-RU" b="0" i="0" u="none" baseline="0"/>
              <a:t>Изменения глубины канала</a:t>
            </a:r>
          </a:p>
        </p:txBody>
      </p:sp>
      <p:pic>
        <p:nvPicPr>
          <p:cNvPr id="9218" name="Picture 2" descr="C:\Temp\DEF7.png"/>
          <p:cNvPicPr>
            <a:picLocks noChangeAspect="1" noChangeArrowheads="1"/>
          </p:cNvPicPr>
          <p:nvPr/>
        </p:nvPicPr>
        <p:blipFill rotWithShape="1">
          <a:blip r:embed="rId2" cstate="print"/>
          <a:srcRect r="14927"/>
          <a:stretch/>
        </p:blipFill>
        <p:spPr bwMode="auto">
          <a:xfrm>
            <a:off x="5196840" y="1615440"/>
            <a:ext cx="3760427" cy="44773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20040" y="1367195"/>
            <a:ext cx="4876800" cy="203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Следует создать точки на осевой линии, левой и правой подошвах в каждом месте изменения глубины. 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>
              <a:buFont typeface="Arial" panose="020B0604020202020204" pitchFamily="34" charset="0"/>
              <a:buChar char="•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Чтобы получить оптимальный результат объемов, следует также создать запланированный галс в каждой точке осевой линии.</a:t>
            </a:r>
          </a:p>
        </p:txBody>
      </p:sp>
      <p:pic>
        <p:nvPicPr>
          <p:cNvPr id="9219" name="Picture 3" descr="C:\Temp\DEF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4340" y="3611644"/>
            <a:ext cx="3180690" cy="270533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4422546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99477"/>
            <a:ext cx="9144000" cy="762000"/>
          </a:xfrm>
        </p:spPr>
        <p:txBody>
          <a:bodyPr/>
          <a:lstStyle/>
          <a:p>
            <a:pPr algn="l" rtl="0"/>
            <a:r>
              <a:rPr lang="ru-RU" sz="3200" b="0" i="0" u="none" baseline="0"/>
              <a:t>Изменения глубины канала:  Пример №1E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7180" y="1318260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Точки на осевой</a:t>
            </a:r>
          </a:p>
          <a:p>
            <a:pPr algn="l" rtl="0"/>
            <a:r>
              <a:rPr lang="ru-RU" sz="1400" b="1" i="0" u="none" baseline="0"/>
              <a:t>1000X   1000Y  25Z  Пикетаж=0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1000X   1470Y  25Z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1000X   1480Y  20Z</a:t>
            </a:r>
          </a:p>
          <a:p>
            <a:pPr algn="l" rtl="0"/>
            <a:r>
              <a:rPr lang="ru-RU" sz="1400" b="1" i="0" u="none" baseline="0"/>
              <a:t>1000X   2000Y  20Z</a:t>
            </a:r>
          </a:p>
          <a:p>
            <a:pPr algn="l" rtl="0"/>
            <a:r>
              <a:rPr lang="ru-RU" sz="1400" b="1" i="0" u="none" baseline="0"/>
              <a:t>2000X   3000Y  20Z</a:t>
            </a:r>
          </a:p>
          <a:p>
            <a:pPr algn="l" rtl="0"/>
            <a:r>
              <a:rPr lang="ru-RU" sz="1400" b="1" i="0" u="none" baseline="0"/>
              <a:t>2000X   4000Y  20Z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7180" y="3131820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Линия левой бровки</a:t>
            </a:r>
          </a:p>
          <a:p>
            <a:pPr algn="l" rtl="0"/>
            <a:r>
              <a:rPr lang="ru-RU" sz="1400" b="1" i="0" u="none" baseline="0"/>
              <a:t>850X  1000Y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850X  1470Y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850X  1480Y</a:t>
            </a:r>
          </a:p>
          <a:p>
            <a:pPr algn="l" rtl="0"/>
            <a:r>
              <a:rPr lang="ru-RU" sz="1400" b="1" i="0" u="none" baseline="0"/>
              <a:t>850X  2062.13Y</a:t>
            </a:r>
          </a:p>
          <a:p>
            <a:pPr algn="l" rtl="0"/>
            <a:r>
              <a:rPr lang="ru-RU" sz="1400" b="1" i="0" u="none" baseline="0"/>
              <a:t>1850X  3062.13Y</a:t>
            </a:r>
          </a:p>
          <a:p>
            <a:pPr algn="l" rtl="0"/>
            <a:r>
              <a:rPr lang="ru-RU" sz="1400" b="1" i="0" u="none" baseline="0"/>
              <a:t>1850X  4000Y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7180" y="4945378"/>
            <a:ext cx="2971800" cy="166199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/>
              <a:t>Линия правой бровки</a:t>
            </a:r>
          </a:p>
          <a:p>
            <a:pPr algn="l" rtl="0"/>
            <a:r>
              <a:rPr lang="ru-RU" sz="1400" b="1" i="0" u="none" baseline="0"/>
              <a:t>1150X  1000Y</a:t>
            </a:r>
            <a:r>
              <a:rPr lang="ru-RU" sz="1400" b="0" i="0" u="none" baseline="0"/>
              <a:t>	</a:t>
            </a:r>
            <a:r>
              <a:rPr lang="ru-RU" sz="1400" b="1" i="0" u="none" baseline="0"/>
              <a:t>SS = 3,0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1150X  1470Y</a:t>
            </a:r>
          </a:p>
          <a:p>
            <a:pPr algn="l" rtl="0"/>
            <a:r>
              <a:rPr lang="ru-RU" sz="1400" b="1" i="0" u="none" baseline="0">
                <a:solidFill>
                  <a:schemeClr val="bg2"/>
                </a:solidFill>
              </a:rPr>
              <a:t>1150X  1480Y</a:t>
            </a:r>
          </a:p>
          <a:p>
            <a:pPr algn="l" rtl="0"/>
            <a:r>
              <a:rPr lang="ru-RU" sz="1400" b="1" i="0" u="none" baseline="0"/>
              <a:t>1150X  2062.13Y</a:t>
            </a:r>
          </a:p>
          <a:p>
            <a:pPr algn="l" rtl="0"/>
            <a:r>
              <a:rPr lang="ru-RU" sz="1400" b="1" i="0" u="none" baseline="0"/>
              <a:t>2150X  3062.13Y</a:t>
            </a:r>
          </a:p>
          <a:p>
            <a:pPr algn="l" rtl="0"/>
            <a:r>
              <a:rPr lang="ru-RU" sz="1400" b="1" i="0" u="none" baseline="0"/>
              <a:t>2150X  4000Y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22554" y="4565213"/>
            <a:ext cx="4732446" cy="16619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/>
              <a:t>Общий</a:t>
            </a:r>
          </a:p>
          <a:p>
            <a:pPr algn="l" rtl="0"/>
            <a:r>
              <a:rPr lang="ru-RU" sz="1400" b="1" i="0" u="none" baseline="0" dirty="0"/>
              <a:t>TOB(L/R) = -5.0/0.0</a:t>
            </a:r>
          </a:p>
          <a:p>
            <a:pPr algn="l" rtl="0"/>
            <a:r>
              <a:rPr lang="ru-RU" sz="1400" b="1" i="0" u="none" baseline="0" dirty="0"/>
              <a:t>Расширение (Л/П) = 50.0/50.0</a:t>
            </a:r>
          </a:p>
          <a:p>
            <a:pPr algn="l" rtl="0"/>
            <a:r>
              <a:rPr lang="ru-RU" sz="1400" b="1" i="0" u="none" baseline="0" dirty="0"/>
              <a:t>Шаг = 50</a:t>
            </a:r>
          </a:p>
          <a:p>
            <a:pPr algn="l" rtl="0"/>
            <a:r>
              <a:rPr lang="ru-RU" sz="1400" b="1" i="0" u="none" baseline="0" dirty="0"/>
              <a:t>Формат Названия = 00+00</a:t>
            </a:r>
          </a:p>
          <a:p>
            <a:pPr algn="l" rtl="0"/>
            <a:r>
              <a:rPr lang="ru-RU" sz="1400" b="1" i="0" u="none" baseline="0" dirty="0">
                <a:solidFill>
                  <a:schemeClr val="bg2"/>
                </a:solidFill>
              </a:rPr>
              <a:t>Создать Профиль в каждом углу = Да</a:t>
            </a:r>
          </a:p>
          <a:p>
            <a:pPr algn="l" rtl="0"/>
            <a:r>
              <a:rPr lang="ru-RU" sz="1400" b="1" i="0" u="none" baseline="0" dirty="0"/>
              <a:t>Умные Углы = Да</a:t>
            </a:r>
          </a:p>
        </p:txBody>
      </p:sp>
      <p:pic>
        <p:nvPicPr>
          <p:cNvPr id="7170" name="Picture 2" descr="C:\Temp\DEF2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448471" y="1178147"/>
            <a:ext cx="4366260" cy="3302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9344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>
              <a:lnSpc>
                <a:spcPct val="100000"/>
              </a:lnSpc>
            </a:pPr>
            <a:r>
              <a:rPr lang="ru-RU" b="0" i="0" u="none" baseline="0"/>
              <a:t>Tin to Level </a:t>
            </a:r>
            <a:r>
              <a:rPr lang="ru-RU"/>
              <a:t/>
            </a:r>
            <a:br>
              <a:rPr lang="ru-RU"/>
            </a:br>
            <a:r>
              <a:rPr lang="ru-RU" b="0" i="0" u="none" baseline="0"/>
              <a:t>(объем резервуара)</a:t>
            </a:r>
          </a:p>
        </p:txBody>
      </p:sp>
    </p:spTree>
    <p:extLst>
      <p:ext uri="{BB962C8B-B14F-4D97-AF65-F5344CB8AC3E}">
        <p14:creationId xmlns:p14="http://schemas.microsoft.com/office/powerpoint/2010/main" val="34296771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ПК:  Пример №1F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7472" y="5386614"/>
            <a:ext cx="3792728" cy="12003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Поздравляем!  Вы только что создали 5150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галсов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за 1 минуту.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1342 мили съемки...</a:t>
            </a:r>
          </a:p>
        </p:txBody>
      </p:sp>
      <p:pic>
        <p:nvPicPr>
          <p:cNvPr id="10242" name="Picture 2" descr="C:\Temp\DEF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2440" y="1833880"/>
            <a:ext cx="4711131" cy="3276600"/>
          </a:xfrm>
          <a:prstGeom prst="rect">
            <a:avLst/>
          </a:prstGeom>
          <a:noFill/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224205"/>
              </p:ext>
            </p:extLst>
          </p:nvPr>
        </p:nvGraphicFramePr>
        <p:xfrm>
          <a:off x="91440" y="1047750"/>
          <a:ext cx="4191000" cy="41884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8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3246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Файл плана канала: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CDE.PLN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Сохранить В LNW: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CDE.LNW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Бровка канала (Л/П)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-5. / -5.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Расширение галса (Л/П)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100. / 100.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Межгалсовое Расстояние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200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Формат наименования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0+000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Создать профили в углах: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/>
                        <a:t>«умные углы»: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400" b="0" i="0" u="none" baseline="0" dirty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640580" y="5410200"/>
            <a:ext cx="3352800" cy="9233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сделать то же в ПРОЕКТЕ СЛОЖНОЙ АКВАТОРИИ!</a:t>
            </a:r>
          </a:p>
        </p:txBody>
      </p:sp>
    </p:spTree>
    <p:extLst>
      <p:ext uri="{BB962C8B-B14F-4D97-AF65-F5344CB8AC3E}">
        <p14:creationId xmlns:p14="http://schemas.microsoft.com/office/powerpoint/2010/main" val="354752305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Функция ПРОЕКТ КАНАЛА внутри ПРОЕКТА СЛОЖНОЙ АКВАТОРИИ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866900"/>
            <a:ext cx="5113020" cy="1089660"/>
          </a:xfrm>
        </p:spPr>
        <p:txBody>
          <a:bodyPr>
            <a:normAutofit lnSpcReduction="10000"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Все функции ПК внедрены в ПСА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 создания запланированных галсов in ACD, вам следует конвертировать данные PLN в 3D канал!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47360" y="1866900"/>
            <a:ext cx="3352800" cy="4141237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010329"/>
              </p:ext>
            </p:extLst>
          </p:nvPr>
        </p:nvGraphicFramePr>
        <p:xfrm>
          <a:off x="347472" y="3139440"/>
          <a:ext cx="4876800" cy="3327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05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ADV. 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Открыть Файл (*.PLN)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CDE.PLN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Вкладыш PLN: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Бровка канала: -5 / -5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Расширение:   100. / 100.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Создать CHN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Вкладыш Centerline: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Шаг: 100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Формат Названия:  0+000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Добавить галсы на осевой: Да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«умные углы»: Да</a:t>
                      </a:r>
                    </a:p>
                    <a:p>
                      <a:pPr algn="l" rtl="0"/>
                      <a:r>
                        <a:rPr lang="ru-RU" sz="1600" b="0" i="0" u="none" baseline="0"/>
                        <a:t>Создать LNW</a:t>
                      </a:r>
                      <a:endParaRPr lang="ru-RU" sz="16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28657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Поворотные бассейны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38300"/>
            <a:ext cx="4808220" cy="4525963"/>
          </a:xfrm>
        </p:spPr>
        <p:txBody>
          <a:bodyPr>
            <a:normAutofit/>
          </a:bodyPr>
          <a:lstStyle/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Бассейн Поворота: Участок на стороне основного канала, </a:t>
            </a:r>
            <a:r>
              <a:rPr lang="ru-RU" sz="2400" b="0" i="0" u="none" baseline="0">
                <a:solidFill>
                  <a:schemeClr val="bg2"/>
                </a:solidFill>
              </a:rPr>
              <a:t>имеющий отличную от основного канала глубину</a:t>
            </a: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 algn="l" rtl="0"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Поворотные бассейны должны начинаться и заканчиваться в точках, составляющих линии левой и правой подошв.</a:t>
            </a:r>
          </a:p>
        </p:txBody>
      </p:sp>
      <p:pic>
        <p:nvPicPr>
          <p:cNvPr id="1026" name="Picture 2" descr="C:\Temp\CDE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340" y="2065020"/>
            <a:ext cx="3534269" cy="33246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455008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Пример №1-G - Добавить поворотный бассейн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3860" y="1874520"/>
            <a:ext cx="2743200" cy="2308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Левый поворотный бассейн = 20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850x  1700y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385x  2235y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580x  2680y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1390x  2600y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Переход склона 1:1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3860" y="4739390"/>
            <a:ext cx="5257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Подсказки: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1:  Вставьте точки окончания в список левой подошвы.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2:  Добавить точки в список левого бассейна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3:  Создать ваши запланированные галсы.</a:t>
            </a:r>
          </a:p>
          <a:p>
            <a:pPr algn="l" rtl="0"/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Шаг 4:  Сохраните Ваши данные.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003147"/>
              </p:ext>
            </p:extLst>
          </p:nvPr>
        </p:nvGraphicFramePr>
        <p:xfrm>
          <a:off x="4748954" y="1336040"/>
          <a:ext cx="4191000" cy="35915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48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42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 dirty="0"/>
                        <a:t>Программа: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ПРОЕКТ КАНАЛА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Задача: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Добавить поворотный бассейн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Save to PLN: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DEFTB.PLN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Сохранить В LNW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DEFTB.LNW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Расширение галса (Л/П)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0. / 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Бровка канала (Л/П)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0. / 0.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Шаг: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«умные углы»: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 dirty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73034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"/>
            <a:ext cx="67056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Пример № 1-G Как это должно выглядеть...</a:t>
            </a:r>
          </a:p>
        </p:txBody>
      </p:sp>
      <p:pic>
        <p:nvPicPr>
          <p:cNvPr id="2051" name="Picture 3" descr="C:\Temp\CDE3.png"/>
          <p:cNvPicPr>
            <a:picLocks noChangeAspect="1" noChangeArrowheads="1"/>
          </p:cNvPicPr>
          <p:nvPr/>
        </p:nvPicPr>
        <p:blipFill rotWithShape="1">
          <a:blip r:embed="rId2" cstate="print"/>
          <a:srcRect b="2287"/>
          <a:stretch/>
        </p:blipFill>
        <p:spPr bwMode="auto">
          <a:xfrm rot="5400000">
            <a:off x="2150836" y="-530464"/>
            <a:ext cx="1580967" cy="4882907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499866" y="2819400"/>
            <a:ext cx="8145012" cy="3305637"/>
            <a:chOff x="457200" y="3200400"/>
            <a:chExt cx="8145012" cy="3305637"/>
          </a:xfrm>
        </p:grpSpPr>
        <p:pic>
          <p:nvPicPr>
            <p:cNvPr id="2050" name="Picture 2" descr="C:\Temp\cde2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" y="3200400"/>
              <a:ext cx="8145012" cy="3305637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3581400" y="4267200"/>
              <a:ext cx="1828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sz="1400" b="1" i="0" u="none" baseline="0"/>
                <a:t>Поворотные бассейны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257800" y="4038600"/>
              <a:ext cx="2286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Склон 1:3 канала справа и слева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828800" y="5257800"/>
              <a:ext cx="213360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0"/>
              <a:r>
                <a:rPr lang="ru-RU" b="0" i="0" u="none" baseline="0">
                  <a:solidFill>
                    <a:srgbClr val="FF0000"/>
                  </a:solidFill>
                </a:rPr>
                <a:t>Склон 1:1 при переходе в поворотный бассейн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 flipV="1">
              <a:off x="3429000" y="4800600"/>
              <a:ext cx="533400" cy="381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7" idx="1"/>
            </p:cNvCxnSpPr>
            <p:nvPr/>
          </p:nvCxnSpPr>
          <p:spPr>
            <a:xfrm rot="10800000">
              <a:off x="4800600" y="4191000"/>
              <a:ext cx="457200" cy="17076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5400000">
              <a:off x="5448300" y="4914900"/>
              <a:ext cx="685800" cy="3048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16200000" flipH="1">
              <a:off x="6172200" y="5029200"/>
              <a:ext cx="838200" cy="381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10800000" flipV="1">
              <a:off x="4572000" y="4724400"/>
              <a:ext cx="990600" cy="7620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562149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38502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="" xmlns:a16="http://schemas.microsoft.com/office/drawing/2014/main" id="{D6B7FB05-029F-47F4-B69E-8B686CF734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89C7C7E4-6956-4ECA-A781-FEE59D95018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itle 3">
            <a:extLst>
              <a:ext uri="{FF2B5EF4-FFF2-40B4-BE49-F238E27FC236}">
                <a16:creationId xmlns="" xmlns:a16="http://schemas.microsoft.com/office/drawing/2014/main" id="{3E0C9232-E121-42FC-BEA5-E7FC445F15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Практические примеры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A66E04CF-ABB5-4D8C-9895-4CF1472720D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AD09E205-190C-46F8-B3BA-51E832F99D6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87934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0"/>
            <a:ext cx="8796528" cy="988786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№1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Contour или Non-Contour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80109" y="4253482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6528" y="4253482"/>
            <a:ext cx="43434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материал до проектной отметки:   447,945cy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Допустимый перебор:         121,421cy</a:t>
            </a:r>
          </a:p>
          <a:p>
            <a:pPr algn="l" rtl="0"/>
            <a:r>
              <a:rPr lang="ru-RU" sz="1400" b="1" i="0" u="none" baseline="0">
                <a:solidFill>
                  <a:schemeClr val="bg1"/>
                </a:solidFill>
              </a:rPr>
              <a:t>Суммарный оплачиваемый объем:                            569,366cy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775723"/>
              </p:ext>
            </p:extLst>
          </p:nvPr>
        </p:nvGraphicFramePr>
        <p:xfrm>
          <a:off x="180109" y="5084168"/>
          <a:ext cx="8608568" cy="99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07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324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Контурное и не контурное черпание влияет только на суммарный материал в допустимом переборе.  Контурное черпание приводит к меньшему объему материала в допустимом переборе.</a:t>
                      </a:r>
                      <a:endParaRPr lang="ru-RU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56077"/>
              </p:ext>
            </p:extLst>
          </p:nvPr>
        </p:nvGraphicFramePr>
        <p:xfrm>
          <a:off x="180109" y="156558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672377"/>
              </p:ext>
            </p:extLst>
          </p:nvPr>
        </p:nvGraphicFramePr>
        <p:xfrm>
          <a:off x="4426528" y="1565580"/>
          <a:ext cx="4114800" cy="36728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1:  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49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№2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Откосы или врезки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4301698"/>
            <a:ext cx="4419600" cy="830997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86300" y="4301697"/>
            <a:ext cx="4343400" cy="830997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материал до проектной отметки:   587,837cy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Допустимый перебор:         145,166cy</a:t>
            </a:r>
          </a:p>
          <a:p>
            <a:pPr algn="l" rtl="0"/>
            <a:r>
              <a:rPr lang="ru-RU" sz="1600" b="1" i="0" u="none" baseline="0">
                <a:solidFill>
                  <a:schemeClr val="bg1"/>
                </a:solidFill>
              </a:rPr>
              <a:t>Суммарный оплачиваемый объем:                            733,003cy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95176"/>
              </p:ext>
            </p:extLst>
          </p:nvPr>
        </p:nvGraphicFramePr>
        <p:xfrm>
          <a:off x="228600" y="5247640"/>
          <a:ext cx="556260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7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/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Если вы отметили </a:t>
                      </a:r>
                      <a:r>
                        <a:rPr lang="ru-RU" b="0" i="0" u="none" baseline="0">
                          <a:solidFill>
                            <a:schemeClr val="bg2"/>
                          </a:solidFill>
                        </a:rPr>
                        <a:t>Box Cut </a:t>
                      </a:r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но не указали расширения влево и вправо, у Вас не будет материала во врезках!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800698"/>
              </p:ext>
            </p:extLst>
          </p:nvPr>
        </p:nvGraphicFramePr>
        <p:xfrm>
          <a:off x="228600" y="1590872"/>
          <a:ext cx="4114800" cy="318403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33778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5034622"/>
              </p:ext>
            </p:extLst>
          </p:nvPr>
        </p:nvGraphicFramePr>
        <p:xfrm>
          <a:off x="4686300" y="1590871"/>
          <a:ext cx="4114800" cy="3429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врезка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Врезка Слева / Врезка Справа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50 / 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6920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9144000" cy="1143000"/>
          </a:xfrm>
        </p:spPr>
        <p:txBody>
          <a:bodyPr/>
          <a:lstStyle/>
          <a:p>
            <a:pPr algn="l" rtl="0"/>
            <a:r>
              <a:rPr lang="ru-RU" b="0" i="0" u="none" baseline="0"/>
              <a:t>Практический пример №3</a:t>
            </a:r>
            <a:r>
              <a:rPr lang="ru-RU" sz="2400"/>
              <a:t/>
            </a:r>
            <a:br>
              <a:rPr lang="ru-RU" sz="2400"/>
            </a:br>
            <a:r>
              <a:rPr lang="ru-RU" sz="2400" b="0" i="0" u="none" baseline="0"/>
              <a:t>TIN к LNW (Philadelphia):  </a:t>
            </a:r>
            <a:r>
              <a:rPr lang="ru-RU" sz="2000" b="0" i="0" u="none" baseline="0"/>
              <a:t>Изменение глубины канала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1781" y="4253345"/>
            <a:ext cx="4114800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материал до проектной отметки: 447,945cy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Допустимый перебор:        127,426cy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оплачиваемый объем:                           575,371cy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745182" y="4253345"/>
            <a:ext cx="4043855" cy="738664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материал до проектной отметки:   714,060cy</a:t>
            </a:r>
            <a:endParaRPr lang="ru-RU" sz="1400" b="1" dirty="0">
              <a:solidFill>
                <a:srgbClr val="FFFF00"/>
              </a:solidFill>
            </a:endParaRP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Допустимый перебор:         146,115cy</a:t>
            </a:r>
          </a:p>
          <a:p>
            <a:pPr algn="l" rtl="0"/>
            <a:r>
              <a:rPr lang="ru-RU" sz="1400" b="1" i="0" u="none" baseline="0">
                <a:solidFill>
                  <a:srgbClr val="FFFF00"/>
                </a:solidFill>
              </a:rPr>
              <a:t>Суммарный оплачиваемый объем:                            860,175cy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474328"/>
              </p:ext>
            </p:extLst>
          </p:nvPr>
        </p:nvGraphicFramePr>
        <p:xfrm>
          <a:off x="401781" y="5188527"/>
          <a:ext cx="8387256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84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33884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2400" b="0" i="0" u="none" baseline="0">
                          <a:solidFill>
                            <a:schemeClr val="bg1"/>
                          </a:solidFill>
                        </a:rPr>
                        <a:t>Прим: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>
                          <a:solidFill>
                            <a:schemeClr val="tx1"/>
                          </a:solidFill>
                        </a:rPr>
                        <a:t>Если вы изменяете глубину канала, МОДЕЛЬ TIN определяет точки новой бровки, используя исходные откосы. 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18982"/>
              </p:ext>
            </p:extLst>
          </p:nvPr>
        </p:nvGraphicFramePr>
        <p:xfrm>
          <a:off x="401781" y="1586345"/>
          <a:ext cx="4114800" cy="3637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 = 44 (проект)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689126"/>
              </p:ext>
            </p:extLst>
          </p:nvPr>
        </p:nvGraphicFramePr>
        <p:xfrm>
          <a:off x="4745182" y="1586345"/>
          <a:ext cx="4114800" cy="3429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116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31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Программа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b="0" i="0" u="none" baseline="0"/>
                        <a:t>МОДЕЛЬ TIN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Исходный Файл: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WWW_Pre.XYZ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Запланированные Галсы: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WWW.LNW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Макс. Длина Стороны Тр-ка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Режим: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Глубина = 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Объемы: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Philadelphia / откосы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Допустимый Перебор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/>
                      <a:r>
                        <a:rPr lang="ru-RU" sz="1600" b="0" i="0" u="none" baseline="0"/>
                        <a:t>1:  Non-Contour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66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5942</TotalTime>
  <Words>7235</Words>
  <Application>Microsoft Office PowerPoint</Application>
  <PresentationFormat>Экран (4:3)</PresentationFormat>
  <Paragraphs>1603</Paragraphs>
  <Slides>107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107</vt:i4>
      </vt:variant>
    </vt:vector>
  </HeadingPairs>
  <TitlesOfParts>
    <vt:vector size="113" baseType="lpstr">
      <vt:lpstr>Arial</vt:lpstr>
      <vt:lpstr>Calibri</vt:lpstr>
      <vt:lpstr>Lucida Grande</vt:lpstr>
      <vt:lpstr>Courier New</vt:lpstr>
      <vt:lpstr>Bell Gossett Eco</vt:lpstr>
      <vt:lpstr>Bell Gossett</vt:lpstr>
      <vt:lpstr>Методы вычисления объемов в TIN MODEL</vt:lpstr>
      <vt:lpstr>Методы вычисления объемов в TIN MODEL</vt:lpstr>
      <vt:lpstr>Создание модели TIN</vt:lpstr>
      <vt:lpstr>Создание модели TIN</vt:lpstr>
      <vt:lpstr>Проверьте Вашу модель на пробелы</vt:lpstr>
      <vt:lpstr>Создайте модель заново</vt:lpstr>
      <vt:lpstr>Редактирование Вашей модели TIN     Modify – Edit Tin:</vt:lpstr>
      <vt:lpstr>Упражнение редактирования</vt:lpstr>
      <vt:lpstr>Tin to Level  (объем резервуара)</vt:lpstr>
      <vt:lpstr>Настройки метода Tin to Level</vt:lpstr>
      <vt:lpstr>TIN TO LEVEL</vt:lpstr>
      <vt:lpstr>Отчет в PDF</vt:lpstr>
      <vt:lpstr>Tin to Level - практический пример</vt:lpstr>
      <vt:lpstr>Презентация PowerPoint</vt:lpstr>
      <vt:lpstr>Tin to Level - практический пример №2</vt:lpstr>
      <vt:lpstr>Что случится, если у меня данные в режиме глубин, а я случайно использовал режим высот? (или наоборот)</vt:lpstr>
      <vt:lpstr>Ограничение объемов используя файлы границ</vt:lpstr>
      <vt:lpstr>Использование файлов границ два подхода</vt:lpstr>
      <vt:lpstr>Почему обрезка до моделирования - плохая идея.</vt:lpstr>
      <vt:lpstr>Сперва создайте модель, затем обрежьте в МОДЕЛЬ TIN</vt:lpstr>
      <vt:lpstr>Tin to Level - практический пример №3</vt:lpstr>
      <vt:lpstr>Ограничение объемов файлом границ</vt:lpstr>
      <vt:lpstr>TIN TO TIN DIFFERENCE</vt:lpstr>
      <vt:lpstr>TIN TO TIN DIFFERENCE</vt:lpstr>
      <vt:lpstr>Шаг 1:  Создайте файл разности</vt:lpstr>
      <vt:lpstr>Шаг 2:  Загрузите разность в TIN MODEL</vt:lpstr>
      <vt:lpstr>Шаг 3:  Просмотр модели 3Д в цвете</vt:lpstr>
      <vt:lpstr>Шаг 4:  Суммарный намыв или размыв?</vt:lpstr>
      <vt:lpstr>Удаление зигзагов</vt:lpstr>
      <vt:lpstr>ЗИГЗАГИ</vt:lpstr>
      <vt:lpstr>Практический пример зигзагов</vt:lpstr>
      <vt:lpstr>Что происходит?</vt:lpstr>
      <vt:lpstr>Как это исправить?</vt:lpstr>
      <vt:lpstr>Как это исправить?</vt:lpstr>
      <vt:lpstr>TIN к LNW (Philadelphia)</vt:lpstr>
      <vt:lpstr>Почему Philadelphia?</vt:lpstr>
      <vt:lpstr>TIN к LNW: откосы или прямоугольная врезка</vt:lpstr>
      <vt:lpstr>Contour или Non-Contour</vt:lpstr>
      <vt:lpstr>Контурное черпание может значительно отличаться в программах МОДЕЛЬ TIN и ПСО.</vt:lpstr>
      <vt:lpstr>Настройки экспорта</vt:lpstr>
      <vt:lpstr>Глубина канала и перебор</vt:lpstr>
      <vt:lpstr>Итоговый отчет метода Philadelphia Pre vs. Post</vt:lpstr>
      <vt:lpstr>Отчет - Предварительная съемка и исполнительная</vt:lpstr>
      <vt:lpstr>TIN vs CHN:</vt:lpstr>
      <vt:lpstr>Файлы CHN  создаются в программе ПРОЕКТ СЛОЖНОЙ АКВАТОРИИ</vt:lpstr>
      <vt:lpstr>Правила создания плоскостей</vt:lpstr>
      <vt:lpstr>Презентация PowerPoint</vt:lpstr>
      <vt:lpstr>Создание простого файла CHN</vt:lpstr>
      <vt:lpstr>TIN vs CHN:  Пример №1</vt:lpstr>
      <vt:lpstr>Инструменты откосов и горизонтальных плоскостей  в программе ПРОЕКТ СЛОЖНОЙ АКВАТОРИИ</vt:lpstr>
      <vt:lpstr>TIN vs CHN:  Пример №2</vt:lpstr>
      <vt:lpstr>Zone Edge Lists группирование полигонов в отдельные зоны отчета:  Вот план...</vt:lpstr>
      <vt:lpstr>TIN vs CHN: Пример №3</vt:lpstr>
      <vt:lpstr>CHN к TIN:  Пример №3 (продолжение)</vt:lpstr>
      <vt:lpstr>TIN vs CHN:  Разрезы и зоны</vt:lpstr>
      <vt:lpstr>Пример:</vt:lpstr>
      <vt:lpstr>ОБЪЕМЫ MULTI-CHANNEL</vt:lpstr>
      <vt:lpstr>Зачем нужно?</vt:lpstr>
      <vt:lpstr>Philadelphia MultiCHN:  Файлы CHN</vt:lpstr>
      <vt:lpstr>Процесс</vt:lpstr>
      <vt:lpstr>Ввод данных для Multi CHN</vt:lpstr>
      <vt:lpstr>Определения проектной поверхности - используя файлы CHN</vt:lpstr>
      <vt:lpstr>Multi CHN - пример</vt:lpstr>
      <vt:lpstr>Отчет по данным предварительной и исполнительной съемок</vt:lpstr>
      <vt:lpstr>Презентация PowerPoint</vt:lpstr>
      <vt:lpstr>ОБЪЕМЫ TIN TO TIN</vt:lpstr>
      <vt:lpstr>TIN К TIN</vt:lpstr>
      <vt:lpstr>TIN К TIN:  Практический пример</vt:lpstr>
      <vt:lpstr>Объемы накопления  (stock pile) </vt:lpstr>
      <vt:lpstr>Объемы накоплений (stockpile)в МОДЕЛИ TIN</vt:lpstr>
      <vt:lpstr>Объемы накопления (stock pile)</vt:lpstr>
      <vt:lpstr>Объемы накопления (stock pile)</vt:lpstr>
      <vt:lpstr>INTERSECTOR - ПЕРЕХВАТЧИК</vt:lpstr>
      <vt:lpstr>INTERSECTOR - ПЕРЕХВАТЧИК</vt:lpstr>
      <vt:lpstr>INTERSECTOR - опции ввода и вывода.</vt:lpstr>
      <vt:lpstr>Файл XYZ в INTERSECTOR</vt:lpstr>
      <vt:lpstr>Пример INTERSECTOR</vt:lpstr>
      <vt:lpstr>Пример INTERSECTOR</vt:lpstr>
      <vt:lpstr>Пример INTERSECTOR  ПСО</vt:lpstr>
      <vt:lpstr>ПРОЕКТ КАНАЛА</vt:lpstr>
      <vt:lpstr>ПРОЕКТ КАНАЛА</vt:lpstr>
      <vt:lpstr>ПРОЕКТ КАНАЛА Что требуется</vt:lpstr>
      <vt:lpstr>ПРОЕКТ КАНАЛА:  Пример №1</vt:lpstr>
      <vt:lpstr>ПРОЕКТ КАНАЛА:  Пример №1А</vt:lpstr>
      <vt:lpstr>ПРОЕКТ КАНАЛА:  Пример №1В</vt:lpstr>
      <vt:lpstr>ПРОЕКТ КАНАЛА:  Пример №1С</vt:lpstr>
      <vt:lpstr>Изменения в пикетаже ПК:  Пример №1D</vt:lpstr>
      <vt:lpstr>Изменения глубины канала</vt:lpstr>
      <vt:lpstr>Изменения глубины канала:  Пример №1E</vt:lpstr>
      <vt:lpstr>ПК:  Пример №1F</vt:lpstr>
      <vt:lpstr>Функция ПРОЕКТ КАНАЛА внутри ПРОЕКТА СЛОЖНОЙ АКВАТОРИИ</vt:lpstr>
      <vt:lpstr>Поворотные бассейны</vt:lpstr>
      <vt:lpstr>Пример №1-G - Добавить поворотный бассейн</vt:lpstr>
      <vt:lpstr>Пример № 1-G Как это должно выглядеть...</vt:lpstr>
      <vt:lpstr>Спасибо!</vt:lpstr>
      <vt:lpstr>Практические примеры</vt:lpstr>
      <vt:lpstr>Практический пример №1 TIN к LNW (Philadelphia):  Contour или Non-Contour</vt:lpstr>
      <vt:lpstr>Практический пример №2 TIN к LNW (Philadelphia):  Откосы или врезки</vt:lpstr>
      <vt:lpstr>Практический пример №3 TIN к LNW (Philadelphia):  Изменение глубины канала</vt:lpstr>
      <vt:lpstr>Практический пример №4 TIN к LNW (Philadelphia):  МОДЕЛЬ TIN или ПСО</vt:lpstr>
      <vt:lpstr>Практический пример №5 TIN к LNW (Philadelphia):  Все данные XYZ или разрезы</vt:lpstr>
      <vt:lpstr>Практический пример №6: Предварительная съемка и исполнительная</vt:lpstr>
      <vt:lpstr>МЕТОДЫ ВЫЧИСЛЕНИЯ ОБЪЕМОВ В TIN MODEL  Тест</vt:lpstr>
      <vt:lpstr>  Вопрос №1</vt:lpstr>
      <vt:lpstr>  Вопрос №2</vt:lpstr>
      <vt:lpstr>  Вопрос №3</vt:lpstr>
      <vt:lpstr>  Вопрос №4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232</cp:revision>
  <dcterms:created xsi:type="dcterms:W3CDTF">2014-07-07T18:31:44Z</dcterms:created>
  <dcterms:modified xsi:type="dcterms:W3CDTF">2020-01-30T08:48:42Z</dcterms:modified>
</cp:coreProperties>
</file>