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149"/>
  </p:notesMasterIdLst>
  <p:handoutMasterIdLst>
    <p:handoutMasterId r:id="rId150"/>
  </p:handoutMasterIdLst>
  <p:sldIdLst>
    <p:sldId id="293" r:id="rId3"/>
    <p:sldId id="297" r:id="rId4"/>
    <p:sldId id="298" r:id="rId5"/>
    <p:sldId id="299" r:id="rId6"/>
    <p:sldId id="300" r:id="rId7"/>
    <p:sldId id="301" r:id="rId8"/>
    <p:sldId id="302" r:id="rId9"/>
    <p:sldId id="338" r:id="rId10"/>
    <p:sldId id="339"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429" r:id="rId25"/>
    <p:sldId id="316" r:id="rId26"/>
    <p:sldId id="317" r:id="rId27"/>
    <p:sldId id="318" r:id="rId28"/>
    <p:sldId id="319" r:id="rId29"/>
    <p:sldId id="320" r:id="rId30"/>
    <p:sldId id="321" r:id="rId31"/>
    <p:sldId id="322" r:id="rId32"/>
    <p:sldId id="430" r:id="rId33"/>
    <p:sldId id="323" r:id="rId34"/>
    <p:sldId id="324" r:id="rId35"/>
    <p:sldId id="325" r:id="rId36"/>
    <p:sldId id="326" r:id="rId37"/>
    <p:sldId id="327"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 id="359" r:id="rId55"/>
    <p:sldId id="360" r:id="rId56"/>
    <p:sldId id="361" r:id="rId57"/>
    <p:sldId id="362" r:id="rId58"/>
    <p:sldId id="363" r:id="rId59"/>
    <p:sldId id="364" r:id="rId60"/>
    <p:sldId id="365" r:id="rId61"/>
    <p:sldId id="366" r:id="rId62"/>
    <p:sldId id="367" r:id="rId63"/>
    <p:sldId id="368" r:id="rId64"/>
    <p:sldId id="369" r:id="rId65"/>
    <p:sldId id="370" r:id="rId66"/>
    <p:sldId id="371" r:id="rId67"/>
    <p:sldId id="454" r:id="rId68"/>
    <p:sldId id="455" r:id="rId69"/>
    <p:sldId id="457" r:id="rId70"/>
    <p:sldId id="458" r:id="rId71"/>
    <p:sldId id="459" r:id="rId72"/>
    <p:sldId id="460" r:id="rId73"/>
    <p:sldId id="461" r:id="rId74"/>
    <p:sldId id="462" r:id="rId75"/>
    <p:sldId id="463" r:id="rId76"/>
    <p:sldId id="464" r:id="rId77"/>
    <p:sldId id="465" r:id="rId78"/>
    <p:sldId id="466" r:id="rId79"/>
    <p:sldId id="467" r:id="rId80"/>
    <p:sldId id="372" r:id="rId81"/>
    <p:sldId id="373" r:id="rId82"/>
    <p:sldId id="374" r:id="rId83"/>
    <p:sldId id="375" r:id="rId84"/>
    <p:sldId id="376" r:id="rId85"/>
    <p:sldId id="377" r:id="rId86"/>
    <p:sldId id="378" r:id="rId87"/>
    <p:sldId id="379" r:id="rId88"/>
    <p:sldId id="380" r:id="rId89"/>
    <p:sldId id="381" r:id="rId90"/>
    <p:sldId id="382" r:id="rId91"/>
    <p:sldId id="383" r:id="rId92"/>
    <p:sldId id="384" r:id="rId93"/>
    <p:sldId id="385" r:id="rId94"/>
    <p:sldId id="386" r:id="rId95"/>
    <p:sldId id="387" r:id="rId96"/>
    <p:sldId id="410" r:id="rId97"/>
    <p:sldId id="411" r:id="rId98"/>
    <p:sldId id="412" r:id="rId99"/>
    <p:sldId id="413" r:id="rId100"/>
    <p:sldId id="414" r:id="rId101"/>
    <p:sldId id="415" r:id="rId102"/>
    <p:sldId id="416" r:id="rId103"/>
    <p:sldId id="417" r:id="rId104"/>
    <p:sldId id="418" r:id="rId105"/>
    <p:sldId id="419" r:id="rId106"/>
    <p:sldId id="420" r:id="rId107"/>
    <p:sldId id="421" r:id="rId108"/>
    <p:sldId id="422" r:id="rId109"/>
    <p:sldId id="423" r:id="rId110"/>
    <p:sldId id="424" r:id="rId111"/>
    <p:sldId id="425" r:id="rId112"/>
    <p:sldId id="426" r:id="rId113"/>
    <p:sldId id="446" r:id="rId114"/>
    <p:sldId id="447" r:id="rId115"/>
    <p:sldId id="448" r:id="rId116"/>
    <p:sldId id="449" r:id="rId117"/>
    <p:sldId id="450" r:id="rId118"/>
    <p:sldId id="451" r:id="rId119"/>
    <p:sldId id="452" r:id="rId120"/>
    <p:sldId id="453" r:id="rId121"/>
    <p:sldId id="468" r:id="rId122"/>
    <p:sldId id="470" r:id="rId123"/>
    <p:sldId id="471" r:id="rId124"/>
    <p:sldId id="472" r:id="rId125"/>
    <p:sldId id="473" r:id="rId126"/>
    <p:sldId id="474" r:id="rId127"/>
    <p:sldId id="475" r:id="rId128"/>
    <p:sldId id="476" r:id="rId129"/>
    <p:sldId id="477" r:id="rId130"/>
    <p:sldId id="478" r:id="rId131"/>
    <p:sldId id="479" r:id="rId132"/>
    <p:sldId id="480" r:id="rId133"/>
    <p:sldId id="590" r:id="rId134"/>
    <p:sldId id="481" r:id="rId135"/>
    <p:sldId id="482" r:id="rId136"/>
    <p:sldId id="591" r:id="rId137"/>
    <p:sldId id="524" r:id="rId138"/>
    <p:sldId id="525" r:id="rId139"/>
    <p:sldId id="526" r:id="rId140"/>
    <p:sldId id="527" r:id="rId141"/>
    <p:sldId id="528" r:id="rId142"/>
    <p:sldId id="529" r:id="rId143"/>
    <p:sldId id="576" r:id="rId144"/>
    <p:sldId id="577" r:id="rId145"/>
    <p:sldId id="578" r:id="rId146"/>
    <p:sldId id="579" r:id="rId147"/>
    <p:sldId id="580" r:id="rId148"/>
  </p:sldIdLst>
  <p:sldSz cx="9144000" cy="6858000" type="screen4x3"/>
  <p:notesSz cx="6858000" cy="9144000"/>
  <p:embeddedFontLst>
    <p:embeddedFont>
      <p:font typeface="Verdana" panose="020B0604030504040204" pitchFamily="34" charset="0"/>
      <p:regular r:id="rId151"/>
      <p:bold r:id="rId152"/>
      <p:italic r:id="rId153"/>
      <p:boldItalic r:id="rId154"/>
    </p:embeddedFont>
    <p:embeddedFont>
      <p:font typeface="Calibri" panose="020F0502020204030204" pitchFamily="34" charset="0"/>
      <p:regular r:id="rId155"/>
      <p:bold r:id="rId156"/>
      <p:italic r:id="rId157"/>
      <p:boldItalic r:id="rId15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8F0D"/>
    <a:srgbClr val="8B3E74"/>
    <a:srgbClr val="0089B1"/>
    <a:srgbClr val="E44589"/>
    <a:srgbClr val="8B0000"/>
    <a:srgbClr val="61ACC9"/>
    <a:srgbClr val="93E4BE"/>
    <a:srgbClr val="5B14C4"/>
    <a:srgbClr val="53565A"/>
    <a:srgbClr val="6E62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8" autoAdjust="0"/>
    <p:restoredTop sz="95590" autoAdjust="0"/>
  </p:normalViewPr>
  <p:slideViewPr>
    <p:cSldViewPr snapToGrid="0">
      <p:cViewPr varScale="1">
        <p:scale>
          <a:sx n="45" d="100"/>
          <a:sy n="45" d="100"/>
        </p:scale>
        <p:origin x="-534" y="-96"/>
      </p:cViewPr>
      <p:guideLst>
        <p:guide orient="horz" pos="4178"/>
        <p:guide orient="horz" pos="281"/>
        <p:guide orient="horz" pos="689"/>
        <p:guide pos="4728"/>
        <p:guide pos="217"/>
        <p:guide pos="5543"/>
        <p:guide pos="4097"/>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font" Target="fonts/font4.fntdata"/><Relationship Id="rId159"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handoutMaster" Target="handoutMasters/handoutMaster1.xml"/><Relationship Id="rId155" Type="http://schemas.openxmlformats.org/officeDocument/2006/relationships/font" Target="fonts/font5.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font" Target="fonts/font3.fntdata"/><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font" Target="fonts/font1.fntdata"/><Relationship Id="rId156"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font" Target="fonts/font7.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2.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30</a:t>
            </a:fld>
            <a:endParaRPr lang="es"/>
          </a:p>
        </p:txBody>
      </p:sp>
    </p:spTree>
    <p:extLst>
      <p:ext uri="{BB962C8B-B14F-4D97-AF65-F5344CB8AC3E}">
        <p14:creationId xmlns:p14="http://schemas.microsoft.com/office/powerpoint/2010/main" val="2154352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dirty="0"/>
          </a:p>
        </p:txBody>
      </p:sp>
      <p:sp>
        <p:nvSpPr>
          <p:cNvPr id="4" name="Slide Number Placeholder 3"/>
          <p:cNvSpPr>
            <a:spLocks noGrp="1"/>
          </p:cNvSpPr>
          <p:nvPr>
            <p:ph type="sldNum" sz="quarter" idx="10"/>
          </p:nvPr>
        </p:nvSpPr>
        <p:spPr/>
        <p:txBody>
          <a:bodyPr/>
          <a:lstStyle/>
          <a:p>
            <a:pPr algn="l" rtl="0">
              <a:defRPr/>
            </a:pPr>
            <a:fld id="{D4758B7C-434F-4815-9458-06FA683CFB0F}" type="slidenum">
              <a:rPr/>
              <a:pPr algn="l" rtl="0">
                <a:defRPr/>
              </a:pPr>
              <a:t>140</a:t>
            </a:fld>
            <a:endParaRPr lang="es"/>
          </a:p>
        </p:txBody>
      </p:sp>
    </p:spTree>
    <p:extLst>
      <p:ext uri="{BB962C8B-B14F-4D97-AF65-F5344CB8AC3E}">
        <p14:creationId xmlns:p14="http://schemas.microsoft.com/office/powerpoint/2010/main" val="1650089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pPr algn="l" rtl="0" eaLnBrk="1" hangingPunct="1"/>
            <a:endParaRPr lang="es"/>
          </a:p>
        </p:txBody>
      </p:sp>
      <p:sp>
        <p:nvSpPr>
          <p:cNvPr id="122884" name="Slide Number Placeholder 3"/>
          <p:cNvSpPr>
            <a:spLocks noGrp="1"/>
          </p:cNvSpPr>
          <p:nvPr>
            <p:ph type="sldNum" sz="quarter" idx="5"/>
          </p:nvPr>
        </p:nvSpPr>
        <p:spPr>
          <a:noFill/>
        </p:spPr>
        <p:txBody>
          <a:bodyPr/>
          <a:lstStyle/>
          <a:p>
            <a:pPr algn="l" rtl="0"/>
            <a:fld id="{CF49CEB1-215F-4DBB-908B-1C7125862A87}" type="slidenum">
              <a:rPr/>
              <a:pPr algn="l" rtl="0"/>
              <a:t>34</a:t>
            </a:fld>
            <a:endParaRPr lang="es"/>
          </a:p>
        </p:txBody>
      </p:sp>
    </p:spTree>
    <p:extLst>
      <p:ext uri="{BB962C8B-B14F-4D97-AF65-F5344CB8AC3E}">
        <p14:creationId xmlns:p14="http://schemas.microsoft.com/office/powerpoint/2010/main" val="1791646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algn="l" rtl="0" eaLnBrk="1" hangingPunct="1"/>
            <a:endParaRPr lang="es"/>
          </a:p>
        </p:txBody>
      </p:sp>
      <p:sp>
        <p:nvSpPr>
          <p:cNvPr id="46084" name="Slide Number Placeholder 3"/>
          <p:cNvSpPr>
            <a:spLocks noGrp="1"/>
          </p:cNvSpPr>
          <p:nvPr>
            <p:ph type="sldNum" sz="quarter" idx="5"/>
          </p:nvPr>
        </p:nvSpPr>
        <p:spPr>
          <a:noFill/>
        </p:spPr>
        <p:txBody>
          <a:bodyPr/>
          <a:lstStyle/>
          <a:p>
            <a:pPr algn="l" rtl="0"/>
            <a:fld id="{8390FD57-7327-4F48-914C-7B45CB34A2C7}" type="slidenum">
              <a:rPr/>
              <a:pPr algn="l" rtl="0"/>
              <a:t>39</a:t>
            </a:fld>
            <a:endParaRPr lang="es"/>
          </a:p>
        </p:txBody>
      </p:sp>
    </p:spTree>
    <p:extLst>
      <p:ext uri="{BB962C8B-B14F-4D97-AF65-F5344CB8AC3E}">
        <p14:creationId xmlns:p14="http://schemas.microsoft.com/office/powerpoint/2010/main" val="3787685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gn="l" rtl="0" eaLnBrk="1" hangingPunct="1"/>
            <a:endParaRPr lang="es"/>
          </a:p>
        </p:txBody>
      </p:sp>
      <p:sp>
        <p:nvSpPr>
          <p:cNvPr id="47108" name="Slide Number Placeholder 3"/>
          <p:cNvSpPr>
            <a:spLocks noGrp="1"/>
          </p:cNvSpPr>
          <p:nvPr>
            <p:ph type="sldNum" sz="quarter" idx="5"/>
          </p:nvPr>
        </p:nvSpPr>
        <p:spPr>
          <a:noFill/>
        </p:spPr>
        <p:txBody>
          <a:bodyPr/>
          <a:lstStyle/>
          <a:p>
            <a:pPr algn="l" rtl="0"/>
            <a:fld id="{4762036A-AF37-443D-A4CB-A069FB9006CB}" type="slidenum">
              <a:rPr/>
              <a:pPr algn="l" rtl="0"/>
              <a:t>40</a:t>
            </a:fld>
            <a:endParaRPr lang="es"/>
          </a:p>
        </p:txBody>
      </p:sp>
    </p:spTree>
    <p:extLst>
      <p:ext uri="{BB962C8B-B14F-4D97-AF65-F5344CB8AC3E}">
        <p14:creationId xmlns:p14="http://schemas.microsoft.com/office/powerpoint/2010/main" val="1376194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algn="l" rtl="0" eaLnBrk="1" hangingPunct="1"/>
            <a:endParaRPr lang="es"/>
          </a:p>
        </p:txBody>
      </p:sp>
      <p:sp>
        <p:nvSpPr>
          <p:cNvPr id="62468" name="Slide Number Placeholder 3"/>
          <p:cNvSpPr>
            <a:spLocks noGrp="1"/>
          </p:cNvSpPr>
          <p:nvPr>
            <p:ph type="sldNum" sz="quarter" idx="5"/>
          </p:nvPr>
        </p:nvSpPr>
        <p:spPr/>
        <p:txBody>
          <a:bodyPr/>
          <a:lstStyle/>
          <a:p>
            <a:pPr algn="l" rtl="0">
              <a:defRPr/>
            </a:pPr>
            <a:fld id="{47BB6402-9118-445B-9C4B-68D558DE894E}" type="slidenum">
              <a:rPr/>
              <a:pPr algn="l" rtl="0">
                <a:defRPr/>
              </a:pPr>
              <a:t>50</a:t>
            </a:fld>
            <a:endParaRPr lang="es"/>
          </a:p>
        </p:txBody>
      </p:sp>
    </p:spTree>
    <p:extLst>
      <p:ext uri="{BB962C8B-B14F-4D97-AF65-F5344CB8AC3E}">
        <p14:creationId xmlns:p14="http://schemas.microsoft.com/office/powerpoint/2010/main" val="1814643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algn="l" rtl="0" eaLnBrk="1" hangingPunct="1"/>
            <a:endParaRPr lang="es"/>
          </a:p>
        </p:txBody>
      </p:sp>
      <p:sp>
        <p:nvSpPr>
          <p:cNvPr id="62468" name="Slide Number Placeholder 3"/>
          <p:cNvSpPr>
            <a:spLocks noGrp="1"/>
          </p:cNvSpPr>
          <p:nvPr>
            <p:ph type="sldNum" sz="quarter" idx="5"/>
          </p:nvPr>
        </p:nvSpPr>
        <p:spPr/>
        <p:txBody>
          <a:bodyPr/>
          <a:lstStyle/>
          <a:p>
            <a:pPr algn="l" rtl="0">
              <a:defRPr/>
            </a:pPr>
            <a:fld id="{C0C65C44-27C7-4EB1-AB0B-F23B2FBBC723}" type="slidenum">
              <a:rPr/>
              <a:pPr algn="l" rtl="0">
                <a:defRPr/>
              </a:pPr>
              <a:t>51</a:t>
            </a:fld>
            <a:endParaRPr lang="es"/>
          </a:p>
        </p:txBody>
      </p:sp>
    </p:spTree>
    <p:extLst>
      <p:ext uri="{BB962C8B-B14F-4D97-AF65-F5344CB8AC3E}">
        <p14:creationId xmlns:p14="http://schemas.microsoft.com/office/powerpoint/2010/main" val="2832018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dirty="0"/>
          </a:p>
        </p:txBody>
      </p:sp>
      <p:sp>
        <p:nvSpPr>
          <p:cNvPr id="4" name="Slide Number Placeholder 3"/>
          <p:cNvSpPr>
            <a:spLocks noGrp="1"/>
          </p:cNvSpPr>
          <p:nvPr>
            <p:ph type="sldNum" sz="quarter" idx="10"/>
          </p:nvPr>
        </p:nvSpPr>
        <p:spPr/>
        <p:txBody>
          <a:bodyPr/>
          <a:lstStyle/>
          <a:p>
            <a:pPr algn="l" rtl="0"/>
            <a:fld id="{3BFE65BB-5B9E-45C1-A9EA-26358780C5C5}" type="slidenum">
              <a:rPr/>
              <a:pPr algn="l" rtl="0"/>
              <a:t>52</a:t>
            </a:fld>
            <a:endParaRPr lang="es"/>
          </a:p>
        </p:txBody>
      </p:sp>
    </p:spTree>
    <p:extLst>
      <p:ext uri="{BB962C8B-B14F-4D97-AF65-F5344CB8AC3E}">
        <p14:creationId xmlns:p14="http://schemas.microsoft.com/office/powerpoint/2010/main" val="92100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pPr algn="l" rtl="0" eaLnBrk="1" hangingPunct="1"/>
            <a:endParaRPr lang="es"/>
          </a:p>
        </p:txBody>
      </p:sp>
      <p:sp>
        <p:nvSpPr>
          <p:cNvPr id="141316" name="Slide Number Placeholder 3"/>
          <p:cNvSpPr>
            <a:spLocks noGrp="1"/>
          </p:cNvSpPr>
          <p:nvPr>
            <p:ph type="sldNum" sz="quarter" idx="5"/>
          </p:nvPr>
        </p:nvSpPr>
        <p:spPr>
          <a:noFill/>
        </p:spPr>
        <p:txBody>
          <a:bodyPr/>
          <a:lstStyle/>
          <a:p>
            <a:pPr algn="l" rtl="0"/>
            <a:fld id="{53575F3F-3BC7-4E3E-B63D-3D6A7A491018}" type="slidenum">
              <a:rPr/>
              <a:pPr algn="l" rtl="0"/>
              <a:t>128</a:t>
            </a:fld>
            <a:endParaRPr lang="es"/>
          </a:p>
        </p:txBody>
      </p:sp>
    </p:spTree>
    <p:extLst>
      <p:ext uri="{BB962C8B-B14F-4D97-AF65-F5344CB8AC3E}">
        <p14:creationId xmlns:p14="http://schemas.microsoft.com/office/powerpoint/2010/main" val="7169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pPr algn="l" rtl="0" eaLnBrk="1" hangingPunct="1"/>
            <a:endParaRPr lang="es"/>
          </a:p>
        </p:txBody>
      </p:sp>
      <p:sp>
        <p:nvSpPr>
          <p:cNvPr id="142340" name="Slide Number Placeholder 3"/>
          <p:cNvSpPr>
            <a:spLocks noGrp="1"/>
          </p:cNvSpPr>
          <p:nvPr>
            <p:ph type="sldNum" sz="quarter" idx="5"/>
          </p:nvPr>
        </p:nvSpPr>
        <p:spPr>
          <a:noFill/>
        </p:spPr>
        <p:txBody>
          <a:bodyPr/>
          <a:lstStyle/>
          <a:p>
            <a:pPr algn="l" rtl="0"/>
            <a:fld id="{1205A715-B407-46A3-812D-DF99FCC311E6}" type="slidenum">
              <a:rPr/>
              <a:pPr algn="l" rtl="0"/>
              <a:t>130</a:t>
            </a:fld>
            <a:endParaRPr lang="es"/>
          </a:p>
        </p:txBody>
      </p:sp>
    </p:spTree>
    <p:extLst>
      <p:ext uri="{BB962C8B-B14F-4D97-AF65-F5344CB8AC3E}">
        <p14:creationId xmlns:p14="http://schemas.microsoft.com/office/powerpoint/2010/main" val="206736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65E3046-FACF-43E0-8192-EADAB9780F7B}" type="datetime1">
              <a:rPr lang="en-US" smtClean="0"/>
              <a:pPr/>
              <a:t>2/21/2020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6" name="Slide Number Placeholder 5"/>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32081235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09F90A6-73B4-4CFF-B868-FAA9403CC01F}" type="datetime1">
              <a:rPr lang="en-US" smtClean="0"/>
              <a:pPr/>
              <a:t>2/21/2020</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4" name="Slide Number Placeholder 3"/>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149826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E721D3D-32E6-49A5-B5DD-081F4B45311B}" type="datetime1">
              <a:rPr lang="en-US" smtClean="0"/>
              <a:pPr/>
              <a:t>2/21/2020</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5" name="Slide Number Placeholder 4"/>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4127444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0F63DD-C15D-436F-B8B5-91A395C9E739}" type="datetime1">
              <a:rPr lang="en-US" smtClean="0"/>
              <a:pPr/>
              <a:t>2/21/2020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6" name="Slide Number Placeholder 5"/>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3156524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6" r:id="rId10"/>
    <p:sldLayoutId id="2147483847" r:id="rId11"/>
    <p:sldLayoutId id="2147483848" r:id="rId12"/>
    <p:sldLayoutId id="2147483849" r:id="rId13"/>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9.xml"/><Relationship Id="rId4" Type="http://schemas.openxmlformats.org/officeDocument/2006/relationships/image" Target="../media/image136.png"/></Relationships>
</file>

<file path=ppt/slides/_rels/slide11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9.xml"/><Relationship Id="rId4" Type="http://schemas.openxmlformats.org/officeDocument/2006/relationships/image" Target="../media/image139.png"/></Relationships>
</file>

<file path=ppt/slides/_rels/slide118.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5.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7.xml"/></Relationships>
</file>

<file path=ppt/slides/_rels/slide12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7.xml"/></Relationships>
</file>

<file path=ppt/slides/_rels/slide12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7.xml"/></Relationships>
</file>

<file path=ppt/slides/_rels/slide12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2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13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1.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4.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4.png"/><Relationship Id="rId1" Type="http://schemas.openxmlformats.org/officeDocument/2006/relationships/slideLayout" Target="../slideLayouts/slideLayout17.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7.xml"/><Relationship Id="rId5" Type="http://schemas.openxmlformats.org/officeDocument/2006/relationships/image" Target="../media/image83.png"/><Relationship Id="rId4" Type="http://schemas.openxmlformats.org/officeDocument/2006/relationships/image" Target="../media/image82.png"/></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7.xml"/><Relationship Id="rId4" Type="http://schemas.openxmlformats.org/officeDocument/2006/relationships/image" Target="../media/image9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Volúmenes</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5" name="Picture 4"/>
          <p:cNvPicPr>
            <a:picLocks noChangeAspect="1"/>
          </p:cNvPicPr>
          <p:nvPr/>
        </p:nvPicPr>
        <p:blipFill>
          <a:blip r:embed="rId2"/>
          <a:stretch>
            <a:fillRect/>
          </a:stretch>
        </p:blipFill>
        <p:spPr>
          <a:xfrm>
            <a:off x="0" y="4152054"/>
            <a:ext cx="9144000" cy="2705946"/>
          </a:xfrm>
          <a:prstGeom prst="rect">
            <a:avLst/>
          </a:prstGeom>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Diferencias en Sobreprofundidad Permitida</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10</a:t>
            </a:fld>
            <a:endParaRPr lang="es"/>
          </a:p>
        </p:txBody>
      </p:sp>
      <p:pic>
        <p:nvPicPr>
          <p:cNvPr id="2050" name="Picture 2" descr="C:\Temp\Sections - Philadelphia Non-Contour Example.png"/>
          <p:cNvPicPr>
            <a:picLocks noChangeArrowheads="1"/>
          </p:cNvPicPr>
          <p:nvPr/>
        </p:nvPicPr>
        <p:blipFill>
          <a:blip r:embed="rId2" cstate="print"/>
          <a:srcRect/>
          <a:stretch>
            <a:fillRect/>
          </a:stretch>
        </p:blipFill>
        <p:spPr bwMode="auto">
          <a:xfrm>
            <a:off x="228600" y="1418203"/>
            <a:ext cx="6858000" cy="2286000"/>
          </a:xfrm>
          <a:prstGeom prst="rect">
            <a:avLst/>
          </a:prstGeom>
          <a:noFill/>
        </p:spPr>
      </p:pic>
      <p:pic>
        <p:nvPicPr>
          <p:cNvPr id="2051" name="Picture 3" descr="C:\Temp\Sections - Philadelphia Non-Contour Example.png"/>
          <p:cNvPicPr preferRelativeResize="0">
            <a:picLocks noChangeArrowheads="1"/>
          </p:cNvPicPr>
          <p:nvPr/>
        </p:nvPicPr>
        <p:blipFill>
          <a:blip r:embed="rId3" cstate="print"/>
          <a:stretch>
            <a:fillRect/>
          </a:stretch>
        </p:blipFill>
        <p:spPr bwMode="auto">
          <a:xfrm>
            <a:off x="228600" y="4118429"/>
            <a:ext cx="6858000" cy="2286000"/>
          </a:xfrm>
          <a:prstGeom prst="rect">
            <a:avLst/>
          </a:prstGeom>
          <a:noFill/>
        </p:spPr>
      </p:pic>
      <p:sp>
        <p:nvSpPr>
          <p:cNvPr id="6" name="TextBox 5"/>
          <p:cNvSpPr txBox="1"/>
          <p:nvPr/>
        </p:nvSpPr>
        <p:spPr>
          <a:xfrm>
            <a:off x="7315200" y="1914872"/>
            <a:ext cx="1667435" cy="461665"/>
          </a:xfrm>
          <a:prstGeom prst="rect">
            <a:avLst/>
          </a:prstGeom>
          <a:noFill/>
        </p:spPr>
        <p:txBody>
          <a:bodyPr wrap="square" rtlCol="0">
            <a:spAutoFit/>
          </a:bodyPr>
          <a:lstStyle/>
          <a:p>
            <a:pPr algn="l" rtl="0"/>
            <a:r>
              <a:rPr lang="es" sz="1200" b="1" i="0" u="none" dirty="0">
                <a:solidFill>
                  <a:schemeClr val="tx1">
                    <a:lumMod val="65000"/>
                    <a:lumOff val="35000"/>
                  </a:schemeClr>
                </a:solidFill>
              </a:rPr>
              <a:t>Sobreprofundidad:</a:t>
            </a:r>
            <a:endParaRPr lang="es" sz="1200" b="1" dirty="0">
              <a:solidFill>
                <a:schemeClr val="tx1">
                  <a:lumMod val="65000"/>
                  <a:lumOff val="35000"/>
                </a:schemeClr>
              </a:solidFill>
            </a:endParaRPr>
          </a:p>
          <a:p>
            <a:pPr algn="l" rtl="0"/>
            <a:r>
              <a:rPr lang="es" sz="1200" b="1" i="0" u="none" dirty="0">
                <a:solidFill>
                  <a:schemeClr val="tx1">
                    <a:lumMod val="65000"/>
                    <a:lumOff val="35000"/>
                  </a:schemeClr>
                </a:solidFill>
              </a:rPr>
              <a:t>27,035 ydc</a:t>
            </a:r>
            <a:endParaRPr lang="es" sz="1200" dirty="0">
              <a:solidFill>
                <a:schemeClr val="tx1">
                  <a:lumMod val="65000"/>
                  <a:lumOff val="35000"/>
                </a:schemeClr>
              </a:solidFill>
            </a:endParaRPr>
          </a:p>
        </p:txBody>
      </p:sp>
      <p:sp>
        <p:nvSpPr>
          <p:cNvPr id="7" name="TextBox 6"/>
          <p:cNvSpPr txBox="1"/>
          <p:nvPr/>
        </p:nvSpPr>
        <p:spPr>
          <a:xfrm>
            <a:off x="7315199" y="5032756"/>
            <a:ext cx="1748117" cy="461665"/>
          </a:xfrm>
          <a:prstGeom prst="rect">
            <a:avLst/>
          </a:prstGeom>
          <a:noFill/>
        </p:spPr>
        <p:txBody>
          <a:bodyPr wrap="square" rtlCol="0">
            <a:spAutoFit/>
          </a:bodyPr>
          <a:lstStyle/>
          <a:p>
            <a:pPr algn="l" rtl="0"/>
            <a:r>
              <a:rPr lang="es" sz="1200" b="1" i="0" u="none" dirty="0">
                <a:solidFill>
                  <a:schemeClr val="tx1">
                    <a:lumMod val="65000"/>
                    <a:lumOff val="35000"/>
                  </a:schemeClr>
                </a:solidFill>
              </a:rPr>
              <a:t>Sobreprofundidad:</a:t>
            </a:r>
            <a:r>
              <a:rPr lang="es" sz="1200" b="0" i="0" u="none" dirty="0">
                <a:solidFill>
                  <a:schemeClr val="tx1">
                    <a:lumMod val="65000"/>
                    <a:lumOff val="35000"/>
                  </a:schemeClr>
                </a:solidFill>
              </a:rPr>
              <a:t> </a:t>
            </a:r>
          </a:p>
          <a:p>
            <a:pPr algn="l" rtl="0"/>
            <a:r>
              <a:rPr lang="es" sz="1200" b="1" i="0" u="none" dirty="0">
                <a:solidFill>
                  <a:schemeClr val="tx1">
                    <a:lumMod val="65000"/>
                    <a:lumOff val="35000"/>
                  </a:schemeClr>
                </a:solidFill>
              </a:rPr>
              <a:t>8,170 ydc</a:t>
            </a:r>
            <a:endParaRPr lang="es" sz="1200" b="1" dirty="0">
              <a:solidFill>
                <a:schemeClr val="tx1">
                  <a:lumMod val="65000"/>
                  <a:lumOff val="35000"/>
                </a:schemeClr>
              </a:solidFill>
            </a:endParaRPr>
          </a:p>
        </p:txBody>
      </p:sp>
      <p:sp>
        <p:nvSpPr>
          <p:cNvPr id="8" name="TextBox 7"/>
          <p:cNvSpPr txBox="1"/>
          <p:nvPr/>
        </p:nvSpPr>
        <p:spPr>
          <a:xfrm>
            <a:off x="7234517" y="3125561"/>
            <a:ext cx="1828800" cy="1569660"/>
          </a:xfrm>
          <a:prstGeom prst="rect">
            <a:avLst/>
          </a:prstGeom>
          <a:solidFill>
            <a:srgbClr val="FF0000"/>
          </a:solidFill>
          <a:ln w="19050">
            <a:solidFill>
              <a:srgbClr val="FFFFFF"/>
            </a:solidFill>
          </a:ln>
        </p:spPr>
        <p:txBody>
          <a:bodyPr wrap="square" rtlCol="0">
            <a:spAutoFit/>
          </a:bodyPr>
          <a:lstStyle/>
          <a:p>
            <a:pPr algn="ctr" rtl="0"/>
            <a:r>
              <a:rPr lang="es" sz="2400" b="1" i="0" u="none"/>
              <a:t>Puede hacer una GRAN diferencia!</a:t>
            </a:r>
          </a:p>
        </p:txBody>
      </p:sp>
      <p:sp>
        <p:nvSpPr>
          <p:cNvPr id="12" name="TextBox 11"/>
          <p:cNvSpPr txBox="1"/>
          <p:nvPr/>
        </p:nvSpPr>
        <p:spPr>
          <a:xfrm>
            <a:off x="2451846" y="2052772"/>
            <a:ext cx="3285565" cy="646331"/>
          </a:xfrm>
          <a:prstGeom prst="rect">
            <a:avLst/>
          </a:prstGeom>
          <a:noFill/>
        </p:spPr>
        <p:txBody>
          <a:bodyPr wrap="square" rtlCol="0">
            <a:spAutoFit/>
          </a:bodyPr>
          <a:lstStyle/>
          <a:p>
            <a:pPr algn="l" rtl="0"/>
            <a:r>
              <a:rPr lang="es" b="1" i="0" u="none" dirty="0">
                <a:solidFill>
                  <a:schemeClr val="bg2"/>
                </a:solidFill>
              </a:rPr>
              <a:t>Sobreprofundidad </a:t>
            </a:r>
            <a:endParaRPr lang="es" b="1" i="0" u="none" dirty="0" smtClean="0">
              <a:solidFill>
                <a:schemeClr val="bg2"/>
              </a:solidFill>
            </a:endParaRPr>
          </a:p>
          <a:p>
            <a:pPr algn="l" rtl="0"/>
            <a:r>
              <a:rPr lang="es" b="1" i="0" u="none" dirty="0" smtClean="0">
                <a:solidFill>
                  <a:schemeClr val="bg2"/>
                </a:solidFill>
              </a:rPr>
              <a:t>Sin </a:t>
            </a:r>
            <a:r>
              <a:rPr lang="es" b="1" i="0" u="none" dirty="0">
                <a:solidFill>
                  <a:schemeClr val="bg2"/>
                </a:solidFill>
              </a:rPr>
              <a:t>Isóbata</a:t>
            </a:r>
          </a:p>
        </p:txBody>
      </p:sp>
      <p:sp>
        <p:nvSpPr>
          <p:cNvPr id="13" name="TextBox 12"/>
          <p:cNvSpPr txBox="1"/>
          <p:nvPr/>
        </p:nvSpPr>
        <p:spPr>
          <a:xfrm>
            <a:off x="2514599" y="5032756"/>
            <a:ext cx="2590800" cy="646331"/>
          </a:xfrm>
          <a:prstGeom prst="rect">
            <a:avLst/>
          </a:prstGeom>
          <a:noFill/>
        </p:spPr>
        <p:txBody>
          <a:bodyPr wrap="square" rtlCol="0">
            <a:spAutoFit/>
          </a:bodyPr>
          <a:lstStyle/>
          <a:p>
            <a:pPr algn="l" rtl="0"/>
            <a:r>
              <a:rPr lang="es" b="1" i="0" u="none" dirty="0">
                <a:solidFill>
                  <a:schemeClr val="bg2"/>
                </a:solidFill>
              </a:rPr>
              <a:t>Sobreprofundidad </a:t>
            </a:r>
            <a:r>
              <a:rPr lang="es" b="1" i="0" u="none" dirty="0" smtClean="0">
                <a:solidFill>
                  <a:schemeClr val="bg2"/>
                </a:solidFill>
              </a:rPr>
              <a:t>con Isóbata</a:t>
            </a:r>
            <a:endParaRPr lang="es" b="1" i="0" u="none" dirty="0">
              <a:solidFill>
                <a:schemeClr val="bg2"/>
              </a:solidFill>
            </a:endParaRPr>
          </a:p>
        </p:txBody>
      </p:sp>
    </p:spTree>
    <p:extLst>
      <p:ext uri="{BB962C8B-B14F-4D97-AF65-F5344CB8AC3E}">
        <p14:creationId xmlns:p14="http://schemas.microsoft.com/office/powerpoint/2010/main" val="37368153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lstStyle/>
          <a:p>
            <a:pPr algn="l" rtl="0"/>
            <a:r>
              <a:rPr lang="es" b="0" i="0" u="none"/>
              <a:t>ACD  Herramientas Cara</a:t>
            </a:r>
          </a:p>
        </p:txBody>
      </p:sp>
      <p:sp>
        <p:nvSpPr>
          <p:cNvPr id="14" name="Slide Number Placeholder 13"/>
          <p:cNvSpPr>
            <a:spLocks noGrp="1"/>
          </p:cNvSpPr>
          <p:nvPr>
            <p:ph type="sldNum" sz="quarter" idx="12"/>
          </p:nvPr>
        </p:nvSpPr>
        <p:spPr/>
        <p:txBody>
          <a:bodyPr/>
          <a:lstStyle/>
          <a:p>
            <a:pPr algn="l" rtl="0"/>
            <a:fld id="{8B0EDE77-C530-4ADB-AD74-A99B71A289FB}" type="slidenum">
              <a:rPr/>
              <a:pPr algn="l" rtl="0"/>
              <a:t>100</a:t>
            </a:fld>
            <a:endParaRPr lang="es"/>
          </a:p>
        </p:txBody>
      </p:sp>
      <p:pic>
        <p:nvPicPr>
          <p:cNvPr id="20482" name="Picture 2"/>
          <p:cNvPicPr>
            <a:picLocks noChangeAspect="1" noChangeArrowheads="1"/>
          </p:cNvPicPr>
          <p:nvPr/>
        </p:nvPicPr>
        <p:blipFill>
          <a:blip r:embed="rId2" cstate="print"/>
          <a:srcRect/>
          <a:stretch>
            <a:fillRect/>
          </a:stretch>
        </p:blipFill>
        <p:spPr bwMode="auto">
          <a:xfrm>
            <a:off x="419100" y="1571625"/>
            <a:ext cx="5213171" cy="1223962"/>
          </a:xfrm>
          <a:prstGeom prst="rect">
            <a:avLst/>
          </a:prstGeom>
          <a:noFill/>
          <a:ln w="9525">
            <a:noFill/>
            <a:miter lim="800000"/>
            <a:headEnd/>
            <a:tailEnd/>
          </a:ln>
        </p:spPr>
      </p:pic>
      <p:sp>
        <p:nvSpPr>
          <p:cNvPr id="4" name="TextBox 3"/>
          <p:cNvSpPr txBox="1"/>
          <p:nvPr/>
        </p:nvSpPr>
        <p:spPr>
          <a:xfrm>
            <a:off x="2400300" y="2994501"/>
            <a:ext cx="6419850" cy="1815882"/>
          </a:xfrm>
          <a:prstGeom prst="rect">
            <a:avLst/>
          </a:prstGeom>
          <a:noFill/>
        </p:spPr>
        <p:txBody>
          <a:bodyPr wrap="square" rtlCol="0">
            <a:spAutoFit/>
          </a:bodyPr>
          <a:lstStyle/>
          <a:p>
            <a:pPr algn="l" rtl="0"/>
            <a:r>
              <a:rPr lang="es" sz="1400" b="0" i="0" u="none" dirty="0">
                <a:solidFill>
                  <a:schemeClr val="tx1">
                    <a:lumMod val="65000"/>
                    <a:lumOff val="35000"/>
                  </a:schemeClr>
                </a:solidFill>
              </a:rPr>
              <a:t>                                                    Remueva Nodos No Usados</a:t>
            </a:r>
          </a:p>
          <a:p>
            <a:pPr algn="l" rtl="0"/>
            <a:r>
              <a:rPr lang="es" sz="1400" b="0" i="0" u="none" dirty="0">
                <a:solidFill>
                  <a:schemeClr val="tx1">
                    <a:lumMod val="65000"/>
                    <a:lumOff val="35000"/>
                  </a:schemeClr>
                </a:solidFill>
              </a:rPr>
              <a:t>                                           Corrija Orientación Cara</a:t>
            </a:r>
          </a:p>
          <a:p>
            <a:pPr algn="l" rtl="0"/>
            <a:r>
              <a:rPr lang="es" sz="1400" b="0" i="0" u="none" dirty="0">
                <a:solidFill>
                  <a:schemeClr val="tx1">
                    <a:lumMod val="65000"/>
                    <a:lumOff val="35000"/>
                  </a:schemeClr>
                </a:solidFill>
              </a:rPr>
              <a:t>                                    Verificar Caras</a:t>
            </a:r>
          </a:p>
          <a:p>
            <a:pPr algn="l" rtl="0"/>
            <a:r>
              <a:rPr lang="es" sz="1400" b="0" i="0" u="none" dirty="0">
                <a:solidFill>
                  <a:schemeClr val="tx1">
                    <a:lumMod val="65000"/>
                    <a:lumOff val="35000"/>
                  </a:schemeClr>
                </a:solidFill>
              </a:rPr>
              <a:t>                           Haga Plano Horizontal a la Derecha del Listado Nodos</a:t>
            </a:r>
          </a:p>
          <a:p>
            <a:pPr algn="l" rtl="0"/>
            <a:r>
              <a:rPr lang="es" sz="1400" b="0" i="0" u="none" dirty="0">
                <a:solidFill>
                  <a:schemeClr val="tx1">
                    <a:lumMod val="65000"/>
                    <a:lumOff val="35000"/>
                  </a:schemeClr>
                </a:solidFill>
              </a:rPr>
              <a:t>                   Haga Plano Horizontal a la Izquierda del Listado Nodos</a:t>
            </a:r>
          </a:p>
          <a:p>
            <a:pPr algn="l" rtl="0"/>
            <a:r>
              <a:rPr lang="es" sz="1400" b="0" i="0" u="none" dirty="0">
                <a:solidFill>
                  <a:schemeClr val="tx1">
                    <a:lumMod val="65000"/>
                    <a:lumOff val="35000"/>
                  </a:schemeClr>
                </a:solidFill>
              </a:rPr>
              <a:t>             Haga Pared Vertical</a:t>
            </a:r>
          </a:p>
          <a:p>
            <a:pPr algn="l" rtl="0"/>
            <a:r>
              <a:rPr lang="es" sz="1400" b="0" i="0" u="none" dirty="0">
                <a:solidFill>
                  <a:schemeClr val="tx1">
                    <a:lumMod val="65000"/>
                    <a:lumOff val="35000"/>
                  </a:schemeClr>
                </a:solidFill>
              </a:rPr>
              <a:t>     Haga un talud lateral derecho desde el Listado Nodos</a:t>
            </a:r>
          </a:p>
          <a:p>
            <a:pPr algn="l" rtl="0"/>
            <a:r>
              <a:rPr lang="es" sz="1400" b="0" i="0" u="none" dirty="0">
                <a:solidFill>
                  <a:schemeClr val="tx1">
                    <a:lumMod val="65000"/>
                    <a:lumOff val="35000"/>
                  </a:schemeClr>
                </a:solidFill>
              </a:rPr>
              <a:t>Haga un talud lateral izquierdo desde el Listado Nodos</a:t>
            </a:r>
          </a:p>
        </p:txBody>
      </p:sp>
      <p:cxnSp>
        <p:nvCxnSpPr>
          <p:cNvPr id="6" name="Straight Arrow Connector 5"/>
          <p:cNvCxnSpPr/>
          <p:nvPr/>
        </p:nvCxnSpPr>
        <p:spPr>
          <a:xfrm flipH="1" flipV="1">
            <a:off x="2476500" y="2562225"/>
            <a:ext cx="27418" cy="194140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2781300" y="2562225"/>
            <a:ext cx="30266" cy="1752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161944" y="2638425"/>
            <a:ext cx="356" cy="147210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537959" y="2562225"/>
            <a:ext cx="5341" cy="13859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3924300" y="2562225"/>
            <a:ext cx="0" cy="1143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457700" y="2714625"/>
            <a:ext cx="0" cy="762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4838700" y="2714625"/>
            <a:ext cx="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4" idx="0"/>
          </p:cNvCxnSpPr>
          <p:nvPr/>
        </p:nvCxnSpPr>
        <p:spPr>
          <a:xfrm flipH="1" flipV="1">
            <a:off x="5219701" y="2689701"/>
            <a:ext cx="390524"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32269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a:bodyPr>
          <a:lstStyle/>
          <a:p>
            <a:pPr algn="l" rtl="0"/>
            <a:r>
              <a:rPr lang="es" b="0" i="0" u="none"/>
              <a:t>DISEÑO DE CANAL AVANZADO (ACD)</a:t>
            </a:r>
            <a:r>
              <a:rPr lang="es" sz="2400"/>
              <a:t/>
            </a:r>
            <a:br>
              <a:rPr lang="es" sz="2400"/>
            </a:br>
            <a:r>
              <a:rPr lang="es" sz="2400" b="0" i="0" u="none"/>
              <a:t>Cree un área de talud lateralde la forma fácil!</a:t>
            </a: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101</a:t>
            </a:fld>
            <a:endParaRPr lang="es"/>
          </a:p>
        </p:txBody>
      </p:sp>
      <p:sp>
        <p:nvSpPr>
          <p:cNvPr id="5" name="Rectangle 3"/>
          <p:cNvSpPr txBox="1">
            <a:spLocks noChangeArrowheads="1"/>
          </p:cNvSpPr>
          <p:nvPr/>
        </p:nvSpPr>
        <p:spPr>
          <a:xfrm>
            <a:off x="347472" y="1273304"/>
            <a:ext cx="3200400" cy="25908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Use la herramienta Talud Lateral Derecho para crear un talud lateral 2:1</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1" i="0" u="none" dirty="0">
                <a:solidFill>
                  <a:schemeClr val="tx1">
                    <a:lumMod val="65000"/>
                    <a:lumOff val="35000"/>
                  </a:schemeClr>
                </a:solidFill>
              </a:rPr>
              <a:t>Use los nodos:</a:t>
            </a:r>
          </a:p>
          <a:p>
            <a:pPr marL="800100" lvl="1" indent="-342900" algn="l" rtl="0">
              <a:spcBef>
                <a:spcPct val="20000"/>
              </a:spcBef>
              <a:buFont typeface="Arial" pitchFamily="34" charset="0"/>
              <a:buChar char="•"/>
              <a:defRPr/>
            </a:pPr>
            <a:r>
              <a:rPr lang="es" b="0" i="0" u="none" dirty="0">
                <a:solidFill>
                  <a:schemeClr val="tx1">
                    <a:lumMod val="65000"/>
                    <a:lumOff val="35000"/>
                  </a:schemeClr>
                </a:solidFill>
              </a:rPr>
              <a:t>  </a:t>
            </a:r>
            <a:r>
              <a:rPr lang="es" b="1" i="0" u="none" dirty="0">
                <a:solidFill>
                  <a:schemeClr val="tx1">
                    <a:lumMod val="65000"/>
                    <a:lumOff val="35000"/>
                  </a:schemeClr>
                </a:solidFill>
              </a:rPr>
              <a:t>b d f h</a:t>
            </a:r>
          </a:p>
          <a:p>
            <a:pPr marL="342900" indent="-342900" algn="l" rtl="0">
              <a:spcBef>
                <a:spcPct val="20000"/>
              </a:spcBef>
              <a:buFont typeface="Arial" pitchFamily="34" charset="0"/>
              <a:buChar char="•"/>
              <a:defRPr/>
            </a:pPr>
            <a:r>
              <a:rPr lang="es" b="1" i="0" u="none" dirty="0">
                <a:solidFill>
                  <a:schemeClr val="tx1">
                    <a:lumMod val="65000"/>
                    <a:lumOff val="35000"/>
                  </a:schemeClr>
                </a:solidFill>
              </a:rPr>
              <a:t>Termine el talud lateral a una profundidad de 20’</a:t>
            </a:r>
            <a:endParaRPr kumimoji="0" lang="es" b="1" i="0" u="none" strike="noStrike" kern="1200" cap="none" spc="0" normalizeH="0" baseline="0" noProof="0" dirty="0">
              <a:ln>
                <a:noFill/>
              </a:ln>
              <a:solidFill>
                <a:schemeClr val="tx1">
                  <a:lumMod val="65000"/>
                  <a:lumOff val="35000"/>
                </a:schemeClr>
              </a:solidFill>
              <a:effectLst/>
              <a:uLnTx/>
              <a:uFillTx/>
            </a:endParaRPr>
          </a:p>
        </p:txBody>
      </p:sp>
      <p:pic>
        <p:nvPicPr>
          <p:cNvPr id="21507" name="Picture 3"/>
          <p:cNvPicPr>
            <a:picLocks noChangeAspect="1" noChangeArrowheads="1"/>
          </p:cNvPicPr>
          <p:nvPr/>
        </p:nvPicPr>
        <p:blipFill>
          <a:blip r:embed="rId2" cstate="print"/>
          <a:srcRect/>
          <a:stretch>
            <a:fillRect/>
          </a:stretch>
        </p:blipFill>
        <p:spPr bwMode="auto">
          <a:xfrm>
            <a:off x="3595953" y="1968273"/>
            <a:ext cx="5167047" cy="4095750"/>
          </a:xfrm>
          <a:prstGeom prst="rect">
            <a:avLst/>
          </a:prstGeom>
          <a:noFill/>
          <a:ln w="9525">
            <a:noFill/>
            <a:miter lim="800000"/>
            <a:headEnd/>
            <a:tailEnd/>
          </a:ln>
        </p:spPr>
      </p:pic>
      <p:pic>
        <p:nvPicPr>
          <p:cNvPr id="21506" name="Picture 2"/>
          <p:cNvPicPr>
            <a:picLocks noChangeAspect="1" noChangeArrowheads="1"/>
          </p:cNvPicPr>
          <p:nvPr/>
        </p:nvPicPr>
        <p:blipFill>
          <a:blip r:embed="rId3" cstate="print"/>
          <a:srcRect/>
          <a:stretch>
            <a:fillRect/>
          </a:stretch>
        </p:blipFill>
        <p:spPr bwMode="auto">
          <a:xfrm>
            <a:off x="533400" y="3864104"/>
            <a:ext cx="2595753" cy="2199919"/>
          </a:xfrm>
          <a:prstGeom prst="rect">
            <a:avLst/>
          </a:prstGeom>
          <a:noFill/>
          <a:ln w="9525">
            <a:solidFill>
              <a:srgbClr val="FF0000"/>
            </a:solidFill>
            <a:miter lim="800000"/>
            <a:headEnd/>
            <a:tailEnd/>
          </a:ln>
        </p:spPr>
      </p:pic>
    </p:spTree>
    <p:extLst>
      <p:ext uri="{BB962C8B-B14F-4D97-AF65-F5344CB8AC3E}">
        <p14:creationId xmlns:p14="http://schemas.microsoft.com/office/powerpoint/2010/main" val="36374680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DISEÑO DE CANAL AVANZADO (ACD)</a:t>
            </a:r>
            <a:r>
              <a:rPr lang="es"/>
              <a:t/>
            </a:r>
            <a:br>
              <a:rPr lang="es"/>
            </a:br>
            <a:r>
              <a:rPr lang="es" sz="2400" b="0" i="0" u="none"/>
              <a:t>Agregue su talud lateral existente.</a:t>
            </a: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102</a:t>
            </a:fld>
            <a:endParaRPr lang="es"/>
          </a:p>
        </p:txBody>
      </p:sp>
      <p:sp>
        <p:nvSpPr>
          <p:cNvPr id="5" name="Rectangle 3"/>
          <p:cNvSpPr txBox="1">
            <a:spLocks noChangeArrowheads="1"/>
          </p:cNvSpPr>
          <p:nvPr/>
        </p:nvSpPr>
        <p:spPr>
          <a:xfrm>
            <a:off x="152400" y="1333671"/>
            <a:ext cx="3200400" cy="22098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Use la herramienta Talud Lateral Derecho</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1" i="0" u="none" dirty="0">
                <a:solidFill>
                  <a:schemeClr val="tx1">
                    <a:lumMod val="65000"/>
                    <a:lumOff val="35000"/>
                  </a:schemeClr>
                </a:solidFill>
              </a:rPr>
              <a:t>Cree un talud lateral 4:1 que suba hasta el nivel 0.0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Use nodos _2 _3 _4</a:t>
            </a:r>
          </a:p>
        </p:txBody>
      </p:sp>
      <p:pic>
        <p:nvPicPr>
          <p:cNvPr id="22530" name="Picture 2"/>
          <p:cNvPicPr>
            <a:picLocks noChangeAspect="1" noChangeArrowheads="1"/>
          </p:cNvPicPr>
          <p:nvPr/>
        </p:nvPicPr>
        <p:blipFill>
          <a:blip r:embed="rId2" cstate="print"/>
          <a:srcRect/>
          <a:stretch>
            <a:fillRect/>
          </a:stretch>
        </p:blipFill>
        <p:spPr bwMode="auto">
          <a:xfrm>
            <a:off x="470898" y="3892862"/>
            <a:ext cx="2563403" cy="2162175"/>
          </a:xfrm>
          <a:prstGeom prst="rect">
            <a:avLst/>
          </a:prstGeom>
          <a:noFill/>
          <a:ln w="9525">
            <a:noFill/>
            <a:miter lim="800000"/>
            <a:headEnd/>
            <a:tailEnd/>
          </a:ln>
        </p:spPr>
      </p:pic>
      <p:pic>
        <p:nvPicPr>
          <p:cNvPr id="22531" name="Picture 3"/>
          <p:cNvPicPr>
            <a:picLocks noChangeAspect="1" noChangeArrowheads="1"/>
          </p:cNvPicPr>
          <p:nvPr/>
        </p:nvPicPr>
        <p:blipFill>
          <a:blip r:embed="rId3" cstate="print"/>
          <a:srcRect/>
          <a:stretch>
            <a:fillRect/>
          </a:stretch>
        </p:blipFill>
        <p:spPr bwMode="auto">
          <a:xfrm>
            <a:off x="3476625" y="1635295"/>
            <a:ext cx="5362575" cy="4451009"/>
          </a:xfrm>
          <a:prstGeom prst="rect">
            <a:avLst/>
          </a:prstGeom>
          <a:noFill/>
          <a:ln w="9525">
            <a:noFill/>
            <a:miter lim="800000"/>
            <a:headEnd/>
            <a:tailEnd/>
          </a:ln>
        </p:spPr>
      </p:pic>
    </p:spTree>
    <p:extLst>
      <p:ext uri="{BB962C8B-B14F-4D97-AF65-F5344CB8AC3E}">
        <p14:creationId xmlns:p14="http://schemas.microsoft.com/office/powerpoint/2010/main" val="37031327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DISEÑO DE CANAL AVANZADO (ACD)</a:t>
            </a:r>
            <a:r>
              <a:rPr lang="es" sz="2400"/>
              <a:t/>
            </a:r>
            <a:br>
              <a:rPr lang="es" sz="2400"/>
            </a:br>
            <a:r>
              <a:rPr lang="es" sz="2400" b="0" i="0" u="none"/>
              <a:t>Haga su talud lateral final.</a:t>
            </a: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103</a:t>
            </a:fld>
            <a:endParaRPr lang="es"/>
          </a:p>
        </p:txBody>
      </p:sp>
      <p:sp>
        <p:nvSpPr>
          <p:cNvPr id="5" name="Rectangle 3"/>
          <p:cNvSpPr txBox="1">
            <a:spLocks noChangeArrowheads="1"/>
          </p:cNvSpPr>
          <p:nvPr/>
        </p:nvSpPr>
        <p:spPr>
          <a:xfrm>
            <a:off x="133350" y="1396999"/>
            <a:ext cx="2990850" cy="2047876"/>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Use la herramienta Talud Lateral Izq</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1" i="0" u="none" dirty="0">
                <a:solidFill>
                  <a:schemeClr val="tx1">
                    <a:lumMod val="65000"/>
                    <a:lumOff val="35000"/>
                  </a:schemeClr>
                </a:solidFill>
              </a:rPr>
              <a:t>Haga un talud lateral 4:1 que suba hasta la Profundidad = 0.0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Use nodos a c e g</a:t>
            </a:r>
            <a:endParaRPr kumimoji="0" lang="es" b="1" i="0" u="none" strike="noStrike" kern="1200" cap="none" spc="0" normalizeH="0" baseline="0" noProof="0" dirty="0">
              <a:ln>
                <a:noFill/>
              </a:ln>
              <a:solidFill>
                <a:schemeClr val="tx1">
                  <a:lumMod val="65000"/>
                  <a:lumOff val="35000"/>
                </a:schemeClr>
              </a:solidFill>
              <a:effectLst/>
              <a:uLnTx/>
              <a:uFillTx/>
            </a:endParaRPr>
          </a:p>
        </p:txBody>
      </p:sp>
      <p:pic>
        <p:nvPicPr>
          <p:cNvPr id="23554" name="Picture 2"/>
          <p:cNvPicPr>
            <a:picLocks noChangeAspect="1" noChangeArrowheads="1"/>
          </p:cNvPicPr>
          <p:nvPr/>
        </p:nvPicPr>
        <p:blipFill>
          <a:blip r:embed="rId2" cstate="print"/>
          <a:srcRect/>
          <a:stretch>
            <a:fillRect/>
          </a:stretch>
        </p:blipFill>
        <p:spPr bwMode="auto">
          <a:xfrm>
            <a:off x="347472" y="3619500"/>
            <a:ext cx="2843261" cy="2457450"/>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a:stretch>
            <a:fillRect/>
          </a:stretch>
        </p:blipFill>
        <p:spPr bwMode="auto">
          <a:xfrm>
            <a:off x="3445022" y="1648725"/>
            <a:ext cx="5527527" cy="4647300"/>
          </a:xfrm>
          <a:prstGeom prst="rect">
            <a:avLst/>
          </a:prstGeom>
          <a:noFill/>
          <a:ln w="9525">
            <a:noFill/>
            <a:miter lim="800000"/>
            <a:headEnd/>
            <a:tailEnd/>
          </a:ln>
        </p:spPr>
      </p:pic>
    </p:spTree>
    <p:extLst>
      <p:ext uri="{BB962C8B-B14F-4D97-AF65-F5344CB8AC3E}">
        <p14:creationId xmlns:p14="http://schemas.microsoft.com/office/powerpoint/2010/main" val="9282303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Nuestro Canal en 3D</a:t>
            </a:r>
          </a:p>
        </p:txBody>
      </p:sp>
      <p:sp>
        <p:nvSpPr>
          <p:cNvPr id="5" name="Slide Number Placeholder 4"/>
          <p:cNvSpPr>
            <a:spLocks noGrp="1"/>
          </p:cNvSpPr>
          <p:nvPr>
            <p:ph type="sldNum" sz="quarter" idx="12"/>
          </p:nvPr>
        </p:nvSpPr>
        <p:spPr/>
        <p:txBody>
          <a:bodyPr/>
          <a:lstStyle/>
          <a:p>
            <a:pPr algn="l" rtl="0"/>
            <a:fld id="{8B0EDE77-C530-4ADB-AD74-A99B71A289FB}" type="slidenum">
              <a:rPr/>
              <a:pPr algn="l" rtl="0"/>
              <a:t>104</a:t>
            </a:fld>
            <a:endParaRPr lang="es"/>
          </a:p>
        </p:txBody>
      </p:sp>
      <p:pic>
        <p:nvPicPr>
          <p:cNvPr id="24578" name="Picture 2"/>
          <p:cNvPicPr>
            <a:picLocks noChangeAspect="1" noChangeArrowheads="1"/>
          </p:cNvPicPr>
          <p:nvPr/>
        </p:nvPicPr>
        <p:blipFill>
          <a:blip r:embed="rId2" cstate="print"/>
          <a:srcRect/>
          <a:stretch>
            <a:fillRect/>
          </a:stretch>
        </p:blipFill>
        <p:spPr bwMode="auto">
          <a:xfrm>
            <a:off x="347472" y="1563007"/>
            <a:ext cx="7739253" cy="4618246"/>
          </a:xfrm>
          <a:prstGeom prst="rect">
            <a:avLst/>
          </a:prstGeom>
          <a:noFill/>
          <a:ln w="9525">
            <a:noFill/>
            <a:miter lim="800000"/>
            <a:headEnd/>
            <a:tailEnd/>
          </a:ln>
        </p:spPr>
      </p:pic>
    </p:spTree>
    <p:extLst>
      <p:ext uri="{BB962C8B-B14F-4D97-AF65-F5344CB8AC3E}">
        <p14:creationId xmlns:p14="http://schemas.microsoft.com/office/powerpoint/2010/main" val="222446709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DISEÑO DE CANAL AVANZADO (ACD)</a:t>
            </a:r>
            <a:r>
              <a:rPr lang="es" sz="2400"/>
              <a:t/>
            </a:r>
            <a:br>
              <a:rPr lang="es" sz="2400"/>
            </a:br>
            <a:r>
              <a:rPr lang="es" sz="2400" b="0" i="0" u="none"/>
              <a:t>Cree sus Zonas de Reporte y Asigne los Polígonos</a:t>
            </a: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105</a:t>
            </a:fld>
            <a:endParaRPr lang="es"/>
          </a:p>
        </p:txBody>
      </p:sp>
      <p:grpSp>
        <p:nvGrpSpPr>
          <p:cNvPr id="4" name="Group 3"/>
          <p:cNvGrpSpPr/>
          <p:nvPr/>
        </p:nvGrpSpPr>
        <p:grpSpPr>
          <a:xfrm>
            <a:off x="457200" y="1904090"/>
            <a:ext cx="7410450" cy="4335975"/>
            <a:chOff x="642612" y="1537154"/>
            <a:chExt cx="7410450" cy="4335975"/>
          </a:xfrm>
        </p:grpSpPr>
        <p:pic>
          <p:nvPicPr>
            <p:cNvPr id="25602" name="Picture 2"/>
            <p:cNvPicPr>
              <a:picLocks noChangeAspect="1" noChangeArrowheads="1"/>
            </p:cNvPicPr>
            <p:nvPr/>
          </p:nvPicPr>
          <p:blipFill>
            <a:blip r:embed="rId2" cstate="print"/>
            <a:srcRect/>
            <a:stretch>
              <a:fillRect/>
            </a:stretch>
          </p:blipFill>
          <p:spPr bwMode="auto">
            <a:xfrm>
              <a:off x="642612" y="1537154"/>
              <a:ext cx="7410450" cy="4335975"/>
            </a:xfrm>
            <a:prstGeom prst="rect">
              <a:avLst/>
            </a:prstGeom>
            <a:noFill/>
            <a:ln w="9525">
              <a:noFill/>
              <a:miter lim="800000"/>
              <a:headEnd/>
              <a:tailEnd/>
            </a:ln>
          </p:spPr>
        </p:pic>
        <p:sp>
          <p:nvSpPr>
            <p:cNvPr id="5" name="Rectangle 3"/>
            <p:cNvSpPr txBox="1">
              <a:spLocks noChangeArrowheads="1"/>
            </p:cNvSpPr>
            <p:nvPr/>
          </p:nvSpPr>
          <p:spPr>
            <a:xfrm>
              <a:off x="904875" y="3067049"/>
              <a:ext cx="3462012" cy="2610765"/>
            </a:xfrm>
            <a:prstGeom prst="rect">
              <a:avLst/>
            </a:prstGeom>
            <a:solidFill>
              <a:schemeClr val="bg1"/>
            </a:solidFill>
            <a:ln>
              <a:solidFill>
                <a:schemeClr val="tx1">
                  <a:lumMod val="65000"/>
                  <a:lumOff val="35000"/>
                </a:schemeClr>
              </a:solidFill>
            </a:ln>
          </p:spPr>
          <p:txBody>
            <a:bodyPr/>
            <a:lstStyle/>
            <a:p>
              <a:pPr marL="4572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1" i="0" u="none" strike="noStrike" kern="1200" cap="none" spc="0" normalizeH="0" dirty="0">
                  <a:ln>
                    <a:noFill/>
                  </a:ln>
                  <a:solidFill>
                    <a:schemeClr val="tx1">
                      <a:lumMod val="65000"/>
                      <a:lumOff val="35000"/>
                    </a:schemeClr>
                  </a:solidFill>
                  <a:effectLst/>
                  <a:uLnTx/>
                  <a:uFillTx/>
                </a:rPr>
                <a:t>Desde la Pestaña “Zonas”.</a:t>
              </a:r>
            </a:p>
            <a:p>
              <a:pPr marL="457200" marR="0" lvl="0"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1" i="0" u="none" dirty="0">
                  <a:solidFill>
                    <a:schemeClr val="tx1">
                      <a:lumMod val="65000"/>
                      <a:lumOff val="35000"/>
                    </a:schemeClr>
                  </a:solidFill>
                </a:rPr>
                <a:t>Agregue seis zonas:</a:t>
              </a:r>
            </a:p>
            <a:p>
              <a:pPr marL="914400" lvl="1" indent="-457200" algn="l" rtl="0">
                <a:lnSpc>
                  <a:spcPts val="1600"/>
                </a:lnSpc>
                <a:spcBef>
                  <a:spcPct val="20000"/>
                </a:spcBef>
                <a:buFont typeface="Arial" pitchFamily="34" charset="0"/>
                <a:buChar char="•"/>
                <a:defRPr/>
              </a:pPr>
              <a:r>
                <a:rPr kumimoji="0" lang="es" b="1" i="0" u="none" strike="noStrike" kern="1200" cap="none" spc="0" normalizeH="0" dirty="0">
                  <a:ln>
                    <a:noFill/>
                  </a:ln>
                  <a:solidFill>
                    <a:schemeClr val="tx1">
                      <a:lumMod val="65000"/>
                      <a:lumOff val="35000"/>
                    </a:schemeClr>
                  </a:solidFill>
                  <a:effectLst/>
                  <a:uLnTx/>
                  <a:uFillTx/>
                </a:rPr>
                <a:t>Canal Federal</a:t>
              </a:r>
            </a:p>
            <a:p>
              <a:pPr marL="914400" lvl="1" indent="-457200" algn="l" rtl="0">
                <a:lnSpc>
                  <a:spcPts val="1600"/>
                </a:lnSpc>
                <a:spcBef>
                  <a:spcPct val="20000"/>
                </a:spcBef>
                <a:buFont typeface="Arial" pitchFamily="34" charset="0"/>
                <a:buChar char="•"/>
                <a:defRPr/>
              </a:pPr>
              <a:r>
                <a:rPr lang="es" b="1" i="0" u="none" dirty="0">
                  <a:solidFill>
                    <a:schemeClr val="tx1">
                      <a:lumMod val="65000"/>
                      <a:lumOff val="35000"/>
                    </a:schemeClr>
                  </a:solidFill>
                </a:rPr>
                <a:t>Talud Izquierdo</a:t>
              </a:r>
            </a:p>
            <a:p>
              <a:pPr marL="914400" lvl="1" indent="-457200" algn="l" rtl="0">
                <a:lnSpc>
                  <a:spcPts val="1600"/>
                </a:lnSpc>
                <a:spcBef>
                  <a:spcPct val="20000"/>
                </a:spcBef>
                <a:buFont typeface="Arial" pitchFamily="34" charset="0"/>
                <a:buChar char="•"/>
                <a:defRPr/>
              </a:pPr>
              <a:r>
                <a:rPr kumimoji="0" lang="es" b="1" i="0" u="none" strike="noStrike" kern="1200" cap="none" spc="0" normalizeH="0" dirty="0">
                  <a:ln>
                    <a:noFill/>
                  </a:ln>
                  <a:solidFill>
                    <a:schemeClr val="tx1">
                      <a:lumMod val="65000"/>
                      <a:lumOff val="35000"/>
                    </a:schemeClr>
                  </a:solidFill>
                  <a:effectLst/>
                  <a:uLnTx/>
                  <a:uFillTx/>
                </a:rPr>
                <a:t>Talud Derecho</a:t>
              </a:r>
            </a:p>
            <a:p>
              <a:pPr marL="914400" lvl="1" indent="-457200" algn="l" rtl="0">
                <a:lnSpc>
                  <a:spcPts val="1600"/>
                </a:lnSpc>
                <a:spcBef>
                  <a:spcPct val="20000"/>
                </a:spcBef>
                <a:buFont typeface="Arial" pitchFamily="34" charset="0"/>
                <a:buChar char="•"/>
                <a:defRPr/>
              </a:pPr>
              <a:r>
                <a:rPr lang="es" b="1" i="0" u="none" dirty="0">
                  <a:solidFill>
                    <a:schemeClr val="tx1">
                      <a:lumMod val="65000"/>
                      <a:lumOff val="35000"/>
                    </a:schemeClr>
                  </a:solidFill>
                </a:rPr>
                <a:t>Armada Este</a:t>
              </a:r>
            </a:p>
            <a:p>
              <a:pPr marL="914400" lvl="1" indent="-457200" algn="l" rtl="0">
                <a:lnSpc>
                  <a:spcPts val="1600"/>
                </a:lnSpc>
                <a:spcBef>
                  <a:spcPct val="20000"/>
                </a:spcBef>
                <a:buFont typeface="Arial" pitchFamily="34" charset="0"/>
                <a:buChar char="•"/>
                <a:defRPr/>
              </a:pPr>
              <a:r>
                <a:rPr kumimoji="0" lang="es" b="1" i="0" u="none" strike="noStrike" kern="1200" cap="none" spc="0" normalizeH="0" dirty="0">
                  <a:ln>
                    <a:noFill/>
                  </a:ln>
                  <a:solidFill>
                    <a:schemeClr val="tx1">
                      <a:lumMod val="65000"/>
                      <a:lumOff val="35000"/>
                    </a:schemeClr>
                  </a:solidFill>
                  <a:effectLst/>
                  <a:uLnTx/>
                  <a:uFillTx/>
                </a:rPr>
                <a:t>Armada Oeste</a:t>
              </a:r>
            </a:p>
            <a:p>
              <a:pPr marL="914400" lvl="1" indent="-457200" algn="l" rtl="0">
                <a:lnSpc>
                  <a:spcPts val="1600"/>
                </a:lnSpc>
                <a:spcBef>
                  <a:spcPct val="20000"/>
                </a:spcBef>
                <a:buFont typeface="Arial" pitchFamily="34" charset="0"/>
                <a:buChar char="•"/>
                <a:defRPr/>
              </a:pPr>
              <a:r>
                <a:rPr lang="es" b="1" i="0" u="none">
                  <a:solidFill>
                    <a:schemeClr val="tx1">
                      <a:lumMod val="65000"/>
                      <a:lumOff val="35000"/>
                    </a:schemeClr>
                  </a:solidFill>
                </a:rPr>
                <a:t>Corte </a:t>
              </a:r>
              <a:r>
                <a:rPr lang="es" b="1" i="0" u="none" smtClean="0">
                  <a:solidFill>
                    <a:schemeClr val="tx1">
                      <a:lumMod val="65000"/>
                      <a:lumOff val="35000"/>
                    </a:schemeClr>
                  </a:solidFill>
                </a:rPr>
                <a:t>Cresta</a:t>
              </a:r>
            </a:p>
          </p:txBody>
        </p:sp>
      </p:grpSp>
      <p:sp>
        <p:nvSpPr>
          <p:cNvPr id="3" name="Rectangle 2"/>
          <p:cNvSpPr/>
          <p:nvPr/>
        </p:nvSpPr>
        <p:spPr>
          <a:xfrm>
            <a:off x="457199" y="1143000"/>
            <a:ext cx="7618651" cy="646331"/>
          </a:xfrm>
          <a:prstGeom prst="rect">
            <a:avLst/>
          </a:prstGeom>
        </p:spPr>
        <p:txBody>
          <a:bodyPr wrap="square">
            <a:spAutoFit/>
          </a:bodyPr>
          <a:lstStyle/>
          <a:p>
            <a:pPr marL="457200" indent="-457200" algn="l" rtl="0">
              <a:spcBef>
                <a:spcPct val="20000"/>
              </a:spcBef>
              <a:buFont typeface="Arial" pitchFamily="34" charset="0"/>
              <a:buChar char="•"/>
              <a:defRPr/>
            </a:pPr>
            <a:r>
              <a:rPr lang="es" b="1" i="0" u="none">
                <a:solidFill>
                  <a:schemeClr val="tx1">
                    <a:lumMod val="65000"/>
                    <a:lumOff val="35000"/>
                  </a:schemeClr>
                </a:solidFill>
              </a:rPr>
              <a:t>Usando la herramienta ‘flecha’ en nombre de cada zona y asigne polígonos a esa zona.</a:t>
            </a:r>
          </a:p>
        </p:txBody>
      </p:sp>
    </p:spTree>
    <p:extLst>
      <p:ext uri="{BB962C8B-B14F-4D97-AF65-F5344CB8AC3E}">
        <p14:creationId xmlns:p14="http://schemas.microsoft.com/office/powerpoint/2010/main" val="184122759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Temp\LLL8.png"/>
          <p:cNvPicPr>
            <a:picLocks noChangeAspect="1" noChangeArrowheads="1"/>
          </p:cNvPicPr>
          <p:nvPr/>
        </p:nvPicPr>
        <p:blipFill>
          <a:blip r:embed="rId2" cstate="print"/>
          <a:stretch>
            <a:fillRect/>
          </a:stretch>
        </p:blipFill>
        <p:spPr bwMode="auto">
          <a:xfrm>
            <a:off x="609600" y="1779481"/>
            <a:ext cx="7216016" cy="4569492"/>
          </a:xfrm>
          <a:prstGeom prst="rect">
            <a:avLst/>
          </a:prstGeom>
          <a:noFill/>
          <a:ln>
            <a:solidFill>
              <a:schemeClr val="tx1">
                <a:lumMod val="65000"/>
                <a:lumOff val="35000"/>
              </a:schemeClr>
            </a:solidFill>
          </a:ln>
        </p:spPr>
      </p:pic>
      <p:sp>
        <p:nvSpPr>
          <p:cNvPr id="2" name="Title 1"/>
          <p:cNvSpPr>
            <a:spLocks noGrp="1"/>
          </p:cNvSpPr>
          <p:nvPr>
            <p:ph type="title"/>
          </p:nvPr>
        </p:nvSpPr>
        <p:spPr>
          <a:xfrm>
            <a:off x="457200" y="0"/>
            <a:ext cx="8229600" cy="1143000"/>
          </a:xfrm>
        </p:spPr>
        <p:txBody>
          <a:bodyPr>
            <a:normAutofit/>
          </a:bodyPr>
          <a:lstStyle/>
          <a:p>
            <a:pPr algn="l" rtl="0"/>
            <a:r>
              <a:rPr lang="es" b="0" i="0" u="none"/>
              <a:t>Avanzada canal Diseño (ACD)</a:t>
            </a:r>
            <a:r>
              <a:rPr lang="es" sz="2400"/>
              <a:t/>
            </a:r>
            <a:br>
              <a:rPr lang="es" sz="2400"/>
            </a:br>
            <a:r>
              <a:rPr lang="es" sz="2400" b="0" i="0" u="none"/>
              <a:t>Inserte sus líneas planeadas y Exporte su archivo *.ZEL</a:t>
            </a: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106</a:t>
            </a:fld>
            <a:endParaRPr lang="es"/>
          </a:p>
        </p:txBody>
      </p:sp>
      <p:sp>
        <p:nvSpPr>
          <p:cNvPr id="5" name="Rectangle 3"/>
          <p:cNvSpPr txBox="1">
            <a:spLocks noChangeArrowheads="1"/>
          </p:cNvSpPr>
          <p:nvPr/>
        </p:nvSpPr>
        <p:spPr>
          <a:xfrm>
            <a:off x="123825" y="3686174"/>
            <a:ext cx="4524374" cy="2552701"/>
          </a:xfrm>
          <a:prstGeom prst="rect">
            <a:avLst/>
          </a:prstGeom>
          <a:solidFill>
            <a:schemeClr val="bg1"/>
          </a:solidFill>
          <a:ln>
            <a:solidFill>
              <a:schemeClr val="bg1"/>
            </a:solidFill>
          </a:ln>
        </p:spPr>
        <p:txBody>
          <a:bodyPr/>
          <a:lstStyle/>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s" sz="1600" b="1" i="0" u="none" strike="noStrike" kern="1200" cap="none" spc="0" normalizeH="0" dirty="0">
                <a:ln>
                  <a:noFill/>
                </a:ln>
                <a:solidFill>
                  <a:schemeClr val="tx1">
                    <a:lumMod val="65000"/>
                    <a:lumOff val="35000"/>
                  </a:schemeClr>
                </a:solidFill>
                <a:effectLst/>
                <a:uLnTx/>
                <a:uFillTx/>
                <a:latin typeface="+mn-lt"/>
                <a:ea typeface="+mn-ea"/>
                <a:cs typeface="+mn-cs"/>
              </a:rPr>
              <a:t>Haga clic en la pestaña ‘Perfiles’ e importe su archivo LNW.</a:t>
            </a:r>
            <a:r>
              <a:rPr kumimoji="0" lang="es" sz="1600" b="0" i="0" u="none" strike="noStrike" kern="1200" cap="none" spc="0" normalizeH="0" dirty="0">
                <a:ln>
                  <a:noFill/>
                </a:ln>
                <a:solidFill>
                  <a:schemeClr val="tx1">
                    <a:lumMod val="65000"/>
                    <a:lumOff val="35000"/>
                  </a:schemeClr>
                </a:solidFill>
                <a:effectLst/>
                <a:uLnTx/>
                <a:uFillTx/>
                <a:latin typeface="+mn-lt"/>
                <a:ea typeface="+mn-ea"/>
                <a:cs typeface="+mn-cs"/>
              </a:rPr>
              <a:t>  </a:t>
            </a:r>
            <a:r>
              <a:rPr kumimoji="0" lang="es" sz="1600" b="1" i="0" u="none" strike="noStrike" kern="1200" cap="none" spc="0" normalizeH="0" dirty="0">
                <a:ln>
                  <a:noFill/>
                </a:ln>
                <a:solidFill>
                  <a:schemeClr val="tx1">
                    <a:lumMod val="65000"/>
                    <a:lumOff val="35000"/>
                  </a:schemeClr>
                </a:solidFill>
                <a:effectLst/>
                <a:uLnTx/>
                <a:uFillTx/>
                <a:latin typeface="+mn-lt"/>
                <a:ea typeface="+mn-ea"/>
                <a:cs typeface="+mn-cs"/>
              </a:rPr>
              <a:t>(OOO.LNW)</a:t>
            </a:r>
            <a:r>
              <a:rPr kumimoji="0" lang="es" sz="1600" b="0" i="0" u="none" strike="noStrike" kern="1200" cap="none" spc="0" normalizeH="0" dirty="0">
                <a:ln>
                  <a:noFill/>
                </a:ln>
                <a:solidFill>
                  <a:schemeClr val="tx1">
                    <a:lumMod val="65000"/>
                    <a:lumOff val="35000"/>
                  </a:schemeClr>
                </a:solidFill>
                <a:effectLst/>
                <a:uLnTx/>
                <a:uFillTx/>
                <a:latin typeface="+mn-lt"/>
                <a:ea typeface="+mn-ea"/>
                <a:cs typeface="+mn-cs"/>
              </a:rPr>
              <a:t> </a:t>
            </a: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lang="es" sz="1600" b="1" i="0" u="none" dirty="0">
                <a:solidFill>
                  <a:schemeClr val="tx1">
                    <a:lumMod val="65000"/>
                    <a:lumOff val="35000"/>
                  </a:schemeClr>
                </a:solidFill>
              </a:rPr>
              <a:t>Haga clic en la pestaña ‘Zonas’ y ‘Exportar ZEL’ (Listado Zona Borde).</a:t>
            </a:r>
            <a:r>
              <a:rPr lang="es" sz="1600" b="0" i="0" u="none" dirty="0">
                <a:solidFill>
                  <a:schemeClr val="tx1">
                    <a:lumMod val="65000"/>
                    <a:lumOff val="35000"/>
                  </a:schemeClr>
                </a:solidFill>
              </a:rPr>
              <a:t>  </a:t>
            </a:r>
            <a:r>
              <a:rPr lang="es" sz="1600" b="1" i="0" u="none" dirty="0">
                <a:solidFill>
                  <a:schemeClr val="tx1">
                    <a:lumMod val="65000"/>
                    <a:lumOff val="35000"/>
                  </a:schemeClr>
                </a:solidFill>
              </a:rPr>
              <a:t>Salvar Como OOO.ZEL</a:t>
            </a:r>
          </a:p>
          <a:p>
            <a:pPr marL="457200" marR="0" lvl="0" indent="-457200" algn="l" defTabSz="914400" rtl="0" eaLnBrk="1" fontAlgn="auto" latinLnBrk="0" hangingPunct="1">
              <a:lnSpc>
                <a:spcPct val="100000"/>
              </a:lnSpc>
              <a:spcBef>
                <a:spcPct val="20000"/>
              </a:spcBef>
              <a:spcAft>
                <a:spcPts val="0"/>
              </a:spcAft>
              <a:buClrTx/>
              <a:buSzTx/>
              <a:buFont typeface="+mj-lt"/>
              <a:buAutoNum type="arabicPeriod"/>
              <a:tabLst/>
              <a:defRPr/>
            </a:pPr>
            <a:r>
              <a:rPr kumimoji="0" lang="es" sz="1600" b="1" i="0" u="none" strike="noStrike" kern="1200" cap="none" spc="0" normalizeH="0" dirty="0">
                <a:ln>
                  <a:noFill/>
                </a:ln>
                <a:solidFill>
                  <a:schemeClr val="tx1">
                    <a:lumMod val="65000"/>
                    <a:lumOff val="35000"/>
                  </a:schemeClr>
                </a:solidFill>
                <a:effectLst/>
                <a:uLnTx/>
                <a:uFillTx/>
                <a:latin typeface="+mn-lt"/>
                <a:ea typeface="+mn-ea"/>
                <a:cs typeface="+mn-cs"/>
              </a:rPr>
              <a:t>El archivo Listado Zona Borde tomará el lugar de sus plantillas en SECCIONES TRANSVERSALES &amp; VOLUMENES</a:t>
            </a:r>
          </a:p>
        </p:txBody>
      </p:sp>
      <p:sp>
        <p:nvSpPr>
          <p:cNvPr id="3" name="Rectangle 2"/>
          <p:cNvSpPr/>
          <p:nvPr/>
        </p:nvSpPr>
        <p:spPr>
          <a:xfrm>
            <a:off x="149551" y="1363239"/>
            <a:ext cx="8524430" cy="338554"/>
          </a:xfrm>
          <a:prstGeom prst="rect">
            <a:avLst/>
          </a:prstGeom>
        </p:spPr>
        <p:txBody>
          <a:bodyPr wrap="square">
            <a:spAutoFit/>
          </a:bodyPr>
          <a:lstStyle/>
          <a:p>
            <a:pPr marL="457200" lvl="0" indent="-457200" algn="l" defTabSz="914400" rtl="0">
              <a:spcBef>
                <a:spcPct val="20000"/>
              </a:spcBef>
              <a:defRPr/>
            </a:pPr>
            <a:r>
              <a:rPr lang="es" sz="1600" b="1" i="0" u="none" dirty="0">
                <a:solidFill>
                  <a:schemeClr val="tx1">
                    <a:lumMod val="65000"/>
                    <a:lumOff val="35000"/>
                  </a:schemeClr>
                </a:solidFill>
              </a:rPr>
              <a:t>Si usted planea hacer volúmenes en SECCIONES TRANSVERSALES &amp; VOLUMENES:</a:t>
            </a:r>
          </a:p>
        </p:txBody>
      </p:sp>
    </p:spTree>
    <p:extLst>
      <p:ext uri="{BB962C8B-B14F-4D97-AF65-F5344CB8AC3E}">
        <p14:creationId xmlns:p14="http://schemas.microsoft.com/office/powerpoint/2010/main" val="31781779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Algunos CHN/ZEL “Hace” y “No Hace”</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107</a:t>
            </a:fld>
            <a:endParaRPr lang="es"/>
          </a:p>
        </p:txBody>
      </p:sp>
      <p:pic>
        <p:nvPicPr>
          <p:cNvPr id="4098" name="Picture 2" descr="C:\Temp\LLLE.png"/>
          <p:cNvPicPr>
            <a:picLocks noChangeAspect="1" noChangeArrowheads="1"/>
          </p:cNvPicPr>
          <p:nvPr/>
        </p:nvPicPr>
        <p:blipFill>
          <a:blip r:embed="rId2" cstate="print"/>
          <a:srcRect/>
          <a:stretch>
            <a:fillRect/>
          </a:stretch>
        </p:blipFill>
        <p:spPr bwMode="auto">
          <a:xfrm>
            <a:off x="0" y="1600200"/>
            <a:ext cx="9144000" cy="1311282"/>
          </a:xfrm>
          <a:prstGeom prst="rect">
            <a:avLst/>
          </a:prstGeom>
          <a:noFill/>
        </p:spPr>
      </p:pic>
      <p:pic>
        <p:nvPicPr>
          <p:cNvPr id="4099" name="Picture 3" descr="C:\Temp\LLLD.png"/>
          <p:cNvPicPr>
            <a:picLocks noChangeAspect="1" noChangeArrowheads="1"/>
          </p:cNvPicPr>
          <p:nvPr/>
        </p:nvPicPr>
        <p:blipFill>
          <a:blip r:embed="rId3" cstate="print"/>
          <a:srcRect/>
          <a:stretch>
            <a:fillRect/>
          </a:stretch>
        </p:blipFill>
        <p:spPr bwMode="auto">
          <a:xfrm>
            <a:off x="0" y="3733800"/>
            <a:ext cx="9208787" cy="1295400"/>
          </a:xfrm>
          <a:prstGeom prst="rect">
            <a:avLst/>
          </a:prstGeom>
          <a:noFill/>
        </p:spPr>
      </p:pic>
      <p:sp>
        <p:nvSpPr>
          <p:cNvPr id="5" name="Rectangle 3"/>
          <p:cNvSpPr txBox="1">
            <a:spLocks noChangeArrowheads="1"/>
          </p:cNvSpPr>
          <p:nvPr/>
        </p:nvSpPr>
        <p:spPr>
          <a:xfrm>
            <a:off x="152400" y="3124200"/>
            <a:ext cx="8763000" cy="838200"/>
          </a:xfrm>
          <a:prstGeom prst="rect">
            <a:avLst/>
          </a:prstGeom>
          <a:noFill/>
        </p:spPr>
        <p:txBody>
          <a:bodyPr/>
          <a:lstStyle/>
          <a:p>
            <a:pPr marL="457200" marR="0" lvl="0" indent="-457200" algn="ctr" defTabSz="914400" rtl="0" eaLnBrk="1" fontAlgn="auto" latinLnBrk="0" hangingPunct="1">
              <a:lnSpc>
                <a:spcPct val="100000"/>
              </a:lnSpc>
              <a:spcBef>
                <a:spcPct val="20000"/>
              </a:spcBef>
              <a:spcAft>
                <a:spcPts val="0"/>
              </a:spcAft>
              <a:buClrTx/>
              <a:buSzTx/>
              <a:tabLst/>
              <a:defRPr/>
            </a:pPr>
            <a:r>
              <a:rPr kumimoji="0" lang="es" b="1" i="0" u="none" strike="noStrike" kern="1200" cap="none" spc="0" normalizeH="0" dirty="0">
                <a:ln>
                  <a:noFill/>
                </a:ln>
                <a:solidFill>
                  <a:schemeClr val="tx1">
                    <a:lumMod val="65000"/>
                    <a:lumOff val="35000"/>
                  </a:schemeClr>
                </a:solidFill>
                <a:effectLst/>
                <a:uLnTx/>
                <a:uFillTx/>
                <a:latin typeface="+mn-lt"/>
                <a:ea typeface="+mn-ea"/>
                <a:cs typeface="+mn-cs"/>
              </a:rPr>
              <a:t>No tenga una Línea Planeada </a:t>
            </a:r>
            <a:r>
              <a:rPr kumimoji="0" lang="es" b="1" i="0" u="none" strike="noStrike" kern="1200" cap="none" spc="0" normalizeH="0">
                <a:ln>
                  <a:noFill/>
                </a:ln>
                <a:solidFill>
                  <a:schemeClr val="tx1">
                    <a:lumMod val="65000"/>
                    <a:lumOff val="35000"/>
                  </a:schemeClr>
                </a:solidFill>
                <a:effectLst/>
                <a:uLnTx/>
                <a:uFillTx/>
                <a:latin typeface="+mn-lt"/>
                <a:ea typeface="+mn-ea"/>
                <a:cs typeface="+mn-cs"/>
              </a:rPr>
              <a:t>que </a:t>
            </a:r>
            <a:r>
              <a:rPr kumimoji="0" lang="es" b="1" i="0" u="none" strike="noStrike" kern="1200" cap="none" spc="0" normalizeH="0" smtClean="0">
                <a:ln>
                  <a:noFill/>
                </a:ln>
                <a:solidFill>
                  <a:schemeClr val="tx1">
                    <a:lumMod val="65000"/>
                    <a:lumOff val="35000"/>
                  </a:schemeClr>
                </a:solidFill>
                <a:effectLst/>
                <a:uLnTx/>
                <a:uFillTx/>
                <a:latin typeface="+mn-lt"/>
                <a:ea typeface="+mn-ea"/>
                <a:cs typeface="+mn-cs"/>
              </a:rPr>
              <a:t>comparte </a:t>
            </a:r>
            <a:r>
              <a:rPr kumimoji="0" lang="es" b="1" i="0" u="none" strike="noStrike" kern="1200" cap="none" spc="0" normalizeH="0" dirty="0">
                <a:ln>
                  <a:noFill/>
                </a:ln>
                <a:solidFill>
                  <a:schemeClr val="tx1">
                    <a:lumMod val="65000"/>
                    <a:lumOff val="35000"/>
                  </a:schemeClr>
                </a:solidFill>
                <a:effectLst/>
                <a:uLnTx/>
                <a:uFillTx/>
                <a:latin typeface="+mn-lt"/>
                <a:ea typeface="+mn-ea"/>
                <a:cs typeface="+mn-cs"/>
              </a:rPr>
              <a:t>el mismo “borde” que su archivo *.CHN</a:t>
            </a:r>
            <a:r>
              <a:rPr kumimoji="0" lang="es" b="0" i="0" u="none" strike="noStrike" kern="1200" cap="none" spc="0" normalizeH="0" dirty="0">
                <a:ln>
                  <a:noFill/>
                </a:ln>
                <a:solidFill>
                  <a:schemeClr val="tx1">
                    <a:lumMod val="65000"/>
                    <a:lumOff val="35000"/>
                  </a:schemeClr>
                </a:solidFill>
                <a:effectLst/>
                <a:uLnTx/>
                <a:uFillTx/>
                <a:latin typeface="+mn-lt"/>
                <a:ea typeface="+mn-ea"/>
                <a:cs typeface="+mn-cs"/>
              </a:rPr>
              <a:t>  </a:t>
            </a:r>
            <a:r>
              <a:rPr kumimoji="0" lang="es" b="1" i="0" u="none" strike="noStrike" kern="1200" cap="none" spc="0" normalizeH="0" dirty="0">
                <a:ln>
                  <a:noFill/>
                </a:ln>
                <a:solidFill>
                  <a:schemeClr val="tx1">
                    <a:lumMod val="65000"/>
                    <a:lumOff val="35000"/>
                  </a:schemeClr>
                </a:solidFill>
                <a:effectLst/>
                <a:uLnTx/>
                <a:uFillTx/>
                <a:latin typeface="+mn-lt"/>
                <a:ea typeface="+mn-ea"/>
                <a:cs typeface="+mn-cs"/>
              </a:rPr>
              <a:t>Podría no encontrar todas las intersecciones necesarias.</a:t>
            </a:r>
            <a:endParaRPr kumimoji="0" lang="es" b="1"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
        <p:nvSpPr>
          <p:cNvPr id="6" name="Rectangle 3"/>
          <p:cNvSpPr txBox="1">
            <a:spLocks noChangeArrowheads="1"/>
          </p:cNvSpPr>
          <p:nvPr/>
        </p:nvSpPr>
        <p:spPr>
          <a:xfrm>
            <a:off x="236893" y="5105400"/>
            <a:ext cx="8763000" cy="1066800"/>
          </a:xfrm>
          <a:prstGeom prst="rect">
            <a:avLst/>
          </a:prstGeom>
          <a:noFill/>
        </p:spPr>
        <p:txBody>
          <a:bodyPr/>
          <a:lstStyle/>
          <a:p>
            <a:pPr marL="457200" marR="0" lvl="0" indent="-457200" algn="ctr" defTabSz="914400" rtl="0" eaLnBrk="1" fontAlgn="auto" latinLnBrk="0" hangingPunct="1">
              <a:lnSpc>
                <a:spcPct val="100000"/>
              </a:lnSpc>
              <a:spcBef>
                <a:spcPct val="20000"/>
              </a:spcBef>
              <a:spcAft>
                <a:spcPts val="0"/>
              </a:spcAft>
              <a:buClrTx/>
              <a:buSzTx/>
              <a:tabLst/>
              <a:defRPr/>
            </a:pPr>
            <a:r>
              <a:rPr kumimoji="0" lang="es" b="1" i="0" u="none" strike="noStrike" kern="1200" cap="none" spc="0" normalizeH="0">
                <a:ln>
                  <a:noFill/>
                </a:ln>
                <a:solidFill>
                  <a:schemeClr val="tx1">
                    <a:lumMod val="65000"/>
                    <a:lumOff val="35000"/>
                  </a:schemeClr>
                </a:solidFill>
                <a:effectLst/>
                <a:uLnTx/>
                <a:uFillTx/>
                <a:latin typeface="+mn-lt"/>
                <a:ea typeface="+mn-ea"/>
                <a:cs typeface="+mn-cs"/>
              </a:rPr>
              <a:t>Solución:</a:t>
            </a:r>
            <a:r>
              <a:rPr kumimoji="0" lang="es" b="0" i="0" u="none" strike="noStrike" kern="1200" cap="none" spc="0" normalizeH="0">
                <a:ln>
                  <a:noFill/>
                </a:ln>
                <a:solidFill>
                  <a:schemeClr val="tx1">
                    <a:lumMod val="65000"/>
                    <a:lumOff val="35000"/>
                  </a:schemeClr>
                </a:solidFill>
                <a:effectLst/>
                <a:uLnTx/>
                <a:uFillTx/>
                <a:latin typeface="+mn-lt"/>
                <a:ea typeface="+mn-ea"/>
                <a:cs typeface="+mn-cs"/>
              </a:rPr>
              <a:t>  </a:t>
            </a:r>
            <a:r>
              <a:rPr kumimoji="0" lang="es" b="1" i="0" u="none" strike="noStrike" kern="1200" cap="none" spc="0" normalizeH="0">
                <a:ln>
                  <a:noFill/>
                </a:ln>
                <a:solidFill>
                  <a:schemeClr val="tx1">
                    <a:lumMod val="65000"/>
                    <a:lumOff val="35000"/>
                  </a:schemeClr>
                </a:solidFill>
                <a:effectLst/>
                <a:uLnTx/>
                <a:uFillTx/>
                <a:latin typeface="+mn-lt"/>
                <a:ea typeface="+mn-ea"/>
                <a:cs typeface="+mn-cs"/>
              </a:rPr>
              <a:t>Extienda su diseño canal de </a:t>
            </a:r>
            <a:r>
              <a:rPr kumimoji="0" lang="es" b="1" i="0" u="none" strike="noStrike" kern="1200" cap="none" spc="0" normalizeH="0" smtClean="0">
                <a:ln>
                  <a:noFill/>
                </a:ln>
                <a:solidFill>
                  <a:schemeClr val="tx1">
                    <a:lumMod val="65000"/>
                    <a:lumOff val="35000"/>
                  </a:schemeClr>
                </a:solidFill>
                <a:effectLst/>
                <a:uLnTx/>
                <a:uFillTx/>
                <a:latin typeface="+mn-lt"/>
                <a:ea typeface="+mn-ea"/>
                <a:cs typeface="+mn-cs"/>
              </a:rPr>
              <a:t>manera </a:t>
            </a:r>
            <a:r>
              <a:rPr kumimoji="0" lang="es" b="1" i="0" u="none" strike="noStrike" kern="1200" cap="none" spc="0" normalizeH="0">
                <a:ln>
                  <a:noFill/>
                </a:ln>
                <a:solidFill>
                  <a:schemeClr val="tx1">
                    <a:lumMod val="65000"/>
                    <a:lumOff val="35000"/>
                  </a:schemeClr>
                </a:solidFill>
                <a:effectLst/>
                <a:uLnTx/>
                <a:uFillTx/>
                <a:latin typeface="+mn-lt"/>
                <a:ea typeface="+mn-ea"/>
                <a:cs typeface="+mn-cs"/>
              </a:rPr>
              <a:t>que la línea planeada intersecte con todas las áreas de las zonas de reporte.</a:t>
            </a:r>
            <a:r>
              <a:rPr kumimoji="0" lang="es" b="0" i="0" u="none" strike="noStrike" kern="1200" cap="none" spc="0" normalizeH="0">
                <a:ln>
                  <a:noFill/>
                </a:ln>
                <a:solidFill>
                  <a:schemeClr val="tx1">
                    <a:lumMod val="65000"/>
                    <a:lumOff val="35000"/>
                  </a:schemeClr>
                </a:solidFill>
                <a:effectLst/>
                <a:uLnTx/>
                <a:uFillTx/>
                <a:latin typeface="+mn-lt"/>
                <a:ea typeface="+mn-ea"/>
                <a:cs typeface="+mn-cs"/>
              </a:rPr>
              <a:t>  </a:t>
            </a:r>
            <a:r>
              <a:rPr kumimoji="0" lang="es" b="1" i="0" u="none" strike="noStrike" kern="1200" cap="none" spc="0" normalizeH="0">
                <a:ln>
                  <a:noFill/>
                </a:ln>
                <a:solidFill>
                  <a:schemeClr val="tx1">
                    <a:lumMod val="65000"/>
                    <a:lumOff val="35000"/>
                  </a:schemeClr>
                </a:solidFill>
                <a:effectLst/>
                <a:uLnTx/>
                <a:uFillTx/>
                <a:latin typeface="+mn-lt"/>
                <a:ea typeface="+mn-ea"/>
                <a:cs typeface="+mn-cs"/>
              </a:rPr>
              <a:t>CSV solo calculará volúmenes hasta el límite de la línea planeada.</a:t>
            </a:r>
            <a:endParaRPr kumimoji="0" lang="es" b="1"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extLst>
      <p:ext uri="{BB962C8B-B14F-4D97-AF65-F5344CB8AC3E}">
        <p14:creationId xmlns:p14="http://schemas.microsoft.com/office/powerpoint/2010/main" val="168922314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Algunos CHN/ZEL “Hace” y “No Hace”</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108</a:t>
            </a:fld>
            <a:endParaRPr lang="es"/>
          </a:p>
        </p:txBody>
      </p:sp>
      <p:pic>
        <p:nvPicPr>
          <p:cNvPr id="4098" name="Picture 2" descr="C:\Temp\LLLE.png"/>
          <p:cNvPicPr>
            <a:picLocks noChangeAspect="1" noChangeArrowheads="1"/>
          </p:cNvPicPr>
          <p:nvPr/>
        </p:nvPicPr>
        <p:blipFill>
          <a:blip r:embed="rId2" cstate="print"/>
          <a:stretch>
            <a:fillRect/>
          </a:stretch>
        </p:blipFill>
        <p:spPr bwMode="auto">
          <a:xfrm>
            <a:off x="-39413" y="1495425"/>
            <a:ext cx="9220606" cy="3429000"/>
          </a:xfrm>
          <a:prstGeom prst="rect">
            <a:avLst/>
          </a:prstGeom>
          <a:noFill/>
        </p:spPr>
      </p:pic>
      <p:sp>
        <p:nvSpPr>
          <p:cNvPr id="8" name="Line Callout 1 7"/>
          <p:cNvSpPr/>
          <p:nvPr/>
        </p:nvSpPr>
        <p:spPr>
          <a:xfrm>
            <a:off x="82312" y="2114550"/>
            <a:ext cx="2133600" cy="1782332"/>
          </a:xfrm>
          <a:prstGeom prst="borderCallout1">
            <a:avLst>
              <a:gd name="adj1" fmla="val 67981"/>
              <a:gd name="adj2" fmla="val 99140"/>
              <a:gd name="adj3" fmla="val 56793"/>
              <a:gd name="adj4" fmla="val 125824"/>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dirty="0"/>
              <a:t>No tenga una línea planeada iniciando dentro de una zona de reporte</a:t>
            </a:r>
            <a:r>
              <a:rPr lang="es" b="1" i="0" u="none" dirty="0" smtClean="0"/>
              <a:t>.</a:t>
            </a:r>
            <a:endParaRPr lang="es" b="1" dirty="0"/>
          </a:p>
          <a:p>
            <a:pPr algn="ctr" rtl="0"/>
            <a:endParaRPr lang="es" b="1" i="0" u="none" dirty="0" smtClean="0"/>
          </a:p>
        </p:txBody>
      </p:sp>
      <p:sp>
        <p:nvSpPr>
          <p:cNvPr id="9" name="Line Callout 1 8"/>
          <p:cNvSpPr/>
          <p:nvPr/>
        </p:nvSpPr>
        <p:spPr>
          <a:xfrm>
            <a:off x="4054237" y="5029200"/>
            <a:ext cx="4838700" cy="1190625"/>
          </a:xfrm>
          <a:prstGeom prst="borderCallout1">
            <a:avLst>
              <a:gd name="adj1" fmla="val -3228"/>
              <a:gd name="adj2" fmla="val 83028"/>
              <a:gd name="adj3" fmla="val -60467"/>
              <a:gd name="adj4" fmla="val 69978"/>
            </a:avLst>
          </a:prstGeom>
          <a:solidFill>
            <a:srgbClr val="0000FF"/>
          </a:solid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NO tenga una línea planeada iniciando exactamente sobre un polígono borde.</a:t>
            </a:r>
            <a:r>
              <a:rPr lang="es" b="0" i="0" u="none"/>
              <a:t>  </a:t>
            </a:r>
            <a:r>
              <a:rPr lang="es" b="1" i="0" u="none"/>
              <a:t>La intersección puede no ser encontrada!</a:t>
            </a:r>
          </a:p>
        </p:txBody>
      </p:sp>
    </p:spTree>
    <p:extLst>
      <p:ext uri="{BB962C8B-B14F-4D97-AF65-F5344CB8AC3E}">
        <p14:creationId xmlns:p14="http://schemas.microsoft.com/office/powerpoint/2010/main" val="295258490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Método Listado Zona Borde en CSV</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109</a:t>
            </a:fld>
            <a:endParaRPr lang="es"/>
          </a:p>
        </p:txBody>
      </p:sp>
      <p:pic>
        <p:nvPicPr>
          <p:cNvPr id="5122" name="Picture 2" descr="C:\Temp\LLLG.png"/>
          <p:cNvPicPr>
            <a:picLocks noChangeAspect="1" noChangeArrowheads="1"/>
          </p:cNvPicPr>
          <p:nvPr/>
        </p:nvPicPr>
        <p:blipFill rotWithShape="1">
          <a:blip r:embed="rId2" cstate="print"/>
          <a:srcRect r="29951"/>
          <a:stretch/>
        </p:blipFill>
        <p:spPr bwMode="auto">
          <a:xfrm>
            <a:off x="4345512" y="1847850"/>
            <a:ext cx="4474638" cy="3448050"/>
          </a:xfrm>
          <a:prstGeom prst="rect">
            <a:avLst/>
          </a:prstGeom>
          <a:noFill/>
        </p:spPr>
      </p:pic>
      <p:sp>
        <p:nvSpPr>
          <p:cNvPr id="4" name="Rounded Rectangle 3"/>
          <p:cNvSpPr/>
          <p:nvPr/>
        </p:nvSpPr>
        <p:spPr>
          <a:xfrm>
            <a:off x="166497" y="2450262"/>
            <a:ext cx="3995928" cy="191664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Archivo PreDragado:</a:t>
            </a:r>
            <a:r>
              <a:rPr lang="es" sz="1600" b="0" i="0" u="none" dirty="0"/>
              <a:t>	</a:t>
            </a:r>
            <a:r>
              <a:rPr lang="es" sz="1600" b="1" i="0" u="none" dirty="0"/>
              <a:t>QQQ.LOG</a:t>
            </a:r>
          </a:p>
          <a:p>
            <a:pPr algn="l" rtl="0"/>
            <a:r>
              <a:rPr lang="es" sz="1600" b="1" i="0" u="none" dirty="0"/>
              <a:t>Archivo PostDragado:</a:t>
            </a:r>
            <a:r>
              <a:rPr lang="es" sz="1600" b="0" i="0" u="none" dirty="0"/>
              <a:t>	</a:t>
            </a:r>
            <a:r>
              <a:rPr lang="es" sz="1600" b="1" i="0" u="none" dirty="0"/>
              <a:t>RRR.LOG</a:t>
            </a:r>
          </a:p>
          <a:p>
            <a:pPr algn="l" rtl="0"/>
            <a:r>
              <a:rPr lang="es" sz="1600" b="1" i="0" u="none" dirty="0"/>
              <a:t>Plantilla:</a:t>
            </a:r>
            <a:r>
              <a:rPr lang="es" sz="1600" b="0" i="0" u="none" dirty="0"/>
              <a:t>	</a:t>
            </a:r>
            <a:r>
              <a:rPr lang="es" sz="1600" b="0" i="0" u="none" dirty="0" smtClean="0"/>
              <a:t>			</a:t>
            </a:r>
            <a:r>
              <a:rPr lang="es" sz="1600" b="1" i="0" u="none" dirty="0" smtClean="0"/>
              <a:t>OOO.ZEL</a:t>
            </a:r>
            <a:endParaRPr lang="es" sz="1600" b="1" i="0" u="none" dirty="0"/>
          </a:p>
          <a:p>
            <a:pPr algn="l" rtl="0"/>
            <a:r>
              <a:rPr lang="es" sz="1600" b="1" i="0" u="none" dirty="0"/>
              <a:t>OD Permitida:</a:t>
            </a:r>
            <a:r>
              <a:rPr lang="es" sz="1600" b="0" i="0" u="none" dirty="0"/>
              <a:t>	</a:t>
            </a:r>
            <a:r>
              <a:rPr lang="es" sz="1600" b="0" i="0" u="none" dirty="0" smtClean="0"/>
              <a:t>		</a:t>
            </a:r>
            <a:r>
              <a:rPr lang="es" sz="1600" b="1" i="0" u="none" dirty="0" smtClean="0"/>
              <a:t>1</a:t>
            </a:r>
            <a:r>
              <a:rPr lang="es" sz="1600" b="1" i="0" u="none" dirty="0"/>
              <a:t>’</a:t>
            </a:r>
          </a:p>
          <a:p>
            <a:pPr algn="l" rtl="0"/>
            <a:r>
              <a:rPr lang="es" sz="1600" b="1" i="0" u="none" dirty="0"/>
              <a:t>Método</a:t>
            </a:r>
            <a:r>
              <a:rPr lang="es" sz="1600" b="0" i="0" u="none" dirty="0"/>
              <a:t>          	</a:t>
            </a:r>
            <a:r>
              <a:rPr lang="es" sz="1600" b="0" i="0" u="none" dirty="0" smtClean="0"/>
              <a:t>		</a:t>
            </a:r>
            <a:r>
              <a:rPr lang="es" sz="1600" b="1" i="0" u="none" dirty="0" smtClean="0"/>
              <a:t>Listado 						Zonas 					PostDragado</a:t>
            </a:r>
            <a:endParaRPr lang="es" sz="1600" b="1" i="0" u="none" dirty="0"/>
          </a:p>
        </p:txBody>
      </p:sp>
    </p:spTree>
    <p:extLst>
      <p:ext uri="{BB962C8B-B14F-4D97-AF65-F5344CB8AC3E}">
        <p14:creationId xmlns:p14="http://schemas.microsoft.com/office/powerpoint/2010/main" val="2342193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30327"/>
            <a:ext cx="7962810" cy="988786"/>
          </a:xfrm>
        </p:spPr>
        <p:txBody>
          <a:bodyPr/>
          <a:lstStyle/>
          <a:p>
            <a:pPr algn="l" rtl="0"/>
            <a:r>
              <a:rPr lang="es" b="0" i="0" u="none" dirty="0"/>
              <a:t>Sin Sobreprofundidad en los Taludes Laterales</a:t>
            </a:r>
          </a:p>
        </p:txBody>
      </p:sp>
      <p:sp>
        <p:nvSpPr>
          <p:cNvPr id="3" name="Content Placeholder 2"/>
          <p:cNvSpPr>
            <a:spLocks noGrp="1"/>
          </p:cNvSpPr>
          <p:nvPr>
            <p:ph idx="1"/>
          </p:nvPr>
        </p:nvSpPr>
        <p:spPr>
          <a:xfrm>
            <a:off x="503965" y="4959903"/>
            <a:ext cx="8229600" cy="1173163"/>
          </a:xfrm>
        </p:spPr>
        <p:txBody>
          <a:bodyPr>
            <a:normAutofit fontScale="92500" lnSpcReduction="20000"/>
          </a:bodyPr>
          <a:lstStyle/>
          <a:p>
            <a:pPr algn="l" rtl="0"/>
            <a:r>
              <a:rPr lang="es" b="0" i="0" u="none">
                <a:solidFill>
                  <a:schemeClr val="tx1">
                    <a:lumMod val="65000"/>
                    <a:lumOff val="35000"/>
                  </a:schemeClr>
                </a:solidFill>
              </a:rPr>
              <a:t>Algunos métodos le permiten ignorar el material de Sobreprofundidad en los Taludes Laterales.</a:t>
            </a:r>
          </a:p>
          <a:p>
            <a:endParaRPr lang="es" dirty="0">
              <a:solidFill>
                <a:schemeClr val="tx1">
                  <a:lumMod val="65000"/>
                  <a:lumOff val="35000"/>
                </a:schemeClr>
              </a:solidFill>
            </a:endParaRPr>
          </a:p>
          <a:p>
            <a:pPr marL="0" lvl="1" indent="0" algn="l" rtl="0">
              <a:buClr>
                <a:schemeClr val="tx1">
                  <a:lumMod val="65000"/>
                  <a:lumOff val="35000"/>
                </a:schemeClr>
              </a:buClr>
              <a:buNone/>
            </a:pPr>
            <a:r>
              <a:rPr lang="es" b="0" i="0" u="none">
                <a:solidFill>
                  <a:schemeClr val="tx1">
                    <a:lumMod val="65000"/>
                    <a:lumOff val="35000"/>
                  </a:schemeClr>
                </a:solidFill>
              </a:rPr>
              <a:t>Esto es típicamente una opción que puede ser activada o desactivada.</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11</a:t>
            </a:fld>
            <a:endParaRPr lang="es"/>
          </a:p>
        </p:txBody>
      </p:sp>
      <p:pic>
        <p:nvPicPr>
          <p:cNvPr id="4" name="Picture 2"/>
          <p:cNvPicPr>
            <a:picLocks noChangeAspect="1" noChangeArrowheads="1"/>
          </p:cNvPicPr>
          <p:nvPr/>
        </p:nvPicPr>
        <p:blipFill>
          <a:blip r:embed="rId2" cstate="print"/>
          <a:srcRect/>
          <a:stretch>
            <a:fillRect/>
          </a:stretch>
        </p:blipFill>
        <p:spPr bwMode="auto">
          <a:xfrm>
            <a:off x="347472" y="1877057"/>
            <a:ext cx="8542586" cy="2811484"/>
          </a:xfrm>
          <a:prstGeom prst="rect">
            <a:avLst/>
          </a:prstGeom>
          <a:noFill/>
          <a:ln w="9525">
            <a:noFill/>
            <a:miter lim="800000"/>
            <a:headEnd/>
            <a:tailEnd/>
          </a:ln>
        </p:spPr>
      </p:pic>
      <p:cxnSp>
        <p:nvCxnSpPr>
          <p:cNvPr id="9" name="Straight Arrow Connector 8"/>
          <p:cNvCxnSpPr/>
          <p:nvPr/>
        </p:nvCxnSpPr>
        <p:spPr>
          <a:xfrm flipV="1">
            <a:off x="1062580" y="3648635"/>
            <a:ext cx="1017232" cy="394447"/>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7306235" y="3406588"/>
            <a:ext cx="1004047" cy="744071"/>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01400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algn="l" rtl="0"/>
            <a:r>
              <a:rPr lang="es" b="0" i="0" u="none"/>
              <a:t>Método Listado Zona Borde en CSV</a:t>
            </a:r>
          </a:p>
        </p:txBody>
      </p:sp>
      <p:sp>
        <p:nvSpPr>
          <p:cNvPr id="5" name="Slide Number Placeholder 4"/>
          <p:cNvSpPr>
            <a:spLocks noGrp="1"/>
          </p:cNvSpPr>
          <p:nvPr>
            <p:ph type="sldNum" sz="quarter" idx="12"/>
          </p:nvPr>
        </p:nvSpPr>
        <p:spPr/>
        <p:txBody>
          <a:bodyPr/>
          <a:lstStyle/>
          <a:p>
            <a:pPr algn="l" rtl="0"/>
            <a:fld id="{8B0EDE77-C530-4ADB-AD74-A99B71A289FB}" type="slidenum">
              <a:rPr/>
              <a:pPr algn="l" rtl="0"/>
              <a:t>110</a:t>
            </a:fld>
            <a:endParaRPr lang="es"/>
          </a:p>
        </p:txBody>
      </p:sp>
      <p:pic>
        <p:nvPicPr>
          <p:cNvPr id="26626" name="Picture 2"/>
          <p:cNvPicPr>
            <a:picLocks noChangeAspect="1" noChangeArrowheads="1"/>
          </p:cNvPicPr>
          <p:nvPr/>
        </p:nvPicPr>
        <p:blipFill rotWithShape="1">
          <a:blip r:embed="rId2" cstate="print"/>
          <a:srcRect t="1036" b="1299"/>
          <a:stretch/>
        </p:blipFill>
        <p:spPr bwMode="auto">
          <a:xfrm>
            <a:off x="347472" y="1304925"/>
            <a:ext cx="6657975" cy="4705350"/>
          </a:xfrm>
          <a:prstGeom prst="rect">
            <a:avLst/>
          </a:prstGeom>
          <a:noFill/>
          <a:ln w="9525">
            <a:noFill/>
            <a:miter lim="800000"/>
            <a:headEnd/>
            <a:tailEnd/>
          </a:ln>
        </p:spPr>
      </p:pic>
    </p:spTree>
    <p:extLst>
      <p:ext uri="{BB962C8B-B14F-4D97-AF65-F5344CB8AC3E}">
        <p14:creationId xmlns:p14="http://schemas.microsoft.com/office/powerpoint/2010/main" val="290786312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414880" y="1330906"/>
            <a:ext cx="6674832" cy="4841294"/>
          </a:xfrm>
          <a:prstGeom prst="rect">
            <a:avLst/>
          </a:prstGeom>
          <a:noFill/>
          <a:ln w="9525">
            <a:noFill/>
            <a:miter lim="800000"/>
            <a:headEnd/>
            <a:tailEnd/>
          </a:ln>
        </p:spPr>
      </p:pic>
      <p:sp>
        <p:nvSpPr>
          <p:cNvPr id="2" name="Title 1"/>
          <p:cNvSpPr>
            <a:spLocks noGrp="1"/>
          </p:cNvSpPr>
          <p:nvPr>
            <p:ph type="title"/>
          </p:nvPr>
        </p:nvSpPr>
        <p:spPr>
          <a:xfrm>
            <a:off x="347472" y="71792"/>
            <a:ext cx="5410200" cy="890233"/>
          </a:xfrm>
        </p:spPr>
        <p:txBody>
          <a:bodyPr/>
          <a:lstStyle/>
          <a:p>
            <a:pPr algn="l" rtl="0"/>
            <a:r>
              <a:rPr lang="es" b="0" i="0" u="none"/>
              <a:t>Reporte Listado Zona Borde</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111</a:t>
            </a:fld>
            <a:endParaRPr lang="es"/>
          </a:p>
        </p:txBody>
      </p:sp>
      <p:sp>
        <p:nvSpPr>
          <p:cNvPr id="4" name="TextBox 3"/>
          <p:cNvSpPr txBox="1"/>
          <p:nvPr/>
        </p:nvSpPr>
        <p:spPr>
          <a:xfrm>
            <a:off x="5048250" y="1882733"/>
            <a:ext cx="3705225" cy="1077218"/>
          </a:xfrm>
          <a:prstGeom prst="rect">
            <a:avLst/>
          </a:prstGeom>
          <a:solidFill>
            <a:schemeClr val="bg2">
              <a:lumMod val="20000"/>
              <a:lumOff val="80000"/>
            </a:schemeClr>
          </a:solidFill>
          <a:ln>
            <a:solidFill>
              <a:schemeClr val="tx1">
                <a:lumMod val="65000"/>
                <a:lumOff val="35000"/>
              </a:schemeClr>
            </a:solidFill>
          </a:ln>
        </p:spPr>
        <p:txBody>
          <a:bodyPr wrap="square" rtlCol="0">
            <a:spAutoFit/>
          </a:bodyPr>
          <a:lstStyle/>
          <a:p>
            <a:pPr algn="l" rtl="0"/>
            <a:r>
              <a:rPr lang="es" sz="1600" b="0" i="0" u="none">
                <a:solidFill>
                  <a:schemeClr val="tx1">
                    <a:lumMod val="65000"/>
                    <a:lumOff val="35000"/>
                  </a:schemeClr>
                </a:solidFill>
              </a:rPr>
              <a:t>Resumen:  Por cada Zona.</a:t>
            </a:r>
          </a:p>
          <a:p>
            <a:pPr algn="l" rtl="0">
              <a:buFont typeface="Arial" pitchFamily="34" charset="0"/>
              <a:buChar char="•"/>
            </a:pPr>
            <a:r>
              <a:rPr lang="es" sz="1600" b="0" i="0" u="none">
                <a:solidFill>
                  <a:schemeClr val="tx1">
                    <a:lumMod val="65000"/>
                    <a:lumOff val="35000"/>
                  </a:schemeClr>
                </a:solidFill>
              </a:rPr>
              <a:t>  Diseño</a:t>
            </a:r>
          </a:p>
          <a:p>
            <a:pPr algn="l" rtl="0">
              <a:buFont typeface="Arial" pitchFamily="34" charset="0"/>
              <a:buChar char="•"/>
            </a:pPr>
            <a:r>
              <a:rPr lang="es" sz="1600" b="0" i="0" u="none">
                <a:solidFill>
                  <a:schemeClr val="tx1">
                    <a:lumMod val="65000"/>
                    <a:lumOff val="35000"/>
                  </a:schemeClr>
                </a:solidFill>
              </a:rPr>
              <a:t>  Sobreprofundidad (Toda)</a:t>
            </a:r>
          </a:p>
          <a:p>
            <a:pPr algn="l" rtl="0">
              <a:buFont typeface="Arial" pitchFamily="34" charset="0"/>
              <a:buChar char="•"/>
            </a:pPr>
            <a:r>
              <a:rPr lang="es" sz="1600" b="0" i="0" u="none">
                <a:solidFill>
                  <a:schemeClr val="tx1">
                    <a:lumMod val="65000"/>
                    <a:lumOff val="35000"/>
                  </a:schemeClr>
                </a:solidFill>
              </a:rPr>
              <a:t>  Sobreprofundidad (Isóbata)</a:t>
            </a:r>
          </a:p>
        </p:txBody>
      </p:sp>
    </p:spTree>
    <p:extLst>
      <p:ext uri="{BB962C8B-B14F-4D97-AF65-F5344CB8AC3E}">
        <p14:creationId xmlns:p14="http://schemas.microsoft.com/office/powerpoint/2010/main" val="372985019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MATERIAL SOBREDRAGADO</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112</a:t>
            </a:fld>
            <a:endParaRPr lang="es"/>
          </a:p>
        </p:txBody>
      </p:sp>
    </p:spTree>
    <p:extLst>
      <p:ext uri="{BB962C8B-B14F-4D97-AF65-F5344CB8AC3E}">
        <p14:creationId xmlns:p14="http://schemas.microsoft.com/office/powerpoint/2010/main" val="119593087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Temp\KKK3.png"/>
          <p:cNvPicPr>
            <a:picLocks noChangeAspect="1" noChangeArrowheads="1"/>
          </p:cNvPicPr>
          <p:nvPr/>
        </p:nvPicPr>
        <p:blipFill>
          <a:blip r:embed="rId2" cstate="print"/>
          <a:srcRect/>
          <a:stretch>
            <a:fillRect/>
          </a:stretch>
        </p:blipFill>
        <p:spPr bwMode="auto">
          <a:xfrm>
            <a:off x="144146" y="1534501"/>
            <a:ext cx="8537053" cy="3186270"/>
          </a:xfrm>
          <a:prstGeom prst="rect">
            <a:avLst/>
          </a:prstGeom>
          <a:noFill/>
        </p:spPr>
      </p:pic>
      <p:sp>
        <p:nvSpPr>
          <p:cNvPr id="6" name="TextBox 5"/>
          <p:cNvSpPr txBox="1"/>
          <p:nvPr/>
        </p:nvSpPr>
        <p:spPr>
          <a:xfrm>
            <a:off x="457200" y="1354404"/>
            <a:ext cx="8382000" cy="400110"/>
          </a:xfrm>
          <a:prstGeom prst="rect">
            <a:avLst/>
          </a:prstGeom>
          <a:noFill/>
          <a:ln>
            <a:noFill/>
          </a:ln>
        </p:spPr>
        <p:txBody>
          <a:bodyPr wrap="square" rtlCol="0">
            <a:spAutoFit/>
          </a:bodyPr>
          <a:lstStyle/>
          <a:p>
            <a:pPr algn="l" rtl="0"/>
            <a:r>
              <a:rPr lang="es" sz="2000" b="0" i="0" u="none">
                <a:solidFill>
                  <a:schemeClr val="tx1">
                    <a:lumMod val="65000"/>
                    <a:lumOff val="35000"/>
                  </a:schemeClr>
                </a:solidFill>
              </a:rPr>
              <a:t>Material Removido Debajo de la plantilla Sobreprofundidad Permitida</a:t>
            </a:r>
          </a:p>
        </p:txBody>
      </p:sp>
      <p:cxnSp>
        <p:nvCxnSpPr>
          <p:cNvPr id="8" name="Straight Connector 7"/>
          <p:cNvCxnSpPr/>
          <p:nvPr/>
        </p:nvCxnSpPr>
        <p:spPr>
          <a:xfrm>
            <a:off x="381000" y="4876800"/>
            <a:ext cx="1219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81000" y="5257800"/>
            <a:ext cx="1219200" cy="0"/>
          </a:xfrm>
          <a:prstGeom prst="line">
            <a:avLst/>
          </a:prstGeom>
          <a:ln w="38100">
            <a:solidFill>
              <a:srgbClr val="00FF00"/>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85800" y="5638800"/>
            <a:ext cx="685800" cy="381000"/>
          </a:xfrm>
          <a:prstGeom prst="rect">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1" name="TextBox 10"/>
          <p:cNvSpPr txBox="1"/>
          <p:nvPr/>
        </p:nvSpPr>
        <p:spPr>
          <a:xfrm>
            <a:off x="1752600" y="4648200"/>
            <a:ext cx="2362200" cy="369332"/>
          </a:xfrm>
          <a:prstGeom prst="rect">
            <a:avLst/>
          </a:prstGeom>
          <a:noFill/>
        </p:spPr>
        <p:txBody>
          <a:bodyPr wrap="square" rtlCol="0">
            <a:spAutoFit/>
          </a:bodyPr>
          <a:lstStyle/>
          <a:p>
            <a:pPr algn="l" rtl="0"/>
            <a:r>
              <a:rPr lang="es" b="1" i="0" u="none">
                <a:solidFill>
                  <a:schemeClr val="tx1">
                    <a:lumMod val="65000"/>
                    <a:lumOff val="35000"/>
                  </a:schemeClr>
                </a:solidFill>
              </a:rPr>
              <a:t>Perfil Pre-dragado</a:t>
            </a:r>
          </a:p>
        </p:txBody>
      </p:sp>
      <p:sp>
        <p:nvSpPr>
          <p:cNvPr id="12" name="TextBox 11"/>
          <p:cNvSpPr txBox="1"/>
          <p:nvPr/>
        </p:nvSpPr>
        <p:spPr>
          <a:xfrm>
            <a:off x="1752600" y="5105400"/>
            <a:ext cx="2362200" cy="369332"/>
          </a:xfrm>
          <a:prstGeom prst="rect">
            <a:avLst/>
          </a:prstGeom>
          <a:noFill/>
        </p:spPr>
        <p:txBody>
          <a:bodyPr wrap="square" rtlCol="0">
            <a:spAutoFit/>
          </a:bodyPr>
          <a:lstStyle/>
          <a:p>
            <a:pPr algn="l" rtl="0"/>
            <a:r>
              <a:rPr lang="es" b="1" i="0" u="none">
                <a:solidFill>
                  <a:schemeClr val="tx1">
                    <a:lumMod val="65000"/>
                    <a:lumOff val="35000"/>
                  </a:schemeClr>
                </a:solidFill>
              </a:rPr>
              <a:t>Perfil Post-dragado</a:t>
            </a:r>
          </a:p>
        </p:txBody>
      </p:sp>
      <p:sp>
        <p:nvSpPr>
          <p:cNvPr id="13" name="TextBox 12"/>
          <p:cNvSpPr txBox="1"/>
          <p:nvPr/>
        </p:nvSpPr>
        <p:spPr>
          <a:xfrm>
            <a:off x="1752600" y="5638800"/>
            <a:ext cx="2362200" cy="646331"/>
          </a:xfrm>
          <a:prstGeom prst="rect">
            <a:avLst/>
          </a:prstGeom>
          <a:noFill/>
        </p:spPr>
        <p:txBody>
          <a:bodyPr wrap="square" rtlCol="0">
            <a:spAutoFit/>
          </a:bodyPr>
          <a:lstStyle/>
          <a:p>
            <a:pPr algn="l" rtl="0"/>
            <a:r>
              <a:rPr lang="es" b="1" i="0" u="none">
                <a:solidFill>
                  <a:schemeClr val="tx1">
                    <a:lumMod val="65000"/>
                    <a:lumOff val="35000"/>
                  </a:schemeClr>
                </a:solidFill>
              </a:rPr>
              <a:t>Material Sobredragado</a:t>
            </a:r>
          </a:p>
        </p:txBody>
      </p:sp>
      <p:sp>
        <p:nvSpPr>
          <p:cNvPr id="14" name="TextBox 13"/>
          <p:cNvSpPr txBox="1"/>
          <p:nvPr/>
        </p:nvSpPr>
        <p:spPr>
          <a:xfrm>
            <a:off x="4759035" y="4720771"/>
            <a:ext cx="4224163" cy="1323439"/>
          </a:xfrm>
          <a:prstGeom prst="rect">
            <a:avLst/>
          </a:prstGeom>
          <a:noFill/>
          <a:ln>
            <a:solidFill>
              <a:schemeClr val="tx1"/>
            </a:solidFill>
          </a:ln>
        </p:spPr>
        <p:txBody>
          <a:bodyPr wrap="square" rtlCol="0">
            <a:spAutoFit/>
          </a:bodyPr>
          <a:lstStyle/>
          <a:p>
            <a:pPr algn="ctr" rtl="0"/>
            <a:r>
              <a:rPr lang="es" sz="2000" b="1" i="0" u="none">
                <a:solidFill>
                  <a:schemeClr val="tx1">
                    <a:lumMod val="65000"/>
                    <a:lumOff val="35000"/>
                  </a:schemeClr>
                </a:solidFill>
              </a:rPr>
              <a:t>El método Filadelfia PostDragado es el único método que calcula Material SOBREDRAGADO.</a:t>
            </a:r>
          </a:p>
        </p:txBody>
      </p:sp>
      <p:sp>
        <p:nvSpPr>
          <p:cNvPr id="16" name="Slide Number Placeholder 15"/>
          <p:cNvSpPr>
            <a:spLocks noGrp="1"/>
          </p:cNvSpPr>
          <p:nvPr>
            <p:ph type="sldNum" sz="quarter" idx="12"/>
          </p:nvPr>
        </p:nvSpPr>
        <p:spPr/>
        <p:txBody>
          <a:bodyPr/>
          <a:lstStyle/>
          <a:p>
            <a:pPr algn="l" rtl="0"/>
            <a:fld id="{8B0EDE77-C530-4ADB-AD74-A99B71A289FB}" type="slidenum">
              <a:rPr/>
              <a:pPr algn="l" rtl="0"/>
              <a:t>113</a:t>
            </a:fld>
            <a:endParaRPr lang="es"/>
          </a:p>
        </p:txBody>
      </p:sp>
      <p:sp>
        <p:nvSpPr>
          <p:cNvPr id="2" name="TextBox 1"/>
          <p:cNvSpPr txBox="1"/>
          <p:nvPr/>
        </p:nvSpPr>
        <p:spPr>
          <a:xfrm>
            <a:off x="381000" y="178379"/>
            <a:ext cx="5063181" cy="954107"/>
          </a:xfrm>
          <a:prstGeom prst="rect">
            <a:avLst/>
          </a:prstGeom>
          <a:noFill/>
        </p:spPr>
        <p:txBody>
          <a:bodyPr wrap="none" rtlCol="0">
            <a:spAutoFit/>
          </a:bodyPr>
          <a:lstStyle/>
          <a:p>
            <a:pPr algn="l" rtl="0"/>
            <a:r>
              <a:rPr lang="es" sz="2800" b="0" i="0" u="none">
                <a:solidFill>
                  <a:schemeClr val="bg1"/>
                </a:solidFill>
              </a:rPr>
              <a:t>MATERIAL SOBREDRAGADO: </a:t>
            </a:r>
          </a:p>
          <a:p>
            <a:endParaRPr lang="es" sz="2800" dirty="0">
              <a:solidFill>
                <a:schemeClr val="bg1"/>
              </a:solidFill>
            </a:endParaRPr>
          </a:p>
        </p:txBody>
      </p:sp>
    </p:spTree>
    <p:extLst>
      <p:ext uri="{BB962C8B-B14F-4D97-AF65-F5344CB8AC3E}">
        <p14:creationId xmlns:p14="http://schemas.microsoft.com/office/powerpoint/2010/main" val="164903734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Ejemplo Sobredragado</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114</a:t>
            </a:fld>
            <a:endParaRPr lang="es"/>
          </a:p>
        </p:txBody>
      </p:sp>
      <p:sp>
        <p:nvSpPr>
          <p:cNvPr id="3" name="Rounded Rectangle 2"/>
          <p:cNvSpPr/>
          <p:nvPr/>
        </p:nvSpPr>
        <p:spPr>
          <a:xfrm>
            <a:off x="228599" y="1206164"/>
            <a:ext cx="5576455" cy="17526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a:t>Archivo PreDragado:</a:t>
            </a:r>
            <a:r>
              <a:rPr lang="es" b="0" i="0" u="none"/>
              <a:t>	</a:t>
            </a:r>
            <a:r>
              <a:rPr lang="es" b="1" i="0" u="none"/>
              <a:t>MMM.LOG</a:t>
            </a:r>
          </a:p>
          <a:p>
            <a:pPr algn="l" rtl="0"/>
            <a:r>
              <a:rPr lang="es" b="1" i="0" u="none"/>
              <a:t>Archivo Post-dragado:</a:t>
            </a:r>
            <a:r>
              <a:rPr lang="es" b="0" i="0" u="none"/>
              <a:t>	 </a:t>
            </a:r>
            <a:r>
              <a:rPr lang="es" b="1" i="0" u="none" smtClean="0"/>
              <a:t>NNN.LOG</a:t>
            </a:r>
            <a:endParaRPr lang="es" b="1" i="0" u="none"/>
          </a:p>
          <a:p>
            <a:pPr algn="l" rtl="0"/>
            <a:r>
              <a:rPr lang="es" b="1" i="0" u="none"/>
              <a:t>Sobreprof:</a:t>
            </a:r>
            <a:r>
              <a:rPr lang="es" b="0" i="0" u="none"/>
              <a:t>			</a:t>
            </a:r>
            <a:r>
              <a:rPr lang="es" b="0" i="0" u="none" smtClean="0"/>
              <a:t>	</a:t>
            </a:r>
            <a:r>
              <a:rPr lang="es" b="1" i="0" u="none" smtClean="0"/>
              <a:t>2</a:t>
            </a:r>
            <a:endParaRPr lang="es" b="1" i="0" u="none"/>
          </a:p>
          <a:p>
            <a:pPr algn="l" rtl="0"/>
            <a:r>
              <a:rPr lang="es" b="1" i="0" u="none"/>
              <a:t>Plantillas:</a:t>
            </a:r>
            <a:r>
              <a:rPr lang="es" b="0" i="0" u="none"/>
              <a:t>			</a:t>
            </a:r>
            <a:r>
              <a:rPr lang="es" b="0" i="0" u="none" smtClean="0"/>
              <a:t>	</a:t>
            </a:r>
            <a:r>
              <a:rPr lang="es" b="1" i="0" u="none" smtClean="0"/>
              <a:t>Por </a:t>
            </a:r>
            <a:r>
              <a:rPr lang="es" b="1" i="0" u="none"/>
              <a:t>Defecto</a:t>
            </a:r>
          </a:p>
          <a:p>
            <a:pPr algn="l" rtl="0"/>
            <a:r>
              <a:rPr lang="es" b="1" i="0" u="none"/>
              <a:t>Método</a:t>
            </a:r>
            <a:r>
              <a:rPr lang="es" b="0" i="0" u="none"/>
              <a:t>          		</a:t>
            </a:r>
            <a:r>
              <a:rPr lang="es" b="0" i="0" u="none" smtClean="0"/>
              <a:t>	</a:t>
            </a:r>
            <a:r>
              <a:rPr lang="es" b="1" i="0" u="none" smtClean="0"/>
              <a:t>Filadelfia </a:t>
            </a:r>
            <a:r>
              <a:rPr lang="es" b="1" i="0" u="none"/>
              <a:t>PostDragado</a:t>
            </a:r>
          </a:p>
        </p:txBody>
      </p:sp>
      <p:pic>
        <p:nvPicPr>
          <p:cNvPr id="5122" name="Picture 2" descr="C:\Temp\KKK4.png"/>
          <p:cNvPicPr>
            <a:picLocks noChangeAspect="1" noChangeArrowheads="1"/>
          </p:cNvPicPr>
          <p:nvPr/>
        </p:nvPicPr>
        <p:blipFill>
          <a:blip r:embed="rId2" cstate="print"/>
          <a:srcRect/>
          <a:stretch>
            <a:fillRect/>
          </a:stretch>
        </p:blipFill>
        <p:spPr bwMode="auto">
          <a:xfrm>
            <a:off x="401783" y="4200493"/>
            <a:ext cx="6389531" cy="2019332"/>
          </a:xfrm>
          <a:prstGeom prst="rect">
            <a:avLst/>
          </a:prstGeom>
          <a:noFill/>
        </p:spPr>
      </p:pic>
      <p:pic>
        <p:nvPicPr>
          <p:cNvPr id="5123" name="Picture 3" descr="C:\Temp\KKK5.png"/>
          <p:cNvPicPr>
            <a:picLocks noChangeAspect="1" noChangeArrowheads="1"/>
          </p:cNvPicPr>
          <p:nvPr/>
        </p:nvPicPr>
        <p:blipFill>
          <a:blip r:embed="rId3" cstate="print"/>
          <a:srcRect/>
          <a:stretch>
            <a:fillRect/>
          </a:stretch>
        </p:blipFill>
        <p:spPr bwMode="auto">
          <a:xfrm>
            <a:off x="5805055" y="1610501"/>
            <a:ext cx="3186545" cy="3276886"/>
          </a:xfrm>
          <a:prstGeom prst="rect">
            <a:avLst/>
          </a:prstGeom>
          <a:noFill/>
        </p:spPr>
      </p:pic>
      <p:sp>
        <p:nvSpPr>
          <p:cNvPr id="6" name="TextBox 5"/>
          <p:cNvSpPr txBox="1"/>
          <p:nvPr/>
        </p:nvSpPr>
        <p:spPr>
          <a:xfrm>
            <a:off x="347471" y="3134996"/>
            <a:ext cx="4986529" cy="923330"/>
          </a:xfrm>
          <a:prstGeom prst="rect">
            <a:avLst/>
          </a:prstGeom>
          <a:noFill/>
          <a:ln>
            <a:noFill/>
          </a:ln>
        </p:spPr>
        <p:txBody>
          <a:bodyPr wrap="square" rtlCol="0">
            <a:spAutoFit/>
          </a:bodyPr>
          <a:lstStyle/>
          <a:p>
            <a:pPr algn="l" rtl="0"/>
            <a:r>
              <a:rPr lang="es" b="1" i="0" u="none">
                <a:solidFill>
                  <a:schemeClr val="tx1">
                    <a:lumMod val="65000"/>
                    <a:lumOff val="35000"/>
                  </a:schemeClr>
                </a:solidFill>
              </a:rPr>
              <a:t>Este parámetro va a ser importante!</a:t>
            </a:r>
            <a:r>
              <a:rPr lang="es" b="0" i="0" u="none">
                <a:solidFill>
                  <a:schemeClr val="tx1">
                    <a:lumMod val="65000"/>
                    <a:lumOff val="35000"/>
                  </a:schemeClr>
                </a:solidFill>
              </a:rPr>
              <a:t>  </a:t>
            </a:r>
            <a:r>
              <a:rPr lang="es" b="1" i="0" u="none">
                <a:solidFill>
                  <a:schemeClr val="tx1">
                    <a:lumMod val="65000"/>
                    <a:lumOff val="35000"/>
                  </a:schemeClr>
                </a:solidFill>
              </a:rPr>
              <a:t>“Limitar DBL a Pre Dragado Sobre Sub profundidad Talud Lateral”</a:t>
            </a:r>
          </a:p>
        </p:txBody>
      </p:sp>
      <p:cxnSp>
        <p:nvCxnSpPr>
          <p:cNvPr id="8" name="Straight Arrow Connector 7"/>
          <p:cNvCxnSpPr/>
          <p:nvPr/>
        </p:nvCxnSpPr>
        <p:spPr>
          <a:xfrm>
            <a:off x="5029200" y="3650673"/>
            <a:ext cx="1199527" cy="263046"/>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35420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Ejemplo Sobredragado</a:t>
            </a:r>
          </a:p>
        </p:txBody>
      </p:sp>
      <p:pic>
        <p:nvPicPr>
          <p:cNvPr id="6146" name="Picture 2" descr="C:\Temp\KKK6.png"/>
          <p:cNvPicPr>
            <a:picLocks noChangeAspect="1" noChangeArrowheads="1"/>
          </p:cNvPicPr>
          <p:nvPr/>
        </p:nvPicPr>
        <p:blipFill>
          <a:blip r:embed="rId2" cstate="print"/>
          <a:srcRect/>
          <a:stretch>
            <a:fillRect/>
          </a:stretch>
        </p:blipFill>
        <p:spPr bwMode="auto">
          <a:xfrm>
            <a:off x="347472" y="1752600"/>
            <a:ext cx="8550088" cy="2295846"/>
          </a:xfrm>
          <a:prstGeom prst="rect">
            <a:avLst/>
          </a:prstGeom>
          <a:noFill/>
          <a:ln>
            <a:solidFill>
              <a:schemeClr val="tx1">
                <a:lumMod val="65000"/>
                <a:lumOff val="35000"/>
              </a:schemeClr>
            </a:solidFill>
          </a:ln>
        </p:spPr>
      </p:pic>
      <p:sp>
        <p:nvSpPr>
          <p:cNvPr id="4" name="TextBox 3"/>
          <p:cNvSpPr txBox="1"/>
          <p:nvPr/>
        </p:nvSpPr>
        <p:spPr>
          <a:xfrm>
            <a:off x="228600" y="4114800"/>
            <a:ext cx="8610600" cy="2246769"/>
          </a:xfrm>
          <a:prstGeom prst="rect">
            <a:avLst/>
          </a:prstGeom>
          <a:noFill/>
          <a:ln>
            <a:noFill/>
          </a:ln>
        </p:spPr>
        <p:txBody>
          <a:bodyPr wrap="square" rtlCol="0">
            <a:spAutoFit/>
          </a:bodyPr>
          <a:lstStyle/>
          <a:p>
            <a:pPr algn="ctr" rtl="0"/>
            <a:r>
              <a:rPr lang="es" sz="2000" b="1" i="0" u="none" dirty="0">
                <a:solidFill>
                  <a:schemeClr val="tx1">
                    <a:lumMod val="65000"/>
                    <a:lumOff val="35000"/>
                  </a:schemeClr>
                </a:solidFill>
              </a:rPr>
              <a:t>Esto parece muy directo.</a:t>
            </a:r>
          </a:p>
          <a:p>
            <a:pPr algn="ctr" rtl="0"/>
            <a:endParaRPr lang="es" sz="2000" b="1" dirty="0">
              <a:solidFill>
                <a:schemeClr val="tx1">
                  <a:lumMod val="65000"/>
                  <a:lumOff val="35000"/>
                </a:schemeClr>
              </a:solidFill>
            </a:endParaRPr>
          </a:p>
          <a:p>
            <a:pPr algn="ctr" rtl="0"/>
            <a:r>
              <a:rPr lang="es" sz="2000" b="1" i="0" u="none" dirty="0">
                <a:solidFill>
                  <a:schemeClr val="tx1">
                    <a:lumMod val="65000"/>
                    <a:lumOff val="35000"/>
                  </a:schemeClr>
                </a:solidFill>
              </a:rPr>
              <a:t>Dos Líneas, 100’ espaciamiento, con un bloque de material removido debajo de la plantilla Sobreprofundidad Permitida que es 20’ de ancho por 1’ de profundidad.</a:t>
            </a:r>
          </a:p>
          <a:p>
            <a:pPr algn="ctr" rtl="0"/>
            <a:r>
              <a:rPr lang="es" sz="2000" b="1" i="0" u="none" dirty="0">
                <a:solidFill>
                  <a:schemeClr val="tx1">
                    <a:lumMod val="65000"/>
                    <a:lumOff val="35000"/>
                  </a:schemeClr>
                </a:solidFill>
              </a:rPr>
              <a:t>Material Sobredragado = (100’ x 20’ x 1’)/27 = 74.1 yc</a:t>
            </a:r>
          </a:p>
          <a:p>
            <a:pPr algn="ctr" rtl="0"/>
            <a:endParaRPr lang="es" sz="2000" b="1" dirty="0">
              <a:solidFill>
                <a:schemeClr val="tx1">
                  <a:lumMod val="65000"/>
                  <a:lumOff val="35000"/>
                </a:schemeClr>
              </a:solidFill>
            </a:endParaRPr>
          </a:p>
          <a:p>
            <a:pPr algn="ctr" rtl="0"/>
            <a:r>
              <a:rPr lang="es" sz="2000" b="1" i="0" u="none" dirty="0">
                <a:solidFill>
                  <a:schemeClr val="tx1">
                    <a:lumMod val="65000"/>
                    <a:lumOff val="35000"/>
                  </a:schemeClr>
                </a:solidFill>
              </a:rPr>
              <a:t>….No…..</a:t>
            </a:r>
          </a:p>
        </p:txBody>
      </p:sp>
      <p:sp>
        <p:nvSpPr>
          <p:cNvPr id="3" name="Rectangle 2"/>
          <p:cNvSpPr/>
          <p:nvPr/>
        </p:nvSpPr>
        <p:spPr>
          <a:xfrm>
            <a:off x="228600" y="1164514"/>
            <a:ext cx="2842695" cy="369332"/>
          </a:xfrm>
          <a:prstGeom prst="rect">
            <a:avLst/>
          </a:prstGeom>
        </p:spPr>
        <p:txBody>
          <a:bodyPr wrap="square">
            <a:spAutoFit/>
          </a:bodyPr>
          <a:lstStyle/>
          <a:p>
            <a:pPr algn="l" rtl="0"/>
            <a:r>
              <a:rPr lang="es" b="0" i="0" u="none">
                <a:solidFill>
                  <a:schemeClr val="tx1">
                    <a:lumMod val="65000"/>
                    <a:lumOff val="35000"/>
                  </a:schemeClr>
                </a:solidFill>
              </a:rPr>
              <a:t>Filadelfia Post Dragado</a:t>
            </a:r>
          </a:p>
        </p:txBody>
      </p:sp>
    </p:spTree>
    <p:extLst>
      <p:ext uri="{BB962C8B-B14F-4D97-AF65-F5344CB8AC3E}">
        <p14:creationId xmlns:p14="http://schemas.microsoft.com/office/powerpoint/2010/main" val="126831373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2085"/>
            <a:ext cx="4953000" cy="1006946"/>
          </a:xfrm>
        </p:spPr>
        <p:txBody>
          <a:bodyPr>
            <a:normAutofit/>
          </a:bodyPr>
          <a:lstStyle/>
          <a:p>
            <a:pPr algn="l" rtl="0"/>
            <a:r>
              <a:rPr lang="es" b="0" i="0" u="none"/>
              <a:t>Limite DBL - Sin Activar</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116</a:t>
            </a:fld>
            <a:endParaRPr lang="es"/>
          </a:p>
        </p:txBody>
      </p:sp>
      <p:pic>
        <p:nvPicPr>
          <p:cNvPr id="7170" name="Picture 2" descr="C:\Temp\KKKA.png"/>
          <p:cNvPicPr>
            <a:picLocks noChangeAspect="1" noChangeArrowheads="1"/>
          </p:cNvPicPr>
          <p:nvPr/>
        </p:nvPicPr>
        <p:blipFill>
          <a:blip r:embed="rId2" cstate="print"/>
          <a:stretch>
            <a:fillRect/>
          </a:stretch>
        </p:blipFill>
        <p:spPr bwMode="auto">
          <a:xfrm>
            <a:off x="6186055" y="1486441"/>
            <a:ext cx="1790571" cy="1549027"/>
          </a:xfrm>
          <a:prstGeom prst="rect">
            <a:avLst/>
          </a:prstGeom>
          <a:noFill/>
          <a:ln>
            <a:solidFill>
              <a:schemeClr val="tx1">
                <a:lumMod val="65000"/>
                <a:lumOff val="35000"/>
              </a:schemeClr>
            </a:solidFill>
          </a:ln>
        </p:spPr>
      </p:pic>
      <p:pic>
        <p:nvPicPr>
          <p:cNvPr id="7171" name="Picture 3" descr="C:\Temp\KKK8.png"/>
          <p:cNvPicPr>
            <a:picLocks noChangeAspect="1" noChangeArrowheads="1"/>
          </p:cNvPicPr>
          <p:nvPr/>
        </p:nvPicPr>
        <p:blipFill>
          <a:blip r:embed="rId3" cstate="print"/>
          <a:srcRect/>
          <a:stretch>
            <a:fillRect/>
          </a:stretch>
        </p:blipFill>
        <p:spPr bwMode="auto">
          <a:xfrm>
            <a:off x="347472" y="3200399"/>
            <a:ext cx="8472056" cy="2438401"/>
          </a:xfrm>
          <a:prstGeom prst="rect">
            <a:avLst/>
          </a:prstGeom>
          <a:noFill/>
          <a:ln>
            <a:solidFill>
              <a:schemeClr val="tx1">
                <a:lumMod val="65000"/>
                <a:lumOff val="35000"/>
              </a:schemeClr>
            </a:solidFill>
          </a:ln>
        </p:spPr>
      </p:pic>
      <p:grpSp>
        <p:nvGrpSpPr>
          <p:cNvPr id="3" name="Group 2"/>
          <p:cNvGrpSpPr/>
          <p:nvPr/>
        </p:nvGrpSpPr>
        <p:grpSpPr>
          <a:xfrm>
            <a:off x="347472" y="1336808"/>
            <a:ext cx="5433208" cy="1533729"/>
            <a:chOff x="3733800" y="1524000"/>
            <a:chExt cx="5433208" cy="1533729"/>
          </a:xfrm>
        </p:grpSpPr>
        <p:pic>
          <p:nvPicPr>
            <p:cNvPr id="7172" name="Picture 4" descr="C:\Temp\KKK9.png"/>
            <p:cNvPicPr>
              <a:picLocks noChangeAspect="1" noChangeArrowheads="1"/>
            </p:cNvPicPr>
            <p:nvPr/>
          </p:nvPicPr>
          <p:blipFill>
            <a:blip r:embed="rId4" cstate="print"/>
            <a:srcRect/>
            <a:stretch>
              <a:fillRect/>
            </a:stretch>
          </p:blipFill>
          <p:spPr bwMode="auto">
            <a:xfrm>
              <a:off x="3733800" y="1524000"/>
              <a:ext cx="5433208" cy="1533729"/>
            </a:xfrm>
            <a:prstGeom prst="rect">
              <a:avLst/>
            </a:prstGeom>
            <a:noFill/>
          </p:spPr>
        </p:pic>
        <p:sp>
          <p:nvSpPr>
            <p:cNvPr id="6" name="Rectangle 5"/>
            <p:cNvSpPr/>
            <p:nvPr/>
          </p:nvSpPr>
          <p:spPr>
            <a:xfrm>
              <a:off x="6705600" y="2624328"/>
              <a:ext cx="6096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7" name="TextBox 6"/>
          <p:cNvSpPr txBox="1"/>
          <p:nvPr/>
        </p:nvSpPr>
        <p:spPr>
          <a:xfrm>
            <a:off x="347472" y="5696543"/>
            <a:ext cx="8472056" cy="707886"/>
          </a:xfrm>
          <a:prstGeom prst="rect">
            <a:avLst/>
          </a:prstGeom>
          <a:noFill/>
          <a:ln>
            <a:noFill/>
          </a:ln>
        </p:spPr>
        <p:txBody>
          <a:bodyPr wrap="square" rtlCol="0">
            <a:spAutoFit/>
          </a:bodyPr>
          <a:lstStyle/>
          <a:p>
            <a:pPr algn="l" rtl="0"/>
            <a:r>
              <a:rPr lang="es" sz="2000" b="0" i="0" u="none">
                <a:solidFill>
                  <a:schemeClr val="tx1">
                    <a:lumMod val="65000"/>
                    <a:lumOff val="35000"/>
                  </a:schemeClr>
                </a:solidFill>
              </a:rPr>
              <a:t>Con el “Límite DBL... sin activar, CSV incluye cualquier y todo el material de Sobredragado hasta los límites del levantamiento.</a:t>
            </a:r>
          </a:p>
        </p:txBody>
      </p:sp>
    </p:spTree>
    <p:extLst>
      <p:ext uri="{BB962C8B-B14F-4D97-AF65-F5344CB8AC3E}">
        <p14:creationId xmlns:p14="http://schemas.microsoft.com/office/powerpoint/2010/main" val="19915751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927" y="77583"/>
            <a:ext cx="4953000" cy="963721"/>
          </a:xfrm>
        </p:spPr>
        <p:txBody>
          <a:bodyPr>
            <a:normAutofit/>
          </a:bodyPr>
          <a:lstStyle/>
          <a:p>
            <a:pPr algn="l" rtl="0"/>
            <a:r>
              <a:rPr lang="es" b="0" i="0" u="none"/>
              <a:t>Limitar DBL - Activado</a:t>
            </a:r>
          </a:p>
        </p:txBody>
      </p:sp>
      <p:pic>
        <p:nvPicPr>
          <p:cNvPr id="7170" name="Picture 2" descr="C:\Temp\KKKA.png"/>
          <p:cNvPicPr>
            <a:picLocks noChangeAspect="1" noChangeArrowheads="1"/>
          </p:cNvPicPr>
          <p:nvPr/>
        </p:nvPicPr>
        <p:blipFill>
          <a:blip r:embed="rId2" cstate="print"/>
          <a:stretch>
            <a:fillRect/>
          </a:stretch>
        </p:blipFill>
        <p:spPr bwMode="auto">
          <a:xfrm>
            <a:off x="6208899" y="1529819"/>
            <a:ext cx="1671719" cy="1441979"/>
          </a:xfrm>
          <a:prstGeom prst="rect">
            <a:avLst/>
          </a:prstGeom>
          <a:noFill/>
        </p:spPr>
      </p:pic>
      <p:grpSp>
        <p:nvGrpSpPr>
          <p:cNvPr id="3" name="Group 2"/>
          <p:cNvGrpSpPr/>
          <p:nvPr/>
        </p:nvGrpSpPr>
        <p:grpSpPr>
          <a:xfrm>
            <a:off x="387927" y="1340707"/>
            <a:ext cx="5433208" cy="1482706"/>
            <a:chOff x="3733800" y="1549511"/>
            <a:chExt cx="5433208" cy="1482706"/>
          </a:xfrm>
        </p:grpSpPr>
        <p:pic>
          <p:nvPicPr>
            <p:cNvPr id="7172" name="Picture 4" descr="C:\Temp\KKK9.png"/>
            <p:cNvPicPr>
              <a:picLocks noChangeAspect="1" noChangeArrowheads="1"/>
            </p:cNvPicPr>
            <p:nvPr/>
          </p:nvPicPr>
          <p:blipFill>
            <a:blip r:embed="rId3" cstate="print"/>
            <a:stretch>
              <a:fillRect/>
            </a:stretch>
          </p:blipFill>
          <p:spPr bwMode="auto">
            <a:xfrm>
              <a:off x="3733800" y="1549511"/>
              <a:ext cx="5433208" cy="1482706"/>
            </a:xfrm>
            <a:prstGeom prst="rect">
              <a:avLst/>
            </a:prstGeom>
            <a:noFill/>
          </p:spPr>
        </p:pic>
        <p:sp>
          <p:nvSpPr>
            <p:cNvPr id="6" name="Rectangle 5"/>
            <p:cNvSpPr/>
            <p:nvPr/>
          </p:nvSpPr>
          <p:spPr>
            <a:xfrm>
              <a:off x="6757416" y="2651760"/>
              <a:ext cx="6096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7" name="TextBox 6"/>
          <p:cNvSpPr txBox="1"/>
          <p:nvPr/>
        </p:nvSpPr>
        <p:spPr>
          <a:xfrm>
            <a:off x="387926" y="5636306"/>
            <a:ext cx="8347365" cy="584775"/>
          </a:xfrm>
          <a:prstGeom prst="rect">
            <a:avLst/>
          </a:prstGeom>
          <a:noFill/>
          <a:ln>
            <a:noFill/>
          </a:ln>
        </p:spPr>
        <p:txBody>
          <a:bodyPr wrap="square" rtlCol="0">
            <a:spAutoFit/>
          </a:bodyPr>
          <a:lstStyle/>
          <a:p>
            <a:pPr algn="l" rtl="0"/>
            <a:r>
              <a:rPr lang="es" sz="1600" b="0" i="0" u="none" dirty="0">
                <a:solidFill>
                  <a:schemeClr val="tx1">
                    <a:lumMod val="65000"/>
                    <a:lumOff val="35000"/>
                  </a:schemeClr>
                </a:solidFill>
              </a:rPr>
              <a:t>Con el “Límite DBL</a:t>
            </a:r>
            <a:r>
              <a:rPr lang="es" sz="1600" b="0" i="0" u="none">
                <a:solidFill>
                  <a:schemeClr val="tx1">
                    <a:lumMod val="65000"/>
                    <a:lumOff val="35000"/>
                  </a:schemeClr>
                </a:solidFill>
              </a:rPr>
              <a:t>... </a:t>
            </a:r>
            <a:r>
              <a:rPr lang="es" sz="1600" b="0" i="0" u="none" smtClean="0">
                <a:solidFill>
                  <a:schemeClr val="tx1">
                    <a:lumMod val="65000"/>
                    <a:lumOff val="35000"/>
                  </a:schemeClr>
                </a:solidFill>
              </a:rPr>
              <a:t>activado</a:t>
            </a:r>
            <a:r>
              <a:rPr lang="es" sz="1600" b="0" i="0" u="none" dirty="0">
                <a:solidFill>
                  <a:schemeClr val="tx1">
                    <a:lumMod val="65000"/>
                    <a:lumOff val="35000"/>
                  </a:schemeClr>
                </a:solidFill>
              </a:rPr>
              <a:t>, CSV incluye cualquier y todo el material de Sobredragado hasta donde el perfil de Pre-dragado cruza la plantilla de Sobreprofundidad Permitida.</a:t>
            </a:r>
          </a:p>
        </p:txBody>
      </p:sp>
      <p:grpSp>
        <p:nvGrpSpPr>
          <p:cNvPr id="4" name="Group 3"/>
          <p:cNvGrpSpPr/>
          <p:nvPr/>
        </p:nvGrpSpPr>
        <p:grpSpPr>
          <a:xfrm>
            <a:off x="387927" y="3200399"/>
            <a:ext cx="8347366" cy="2438401"/>
            <a:chOff x="-1" y="3200399"/>
            <a:chExt cx="9207238" cy="2438401"/>
          </a:xfrm>
        </p:grpSpPr>
        <p:pic>
          <p:nvPicPr>
            <p:cNvPr id="7171" name="Picture 3" descr="C:\Temp\KKK8.png"/>
            <p:cNvPicPr>
              <a:picLocks noChangeAspect="1" noChangeArrowheads="1"/>
            </p:cNvPicPr>
            <p:nvPr/>
          </p:nvPicPr>
          <p:blipFill>
            <a:blip r:embed="rId4" cstate="print"/>
            <a:stretch>
              <a:fillRect/>
            </a:stretch>
          </p:blipFill>
          <p:spPr bwMode="auto">
            <a:xfrm>
              <a:off x="-1" y="3200399"/>
              <a:ext cx="9207238" cy="2438401"/>
            </a:xfrm>
            <a:prstGeom prst="rect">
              <a:avLst/>
            </a:prstGeom>
            <a:noFill/>
            <a:ln>
              <a:solidFill>
                <a:schemeClr val="tx1">
                  <a:lumMod val="65000"/>
                  <a:lumOff val="35000"/>
                </a:schemeClr>
              </a:solidFill>
            </a:ln>
          </p:spPr>
        </p:pic>
        <p:cxnSp>
          <p:nvCxnSpPr>
            <p:cNvPr id="11" name="Straight Arrow Connector 10"/>
            <p:cNvCxnSpPr/>
            <p:nvPr/>
          </p:nvCxnSpPr>
          <p:spPr>
            <a:xfrm rot="5400000">
              <a:off x="2514600" y="3886200"/>
              <a:ext cx="4572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6249194" y="3809206"/>
              <a:ext cx="4572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1611" y="3656718"/>
              <a:ext cx="2267022" cy="307777"/>
            </a:xfrm>
            <a:prstGeom prst="rect">
              <a:avLst/>
            </a:prstGeom>
            <a:noFill/>
          </p:spPr>
          <p:txBody>
            <a:bodyPr wrap="square" rtlCol="0">
              <a:spAutoFit/>
            </a:bodyPr>
            <a:lstStyle/>
            <a:p>
              <a:pPr algn="l" rtl="0"/>
              <a:r>
                <a:rPr lang="es" sz="1400" b="1" i="0" u="none" dirty="0">
                  <a:solidFill>
                    <a:srgbClr val="FF0000"/>
                  </a:solidFill>
                </a:rPr>
                <a:t>Limite DBL Izquierdo</a:t>
              </a:r>
            </a:p>
          </p:txBody>
        </p:sp>
        <p:sp>
          <p:nvSpPr>
            <p:cNvPr id="14" name="TextBox 13"/>
            <p:cNvSpPr txBox="1"/>
            <p:nvPr/>
          </p:nvSpPr>
          <p:spPr>
            <a:xfrm>
              <a:off x="6590066" y="3657600"/>
              <a:ext cx="2125369" cy="307777"/>
            </a:xfrm>
            <a:prstGeom prst="rect">
              <a:avLst/>
            </a:prstGeom>
            <a:noFill/>
          </p:spPr>
          <p:txBody>
            <a:bodyPr wrap="square" rtlCol="0">
              <a:spAutoFit/>
            </a:bodyPr>
            <a:lstStyle/>
            <a:p>
              <a:pPr algn="l" rtl="0"/>
              <a:r>
                <a:rPr lang="es" sz="1400" b="1" i="0" u="none" dirty="0">
                  <a:solidFill>
                    <a:srgbClr val="FF0000"/>
                  </a:solidFill>
                </a:rPr>
                <a:t>Limite DBL Derecho</a:t>
              </a:r>
            </a:p>
          </p:txBody>
        </p:sp>
      </p:grpSp>
    </p:spTree>
    <p:extLst>
      <p:ext uri="{BB962C8B-B14F-4D97-AF65-F5344CB8AC3E}">
        <p14:creationId xmlns:p14="http://schemas.microsoft.com/office/powerpoint/2010/main" val="192838991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4455"/>
          </a:xfrm>
        </p:spPr>
        <p:txBody>
          <a:bodyPr>
            <a:normAutofit/>
          </a:bodyPr>
          <a:lstStyle/>
          <a:p>
            <a:pPr algn="l" rtl="0"/>
            <a:r>
              <a:rPr lang="es" b="0" i="0" u="none"/>
              <a:t>Material Sobredragado</a:t>
            </a:r>
          </a:p>
        </p:txBody>
      </p:sp>
      <p:sp>
        <p:nvSpPr>
          <p:cNvPr id="5" name="Slide Number Placeholder 4"/>
          <p:cNvSpPr>
            <a:spLocks noGrp="1"/>
          </p:cNvSpPr>
          <p:nvPr>
            <p:ph type="sldNum" sz="quarter" idx="12"/>
          </p:nvPr>
        </p:nvSpPr>
        <p:spPr/>
        <p:txBody>
          <a:bodyPr/>
          <a:lstStyle/>
          <a:p>
            <a:pPr algn="l" rtl="0"/>
            <a:fld id="{8B0EDE77-C530-4ADB-AD74-A99B71A289FB}" type="slidenum">
              <a:rPr/>
              <a:pPr algn="l" rtl="0"/>
              <a:t>118</a:t>
            </a:fld>
            <a:endParaRPr lang="es"/>
          </a:p>
        </p:txBody>
      </p:sp>
      <p:pic>
        <p:nvPicPr>
          <p:cNvPr id="8194" name="Picture 2" descr="C:\Temp\KKKD.png"/>
          <p:cNvPicPr>
            <a:picLocks noChangeAspect="1" noChangeArrowheads="1"/>
          </p:cNvPicPr>
          <p:nvPr/>
        </p:nvPicPr>
        <p:blipFill>
          <a:blip r:embed="rId2" cstate="print"/>
          <a:srcRect/>
          <a:stretch>
            <a:fillRect/>
          </a:stretch>
        </p:blipFill>
        <p:spPr bwMode="auto">
          <a:xfrm>
            <a:off x="457200" y="1592407"/>
            <a:ext cx="7210869" cy="4627418"/>
          </a:xfrm>
          <a:prstGeom prst="rect">
            <a:avLst/>
          </a:prstGeom>
          <a:noFill/>
        </p:spPr>
      </p:pic>
      <p:sp>
        <p:nvSpPr>
          <p:cNvPr id="3" name="Rectangle 2"/>
          <p:cNvSpPr/>
          <p:nvPr/>
        </p:nvSpPr>
        <p:spPr>
          <a:xfrm>
            <a:off x="347472" y="1130773"/>
            <a:ext cx="2830647" cy="369332"/>
          </a:xfrm>
          <a:prstGeom prst="rect">
            <a:avLst/>
          </a:prstGeom>
        </p:spPr>
        <p:txBody>
          <a:bodyPr wrap="none">
            <a:spAutoFit/>
          </a:bodyPr>
          <a:lstStyle/>
          <a:p>
            <a:pPr algn="l" rtl="0"/>
            <a:r>
              <a:rPr lang="es" b="0" i="0" u="none">
                <a:solidFill>
                  <a:schemeClr val="tx1">
                    <a:lumMod val="65000"/>
                    <a:lumOff val="35000"/>
                  </a:schemeClr>
                </a:solidFill>
              </a:rPr>
              <a:t>Programa ESTADISTICAS DRAGADO</a:t>
            </a:r>
          </a:p>
        </p:txBody>
      </p:sp>
    </p:spTree>
    <p:extLst>
      <p:ext uri="{BB962C8B-B14F-4D97-AF65-F5344CB8AC3E}">
        <p14:creationId xmlns:p14="http://schemas.microsoft.com/office/powerpoint/2010/main" val="225685816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4455"/>
          </a:xfrm>
        </p:spPr>
        <p:txBody>
          <a:bodyPr>
            <a:normAutofit/>
          </a:bodyPr>
          <a:lstStyle/>
          <a:p>
            <a:pPr algn="l" rtl="0"/>
            <a:r>
              <a:rPr lang="es" b="0" i="0" u="none"/>
              <a:t>Material Sobredragado</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119</a:t>
            </a:fld>
            <a:endParaRPr lang="es"/>
          </a:p>
        </p:txBody>
      </p:sp>
      <p:pic>
        <p:nvPicPr>
          <p:cNvPr id="9218" name="Picture 2" descr="C:\Temp\KKKE.png"/>
          <p:cNvPicPr>
            <a:picLocks noChangeAspect="1" noChangeArrowheads="1"/>
          </p:cNvPicPr>
          <p:nvPr/>
        </p:nvPicPr>
        <p:blipFill>
          <a:blip r:embed="rId2" cstate="print"/>
          <a:srcRect/>
          <a:stretch>
            <a:fillRect/>
          </a:stretch>
        </p:blipFill>
        <p:spPr bwMode="auto">
          <a:xfrm>
            <a:off x="4861029" y="1981200"/>
            <a:ext cx="4172593" cy="1759528"/>
          </a:xfrm>
          <a:prstGeom prst="rect">
            <a:avLst/>
          </a:prstGeom>
          <a:noFill/>
        </p:spPr>
      </p:pic>
      <p:sp>
        <p:nvSpPr>
          <p:cNvPr id="6" name="Content Placeholder 4"/>
          <p:cNvSpPr txBox="1">
            <a:spLocks/>
          </p:cNvSpPr>
          <p:nvPr/>
        </p:nvSpPr>
        <p:spPr>
          <a:xfrm>
            <a:off x="347472" y="3980592"/>
            <a:ext cx="8458200" cy="2376055"/>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dirty="0">
                <a:ln>
                  <a:noFill/>
                </a:ln>
                <a:solidFill>
                  <a:schemeClr val="tx1">
                    <a:lumMod val="65000"/>
                    <a:lumOff val="35000"/>
                  </a:schemeClr>
                </a:solidFill>
                <a:effectLst/>
                <a:uLnTx/>
                <a:uFillTx/>
              </a:rPr>
              <a:t>ESTADISTICAS DRAGADO</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dirty="0">
                <a:ln>
                  <a:noFill/>
                </a:ln>
                <a:solidFill>
                  <a:schemeClr val="tx1">
                    <a:lumMod val="65000"/>
                    <a:lumOff val="35000"/>
                  </a:schemeClr>
                </a:solidFill>
                <a:effectLst/>
                <a:uLnTx/>
                <a:uFillTx/>
              </a:rPr>
              <a:t>Clasifica profundidades en tres categorias:</a:t>
            </a:r>
          </a:p>
          <a:p>
            <a:pPr marL="1200150" lvl="2" indent="-285750" algn="l" rtl="0">
              <a:spcBef>
                <a:spcPct val="20000"/>
              </a:spcBef>
              <a:buFont typeface="Arial" pitchFamily="34" charset="0"/>
              <a:buChar char="–"/>
            </a:pPr>
            <a:r>
              <a:rPr kumimoji="0" lang="es" b="0" i="0" u="none" strike="noStrike" kern="1200" cap="none" spc="0" normalizeH="0" dirty="0">
                <a:ln>
                  <a:noFill/>
                </a:ln>
                <a:solidFill>
                  <a:schemeClr val="tx1">
                    <a:lumMod val="65000"/>
                    <a:lumOff val="35000"/>
                  </a:schemeClr>
                </a:solidFill>
                <a:effectLst/>
                <a:uLnTx/>
                <a:uFillTx/>
              </a:rPr>
              <a:t>Sobre el Grado Requerido</a:t>
            </a:r>
          </a:p>
          <a:p>
            <a:pPr marL="1200150" lvl="2" indent="-285750" algn="l" rtl="0">
              <a:spcBef>
                <a:spcPct val="20000"/>
              </a:spcBef>
              <a:buFont typeface="Arial" pitchFamily="34" charset="0"/>
              <a:buChar char="–"/>
            </a:pPr>
            <a:r>
              <a:rPr lang="es" b="0" i="0" u="none" dirty="0">
                <a:solidFill>
                  <a:schemeClr val="tx1">
                    <a:lumMod val="65000"/>
                    <a:lumOff val="35000"/>
                  </a:schemeClr>
                </a:solidFill>
              </a:rPr>
              <a:t>En Sobreprofundidad Paga</a:t>
            </a:r>
          </a:p>
          <a:p>
            <a:pPr marL="1200150" lvl="2" indent="-285750" algn="l" rtl="0">
              <a:spcBef>
                <a:spcPct val="20000"/>
              </a:spcBef>
              <a:buFont typeface="Arial" pitchFamily="34" charset="0"/>
              <a:buChar char="–"/>
            </a:pPr>
            <a:r>
              <a:rPr kumimoji="0" lang="es" b="0" i="0" u="none" strike="noStrike" kern="1200" cap="none" spc="0" normalizeH="0" dirty="0">
                <a:ln>
                  <a:noFill/>
                </a:ln>
                <a:solidFill>
                  <a:schemeClr val="tx1">
                    <a:lumMod val="65000"/>
                    <a:lumOff val="35000"/>
                  </a:schemeClr>
                </a:solidFill>
                <a:effectLst/>
                <a:uLnTx/>
                <a:uFillTx/>
              </a:rPr>
              <a:t>Debajo Sobreprofundidad Paga.</a:t>
            </a:r>
          </a:p>
          <a:p>
            <a:pPr marL="742950" lvl="1" indent="-285750" algn="l" rtl="0">
              <a:spcBef>
                <a:spcPct val="20000"/>
              </a:spcBef>
              <a:buFont typeface="Arial" pitchFamily="34" charset="0"/>
              <a:buChar char="–"/>
            </a:pPr>
            <a:r>
              <a:rPr lang="es" b="0" i="0" u="none" dirty="0">
                <a:solidFill>
                  <a:schemeClr val="tx1">
                    <a:lumMod val="65000"/>
                    <a:lumOff val="35000"/>
                  </a:schemeClr>
                </a:solidFill>
              </a:rPr>
              <a:t>Solo busca en profundidades en el áreas del centro del canal, ignorando las áreas del talud lateral.</a:t>
            </a:r>
            <a:endParaRPr kumimoji="0" lang="es" b="0" i="0" u="none" strike="noStrike" kern="1200" cap="none" spc="0" normalizeH="0" baseline="0" noProof="0" dirty="0">
              <a:ln>
                <a:noFill/>
              </a:ln>
              <a:solidFill>
                <a:schemeClr val="tx1">
                  <a:lumMod val="65000"/>
                  <a:lumOff val="35000"/>
                </a:schemeClr>
              </a:solidFill>
              <a:effectLst/>
              <a:uLnTx/>
              <a:uFillTx/>
            </a:endParaRPr>
          </a:p>
        </p:txBody>
      </p:sp>
      <p:sp>
        <p:nvSpPr>
          <p:cNvPr id="7" name="Rounded Rectangle 6"/>
          <p:cNvSpPr/>
          <p:nvPr/>
        </p:nvSpPr>
        <p:spPr>
          <a:xfrm>
            <a:off x="249381" y="1887517"/>
            <a:ext cx="4481945" cy="157353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Programa</a:t>
            </a:r>
            <a:r>
              <a:rPr lang="es" sz="1600" b="0" i="0" u="none" dirty="0"/>
              <a:t>  </a:t>
            </a:r>
            <a:r>
              <a:rPr lang="es" sz="1600" b="1" i="0" u="none" dirty="0"/>
              <a:t>ESTADISTICAS DRAGADO</a:t>
            </a:r>
          </a:p>
          <a:p>
            <a:pPr algn="l" rtl="0"/>
            <a:r>
              <a:rPr lang="es" sz="1600" b="1" i="0" u="none" dirty="0"/>
              <a:t>Archivo PreDragado:</a:t>
            </a:r>
            <a:r>
              <a:rPr lang="es" sz="1600" b="0" i="0" u="none" dirty="0"/>
              <a:t>		</a:t>
            </a:r>
            <a:r>
              <a:rPr lang="es" sz="1600" b="1" i="0" u="none" dirty="0"/>
              <a:t>AAA.LOG</a:t>
            </a:r>
          </a:p>
          <a:p>
            <a:pPr algn="l" rtl="0"/>
            <a:r>
              <a:rPr lang="es" sz="1600" b="1" i="0" u="none" dirty="0"/>
              <a:t>Archivo Post-dragado:</a:t>
            </a:r>
            <a:r>
              <a:rPr lang="es" sz="1600" b="0" i="0" u="none" dirty="0"/>
              <a:t>	 	</a:t>
            </a:r>
            <a:r>
              <a:rPr lang="es" sz="1600" b="1" i="0" u="none" dirty="0"/>
              <a:t>CCC.LOG</a:t>
            </a:r>
          </a:p>
          <a:p>
            <a:pPr algn="l" rtl="0"/>
            <a:r>
              <a:rPr lang="es" sz="1600" b="1" i="0" u="none" dirty="0"/>
              <a:t>Area Limite:</a:t>
            </a:r>
            <a:r>
              <a:rPr lang="es" sz="1600" b="0" i="0" u="none" dirty="0"/>
              <a:t>				</a:t>
            </a:r>
            <a:r>
              <a:rPr lang="es" sz="1600" b="1" i="0" u="none" dirty="0"/>
              <a:t>AAA.LNW</a:t>
            </a:r>
          </a:p>
          <a:p>
            <a:pPr algn="l" rtl="0"/>
            <a:r>
              <a:rPr lang="es" sz="1600" b="1" i="0" u="none" dirty="0"/>
              <a:t>Ofset Sobreprofundidad:</a:t>
            </a:r>
            <a:r>
              <a:rPr lang="es" sz="1600" b="0" i="0" u="none" dirty="0"/>
              <a:t>		</a:t>
            </a:r>
            <a:r>
              <a:rPr lang="es" sz="1600" b="1" i="0" u="none" dirty="0"/>
              <a:t>2</a:t>
            </a:r>
          </a:p>
        </p:txBody>
      </p:sp>
      <p:sp>
        <p:nvSpPr>
          <p:cNvPr id="3" name="Rectangle 2"/>
          <p:cNvSpPr/>
          <p:nvPr/>
        </p:nvSpPr>
        <p:spPr>
          <a:xfrm>
            <a:off x="249381" y="1213386"/>
            <a:ext cx="2830647" cy="369332"/>
          </a:xfrm>
          <a:prstGeom prst="rect">
            <a:avLst/>
          </a:prstGeom>
        </p:spPr>
        <p:txBody>
          <a:bodyPr wrap="none">
            <a:spAutoFit/>
          </a:bodyPr>
          <a:lstStyle/>
          <a:p>
            <a:pPr algn="l" rtl="0"/>
            <a:r>
              <a:rPr lang="es" b="0" i="0" u="none">
                <a:solidFill>
                  <a:schemeClr val="tx1">
                    <a:lumMod val="65000"/>
                    <a:lumOff val="35000"/>
                  </a:schemeClr>
                </a:solidFill>
              </a:rPr>
              <a:t>Programa ESTADISTICAS DRAGADO</a:t>
            </a:r>
          </a:p>
        </p:txBody>
      </p:sp>
    </p:spTree>
    <p:extLst>
      <p:ext uri="{BB962C8B-B14F-4D97-AF65-F5344CB8AC3E}">
        <p14:creationId xmlns:p14="http://schemas.microsoft.com/office/powerpoint/2010/main" val="2464435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Plantillas Corte Caja</a:t>
            </a:r>
          </a:p>
        </p:txBody>
      </p:sp>
      <p:sp>
        <p:nvSpPr>
          <p:cNvPr id="3" name="Content Placeholder 2"/>
          <p:cNvSpPr>
            <a:spLocks noGrp="1"/>
          </p:cNvSpPr>
          <p:nvPr>
            <p:ph idx="1"/>
          </p:nvPr>
        </p:nvSpPr>
        <p:spPr>
          <a:xfrm>
            <a:off x="457200" y="1502446"/>
            <a:ext cx="8229600" cy="2038968"/>
          </a:xfrm>
        </p:spPr>
        <p:txBody>
          <a:bodyPr>
            <a:normAutofit fontScale="77500" lnSpcReduction="20000"/>
          </a:bodyPr>
          <a:lstStyle/>
          <a:p>
            <a:pPr algn="l" rtl="0"/>
            <a:r>
              <a:rPr lang="es" sz="2800" b="0" i="0" u="none" smtClean="0">
                <a:solidFill>
                  <a:schemeClr val="tx1">
                    <a:lumMod val="65000"/>
                    <a:lumOff val="35000"/>
                  </a:schemeClr>
                </a:solidFill>
              </a:rPr>
              <a:t>Los </a:t>
            </a:r>
            <a:r>
              <a:rPr lang="es" sz="2800" b="0" i="0" u="none">
                <a:solidFill>
                  <a:schemeClr val="tx1">
                    <a:lumMod val="65000"/>
                    <a:lumOff val="35000"/>
                  </a:schemeClr>
                </a:solidFill>
              </a:rPr>
              <a:t>Métodos Filadelfia en CSV </a:t>
            </a:r>
            <a:r>
              <a:rPr lang="es" sz="2300" b="0" i="0" u="none">
                <a:solidFill>
                  <a:schemeClr val="tx1">
                    <a:lumMod val="65000"/>
                    <a:lumOff val="35000"/>
                  </a:schemeClr>
                </a:solidFill>
              </a:rPr>
              <a:t>(SECCIONES TRANSVERSALES &amp; VOLUMENES) </a:t>
            </a:r>
            <a:r>
              <a:rPr lang="es" sz="2800" b="0" i="0" u="none">
                <a:solidFill>
                  <a:schemeClr val="tx1">
                    <a:lumMod val="65000"/>
                    <a:lumOff val="35000"/>
                  </a:schemeClr>
                </a:solidFill>
              </a:rPr>
              <a:t>y MODELO TIN pueden alternar entre una plantilla estándar (con taludes laterales) y una plantilla de “Corte Caja”.</a:t>
            </a:r>
          </a:p>
          <a:p>
            <a:endParaRPr lang="es" sz="2800" dirty="0">
              <a:solidFill>
                <a:schemeClr val="tx1">
                  <a:lumMod val="65000"/>
                  <a:lumOff val="35000"/>
                </a:schemeClr>
              </a:solidFill>
            </a:endParaRPr>
          </a:p>
          <a:p>
            <a:pPr lvl="1" algn="l" rtl="0">
              <a:buClr>
                <a:schemeClr val="tx1">
                  <a:lumMod val="65000"/>
                  <a:lumOff val="35000"/>
                </a:schemeClr>
              </a:buClr>
            </a:pPr>
            <a:r>
              <a:rPr lang="es" sz="2400" b="0" i="0" u="none">
                <a:solidFill>
                  <a:schemeClr val="tx1">
                    <a:lumMod val="65000"/>
                    <a:lumOff val="35000"/>
                  </a:schemeClr>
                </a:solidFill>
              </a:rPr>
              <a:t>Los “puntos base talud” de la sección son fijos</a:t>
            </a:r>
          </a:p>
          <a:p>
            <a:pPr lvl="1" algn="l" rtl="0">
              <a:buClr>
                <a:schemeClr val="tx1">
                  <a:lumMod val="65000"/>
                  <a:lumOff val="35000"/>
                </a:schemeClr>
              </a:buClr>
            </a:pPr>
            <a:r>
              <a:rPr lang="es" sz="2400" b="0" i="0" u="none">
                <a:solidFill>
                  <a:schemeClr val="tx1">
                    <a:lumMod val="65000"/>
                    <a:lumOff val="35000"/>
                  </a:schemeClr>
                </a:solidFill>
              </a:rPr>
              <a:t>Una Extensión Izquierda y Derecha separada puede ser aplicada hacia afuera desde las bases del talud</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12</a:t>
            </a:fld>
            <a:endParaRPr lang="es"/>
          </a:p>
        </p:txBody>
      </p:sp>
      <p:pic>
        <p:nvPicPr>
          <p:cNvPr id="2050" name="Picture 2" descr="C:\Temp\Section.png"/>
          <p:cNvPicPr>
            <a:picLocks noChangeAspect="1" noChangeArrowheads="1"/>
          </p:cNvPicPr>
          <p:nvPr/>
        </p:nvPicPr>
        <p:blipFill>
          <a:blip r:embed="rId2" cstate="print"/>
          <a:srcRect/>
          <a:stretch>
            <a:fillRect/>
          </a:stretch>
        </p:blipFill>
        <p:spPr bwMode="auto">
          <a:xfrm>
            <a:off x="776354" y="3541414"/>
            <a:ext cx="7820800" cy="2743200"/>
          </a:xfrm>
          <a:prstGeom prst="rect">
            <a:avLst/>
          </a:prstGeom>
          <a:noFill/>
        </p:spPr>
      </p:pic>
      <p:grpSp>
        <p:nvGrpSpPr>
          <p:cNvPr id="5" name="Group 4"/>
          <p:cNvGrpSpPr/>
          <p:nvPr/>
        </p:nvGrpSpPr>
        <p:grpSpPr>
          <a:xfrm>
            <a:off x="457199" y="3541414"/>
            <a:ext cx="7646895" cy="2743200"/>
            <a:chOff x="457199" y="3541414"/>
            <a:chExt cx="7646895" cy="2743200"/>
          </a:xfrm>
        </p:grpSpPr>
        <p:pic>
          <p:nvPicPr>
            <p:cNvPr id="2051" name="Picture 3" descr="C:\Temp\Section - Box Cut.png"/>
            <p:cNvPicPr>
              <a:picLocks noChangeAspect="1" noChangeArrowheads="1"/>
            </p:cNvPicPr>
            <p:nvPr/>
          </p:nvPicPr>
          <p:blipFill>
            <a:blip r:embed="rId3" cstate="print"/>
            <a:srcRect/>
            <a:stretch>
              <a:fillRect/>
            </a:stretch>
          </p:blipFill>
          <p:spPr bwMode="auto">
            <a:xfrm>
              <a:off x="457199" y="3541414"/>
              <a:ext cx="7646895" cy="2743200"/>
            </a:xfrm>
            <a:prstGeom prst="rect">
              <a:avLst/>
            </a:prstGeom>
            <a:noFill/>
          </p:spPr>
        </p:pic>
        <p:sp>
          <p:nvSpPr>
            <p:cNvPr id="4" name="TextBox 3"/>
            <p:cNvSpPr txBox="1"/>
            <p:nvPr/>
          </p:nvSpPr>
          <p:spPr>
            <a:xfrm>
              <a:off x="865848" y="5551139"/>
              <a:ext cx="647363" cy="338554"/>
            </a:xfrm>
            <a:prstGeom prst="rect">
              <a:avLst/>
            </a:prstGeom>
            <a:solidFill>
              <a:schemeClr val="bg1"/>
            </a:solidFill>
          </p:spPr>
          <p:txBody>
            <a:bodyPr wrap="square" rtlCol="0">
              <a:spAutoFit/>
            </a:bodyPr>
            <a:lstStyle/>
            <a:p>
              <a:r>
                <a:rPr lang="en-US" sz="800" smtClean="0"/>
                <a:t>Extensión Izquierda</a:t>
              </a:r>
              <a:endParaRPr lang="en-US" sz="800"/>
            </a:p>
          </p:txBody>
        </p:sp>
        <p:sp>
          <p:nvSpPr>
            <p:cNvPr id="8" name="TextBox 7"/>
            <p:cNvSpPr txBox="1"/>
            <p:nvPr/>
          </p:nvSpPr>
          <p:spPr>
            <a:xfrm>
              <a:off x="6253772" y="5565975"/>
              <a:ext cx="647363" cy="338554"/>
            </a:xfrm>
            <a:prstGeom prst="rect">
              <a:avLst/>
            </a:prstGeom>
            <a:solidFill>
              <a:schemeClr val="bg1"/>
            </a:solidFill>
          </p:spPr>
          <p:txBody>
            <a:bodyPr wrap="square" rtlCol="0">
              <a:spAutoFit/>
            </a:bodyPr>
            <a:lstStyle/>
            <a:p>
              <a:r>
                <a:rPr lang="en-US" sz="800" smtClean="0"/>
                <a:t>Extensión Derecha</a:t>
              </a:r>
              <a:endParaRPr lang="en-US" sz="800"/>
            </a:p>
          </p:txBody>
        </p:sp>
      </p:grpSp>
    </p:spTree>
    <p:extLst>
      <p:ext uri="{BB962C8B-B14F-4D97-AF65-F5344CB8AC3E}">
        <p14:creationId xmlns:p14="http://schemas.microsoft.com/office/powerpoint/2010/main" val="108827173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7472" y="2514600"/>
            <a:ext cx="8377784" cy="1362075"/>
          </a:xfrm>
        </p:spPr>
        <p:txBody>
          <a:bodyPr/>
          <a:lstStyle/>
          <a:p>
            <a:pPr algn="l" rtl="0"/>
            <a:r>
              <a:rPr lang="es" b="0" i="0" u="none" dirty="0"/>
              <a:t>Métodos Cálculos de Volumen</a:t>
            </a:r>
          </a:p>
        </p:txBody>
      </p:sp>
      <p:sp>
        <p:nvSpPr>
          <p:cNvPr id="4" name="Slide Number Placeholder 3"/>
          <p:cNvSpPr>
            <a:spLocks noGrp="1"/>
          </p:cNvSpPr>
          <p:nvPr>
            <p:ph type="sldNum" sz="quarter" idx="12"/>
          </p:nvPr>
        </p:nvSpPr>
        <p:spPr/>
        <p:txBody>
          <a:bodyPr/>
          <a:lstStyle/>
          <a:p>
            <a:pPr algn="l" rtl="0"/>
            <a:fld id="{8B0EDE77-C530-4ADB-AD74-A99B71A289FB}" type="slidenum">
              <a:rPr/>
              <a:pPr algn="l" rtl="0"/>
              <a:t>120</a:t>
            </a:fld>
            <a:endParaRPr lang="es"/>
          </a:p>
        </p:txBody>
      </p:sp>
    </p:spTree>
    <p:extLst>
      <p:ext uri="{BB962C8B-B14F-4D97-AF65-F5344CB8AC3E}">
        <p14:creationId xmlns:p14="http://schemas.microsoft.com/office/powerpoint/2010/main" val="71842195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7345680" cy="922020"/>
          </a:xfrm>
        </p:spPr>
        <p:txBody>
          <a:bodyPr>
            <a:normAutofit/>
          </a:bodyPr>
          <a:lstStyle/>
          <a:p>
            <a:pPr algn="l" rtl="0"/>
            <a:r>
              <a:rPr lang="es" b="0" i="0" u="none"/>
              <a:t>Ejemplo AEA3 Post dragado</a:t>
            </a:r>
            <a:endParaRPr lang="es" b="1" dirty="0"/>
          </a:p>
        </p:txBody>
      </p:sp>
      <p:sp>
        <p:nvSpPr>
          <p:cNvPr id="3" name="Content Placeholder 2"/>
          <p:cNvSpPr>
            <a:spLocks noGrp="1"/>
          </p:cNvSpPr>
          <p:nvPr>
            <p:ph idx="1"/>
          </p:nvPr>
        </p:nvSpPr>
        <p:spPr>
          <a:xfrm>
            <a:off x="426720" y="5281894"/>
            <a:ext cx="8310020" cy="807720"/>
          </a:xfrm>
          <a:noFill/>
          <a:ln>
            <a:solidFill>
              <a:schemeClr val="bg1"/>
            </a:solidFill>
          </a:ln>
        </p:spPr>
        <p:txBody>
          <a:bodyPr>
            <a:normAutofit/>
          </a:bodyPr>
          <a:lstStyle/>
          <a:p>
            <a:pPr algn="l" rtl="0"/>
            <a:r>
              <a:rPr lang="es" sz="1600" b="0" i="0" u="none">
                <a:solidFill>
                  <a:schemeClr val="tx1">
                    <a:lumMod val="65000"/>
                    <a:lumOff val="35000"/>
                  </a:schemeClr>
                </a:solidFill>
              </a:rPr>
              <a:t>La pequeña diferencia se debe a mi incapacidad para hacer una pared vertical en la transición 9’ a 7’ en el Perfil de Post Dragado Para ver los valores reales “Relleno”, Grueso” y “Neto”, necesitamos ir al fondo del reporte....</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121</a:t>
            </a:fld>
            <a:endParaRPr lang="es"/>
          </a:p>
        </p:txBody>
      </p:sp>
      <p:sp>
        <p:nvSpPr>
          <p:cNvPr id="4" name="Rounded Rectangle 3"/>
          <p:cNvSpPr/>
          <p:nvPr/>
        </p:nvSpPr>
        <p:spPr>
          <a:xfrm>
            <a:off x="228600" y="1127760"/>
            <a:ext cx="3719557" cy="1299246"/>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ARCHIVO Pre Dragado:</a:t>
            </a:r>
            <a:r>
              <a:rPr lang="es" sz="1600" b="0" i="0" u="none" dirty="0"/>
              <a:t>	</a:t>
            </a:r>
            <a:r>
              <a:rPr lang="es" sz="1600" b="1" i="0" u="none" dirty="0"/>
              <a:t>FFF.LOG</a:t>
            </a:r>
          </a:p>
          <a:p>
            <a:pPr algn="l" rtl="0"/>
            <a:r>
              <a:rPr lang="es" sz="1600" b="1" i="0" u="none" dirty="0"/>
              <a:t>Archivo Post-dragado:</a:t>
            </a:r>
            <a:r>
              <a:rPr lang="es" sz="1600" b="0" i="0" u="none" dirty="0"/>
              <a:t>	</a:t>
            </a:r>
            <a:r>
              <a:rPr lang="es" sz="1600" b="1" i="0" u="none" dirty="0"/>
              <a:t>EEE.LOG</a:t>
            </a:r>
          </a:p>
          <a:p>
            <a:pPr algn="l" rtl="0"/>
            <a:r>
              <a:rPr lang="es" sz="1600" b="1" i="0" u="none" dirty="0"/>
              <a:t>OD Permitida:</a:t>
            </a:r>
            <a:r>
              <a:rPr lang="es" sz="1600" b="0" i="0" u="none" dirty="0"/>
              <a:t>	</a:t>
            </a:r>
            <a:r>
              <a:rPr lang="es" sz="1600" b="1" i="0" u="none" dirty="0"/>
              <a:t>1’</a:t>
            </a:r>
          </a:p>
          <a:p>
            <a:pPr algn="l" rtl="0"/>
            <a:r>
              <a:rPr lang="es" sz="1600" b="1" i="0" u="none" dirty="0"/>
              <a:t>Método:</a:t>
            </a:r>
            <a:r>
              <a:rPr lang="es" sz="1600" b="0" i="0" u="none" dirty="0"/>
              <a:t>	</a:t>
            </a:r>
            <a:r>
              <a:rPr lang="es" sz="1600" b="1" i="0" u="none" dirty="0"/>
              <a:t>AEA3</a:t>
            </a:r>
          </a:p>
        </p:txBody>
      </p:sp>
      <p:sp>
        <p:nvSpPr>
          <p:cNvPr id="5" name="Rectangle 4"/>
          <p:cNvSpPr/>
          <p:nvPr/>
        </p:nvSpPr>
        <p:spPr>
          <a:xfrm>
            <a:off x="228600" y="2865411"/>
            <a:ext cx="5029200" cy="1815882"/>
          </a:xfrm>
          <a:prstGeom prst="rect">
            <a:avLst/>
          </a:prstGeom>
        </p:spPr>
        <p:txBody>
          <a:bodyPr wrap="square">
            <a:spAutoFit/>
          </a:bodyPr>
          <a:lstStyle/>
          <a:p>
            <a:pPr algn="l" rtl="0"/>
            <a:r>
              <a:rPr lang="es" sz="1400" b="1" i="0" u="none" dirty="0">
                <a:latin typeface="Courier New" pitchFamily="49" charset="0"/>
                <a:cs typeface="Courier New" pitchFamily="49" charset="0"/>
              </a:rPr>
              <a:t>Resumen Volumen</a:t>
            </a:r>
          </a:p>
          <a:p>
            <a:endParaRPr lang="es" sz="1400" b="1" dirty="0">
              <a:latin typeface="Courier New" pitchFamily="49" charset="0"/>
              <a:cs typeface="Courier New" pitchFamily="49" charset="0"/>
            </a:endParaRPr>
          </a:p>
          <a:p>
            <a:pPr algn="l" rtl="0"/>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DV1L:</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27.8  DV2L:</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18.5</a:t>
            </a:r>
            <a:r>
              <a:rPr lang="es" sz="1400" b="0" i="0" u="none" dirty="0">
                <a:latin typeface="Courier New" pitchFamily="49" charset="0"/>
                <a:cs typeface="Courier New" pitchFamily="49" charset="0"/>
              </a:rPr>
              <a:t> </a:t>
            </a:r>
          </a:p>
          <a:p>
            <a:pPr algn="l" rtl="0"/>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DV1:</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1113.0  DV2P:</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0.0</a:t>
            </a:r>
            <a:r>
              <a:rPr lang="es" sz="1400" b="0" i="0" u="none" dirty="0">
                <a:latin typeface="Courier New" pitchFamily="49" charset="0"/>
                <a:cs typeface="Courier New" pitchFamily="49" charset="0"/>
              </a:rPr>
              <a:t> </a:t>
            </a:r>
          </a:p>
          <a:p>
            <a:pPr algn="l" rtl="0"/>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DV1R:      -46.3 DV2NP:</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0.0</a:t>
            </a:r>
          </a:p>
          <a:p>
            <a:pPr algn="l" rtl="0"/>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DV2R:      -18.5</a:t>
            </a:r>
          </a:p>
          <a:p>
            <a:pPr algn="l" rtl="0"/>
            <a:r>
              <a:rPr lang="es" sz="1400" b="1" i="0" u="none" dirty="0">
                <a:latin typeface="Courier New" pitchFamily="49" charset="0"/>
                <a:cs typeface="Courier New" pitchFamily="49" charset="0"/>
              </a:rPr>
              <a:t>____________________________________</a:t>
            </a:r>
          </a:p>
          <a:p>
            <a:pPr algn="l" rtl="0"/>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Total:</a:t>
            </a:r>
            <a:r>
              <a:rPr lang="es" sz="1400" b="0" i="0" u="none" dirty="0">
                <a:latin typeface="Courier New" pitchFamily="49" charset="0"/>
                <a:cs typeface="Courier New" pitchFamily="49" charset="0"/>
              </a:rPr>
              <a:t>     </a:t>
            </a:r>
            <a:r>
              <a:rPr lang="es" sz="1400" b="1" i="0" u="none" dirty="0">
                <a:latin typeface="Courier New" pitchFamily="49" charset="0"/>
                <a:cs typeface="Courier New" pitchFamily="49" charset="0"/>
              </a:rPr>
              <a:t>1094.4               0.0</a:t>
            </a:r>
          </a:p>
        </p:txBody>
      </p:sp>
      <p:sp>
        <p:nvSpPr>
          <p:cNvPr id="6" name="Rounded Rectangle 5"/>
          <p:cNvSpPr/>
          <p:nvPr/>
        </p:nvSpPr>
        <p:spPr>
          <a:xfrm>
            <a:off x="4315626" y="2629554"/>
            <a:ext cx="4736934" cy="1195106"/>
          </a:xfrm>
          <a:prstGeom prst="roundRect">
            <a:avLst/>
          </a:prstGeom>
          <a:solidFill>
            <a:schemeClr val="accent5">
              <a:lumMod val="5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400" b="1" i="0" u="none"/>
              <a:t>Resultados Mathemáticos:</a:t>
            </a:r>
          </a:p>
          <a:p>
            <a:pPr algn="l" rtl="0"/>
            <a:r>
              <a:rPr lang="es" sz="1400" b="1" i="0" u="none"/>
              <a:t>Material Neto Sobre el diseño:</a:t>
            </a:r>
            <a:r>
              <a:rPr lang="es" sz="1400" b="0" i="0" u="none"/>
              <a:t>   </a:t>
            </a:r>
            <a:r>
              <a:rPr lang="es" sz="1400" b="1" i="0" u="none"/>
              <a:t>1,092.6 yc</a:t>
            </a:r>
          </a:p>
          <a:p>
            <a:pPr algn="l" rtl="0"/>
            <a:r>
              <a:rPr lang="es" sz="1400" b="1" i="0" u="none"/>
              <a:t>Material Neto Permitido</a:t>
            </a:r>
            <a:r>
              <a:rPr lang="es" sz="1400" b="0" i="0" u="none"/>
              <a:t> </a:t>
            </a:r>
            <a:r>
              <a:rPr lang="es" sz="1400" b="1" i="0" u="none"/>
              <a:t>Sobreprofundidad:</a:t>
            </a:r>
            <a:r>
              <a:rPr lang="es" sz="1400" b="0" i="0" u="none"/>
              <a:t>    </a:t>
            </a:r>
            <a:r>
              <a:rPr lang="es" sz="1400" b="1" i="0" u="none"/>
              <a:t>0.0 YC</a:t>
            </a:r>
          </a:p>
        </p:txBody>
      </p:sp>
      <p:sp>
        <p:nvSpPr>
          <p:cNvPr id="8" name="Rounded Rectangle 7"/>
          <p:cNvSpPr/>
          <p:nvPr/>
        </p:nvSpPr>
        <p:spPr>
          <a:xfrm>
            <a:off x="4315626" y="3930759"/>
            <a:ext cx="4736934" cy="1036320"/>
          </a:xfrm>
          <a:prstGeom prst="roundRect">
            <a:avLst/>
          </a:prstGeom>
          <a:solidFill>
            <a:srgbClr val="9B3B3D"/>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400" b="1" i="0" u="none"/>
              <a:t>Resultados CSV AEA3:</a:t>
            </a:r>
          </a:p>
          <a:p>
            <a:pPr algn="l" rtl="0"/>
            <a:r>
              <a:rPr lang="es" sz="1400" b="1" i="0" u="none"/>
              <a:t>Material Neto Sobre el diseño:</a:t>
            </a:r>
            <a:r>
              <a:rPr lang="es" sz="1400" b="0" i="0" u="none"/>
              <a:t>   </a:t>
            </a:r>
            <a:r>
              <a:rPr lang="es" sz="1400" b="1" i="0" u="none"/>
              <a:t>1,094.4 yc</a:t>
            </a:r>
          </a:p>
          <a:p>
            <a:pPr algn="l" rtl="0"/>
            <a:r>
              <a:rPr lang="es" sz="1400" b="1" i="0" u="none"/>
              <a:t>Material Neto Permitido</a:t>
            </a:r>
            <a:r>
              <a:rPr lang="es" sz="1400" b="0" i="0" u="none"/>
              <a:t> </a:t>
            </a:r>
            <a:r>
              <a:rPr lang="es" sz="1400" b="1" i="0" u="none"/>
              <a:t>Sobreprofundidad:</a:t>
            </a:r>
            <a:r>
              <a:rPr lang="es" sz="1400" b="0" i="0" u="none"/>
              <a:t>    </a:t>
            </a:r>
            <a:r>
              <a:rPr lang="es" sz="1400" b="1" i="0" u="none"/>
              <a:t>0.0 YC</a:t>
            </a:r>
          </a:p>
        </p:txBody>
      </p:sp>
    </p:spTree>
    <p:extLst>
      <p:ext uri="{BB962C8B-B14F-4D97-AF65-F5344CB8AC3E}">
        <p14:creationId xmlns:p14="http://schemas.microsoft.com/office/powerpoint/2010/main" val="25843545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860" y="76200"/>
            <a:ext cx="5638800" cy="906780"/>
          </a:xfrm>
        </p:spPr>
        <p:txBody>
          <a:bodyPr>
            <a:normAutofit/>
          </a:bodyPr>
          <a:lstStyle/>
          <a:p>
            <a:pPr algn="l" rtl="0"/>
            <a:r>
              <a:rPr lang="es" b="0" i="0" u="none"/>
              <a:t>Ejemplo Post Dragado</a:t>
            </a:r>
            <a:endParaRPr lang="es" b="1" dirty="0"/>
          </a:p>
        </p:txBody>
      </p:sp>
      <p:sp>
        <p:nvSpPr>
          <p:cNvPr id="3" name="Content Placeholder 2"/>
          <p:cNvSpPr>
            <a:spLocks noGrp="1"/>
          </p:cNvSpPr>
          <p:nvPr>
            <p:ph idx="1"/>
          </p:nvPr>
        </p:nvSpPr>
        <p:spPr>
          <a:xfrm>
            <a:off x="403860" y="3178734"/>
            <a:ext cx="8991600" cy="3078163"/>
          </a:xfrm>
        </p:spPr>
        <p:txBody>
          <a:bodyPr>
            <a:normAutofit/>
          </a:bodyPr>
          <a:lstStyle/>
          <a:p>
            <a:pPr algn="l" rtl="0"/>
            <a:r>
              <a:rPr lang="es" sz="1600" b="0" i="0" u="none" dirty="0">
                <a:solidFill>
                  <a:schemeClr val="tx1">
                    <a:lumMod val="65000"/>
                    <a:lumOff val="35000"/>
                  </a:schemeClr>
                </a:solidFill>
              </a:rPr>
              <a:t>El último “grupo” muestra el Volumen Acumulado para cada categoría.</a:t>
            </a:r>
          </a:p>
          <a:p>
            <a:pPr lvl="1" algn="l" rtl="0">
              <a:buClr>
                <a:schemeClr val="tx1">
                  <a:lumMod val="65000"/>
                  <a:lumOff val="35000"/>
                </a:schemeClr>
              </a:buClr>
            </a:pPr>
            <a:r>
              <a:rPr lang="es" sz="1600" b="0" i="0" u="none" dirty="0">
                <a:solidFill>
                  <a:schemeClr val="bg2"/>
                </a:solidFill>
              </a:rPr>
              <a:t>‘Delta’ </a:t>
            </a:r>
            <a:r>
              <a:rPr lang="es" sz="1600" b="0" i="0" u="none" dirty="0">
                <a:solidFill>
                  <a:schemeClr val="tx1">
                    <a:lumMod val="65000"/>
                    <a:lumOff val="35000"/>
                  </a:schemeClr>
                </a:solidFill>
              </a:rPr>
              <a:t> representa el material, neto de relleno (Grueso - relleno)</a:t>
            </a:r>
          </a:p>
          <a:p>
            <a:pPr lvl="1" algn="l" rtl="0">
              <a:buClr>
                <a:schemeClr val="tx1">
                  <a:lumMod val="65000"/>
                  <a:lumOff val="35000"/>
                </a:schemeClr>
              </a:buClr>
            </a:pPr>
            <a:r>
              <a:rPr lang="es" sz="1600" b="1" i="0" u="none" dirty="0">
                <a:solidFill>
                  <a:schemeClr val="accent1"/>
                </a:solidFill>
              </a:rPr>
              <a:t>‘TotPay</a:t>
            </a:r>
            <a:r>
              <a:rPr lang="es" sz="1600" b="0" i="0" u="none" dirty="0">
                <a:solidFill>
                  <a:schemeClr val="accent5">
                    <a:lumMod val="40000"/>
                    <a:lumOff val="60000"/>
                  </a:schemeClr>
                </a:solidFill>
              </a:rPr>
              <a:t>’ </a:t>
            </a:r>
            <a:r>
              <a:rPr lang="es" sz="1600" b="0" i="0" u="none" dirty="0">
                <a:solidFill>
                  <a:schemeClr val="tx1">
                    <a:lumMod val="65000"/>
                    <a:lumOff val="35000"/>
                  </a:schemeClr>
                </a:solidFill>
              </a:rPr>
              <a:t>representa el Material Grueso.</a:t>
            </a:r>
          </a:p>
          <a:p>
            <a:pPr lvl="1"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rPr>
              <a:t>Para compararlo contra el resumen Filadelfia PostDragado:</a:t>
            </a:r>
          </a:p>
          <a:p>
            <a:pPr lvl="1" algn="l" rtl="0">
              <a:buClr>
                <a:schemeClr val="tx1">
                  <a:lumMod val="65000"/>
                  <a:lumOff val="35000"/>
                </a:schemeClr>
              </a:buClr>
            </a:pPr>
            <a:r>
              <a:rPr lang="es" sz="1600" b="0" i="0" u="none" dirty="0">
                <a:solidFill>
                  <a:schemeClr val="tx1">
                    <a:lumMod val="65000"/>
                    <a:lumOff val="35000"/>
                  </a:schemeClr>
                </a:solidFill>
              </a:rPr>
              <a:t>Total Removido a la Profundidad del Proyecto 	= V1L + V1 + V1R </a:t>
            </a:r>
          </a:p>
          <a:p>
            <a:pPr lvl="1" algn="l" rtl="0">
              <a:buClr>
                <a:schemeClr val="tx1">
                  <a:lumMod val="65000"/>
                  <a:lumOff val="35000"/>
                </a:schemeClr>
              </a:buClr>
            </a:pPr>
            <a:r>
              <a:rPr lang="es" sz="1600" b="0" i="0" u="none" dirty="0">
                <a:solidFill>
                  <a:schemeClr val="tx1">
                    <a:lumMod val="65000"/>
                    <a:lumOff val="35000"/>
                  </a:schemeClr>
                </a:solidFill>
              </a:rPr>
              <a:t>Delta = 27.8 + 1113.0 + (-46.3)	= 1094.5  </a:t>
            </a:r>
          </a:p>
          <a:p>
            <a:pPr lvl="1" algn="l" rtl="0">
              <a:buClr>
                <a:schemeClr val="tx1">
                  <a:lumMod val="65000"/>
                  <a:lumOff val="35000"/>
                </a:schemeClr>
              </a:buClr>
            </a:pPr>
            <a:r>
              <a:rPr lang="es" sz="1600" b="0" i="0" u="none" dirty="0">
                <a:solidFill>
                  <a:schemeClr val="tx1">
                    <a:lumMod val="65000"/>
                    <a:lumOff val="35000"/>
                  </a:schemeClr>
                </a:solidFill>
              </a:rPr>
              <a:t>TotPay = 27.8 + 1481.9 + 0 		= 1509.7</a:t>
            </a:r>
          </a:p>
          <a:p>
            <a:pPr lvl="1" algn="l" rtl="0">
              <a:buClr>
                <a:schemeClr val="tx1">
                  <a:lumMod val="65000"/>
                  <a:lumOff val="35000"/>
                </a:schemeClr>
              </a:buClr>
            </a:pPr>
            <a:r>
              <a:rPr lang="es" sz="1600" b="0" i="0" u="none" dirty="0">
                <a:solidFill>
                  <a:schemeClr val="tx1">
                    <a:lumMod val="65000"/>
                    <a:lumOff val="35000"/>
                  </a:schemeClr>
                </a:solidFill>
              </a:rPr>
              <a:t>Total Removido Pago En Sobreprofundidad 	= V2L + V2 + V2R = 0 = 0</a:t>
            </a:r>
          </a:p>
          <a:p>
            <a:pPr lvl="1" algn="l" rtl="0">
              <a:buClr>
                <a:schemeClr val="tx1">
                  <a:lumMod val="65000"/>
                  <a:lumOff val="35000"/>
                </a:schemeClr>
              </a:buClr>
            </a:pPr>
            <a:r>
              <a:rPr lang="es" sz="1600" b="0" i="0" u="none" dirty="0">
                <a:solidFill>
                  <a:schemeClr val="tx1">
                    <a:lumMod val="65000"/>
                    <a:lumOff val="35000"/>
                  </a:schemeClr>
                </a:solidFill>
              </a:rPr>
              <a:t>Total Removido Pago = V1L + V1 + V1R + V2L + V2 + V2R</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122</a:t>
            </a:fld>
            <a:endParaRPr lang="es"/>
          </a:p>
        </p:txBody>
      </p:sp>
      <p:sp>
        <p:nvSpPr>
          <p:cNvPr id="5" name="Rectangle 4"/>
          <p:cNvSpPr/>
          <p:nvPr/>
        </p:nvSpPr>
        <p:spPr>
          <a:xfrm>
            <a:off x="0" y="1546181"/>
            <a:ext cx="9144000" cy="1485022"/>
          </a:xfrm>
          <a:prstGeom prst="rect">
            <a:avLst/>
          </a:prstGeom>
          <a:ln>
            <a:solidFill>
              <a:srgbClr val="FFFFFF"/>
            </a:solidFill>
          </a:ln>
        </p:spPr>
        <p:txBody>
          <a:bodyPr wrap="square">
            <a:spAutoFit/>
          </a:bodyPr>
          <a:lstStyle/>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Accum      V1L      V2L      V3L       V1      V2P     V2NP       V3      X2L      X2R      V1R      V2R      V3R</a:t>
            </a:r>
          </a:p>
          <a:p>
            <a:pPr algn="l" rtl="0"/>
            <a:r>
              <a:rPr lang="es" sz="1000" b="1" i="0" u="none">
                <a:latin typeface="Courier New" pitchFamily="49" charset="0"/>
                <a:cs typeface="Courier New" pitchFamily="49" charset="0"/>
              </a:rPr>
              <a:t>___________________________________________________________________________________</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Y1      0.0      0.0      0.0    369.0      0.0      0.0      0.0      0.0      0.0     46.3     18.5      0.0</a:t>
            </a:r>
          </a:p>
          <a:p>
            <a:pPr algn="l" rtl="0"/>
            <a:r>
              <a:rPr lang="es" sz="1000" b="1" i="0" u="none">
                <a:latin typeface="Courier New" pitchFamily="49" charset="0"/>
                <a:cs typeface="Courier New" pitchFamily="49" charset="0"/>
              </a:rPr>
              <a:t>__________________________________________________________________________</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Pre     37.0     46.3      0.0   3703.7   1851.9      0.0      0.0      0.0      0.0     37.0     46.3      0.0</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Post      9.3     27.8      0.0   2590.7   1851.9      0.0      0.0      0.0      0.0     83.3     64.8      0.0</a:t>
            </a:r>
          </a:p>
          <a:p>
            <a:pPr algn="l" rtl="0"/>
            <a:r>
              <a:rPr lang="es" sz="1000" b="1" i="0" u="none">
                <a:latin typeface="Courier New" pitchFamily="49" charset="0"/>
                <a:cs typeface="Courier New" pitchFamily="49" charset="0"/>
              </a:rPr>
              <a:t>__________________________________________________________________________</a:t>
            </a:r>
          </a:p>
          <a:p>
            <a:pPr algn="l" rtl="0"/>
            <a:r>
              <a:rPr lang="es" sz="1000" b="1" i="0" u="none">
                <a:solidFill>
                  <a:srgbClr val="FFFF00"/>
                </a:solidFill>
                <a:latin typeface="Courier New" pitchFamily="49" charset="0"/>
                <a:cs typeface="Courier New" pitchFamily="49" charset="0"/>
              </a:rPr>
              <a:t>  </a:t>
            </a:r>
            <a:r>
              <a:rPr lang="es" sz="1000" b="1" i="0" u="none">
                <a:solidFill>
                  <a:schemeClr val="bg2"/>
                </a:solidFill>
                <a:latin typeface="Courier New" pitchFamily="49" charset="0"/>
                <a:cs typeface="Courier New" pitchFamily="49" charset="0"/>
              </a:rPr>
              <a:t>Delta     27.8     18.5      0.0   1113.0      0.0      0.0      0.0      0.0      0.0    -46.3    -18.5      0.0</a:t>
            </a:r>
          </a:p>
          <a:p>
            <a:pPr algn="l" rtl="0"/>
            <a:r>
              <a:rPr lang="es" sz="1000" b="0" i="0" u="none">
                <a:solidFill>
                  <a:schemeClr val="accent1"/>
                </a:solidFill>
                <a:latin typeface="Courier New" pitchFamily="49" charset="0"/>
                <a:cs typeface="Courier New" pitchFamily="49" charset="0"/>
              </a:rPr>
              <a:t> </a:t>
            </a:r>
            <a:r>
              <a:rPr lang="es" sz="1000" b="1" i="0" u="none">
                <a:solidFill>
                  <a:schemeClr val="accent1"/>
                </a:solidFill>
                <a:latin typeface="Courier New" pitchFamily="49" charset="0"/>
                <a:cs typeface="Courier New" pitchFamily="49" charset="0"/>
              </a:rPr>
              <a:t>TotPay     27.8     18.5      0.0   1481.9      0.0      0.0      0.0      0.0      0.0      0.0      0.0      0.0</a:t>
            </a:r>
          </a:p>
        </p:txBody>
      </p:sp>
      <p:sp>
        <p:nvSpPr>
          <p:cNvPr id="4" name="Rectangle 3"/>
          <p:cNvSpPr/>
          <p:nvPr/>
        </p:nvSpPr>
        <p:spPr>
          <a:xfrm>
            <a:off x="347472" y="1122789"/>
            <a:ext cx="3788217" cy="369332"/>
          </a:xfrm>
          <a:prstGeom prst="rect">
            <a:avLst/>
          </a:prstGeom>
        </p:spPr>
        <p:txBody>
          <a:bodyPr wrap="none">
            <a:spAutoFit/>
          </a:bodyPr>
          <a:lstStyle/>
          <a:p>
            <a:pPr algn="l" rtl="0"/>
            <a:r>
              <a:rPr lang="es" b="1" i="0" u="none">
                <a:solidFill>
                  <a:schemeClr val="tx1">
                    <a:lumMod val="65000"/>
                    <a:lumOff val="35000"/>
                  </a:schemeClr>
                </a:solidFill>
              </a:rPr>
              <a:t>AEA3:</a:t>
            </a:r>
            <a:r>
              <a:rPr lang="es" b="0" i="0" u="none">
                <a:solidFill>
                  <a:schemeClr val="tx1">
                    <a:lumMod val="65000"/>
                    <a:lumOff val="35000"/>
                  </a:schemeClr>
                </a:solidFill>
              </a:rPr>
              <a:t>  </a:t>
            </a:r>
            <a:r>
              <a:rPr lang="es" b="1" i="0" u="none">
                <a:solidFill>
                  <a:schemeClr val="tx1">
                    <a:lumMod val="65000"/>
                    <a:lumOff val="35000"/>
                  </a:schemeClr>
                </a:solidFill>
              </a:rPr>
              <a:t>El fondo del Reporte</a:t>
            </a:r>
            <a:endParaRPr lang="es" dirty="0">
              <a:solidFill>
                <a:schemeClr val="tx1">
                  <a:lumMod val="65000"/>
                  <a:lumOff val="35000"/>
                </a:schemeClr>
              </a:solidFill>
            </a:endParaRPr>
          </a:p>
        </p:txBody>
      </p:sp>
    </p:spTree>
    <p:extLst>
      <p:ext uri="{BB962C8B-B14F-4D97-AF65-F5344CB8AC3E}">
        <p14:creationId xmlns:p14="http://schemas.microsoft.com/office/powerpoint/2010/main" val="235627786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7620"/>
            <a:ext cx="7917180" cy="1143000"/>
          </a:xfrm>
        </p:spPr>
        <p:txBody>
          <a:bodyPr>
            <a:normAutofit/>
          </a:bodyPr>
          <a:lstStyle/>
          <a:p>
            <a:pPr algn="l" rtl="0"/>
            <a:r>
              <a:rPr lang="es" b="0" i="0" u="none"/>
              <a:t>Ejemplo Post Dragado Filadelfia PostDragado</a:t>
            </a:r>
          </a:p>
        </p:txBody>
      </p:sp>
      <p:sp>
        <p:nvSpPr>
          <p:cNvPr id="3" name="Content Placeholder 2"/>
          <p:cNvSpPr>
            <a:spLocks noGrp="1"/>
          </p:cNvSpPr>
          <p:nvPr>
            <p:ph idx="1"/>
          </p:nvPr>
        </p:nvSpPr>
        <p:spPr>
          <a:xfrm>
            <a:off x="347472" y="4954189"/>
            <a:ext cx="8686800" cy="1143000"/>
          </a:xfrm>
        </p:spPr>
        <p:txBody>
          <a:bodyPr>
            <a:normAutofit/>
          </a:bodyPr>
          <a:lstStyle/>
          <a:p>
            <a:pPr algn="l" rtl="0"/>
            <a:r>
              <a:rPr lang="es" sz="2400" b="0" i="0" u="none">
                <a:solidFill>
                  <a:schemeClr val="tx1">
                    <a:lumMod val="65000"/>
                    <a:lumOff val="35000"/>
                  </a:schemeClr>
                </a:solidFill>
              </a:rPr>
              <a:t>El resumen del Reporte Filadelfia divide los materiales en grupos “mas faciles de entender”.</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123</a:t>
            </a:fld>
            <a:endParaRPr lang="es"/>
          </a:p>
        </p:txBody>
      </p:sp>
      <p:sp>
        <p:nvSpPr>
          <p:cNvPr id="4" name="Rounded Rectangle 3"/>
          <p:cNvSpPr/>
          <p:nvPr/>
        </p:nvSpPr>
        <p:spPr>
          <a:xfrm>
            <a:off x="106680" y="1568450"/>
            <a:ext cx="3771900" cy="1260208"/>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effectLst>
                  <a:outerShdw blurRad="38100" dist="38100" dir="2700000" algn="tl">
                    <a:srgbClr val="000000">
                      <a:alpha val="43137"/>
                    </a:srgbClr>
                  </a:outerShdw>
                </a:effectLst>
              </a:rPr>
              <a:t>ARCHIVO Pre Dragado:</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FFF.LOG</a:t>
            </a:r>
          </a:p>
          <a:p>
            <a:pPr algn="l" rtl="0"/>
            <a:r>
              <a:rPr lang="es" sz="1600" b="1" i="0" u="none" dirty="0">
                <a:effectLst>
                  <a:outerShdw blurRad="38100" dist="38100" dir="2700000" algn="tl">
                    <a:srgbClr val="000000">
                      <a:alpha val="43137"/>
                    </a:srgbClr>
                  </a:outerShdw>
                </a:effectLst>
              </a:rPr>
              <a:t>Archivo Post-dragado:</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EEE.LOG</a:t>
            </a:r>
          </a:p>
          <a:p>
            <a:pPr algn="l" rtl="0"/>
            <a:r>
              <a:rPr lang="es" sz="1600" b="1" i="0" u="none" dirty="0">
                <a:effectLst>
                  <a:outerShdw blurRad="38100" dist="38100" dir="2700000" algn="tl">
                    <a:srgbClr val="000000">
                      <a:alpha val="43137"/>
                    </a:srgbClr>
                  </a:outerShdw>
                </a:effectLst>
              </a:rPr>
              <a:t>OD Permitida:</a:t>
            </a:r>
            <a:r>
              <a:rPr lang="es" sz="1600" b="0" i="0" u="none">
                <a:effectLst>
                  <a:outerShdw blurRad="38100" dist="38100" dir="2700000" algn="tl">
                    <a:srgbClr val="000000">
                      <a:alpha val="43137"/>
                    </a:srgbClr>
                  </a:outerShdw>
                </a:effectLst>
              </a:rPr>
              <a:t>	</a:t>
            </a:r>
            <a:r>
              <a:rPr lang="es" sz="1600" b="0" i="0" u="none" smtClean="0">
                <a:effectLst>
                  <a:outerShdw blurRad="38100" dist="38100" dir="2700000" algn="tl">
                    <a:srgbClr val="000000">
                      <a:alpha val="43137"/>
                    </a:srgbClr>
                  </a:outerShdw>
                </a:effectLst>
              </a:rPr>
              <a:t>		</a:t>
            </a:r>
            <a:r>
              <a:rPr lang="es" sz="1600" b="1" i="0" u="none" smtClean="0">
                <a:effectLst>
                  <a:outerShdw blurRad="38100" dist="38100" dir="2700000" algn="tl">
                    <a:srgbClr val="000000">
                      <a:alpha val="43137"/>
                    </a:srgbClr>
                  </a:outerShdw>
                </a:effectLst>
              </a:rPr>
              <a:t>1</a:t>
            </a:r>
            <a:r>
              <a:rPr lang="es" sz="1600" b="1" i="0" u="none" dirty="0">
                <a:effectLst>
                  <a:outerShdw blurRad="38100" dist="38100" dir="2700000" algn="tl">
                    <a:srgbClr val="000000">
                      <a:alpha val="43137"/>
                    </a:srgbClr>
                  </a:outerShdw>
                </a:effectLst>
              </a:rPr>
              <a:t>’</a:t>
            </a:r>
          </a:p>
          <a:p>
            <a:pPr algn="l" rtl="0"/>
            <a:r>
              <a:rPr lang="es" sz="1600" b="1" i="0" u="none" dirty="0">
                <a:effectLst>
                  <a:outerShdw blurRad="38100" dist="38100" dir="2700000" algn="tl">
                    <a:srgbClr val="000000">
                      <a:alpha val="43137"/>
                    </a:srgbClr>
                  </a:outerShdw>
                </a:effectLst>
              </a:rPr>
              <a:t>Método:</a:t>
            </a:r>
            <a:r>
              <a:rPr lang="es" sz="1600" b="0" i="0" u="none">
                <a:effectLst>
                  <a:outerShdw blurRad="38100" dist="38100" dir="2700000" algn="tl">
                    <a:srgbClr val="000000">
                      <a:alpha val="43137"/>
                    </a:srgbClr>
                  </a:outerShdw>
                </a:effectLst>
              </a:rPr>
              <a:t>	</a:t>
            </a:r>
            <a:r>
              <a:rPr lang="es" sz="1600" b="0" i="0" u="none" smtClean="0">
                <a:effectLst>
                  <a:outerShdw blurRad="38100" dist="38100" dir="2700000" algn="tl">
                    <a:srgbClr val="000000">
                      <a:alpha val="43137"/>
                    </a:srgbClr>
                  </a:outerShdw>
                </a:effectLst>
              </a:rPr>
              <a:t>		</a:t>
            </a:r>
            <a:r>
              <a:rPr lang="es" sz="1600" b="1" i="0" u="none" smtClean="0">
                <a:effectLst>
                  <a:outerShdw blurRad="38100" dist="38100" dir="2700000" algn="tl">
                    <a:srgbClr val="000000">
                      <a:alpha val="43137"/>
                    </a:srgbClr>
                  </a:outerShdw>
                </a:effectLst>
              </a:rPr>
              <a:t>FILA</a:t>
            </a:r>
            <a:r>
              <a:rPr lang="es" sz="1600" b="1" i="0" u="none" dirty="0">
                <a:effectLst>
                  <a:outerShdw blurRad="38100" dist="38100" dir="2700000" algn="tl">
                    <a:srgbClr val="000000">
                      <a:alpha val="43137"/>
                    </a:srgbClr>
                  </a:outerShdw>
                </a:effectLst>
              </a:rPr>
              <a:t>.</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POSTDR.</a:t>
            </a:r>
          </a:p>
        </p:txBody>
      </p:sp>
      <p:sp>
        <p:nvSpPr>
          <p:cNvPr id="6" name="Rounded Rectangle 5"/>
          <p:cNvSpPr/>
          <p:nvPr/>
        </p:nvSpPr>
        <p:spPr>
          <a:xfrm>
            <a:off x="4076700" y="1595301"/>
            <a:ext cx="5067300" cy="1233357"/>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effectLst>
                  <a:outerShdw blurRad="38100" dist="38100" dir="2700000" algn="tl">
                    <a:srgbClr val="000000">
                      <a:alpha val="43137"/>
                    </a:srgbClr>
                  </a:outerShdw>
                </a:effectLst>
              </a:rPr>
              <a:t>Resultados Mathemáticos:</a:t>
            </a:r>
          </a:p>
          <a:p>
            <a:pPr algn="l" rtl="0"/>
            <a:r>
              <a:rPr lang="es" sz="1600" b="1" i="0" u="none" dirty="0">
                <a:effectLst>
                  <a:outerShdw blurRad="38100" dist="38100" dir="2700000" algn="tl">
                    <a:srgbClr val="000000">
                      <a:alpha val="43137"/>
                    </a:srgbClr>
                  </a:outerShdw>
                </a:effectLst>
              </a:rPr>
              <a:t>Material Neto Sobre el diseño:</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1,092.6 cy</a:t>
            </a:r>
          </a:p>
          <a:p>
            <a:pPr algn="l" rtl="0"/>
            <a:r>
              <a:rPr lang="es" sz="1400" b="1" i="0" u="none" dirty="0">
                <a:effectLst>
                  <a:outerShdw blurRad="38100" dist="38100" dir="2700000" algn="tl">
                    <a:srgbClr val="000000">
                      <a:alpha val="43137"/>
                    </a:srgbClr>
                  </a:outerShdw>
                </a:effectLst>
              </a:rPr>
              <a:t>Material Neto Permitido</a:t>
            </a:r>
            <a:r>
              <a:rPr lang="es" sz="1400" b="0" i="0" u="none" dirty="0">
                <a:effectLst>
                  <a:outerShdw blurRad="38100" dist="38100" dir="2700000" algn="tl">
                    <a:srgbClr val="000000">
                      <a:alpha val="43137"/>
                    </a:srgbClr>
                  </a:outerShdw>
                </a:effectLst>
              </a:rPr>
              <a:t> </a:t>
            </a:r>
            <a:r>
              <a:rPr lang="es" sz="1400" b="1" i="0" u="none" dirty="0">
                <a:effectLst>
                  <a:outerShdw blurRad="38100" dist="38100" dir="2700000" algn="tl">
                    <a:srgbClr val="000000">
                      <a:alpha val="43137"/>
                    </a:srgbClr>
                  </a:outerShdw>
                </a:effectLst>
              </a:rPr>
              <a:t>Sobreprofundidad</a:t>
            </a:r>
            <a:r>
              <a:rPr lang="es" sz="1600" b="1" i="0" u="none" dirty="0">
                <a:effectLst>
                  <a:outerShdw blurRad="38100" dist="38100" dir="2700000" algn="tl">
                    <a:srgbClr val="000000">
                      <a:alpha val="43137"/>
                    </a:srgbClr>
                  </a:outerShdw>
                </a:effectLst>
              </a:rPr>
              <a:t>:</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0.0 YC</a:t>
            </a:r>
          </a:p>
        </p:txBody>
      </p:sp>
      <p:sp>
        <p:nvSpPr>
          <p:cNvPr id="11" name="Rectangle 10"/>
          <p:cNvSpPr/>
          <p:nvPr/>
        </p:nvSpPr>
        <p:spPr>
          <a:xfrm>
            <a:off x="0" y="3200400"/>
            <a:ext cx="9144000" cy="1446550"/>
          </a:xfrm>
          <a:prstGeom prst="rect">
            <a:avLst/>
          </a:prstGeom>
        </p:spPr>
        <p:txBody>
          <a:bodyPr wrap="square">
            <a:spAutoFit/>
          </a:bodyPr>
          <a:lstStyle/>
          <a:p>
            <a:pPr algn="l" rtl="0"/>
            <a:r>
              <a:rPr lang="es" sz="1100" b="0" i="0" u="none">
                <a:latin typeface="Courier New" pitchFamily="49" charset="0"/>
                <a:cs typeface="Courier New" pitchFamily="49" charset="0"/>
              </a:rPr>
              <a:t>Materiales                                 </a:t>
            </a:r>
            <a:r>
              <a:rPr lang="es" sz="1100" b="0" i="0" u="none" smtClean="0">
                <a:latin typeface="Courier New" pitchFamily="49" charset="0"/>
                <a:cs typeface="Courier New" pitchFamily="49" charset="0"/>
              </a:rPr>
              <a:t>		Material </a:t>
            </a:r>
            <a:r>
              <a:rPr lang="es" sz="1100" b="0" i="0" u="none">
                <a:latin typeface="Courier New" pitchFamily="49" charset="0"/>
                <a:cs typeface="Courier New" pitchFamily="49" charset="0"/>
              </a:rPr>
              <a:t>Grueso      Relleno    Material Neto</a:t>
            </a:r>
          </a:p>
          <a:p>
            <a:pPr algn="l" rtl="0"/>
            <a:r>
              <a:rPr lang="es" sz="1100" b="0" i="0" u="none">
                <a:latin typeface="Courier New" pitchFamily="49" charset="0"/>
                <a:cs typeface="Courier New" pitchFamily="49" charset="0"/>
              </a:rPr>
              <a:t> Total Removido a la Profundidad del Proyecto</a:t>
            </a:r>
            <a:r>
              <a:rPr lang="es" sz="1100" b="0" i="0" u="none" smtClean="0">
                <a:latin typeface="Courier New" pitchFamily="49" charset="0"/>
                <a:cs typeface="Courier New" pitchFamily="49" charset="0"/>
              </a:rPr>
              <a:t>.....1509.7                 </a:t>
            </a:r>
            <a:r>
              <a:rPr lang="es" sz="1100" b="0" i="0" u="none">
                <a:latin typeface="Courier New" pitchFamily="49" charset="0"/>
                <a:cs typeface="Courier New" pitchFamily="49" charset="0"/>
              </a:rPr>
              <a:t>415.3     </a:t>
            </a:r>
            <a:r>
              <a:rPr lang="es" sz="1100" b="1" i="0" u="none" smtClean="0">
                <a:solidFill>
                  <a:schemeClr val="bg2"/>
                </a:solidFill>
                <a:latin typeface="Courier New" pitchFamily="49" charset="0"/>
                <a:cs typeface="Courier New" pitchFamily="49" charset="0"/>
              </a:rPr>
              <a:t>1094.4</a:t>
            </a:r>
            <a:endParaRPr lang="es" sz="1100" b="1" i="0" u="none">
              <a:solidFill>
                <a:schemeClr val="bg2"/>
              </a:solidFill>
              <a:latin typeface="Courier New" pitchFamily="49" charset="0"/>
              <a:cs typeface="Courier New" pitchFamily="49" charset="0"/>
            </a:endParaRPr>
          </a:p>
          <a:p>
            <a:pPr algn="l" rtl="0"/>
            <a:r>
              <a:rPr lang="es" sz="1100" b="0" i="0" u="none">
                <a:latin typeface="Courier New" pitchFamily="49" charset="0"/>
                <a:cs typeface="Courier New" pitchFamily="49" charset="0"/>
              </a:rPr>
              <a:t> Total Removido Pago En Sobreprofundidad....    </a:t>
            </a:r>
            <a:r>
              <a:rPr lang="es" sz="1100" b="0" i="0" u="none" smtClean="0">
                <a:latin typeface="Courier New" pitchFamily="49" charset="0"/>
                <a:cs typeface="Courier New" pitchFamily="49" charset="0"/>
              </a:rPr>
              <a:t>    </a:t>
            </a:r>
            <a:r>
              <a:rPr lang="es" sz="1100" b="0" i="0" u="none">
                <a:latin typeface="Courier New" pitchFamily="49" charset="0"/>
                <a:cs typeface="Courier New" pitchFamily="49" charset="0"/>
              </a:rPr>
              <a:t>18.5                 </a:t>
            </a:r>
            <a:r>
              <a:rPr lang="es" sz="1100" b="0" i="0" u="none" smtClean="0">
                <a:latin typeface="Courier New" pitchFamily="49" charset="0"/>
                <a:cs typeface="Courier New" pitchFamily="49" charset="0"/>
              </a:rPr>
              <a:t> 18.5        </a:t>
            </a:r>
            <a:r>
              <a:rPr lang="es" sz="1100" b="1" i="0" u="none">
                <a:solidFill>
                  <a:schemeClr val="bg2"/>
                </a:solidFill>
                <a:latin typeface="Courier New" pitchFamily="49" charset="0"/>
                <a:cs typeface="Courier New" pitchFamily="49" charset="0"/>
              </a:rPr>
              <a:t>0.0</a:t>
            </a:r>
          </a:p>
          <a:p>
            <a:pPr algn="l" rtl="0"/>
            <a:r>
              <a:rPr lang="es" sz="1100" b="0" i="0" u="none">
                <a:latin typeface="Courier New" pitchFamily="49" charset="0"/>
                <a:cs typeface="Courier New" pitchFamily="49" charset="0"/>
              </a:rPr>
              <a:t> Total Removido Pago.....                </a:t>
            </a:r>
            <a:r>
              <a:rPr lang="es" sz="1100" b="0" i="0" u="none" smtClean="0">
                <a:latin typeface="Courier New" pitchFamily="49" charset="0"/>
                <a:cs typeface="Courier New" pitchFamily="49" charset="0"/>
              </a:rPr>
              <a:t>		 1528.2                 </a:t>
            </a:r>
            <a:r>
              <a:rPr lang="es" sz="1100" b="0" i="0" u="none">
                <a:latin typeface="Courier New" pitchFamily="49" charset="0"/>
                <a:cs typeface="Courier New" pitchFamily="49" charset="0"/>
              </a:rPr>
              <a:t>433.8    </a:t>
            </a:r>
            <a:r>
              <a:rPr lang="es" sz="1100" b="0" i="0" u="none" smtClean="0">
                <a:latin typeface="Courier New" pitchFamily="49" charset="0"/>
                <a:cs typeface="Courier New" pitchFamily="49" charset="0"/>
              </a:rPr>
              <a:t> </a:t>
            </a:r>
            <a:r>
              <a:rPr lang="es" sz="1100" b="0" i="0" u="none">
                <a:latin typeface="Courier New" pitchFamily="49" charset="0"/>
                <a:cs typeface="Courier New" pitchFamily="49" charset="0"/>
              </a:rPr>
              <a:t>1094.4</a:t>
            </a:r>
          </a:p>
          <a:p>
            <a:pPr algn="l" rtl="0"/>
            <a:r>
              <a:rPr lang="es" sz="1100" b="0" i="0" u="none">
                <a:latin typeface="Courier New" pitchFamily="49" charset="0"/>
                <a:cs typeface="Courier New" pitchFamily="49" charset="0"/>
              </a:rPr>
              <a:t> Total Removido.....                </a:t>
            </a:r>
            <a:r>
              <a:rPr lang="es" sz="1100" b="0" i="0" u="none" smtClean="0">
                <a:latin typeface="Courier New" pitchFamily="49" charset="0"/>
                <a:cs typeface="Courier New" pitchFamily="49" charset="0"/>
              </a:rPr>
              <a:t>			 1667.1                 </a:t>
            </a:r>
            <a:r>
              <a:rPr lang="es" sz="1100" b="0" i="0" u="none">
                <a:latin typeface="Courier New" pitchFamily="49" charset="0"/>
                <a:cs typeface="Courier New" pitchFamily="49" charset="0"/>
              </a:rPr>
              <a:t>554.2     </a:t>
            </a:r>
            <a:r>
              <a:rPr lang="es" sz="1100" b="0" i="0" u="none" smtClean="0">
                <a:latin typeface="Courier New" pitchFamily="49" charset="0"/>
                <a:cs typeface="Courier New" pitchFamily="49" charset="0"/>
              </a:rPr>
              <a:t>1113.0</a:t>
            </a:r>
            <a:endParaRPr lang="es" sz="1100" b="0" i="0" u="none">
              <a:latin typeface="Courier New" pitchFamily="49" charset="0"/>
              <a:cs typeface="Courier New" pitchFamily="49" charset="0"/>
            </a:endParaRPr>
          </a:p>
          <a:p>
            <a:pPr algn="l" rtl="0"/>
            <a:r>
              <a:rPr lang="es" sz="1100" b="0" i="0" u="none">
                <a:latin typeface="Courier New" pitchFamily="49" charset="0"/>
                <a:cs typeface="Courier New" pitchFamily="49" charset="0"/>
              </a:rPr>
              <a:t> Total Remanente Sobre Profundidad De Proyecto.   </a:t>
            </a:r>
            <a:r>
              <a:rPr lang="es" sz="1100" b="0" i="0" u="none" smtClean="0">
                <a:latin typeface="Courier New" pitchFamily="49" charset="0"/>
                <a:cs typeface="Courier New" pitchFamily="49" charset="0"/>
              </a:rPr>
              <a:t>2683.3                           </a:t>
            </a:r>
            <a:r>
              <a:rPr lang="es" sz="1100" b="0" i="0" u="none">
                <a:latin typeface="Courier New" pitchFamily="49" charset="0"/>
                <a:cs typeface="Courier New" pitchFamily="49" charset="0"/>
              </a:rPr>
              <a:t>2683.3</a:t>
            </a:r>
          </a:p>
          <a:p>
            <a:pPr algn="l" rtl="0"/>
            <a:r>
              <a:rPr lang="es" sz="1100" b="0" i="0" u="none">
                <a:latin typeface="Courier New" pitchFamily="49" charset="0"/>
                <a:cs typeface="Courier New" pitchFamily="49" charset="0"/>
              </a:rPr>
              <a:t> Total Material Sobredragado....                 </a:t>
            </a:r>
            <a:r>
              <a:rPr lang="es" sz="1100">
                <a:latin typeface="Courier New" pitchFamily="49" charset="0"/>
                <a:cs typeface="Courier New" pitchFamily="49" charset="0"/>
              </a:rPr>
              <a:t> </a:t>
            </a:r>
            <a:r>
              <a:rPr lang="es" sz="1100" smtClean="0">
                <a:latin typeface="Courier New" pitchFamily="49" charset="0"/>
                <a:cs typeface="Courier New" pitchFamily="49" charset="0"/>
              </a:rPr>
              <a:t> </a:t>
            </a:r>
            <a:r>
              <a:rPr lang="es" sz="1100" b="0" i="0" u="none" smtClean="0">
                <a:latin typeface="Courier New" pitchFamily="49" charset="0"/>
                <a:cs typeface="Courier New" pitchFamily="49" charset="0"/>
              </a:rPr>
              <a:t>138.9                 </a:t>
            </a:r>
            <a:r>
              <a:rPr lang="es" sz="1100" b="0" i="0" u="none">
                <a:latin typeface="Courier New" pitchFamily="49" charset="0"/>
                <a:cs typeface="Courier New" pitchFamily="49" charset="0"/>
              </a:rPr>
              <a:t>120.4     </a:t>
            </a:r>
            <a:r>
              <a:rPr lang="es" sz="1100" b="0" i="0" u="none" smtClean="0">
                <a:latin typeface="Courier New" pitchFamily="49" charset="0"/>
                <a:cs typeface="Courier New" pitchFamily="49" charset="0"/>
              </a:rPr>
              <a:t>  </a:t>
            </a:r>
            <a:r>
              <a:rPr lang="es" sz="1100" b="0" i="0" u="none">
                <a:latin typeface="Courier New" pitchFamily="49" charset="0"/>
                <a:cs typeface="Courier New" pitchFamily="49" charset="0"/>
              </a:rPr>
              <a:t>18.5</a:t>
            </a:r>
          </a:p>
          <a:p>
            <a:pPr algn="l" rtl="0"/>
            <a:r>
              <a:rPr lang="es" sz="1100" b="0" i="0" u="none">
                <a:latin typeface="Courier New" pitchFamily="49" charset="0"/>
                <a:cs typeface="Courier New" pitchFamily="49" charset="0"/>
              </a:rPr>
              <a:t> Total Material Rellenado:                                       </a:t>
            </a:r>
            <a:r>
              <a:rPr lang="es" sz="1100" b="0" i="0" u="none" smtClean="0">
                <a:latin typeface="Courier New" pitchFamily="49" charset="0"/>
                <a:cs typeface="Courier New" pitchFamily="49" charset="0"/>
              </a:rPr>
              <a:t>		   554.2                      </a:t>
            </a:r>
            <a:endParaRPr lang="es" sz="1100" b="0" i="0" u="none">
              <a:latin typeface="Courier New" pitchFamily="49" charset="0"/>
              <a:cs typeface="Courier New" pitchFamily="49" charset="0"/>
            </a:endParaRPr>
          </a:p>
        </p:txBody>
      </p:sp>
    </p:spTree>
    <p:extLst>
      <p:ext uri="{BB962C8B-B14F-4D97-AF65-F5344CB8AC3E}">
        <p14:creationId xmlns:p14="http://schemas.microsoft.com/office/powerpoint/2010/main" val="17437721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625612" cy="1143000"/>
          </a:xfrm>
        </p:spPr>
        <p:txBody>
          <a:bodyPr>
            <a:normAutofit/>
          </a:bodyPr>
          <a:lstStyle/>
          <a:p>
            <a:pPr algn="l" rtl="0"/>
            <a:r>
              <a:rPr lang="es" b="0" i="0" u="none" dirty="0"/>
              <a:t>Ejemplo Post Dragado Jacksonville ProstDragado</a:t>
            </a:r>
          </a:p>
        </p:txBody>
      </p:sp>
      <p:sp>
        <p:nvSpPr>
          <p:cNvPr id="3" name="Content Placeholder 2"/>
          <p:cNvSpPr>
            <a:spLocks noGrp="1"/>
          </p:cNvSpPr>
          <p:nvPr>
            <p:ph idx="1"/>
          </p:nvPr>
        </p:nvSpPr>
        <p:spPr>
          <a:xfrm>
            <a:off x="579120" y="5327481"/>
            <a:ext cx="7086600" cy="1076948"/>
          </a:xfrm>
        </p:spPr>
        <p:txBody>
          <a:bodyPr>
            <a:normAutofit/>
          </a:bodyPr>
          <a:lstStyle/>
          <a:p>
            <a:pPr algn="l" rtl="0"/>
            <a:r>
              <a:rPr lang="es" sz="1800" b="0" i="0" u="none">
                <a:solidFill>
                  <a:schemeClr val="tx1">
                    <a:lumMod val="65000"/>
                    <a:lumOff val="35000"/>
                  </a:schemeClr>
                </a:solidFill>
              </a:rPr>
              <a:t>El Reporte Jacksonville ProstDragado provee valores “Netos”.  No hay opción sobre como aplicar el relleno.  Relleno siempre es deducido desde el Volumen Grueso en el reporte.</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124</a:t>
            </a:fld>
            <a:endParaRPr lang="es"/>
          </a:p>
        </p:txBody>
      </p:sp>
      <p:sp>
        <p:nvSpPr>
          <p:cNvPr id="4" name="Rounded Rectangle 3"/>
          <p:cNvSpPr/>
          <p:nvPr/>
        </p:nvSpPr>
        <p:spPr>
          <a:xfrm>
            <a:off x="168402" y="1556594"/>
            <a:ext cx="3675315" cy="14478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ARCHIVO Pre Dragado:</a:t>
            </a:r>
            <a:r>
              <a:rPr lang="es" sz="1600" b="0" i="0" u="none" dirty="0"/>
              <a:t>	</a:t>
            </a:r>
            <a:r>
              <a:rPr lang="es" sz="1600" b="1" i="0" u="none" dirty="0"/>
              <a:t>FFF.LOG</a:t>
            </a:r>
          </a:p>
          <a:p>
            <a:pPr algn="l" rtl="0"/>
            <a:r>
              <a:rPr lang="es" sz="1600" b="1" i="0" u="none" dirty="0"/>
              <a:t>Archivo Post-dragado:</a:t>
            </a:r>
            <a:r>
              <a:rPr lang="es" sz="1600" b="0" i="0" u="none" dirty="0"/>
              <a:t>	</a:t>
            </a:r>
            <a:r>
              <a:rPr lang="es" sz="1600" b="1" i="0" u="none" dirty="0"/>
              <a:t>EEE.LOG</a:t>
            </a:r>
          </a:p>
          <a:p>
            <a:pPr algn="l" rtl="0"/>
            <a:r>
              <a:rPr lang="es" sz="1600" b="1" i="0" u="none" dirty="0"/>
              <a:t>OD Permitida:</a:t>
            </a:r>
            <a:r>
              <a:rPr lang="es" sz="1600" b="0" i="0" u="none" dirty="0"/>
              <a:t>	</a:t>
            </a:r>
            <a:r>
              <a:rPr lang="es" sz="1600" b="1" i="0" u="none" dirty="0"/>
              <a:t>1’</a:t>
            </a:r>
          </a:p>
          <a:p>
            <a:pPr algn="l" rtl="0"/>
            <a:r>
              <a:rPr lang="es" sz="1600" b="1" i="0" u="none" dirty="0"/>
              <a:t>Método:</a:t>
            </a:r>
            <a:r>
              <a:rPr lang="es" sz="1600" b="0" i="0" u="none" dirty="0"/>
              <a:t>	</a:t>
            </a:r>
            <a:r>
              <a:rPr lang="es" sz="1600" b="1" i="0" u="none" dirty="0"/>
              <a:t>JAX PostDredge</a:t>
            </a:r>
          </a:p>
        </p:txBody>
      </p:sp>
      <p:sp>
        <p:nvSpPr>
          <p:cNvPr id="5" name="Rectangle 4"/>
          <p:cNvSpPr/>
          <p:nvPr/>
        </p:nvSpPr>
        <p:spPr>
          <a:xfrm>
            <a:off x="579120" y="3150275"/>
            <a:ext cx="7086600" cy="1754326"/>
          </a:xfrm>
          <a:prstGeom prst="rect">
            <a:avLst/>
          </a:prstGeom>
        </p:spPr>
        <p:txBody>
          <a:bodyPr wrap="square">
            <a:spAutoFit/>
          </a:bodyPr>
          <a:lstStyle/>
          <a:p>
            <a:pPr algn="l" rtl="0"/>
            <a:r>
              <a:rPr lang="es" sz="1200" b="1" i="0" u="none" dirty="0">
                <a:latin typeface="Courier New" pitchFamily="49" charset="0"/>
                <a:cs typeface="Courier New" pitchFamily="49" charset="0"/>
              </a:rPr>
              <a:t>Resumen Cantidades Dragado</a:t>
            </a: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a:t>
            </a: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Total Removido a Profundidad de Diseño ........</a:t>
            </a:r>
            <a:r>
              <a:rPr lang="es" sz="1200" b="0" i="0" u="none" dirty="0">
                <a:latin typeface="Courier New" pitchFamily="49" charset="0"/>
                <a:cs typeface="Courier New" pitchFamily="49" charset="0"/>
              </a:rPr>
              <a:t>     </a:t>
            </a:r>
            <a:r>
              <a:rPr lang="es" sz="1200" b="1" i="0" u="none" dirty="0">
                <a:solidFill>
                  <a:schemeClr val="bg2"/>
                </a:solidFill>
                <a:latin typeface="Courier New" pitchFamily="49" charset="0"/>
                <a:cs typeface="Courier New" pitchFamily="49" charset="0"/>
              </a:rPr>
              <a:t>1094.4</a:t>
            </a:r>
            <a:r>
              <a:rPr lang="es" sz="1200" b="1" i="0" u="none" dirty="0">
                <a:latin typeface="Courier New" pitchFamily="49" charset="0"/>
                <a:cs typeface="Courier New" pitchFamily="49" charset="0"/>
              </a:rPr>
              <a:t> YC</a:t>
            </a: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Total Removido en Sobreprofundidad ...........       -0.0</a:t>
            </a: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Total Permitido en Corte Caja ..............</a:t>
            </a:r>
            <a:r>
              <a:rPr lang="es" sz="1200" b="0" i="0" u="none" dirty="0">
                <a:latin typeface="Courier New" pitchFamily="49" charset="0"/>
                <a:cs typeface="Courier New" pitchFamily="49" charset="0"/>
              </a:rPr>
              <a:t>        </a:t>
            </a:r>
            <a:r>
              <a:rPr lang="es" sz="1200" dirty="0">
                <a:latin typeface="Courier New" pitchFamily="49" charset="0"/>
                <a:cs typeface="Courier New" pitchFamily="49" charset="0"/>
              </a:rPr>
              <a:t> </a:t>
            </a:r>
            <a:r>
              <a:rPr lang="es" sz="1200" dirty="0" smtClean="0">
                <a:latin typeface="Courier New" pitchFamily="49" charset="0"/>
                <a:cs typeface="Courier New" pitchFamily="49" charset="0"/>
              </a:rPr>
              <a:t> </a:t>
            </a:r>
            <a:r>
              <a:rPr lang="es" sz="1200" b="1" i="0" u="none" dirty="0" smtClean="0">
                <a:latin typeface="Courier New" pitchFamily="49" charset="0"/>
                <a:cs typeface="Courier New" pitchFamily="49" charset="0"/>
              </a:rPr>
              <a:t>0.0</a:t>
            </a:r>
            <a:endParaRPr lang="es" sz="1200" b="1" i="0" u="none" dirty="0">
              <a:latin typeface="Courier New" pitchFamily="49" charset="0"/>
              <a:cs typeface="Courier New" pitchFamily="49" charset="0"/>
            </a:endParaRP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Volumen Total a Pagar incluido Corte Caja ...</a:t>
            </a:r>
            <a:r>
              <a:rPr lang="es" sz="1200" b="0" i="0" u="none" dirty="0">
                <a:latin typeface="Courier New" pitchFamily="49" charset="0"/>
                <a:cs typeface="Courier New" pitchFamily="49" charset="0"/>
              </a:rPr>
              <a:t>     </a:t>
            </a:r>
            <a:r>
              <a:rPr lang="es" sz="1200" b="0" i="0" u="none" dirty="0" smtClean="0">
                <a:latin typeface="Courier New" pitchFamily="49" charset="0"/>
                <a:cs typeface="Courier New" pitchFamily="49" charset="0"/>
              </a:rPr>
              <a:t>	</a:t>
            </a:r>
            <a:r>
              <a:rPr lang="es" sz="1200" b="1" i="0" u="none" dirty="0" smtClean="0">
                <a:latin typeface="Courier New" pitchFamily="49" charset="0"/>
                <a:cs typeface="Courier New" pitchFamily="49" charset="0"/>
              </a:rPr>
              <a:t>1094.4</a:t>
            </a:r>
            <a:endParaRPr lang="es" sz="1200" b="1" i="0" u="none" dirty="0">
              <a:latin typeface="Courier New" pitchFamily="49" charset="0"/>
              <a:cs typeface="Courier New" pitchFamily="49" charset="0"/>
            </a:endParaRPr>
          </a:p>
          <a:p>
            <a:endParaRPr lang="es" sz="1200" b="1" dirty="0">
              <a:latin typeface="Courier New" pitchFamily="49" charset="0"/>
              <a:cs typeface="Courier New" pitchFamily="49" charset="0"/>
            </a:endParaRP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Total Remanante Sobre Profundidad de Diseño...</a:t>
            </a:r>
            <a:r>
              <a:rPr lang="es" sz="1200" b="0" i="0" u="none" dirty="0">
                <a:latin typeface="Courier New" pitchFamily="49" charset="0"/>
                <a:cs typeface="Courier New" pitchFamily="49" charset="0"/>
              </a:rPr>
              <a:t>     </a:t>
            </a:r>
            <a:r>
              <a:rPr lang="es" sz="1200" b="0" i="0" u="none" dirty="0" smtClean="0">
                <a:latin typeface="Courier New" pitchFamily="49" charset="0"/>
                <a:cs typeface="Courier New" pitchFamily="49" charset="0"/>
              </a:rPr>
              <a:t>	</a:t>
            </a:r>
            <a:r>
              <a:rPr lang="es" sz="1200" b="1" i="0" u="none" dirty="0" smtClean="0">
                <a:latin typeface="Courier New" pitchFamily="49" charset="0"/>
                <a:cs typeface="Courier New" pitchFamily="49" charset="0"/>
              </a:rPr>
              <a:t>2683.3</a:t>
            </a:r>
            <a:endParaRPr lang="es" sz="1200" b="1" i="0" u="none" dirty="0">
              <a:latin typeface="Courier New" pitchFamily="49" charset="0"/>
              <a:cs typeface="Courier New" pitchFamily="49" charset="0"/>
            </a:endParaRP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Total Remanante en Sobreprofundidad ....</a:t>
            </a:r>
            <a:r>
              <a:rPr lang="es" sz="1200" b="0" i="0" u="none" dirty="0">
                <a:latin typeface="Courier New" pitchFamily="49" charset="0"/>
                <a:cs typeface="Courier New" pitchFamily="49" charset="0"/>
              </a:rPr>
              <a:t>     </a:t>
            </a:r>
            <a:r>
              <a:rPr lang="es" sz="1200" b="0" i="0" u="none" dirty="0" smtClean="0">
                <a:latin typeface="Courier New" pitchFamily="49" charset="0"/>
                <a:cs typeface="Courier New" pitchFamily="49" charset="0"/>
              </a:rPr>
              <a:t>		</a:t>
            </a:r>
            <a:r>
              <a:rPr lang="es" sz="1200" b="1" i="0" u="none" dirty="0" smtClean="0">
                <a:latin typeface="Courier New" pitchFamily="49" charset="0"/>
                <a:cs typeface="Courier New" pitchFamily="49" charset="0"/>
              </a:rPr>
              <a:t>1944.4</a:t>
            </a:r>
            <a:endParaRPr lang="es" sz="1200" b="1" i="0" u="none" dirty="0">
              <a:latin typeface="Courier New" pitchFamily="49" charset="0"/>
              <a:cs typeface="Courier New" pitchFamily="49" charset="0"/>
            </a:endParaRPr>
          </a:p>
        </p:txBody>
      </p:sp>
      <p:sp>
        <p:nvSpPr>
          <p:cNvPr id="6" name="Rounded Rectangle 5"/>
          <p:cNvSpPr/>
          <p:nvPr/>
        </p:nvSpPr>
        <p:spPr>
          <a:xfrm>
            <a:off x="3908453" y="1556594"/>
            <a:ext cx="5235547" cy="14478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a:t>Resultados </a:t>
            </a:r>
            <a:r>
              <a:rPr lang="es" sz="1600" b="1" i="0" u="none" smtClean="0"/>
              <a:t>Matemáticos</a:t>
            </a:r>
            <a:r>
              <a:rPr lang="es" sz="1600" b="1" i="0" u="none"/>
              <a:t>:</a:t>
            </a:r>
          </a:p>
          <a:p>
            <a:pPr algn="l" rtl="0"/>
            <a:r>
              <a:rPr lang="es" sz="1600" b="1" i="0" u="none"/>
              <a:t>Material Neto Sobre el diseño:</a:t>
            </a:r>
            <a:r>
              <a:rPr lang="es" sz="1600" b="0" i="0" u="none"/>
              <a:t>   </a:t>
            </a:r>
            <a:r>
              <a:rPr lang="es" sz="1600" b="0" i="0" u="none" smtClean="0"/>
              <a:t>		</a:t>
            </a:r>
            <a:r>
              <a:rPr lang="es" sz="1600" b="1" i="0" u="none" smtClean="0"/>
              <a:t>1,092.6 </a:t>
            </a:r>
            <a:r>
              <a:rPr lang="es" sz="1600" b="1" smtClean="0"/>
              <a:t>yc </a:t>
            </a:r>
            <a:r>
              <a:rPr lang="es" sz="1400" b="1" i="0" u="none" smtClean="0"/>
              <a:t>Material </a:t>
            </a:r>
            <a:r>
              <a:rPr lang="es" sz="1400" b="1" i="0" u="none"/>
              <a:t>Neto Permitido</a:t>
            </a:r>
            <a:r>
              <a:rPr lang="es" sz="1400" b="0" i="0" u="none"/>
              <a:t> </a:t>
            </a:r>
            <a:r>
              <a:rPr lang="es" sz="1400" b="1" i="0" u="none"/>
              <a:t>Sobreprofundidad</a:t>
            </a:r>
            <a:r>
              <a:rPr lang="es" sz="1600" b="1" i="0" u="none"/>
              <a:t>:</a:t>
            </a:r>
            <a:r>
              <a:rPr lang="es" sz="1600" b="0" i="0" u="none"/>
              <a:t> </a:t>
            </a:r>
            <a:r>
              <a:rPr lang="es" sz="1600" b="0" i="0" u="none" smtClean="0"/>
              <a:t>      </a:t>
            </a:r>
            <a:r>
              <a:rPr lang="es" sz="1600" b="1" i="0" u="none" smtClean="0"/>
              <a:t>0.0 yc</a:t>
            </a:r>
            <a:endParaRPr lang="es" sz="1600" b="1" i="0" u="none"/>
          </a:p>
        </p:txBody>
      </p:sp>
    </p:spTree>
    <p:extLst>
      <p:ext uri="{BB962C8B-B14F-4D97-AF65-F5344CB8AC3E}">
        <p14:creationId xmlns:p14="http://schemas.microsoft.com/office/powerpoint/2010/main" val="378360305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405"/>
            <a:ext cx="3657600" cy="944195"/>
          </a:xfrm>
        </p:spPr>
        <p:txBody>
          <a:bodyPr>
            <a:normAutofit/>
          </a:bodyPr>
          <a:lstStyle/>
          <a:p>
            <a:pPr algn="l" rtl="0"/>
            <a:r>
              <a:rPr lang="es" b="0" i="0" u="none"/>
              <a:t>Parámetros Filadelfia</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125</a:t>
            </a:fld>
            <a:endParaRPr lang="es"/>
          </a:p>
        </p:txBody>
      </p:sp>
      <p:sp>
        <p:nvSpPr>
          <p:cNvPr id="5" name="TextBox 4"/>
          <p:cNvSpPr txBox="1"/>
          <p:nvPr/>
        </p:nvSpPr>
        <p:spPr>
          <a:xfrm>
            <a:off x="347472" y="2071255"/>
            <a:ext cx="4959927" cy="2308324"/>
          </a:xfrm>
          <a:prstGeom prst="rect">
            <a:avLst/>
          </a:prstGeom>
          <a:noFill/>
        </p:spPr>
        <p:txBody>
          <a:bodyPr wrap="square" rtlCol="0">
            <a:spAutoFit/>
          </a:bodyPr>
          <a:lstStyle/>
          <a:p>
            <a:pPr algn="l" rtl="0"/>
            <a:r>
              <a:rPr lang="es" b="1" i="0" u="none">
                <a:solidFill>
                  <a:schemeClr val="bg2"/>
                </a:solidFill>
              </a:rPr>
              <a:t>Ajuste Sobreprofundidad Talud Lateral a 0.00:</a:t>
            </a:r>
            <a:r>
              <a:rPr lang="es" b="0" i="0" u="none">
                <a:solidFill>
                  <a:schemeClr val="bg2"/>
                </a:solidFill>
              </a:rPr>
              <a:t>  </a:t>
            </a:r>
            <a:r>
              <a:rPr lang="es" b="0" i="0" u="none">
                <a:solidFill>
                  <a:schemeClr val="tx1">
                    <a:lumMod val="65000"/>
                    <a:lumOff val="35000"/>
                  </a:schemeClr>
                </a:solidFill>
              </a:rPr>
              <a:t>Este parámetro afecta el computo de “Material Sobreprofundidad Permitida”.   Si es activado, ignora cualquier material de sobreprofundidad en las regiones de los taludes laterales.</a:t>
            </a:r>
          </a:p>
          <a:p>
            <a:endParaRPr lang="es" dirty="0">
              <a:solidFill>
                <a:schemeClr val="tx1">
                  <a:lumMod val="65000"/>
                  <a:lumOff val="35000"/>
                </a:schemeClr>
              </a:solidFill>
            </a:endParaRPr>
          </a:p>
          <a:p>
            <a:pPr algn="l" rtl="0"/>
            <a:r>
              <a:rPr lang="es" b="1" i="0" u="none">
                <a:solidFill>
                  <a:schemeClr val="bg2"/>
                </a:solidFill>
              </a:rPr>
              <a:t>Limitar DBL a PreDragado Sobre Sup profundidad Talud Lateral:</a:t>
            </a:r>
            <a:r>
              <a:rPr lang="es" b="0" i="0" u="none">
                <a:solidFill>
                  <a:schemeClr val="bg2"/>
                </a:solidFill>
              </a:rPr>
              <a:t>  </a:t>
            </a:r>
            <a:r>
              <a:rPr lang="es" b="0" i="0" u="none">
                <a:solidFill>
                  <a:schemeClr val="tx1">
                    <a:lumMod val="65000"/>
                    <a:lumOff val="35000"/>
                  </a:schemeClr>
                </a:solidFill>
              </a:rPr>
              <a:t>Esta es importante y va a tomar otra página para explicarlo....</a:t>
            </a:r>
          </a:p>
        </p:txBody>
      </p:sp>
      <p:pic>
        <p:nvPicPr>
          <p:cNvPr id="11266" name="Picture 2"/>
          <p:cNvPicPr>
            <a:picLocks noChangeAspect="1" noChangeArrowheads="1"/>
          </p:cNvPicPr>
          <p:nvPr/>
        </p:nvPicPr>
        <p:blipFill>
          <a:blip r:embed="rId2" cstate="print"/>
          <a:srcRect/>
          <a:stretch>
            <a:fillRect/>
          </a:stretch>
        </p:blipFill>
        <p:spPr bwMode="auto">
          <a:xfrm>
            <a:off x="5604164" y="1699514"/>
            <a:ext cx="3171793" cy="4142509"/>
          </a:xfrm>
          <a:prstGeom prst="rect">
            <a:avLst/>
          </a:prstGeom>
          <a:noFill/>
          <a:ln w="9525">
            <a:solidFill>
              <a:schemeClr val="tx1">
                <a:lumMod val="65000"/>
                <a:lumOff val="35000"/>
              </a:schemeClr>
            </a:solidFill>
            <a:miter lim="800000"/>
            <a:headEnd/>
            <a:tailEnd/>
          </a:ln>
        </p:spPr>
      </p:pic>
      <p:sp>
        <p:nvSpPr>
          <p:cNvPr id="9" name="Rectangle 8"/>
          <p:cNvSpPr/>
          <p:nvPr/>
        </p:nvSpPr>
        <p:spPr>
          <a:xfrm>
            <a:off x="5762134" y="3540629"/>
            <a:ext cx="2781076" cy="5063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1045385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Limitar DBL a PreDragado Sobre Sub Profundidad Talud Lateral:</a:t>
            </a:r>
          </a:p>
        </p:txBody>
      </p:sp>
      <p:grpSp>
        <p:nvGrpSpPr>
          <p:cNvPr id="7" name="Group 6"/>
          <p:cNvGrpSpPr/>
          <p:nvPr/>
        </p:nvGrpSpPr>
        <p:grpSpPr>
          <a:xfrm>
            <a:off x="347472" y="1402771"/>
            <a:ext cx="3884751" cy="3054928"/>
            <a:chOff x="452704" y="1755349"/>
            <a:chExt cx="3884751" cy="3054928"/>
          </a:xfrm>
        </p:grpSpPr>
        <p:pic>
          <p:nvPicPr>
            <p:cNvPr id="3074" name="Picture 2" descr="C:\Temp\Volume Course\EEE2.png"/>
            <p:cNvPicPr>
              <a:picLocks noChangeAspect="1" noChangeArrowheads="1"/>
            </p:cNvPicPr>
            <p:nvPr/>
          </p:nvPicPr>
          <p:blipFill rotWithShape="1">
            <a:blip r:embed="rId2" cstate="print"/>
            <a:srcRect l="69820"/>
            <a:stretch/>
          </p:blipFill>
          <p:spPr bwMode="auto">
            <a:xfrm>
              <a:off x="452704" y="1755349"/>
              <a:ext cx="3884751" cy="3054928"/>
            </a:xfrm>
            <a:prstGeom prst="rect">
              <a:avLst/>
            </a:prstGeom>
            <a:noFill/>
            <a:ln>
              <a:solidFill>
                <a:schemeClr val="tx1">
                  <a:lumMod val="65000"/>
                  <a:lumOff val="35000"/>
                </a:schemeClr>
              </a:solidFill>
            </a:ln>
          </p:spPr>
        </p:pic>
        <p:cxnSp>
          <p:nvCxnSpPr>
            <p:cNvPr id="6" name="Straight Arrow Connector 5"/>
            <p:cNvCxnSpPr/>
            <p:nvPr/>
          </p:nvCxnSpPr>
          <p:spPr>
            <a:xfrm>
              <a:off x="2022117" y="2614358"/>
              <a:ext cx="372963" cy="920362"/>
            </a:xfrm>
            <a:prstGeom prst="straightConnector1">
              <a:avLst/>
            </a:prstGeom>
            <a:ln w="571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68927" y="2278994"/>
              <a:ext cx="2166244" cy="646331"/>
            </a:xfrm>
            <a:prstGeom prst="rect">
              <a:avLst/>
            </a:prstGeom>
            <a:noFill/>
          </p:spPr>
          <p:txBody>
            <a:bodyPr wrap="square" rtlCol="0">
              <a:spAutoFit/>
            </a:bodyPr>
            <a:lstStyle/>
            <a:p>
              <a:pPr algn="l" rtl="0"/>
              <a:r>
                <a:rPr lang="es" b="1" i="0" u="none" dirty="0">
                  <a:solidFill>
                    <a:schemeClr val="tx1">
                      <a:lumMod val="65000"/>
                      <a:lumOff val="35000"/>
                    </a:schemeClr>
                  </a:solidFill>
                </a:rPr>
                <a:t>Límite costado Derecho</a:t>
              </a:r>
            </a:p>
          </p:txBody>
        </p:sp>
      </p:grpSp>
      <p:sp>
        <p:nvSpPr>
          <p:cNvPr id="9" name="Right Brace 8"/>
          <p:cNvSpPr/>
          <p:nvPr/>
        </p:nvSpPr>
        <p:spPr>
          <a:xfrm rot="5400000">
            <a:off x="2819400" y="3733800"/>
            <a:ext cx="228600" cy="685800"/>
          </a:xfrm>
          <a:prstGeom prst="rightBrace">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s" b="1" dirty="0"/>
          </a:p>
        </p:txBody>
      </p:sp>
      <p:pic>
        <p:nvPicPr>
          <p:cNvPr id="10" name="Picture 2" descr="C:\Temp\Volume Course\EEE4.png"/>
          <p:cNvPicPr>
            <a:picLocks noChangeAspect="1" noChangeArrowheads="1"/>
          </p:cNvPicPr>
          <p:nvPr/>
        </p:nvPicPr>
        <p:blipFill>
          <a:blip r:embed="rId3" cstate="print"/>
          <a:srcRect/>
          <a:stretch>
            <a:fillRect/>
          </a:stretch>
        </p:blipFill>
        <p:spPr bwMode="auto">
          <a:xfrm>
            <a:off x="4908523" y="1466849"/>
            <a:ext cx="3744407" cy="4030083"/>
          </a:xfrm>
          <a:prstGeom prst="rect">
            <a:avLst/>
          </a:prstGeom>
          <a:noFill/>
        </p:spPr>
      </p:pic>
      <p:sp>
        <p:nvSpPr>
          <p:cNvPr id="11" name="Rectangle 10"/>
          <p:cNvSpPr/>
          <p:nvPr/>
        </p:nvSpPr>
        <p:spPr>
          <a:xfrm>
            <a:off x="5104326" y="4076699"/>
            <a:ext cx="33528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2" name="TextBox 11"/>
          <p:cNvSpPr txBox="1"/>
          <p:nvPr/>
        </p:nvSpPr>
        <p:spPr>
          <a:xfrm>
            <a:off x="0" y="5399438"/>
            <a:ext cx="9144000" cy="1323439"/>
          </a:xfrm>
          <a:prstGeom prst="rect">
            <a:avLst/>
          </a:prstGeom>
          <a:solidFill>
            <a:schemeClr val="accent2">
              <a:lumMod val="40000"/>
              <a:lumOff val="60000"/>
            </a:schemeClr>
          </a:solidFill>
          <a:ln>
            <a:solidFill>
              <a:schemeClr val="bg2"/>
            </a:solidFill>
          </a:ln>
        </p:spPr>
        <p:txBody>
          <a:bodyPr wrap="square" rtlCol="0">
            <a:spAutoFit/>
          </a:bodyPr>
          <a:lstStyle/>
          <a:p>
            <a:pPr algn="l" rtl="0"/>
            <a:r>
              <a:rPr lang="es" sz="2000" b="1" i="0" u="none" dirty="0">
                <a:solidFill>
                  <a:schemeClr val="bg1"/>
                </a:solidFill>
              </a:rPr>
              <a:t>Esta opción para el cálculo de volumen donde el levantamiento PreDragado pasa a través de la plantilla de Sobreprofundidad Permitida.</a:t>
            </a:r>
            <a:r>
              <a:rPr lang="es" sz="2000" b="0" i="0" u="none" dirty="0">
                <a:solidFill>
                  <a:schemeClr val="bg1"/>
                </a:solidFill>
              </a:rPr>
              <a:t>  </a:t>
            </a:r>
            <a:r>
              <a:rPr lang="es" sz="2000" b="1" i="0" u="none" dirty="0">
                <a:solidFill>
                  <a:schemeClr val="bg1"/>
                </a:solidFill>
              </a:rPr>
              <a:t>Si usted no ha activado esta casilla, el área mostrada en el paréntesis sería incluido en los cálculos de RELLENO y </a:t>
            </a:r>
            <a:r>
              <a:rPr lang="es" sz="2000" b="1" i="0" u="none" dirty="0" smtClean="0">
                <a:solidFill>
                  <a:schemeClr val="bg1"/>
                </a:solidFill>
              </a:rPr>
              <a:t>SOBREDRAGADO.</a:t>
            </a:r>
            <a:endParaRPr lang="es" sz="2000" b="1" i="0" u="none" dirty="0">
              <a:solidFill>
                <a:schemeClr val="bg1"/>
              </a:solidFill>
            </a:endParaRPr>
          </a:p>
        </p:txBody>
      </p:sp>
    </p:spTree>
    <p:extLst>
      <p:ext uri="{BB962C8B-B14F-4D97-AF65-F5344CB8AC3E}">
        <p14:creationId xmlns:p14="http://schemas.microsoft.com/office/powerpoint/2010/main" val="231659980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6" y="35214"/>
            <a:ext cx="8312727" cy="997527"/>
          </a:xfrm>
        </p:spPr>
        <p:txBody>
          <a:bodyPr>
            <a:normAutofit/>
          </a:bodyPr>
          <a:lstStyle/>
          <a:p>
            <a:pPr algn="l" rtl="0"/>
            <a:r>
              <a:rPr lang="es" b="0" i="0" u="none"/>
              <a:t>Como éstas opciones cambian sus resultados</a:t>
            </a:r>
          </a:p>
        </p:txBody>
      </p:sp>
      <p:pic>
        <p:nvPicPr>
          <p:cNvPr id="4098" name="Picture 2" descr="C:\Temp\Volume Course\TB8.png"/>
          <p:cNvPicPr>
            <a:picLocks noChangeAspect="1" noChangeArrowheads="1"/>
          </p:cNvPicPr>
          <p:nvPr/>
        </p:nvPicPr>
        <p:blipFill>
          <a:blip r:embed="rId2" cstate="print"/>
          <a:srcRect/>
          <a:stretch>
            <a:fillRect/>
          </a:stretch>
        </p:blipFill>
        <p:spPr bwMode="auto">
          <a:xfrm>
            <a:off x="228600" y="1069548"/>
            <a:ext cx="4343400" cy="2275433"/>
          </a:xfrm>
          <a:prstGeom prst="rect">
            <a:avLst/>
          </a:prstGeom>
          <a:noFill/>
        </p:spPr>
      </p:pic>
      <p:sp>
        <p:nvSpPr>
          <p:cNvPr id="5" name="Rectangle 4"/>
          <p:cNvSpPr/>
          <p:nvPr/>
        </p:nvSpPr>
        <p:spPr>
          <a:xfrm>
            <a:off x="4572000" y="3164681"/>
            <a:ext cx="4572000" cy="3693319"/>
          </a:xfrm>
          <a:prstGeom prst="rect">
            <a:avLst/>
          </a:prstGeom>
        </p:spPr>
        <p:txBody>
          <a:bodyPr>
            <a:spAutoFit/>
          </a:bodyPr>
          <a:lstStyle/>
          <a:p>
            <a:pPr algn="l" rtl="0"/>
            <a:r>
              <a:rPr lang="es" sz="1200" b="1" i="0" u="none" dirty="0">
                <a:solidFill>
                  <a:schemeClr val="bg2"/>
                </a:solidFill>
                <a:latin typeface="Courier New" pitchFamily="49" charset="0"/>
                <a:cs typeface="Courier New" pitchFamily="49" charset="0"/>
              </a:rPr>
              <a:t>Ambos sin activar:</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Sobreprof =      1.0 pies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Izq     Izq    Der    Der   Volumen</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Talud  Canal  Canal    Talud     (YC)</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     ----     ----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1.0      0.0      0.0     </a:t>
            </a:r>
            <a:r>
              <a:rPr lang="es" sz="1050" b="1" i="0" u="none" dirty="0">
                <a:solidFill>
                  <a:schemeClr val="bg2"/>
                </a:solidFill>
                <a:latin typeface="Courier New" pitchFamily="49" charset="0"/>
                <a:cs typeface="Courier New" pitchFamily="49" charset="0"/>
              </a:rPr>
              <a:t>-1.0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Sobrepr    </a:t>
            </a:r>
            <a:r>
              <a:rPr lang="es" sz="1050" b="1" i="0" u="none" dirty="0" smtClean="0">
                <a:latin typeface="Courier New" pitchFamily="49" charset="0"/>
                <a:cs typeface="Courier New" pitchFamily="49" charset="0"/>
              </a:rPr>
              <a:t>7.5      </a:t>
            </a:r>
            <a:r>
              <a:rPr lang="es" sz="1050" b="1" i="0" u="none" dirty="0">
                <a:latin typeface="Courier New" pitchFamily="49" charset="0"/>
                <a:cs typeface="Courier New" pitchFamily="49" charset="0"/>
              </a:rPr>
              <a:t>0.0      0.0     </a:t>
            </a:r>
            <a:r>
              <a:rPr lang="es" sz="1050" b="1" i="0" u="none" dirty="0">
                <a:solidFill>
                  <a:schemeClr val="bg2"/>
                </a:solidFill>
                <a:latin typeface="Courier New" pitchFamily="49" charset="0"/>
                <a:cs typeface="Courier New" pitchFamily="49" charset="0"/>
              </a:rPr>
              <a:t>-6.5         </a:t>
            </a:r>
          </a:p>
          <a:p>
            <a:pPr algn="l" rtl="0"/>
            <a:r>
              <a:rPr lang="es" sz="1050" b="1" i="0" u="none" dirty="0">
                <a:latin typeface="Courier New" pitchFamily="49" charset="0"/>
                <a:cs typeface="Courier New" pitchFamily="49" charset="0"/>
              </a:rPr>
              <a:t>Relleno     </a:t>
            </a:r>
            <a:r>
              <a:rPr lang="es" sz="1050" b="1" i="0" u="none" dirty="0" smtClean="0">
                <a:latin typeface="Courier New" pitchFamily="49" charset="0"/>
                <a:cs typeface="Courier New" pitchFamily="49" charset="0"/>
              </a:rPr>
              <a:t>0.0      </a:t>
            </a:r>
            <a:r>
              <a:rPr lang="es" sz="1050" b="1" i="0" u="none" dirty="0">
                <a:latin typeface="Courier New" pitchFamily="49" charset="0"/>
                <a:cs typeface="Courier New" pitchFamily="49" charset="0"/>
              </a:rPr>
              <a:t>0.0     19.9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10.0 </a:t>
            </a:r>
          </a:p>
          <a:p>
            <a:pPr algn="l" rtl="0"/>
            <a:r>
              <a:rPr lang="es" sz="1050" b="0" i="0" u="none" dirty="0">
                <a:latin typeface="Courier New" pitchFamily="49" charset="0"/>
                <a:cs typeface="Courier New" pitchFamily="49" charset="0"/>
              </a:rPr>
              <a:t>   </a:t>
            </a:r>
          </a:p>
          <a:p>
            <a:endParaRPr lang="es" sz="1050" b="1" dirty="0">
              <a:latin typeface="Courier New" pitchFamily="49" charset="0"/>
              <a:cs typeface="Courier New" pitchFamily="49" charset="0"/>
            </a:endParaRPr>
          </a:p>
          <a:p>
            <a:endParaRPr lang="es" sz="1050" b="1" dirty="0">
              <a:latin typeface="Courier New" pitchFamily="49" charset="0"/>
              <a:cs typeface="Courier New" pitchFamily="49" charset="0"/>
            </a:endParaRPr>
          </a:p>
          <a:p>
            <a:pPr algn="l" rtl="0"/>
            <a:r>
              <a:rPr lang="es" sz="1200" b="1" i="0" u="none" dirty="0">
                <a:solidFill>
                  <a:schemeClr val="bg2"/>
                </a:solidFill>
                <a:latin typeface="Courier New" pitchFamily="49" charset="0"/>
                <a:cs typeface="Courier New" pitchFamily="49" charset="0"/>
              </a:rPr>
              <a:t>Ambos activos:</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Sobreprof =      1.0 pies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Izq     Izq    Der    Der   Volumen</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Talud  Canal  Canal    Talud     (YC)</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     ----     ----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0.0      0.0      0.0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0.0</a:t>
            </a:r>
            <a:r>
              <a:rPr lang="es" sz="1050" b="1" i="0" u="none" dirty="0">
                <a:solidFill>
                  <a:srgbClr val="FFFF00"/>
                </a:solidFill>
                <a:latin typeface="Courier New" pitchFamily="49" charset="0"/>
                <a:cs typeface="Courier New" pitchFamily="49" charset="0"/>
              </a:rPr>
              <a:t>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Sobrepr   </a:t>
            </a:r>
            <a:r>
              <a:rPr lang="es" sz="1050" b="1" i="0" u="none" dirty="0" smtClean="0">
                <a:latin typeface="Courier New" pitchFamily="49" charset="0"/>
                <a:cs typeface="Courier New" pitchFamily="49" charset="0"/>
              </a:rPr>
              <a:t> </a:t>
            </a:r>
            <a:r>
              <a:rPr lang="es" sz="1050" b="1" i="0" u="none" dirty="0">
                <a:latin typeface="Courier New" pitchFamily="49" charset="0"/>
                <a:cs typeface="Courier New" pitchFamily="49" charset="0"/>
              </a:rPr>
              <a:t>0.5      0.0      0.0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0.0</a:t>
            </a:r>
            <a:r>
              <a:rPr lang="es" sz="1050" b="1" i="0" u="none" dirty="0">
                <a:solidFill>
                  <a:srgbClr val="FFFF00"/>
                </a:solidFill>
                <a:latin typeface="Courier New" pitchFamily="49" charset="0"/>
                <a:cs typeface="Courier New" pitchFamily="49" charset="0"/>
              </a:rPr>
              <a:t>         </a:t>
            </a:r>
          </a:p>
          <a:p>
            <a:pPr algn="l" rtl="0"/>
            <a:r>
              <a:rPr lang="es" sz="1050" b="1" i="0" u="none" dirty="0">
                <a:latin typeface="Courier New" pitchFamily="49" charset="0"/>
                <a:cs typeface="Courier New" pitchFamily="49" charset="0"/>
              </a:rPr>
              <a:t>Relleno     </a:t>
            </a:r>
            <a:r>
              <a:rPr lang="es" sz="1050" b="1" i="0" u="none" dirty="0" smtClean="0">
                <a:latin typeface="Courier New" pitchFamily="49" charset="0"/>
                <a:cs typeface="Courier New" pitchFamily="49" charset="0"/>
              </a:rPr>
              <a:t>0.0      </a:t>
            </a:r>
            <a:r>
              <a:rPr lang="es" sz="1050" b="1" i="0" u="none" dirty="0">
                <a:latin typeface="Courier New" pitchFamily="49" charset="0"/>
                <a:cs typeface="Courier New" pitchFamily="49" charset="0"/>
              </a:rPr>
              <a:t>0.0     19.9     </a:t>
            </a:r>
            <a:r>
              <a:rPr lang="es" sz="1050" b="1" i="0" u="none" dirty="0">
                <a:solidFill>
                  <a:schemeClr val="bg2"/>
                </a:solidFill>
                <a:latin typeface="Courier New" pitchFamily="49" charset="0"/>
                <a:cs typeface="Courier New" pitchFamily="49" charset="0"/>
              </a:rPr>
              <a:t> 2.5    </a:t>
            </a:r>
          </a:p>
          <a:p>
            <a:pPr algn="l" rtl="0"/>
            <a:r>
              <a:rPr lang="es" sz="1050" b="0" i="0" u="none" dirty="0">
                <a:latin typeface="Courier New" pitchFamily="49" charset="0"/>
                <a:cs typeface="Courier New" pitchFamily="49" charset="0"/>
              </a:rPr>
              <a:t>   </a:t>
            </a:r>
          </a:p>
          <a:p>
            <a:endParaRPr lang="es" sz="1050" b="1" dirty="0">
              <a:latin typeface="Courier New" pitchFamily="49" charset="0"/>
              <a:cs typeface="Courier New" pitchFamily="49" charset="0"/>
            </a:endParaRPr>
          </a:p>
          <a:p>
            <a:endParaRPr lang="es" sz="1050" b="1" dirty="0">
              <a:latin typeface="Courier New" pitchFamily="49" charset="0"/>
              <a:cs typeface="Courier New" pitchFamily="49" charset="0"/>
            </a:endParaRPr>
          </a:p>
        </p:txBody>
      </p:sp>
      <p:sp>
        <p:nvSpPr>
          <p:cNvPr id="7" name="TextBox 6"/>
          <p:cNvSpPr txBox="1"/>
          <p:nvPr/>
        </p:nvSpPr>
        <p:spPr>
          <a:xfrm>
            <a:off x="4658591" y="1468600"/>
            <a:ext cx="4398818" cy="1169551"/>
          </a:xfrm>
          <a:prstGeom prst="rect">
            <a:avLst/>
          </a:prstGeom>
          <a:noFill/>
        </p:spPr>
        <p:txBody>
          <a:bodyPr wrap="square" rtlCol="0">
            <a:spAutoFit/>
          </a:bodyPr>
          <a:lstStyle/>
          <a:p>
            <a:pPr algn="l" rtl="0"/>
            <a:r>
              <a:rPr lang="es" sz="1400" b="0" i="0" u="none" dirty="0">
                <a:solidFill>
                  <a:schemeClr val="tx1">
                    <a:lumMod val="65000"/>
                    <a:lumOff val="35000"/>
                  </a:schemeClr>
                </a:solidFill>
              </a:rPr>
              <a:t>Las Dos opciones permiten cuatro posibles resultados!</a:t>
            </a:r>
          </a:p>
          <a:p>
            <a:endParaRPr lang="es" sz="1400" dirty="0"/>
          </a:p>
          <a:p>
            <a:pPr lvl="1" algn="l" rtl="0">
              <a:buFont typeface="Arial" pitchFamily="34" charset="0"/>
              <a:buChar char="•"/>
            </a:pPr>
            <a:r>
              <a:rPr lang="es" sz="1400" b="0" i="0" u="none" dirty="0">
                <a:solidFill>
                  <a:schemeClr val="bg2"/>
                </a:solidFill>
              </a:rPr>
              <a:t> Ajuste Sobreprofundidad Talud Lateral a 0.00</a:t>
            </a:r>
          </a:p>
          <a:p>
            <a:pPr lvl="1" algn="l" rtl="0">
              <a:buFont typeface="Arial" pitchFamily="34" charset="0"/>
              <a:buChar char="•"/>
            </a:pPr>
            <a:r>
              <a:rPr lang="es" sz="1400" b="0" i="0" u="none" dirty="0">
                <a:solidFill>
                  <a:schemeClr val="bg2"/>
                </a:solidFill>
              </a:rPr>
              <a:t> Limite DBL a PreDragado...</a:t>
            </a:r>
          </a:p>
        </p:txBody>
      </p:sp>
      <p:sp>
        <p:nvSpPr>
          <p:cNvPr id="3" name="Rectangle 2"/>
          <p:cNvSpPr/>
          <p:nvPr/>
        </p:nvSpPr>
        <p:spPr>
          <a:xfrm>
            <a:off x="228600" y="3091067"/>
            <a:ext cx="4592782" cy="3162404"/>
          </a:xfrm>
          <a:prstGeom prst="rect">
            <a:avLst/>
          </a:prstGeom>
        </p:spPr>
        <p:txBody>
          <a:bodyPr wrap="square">
            <a:spAutoFit/>
          </a:bodyPr>
          <a:lstStyle/>
          <a:p>
            <a:pPr algn="l" rtl="0"/>
            <a:r>
              <a:rPr lang="es" sz="1050" b="1" i="0" u="none" dirty="0">
                <a:solidFill>
                  <a:schemeClr val="bg2"/>
                </a:solidFill>
                <a:latin typeface="Courier New" pitchFamily="49" charset="0"/>
                <a:cs typeface="Courier New" pitchFamily="49" charset="0"/>
              </a:rPr>
              <a:t>Talud Lateral activo, Limite desactivado</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Sobreprof =      1.0 pies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Izq     Izq    Der    Der   Volumen</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Talud  Canal  Canal    Talud     (YC)</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     ----     ----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0.0      0.0      0.0      </a:t>
            </a:r>
            <a:r>
              <a:rPr lang="es" sz="1050" b="1" i="0" u="none" dirty="0">
                <a:solidFill>
                  <a:schemeClr val="bg2"/>
                </a:solidFill>
                <a:latin typeface="Courier New" pitchFamily="49" charset="0"/>
                <a:cs typeface="Courier New" pitchFamily="49" charset="0"/>
              </a:rPr>
              <a:t>0.0</a:t>
            </a:r>
            <a:r>
              <a:rPr lang="es" sz="1050" b="0" i="0" u="none" dirty="0">
                <a:latin typeface="Courier New" pitchFamily="49" charset="0"/>
                <a:cs typeface="Courier New" pitchFamily="49" charset="0"/>
              </a:rPr>
              <a:t>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Sobrepr    </a:t>
            </a:r>
            <a:r>
              <a:rPr lang="es" sz="1050" b="1" i="0" u="none" dirty="0" smtClean="0">
                <a:latin typeface="Courier New" pitchFamily="49" charset="0"/>
                <a:cs typeface="Courier New" pitchFamily="49" charset="0"/>
              </a:rPr>
              <a:t>7.5      </a:t>
            </a:r>
            <a:r>
              <a:rPr lang="es" sz="1050" b="1" i="0" u="none" dirty="0">
                <a:latin typeface="Courier New" pitchFamily="49" charset="0"/>
                <a:cs typeface="Courier New" pitchFamily="49" charset="0"/>
              </a:rPr>
              <a:t>0.0      0.0     </a:t>
            </a:r>
            <a:r>
              <a:rPr lang="es" sz="1050" b="1" i="0" u="none" dirty="0">
                <a:solidFill>
                  <a:schemeClr val="bg2"/>
                </a:solidFill>
                <a:latin typeface="Courier New" pitchFamily="49" charset="0"/>
                <a:cs typeface="Courier New" pitchFamily="49" charset="0"/>
              </a:rPr>
              <a:t>-6.5         </a:t>
            </a:r>
          </a:p>
          <a:p>
            <a:pPr algn="l" rtl="0"/>
            <a:r>
              <a:rPr lang="es" sz="1050" b="1" i="0" u="none" dirty="0">
                <a:latin typeface="Courier New" pitchFamily="49" charset="0"/>
                <a:cs typeface="Courier New" pitchFamily="49" charset="0"/>
              </a:rPr>
              <a:t>Relleno     </a:t>
            </a:r>
            <a:r>
              <a:rPr lang="es" sz="1050" b="1" i="0" u="none" dirty="0" smtClean="0">
                <a:latin typeface="Courier New" pitchFamily="49" charset="0"/>
                <a:cs typeface="Courier New" pitchFamily="49" charset="0"/>
              </a:rPr>
              <a:t>0.0      </a:t>
            </a:r>
            <a:r>
              <a:rPr lang="es" sz="1050" b="1" i="0" u="none" dirty="0">
                <a:latin typeface="Courier New" pitchFamily="49" charset="0"/>
                <a:cs typeface="Courier New" pitchFamily="49" charset="0"/>
              </a:rPr>
              <a:t>0.0     19.9     </a:t>
            </a:r>
            <a:r>
              <a:rPr lang="es" sz="1050" b="1" i="0" u="none" dirty="0">
                <a:solidFill>
                  <a:schemeClr val="bg2"/>
                </a:solidFill>
                <a:latin typeface="Courier New" pitchFamily="49" charset="0"/>
                <a:cs typeface="Courier New" pitchFamily="49" charset="0"/>
              </a:rPr>
              <a:t> 9.0      </a:t>
            </a:r>
          </a:p>
          <a:p>
            <a:pPr algn="l" rtl="0"/>
            <a:r>
              <a:rPr lang="es" sz="1050" b="0" i="0" u="none" dirty="0">
                <a:latin typeface="Courier New" pitchFamily="49" charset="0"/>
                <a:cs typeface="Courier New" pitchFamily="49" charset="0"/>
              </a:rPr>
              <a:t>   </a:t>
            </a:r>
          </a:p>
          <a:p>
            <a:pPr algn="l" rtl="0"/>
            <a:r>
              <a:rPr lang="es" sz="1050" b="0" i="0" u="none" dirty="0">
                <a:latin typeface="Courier New" pitchFamily="49" charset="0"/>
                <a:cs typeface="Courier New" pitchFamily="49" charset="0"/>
              </a:rPr>
              <a:t>   </a:t>
            </a:r>
          </a:p>
          <a:p>
            <a:pPr algn="l" rtl="0"/>
            <a:r>
              <a:rPr lang="es" sz="1050" b="0" i="0" u="none" dirty="0">
                <a:latin typeface="Courier New" pitchFamily="49" charset="0"/>
                <a:cs typeface="Courier New" pitchFamily="49" charset="0"/>
              </a:rPr>
              <a:t>   </a:t>
            </a:r>
          </a:p>
          <a:p>
            <a:pPr algn="l" rtl="0"/>
            <a:r>
              <a:rPr lang="es" sz="1050" b="1" i="0" u="none" dirty="0">
                <a:solidFill>
                  <a:schemeClr val="bg2"/>
                </a:solidFill>
                <a:latin typeface="Courier New" pitchFamily="49" charset="0"/>
                <a:cs typeface="Courier New" pitchFamily="49" charset="0"/>
              </a:rPr>
              <a:t>Talud Lateral Off, Limite On</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Sobreprof =      1.0 pies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Izq     Izq    Der    Der   Volumen</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Talud  Canal  Canal    Talud     (YC)</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     ----     ----     ----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1.0      0.0      0.0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-0.5</a:t>
            </a:r>
            <a:r>
              <a:rPr lang="es" sz="1050" b="1" i="0" u="none" dirty="0">
                <a:solidFill>
                  <a:srgbClr val="FFFF00"/>
                </a:solidFill>
                <a:latin typeface="Courier New" pitchFamily="49" charset="0"/>
                <a:cs typeface="Courier New" pitchFamily="49" charset="0"/>
              </a:rPr>
              <a:t>         </a:t>
            </a:r>
          </a:p>
          <a:p>
            <a:pPr algn="l" rtl="0"/>
            <a:r>
              <a:rPr lang="es" sz="1050" b="0" i="0" u="none" dirty="0">
                <a:latin typeface="Courier New" pitchFamily="49" charset="0"/>
                <a:cs typeface="Courier New" pitchFamily="49" charset="0"/>
              </a:rPr>
              <a:t> </a:t>
            </a:r>
            <a:r>
              <a:rPr lang="es" sz="1050" b="1" i="0" u="none" dirty="0">
                <a:latin typeface="Courier New" pitchFamily="49" charset="0"/>
                <a:cs typeface="Courier New" pitchFamily="49" charset="0"/>
              </a:rPr>
              <a:t>Sobrepr </a:t>
            </a:r>
            <a:r>
              <a:rPr lang="es" sz="1050" b="1" i="0" u="none" dirty="0" smtClean="0">
                <a:latin typeface="Courier New" pitchFamily="49" charset="0"/>
                <a:cs typeface="Courier New" pitchFamily="49" charset="0"/>
              </a:rPr>
              <a:t>   </a:t>
            </a:r>
            <a:r>
              <a:rPr lang="es" sz="1050" b="1" i="0" u="none" dirty="0">
                <a:latin typeface="Courier New" pitchFamily="49" charset="0"/>
                <a:cs typeface="Courier New" pitchFamily="49" charset="0"/>
              </a:rPr>
              <a:t>0.5      0.0      0.0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0.0</a:t>
            </a:r>
            <a:r>
              <a:rPr lang="es" sz="1050" b="1" i="0" u="none" dirty="0">
                <a:solidFill>
                  <a:srgbClr val="FFFF00"/>
                </a:solidFill>
                <a:latin typeface="Courier New" pitchFamily="49" charset="0"/>
                <a:cs typeface="Courier New" pitchFamily="49" charset="0"/>
              </a:rPr>
              <a:t>         </a:t>
            </a:r>
          </a:p>
          <a:p>
            <a:pPr algn="l" rtl="0"/>
            <a:r>
              <a:rPr lang="es" sz="1050" b="1" i="0" u="none" dirty="0">
                <a:latin typeface="Courier New" pitchFamily="49" charset="0"/>
                <a:cs typeface="Courier New" pitchFamily="49" charset="0"/>
              </a:rPr>
              <a:t>Relleno     0.0      0.0     19.9     </a:t>
            </a:r>
            <a:r>
              <a:rPr lang="es" sz="1050" b="1" i="0" u="none" dirty="0">
                <a:solidFill>
                  <a:srgbClr val="FFFF00"/>
                </a:solidFill>
                <a:latin typeface="Courier New" pitchFamily="49" charset="0"/>
                <a:cs typeface="Courier New" pitchFamily="49" charset="0"/>
              </a:rPr>
              <a:t> </a:t>
            </a:r>
            <a:r>
              <a:rPr lang="es" sz="1050" b="1" i="0" u="none" dirty="0">
                <a:solidFill>
                  <a:schemeClr val="bg2"/>
                </a:solidFill>
                <a:latin typeface="Courier New" pitchFamily="49" charset="0"/>
                <a:cs typeface="Courier New" pitchFamily="49" charset="0"/>
              </a:rPr>
              <a:t>3.0</a:t>
            </a:r>
            <a:r>
              <a:rPr lang="es" sz="1050" b="1" i="0" u="none" dirty="0">
                <a:solidFill>
                  <a:srgbClr val="FFFF00"/>
                </a:solidFill>
                <a:latin typeface="Courier New" pitchFamily="49" charset="0"/>
                <a:cs typeface="Courier New" pitchFamily="49" charset="0"/>
              </a:rPr>
              <a:t> </a:t>
            </a:r>
          </a:p>
        </p:txBody>
      </p:sp>
    </p:spTree>
    <p:extLst>
      <p:ext uri="{BB962C8B-B14F-4D97-AF65-F5344CB8AC3E}">
        <p14:creationId xmlns:p14="http://schemas.microsoft.com/office/powerpoint/2010/main" val="18427774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Rectangle 2"/>
          <p:cNvSpPr>
            <a:spLocks noGrp="1" noRot="1" noChangeArrowheads="1"/>
          </p:cNvSpPr>
          <p:nvPr>
            <p:ph type="title"/>
          </p:nvPr>
        </p:nvSpPr>
        <p:spPr>
          <a:xfrm>
            <a:off x="173182" y="0"/>
            <a:ext cx="8970818" cy="1011382"/>
          </a:xfrm>
        </p:spPr>
        <p:txBody>
          <a:bodyPr>
            <a:normAutofit/>
          </a:bodyPr>
          <a:lstStyle/>
          <a:p>
            <a:pPr algn="l" rtl="0" eaLnBrk="1" hangingPunct="1"/>
            <a:r>
              <a:rPr lang="es" b="0" i="0" u="none"/>
              <a:t>Isóbata vs Sin Isóbata</a:t>
            </a:r>
          </a:p>
        </p:txBody>
      </p:sp>
      <p:sp>
        <p:nvSpPr>
          <p:cNvPr id="173059" name="Rectangle 3"/>
          <p:cNvSpPr>
            <a:spLocks noGrp="1" noChangeArrowheads="1"/>
          </p:cNvSpPr>
          <p:nvPr>
            <p:ph idx="1"/>
          </p:nvPr>
        </p:nvSpPr>
        <p:spPr>
          <a:xfrm>
            <a:off x="4184073" y="1752599"/>
            <a:ext cx="4800600" cy="5257800"/>
          </a:xfrm>
        </p:spPr>
        <p:txBody>
          <a:bodyPr>
            <a:normAutofit/>
          </a:bodyPr>
          <a:lstStyle/>
          <a:p>
            <a:pPr algn="l" rtl="0" eaLnBrk="1" hangingPunct="1"/>
            <a:r>
              <a:rPr lang="es" sz="2400" b="0" i="0" u="none" smtClean="0">
                <a:solidFill>
                  <a:schemeClr val="bg2"/>
                </a:solidFill>
              </a:rPr>
              <a:t>Isóbata:  </a:t>
            </a:r>
            <a:r>
              <a:rPr lang="es" sz="2400" b="0" i="0" u="none">
                <a:solidFill>
                  <a:schemeClr val="tx1">
                    <a:lumMod val="65000"/>
                    <a:lumOff val="35000"/>
                  </a:schemeClr>
                </a:solidFill>
              </a:rPr>
              <a:t>Incluye material de sobreprofundidad solo donde el fondo es más bajo que el diseño de canal.</a:t>
            </a:r>
          </a:p>
          <a:p>
            <a:pPr lvl="2" algn="l" rtl="0">
              <a:buClr>
                <a:schemeClr val="tx1">
                  <a:lumMod val="65000"/>
                  <a:lumOff val="35000"/>
                </a:schemeClr>
              </a:buClr>
            </a:pPr>
            <a:r>
              <a:rPr lang="es" sz="1800" b="0" i="0" u="none">
                <a:solidFill>
                  <a:schemeClr val="tx1">
                    <a:lumMod val="65000"/>
                    <a:lumOff val="35000"/>
                  </a:schemeClr>
                </a:solidFill>
              </a:rPr>
              <a:t>Referido como la opción </a:t>
            </a:r>
            <a:r>
              <a:rPr lang="es" sz="1800" b="0" i="0" u="none">
                <a:solidFill>
                  <a:schemeClr val="bg2"/>
                </a:solidFill>
              </a:rPr>
              <a:t>“Inteligente”</a:t>
            </a:r>
            <a:r>
              <a:rPr lang="es" sz="1800" b="0" i="0" u="none">
                <a:solidFill>
                  <a:schemeClr val="tx1">
                    <a:lumMod val="65000"/>
                    <a:lumOff val="35000"/>
                  </a:schemeClr>
                </a:solidFill>
              </a:rPr>
              <a:t> en el Método Estándar HYPACK y</a:t>
            </a:r>
            <a:r>
              <a:rPr lang="es" sz="1800" b="0" i="0" u="none">
                <a:solidFill>
                  <a:schemeClr val="bg2"/>
                </a:solidFill>
              </a:rPr>
              <a:t>‘V2P’ </a:t>
            </a:r>
            <a:r>
              <a:rPr lang="es" sz="1800" b="0" i="0" u="none">
                <a:solidFill>
                  <a:schemeClr val="tx1">
                    <a:lumMod val="65000"/>
                    <a:lumOff val="35000"/>
                  </a:schemeClr>
                </a:solidFill>
              </a:rPr>
              <a:t>en Métodos AEA.</a:t>
            </a:r>
          </a:p>
          <a:p>
            <a:pPr algn="l" rtl="0" eaLnBrk="1" hangingPunct="1"/>
            <a:endParaRPr lang="es" sz="2400" dirty="0">
              <a:solidFill>
                <a:schemeClr val="tx1">
                  <a:lumMod val="65000"/>
                  <a:lumOff val="35000"/>
                </a:schemeClr>
              </a:solidFill>
            </a:endParaRPr>
          </a:p>
          <a:p>
            <a:pPr algn="l" rtl="0" eaLnBrk="1" hangingPunct="1"/>
            <a:r>
              <a:rPr lang="es" sz="2400" b="0" i="0" u="none">
                <a:solidFill>
                  <a:schemeClr val="bg2"/>
                </a:solidFill>
              </a:rPr>
              <a:t>Sin Isóbata:  </a:t>
            </a:r>
            <a:r>
              <a:rPr lang="es" sz="2400" b="0" i="0" u="none">
                <a:solidFill>
                  <a:schemeClr val="tx1">
                    <a:lumMod val="65000"/>
                    <a:lumOff val="35000"/>
                  </a:schemeClr>
                </a:solidFill>
              </a:rPr>
              <a:t>Incluye todo el material de sobreprofundidad.</a:t>
            </a:r>
          </a:p>
          <a:p>
            <a:pPr lvl="2" algn="l" rtl="0">
              <a:buClr>
                <a:schemeClr val="tx1">
                  <a:lumMod val="65000"/>
                  <a:lumOff val="35000"/>
                </a:schemeClr>
              </a:buClr>
            </a:pPr>
            <a:r>
              <a:rPr lang="es" sz="1800" b="0" i="0" u="none">
                <a:solidFill>
                  <a:schemeClr val="tx1">
                    <a:lumMod val="65000"/>
                    <a:lumOff val="35000"/>
                  </a:schemeClr>
                </a:solidFill>
              </a:rPr>
              <a:t>Referido como la opción </a:t>
            </a:r>
            <a:r>
              <a:rPr lang="es" sz="1800" b="0" i="0" u="none">
                <a:solidFill>
                  <a:schemeClr val="bg2"/>
                </a:solidFill>
              </a:rPr>
              <a:t>“Todo”</a:t>
            </a:r>
            <a:r>
              <a:rPr lang="es" sz="1800" b="0" i="0" u="none">
                <a:solidFill>
                  <a:schemeClr val="tx1">
                    <a:lumMod val="65000"/>
                    <a:lumOff val="35000"/>
                  </a:schemeClr>
                </a:solidFill>
              </a:rPr>
              <a:t> en el Método Estándar HYPACK y sería</a:t>
            </a:r>
            <a:r>
              <a:rPr lang="es" sz="1800" b="0" i="0" u="none">
                <a:solidFill>
                  <a:schemeClr val="bg2"/>
                </a:solidFill>
              </a:rPr>
              <a:t>‘V2P + V2NP’ </a:t>
            </a:r>
            <a:r>
              <a:rPr lang="es" sz="1800" b="0" i="0" u="none">
                <a:solidFill>
                  <a:schemeClr val="tx1">
                    <a:lumMod val="65000"/>
                    <a:lumOff val="35000"/>
                  </a:schemeClr>
                </a:solidFill>
              </a:rPr>
              <a:t>en Métodos AEA.</a:t>
            </a:r>
          </a:p>
        </p:txBody>
      </p:sp>
      <p:grpSp>
        <p:nvGrpSpPr>
          <p:cNvPr id="2" name="Group 1"/>
          <p:cNvGrpSpPr/>
          <p:nvPr/>
        </p:nvGrpSpPr>
        <p:grpSpPr>
          <a:xfrm>
            <a:off x="242455" y="1579418"/>
            <a:ext cx="3499139" cy="4883727"/>
            <a:chOff x="0" y="685800"/>
            <a:chExt cx="4067175" cy="6172200"/>
          </a:xfrm>
        </p:grpSpPr>
        <p:pic>
          <p:nvPicPr>
            <p:cNvPr id="12290" name="Picture 2"/>
            <p:cNvPicPr>
              <a:picLocks noChangeAspect="1" noChangeArrowheads="1"/>
            </p:cNvPicPr>
            <p:nvPr/>
          </p:nvPicPr>
          <p:blipFill>
            <a:blip r:embed="rId3" cstate="print"/>
            <a:srcRect/>
            <a:stretch>
              <a:fillRect/>
            </a:stretch>
          </p:blipFill>
          <p:spPr bwMode="auto">
            <a:xfrm>
              <a:off x="0" y="685800"/>
              <a:ext cx="4067175" cy="6172200"/>
            </a:xfrm>
            <a:prstGeom prst="rect">
              <a:avLst/>
            </a:prstGeom>
            <a:noFill/>
            <a:ln w="9525">
              <a:solidFill>
                <a:schemeClr val="tx1">
                  <a:lumMod val="65000"/>
                  <a:lumOff val="35000"/>
                </a:schemeClr>
              </a:solidFill>
              <a:miter lim="800000"/>
              <a:headEnd/>
              <a:tailEnd/>
            </a:ln>
          </p:spPr>
        </p:pic>
        <p:sp>
          <p:nvSpPr>
            <p:cNvPr id="173061" name="Rectangle 5"/>
            <p:cNvSpPr>
              <a:spLocks noChangeArrowheads="1"/>
            </p:cNvSpPr>
            <p:nvPr/>
          </p:nvSpPr>
          <p:spPr bwMode="auto">
            <a:xfrm>
              <a:off x="228600" y="4724400"/>
              <a:ext cx="2438400" cy="533400"/>
            </a:xfrm>
            <a:prstGeom prst="rect">
              <a:avLst/>
            </a:prstGeom>
            <a:noFill/>
            <a:ln w="28575">
              <a:solidFill>
                <a:schemeClr val="tx1">
                  <a:lumMod val="65000"/>
                  <a:lumOff val="35000"/>
                </a:schemeClr>
              </a:solidFill>
              <a:miter lim="800000"/>
              <a:headEnd/>
              <a:tailEnd/>
            </a:ln>
          </p:spPr>
          <p:txBody>
            <a:bodyPr wrap="none" anchor="ctr"/>
            <a:lstStyle/>
            <a:p>
              <a:endParaRPr lang="es"/>
            </a:p>
          </p:txBody>
        </p:sp>
      </p:grpSp>
      <p:sp>
        <p:nvSpPr>
          <p:cNvPr id="3" name="Rectangle 2"/>
          <p:cNvSpPr/>
          <p:nvPr/>
        </p:nvSpPr>
        <p:spPr>
          <a:xfrm>
            <a:off x="173182" y="1106177"/>
            <a:ext cx="2390398" cy="369332"/>
          </a:xfrm>
          <a:prstGeom prst="rect">
            <a:avLst/>
          </a:prstGeom>
        </p:spPr>
        <p:txBody>
          <a:bodyPr wrap="none">
            <a:spAutoFit/>
          </a:bodyPr>
          <a:lstStyle/>
          <a:p>
            <a:pPr algn="l" rtl="0"/>
            <a:r>
              <a:rPr lang="es" b="0" i="0" u="none">
                <a:solidFill>
                  <a:schemeClr val="tx1">
                    <a:lumMod val="65000"/>
                    <a:lumOff val="35000"/>
                  </a:schemeClr>
                </a:solidFill>
              </a:rPr>
              <a:t>Métodos Filadelfia</a:t>
            </a:r>
          </a:p>
        </p:txBody>
      </p:sp>
    </p:spTree>
    <p:extLst>
      <p:ext uri="{BB962C8B-B14F-4D97-AF65-F5344CB8AC3E}">
        <p14:creationId xmlns:p14="http://schemas.microsoft.com/office/powerpoint/2010/main" val="288482777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Philly3"/>
          <p:cNvPicPr>
            <a:picLocks noChangeAspect="1" noChangeArrowheads="1"/>
          </p:cNvPicPr>
          <p:nvPr/>
        </p:nvPicPr>
        <p:blipFill>
          <a:blip r:embed="rId2" cstate="print"/>
          <a:srcRect/>
          <a:stretch>
            <a:fillRect/>
          </a:stretch>
        </p:blipFill>
        <p:spPr bwMode="auto">
          <a:xfrm>
            <a:off x="535504" y="1366033"/>
            <a:ext cx="4933575" cy="2322892"/>
          </a:xfrm>
          <a:prstGeom prst="rect">
            <a:avLst/>
          </a:prstGeom>
          <a:noFill/>
          <a:ln w="9525">
            <a:noFill/>
            <a:miter lim="800000"/>
            <a:headEnd/>
            <a:tailEnd/>
          </a:ln>
        </p:spPr>
      </p:pic>
      <p:pic>
        <p:nvPicPr>
          <p:cNvPr id="5" name="Picture 7" descr="Philly5"/>
          <p:cNvPicPr>
            <a:picLocks noChangeAspect="1" noChangeArrowheads="1"/>
          </p:cNvPicPr>
          <p:nvPr/>
        </p:nvPicPr>
        <p:blipFill>
          <a:blip r:embed="rId3" cstate="print"/>
          <a:srcRect/>
          <a:stretch>
            <a:fillRect/>
          </a:stretch>
        </p:blipFill>
        <p:spPr bwMode="auto">
          <a:xfrm>
            <a:off x="535505" y="3851564"/>
            <a:ext cx="4939737" cy="2286000"/>
          </a:xfrm>
          <a:prstGeom prst="rect">
            <a:avLst/>
          </a:prstGeom>
          <a:noFill/>
          <a:ln w="9525">
            <a:noFill/>
            <a:miter lim="800000"/>
            <a:headEnd/>
            <a:tailEnd/>
          </a:ln>
        </p:spPr>
      </p:pic>
      <p:sp>
        <p:nvSpPr>
          <p:cNvPr id="6" name="TextBox 5"/>
          <p:cNvSpPr txBox="1"/>
          <p:nvPr/>
        </p:nvSpPr>
        <p:spPr>
          <a:xfrm>
            <a:off x="1742209" y="1466382"/>
            <a:ext cx="2971800" cy="646331"/>
          </a:xfrm>
          <a:prstGeom prst="rect">
            <a:avLst/>
          </a:prstGeom>
          <a:noFill/>
        </p:spPr>
        <p:txBody>
          <a:bodyPr wrap="square" rtlCol="0">
            <a:spAutoFit/>
          </a:bodyPr>
          <a:lstStyle/>
          <a:p>
            <a:r>
              <a:rPr lang="es" b="1">
                <a:solidFill>
                  <a:srgbClr val="FF0000"/>
                </a:solidFill>
              </a:rPr>
              <a:t>ISÓBATA</a:t>
            </a:r>
          </a:p>
          <a:p>
            <a:pPr algn="l" rtl="0"/>
            <a:r>
              <a:rPr lang="es" b="1" i="0" u="none" smtClean="0">
                <a:solidFill>
                  <a:srgbClr val="FF0000"/>
                </a:solidFill>
              </a:rPr>
              <a:t>SOBREPROFUNDIDAD</a:t>
            </a:r>
            <a:endParaRPr lang="es" b="1" i="0" u="none">
              <a:solidFill>
                <a:srgbClr val="FF0000"/>
              </a:solidFill>
            </a:endParaRPr>
          </a:p>
        </p:txBody>
      </p:sp>
      <p:sp>
        <p:nvSpPr>
          <p:cNvPr id="7" name="TextBox 6"/>
          <p:cNvSpPr txBox="1"/>
          <p:nvPr/>
        </p:nvSpPr>
        <p:spPr>
          <a:xfrm>
            <a:off x="1196006" y="3951899"/>
            <a:ext cx="3612573" cy="369332"/>
          </a:xfrm>
          <a:prstGeom prst="rect">
            <a:avLst/>
          </a:prstGeom>
          <a:noFill/>
        </p:spPr>
        <p:txBody>
          <a:bodyPr wrap="square" rtlCol="0">
            <a:spAutoFit/>
          </a:bodyPr>
          <a:lstStyle/>
          <a:p>
            <a:pPr algn="l" rtl="0"/>
            <a:r>
              <a:rPr lang="es" b="1" i="0" u="none">
                <a:solidFill>
                  <a:srgbClr val="FF0000"/>
                </a:solidFill>
              </a:rPr>
              <a:t>SOBREPROFUNDIDAD SIN ISÓBATA</a:t>
            </a:r>
          </a:p>
        </p:txBody>
      </p:sp>
      <p:sp>
        <p:nvSpPr>
          <p:cNvPr id="8" name="TextBox 7"/>
          <p:cNvSpPr txBox="1"/>
          <p:nvPr/>
        </p:nvSpPr>
        <p:spPr>
          <a:xfrm>
            <a:off x="5831707" y="2806646"/>
            <a:ext cx="3014420" cy="1477328"/>
          </a:xfrm>
          <a:prstGeom prst="rect">
            <a:avLst/>
          </a:prstGeom>
          <a:noFill/>
          <a:ln>
            <a:noFill/>
          </a:ln>
        </p:spPr>
        <p:txBody>
          <a:bodyPr wrap="square" rtlCol="0">
            <a:spAutoFit/>
          </a:bodyPr>
          <a:lstStyle/>
          <a:p>
            <a:pPr algn="l" rtl="0"/>
            <a:r>
              <a:rPr lang="es" b="0" i="0" u="none">
                <a:solidFill>
                  <a:schemeClr val="tx1">
                    <a:lumMod val="65000"/>
                    <a:lumOff val="35000"/>
                  </a:schemeClr>
                </a:solidFill>
              </a:rPr>
              <a:t>Note que el material ‘verde’ que es incluido a la derecha después del fondo baja debajo de la plantilla de diseño….</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129</a:t>
            </a:fld>
            <a:endParaRPr lang="es"/>
          </a:p>
        </p:txBody>
      </p:sp>
      <p:cxnSp>
        <p:nvCxnSpPr>
          <p:cNvPr id="3" name="Straight Arrow Connector 2"/>
          <p:cNvCxnSpPr/>
          <p:nvPr/>
        </p:nvCxnSpPr>
        <p:spPr>
          <a:xfrm flipH="1">
            <a:off x="4235685" y="3228109"/>
            <a:ext cx="1596022" cy="27709"/>
          </a:xfrm>
          <a:prstGeom prst="straightConnector1">
            <a:avLst/>
          </a:prstGeom>
          <a:ln>
            <a:solidFill>
              <a:srgbClr val="078F0D"/>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2466109" y="3433917"/>
            <a:ext cx="3359435" cy="2242452"/>
          </a:xfrm>
          <a:prstGeom prst="straightConnector1">
            <a:avLst/>
          </a:prstGeom>
          <a:ln>
            <a:solidFill>
              <a:srgbClr val="078F0D"/>
            </a:solidFill>
            <a:tailEnd type="triangle"/>
          </a:ln>
        </p:spPr>
        <p:style>
          <a:lnRef idx="2">
            <a:schemeClr val="accent1"/>
          </a:lnRef>
          <a:fillRef idx="0">
            <a:schemeClr val="accent1"/>
          </a:fillRef>
          <a:effectRef idx="1">
            <a:schemeClr val="accent1"/>
          </a:effectRef>
          <a:fontRef idx="minor">
            <a:schemeClr val="tx1"/>
          </a:fontRef>
        </p:style>
      </p:cxnSp>
      <p:sp>
        <p:nvSpPr>
          <p:cNvPr id="16" name="Rectangle 2"/>
          <p:cNvSpPr>
            <a:spLocks noGrp="1" noRot="1" noChangeArrowheads="1"/>
          </p:cNvSpPr>
          <p:nvPr>
            <p:ph type="title"/>
          </p:nvPr>
        </p:nvSpPr>
        <p:spPr>
          <a:xfrm>
            <a:off x="173182" y="0"/>
            <a:ext cx="8970818" cy="1011382"/>
          </a:xfrm>
        </p:spPr>
        <p:txBody>
          <a:bodyPr>
            <a:normAutofit/>
          </a:bodyPr>
          <a:lstStyle/>
          <a:p>
            <a:pPr algn="l" rtl="0" eaLnBrk="1" hangingPunct="1"/>
            <a:r>
              <a:rPr lang="es" b="0" i="0" u="none"/>
              <a:t>Isóbata vs Sin Isóbata</a:t>
            </a:r>
          </a:p>
        </p:txBody>
      </p:sp>
    </p:spTree>
    <p:extLst>
      <p:ext uri="{BB962C8B-B14F-4D97-AF65-F5344CB8AC3E}">
        <p14:creationId xmlns:p14="http://schemas.microsoft.com/office/powerpoint/2010/main" val="2622611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457200" y="5638800"/>
            <a:ext cx="8229600" cy="715963"/>
          </a:xfrm>
        </p:spPr>
        <p:txBody>
          <a:bodyPr>
            <a:normAutofit lnSpcReduction="10000"/>
          </a:bodyPr>
          <a:lstStyle/>
          <a:p>
            <a:pPr algn="l" rtl="0"/>
            <a:r>
              <a:rPr lang="es" sz="2400" b="1" i="0" u="none">
                <a:solidFill>
                  <a:schemeClr val="bg2"/>
                </a:solidFill>
              </a:rPr>
              <a:t>Pestaña Levantamientos:</a:t>
            </a:r>
            <a:r>
              <a:rPr lang="es" sz="2400" b="0" i="0" u="none">
                <a:solidFill>
                  <a:schemeClr val="bg2"/>
                </a:solidFill>
              </a:rPr>
              <a:t>  </a:t>
            </a:r>
            <a:r>
              <a:rPr lang="es" sz="2400" b="0" i="0" u="none">
                <a:solidFill>
                  <a:schemeClr val="tx1">
                    <a:lumMod val="65000"/>
                    <a:lumOff val="35000"/>
                  </a:schemeClr>
                </a:solidFill>
              </a:rPr>
              <a:t>Seleccione su método, entre los archivos, especifique el ófset a la plantilla de sobredragado.</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13</a:t>
            </a:fld>
            <a:endParaRPr lang="es"/>
          </a:p>
        </p:txBody>
      </p:sp>
      <p:pic>
        <p:nvPicPr>
          <p:cNvPr id="2051" name="Picture 3"/>
          <p:cNvPicPr>
            <a:picLocks noChangeAspect="1" noChangeArrowheads="1"/>
          </p:cNvPicPr>
          <p:nvPr/>
        </p:nvPicPr>
        <p:blipFill>
          <a:blip r:embed="rId2" cstate="print"/>
          <a:srcRect/>
          <a:stretch>
            <a:fillRect/>
          </a:stretch>
        </p:blipFill>
        <p:spPr bwMode="auto">
          <a:xfrm>
            <a:off x="457200" y="1445957"/>
            <a:ext cx="7028329" cy="3848557"/>
          </a:xfrm>
          <a:prstGeom prst="rect">
            <a:avLst/>
          </a:prstGeom>
          <a:noFill/>
          <a:ln w="9525">
            <a:noFill/>
            <a:miter lim="800000"/>
            <a:headEnd/>
            <a:tailEnd/>
          </a:ln>
        </p:spPr>
      </p:pic>
    </p:spTree>
    <p:extLst>
      <p:ext uri="{BB962C8B-B14F-4D97-AF65-F5344CB8AC3E}">
        <p14:creationId xmlns:p14="http://schemas.microsoft.com/office/powerpoint/2010/main" val="17085300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rrowheads="1"/>
          </p:cNvSpPr>
          <p:nvPr>
            <p:ph type="title"/>
          </p:nvPr>
        </p:nvSpPr>
        <p:spPr>
          <a:xfrm>
            <a:off x="457200" y="0"/>
            <a:ext cx="4495800" cy="914400"/>
          </a:xfrm>
        </p:spPr>
        <p:txBody>
          <a:bodyPr>
            <a:normAutofit/>
          </a:bodyPr>
          <a:lstStyle/>
          <a:p>
            <a:pPr algn="l" rtl="0"/>
            <a:r>
              <a:rPr lang="es" b="0" i="0" u="none"/>
              <a:t>Método Filadelfia</a:t>
            </a:r>
          </a:p>
        </p:txBody>
      </p:sp>
      <p:sp>
        <p:nvSpPr>
          <p:cNvPr id="174083" name="Rectangle 3"/>
          <p:cNvSpPr>
            <a:spLocks noGrp="1" noChangeArrowheads="1"/>
          </p:cNvSpPr>
          <p:nvPr>
            <p:ph idx="1"/>
          </p:nvPr>
        </p:nvSpPr>
        <p:spPr>
          <a:xfrm>
            <a:off x="370609" y="1822162"/>
            <a:ext cx="4544291" cy="2902527"/>
          </a:xfrm>
        </p:spPr>
        <p:txBody>
          <a:bodyPr>
            <a:normAutofit lnSpcReduction="10000"/>
          </a:bodyPr>
          <a:lstStyle/>
          <a:p>
            <a:pPr algn="l" rtl="0" eaLnBrk="1" hangingPunct="1"/>
            <a:r>
              <a:rPr lang="es" sz="2400" b="0" i="0" u="none">
                <a:solidFill>
                  <a:schemeClr val="bg2"/>
                </a:solidFill>
              </a:rPr>
              <a:t>Solo Bajos:  </a:t>
            </a:r>
            <a:r>
              <a:rPr lang="es" sz="2400" b="0" i="0" u="none">
                <a:solidFill>
                  <a:schemeClr val="tx1">
                    <a:lumMod val="65000"/>
                    <a:lumOff val="35000"/>
                  </a:schemeClr>
                </a:solidFill>
              </a:rPr>
              <a:t>Incluye material sobreprofundidad en área extensión solo si la prof. en la línea base talud es más baja que la prof. de diseño.</a:t>
            </a:r>
          </a:p>
          <a:p>
            <a:pPr algn="l" rtl="0" eaLnBrk="1" hangingPunct="1"/>
            <a:r>
              <a:rPr lang="es" sz="2400" b="0" i="0" u="none">
                <a:solidFill>
                  <a:schemeClr val="bg2"/>
                </a:solidFill>
              </a:rPr>
              <a:t>Todo:  </a:t>
            </a:r>
            <a:r>
              <a:rPr lang="es" sz="2400" b="0" i="0" u="none">
                <a:solidFill>
                  <a:schemeClr val="tx1">
                    <a:lumMod val="65000"/>
                    <a:lumOff val="35000"/>
                  </a:schemeClr>
                </a:solidFill>
              </a:rPr>
              <a:t>Incluye todo el material sobreprofundidad en el área extensión.</a:t>
            </a:r>
          </a:p>
        </p:txBody>
      </p:sp>
      <p:pic>
        <p:nvPicPr>
          <p:cNvPr id="13314" name="Picture 2"/>
          <p:cNvPicPr>
            <a:picLocks noChangeAspect="1" noChangeArrowheads="1"/>
          </p:cNvPicPr>
          <p:nvPr/>
        </p:nvPicPr>
        <p:blipFill>
          <a:blip r:embed="rId3" cstate="print"/>
          <a:srcRect/>
          <a:stretch>
            <a:fillRect/>
          </a:stretch>
        </p:blipFill>
        <p:spPr bwMode="auto">
          <a:xfrm>
            <a:off x="5257800" y="1676689"/>
            <a:ext cx="3553691" cy="4454236"/>
          </a:xfrm>
          <a:prstGeom prst="rect">
            <a:avLst/>
          </a:prstGeom>
          <a:noFill/>
          <a:ln w="9525">
            <a:solidFill>
              <a:schemeClr val="tx1">
                <a:lumMod val="65000"/>
                <a:lumOff val="35000"/>
              </a:schemeClr>
            </a:solidFill>
            <a:miter lim="800000"/>
            <a:headEnd/>
            <a:tailEnd/>
          </a:ln>
        </p:spPr>
      </p:pic>
      <p:sp>
        <p:nvSpPr>
          <p:cNvPr id="40968" name="Rectangle 5"/>
          <p:cNvSpPr>
            <a:spLocks noChangeArrowheads="1"/>
          </p:cNvSpPr>
          <p:nvPr/>
        </p:nvSpPr>
        <p:spPr bwMode="auto">
          <a:xfrm>
            <a:off x="5486238" y="4208413"/>
            <a:ext cx="2128161" cy="384502"/>
          </a:xfrm>
          <a:prstGeom prst="rect">
            <a:avLst/>
          </a:prstGeom>
          <a:noFill/>
          <a:ln w="28575">
            <a:solidFill>
              <a:srgbClr val="FF0000"/>
            </a:solidFill>
            <a:miter lim="800000"/>
            <a:headEnd/>
            <a:tailEnd/>
          </a:ln>
        </p:spPr>
        <p:txBody>
          <a:bodyPr wrap="none" anchor="ctr"/>
          <a:lstStyle/>
          <a:p>
            <a:endParaRPr lang="es"/>
          </a:p>
        </p:txBody>
      </p:sp>
      <p:sp>
        <p:nvSpPr>
          <p:cNvPr id="9" name="TextBox 8"/>
          <p:cNvSpPr txBox="1"/>
          <p:nvPr/>
        </p:nvSpPr>
        <p:spPr>
          <a:xfrm>
            <a:off x="274732" y="4592915"/>
            <a:ext cx="4610100" cy="1200329"/>
          </a:xfrm>
          <a:prstGeom prst="rect">
            <a:avLst/>
          </a:prstGeom>
          <a:noFill/>
        </p:spPr>
        <p:txBody>
          <a:bodyPr wrap="square" rtlCol="0">
            <a:spAutoFit/>
          </a:bodyPr>
          <a:lstStyle/>
          <a:p>
            <a:pPr algn="l" rtl="0"/>
            <a:r>
              <a:rPr lang="es" b="0" i="0" u="none">
                <a:solidFill>
                  <a:schemeClr val="tx1">
                    <a:lumMod val="65000"/>
                    <a:lumOff val="35000"/>
                  </a:schemeClr>
                </a:solidFill>
              </a:rPr>
              <a:t>NO sabemos de nadie que use esta opción.  Filadelfia COE no lo usa nunca mas.  Recomendamos que siempre lo deje en “Todo” (por defecto).</a:t>
            </a:r>
          </a:p>
        </p:txBody>
      </p:sp>
      <p:sp>
        <p:nvSpPr>
          <p:cNvPr id="3" name="Rectangle 2"/>
          <p:cNvSpPr/>
          <p:nvPr/>
        </p:nvSpPr>
        <p:spPr>
          <a:xfrm>
            <a:off x="304800" y="1256207"/>
            <a:ext cx="1762085" cy="369332"/>
          </a:xfrm>
          <a:prstGeom prst="rect">
            <a:avLst/>
          </a:prstGeom>
        </p:spPr>
        <p:txBody>
          <a:bodyPr wrap="none">
            <a:spAutoFit/>
          </a:bodyPr>
          <a:lstStyle/>
          <a:p>
            <a:pPr algn="l" rtl="0"/>
            <a:r>
              <a:rPr lang="es" b="0" i="0" u="none">
                <a:solidFill>
                  <a:schemeClr val="tx1">
                    <a:lumMod val="65000"/>
                    <a:lumOff val="35000"/>
                  </a:schemeClr>
                </a:solidFill>
              </a:rPr>
              <a:t>Opción Pago Base Talud</a:t>
            </a:r>
          </a:p>
        </p:txBody>
      </p:sp>
    </p:spTree>
    <p:extLst>
      <p:ext uri="{BB962C8B-B14F-4D97-AF65-F5344CB8AC3E}">
        <p14:creationId xmlns:p14="http://schemas.microsoft.com/office/powerpoint/2010/main" val="216931203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29491" y="1274618"/>
            <a:ext cx="5798126" cy="5129811"/>
            <a:chOff x="292053" y="1108362"/>
            <a:chExt cx="6060255" cy="5296067"/>
          </a:xfrm>
        </p:grpSpPr>
        <p:pic>
          <p:nvPicPr>
            <p:cNvPr id="4" name="Picture 6" descr="Philly7"/>
            <p:cNvPicPr>
              <a:picLocks noChangeAspect="1" noChangeArrowheads="1"/>
            </p:cNvPicPr>
            <p:nvPr/>
          </p:nvPicPr>
          <p:blipFill>
            <a:blip r:embed="rId2" cstate="print"/>
            <a:srcRect/>
            <a:stretch>
              <a:fillRect/>
            </a:stretch>
          </p:blipFill>
          <p:spPr bwMode="auto">
            <a:xfrm>
              <a:off x="292053" y="1108362"/>
              <a:ext cx="6060255" cy="2587592"/>
            </a:xfrm>
            <a:prstGeom prst="rect">
              <a:avLst/>
            </a:prstGeom>
            <a:noFill/>
            <a:ln w="12700">
              <a:solidFill>
                <a:srgbClr val="000000"/>
              </a:solidFill>
              <a:miter lim="800000"/>
              <a:headEnd/>
              <a:tailEnd/>
            </a:ln>
          </p:spPr>
        </p:pic>
        <p:sp>
          <p:nvSpPr>
            <p:cNvPr id="6" name="Text Box 8"/>
            <p:cNvSpPr txBox="1">
              <a:spLocks noChangeArrowheads="1"/>
            </p:cNvSpPr>
            <p:nvPr/>
          </p:nvSpPr>
          <p:spPr bwMode="auto">
            <a:xfrm>
              <a:off x="5290907" y="3338798"/>
              <a:ext cx="616297" cy="270089"/>
            </a:xfrm>
            <a:prstGeom prst="rect">
              <a:avLst/>
            </a:prstGeom>
            <a:noFill/>
            <a:ln w="28575">
              <a:noFill/>
              <a:miter lim="800000"/>
              <a:headEnd/>
              <a:tailEnd/>
            </a:ln>
            <a:effectLst/>
          </p:spPr>
          <p:txBody>
            <a:bodyPr wrap="square">
              <a:spAutoFit/>
            </a:bodyPr>
            <a:lstStyle/>
            <a:p>
              <a:pPr algn="ctr" rtl="0">
                <a:spcBef>
                  <a:spcPct val="50000"/>
                </a:spcBef>
                <a:defRPr/>
              </a:pPr>
              <a:r>
                <a:rPr lang="es" sz="1100" b="1" i="0" u="none" dirty="0">
                  <a:solidFill>
                    <a:srgbClr val="FF0000"/>
                  </a:solidFill>
                  <a:latin typeface="Verdana" pitchFamily="34" charset="0"/>
                </a:rPr>
                <a:t>Todo</a:t>
              </a:r>
            </a:p>
          </p:txBody>
        </p:sp>
        <p:grpSp>
          <p:nvGrpSpPr>
            <p:cNvPr id="3" name="Group 2"/>
            <p:cNvGrpSpPr/>
            <p:nvPr/>
          </p:nvGrpSpPr>
          <p:grpSpPr>
            <a:xfrm>
              <a:off x="292053" y="3810620"/>
              <a:ext cx="6060255" cy="2593809"/>
              <a:chOff x="292053" y="3924900"/>
              <a:chExt cx="6060255" cy="2593809"/>
            </a:xfrm>
          </p:grpSpPr>
          <p:pic>
            <p:nvPicPr>
              <p:cNvPr id="5" name="Picture 7" descr="Philly6"/>
              <p:cNvPicPr>
                <a:picLocks noChangeAspect="1" noChangeArrowheads="1"/>
              </p:cNvPicPr>
              <p:nvPr/>
            </p:nvPicPr>
            <p:blipFill>
              <a:blip r:embed="rId3" cstate="print"/>
              <a:srcRect/>
              <a:stretch>
                <a:fillRect/>
              </a:stretch>
            </p:blipFill>
            <p:spPr bwMode="auto">
              <a:xfrm>
                <a:off x="292053" y="3924900"/>
                <a:ext cx="6060255" cy="2593809"/>
              </a:xfrm>
              <a:prstGeom prst="rect">
                <a:avLst/>
              </a:prstGeom>
              <a:noFill/>
              <a:ln w="12700">
                <a:solidFill>
                  <a:srgbClr val="000000"/>
                </a:solidFill>
                <a:miter lim="800000"/>
                <a:headEnd/>
                <a:tailEnd/>
              </a:ln>
            </p:spPr>
          </p:pic>
          <p:sp>
            <p:nvSpPr>
              <p:cNvPr id="7" name="Text Box 9"/>
              <p:cNvSpPr txBox="1">
                <a:spLocks noChangeArrowheads="1"/>
              </p:cNvSpPr>
              <p:nvPr/>
            </p:nvSpPr>
            <p:spPr bwMode="auto">
              <a:xfrm>
                <a:off x="4537655" y="6164644"/>
                <a:ext cx="1780414" cy="270089"/>
              </a:xfrm>
              <a:prstGeom prst="rect">
                <a:avLst/>
              </a:prstGeom>
              <a:noFill/>
              <a:ln w="28575">
                <a:noFill/>
                <a:miter lim="800000"/>
                <a:headEnd/>
                <a:tailEnd/>
              </a:ln>
              <a:effectLst/>
            </p:spPr>
            <p:txBody>
              <a:bodyPr>
                <a:spAutoFit/>
              </a:bodyPr>
              <a:lstStyle/>
              <a:p>
                <a:pPr algn="ctr" rtl="0">
                  <a:spcBef>
                    <a:spcPct val="50000"/>
                  </a:spcBef>
                  <a:defRPr/>
                </a:pPr>
                <a:r>
                  <a:rPr lang="es" sz="1100" b="1" i="0" u="none">
                    <a:solidFill>
                      <a:srgbClr val="FF0000"/>
                    </a:solidFill>
                    <a:latin typeface="Verdana" pitchFamily="34" charset="0"/>
                  </a:rPr>
                  <a:t>Solo Bajos</a:t>
                </a:r>
              </a:p>
            </p:txBody>
          </p:sp>
          <p:sp>
            <p:nvSpPr>
              <p:cNvPr id="8" name="AutoShape 10"/>
              <p:cNvSpPr>
                <a:spLocks noChangeArrowheads="1"/>
              </p:cNvSpPr>
              <p:nvPr/>
            </p:nvSpPr>
            <p:spPr bwMode="auto">
              <a:xfrm>
                <a:off x="5359385" y="5976254"/>
                <a:ext cx="273910" cy="125593"/>
              </a:xfrm>
              <a:prstGeom prst="leftArrow">
                <a:avLst>
                  <a:gd name="adj1" fmla="val 50000"/>
                  <a:gd name="adj2" fmla="val 50000"/>
                </a:avLst>
              </a:prstGeom>
              <a:solidFill>
                <a:srgbClr val="FF0000"/>
              </a:solidFill>
              <a:ln w="12700">
                <a:solidFill>
                  <a:srgbClr val="000000"/>
                </a:solidFill>
                <a:miter lim="800000"/>
                <a:headEnd/>
                <a:tailEnd/>
              </a:ln>
            </p:spPr>
            <p:txBody>
              <a:bodyPr wrap="none" anchor="ctr"/>
              <a:lstStyle/>
              <a:p>
                <a:endParaRPr lang="es"/>
              </a:p>
            </p:txBody>
          </p:sp>
        </p:grpSp>
        <p:sp>
          <p:nvSpPr>
            <p:cNvPr id="9" name="AutoShape 11"/>
            <p:cNvSpPr>
              <a:spLocks noChangeArrowheads="1"/>
            </p:cNvSpPr>
            <p:nvPr/>
          </p:nvSpPr>
          <p:spPr bwMode="auto">
            <a:xfrm>
              <a:off x="5359385" y="3150409"/>
              <a:ext cx="273910" cy="125593"/>
            </a:xfrm>
            <a:prstGeom prst="leftArrow">
              <a:avLst>
                <a:gd name="adj1" fmla="val 50000"/>
                <a:gd name="adj2" fmla="val 50000"/>
              </a:avLst>
            </a:prstGeom>
            <a:solidFill>
              <a:srgbClr val="FF0000"/>
            </a:solidFill>
            <a:ln w="12700">
              <a:solidFill>
                <a:srgbClr val="000000"/>
              </a:solidFill>
              <a:miter lim="800000"/>
              <a:headEnd/>
              <a:tailEnd/>
            </a:ln>
          </p:spPr>
          <p:txBody>
            <a:bodyPr wrap="none" anchor="ctr"/>
            <a:lstStyle/>
            <a:p>
              <a:endParaRPr lang="es"/>
            </a:p>
          </p:txBody>
        </p:sp>
      </p:grpSp>
      <p:sp>
        <p:nvSpPr>
          <p:cNvPr id="11" name="Slide Number Placeholder 10"/>
          <p:cNvSpPr>
            <a:spLocks noGrp="1"/>
          </p:cNvSpPr>
          <p:nvPr>
            <p:ph type="sldNum" sz="quarter" idx="12"/>
          </p:nvPr>
        </p:nvSpPr>
        <p:spPr/>
        <p:txBody>
          <a:bodyPr/>
          <a:lstStyle/>
          <a:p>
            <a:pPr algn="l" rtl="0"/>
            <a:fld id="{8B0EDE77-C530-4ADB-AD74-A99B71A289FB}" type="slidenum">
              <a:rPr/>
              <a:pPr algn="l" rtl="0"/>
              <a:t>131</a:t>
            </a:fld>
            <a:endParaRPr lang="es"/>
          </a:p>
        </p:txBody>
      </p:sp>
      <p:sp>
        <p:nvSpPr>
          <p:cNvPr id="12" name="Rectangle 11"/>
          <p:cNvSpPr/>
          <p:nvPr/>
        </p:nvSpPr>
        <p:spPr>
          <a:xfrm>
            <a:off x="347472" y="240427"/>
            <a:ext cx="3446777" cy="523220"/>
          </a:xfrm>
          <a:prstGeom prst="rect">
            <a:avLst/>
          </a:prstGeom>
        </p:spPr>
        <p:txBody>
          <a:bodyPr wrap="none">
            <a:spAutoFit/>
          </a:bodyPr>
          <a:lstStyle/>
          <a:p>
            <a:pPr algn="l" rtl="0"/>
            <a:r>
              <a:rPr lang="es" sz="2800" b="0" i="0" u="none">
                <a:solidFill>
                  <a:schemeClr val="bg1"/>
                </a:solidFill>
              </a:rPr>
              <a:t>Método Filadelfia</a:t>
            </a:r>
          </a:p>
        </p:txBody>
      </p:sp>
      <p:sp>
        <p:nvSpPr>
          <p:cNvPr id="13" name="Rectangle 3"/>
          <p:cNvSpPr>
            <a:spLocks noGrp="1" noChangeArrowheads="1"/>
          </p:cNvSpPr>
          <p:nvPr>
            <p:ph idx="1"/>
          </p:nvPr>
        </p:nvSpPr>
        <p:spPr>
          <a:xfrm>
            <a:off x="6500597" y="4141428"/>
            <a:ext cx="2504857" cy="2902527"/>
          </a:xfrm>
        </p:spPr>
        <p:txBody>
          <a:bodyPr>
            <a:normAutofit/>
          </a:bodyPr>
          <a:lstStyle/>
          <a:p>
            <a:pPr algn="l" rtl="0" eaLnBrk="1" hangingPunct="1"/>
            <a:r>
              <a:rPr lang="es" sz="1800" b="0" i="0" u="none">
                <a:solidFill>
                  <a:schemeClr val="bg2"/>
                </a:solidFill>
              </a:rPr>
              <a:t>Solo Bajos:  </a:t>
            </a:r>
            <a:r>
              <a:rPr lang="es" sz="1800" b="0" i="0" u="none">
                <a:solidFill>
                  <a:schemeClr val="tx1">
                    <a:lumMod val="65000"/>
                    <a:lumOff val="35000"/>
                  </a:schemeClr>
                </a:solidFill>
              </a:rPr>
              <a:t>Incluye material sobreprofundidad en área extensión solo si la prof. en la línea base talud es más baja que la prof. de diseño.</a:t>
            </a:r>
          </a:p>
        </p:txBody>
      </p:sp>
      <p:sp>
        <p:nvSpPr>
          <p:cNvPr id="14" name="Rectangle 13"/>
          <p:cNvSpPr/>
          <p:nvPr/>
        </p:nvSpPr>
        <p:spPr>
          <a:xfrm>
            <a:off x="6403616" y="1921271"/>
            <a:ext cx="2601838" cy="923330"/>
          </a:xfrm>
          <a:prstGeom prst="rect">
            <a:avLst/>
          </a:prstGeom>
        </p:spPr>
        <p:txBody>
          <a:bodyPr wrap="square">
            <a:spAutoFit/>
          </a:bodyPr>
          <a:lstStyle/>
          <a:p>
            <a:pPr algn="l" rtl="0"/>
            <a:r>
              <a:rPr lang="es" b="0" i="0" u="none">
                <a:solidFill>
                  <a:schemeClr val="bg2"/>
                </a:solidFill>
              </a:rPr>
              <a:t>Todo:  </a:t>
            </a:r>
            <a:r>
              <a:rPr lang="es" b="0" i="0" u="none">
                <a:solidFill>
                  <a:schemeClr val="tx1">
                    <a:lumMod val="65000"/>
                    <a:lumOff val="35000"/>
                  </a:schemeClr>
                </a:solidFill>
              </a:rPr>
              <a:t>Incluye todo el material sobreprofundidad en el área extensión.</a:t>
            </a:r>
          </a:p>
        </p:txBody>
      </p:sp>
    </p:spTree>
    <p:extLst>
      <p:ext uri="{BB962C8B-B14F-4D97-AF65-F5344CB8AC3E}">
        <p14:creationId xmlns:p14="http://schemas.microsoft.com/office/powerpoint/2010/main" val="236547372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shaw\Downloads\Left Chann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2268"/>
            <a:ext cx="9144000" cy="49298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90600" y="3501609"/>
            <a:ext cx="304800" cy="338554"/>
          </a:xfrm>
          <a:prstGeom prst="rect">
            <a:avLst/>
          </a:prstGeom>
          <a:noFill/>
        </p:spPr>
        <p:txBody>
          <a:bodyPr wrap="square" lIns="91440" tIns="45720" rIns="91440" bIns="45720">
            <a:spAutoFit/>
          </a:bodyPr>
          <a:lstStyle/>
          <a:p>
            <a:pPr algn="ctr" rtl="0"/>
            <a:r>
              <a:rPr lang="es" sz="1600" b="1" i="0" u="none" cap="none" spc="0">
                <a:ln w="12700">
                  <a:solidFill>
                    <a:schemeClr val="tx1"/>
                  </a:solidFill>
                  <a:prstDash val="solid"/>
                </a:ln>
                <a:solidFill>
                  <a:srgbClr val="FFFF00"/>
                </a:solidFill>
              </a:rPr>
              <a:t>1</a:t>
            </a:r>
          </a:p>
        </p:txBody>
      </p:sp>
      <p:sp>
        <p:nvSpPr>
          <p:cNvPr id="6" name="Rectangle 5"/>
          <p:cNvSpPr/>
          <p:nvPr/>
        </p:nvSpPr>
        <p:spPr>
          <a:xfrm>
            <a:off x="1828800" y="3501609"/>
            <a:ext cx="304800" cy="338554"/>
          </a:xfrm>
          <a:prstGeom prst="rect">
            <a:avLst/>
          </a:prstGeom>
          <a:noFill/>
        </p:spPr>
        <p:txBody>
          <a:bodyPr wrap="square" lIns="91440" tIns="45720" rIns="91440" bIns="45720">
            <a:spAutoFit/>
          </a:bodyPr>
          <a:lstStyle/>
          <a:p>
            <a:pPr algn="ctr" rtl="0"/>
            <a:r>
              <a:rPr lang="es" sz="1600" b="1" i="0" u="none">
                <a:ln w="12700">
                  <a:solidFill>
                    <a:schemeClr val="tx1"/>
                  </a:solidFill>
                  <a:prstDash val="solid"/>
                </a:ln>
                <a:solidFill>
                  <a:srgbClr val="FFFF00"/>
                </a:solidFill>
              </a:rPr>
              <a:t>2</a:t>
            </a:r>
            <a:endParaRPr lang="es" sz="1600" b="1" cap="none" spc="0" dirty="0">
              <a:ln w="12700">
                <a:solidFill>
                  <a:schemeClr val="tx1"/>
                </a:solidFill>
                <a:prstDash val="solid"/>
              </a:ln>
              <a:solidFill>
                <a:srgbClr val="FFFF00"/>
              </a:solidFill>
            </a:endParaRPr>
          </a:p>
        </p:txBody>
      </p:sp>
      <p:sp>
        <p:nvSpPr>
          <p:cNvPr id="7" name="Rectangle 6"/>
          <p:cNvSpPr/>
          <p:nvPr/>
        </p:nvSpPr>
        <p:spPr>
          <a:xfrm>
            <a:off x="3048000" y="3495259"/>
            <a:ext cx="304800" cy="338554"/>
          </a:xfrm>
          <a:prstGeom prst="rect">
            <a:avLst/>
          </a:prstGeom>
          <a:noFill/>
        </p:spPr>
        <p:txBody>
          <a:bodyPr wrap="square" lIns="91440" tIns="45720" rIns="91440" bIns="45720">
            <a:spAutoFit/>
          </a:bodyPr>
          <a:lstStyle/>
          <a:p>
            <a:pPr algn="ctr" rtl="0"/>
            <a:r>
              <a:rPr lang="es" sz="1600" b="1" i="0" u="none">
                <a:ln w="12700">
                  <a:solidFill>
                    <a:schemeClr val="tx1"/>
                  </a:solidFill>
                  <a:prstDash val="solid"/>
                </a:ln>
                <a:solidFill>
                  <a:srgbClr val="FFFF00"/>
                </a:solidFill>
              </a:rPr>
              <a:t>3</a:t>
            </a:r>
            <a:endParaRPr lang="es" sz="1600" b="1" cap="none" spc="0" dirty="0">
              <a:ln w="12700">
                <a:solidFill>
                  <a:schemeClr val="tx1"/>
                </a:solidFill>
                <a:prstDash val="solid"/>
              </a:ln>
              <a:solidFill>
                <a:srgbClr val="FFFF00"/>
              </a:solidFill>
            </a:endParaRPr>
          </a:p>
        </p:txBody>
      </p:sp>
      <p:sp>
        <p:nvSpPr>
          <p:cNvPr id="8" name="Rectangle 7"/>
          <p:cNvSpPr/>
          <p:nvPr/>
        </p:nvSpPr>
        <p:spPr>
          <a:xfrm>
            <a:off x="3657600" y="3495259"/>
            <a:ext cx="304800" cy="338554"/>
          </a:xfrm>
          <a:prstGeom prst="rect">
            <a:avLst/>
          </a:prstGeom>
          <a:noFill/>
        </p:spPr>
        <p:txBody>
          <a:bodyPr wrap="square" lIns="91440" tIns="45720" rIns="91440" bIns="45720">
            <a:spAutoFit/>
          </a:bodyPr>
          <a:lstStyle/>
          <a:p>
            <a:pPr algn="ctr" rtl="0"/>
            <a:r>
              <a:rPr lang="es" sz="1600" b="1" i="0" u="none">
                <a:ln w="12700">
                  <a:solidFill>
                    <a:schemeClr val="tx1"/>
                  </a:solidFill>
                  <a:prstDash val="solid"/>
                </a:ln>
                <a:solidFill>
                  <a:schemeClr val="tx2"/>
                </a:solidFill>
                <a:effectLst>
                  <a:outerShdw blurRad="41275" dist="20320" dir="1800000" algn="tl" rotWithShape="0">
                    <a:srgbClr val="000000">
                      <a:alpha val="40000"/>
                    </a:srgbClr>
                  </a:outerShdw>
                </a:effectLst>
              </a:rPr>
              <a:t>4</a:t>
            </a:r>
            <a:endParaRPr lang="es" sz="1600" b="1" cap="none" spc="0" dirty="0">
              <a:ln w="12700">
                <a:solidFill>
                  <a:schemeClr val="tx1"/>
                </a:solidFill>
                <a:prstDash val="solid"/>
              </a:ln>
              <a:solidFill>
                <a:schemeClr val="tx2"/>
              </a:solidFill>
              <a:effectLst>
                <a:outerShdw blurRad="41275" dist="20320" dir="1800000" algn="tl" rotWithShape="0">
                  <a:srgbClr val="000000">
                    <a:alpha val="40000"/>
                  </a:srgbClr>
                </a:outerShdw>
              </a:effectLst>
            </a:endParaRPr>
          </a:p>
        </p:txBody>
      </p:sp>
      <p:sp>
        <p:nvSpPr>
          <p:cNvPr id="9" name="Rectangle 8"/>
          <p:cNvSpPr/>
          <p:nvPr/>
        </p:nvSpPr>
        <p:spPr>
          <a:xfrm>
            <a:off x="4267200" y="3501609"/>
            <a:ext cx="304800" cy="338554"/>
          </a:xfrm>
          <a:prstGeom prst="rect">
            <a:avLst/>
          </a:prstGeom>
          <a:noFill/>
        </p:spPr>
        <p:txBody>
          <a:bodyPr wrap="square" lIns="91440" tIns="45720" rIns="91440" bIns="45720">
            <a:spAutoFit/>
          </a:bodyPr>
          <a:lstStyle/>
          <a:p>
            <a:pPr algn="ctr" rtl="0"/>
            <a:r>
              <a:rPr lang="es" sz="1600" b="1" i="0" u="none">
                <a:ln w="12700">
                  <a:solidFill>
                    <a:schemeClr val="tx1"/>
                  </a:solidFill>
                  <a:prstDash val="solid"/>
                </a:ln>
                <a:solidFill>
                  <a:srgbClr val="FFFF00"/>
                </a:solidFill>
              </a:rPr>
              <a:t>5</a:t>
            </a:r>
            <a:endParaRPr lang="es" sz="1600" b="1" cap="none" spc="0" dirty="0">
              <a:ln w="12700">
                <a:solidFill>
                  <a:schemeClr val="tx1"/>
                </a:solidFill>
                <a:prstDash val="solid"/>
              </a:ln>
              <a:solidFill>
                <a:srgbClr val="FFFF00"/>
              </a:solidFill>
            </a:endParaRPr>
          </a:p>
        </p:txBody>
      </p:sp>
      <p:sp>
        <p:nvSpPr>
          <p:cNvPr id="10" name="Rectangle 9"/>
          <p:cNvSpPr/>
          <p:nvPr/>
        </p:nvSpPr>
        <p:spPr>
          <a:xfrm>
            <a:off x="5867400" y="3495259"/>
            <a:ext cx="304800" cy="338554"/>
          </a:xfrm>
          <a:prstGeom prst="rect">
            <a:avLst/>
          </a:prstGeom>
          <a:noFill/>
        </p:spPr>
        <p:txBody>
          <a:bodyPr wrap="square" lIns="91440" tIns="45720" rIns="91440" bIns="45720">
            <a:spAutoFit/>
          </a:bodyPr>
          <a:lstStyle/>
          <a:p>
            <a:pPr algn="ctr" rtl="0"/>
            <a:r>
              <a:rPr lang="es" sz="1600" b="1" i="0" u="none">
                <a:ln w="12700">
                  <a:solidFill>
                    <a:schemeClr val="tx1"/>
                  </a:solidFill>
                  <a:prstDash val="solid"/>
                </a:ln>
                <a:solidFill>
                  <a:srgbClr val="FFFF00"/>
                </a:solidFill>
              </a:rPr>
              <a:t>6</a:t>
            </a:r>
            <a:endParaRPr lang="es" sz="1600" b="1" cap="none" spc="0" dirty="0">
              <a:ln w="12700">
                <a:solidFill>
                  <a:schemeClr val="tx1"/>
                </a:solidFill>
                <a:prstDash val="solid"/>
              </a:ln>
              <a:solidFill>
                <a:srgbClr val="FFFF00"/>
              </a:solidFill>
            </a:endParaRPr>
          </a:p>
        </p:txBody>
      </p:sp>
      <p:sp>
        <p:nvSpPr>
          <p:cNvPr id="5" name="TextBox 4"/>
          <p:cNvSpPr txBox="1"/>
          <p:nvPr/>
        </p:nvSpPr>
        <p:spPr>
          <a:xfrm>
            <a:off x="419100" y="2607390"/>
            <a:ext cx="2857500" cy="276999"/>
          </a:xfrm>
          <a:prstGeom prst="rect">
            <a:avLst/>
          </a:prstGeom>
          <a:noFill/>
        </p:spPr>
        <p:txBody>
          <a:bodyPr wrap="square" rtlCol="0">
            <a:spAutoFit/>
          </a:bodyPr>
          <a:lstStyle/>
          <a:p>
            <a:pPr algn="l" rtl="0"/>
            <a:r>
              <a:rPr lang="es" sz="1200" b="0" i="0" u="none" dirty="0">
                <a:solidFill>
                  <a:schemeClr val="tx1">
                    <a:lumMod val="65000"/>
                    <a:lumOff val="35000"/>
                  </a:schemeClr>
                </a:solidFill>
              </a:rPr>
              <a:t>Amarillo = Sobreprofundidad Removida</a:t>
            </a:r>
          </a:p>
        </p:txBody>
      </p:sp>
      <p:sp>
        <p:nvSpPr>
          <p:cNvPr id="12" name="TextBox 11"/>
          <p:cNvSpPr txBox="1"/>
          <p:nvPr/>
        </p:nvSpPr>
        <p:spPr>
          <a:xfrm>
            <a:off x="419100" y="2984104"/>
            <a:ext cx="4038600" cy="307777"/>
          </a:xfrm>
          <a:prstGeom prst="rect">
            <a:avLst/>
          </a:prstGeom>
          <a:noFill/>
        </p:spPr>
        <p:txBody>
          <a:bodyPr wrap="square" rtlCol="0">
            <a:spAutoFit/>
          </a:bodyPr>
          <a:lstStyle/>
          <a:p>
            <a:pPr algn="l" rtl="0"/>
            <a:r>
              <a:rPr lang="es" sz="1400" b="0" i="0" u="none">
                <a:solidFill>
                  <a:schemeClr val="tx1">
                    <a:lumMod val="65000"/>
                    <a:lumOff val="35000"/>
                  </a:schemeClr>
                </a:solidFill>
              </a:rPr>
              <a:t>Azul = Relleno </a:t>
            </a:r>
          </a:p>
        </p:txBody>
      </p:sp>
      <p:sp>
        <p:nvSpPr>
          <p:cNvPr id="11" name="Rectangle 10"/>
          <p:cNvSpPr/>
          <p:nvPr/>
        </p:nvSpPr>
        <p:spPr>
          <a:xfrm>
            <a:off x="419100" y="2607390"/>
            <a:ext cx="2857500" cy="74604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3" name="TextBox 12"/>
          <p:cNvSpPr txBox="1"/>
          <p:nvPr/>
        </p:nvSpPr>
        <p:spPr>
          <a:xfrm>
            <a:off x="3467100" y="2842168"/>
            <a:ext cx="4914900" cy="276999"/>
          </a:xfrm>
          <a:prstGeom prst="rect">
            <a:avLst/>
          </a:prstGeom>
          <a:noFill/>
        </p:spPr>
        <p:txBody>
          <a:bodyPr wrap="square" rtlCol="0">
            <a:spAutoFit/>
          </a:bodyPr>
          <a:lstStyle/>
          <a:p>
            <a:pPr algn="l" rtl="0"/>
            <a:r>
              <a:rPr lang="es" sz="1200" b="0" i="0" u="none" dirty="0">
                <a:solidFill>
                  <a:schemeClr val="tx1">
                    <a:lumMod val="65000"/>
                    <a:lumOff val="35000"/>
                  </a:schemeClr>
                </a:solidFill>
              </a:rPr>
              <a:t>Esto es igual a Total Pago Removido Grueso en Sobreprofundidad</a:t>
            </a:r>
            <a:endParaRPr lang="es" sz="1200" dirty="0">
              <a:solidFill>
                <a:schemeClr val="tx1">
                  <a:lumMod val="65000"/>
                  <a:lumOff val="35000"/>
                </a:schemeClr>
              </a:solidFill>
            </a:endParaRPr>
          </a:p>
        </p:txBody>
      </p:sp>
      <p:sp>
        <p:nvSpPr>
          <p:cNvPr id="14" name="Rectangle 13"/>
          <p:cNvSpPr/>
          <p:nvPr/>
        </p:nvSpPr>
        <p:spPr>
          <a:xfrm>
            <a:off x="3429000" y="2799438"/>
            <a:ext cx="4953000" cy="3693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5" name="TextBox 14"/>
          <p:cNvSpPr txBox="1"/>
          <p:nvPr/>
        </p:nvSpPr>
        <p:spPr>
          <a:xfrm>
            <a:off x="1600200" y="4702890"/>
            <a:ext cx="4724400" cy="1446550"/>
          </a:xfrm>
          <a:prstGeom prst="rect">
            <a:avLst/>
          </a:prstGeom>
          <a:solidFill>
            <a:schemeClr val="bg1"/>
          </a:solidFill>
        </p:spPr>
        <p:txBody>
          <a:bodyPr wrap="square" rtlCol="0">
            <a:spAutoFit/>
          </a:bodyPr>
          <a:lstStyle/>
          <a:p>
            <a:pPr algn="l" rtl="0"/>
            <a:r>
              <a:rPr lang="es" sz="800" b="0" i="0" u="none" dirty="0"/>
              <a:t>Resumen Cantidades Dragado</a:t>
            </a:r>
          </a:p>
          <a:p>
            <a:pPr algn="l" rtl="0"/>
            <a:r>
              <a:rPr lang="es" sz="800" b="0" i="0" u="none" dirty="0"/>
              <a:t>        ===========================</a:t>
            </a:r>
          </a:p>
          <a:p>
            <a:pPr algn="l" rtl="0"/>
            <a:r>
              <a:rPr lang="es" sz="800" b="0" i="0" u="none" dirty="0"/>
              <a:t>Materiales                                 Material Grueso      Relleno    Material Neto</a:t>
            </a:r>
          </a:p>
          <a:p>
            <a:pPr algn="l" rtl="0"/>
            <a:r>
              <a:rPr lang="es" sz="800" b="0" i="0" u="none" dirty="0"/>
              <a:t> Total Removido a la Profundidad del Proyecto..... </a:t>
            </a:r>
            <a:r>
              <a:rPr lang="es" sz="800" b="0" i="0" u="none" dirty="0" smtClean="0"/>
              <a:t>  </a:t>
            </a:r>
            <a:r>
              <a:rPr lang="es" sz="800" b="0" i="0" u="none" dirty="0"/>
              <a:t>2892.0                 313.5                2578.5</a:t>
            </a:r>
          </a:p>
          <a:p>
            <a:pPr algn="l" rtl="0"/>
            <a:r>
              <a:rPr lang="es" sz="800" b="0" i="0" u="none" dirty="0"/>
              <a:t> Total Removido Pago En Sobreprofundidad....         </a:t>
            </a:r>
            <a:r>
              <a:rPr lang="es" sz="800" b="0" i="0" u="none" dirty="0" smtClean="0"/>
              <a:t>8933.8                 </a:t>
            </a:r>
            <a:r>
              <a:rPr lang="es" sz="800" b="0" i="0" u="none" dirty="0"/>
              <a:t>2648.7                6285.1</a:t>
            </a:r>
          </a:p>
          <a:p>
            <a:pPr algn="l" rtl="0"/>
            <a:r>
              <a:rPr lang="es" sz="800" b="0" i="0" u="none" dirty="0"/>
              <a:t> Total Removido Pago.....                              </a:t>
            </a:r>
            <a:r>
              <a:rPr lang="es" sz="800" b="0" i="0" u="none" dirty="0" smtClean="0"/>
              <a:t>	11825.8                 </a:t>
            </a:r>
            <a:r>
              <a:rPr lang="es" sz="800" b="0" i="0" u="none" dirty="0"/>
              <a:t>2962.2                8863.6</a:t>
            </a:r>
          </a:p>
          <a:p>
            <a:pPr algn="l" rtl="0"/>
            <a:r>
              <a:rPr lang="es" sz="800" b="0" i="0" u="none" dirty="0"/>
              <a:t> Total Removido.....                                 </a:t>
            </a:r>
            <a:r>
              <a:rPr lang="es" sz="800" b="0" i="0" u="none" dirty="0" smtClean="0"/>
              <a:t>	26582.0                 </a:t>
            </a:r>
            <a:r>
              <a:rPr lang="es" sz="800" b="0" i="0" u="none" dirty="0"/>
              <a:t>7497.4                19084.7</a:t>
            </a:r>
          </a:p>
          <a:p>
            <a:pPr algn="l" rtl="0"/>
            <a:r>
              <a:rPr lang="es" sz="800" b="0" i="0" u="none" dirty="0"/>
              <a:t> Total Remanente Sobre Profundidad De Proyecto.    </a:t>
            </a:r>
            <a:r>
              <a:rPr lang="es" sz="800" b="0" i="0" u="none" dirty="0" smtClean="0"/>
              <a:t>548.7                                              </a:t>
            </a:r>
            <a:r>
              <a:rPr lang="es" sz="800" b="0" i="0" u="none" dirty="0"/>
              <a:t>548.7</a:t>
            </a:r>
          </a:p>
          <a:p>
            <a:pPr algn="l" rtl="0"/>
            <a:r>
              <a:rPr lang="es" sz="800" b="0" i="0" u="none" dirty="0"/>
              <a:t> Total Material Sobredragado....                        </a:t>
            </a:r>
            <a:r>
              <a:rPr lang="es" sz="800" b="0" i="0" u="none" dirty="0" smtClean="0"/>
              <a:t>	14756.2                 </a:t>
            </a:r>
            <a:r>
              <a:rPr lang="es" sz="800" b="0" i="0" u="none" dirty="0"/>
              <a:t>4535.2                10221.0</a:t>
            </a:r>
          </a:p>
          <a:p>
            <a:pPr algn="l" rtl="0"/>
            <a:r>
              <a:rPr lang="es" sz="800" b="0" i="0" u="none" dirty="0"/>
              <a:t> Total Material Rellenado:                                                                   7497.4                      </a:t>
            </a:r>
          </a:p>
          <a:p>
            <a:endParaRPr lang="es" sz="800" dirty="0"/>
          </a:p>
        </p:txBody>
      </p:sp>
      <p:sp>
        <p:nvSpPr>
          <p:cNvPr id="16" name="Rectangle 15"/>
          <p:cNvSpPr/>
          <p:nvPr/>
        </p:nvSpPr>
        <p:spPr>
          <a:xfrm>
            <a:off x="1600200" y="4702890"/>
            <a:ext cx="4724400"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7" name="Rectangle 16"/>
          <p:cNvSpPr/>
          <p:nvPr/>
        </p:nvSpPr>
        <p:spPr>
          <a:xfrm>
            <a:off x="1676400" y="5236290"/>
            <a:ext cx="2362200" cy="114300"/>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cxnSp>
        <p:nvCxnSpPr>
          <p:cNvPr id="19" name="Straight Arrow Connector 18"/>
          <p:cNvCxnSpPr/>
          <p:nvPr/>
        </p:nvCxnSpPr>
        <p:spPr>
          <a:xfrm flipH="1" flipV="1">
            <a:off x="1143000" y="4017090"/>
            <a:ext cx="22860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1981200" y="4017090"/>
            <a:ext cx="14478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3124200" y="4017090"/>
            <a:ext cx="3048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429000" y="4017090"/>
            <a:ext cx="10287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429000" y="4017090"/>
            <a:ext cx="4572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3429000" y="4017090"/>
            <a:ext cx="24384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28600" y="6351530"/>
            <a:ext cx="6858000" cy="369332"/>
            <a:chOff x="990600" y="5943600"/>
            <a:chExt cx="6858000" cy="369332"/>
          </a:xfrm>
        </p:grpSpPr>
        <p:sp>
          <p:nvSpPr>
            <p:cNvPr id="1029" name="TextBox 1028"/>
            <p:cNvSpPr txBox="1"/>
            <p:nvPr/>
          </p:nvSpPr>
          <p:spPr>
            <a:xfrm>
              <a:off x="990600" y="5951689"/>
              <a:ext cx="6858000" cy="276999"/>
            </a:xfrm>
            <a:prstGeom prst="rect">
              <a:avLst/>
            </a:prstGeom>
            <a:noFill/>
          </p:spPr>
          <p:txBody>
            <a:bodyPr wrap="square" rtlCol="0">
              <a:spAutoFit/>
            </a:bodyPr>
            <a:lstStyle/>
            <a:p>
              <a:pPr algn="l" rtl="0"/>
              <a:r>
                <a:rPr lang="es" sz="1200" b="0" i="0" u="none">
                  <a:solidFill>
                    <a:schemeClr val="tx1">
                      <a:lumMod val="65000"/>
                      <a:lumOff val="35000"/>
                    </a:schemeClr>
                  </a:solidFill>
                </a:rPr>
                <a:t>El área verde clara es también incluida en el Total Removido Pago En Sobreprofundidad </a:t>
              </a:r>
            </a:p>
          </p:txBody>
        </p:sp>
        <p:sp>
          <p:nvSpPr>
            <p:cNvPr id="1030" name="Rectangle 1029"/>
            <p:cNvSpPr/>
            <p:nvPr/>
          </p:nvSpPr>
          <p:spPr>
            <a:xfrm>
              <a:off x="990600" y="5943600"/>
              <a:ext cx="6858000" cy="3693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sz="1400">
                <a:solidFill>
                  <a:schemeClr val="tx1">
                    <a:lumMod val="65000"/>
                    <a:lumOff val="35000"/>
                  </a:schemeClr>
                </a:solidFill>
              </a:endParaRPr>
            </a:p>
          </p:txBody>
        </p:sp>
      </p:grpSp>
      <p:cxnSp>
        <p:nvCxnSpPr>
          <p:cNvPr id="1032" name="Straight Arrow Connector 1031"/>
          <p:cNvCxnSpPr/>
          <p:nvPr/>
        </p:nvCxnSpPr>
        <p:spPr>
          <a:xfrm>
            <a:off x="3429000" y="5236290"/>
            <a:ext cx="0" cy="1219200"/>
          </a:xfrm>
          <a:prstGeom prst="straightConnector1">
            <a:avLst/>
          </a:prstGeom>
          <a:ln>
            <a:solidFill>
              <a:srgbClr val="078F0D"/>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2590800" y="4017090"/>
            <a:ext cx="838200" cy="1219200"/>
          </a:xfrm>
          <a:prstGeom prst="straightConnector1">
            <a:avLst/>
          </a:prstGeom>
          <a:ln>
            <a:solidFill>
              <a:srgbClr val="078F0D"/>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3429000" y="4017090"/>
            <a:ext cx="1600200" cy="1219200"/>
          </a:xfrm>
          <a:prstGeom prst="straightConnector1">
            <a:avLst/>
          </a:prstGeom>
          <a:ln>
            <a:solidFill>
              <a:srgbClr val="078F0D"/>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28600" y="220566"/>
            <a:ext cx="5171609" cy="584775"/>
          </a:xfrm>
          <a:prstGeom prst="rect">
            <a:avLst/>
          </a:prstGeom>
        </p:spPr>
        <p:txBody>
          <a:bodyPr wrap="none">
            <a:spAutoFit/>
          </a:bodyPr>
          <a:lstStyle/>
          <a:p>
            <a:pPr algn="l" rtl="0"/>
            <a:r>
              <a:rPr lang="es" sz="3200" b="0" i="0" u="none">
                <a:solidFill>
                  <a:schemeClr val="bg1"/>
                </a:solidFill>
              </a:rPr>
              <a:t>Sobreprofundidad Gruesa Removida</a:t>
            </a:r>
          </a:p>
        </p:txBody>
      </p:sp>
    </p:spTree>
    <p:extLst>
      <p:ext uri="{BB962C8B-B14F-4D97-AF65-F5344CB8AC3E}">
        <p14:creationId xmlns:p14="http://schemas.microsoft.com/office/powerpoint/2010/main" val="340711300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03909"/>
            <a:ext cx="7239000" cy="838200"/>
          </a:xfrm>
        </p:spPr>
        <p:txBody>
          <a:bodyPr/>
          <a:lstStyle/>
          <a:p>
            <a:pPr algn="l" rtl="0"/>
            <a:r>
              <a:rPr lang="es" b="0" i="0" u="none"/>
              <a:t>Qué tal un proyecto real?</a:t>
            </a:r>
          </a:p>
        </p:txBody>
      </p:sp>
      <p:sp>
        <p:nvSpPr>
          <p:cNvPr id="4" name="Rectangle 3"/>
          <p:cNvSpPr/>
          <p:nvPr/>
        </p:nvSpPr>
        <p:spPr>
          <a:xfrm>
            <a:off x="3893127" y="1600200"/>
            <a:ext cx="5084618" cy="3970318"/>
          </a:xfrm>
          <a:prstGeom prst="rect">
            <a:avLst/>
          </a:prstGeom>
        </p:spPr>
        <p:txBody>
          <a:bodyPr wrap="square">
            <a:spAutoFit/>
          </a:bodyPr>
          <a:lstStyle/>
          <a:p>
            <a:pPr algn="l" rtl="0"/>
            <a:r>
              <a:rPr lang="es" sz="700" b="1" i="0" u="none" dirty="0">
                <a:solidFill>
                  <a:schemeClr val="bg2"/>
                </a:solidFill>
                <a:latin typeface="Courier New" pitchFamily="49" charset="0"/>
                <a:cs typeface="Courier New" pitchFamily="49" charset="0"/>
              </a:rPr>
              <a:t>Ambos sin activar:</a:t>
            </a:r>
          </a:p>
          <a:p>
            <a:pPr algn="l" rtl="0"/>
            <a:r>
              <a:rPr lang="es" sz="700" b="0" i="0" u="none" dirty="0">
                <a:latin typeface="Courier New" pitchFamily="49" charset="0"/>
                <a:cs typeface="Courier New" pitchFamily="49" charset="0"/>
              </a:rPr>
              <a:t>Materiales                                 Material Grueso      Relleno    Material Neto</a:t>
            </a:r>
          </a:p>
          <a:p>
            <a:pPr algn="l" rtl="0"/>
            <a:r>
              <a:rPr lang="es" sz="700" b="0" i="0" u="none" dirty="0">
                <a:latin typeface="Courier New" pitchFamily="49" charset="0"/>
                <a:cs typeface="Courier New" pitchFamily="49" charset="0"/>
              </a:rPr>
              <a:t> Total Removido a la Profundidad del Proyecto..... </a:t>
            </a:r>
            <a:r>
              <a:rPr lang="es" sz="700" b="0" i="0" u="none" dirty="0" smtClean="0">
                <a:latin typeface="Courier New" pitchFamily="49" charset="0"/>
                <a:cs typeface="Courier New" pitchFamily="49" charset="0"/>
              </a:rPr>
              <a:t>5836.8         </a:t>
            </a:r>
            <a:r>
              <a:rPr lang="es" sz="700" b="0" i="0" u="none" dirty="0">
                <a:latin typeface="Courier New" pitchFamily="49" charset="0"/>
                <a:cs typeface="Courier New" pitchFamily="49" charset="0"/>
              </a:rPr>
              <a:t>651.1        5185.7</a:t>
            </a:r>
          </a:p>
          <a:p>
            <a:pPr algn="l" rtl="0"/>
            <a:r>
              <a:rPr lang="es" sz="700" b="0" i="0" u="none" dirty="0">
                <a:latin typeface="Courier New" pitchFamily="49" charset="0"/>
                <a:cs typeface="Courier New" pitchFamily="49" charset="0"/>
              </a:rPr>
              <a:t> Total Removido Pago En Sobreprofundidad....       </a:t>
            </a:r>
            <a:r>
              <a:rPr lang="es" sz="700" b="0" i="0" u="none" dirty="0" smtClean="0">
                <a:latin typeface="Courier New" pitchFamily="49" charset="0"/>
                <a:cs typeface="Courier New" pitchFamily="49" charset="0"/>
              </a:rPr>
              <a:t>2307.4         </a:t>
            </a:r>
            <a:r>
              <a:rPr lang="es" sz="700" b="0" i="0" u="none" dirty="0">
                <a:latin typeface="Courier New" pitchFamily="49" charset="0"/>
                <a:cs typeface="Courier New" pitchFamily="49" charset="0"/>
              </a:rPr>
              <a:t>86.0        2221.4</a:t>
            </a:r>
          </a:p>
          <a:p>
            <a:pPr algn="l" rtl="0"/>
            <a:r>
              <a:rPr lang="es" sz="700" b="0" i="0" u="none" dirty="0">
                <a:latin typeface="Courier New" pitchFamily="49" charset="0"/>
                <a:cs typeface="Courier New" pitchFamily="49" charset="0"/>
              </a:rPr>
              <a:t> Total Removido Pago.....        </a:t>
            </a:r>
            <a:r>
              <a:rPr lang="es" sz="700" b="0" i="0" u="none" dirty="0" smtClean="0">
                <a:latin typeface="Courier New" pitchFamily="49" charset="0"/>
                <a:cs typeface="Courier New" pitchFamily="49" charset="0"/>
              </a:rPr>
              <a:t>			8144.2         </a:t>
            </a:r>
            <a:r>
              <a:rPr lang="es" sz="700" b="0" i="0" u="none" dirty="0">
                <a:latin typeface="Courier New" pitchFamily="49" charset="0"/>
                <a:cs typeface="Courier New" pitchFamily="49" charset="0"/>
              </a:rPr>
              <a:t>737.2        7407.1</a:t>
            </a:r>
          </a:p>
          <a:p>
            <a:pPr algn="l" rtl="0"/>
            <a:r>
              <a:rPr lang="es" sz="700" b="0" i="0" u="none" dirty="0">
                <a:latin typeface="Courier New" pitchFamily="49" charset="0"/>
                <a:cs typeface="Courier New" pitchFamily="49" charset="0"/>
              </a:rPr>
              <a:t> Total Removido.....        </a:t>
            </a:r>
            <a:r>
              <a:rPr lang="es" sz="700" b="0" i="0" u="none" dirty="0" smtClean="0">
                <a:latin typeface="Courier New" pitchFamily="49" charset="0"/>
                <a:cs typeface="Courier New" pitchFamily="49" charset="0"/>
              </a:rPr>
              <a:t>			9813.2         </a:t>
            </a:r>
            <a:r>
              <a:rPr lang="es" sz="700" b="0" i="0" u="none" dirty="0">
                <a:latin typeface="Courier New" pitchFamily="49" charset="0"/>
                <a:cs typeface="Courier New" pitchFamily="49" charset="0"/>
              </a:rPr>
              <a:t>1764.6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8048.7</a:t>
            </a:r>
          </a:p>
          <a:p>
            <a:pPr algn="l" rtl="0"/>
            <a:r>
              <a:rPr lang="es" sz="700" b="0" i="0" u="none" dirty="0">
                <a:latin typeface="Courier New" pitchFamily="49" charset="0"/>
                <a:cs typeface="Courier New" pitchFamily="49" charset="0"/>
              </a:rPr>
              <a:t> Total Remanente Sobre Profundidad De Proyecto.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1981.9                    1981.9</a:t>
            </a:r>
          </a:p>
          <a:p>
            <a:pPr algn="l" rtl="0"/>
            <a:r>
              <a:rPr lang="es" sz="700" b="0" i="0" u="none" dirty="0">
                <a:latin typeface="Courier New" pitchFamily="49" charset="0"/>
                <a:cs typeface="Courier New" pitchFamily="49" charset="0"/>
              </a:rPr>
              <a:t> Total Material Sobredragado....        </a:t>
            </a:r>
            <a:r>
              <a:rPr lang="es" sz="700" b="0" i="0" u="none" dirty="0" smtClean="0">
                <a:latin typeface="Courier New" pitchFamily="49" charset="0"/>
                <a:cs typeface="Courier New" pitchFamily="49" charset="0"/>
              </a:rPr>
              <a:t>		1669.0         </a:t>
            </a:r>
            <a:r>
              <a:rPr lang="es" sz="700" b="0" i="0" u="none" dirty="0">
                <a:latin typeface="Courier New" pitchFamily="49" charset="0"/>
                <a:cs typeface="Courier New" pitchFamily="49" charset="0"/>
              </a:rPr>
              <a:t>1027.4        641.6</a:t>
            </a:r>
          </a:p>
          <a:p>
            <a:pPr algn="l" rtl="0"/>
            <a:r>
              <a:rPr lang="es" sz="700" b="0" i="0" u="none" dirty="0">
                <a:latin typeface="Courier New" pitchFamily="49" charset="0"/>
                <a:cs typeface="Courier New" pitchFamily="49" charset="0"/>
              </a:rPr>
              <a:t> Total Material Rellenado:                      1764.6 </a:t>
            </a:r>
          </a:p>
          <a:p>
            <a:pPr algn="l" rtl="0"/>
            <a:r>
              <a:rPr lang="es" sz="700" b="1" i="0" u="none" dirty="0">
                <a:solidFill>
                  <a:schemeClr val="bg2"/>
                </a:solidFill>
                <a:latin typeface="Courier New" pitchFamily="49" charset="0"/>
                <a:cs typeface="Courier New" pitchFamily="49" charset="0"/>
              </a:rPr>
              <a:t>Ambos activos:</a:t>
            </a:r>
          </a:p>
          <a:p>
            <a:pPr algn="l" rtl="0"/>
            <a:r>
              <a:rPr lang="es" sz="700" b="1" i="0" u="none" dirty="0">
                <a:latin typeface="Courier New" pitchFamily="49" charset="0"/>
                <a:cs typeface="Courier New" pitchFamily="49" charset="0"/>
              </a:rPr>
              <a:t>Materiales                                 Material Grueso      Relleno    Material Neto</a:t>
            </a:r>
          </a:p>
          <a:p>
            <a:pPr algn="l" rtl="0"/>
            <a:r>
              <a:rPr lang="es" sz="700" b="0" i="0" u="none" dirty="0">
                <a:latin typeface="Courier New" pitchFamily="49" charset="0"/>
                <a:cs typeface="Courier New" pitchFamily="49" charset="0"/>
              </a:rPr>
              <a:t> Total Removido a la Profundidad del Proyecto</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5836.8         588.9        5247.9</a:t>
            </a:r>
          </a:p>
          <a:p>
            <a:pPr algn="l" rtl="0"/>
            <a:r>
              <a:rPr lang="es" sz="700" b="0" i="0" u="none" dirty="0">
                <a:latin typeface="Courier New" pitchFamily="49" charset="0"/>
                <a:cs typeface="Courier New" pitchFamily="49" charset="0"/>
              </a:rPr>
              <a:t> Total Removido Pago En Sobreprofundidad....        1657.7         16.5        1641.3</a:t>
            </a:r>
          </a:p>
          <a:p>
            <a:pPr algn="l" rtl="0"/>
            <a:r>
              <a:rPr lang="es" sz="700" b="0" i="0" u="none" dirty="0">
                <a:latin typeface="Courier New" pitchFamily="49" charset="0"/>
                <a:cs typeface="Courier New" pitchFamily="49" charset="0"/>
              </a:rPr>
              <a:t> Total Removido Pago.....        </a:t>
            </a:r>
            <a:r>
              <a:rPr lang="es" sz="700" b="0" i="0" u="none" dirty="0" smtClean="0">
                <a:latin typeface="Courier New" pitchFamily="49" charset="0"/>
                <a:cs typeface="Courier New" pitchFamily="49" charset="0"/>
              </a:rPr>
              <a:t>			 7494.5         </a:t>
            </a:r>
            <a:r>
              <a:rPr lang="es" sz="700" b="0" i="0" u="none" dirty="0">
                <a:latin typeface="Courier New" pitchFamily="49" charset="0"/>
                <a:cs typeface="Courier New" pitchFamily="49" charset="0"/>
              </a:rPr>
              <a:t>605.3        6889.2</a:t>
            </a:r>
          </a:p>
          <a:p>
            <a:pPr algn="l" rtl="0"/>
            <a:r>
              <a:rPr lang="es" sz="700" b="0" i="0" u="none" dirty="0">
                <a:latin typeface="Courier New" pitchFamily="49" charset="0"/>
                <a:cs typeface="Courier New" pitchFamily="49" charset="0"/>
              </a:rPr>
              <a:t> Total Removido.....        </a:t>
            </a:r>
            <a:r>
              <a:rPr lang="es" sz="700" b="0" i="0" u="none" dirty="0" smtClean="0">
                <a:latin typeface="Courier New" pitchFamily="49" charset="0"/>
                <a:cs typeface="Courier New" pitchFamily="49" charset="0"/>
              </a:rPr>
              <a:t>			 8920.6         </a:t>
            </a:r>
            <a:r>
              <a:rPr lang="es" sz="700" b="0" i="0" u="none" dirty="0">
                <a:latin typeface="Courier New" pitchFamily="49" charset="0"/>
                <a:cs typeface="Courier New" pitchFamily="49" charset="0"/>
              </a:rPr>
              <a:t>606.4        8314.2</a:t>
            </a:r>
          </a:p>
          <a:p>
            <a:pPr algn="l" rtl="0"/>
            <a:r>
              <a:rPr lang="es" sz="700" b="0" i="0" u="none" dirty="0">
                <a:latin typeface="Courier New" pitchFamily="49" charset="0"/>
                <a:cs typeface="Courier New" pitchFamily="49" charset="0"/>
              </a:rPr>
              <a:t> Total Remanente Sobre Profundidad De Proyecto.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1919.6                    1919.6</a:t>
            </a:r>
          </a:p>
          <a:p>
            <a:pPr algn="l" rtl="0"/>
            <a:r>
              <a:rPr lang="es" sz="700" b="0" i="0" u="none" dirty="0">
                <a:latin typeface="Courier New" pitchFamily="49" charset="0"/>
                <a:cs typeface="Courier New" pitchFamily="49" charset="0"/>
              </a:rPr>
              <a:t> Total Material Sobredragado....        </a:t>
            </a:r>
            <a:r>
              <a:rPr lang="es" sz="700" b="0" i="0" u="none" dirty="0" smtClean="0">
                <a:latin typeface="Courier New" pitchFamily="49" charset="0"/>
                <a:cs typeface="Courier New" pitchFamily="49" charset="0"/>
              </a:rPr>
              <a:t>		  1426.1         </a:t>
            </a:r>
            <a:r>
              <a:rPr lang="es" sz="700" b="0" i="0" u="none" dirty="0">
                <a:latin typeface="Courier New" pitchFamily="49" charset="0"/>
                <a:cs typeface="Courier New" pitchFamily="49" charset="0"/>
              </a:rPr>
              <a:t>1.1        1425.0</a:t>
            </a:r>
          </a:p>
          <a:p>
            <a:pPr algn="l" rtl="0"/>
            <a:r>
              <a:rPr lang="es" sz="700" b="0" i="0" u="none" dirty="0">
                <a:latin typeface="Courier New" pitchFamily="49" charset="0"/>
                <a:cs typeface="Courier New" pitchFamily="49" charset="0"/>
              </a:rPr>
              <a:t> Total Material Rellenado:                       </a:t>
            </a:r>
            <a:r>
              <a:rPr lang="es" sz="700" b="0" i="0" u="none" dirty="0" smtClean="0">
                <a:latin typeface="Courier New" pitchFamily="49" charset="0"/>
                <a:cs typeface="Courier New" pitchFamily="49" charset="0"/>
              </a:rPr>
              <a:t>	   606.4 </a:t>
            </a:r>
            <a:endParaRPr lang="es" sz="700" b="0" i="0" u="none" dirty="0">
              <a:latin typeface="Courier New" pitchFamily="49" charset="0"/>
              <a:cs typeface="Courier New" pitchFamily="49" charset="0"/>
            </a:endParaRPr>
          </a:p>
          <a:p>
            <a:pPr algn="l" rtl="0"/>
            <a:r>
              <a:rPr lang="es" sz="700" b="1" i="0" u="none" dirty="0">
                <a:solidFill>
                  <a:srgbClr val="FFFF00"/>
                </a:solidFill>
                <a:latin typeface="Courier New" pitchFamily="49" charset="0"/>
                <a:cs typeface="Courier New" pitchFamily="49" charset="0"/>
              </a:rPr>
              <a:t> </a:t>
            </a:r>
            <a:r>
              <a:rPr lang="es" sz="700" b="1" i="0" u="none" dirty="0">
                <a:solidFill>
                  <a:schemeClr val="bg2"/>
                </a:solidFill>
                <a:latin typeface="Courier New" pitchFamily="49" charset="0"/>
                <a:cs typeface="Courier New" pitchFamily="49" charset="0"/>
              </a:rPr>
              <a:t>Talud lateral = On, DBL Límite = Apagado</a:t>
            </a:r>
          </a:p>
          <a:p>
            <a:pPr algn="l" rtl="0"/>
            <a:r>
              <a:rPr lang="es" sz="700" b="0" i="0" u="none" dirty="0">
                <a:latin typeface="Courier New" pitchFamily="49" charset="0"/>
                <a:cs typeface="Courier New" pitchFamily="49" charset="0"/>
              </a:rPr>
              <a:t> </a:t>
            </a:r>
            <a:r>
              <a:rPr lang="es" sz="700" b="1" i="0" u="none" dirty="0">
                <a:latin typeface="Courier New" pitchFamily="49" charset="0"/>
                <a:cs typeface="Courier New" pitchFamily="49" charset="0"/>
              </a:rPr>
              <a:t>Materiales                                 Material Grueso      Relleno    Material Neto</a:t>
            </a:r>
          </a:p>
          <a:p>
            <a:pPr algn="l" rtl="0"/>
            <a:r>
              <a:rPr lang="es" sz="700" b="0" i="0" u="none" dirty="0">
                <a:latin typeface="Courier New" pitchFamily="49" charset="0"/>
                <a:cs typeface="Courier New" pitchFamily="49" charset="0"/>
              </a:rPr>
              <a:t> Total Removido a la Profundidad del Proyecto.....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5836.8         651.1        5185.7</a:t>
            </a:r>
          </a:p>
          <a:p>
            <a:pPr algn="l" rtl="0"/>
            <a:r>
              <a:rPr lang="es" sz="700" b="0" i="0" u="none" dirty="0">
                <a:latin typeface="Courier New" pitchFamily="49" charset="0"/>
                <a:cs typeface="Courier New" pitchFamily="49" charset="0"/>
              </a:rPr>
              <a:t> Total Removido Pago En Sobreprofundidad....        1657.7         16.5        1641.3</a:t>
            </a:r>
          </a:p>
          <a:p>
            <a:pPr algn="l" rtl="0"/>
            <a:r>
              <a:rPr lang="es" sz="700" b="0" i="0" u="none" dirty="0">
                <a:latin typeface="Courier New" pitchFamily="49" charset="0"/>
                <a:cs typeface="Courier New" pitchFamily="49" charset="0"/>
              </a:rPr>
              <a:t> Total Removido Pago.....        </a:t>
            </a:r>
            <a:r>
              <a:rPr lang="es" sz="700" b="0" i="0" u="none" dirty="0" smtClean="0">
                <a:latin typeface="Courier New" pitchFamily="49" charset="0"/>
                <a:cs typeface="Courier New" pitchFamily="49" charset="0"/>
              </a:rPr>
              <a:t>			 7494.5         </a:t>
            </a:r>
            <a:r>
              <a:rPr lang="es" sz="700" b="0" i="0" u="none" dirty="0">
                <a:latin typeface="Courier New" pitchFamily="49" charset="0"/>
                <a:cs typeface="Courier New" pitchFamily="49" charset="0"/>
              </a:rPr>
              <a:t>667.6        6826.9</a:t>
            </a:r>
          </a:p>
          <a:p>
            <a:pPr algn="l" rtl="0"/>
            <a:r>
              <a:rPr lang="es" sz="700" b="0" i="0" u="none" dirty="0">
                <a:latin typeface="Courier New" pitchFamily="49" charset="0"/>
                <a:cs typeface="Courier New" pitchFamily="49" charset="0"/>
              </a:rPr>
              <a:t> Total Removido.....        </a:t>
            </a:r>
            <a:r>
              <a:rPr lang="es" sz="700" b="0" i="0" u="none" dirty="0" smtClean="0">
                <a:latin typeface="Courier New" pitchFamily="49" charset="0"/>
                <a:cs typeface="Courier New" pitchFamily="49" charset="0"/>
              </a:rPr>
              <a:t>			 9163.5         </a:t>
            </a:r>
            <a:r>
              <a:rPr lang="es" sz="700" b="0" i="0" u="none" dirty="0">
                <a:latin typeface="Courier New" pitchFamily="49" charset="0"/>
                <a:cs typeface="Courier New" pitchFamily="49" charset="0"/>
              </a:rPr>
              <a:t>1695.0        7468.5</a:t>
            </a:r>
          </a:p>
          <a:p>
            <a:pPr algn="l" rtl="0"/>
            <a:r>
              <a:rPr lang="es" sz="700" b="0" i="0" u="none" dirty="0">
                <a:latin typeface="Courier New" pitchFamily="49" charset="0"/>
                <a:cs typeface="Courier New" pitchFamily="49" charset="0"/>
              </a:rPr>
              <a:t> Total Remanente Sobre Profundidad De Proyecto.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1981.9                    1981.9</a:t>
            </a:r>
          </a:p>
          <a:p>
            <a:pPr algn="l" rtl="0"/>
            <a:r>
              <a:rPr lang="es" sz="700" b="0" i="0" u="none" dirty="0">
                <a:latin typeface="Courier New" pitchFamily="49" charset="0"/>
                <a:cs typeface="Courier New" pitchFamily="49" charset="0"/>
              </a:rPr>
              <a:t> Total Material Sobredragado....        </a:t>
            </a:r>
            <a:r>
              <a:rPr lang="es" sz="700" b="0" i="0" u="none" dirty="0" smtClean="0">
                <a:latin typeface="Courier New" pitchFamily="49" charset="0"/>
                <a:cs typeface="Courier New" pitchFamily="49" charset="0"/>
              </a:rPr>
              <a:t>		 1669.0         </a:t>
            </a:r>
            <a:r>
              <a:rPr lang="es" sz="700" b="0" i="0" u="none" dirty="0">
                <a:latin typeface="Courier New" pitchFamily="49" charset="0"/>
                <a:cs typeface="Courier New" pitchFamily="49" charset="0"/>
              </a:rPr>
              <a:t>1027.4        641.6</a:t>
            </a:r>
          </a:p>
          <a:p>
            <a:pPr algn="l" rtl="0"/>
            <a:r>
              <a:rPr lang="es" sz="700" b="0" i="0" u="none" dirty="0">
                <a:latin typeface="Courier New" pitchFamily="49" charset="0"/>
                <a:cs typeface="Courier New" pitchFamily="49" charset="0"/>
              </a:rPr>
              <a:t> Total Material Rellenado:                      </a:t>
            </a:r>
            <a:r>
              <a:rPr lang="es" sz="700" b="0" i="0" u="none" dirty="0" smtClean="0">
                <a:latin typeface="Courier New" pitchFamily="49" charset="0"/>
                <a:cs typeface="Courier New" pitchFamily="49" charset="0"/>
              </a:rPr>
              <a:t>	 1695.0 </a:t>
            </a:r>
            <a:endParaRPr lang="es" sz="700" b="0" i="0" u="none" dirty="0">
              <a:latin typeface="Courier New" pitchFamily="49" charset="0"/>
              <a:cs typeface="Courier New" pitchFamily="49" charset="0"/>
            </a:endParaRPr>
          </a:p>
          <a:p>
            <a:pPr algn="l" rtl="0"/>
            <a:r>
              <a:rPr lang="es" sz="700" b="0" i="0" u="none" dirty="0">
                <a:solidFill>
                  <a:schemeClr val="bg2"/>
                </a:solidFill>
                <a:latin typeface="Courier New" pitchFamily="49" charset="0"/>
                <a:cs typeface="Courier New" pitchFamily="49" charset="0"/>
              </a:rPr>
              <a:t> </a:t>
            </a:r>
            <a:r>
              <a:rPr lang="es" sz="700" b="1" i="0" u="none" dirty="0">
                <a:solidFill>
                  <a:schemeClr val="bg2"/>
                </a:solidFill>
                <a:latin typeface="Courier New" pitchFamily="49" charset="0"/>
                <a:cs typeface="Courier New" pitchFamily="49" charset="0"/>
              </a:rPr>
              <a:t>Talud lateral = apagado, DBL Límite = On</a:t>
            </a:r>
          </a:p>
          <a:p>
            <a:pPr algn="l" rtl="0"/>
            <a:r>
              <a:rPr lang="es" sz="700" b="0" i="0" u="none" dirty="0">
                <a:latin typeface="Courier New" pitchFamily="49" charset="0"/>
                <a:cs typeface="Courier New" pitchFamily="49" charset="0"/>
              </a:rPr>
              <a:t> </a:t>
            </a:r>
            <a:r>
              <a:rPr lang="es" sz="700" b="1" i="0" u="none" dirty="0">
                <a:latin typeface="Courier New" pitchFamily="49" charset="0"/>
                <a:cs typeface="Courier New" pitchFamily="49" charset="0"/>
              </a:rPr>
              <a:t>Materiales                                 Material Grueso      Relleno    Material Neto</a:t>
            </a:r>
          </a:p>
          <a:p>
            <a:pPr algn="l" rtl="0"/>
            <a:r>
              <a:rPr lang="es" sz="700" b="0" i="0" u="none" dirty="0">
                <a:latin typeface="Courier New" pitchFamily="49" charset="0"/>
                <a:cs typeface="Courier New" pitchFamily="49" charset="0"/>
              </a:rPr>
              <a:t> Total Removido a la Profundidad del Proyecto</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5836.8         588.9        5247.9</a:t>
            </a:r>
          </a:p>
          <a:p>
            <a:pPr algn="l" rtl="0"/>
            <a:r>
              <a:rPr lang="es" sz="700" b="0" i="0" u="none" dirty="0">
                <a:latin typeface="Courier New" pitchFamily="49" charset="0"/>
                <a:cs typeface="Courier New" pitchFamily="49" charset="0"/>
              </a:rPr>
              <a:t> Total Removido Pago En Sobreprofundidad....        2307.4         26.4        2281.0</a:t>
            </a:r>
          </a:p>
          <a:p>
            <a:pPr algn="l" rtl="0"/>
            <a:r>
              <a:rPr lang="es" sz="700" b="0" i="0" u="none" dirty="0">
                <a:latin typeface="Courier New" pitchFamily="49" charset="0"/>
                <a:cs typeface="Courier New" pitchFamily="49" charset="0"/>
              </a:rPr>
              <a:t> Total Removido Pago.....        </a:t>
            </a:r>
            <a:r>
              <a:rPr lang="es" sz="700" b="0" i="0" u="none" dirty="0" smtClean="0">
                <a:latin typeface="Courier New" pitchFamily="49" charset="0"/>
                <a:cs typeface="Courier New" pitchFamily="49" charset="0"/>
              </a:rPr>
              <a:t>			 8144.2         </a:t>
            </a:r>
            <a:r>
              <a:rPr lang="es" sz="700" b="0" i="0" u="none" dirty="0">
                <a:latin typeface="Courier New" pitchFamily="49" charset="0"/>
                <a:cs typeface="Courier New" pitchFamily="49" charset="0"/>
              </a:rPr>
              <a:t>615.3        7529.0</a:t>
            </a:r>
          </a:p>
          <a:p>
            <a:pPr algn="l" rtl="0"/>
            <a:r>
              <a:rPr lang="es" sz="700" b="0" i="0" u="none" dirty="0">
                <a:latin typeface="Courier New" pitchFamily="49" charset="0"/>
                <a:cs typeface="Courier New" pitchFamily="49" charset="0"/>
              </a:rPr>
              <a:t> Total Removido.....        </a:t>
            </a:r>
            <a:r>
              <a:rPr lang="es" sz="700" b="0" i="0" u="none" dirty="0" smtClean="0">
                <a:latin typeface="Courier New" pitchFamily="49" charset="0"/>
                <a:cs typeface="Courier New" pitchFamily="49" charset="0"/>
              </a:rPr>
              <a:t>			 9570.3         </a:t>
            </a:r>
            <a:r>
              <a:rPr lang="es" sz="700" b="0" i="0" u="none" dirty="0">
                <a:latin typeface="Courier New" pitchFamily="49" charset="0"/>
                <a:cs typeface="Courier New" pitchFamily="49" charset="0"/>
              </a:rPr>
              <a:t>616.3        8954.0</a:t>
            </a:r>
          </a:p>
          <a:p>
            <a:pPr algn="l" rtl="0"/>
            <a:r>
              <a:rPr lang="es" sz="700" b="0" i="0" u="none" dirty="0">
                <a:latin typeface="Courier New" pitchFamily="49" charset="0"/>
                <a:cs typeface="Courier New" pitchFamily="49" charset="0"/>
              </a:rPr>
              <a:t> Total Remanente Sobre Profundidad De Proyecto.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1919.6                    1919.6</a:t>
            </a:r>
          </a:p>
          <a:p>
            <a:pPr algn="l" rtl="0"/>
            <a:r>
              <a:rPr lang="es" sz="700" b="0" i="0" u="none" dirty="0">
                <a:latin typeface="Courier New" pitchFamily="49" charset="0"/>
                <a:cs typeface="Courier New" pitchFamily="49" charset="0"/>
              </a:rPr>
              <a:t> Total Material Sobredragado....        </a:t>
            </a:r>
            <a:r>
              <a:rPr lang="es" sz="700" b="0" i="0" u="none" dirty="0" smtClean="0">
                <a:latin typeface="Courier New" pitchFamily="49" charset="0"/>
                <a:cs typeface="Courier New" pitchFamily="49" charset="0"/>
              </a:rPr>
              <a:t>		 1426.1         </a:t>
            </a:r>
            <a:r>
              <a:rPr lang="es" sz="700" b="0" i="0" u="none" dirty="0">
                <a:latin typeface="Courier New" pitchFamily="49" charset="0"/>
                <a:cs typeface="Courier New" pitchFamily="49" charset="0"/>
              </a:rPr>
              <a:t>1.1        1425.0</a:t>
            </a:r>
          </a:p>
          <a:p>
            <a:pPr algn="l" rtl="0"/>
            <a:r>
              <a:rPr lang="es" sz="700" b="0" i="0" u="none" dirty="0">
                <a:latin typeface="Courier New" pitchFamily="49" charset="0"/>
                <a:cs typeface="Courier New" pitchFamily="49" charset="0"/>
              </a:rPr>
              <a:t> Total Material Rellenado:                    </a:t>
            </a:r>
            <a:r>
              <a:rPr lang="es" sz="700" b="0" i="0" u="none" dirty="0" smtClean="0">
                <a:latin typeface="Courier New" pitchFamily="49" charset="0"/>
                <a:cs typeface="Courier New" pitchFamily="49" charset="0"/>
              </a:rPr>
              <a:t>	  </a:t>
            </a:r>
            <a:r>
              <a:rPr lang="es" sz="700" b="0" i="0" u="none" dirty="0">
                <a:latin typeface="Courier New" pitchFamily="49" charset="0"/>
                <a:cs typeface="Courier New" pitchFamily="49" charset="0"/>
              </a:rPr>
              <a:t>616.3 </a:t>
            </a:r>
          </a:p>
        </p:txBody>
      </p:sp>
      <p:sp>
        <p:nvSpPr>
          <p:cNvPr id="5" name="Rounded Rectangle 4"/>
          <p:cNvSpPr/>
          <p:nvPr/>
        </p:nvSpPr>
        <p:spPr>
          <a:xfrm>
            <a:off x="135082" y="1129145"/>
            <a:ext cx="3484418" cy="1047614"/>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200" b="1" i="0" u="none" dirty="0"/>
              <a:t>ARCHIVO Pre Dragado:</a:t>
            </a:r>
            <a:r>
              <a:rPr lang="es" sz="1200" b="0" i="0" u="none" dirty="0"/>
              <a:t>	</a:t>
            </a:r>
            <a:r>
              <a:rPr lang="es" sz="1200" b="1" i="0" u="none" dirty="0"/>
              <a:t>AAA.LOG</a:t>
            </a:r>
          </a:p>
          <a:p>
            <a:pPr algn="l" rtl="0"/>
            <a:r>
              <a:rPr lang="es" sz="1200" b="1" i="0" u="none" dirty="0"/>
              <a:t>Archivo Post-dragado:</a:t>
            </a:r>
            <a:r>
              <a:rPr lang="es" sz="1200" b="0" i="0" u="none" dirty="0"/>
              <a:t>	</a:t>
            </a:r>
            <a:r>
              <a:rPr lang="es" sz="1200" b="1" i="0" u="none" dirty="0"/>
              <a:t>CCC.LOG</a:t>
            </a:r>
          </a:p>
          <a:p>
            <a:pPr algn="l" rtl="0"/>
            <a:r>
              <a:rPr lang="es" sz="1200" b="1" i="0" u="none" dirty="0"/>
              <a:t>OD Permitida:</a:t>
            </a:r>
            <a:r>
              <a:rPr lang="es" sz="1200" b="0" i="0" u="none" dirty="0"/>
              <a:t>	</a:t>
            </a:r>
            <a:r>
              <a:rPr lang="es" sz="1200" b="1" i="0" u="none" dirty="0"/>
              <a:t>1’</a:t>
            </a:r>
          </a:p>
          <a:p>
            <a:pPr algn="l" rtl="0"/>
            <a:r>
              <a:rPr lang="es" sz="1200" b="1" i="0" u="none" dirty="0"/>
              <a:t>Método:</a:t>
            </a:r>
            <a:r>
              <a:rPr lang="es" sz="1200" b="0" i="0" u="none" dirty="0"/>
              <a:t>	</a:t>
            </a:r>
            <a:r>
              <a:rPr lang="es" sz="1200" b="1" i="0" u="none" dirty="0"/>
              <a:t> Filadelfia Post</a:t>
            </a:r>
          </a:p>
        </p:txBody>
      </p:sp>
      <p:sp>
        <p:nvSpPr>
          <p:cNvPr id="6" name="Rounded Rectangle 5"/>
          <p:cNvSpPr/>
          <p:nvPr/>
        </p:nvSpPr>
        <p:spPr>
          <a:xfrm>
            <a:off x="152400" y="2514600"/>
            <a:ext cx="3467100" cy="1677074"/>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200" b="1" i="0" u="none"/>
              <a:t>Varios Resultados para Total Removido Pago:</a:t>
            </a:r>
          </a:p>
          <a:p>
            <a:pPr algn="l" rtl="0"/>
            <a:r>
              <a:rPr lang="es" sz="1200" b="1" i="0" u="sng"/>
              <a:t>Sin Isóbata  Resultados Netos</a:t>
            </a:r>
            <a:r>
              <a:rPr lang="es" sz="1200" b="0" i="0" u="none"/>
              <a:t>     </a:t>
            </a:r>
          </a:p>
          <a:p>
            <a:pPr algn="l" rtl="0"/>
            <a:r>
              <a:rPr lang="es" sz="1200" b="1" i="0" u="none"/>
              <a:t>Ambos apagados:</a:t>
            </a:r>
            <a:r>
              <a:rPr lang="es" sz="1200" b="0" i="0" u="none"/>
              <a:t>                   </a:t>
            </a:r>
            <a:r>
              <a:rPr lang="es" sz="1200" b="1" i="0" u="none"/>
              <a:t>7,404cy</a:t>
            </a:r>
          </a:p>
          <a:p>
            <a:pPr algn="l" rtl="0"/>
            <a:r>
              <a:rPr lang="es" sz="1200" b="1" i="0" u="none"/>
              <a:t>Ambos activos:</a:t>
            </a:r>
            <a:r>
              <a:rPr lang="es" sz="1200" b="0" i="0" u="none"/>
              <a:t>                    </a:t>
            </a:r>
            <a:r>
              <a:rPr lang="es" sz="1200"/>
              <a:t> </a:t>
            </a:r>
            <a:r>
              <a:rPr lang="es" sz="1200" smtClean="0"/>
              <a:t>  </a:t>
            </a:r>
            <a:r>
              <a:rPr lang="es" sz="1200" b="1" i="0" u="none" smtClean="0"/>
              <a:t>6,889</a:t>
            </a:r>
            <a:endParaRPr lang="es" sz="1200" b="1" i="0" u="none"/>
          </a:p>
          <a:p>
            <a:pPr algn="l" rtl="0"/>
            <a:r>
              <a:rPr lang="es" sz="1200" b="1" i="0" u="none"/>
              <a:t>Talud Activo, DBL Apagado:</a:t>
            </a:r>
            <a:r>
              <a:rPr lang="es" sz="1200" b="0" i="0" u="none"/>
              <a:t>  </a:t>
            </a:r>
            <a:r>
              <a:rPr lang="es" sz="1200" b="1" i="0" u="none"/>
              <a:t>6,282</a:t>
            </a:r>
          </a:p>
          <a:p>
            <a:pPr algn="l" rtl="0"/>
            <a:r>
              <a:rPr lang="es" sz="1200" b="1" i="0" u="none"/>
              <a:t>Talud Apagado, DBL Activo:</a:t>
            </a:r>
            <a:r>
              <a:rPr lang="es" sz="1200" b="0" i="0" u="none"/>
              <a:t>  </a:t>
            </a:r>
            <a:r>
              <a:rPr lang="es" sz="1200" b="1" i="0" u="none"/>
              <a:t>7,529</a:t>
            </a:r>
          </a:p>
        </p:txBody>
      </p:sp>
      <p:sp>
        <p:nvSpPr>
          <p:cNvPr id="7" name="Rounded Rectangle 6"/>
          <p:cNvSpPr/>
          <p:nvPr/>
        </p:nvSpPr>
        <p:spPr>
          <a:xfrm>
            <a:off x="238991" y="4675909"/>
            <a:ext cx="3380509" cy="1953491"/>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dirty="0">
                <a:effectLst>
                  <a:outerShdw blurRad="38100" dist="38100" dir="2700000" algn="tl">
                    <a:srgbClr val="000000">
                      <a:alpha val="43137"/>
                    </a:srgbClr>
                  </a:outerShdw>
                </a:effectLst>
              </a:rPr>
              <a:t>Por lo anterior, las probabilidades de que dos personas obtengan </a:t>
            </a:r>
            <a:r>
              <a:rPr lang="es" sz="1600" b="1" i="0" u="none" dirty="0" smtClean="0">
                <a:effectLst>
                  <a:outerShdw blurRad="38100" dist="38100" dir="2700000" algn="tl">
                    <a:srgbClr val="000000">
                      <a:alpha val="43137"/>
                    </a:srgbClr>
                  </a:outerShdw>
                </a:effectLst>
              </a:rPr>
              <a:t>los </a:t>
            </a:r>
            <a:r>
              <a:rPr lang="es" sz="1600" b="1" i="0" u="none" dirty="0">
                <a:effectLst>
                  <a:outerShdw blurRad="38100" dist="38100" dir="2700000" algn="tl">
                    <a:srgbClr val="000000">
                      <a:alpha val="43137"/>
                    </a:srgbClr>
                  </a:outerShdw>
                </a:effectLst>
              </a:rPr>
              <a:t>mismos resultados son muy pequeñas, a menos que ellos se pongan de acuerdo en todos los parámetros de cálculo.</a:t>
            </a:r>
          </a:p>
        </p:txBody>
      </p:sp>
    </p:spTree>
    <p:extLst>
      <p:ext uri="{BB962C8B-B14F-4D97-AF65-F5344CB8AC3E}">
        <p14:creationId xmlns:p14="http://schemas.microsoft.com/office/powerpoint/2010/main" val="368146867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
        <p:nvSpPr>
          <p:cNvPr id="8" name="Rectangle 7"/>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Más Nuevas) </a:t>
            </a:r>
            <a:r>
              <a:rPr lang="es" sz="1600" b="0" i="0" u="none" dirty="0">
                <a:solidFill>
                  <a:schemeClr val="tx1">
                    <a:lumMod val="65000"/>
                    <a:lumOff val="35000"/>
                  </a:schemeClr>
                </a:solidFill>
              </a:rPr>
              <a:t>	</a:t>
            </a:r>
            <a:r>
              <a:rPr lang="es" sz="1600" b="0" i="0" u="none" dirty="0"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Tree>
    <p:extLst>
      <p:ext uri="{BB962C8B-B14F-4D97-AF65-F5344CB8AC3E}">
        <p14:creationId xmlns:p14="http://schemas.microsoft.com/office/powerpoint/2010/main" val="90238502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 xmlns:a16="http://schemas.microsoft.com/office/drawing/2014/main" id="{D6B7FB05-029F-47F4-B69E-8B686CF734CD}"/>
              </a:ext>
            </a:extLst>
          </p:cNvPr>
          <p:cNvSpPr>
            <a:spLocks noGrp="1"/>
          </p:cNvSpPr>
          <p:nvPr>
            <p:ph type="pic" sz="quarter" idx="10"/>
          </p:nvPr>
        </p:nvSpPr>
        <p:spPr/>
      </p:sp>
      <p:sp>
        <p:nvSpPr>
          <p:cNvPr id="3" name="Picture Placeholder 2">
            <a:extLst>
              <a:ext uri="{FF2B5EF4-FFF2-40B4-BE49-F238E27FC236}">
                <a16:creationId xmlns="" xmlns:a16="http://schemas.microsoft.com/office/drawing/2014/main" id="{89C7C7E4-6956-4ECA-A781-FEE59D950189}"/>
              </a:ext>
            </a:extLst>
          </p:cNvPr>
          <p:cNvSpPr>
            <a:spLocks noGrp="1"/>
          </p:cNvSpPr>
          <p:nvPr>
            <p:ph type="pic" sz="quarter" idx="12"/>
          </p:nvPr>
        </p:nvSpPr>
        <p:spPr/>
      </p:sp>
      <p:sp>
        <p:nvSpPr>
          <p:cNvPr id="4" name="Title 3">
            <a:extLst>
              <a:ext uri="{FF2B5EF4-FFF2-40B4-BE49-F238E27FC236}">
                <a16:creationId xmlns="" xmlns:a16="http://schemas.microsoft.com/office/drawing/2014/main" id="{3E0C9232-E121-42FC-BEA5-E7FC445F15D0}"/>
              </a:ext>
            </a:extLst>
          </p:cNvPr>
          <p:cNvSpPr>
            <a:spLocks noGrp="1"/>
          </p:cNvSpPr>
          <p:nvPr>
            <p:ph type="ctrTitle"/>
          </p:nvPr>
        </p:nvSpPr>
        <p:spPr/>
        <p:txBody>
          <a:bodyPr/>
          <a:lstStyle/>
          <a:p>
            <a:pPr algn="l" rtl="0"/>
            <a:r>
              <a:rPr lang="es" b="0" i="0" u="none"/>
              <a:t>Ejemplos Prácticos</a:t>
            </a:r>
          </a:p>
        </p:txBody>
      </p:sp>
      <p:sp>
        <p:nvSpPr>
          <p:cNvPr id="5" name="Subtitle 4">
            <a:extLst>
              <a:ext uri="{FF2B5EF4-FFF2-40B4-BE49-F238E27FC236}">
                <a16:creationId xmlns="" xmlns:a16="http://schemas.microsoft.com/office/drawing/2014/main" id="{A66E04CF-ABB5-4D8C-9895-4CF1472720D7}"/>
              </a:ext>
            </a:extLst>
          </p:cNvPr>
          <p:cNvSpPr>
            <a:spLocks noGrp="1"/>
          </p:cNvSpPr>
          <p:nvPr>
            <p:ph type="subTitle" idx="1"/>
          </p:nvPr>
        </p:nvSpPr>
        <p:spPr/>
        <p:txBody>
          <a:bodyPr/>
          <a:lstStyle/>
          <a:p>
            <a:endParaRPr lang="es"/>
          </a:p>
        </p:txBody>
      </p:sp>
      <p:sp>
        <p:nvSpPr>
          <p:cNvPr id="6" name="Content Placeholder 5">
            <a:extLst>
              <a:ext uri="{FF2B5EF4-FFF2-40B4-BE49-F238E27FC236}">
                <a16:creationId xmlns="" xmlns:a16="http://schemas.microsoft.com/office/drawing/2014/main" id="{AD09E205-190C-46F8-B3BA-51E832F99D65}"/>
              </a:ext>
            </a:extLst>
          </p:cNvPr>
          <p:cNvSpPr>
            <a:spLocks noGrp="1"/>
          </p:cNvSpPr>
          <p:nvPr>
            <p:ph sz="quarter" idx="11"/>
          </p:nvPr>
        </p:nvSpPr>
        <p:spPr/>
        <p:txBody>
          <a:bodyPr/>
          <a:lstStyle/>
          <a:p>
            <a:endParaRPr lang="es"/>
          </a:p>
        </p:txBody>
      </p:sp>
    </p:spTree>
    <p:extLst>
      <p:ext uri="{BB962C8B-B14F-4D97-AF65-F5344CB8AC3E}">
        <p14:creationId xmlns:p14="http://schemas.microsoft.com/office/powerpoint/2010/main" val="76187934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796528" cy="988786"/>
          </a:xfrm>
        </p:spPr>
        <p:txBody>
          <a:bodyPr/>
          <a:lstStyle/>
          <a:p>
            <a:pPr algn="l" rtl="0"/>
            <a:r>
              <a:rPr lang="es" b="0" i="0" u="none"/>
              <a:t>Ejemplos Prácticos #1</a:t>
            </a:r>
            <a:r>
              <a:rPr lang="es" sz="2400"/>
              <a:t/>
            </a:r>
            <a:br>
              <a:rPr lang="es" sz="2400"/>
            </a:br>
            <a:r>
              <a:rPr lang="es" sz="2400" b="0" i="0" u="none"/>
              <a:t> TIN vs LNW (Método Filadelfia):  Isóbata vs Sin Isóbata</a:t>
            </a:r>
            <a:endParaRPr lang="es" dirty="0"/>
          </a:p>
        </p:txBody>
      </p:sp>
      <p:sp>
        <p:nvSpPr>
          <p:cNvPr id="4" name="TextBox 3"/>
          <p:cNvSpPr txBox="1"/>
          <p:nvPr/>
        </p:nvSpPr>
        <p:spPr>
          <a:xfrm>
            <a:off x="180109" y="4253482"/>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447,945cy</a:t>
            </a:r>
            <a:endParaRPr lang="es" sz="1200" b="1" i="0" u="none"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127,426cy</a:t>
            </a: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575,371cy</a:t>
            </a:r>
          </a:p>
        </p:txBody>
      </p:sp>
      <p:sp>
        <p:nvSpPr>
          <p:cNvPr id="6" name="TextBox 5"/>
          <p:cNvSpPr txBox="1"/>
          <p:nvPr/>
        </p:nvSpPr>
        <p:spPr>
          <a:xfrm>
            <a:off x="4426528" y="4253482"/>
            <a:ext cx="4343400"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a:solidFill>
                  <a:schemeClr val="bg1"/>
                </a:solidFill>
              </a:rPr>
              <a:t>447,945cy</a:t>
            </a: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121,421cy</a:t>
            </a: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569,366cy</a:t>
            </a:r>
          </a:p>
        </p:txBody>
      </p:sp>
      <p:graphicFrame>
        <p:nvGraphicFramePr>
          <p:cNvPr id="7" name="Table 6"/>
          <p:cNvGraphicFramePr>
            <a:graphicFrameLocks noGrp="1"/>
          </p:cNvGraphicFramePr>
          <p:nvPr>
            <p:extLst>
              <p:ext uri="{D42A27DB-BD31-4B8C-83A1-F6EECF244321}">
                <p14:modId xmlns:p14="http://schemas.microsoft.com/office/powerpoint/2010/main" val="3473092465"/>
              </p:ext>
            </p:extLst>
          </p:nvPr>
        </p:nvGraphicFramePr>
        <p:xfrm>
          <a:off x="180109" y="5084168"/>
          <a:ext cx="8608568" cy="990600"/>
        </p:xfrm>
        <a:graphic>
          <a:graphicData uri="http://schemas.openxmlformats.org/drawingml/2006/table">
            <a:tbl>
              <a:tblPr firstRow="1" bandRow="1">
                <a:tableStyleId>{5C22544A-7EE6-4342-B048-85BDC9FD1C3A}</a:tableStyleId>
              </a:tblPr>
              <a:tblGrid>
                <a:gridCol w="1076071">
                  <a:extLst>
                    <a:ext uri="{9D8B030D-6E8A-4147-A177-3AD203B41FA5}">
                      <a16:colId xmlns="" xmlns:a16="http://schemas.microsoft.com/office/drawing/2014/main" val="20000"/>
                    </a:ext>
                  </a:extLst>
                </a:gridCol>
                <a:gridCol w="7532497">
                  <a:extLst>
                    <a:ext uri="{9D8B030D-6E8A-4147-A177-3AD203B41FA5}">
                      <a16:colId xmlns="" xmlns:a16="http://schemas.microsoft.com/office/drawing/2014/main" val="20001"/>
                    </a:ext>
                  </a:extLst>
                </a:gridCol>
              </a:tblGrid>
              <a:tr h="990600">
                <a:tc>
                  <a:txBody>
                    <a:bodyPr/>
                    <a:lstStyle/>
                    <a:p>
                      <a:pPr algn="l" rtl="0"/>
                      <a:r>
                        <a:rPr lang="es" sz="2400" b="0" i="0" u="none"/>
                        <a:t>Nota:</a:t>
                      </a:r>
                    </a:p>
                  </a:txBody>
                  <a:tcPr>
                    <a:solidFill>
                      <a:srgbClr val="FF0000"/>
                    </a:solidFill>
                  </a:tcPr>
                </a:tc>
                <a:tc>
                  <a:txBody>
                    <a:bodyPr/>
                    <a:lstStyle/>
                    <a:p>
                      <a:pPr algn="l" rtl="0"/>
                      <a:r>
                        <a:rPr lang="es" b="0" i="0" u="none">
                          <a:solidFill>
                            <a:schemeClr val="tx1">
                              <a:lumMod val="65000"/>
                              <a:lumOff val="35000"/>
                            </a:schemeClr>
                          </a:solidFill>
                        </a:rPr>
                        <a:t>El “Isóbata” vs “Sin Isóbata” solo afecta el Total Sobreprofundidad Permitida.  “Isóbata” resulta en menor material Sobreprofundidad Permitida Total.</a:t>
                      </a:r>
                      <a:endParaRPr lang="es" dirty="0">
                        <a:solidFill>
                          <a:schemeClr val="tx1">
                            <a:lumMod val="65000"/>
                            <a:lumOff val="35000"/>
                          </a:schemeClr>
                        </a:solidFill>
                      </a:endParaRPr>
                    </a:p>
                  </a:txBody>
                  <a:tcPr>
                    <a:solidFill>
                      <a:srgbClr val="FFFF00"/>
                    </a:solidFill>
                  </a:tcPr>
                </a:tc>
                <a:extLst>
                  <a:ext uri="{0D108BD9-81ED-4DB2-BD59-A6C34878D82A}">
                    <a16:rowId xmlns=""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48256077"/>
              </p:ext>
            </p:extLst>
          </p:nvPr>
        </p:nvGraphicFramePr>
        <p:xfrm>
          <a:off x="180109" y="156558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 xmlns:a16="http://schemas.microsoft.com/office/drawing/2014/main" val="10000"/>
                  </a:ext>
                </a:extLst>
              </a:tr>
              <a:tr h="370840">
                <a:tc>
                  <a:txBody>
                    <a:bodyPr/>
                    <a:lstStyle/>
                    <a:p>
                      <a:pPr algn="l" rtl="0"/>
                      <a:r>
                        <a:rPr lang="es" b="0" i="0" u="none"/>
                        <a:t>Archivo Entrada:</a:t>
                      </a:r>
                    </a:p>
                  </a:txBody>
                  <a:tcPr/>
                </a:tc>
                <a:tc>
                  <a:txBody>
                    <a:bodyPr/>
                    <a:lstStyle/>
                    <a:p>
                      <a:pPr algn="l" rtl="0"/>
                      <a:r>
                        <a:rPr lang="es" b="0" i="0" u="none"/>
                        <a:t>WWW_Pre.XYZ</a:t>
                      </a:r>
                    </a:p>
                  </a:txBody>
                  <a:tcPr/>
                </a:tc>
                <a:extLst>
                  <a:ext uri="{0D108BD9-81ED-4DB2-BD59-A6C34878D82A}">
                    <a16:rowId xmlns="" xmlns:a16="http://schemas.microsoft.com/office/drawing/2014/main" val="10001"/>
                  </a:ext>
                </a:extLst>
              </a:tr>
              <a:tr h="370840">
                <a:tc>
                  <a:txBody>
                    <a:bodyPr/>
                    <a:lstStyle/>
                    <a:p>
                      <a:pPr algn="l" rtl="0"/>
                      <a:r>
                        <a:rPr lang="es" b="0" i="0" u="none"/>
                        <a:t>Líneas Planeadas</a:t>
                      </a:r>
                    </a:p>
                  </a:txBody>
                  <a:tcPr/>
                </a:tc>
                <a:tc>
                  <a:txBody>
                    <a:bodyPr/>
                    <a:lstStyle/>
                    <a:p>
                      <a:pPr algn="l" rtl="0"/>
                      <a:r>
                        <a:rPr lang="es" b="0" i="0" u="none"/>
                        <a:t>WWW.LNW</a:t>
                      </a:r>
                    </a:p>
                  </a:txBody>
                  <a:tcPr/>
                </a:tc>
                <a:extLst>
                  <a:ext uri="{0D108BD9-81ED-4DB2-BD59-A6C34878D82A}">
                    <a16:rowId xmlns="" xmlns:a16="http://schemas.microsoft.com/office/drawing/2014/main" val="10002"/>
                  </a:ext>
                </a:extLst>
              </a:tr>
              <a:tr h="370840">
                <a:tc>
                  <a:txBody>
                    <a:bodyPr/>
                    <a:lstStyle/>
                    <a:p>
                      <a:pPr algn="l" rtl="0"/>
                      <a:r>
                        <a:rPr lang="es" b="0" i="0" u="none"/>
                        <a:t>LADO MAX TIN</a:t>
                      </a:r>
                    </a:p>
                  </a:txBody>
                  <a:tcPr/>
                </a:tc>
                <a:tc>
                  <a:txBody>
                    <a:bodyPr/>
                    <a:lstStyle/>
                    <a:p>
                      <a:pPr algn="l" rtl="0"/>
                      <a:r>
                        <a:rPr lang="es" b="0" i="0" u="none"/>
                        <a:t>25</a:t>
                      </a:r>
                    </a:p>
                  </a:txBody>
                  <a:tcPr/>
                </a:tc>
                <a:extLst>
                  <a:ext uri="{0D108BD9-81ED-4DB2-BD59-A6C34878D82A}">
                    <a16:rowId xmlns="" xmlns:a16="http://schemas.microsoft.com/office/drawing/2014/main" val="10003"/>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 xmlns:a16="http://schemas.microsoft.com/office/drawing/2014/main" val="10004"/>
                  </a:ext>
                </a:extLst>
              </a:tr>
              <a:tr h="370840">
                <a:tc>
                  <a:txBody>
                    <a:bodyPr/>
                    <a:lstStyle/>
                    <a:p>
                      <a:pPr algn="l" rtl="0"/>
                      <a:r>
                        <a:rPr lang="es" b="0" i="0" u="none"/>
                        <a:t>Volumen:</a:t>
                      </a:r>
                    </a:p>
                  </a:txBody>
                  <a:tcPr/>
                </a:tc>
                <a:tc>
                  <a:txBody>
                    <a:bodyPr/>
                    <a:lstStyle/>
                    <a:p>
                      <a:pPr algn="l" rtl="0"/>
                      <a:r>
                        <a:rPr lang="es" b="0" i="0" u="none"/>
                        <a:t>Filadelfia/Talud</a:t>
                      </a:r>
                    </a:p>
                  </a:txBody>
                  <a:tcPr/>
                </a:tc>
                <a:extLst>
                  <a:ext uri="{0D108BD9-81ED-4DB2-BD59-A6C34878D82A}">
                    <a16:rowId xmlns="" xmlns:a16="http://schemas.microsoft.com/office/drawing/2014/main" val="10005"/>
                  </a:ext>
                </a:extLst>
              </a:tr>
              <a:tr h="370840">
                <a:tc>
                  <a:txBody>
                    <a:bodyPr/>
                    <a:lstStyle/>
                    <a:p>
                      <a:pPr algn="l" rtl="0"/>
                      <a:r>
                        <a:rPr lang="es" b="0" i="0" u="none"/>
                        <a:t>OD Permitida</a:t>
                      </a:r>
                    </a:p>
                  </a:txBody>
                  <a:tcPr/>
                </a:tc>
                <a:tc>
                  <a:txBody>
                    <a:bodyPr/>
                    <a:lstStyle/>
                    <a:p>
                      <a:pPr algn="l" rtl="0"/>
                      <a:r>
                        <a:rPr lang="es" b="0" i="0" u="none"/>
                        <a:t>1:  Sin Isóbata</a:t>
                      </a:r>
                    </a:p>
                  </a:txBody>
                  <a:tcPr/>
                </a:tc>
                <a:extLst>
                  <a:ext uri="{0D108BD9-81ED-4DB2-BD59-A6C34878D82A}">
                    <a16:rowId xmlns="" xmlns:a16="http://schemas.microsoft.com/office/drawing/2014/main" val="10006"/>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343672377"/>
              </p:ext>
            </p:extLst>
          </p:nvPr>
        </p:nvGraphicFramePr>
        <p:xfrm>
          <a:off x="4426528" y="156558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 xmlns:a16="http://schemas.microsoft.com/office/drawing/2014/main" val="10000"/>
                  </a:ext>
                </a:extLst>
              </a:tr>
              <a:tr h="370840">
                <a:tc>
                  <a:txBody>
                    <a:bodyPr/>
                    <a:lstStyle/>
                    <a:p>
                      <a:pPr algn="l" rtl="0"/>
                      <a:r>
                        <a:rPr lang="es" b="0" i="0" u="none"/>
                        <a:t>Archivo Entrada:</a:t>
                      </a:r>
                    </a:p>
                  </a:txBody>
                  <a:tcPr/>
                </a:tc>
                <a:tc>
                  <a:txBody>
                    <a:bodyPr/>
                    <a:lstStyle/>
                    <a:p>
                      <a:pPr algn="l" rtl="0"/>
                      <a:r>
                        <a:rPr lang="es" b="0" i="0" u="none"/>
                        <a:t>WWW_Pre.XYZ</a:t>
                      </a:r>
                    </a:p>
                  </a:txBody>
                  <a:tcPr/>
                </a:tc>
                <a:extLst>
                  <a:ext uri="{0D108BD9-81ED-4DB2-BD59-A6C34878D82A}">
                    <a16:rowId xmlns="" xmlns:a16="http://schemas.microsoft.com/office/drawing/2014/main" val="10001"/>
                  </a:ext>
                </a:extLst>
              </a:tr>
              <a:tr h="370840">
                <a:tc>
                  <a:txBody>
                    <a:bodyPr/>
                    <a:lstStyle/>
                    <a:p>
                      <a:pPr algn="l" rtl="0"/>
                      <a:r>
                        <a:rPr lang="es" b="0" i="0" u="none"/>
                        <a:t>Líneas Planeadas</a:t>
                      </a:r>
                    </a:p>
                  </a:txBody>
                  <a:tcPr/>
                </a:tc>
                <a:tc>
                  <a:txBody>
                    <a:bodyPr/>
                    <a:lstStyle/>
                    <a:p>
                      <a:pPr algn="l" rtl="0"/>
                      <a:r>
                        <a:rPr lang="es" b="0" i="0" u="none"/>
                        <a:t>WWW.LNW</a:t>
                      </a:r>
                    </a:p>
                  </a:txBody>
                  <a:tcPr/>
                </a:tc>
                <a:extLst>
                  <a:ext uri="{0D108BD9-81ED-4DB2-BD59-A6C34878D82A}">
                    <a16:rowId xmlns="" xmlns:a16="http://schemas.microsoft.com/office/drawing/2014/main" val="10002"/>
                  </a:ext>
                </a:extLst>
              </a:tr>
              <a:tr h="370840">
                <a:tc>
                  <a:txBody>
                    <a:bodyPr/>
                    <a:lstStyle/>
                    <a:p>
                      <a:pPr algn="l" rtl="0"/>
                      <a:r>
                        <a:rPr lang="es" b="0" i="0" u="none"/>
                        <a:t>LADO MAX TIN</a:t>
                      </a:r>
                    </a:p>
                  </a:txBody>
                  <a:tcPr/>
                </a:tc>
                <a:tc>
                  <a:txBody>
                    <a:bodyPr/>
                    <a:lstStyle/>
                    <a:p>
                      <a:pPr algn="l" rtl="0"/>
                      <a:r>
                        <a:rPr lang="es" b="0" i="0" u="none"/>
                        <a:t>25</a:t>
                      </a:r>
                    </a:p>
                  </a:txBody>
                  <a:tcPr/>
                </a:tc>
                <a:extLst>
                  <a:ext uri="{0D108BD9-81ED-4DB2-BD59-A6C34878D82A}">
                    <a16:rowId xmlns="" xmlns:a16="http://schemas.microsoft.com/office/drawing/2014/main" val="10003"/>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 xmlns:a16="http://schemas.microsoft.com/office/drawing/2014/main" val="10004"/>
                  </a:ext>
                </a:extLst>
              </a:tr>
              <a:tr h="370840">
                <a:tc>
                  <a:txBody>
                    <a:bodyPr/>
                    <a:lstStyle/>
                    <a:p>
                      <a:pPr algn="l" rtl="0"/>
                      <a:r>
                        <a:rPr lang="es" b="0" i="0" u="none"/>
                        <a:t>Volumen:</a:t>
                      </a:r>
                    </a:p>
                  </a:txBody>
                  <a:tcPr/>
                </a:tc>
                <a:tc>
                  <a:txBody>
                    <a:bodyPr/>
                    <a:lstStyle/>
                    <a:p>
                      <a:pPr algn="l" rtl="0"/>
                      <a:r>
                        <a:rPr lang="es" b="0" i="0" u="none"/>
                        <a:t>Filadelfia/Talud</a:t>
                      </a:r>
                    </a:p>
                  </a:txBody>
                  <a:tcPr/>
                </a:tc>
                <a:extLst>
                  <a:ext uri="{0D108BD9-81ED-4DB2-BD59-A6C34878D82A}">
                    <a16:rowId xmlns="" xmlns:a16="http://schemas.microsoft.com/office/drawing/2014/main" val="10005"/>
                  </a:ext>
                </a:extLst>
              </a:tr>
              <a:tr h="370840">
                <a:tc>
                  <a:txBody>
                    <a:bodyPr/>
                    <a:lstStyle/>
                    <a:p>
                      <a:pPr algn="l" rtl="0"/>
                      <a:r>
                        <a:rPr lang="es" b="0" i="0" u="none"/>
                        <a:t>OD Permitida</a:t>
                      </a:r>
                    </a:p>
                  </a:txBody>
                  <a:tcPr/>
                </a:tc>
                <a:tc>
                  <a:txBody>
                    <a:bodyPr/>
                    <a:lstStyle/>
                    <a:p>
                      <a:pPr algn="l" rtl="0"/>
                      <a:r>
                        <a:rPr lang="es" b="0" i="0" u="none"/>
                        <a:t>1:  Isóbata</a:t>
                      </a: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81949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algn="l" rtl="0"/>
            <a:r>
              <a:rPr lang="es" b="0" i="0" u="none"/>
              <a:t>Ejemplos Prácticos #2</a:t>
            </a:r>
            <a:r>
              <a:rPr lang="es" sz="2400"/>
              <a:t/>
            </a:r>
            <a:br>
              <a:rPr lang="es" sz="2400"/>
            </a:br>
            <a:r>
              <a:rPr lang="es" sz="2400" b="0" i="0" u="none"/>
              <a:t> TIN vs LNW (Método Filadelfia):  Talud vs Caja</a:t>
            </a:r>
            <a:endParaRPr lang="es" dirty="0"/>
          </a:p>
        </p:txBody>
      </p:sp>
      <p:sp>
        <p:nvSpPr>
          <p:cNvPr id="4" name="TextBox 3"/>
          <p:cNvSpPr txBox="1"/>
          <p:nvPr/>
        </p:nvSpPr>
        <p:spPr>
          <a:xfrm>
            <a:off x="228600" y="4404250"/>
            <a:ext cx="4419600" cy="738664"/>
          </a:xfrm>
          <a:prstGeom prst="rect">
            <a:avLst/>
          </a:prstGeom>
          <a:solidFill>
            <a:srgbClr val="0000FF"/>
          </a:solidFill>
          <a:ln>
            <a:solidFill>
              <a:schemeClr val="tx1"/>
            </a:solidFill>
          </a:ln>
        </p:spPr>
        <p:txBody>
          <a:bodyPr wrap="square" rtlCol="0">
            <a:spAutoFit/>
          </a:bodyPr>
          <a:lstStyle/>
          <a:p>
            <a:pPr algn="l" rtl="0"/>
            <a:r>
              <a:rPr lang="es" sz="1400" b="1" i="0" u="none" dirty="0">
                <a:solidFill>
                  <a:schemeClr val="bg1"/>
                </a:solidFill>
              </a:rPr>
              <a:t>Material Total a Prof. del Proyecto:</a:t>
            </a:r>
            <a:r>
              <a:rPr lang="es" sz="1400" b="0" i="0" u="none" dirty="0">
                <a:solidFill>
                  <a:schemeClr val="bg1"/>
                </a:solidFill>
              </a:rPr>
              <a:t> </a:t>
            </a:r>
            <a:r>
              <a:rPr lang="es" sz="1400" b="0" i="0" u="none" dirty="0" smtClean="0">
                <a:solidFill>
                  <a:schemeClr val="bg1"/>
                </a:solidFill>
              </a:rPr>
              <a:t>	</a:t>
            </a:r>
            <a:r>
              <a:rPr lang="es" sz="1400" b="1" i="0" u="none" dirty="0" smtClean="0">
                <a:solidFill>
                  <a:schemeClr val="bg1"/>
                </a:solidFill>
              </a:rPr>
              <a:t>447,945cy</a:t>
            </a:r>
            <a:endParaRPr lang="es" sz="1400" b="1" i="0" u="none" dirty="0">
              <a:solidFill>
                <a:schemeClr val="bg1"/>
              </a:solidFill>
            </a:endParaRPr>
          </a:p>
          <a:p>
            <a:pPr algn="l" rtl="0"/>
            <a:r>
              <a:rPr lang="es" sz="1400" b="1" i="0" u="none" dirty="0">
                <a:solidFill>
                  <a:schemeClr val="bg1"/>
                </a:solidFill>
              </a:rPr>
              <a:t>Sobreprofundidad Permitida Total:</a:t>
            </a:r>
            <a:r>
              <a:rPr lang="es" sz="1400" b="0" i="0" u="none" dirty="0">
                <a:solidFill>
                  <a:schemeClr val="bg1"/>
                </a:solidFill>
              </a:rPr>
              <a:t>      </a:t>
            </a:r>
            <a:r>
              <a:rPr lang="es" sz="1400" b="1" i="0" u="none" dirty="0" smtClean="0">
                <a:solidFill>
                  <a:schemeClr val="bg1"/>
                </a:solidFill>
              </a:rPr>
              <a:t>127,426cy</a:t>
            </a:r>
            <a:endParaRPr lang="es" sz="1400" b="1" i="0" u="none" dirty="0">
              <a:solidFill>
                <a:schemeClr val="bg1"/>
              </a:solidFill>
            </a:endParaRPr>
          </a:p>
          <a:p>
            <a:pPr algn="l" rtl="0"/>
            <a:r>
              <a:rPr lang="es" sz="1400" b="1" i="0" u="none" dirty="0">
                <a:solidFill>
                  <a:schemeClr val="bg1"/>
                </a:solidFill>
              </a:rPr>
              <a:t>Total Pago Colocado:</a:t>
            </a:r>
            <a:r>
              <a:rPr lang="es" sz="1400" b="0" i="0" u="none" dirty="0">
                <a:solidFill>
                  <a:schemeClr val="bg1"/>
                </a:solidFill>
              </a:rPr>
              <a:t>                           </a:t>
            </a:r>
            <a:r>
              <a:rPr lang="es" sz="1400" b="1" i="0" u="none" dirty="0">
                <a:solidFill>
                  <a:schemeClr val="bg1"/>
                </a:solidFill>
              </a:rPr>
              <a:t>575,371cy</a:t>
            </a:r>
          </a:p>
        </p:txBody>
      </p:sp>
      <p:sp>
        <p:nvSpPr>
          <p:cNvPr id="6" name="TextBox 5"/>
          <p:cNvSpPr txBox="1"/>
          <p:nvPr/>
        </p:nvSpPr>
        <p:spPr>
          <a:xfrm>
            <a:off x="4686300" y="4404249"/>
            <a:ext cx="4343400" cy="738664"/>
          </a:xfrm>
          <a:prstGeom prst="rect">
            <a:avLst/>
          </a:prstGeom>
          <a:solidFill>
            <a:srgbClr val="0000FF"/>
          </a:solidFill>
          <a:ln>
            <a:solidFill>
              <a:schemeClr val="tx1"/>
            </a:solidFill>
          </a:ln>
        </p:spPr>
        <p:txBody>
          <a:bodyPr wrap="square" rtlCol="0">
            <a:spAutoFit/>
          </a:bodyPr>
          <a:lstStyle/>
          <a:p>
            <a:pPr algn="l" rtl="0"/>
            <a:r>
              <a:rPr lang="es" sz="1400" b="0" i="0" u="none" dirty="0">
                <a:solidFill>
                  <a:schemeClr val="bg1"/>
                </a:solidFill>
              </a:rPr>
              <a:t>Material Total a Prof. del Proyecto:   </a:t>
            </a:r>
            <a:r>
              <a:rPr lang="es" sz="1400" b="0" i="0" u="none" dirty="0" smtClean="0">
                <a:solidFill>
                  <a:schemeClr val="bg1"/>
                </a:solidFill>
              </a:rPr>
              <a:t>  </a:t>
            </a:r>
            <a:r>
              <a:rPr lang="es" sz="1400" b="1" i="0" u="none" dirty="0" smtClean="0">
                <a:solidFill>
                  <a:schemeClr val="bg1"/>
                </a:solidFill>
              </a:rPr>
              <a:t>587,837cy</a:t>
            </a:r>
            <a:endParaRPr lang="es" sz="1400" b="1" i="0" u="none" dirty="0">
              <a:solidFill>
                <a:schemeClr val="bg1"/>
              </a:solidFill>
            </a:endParaRPr>
          </a:p>
          <a:p>
            <a:pPr algn="l" rtl="0"/>
            <a:r>
              <a:rPr lang="es" sz="1200" b="1" i="0" u="none" dirty="0">
                <a:solidFill>
                  <a:schemeClr val="bg1"/>
                </a:solidFill>
              </a:rPr>
              <a:t>Sobreprofundidad Permitida Total</a:t>
            </a:r>
            <a:r>
              <a:rPr lang="es" sz="1400" b="1" i="0" u="none" dirty="0">
                <a:solidFill>
                  <a:schemeClr val="bg1"/>
                </a:solidFill>
              </a:rPr>
              <a:t>:</a:t>
            </a:r>
            <a:r>
              <a:rPr lang="es" sz="1400" b="0" i="0" u="none" dirty="0">
                <a:solidFill>
                  <a:schemeClr val="bg1"/>
                </a:solidFill>
              </a:rPr>
              <a:t>         </a:t>
            </a:r>
            <a:r>
              <a:rPr lang="es" sz="1400" b="1" i="0" u="none" dirty="0">
                <a:solidFill>
                  <a:schemeClr val="bg1"/>
                </a:solidFill>
              </a:rPr>
              <a:t>145,166cy</a:t>
            </a:r>
          </a:p>
          <a:p>
            <a:pPr algn="l" rtl="0"/>
            <a:r>
              <a:rPr lang="es" sz="1400" b="1" i="0" u="none" dirty="0">
                <a:solidFill>
                  <a:schemeClr val="bg1"/>
                </a:solidFill>
              </a:rPr>
              <a:t>Total Pago Colocado:</a:t>
            </a:r>
            <a:r>
              <a:rPr lang="es" sz="1400" b="0" i="0" u="none" dirty="0">
                <a:solidFill>
                  <a:schemeClr val="bg1"/>
                </a:solidFill>
              </a:rPr>
              <a:t>                       </a:t>
            </a:r>
            <a:r>
              <a:rPr lang="es" sz="1400" b="0" i="0" u="none" dirty="0" smtClean="0">
                <a:solidFill>
                  <a:schemeClr val="bg1"/>
                </a:solidFill>
              </a:rPr>
              <a:t>  </a:t>
            </a:r>
            <a:r>
              <a:rPr lang="es" sz="1400" b="1" i="0" u="none" dirty="0">
                <a:solidFill>
                  <a:schemeClr val="bg1"/>
                </a:solidFill>
              </a:rPr>
              <a:t>733,003cy</a:t>
            </a:r>
          </a:p>
        </p:txBody>
      </p:sp>
      <p:graphicFrame>
        <p:nvGraphicFramePr>
          <p:cNvPr id="12" name="Table 11"/>
          <p:cNvGraphicFramePr>
            <a:graphicFrameLocks noGrp="1"/>
          </p:cNvGraphicFramePr>
          <p:nvPr>
            <p:extLst>
              <p:ext uri="{D42A27DB-BD31-4B8C-83A1-F6EECF244321}">
                <p14:modId xmlns:p14="http://schemas.microsoft.com/office/powerpoint/2010/main" val="3166317751"/>
              </p:ext>
            </p:extLst>
          </p:nvPr>
        </p:nvGraphicFramePr>
        <p:xfrm>
          <a:off x="228599" y="5589473"/>
          <a:ext cx="6625127" cy="1188720"/>
        </p:xfrm>
        <a:graphic>
          <a:graphicData uri="http://schemas.openxmlformats.org/drawingml/2006/table">
            <a:tbl>
              <a:tblPr firstRow="1" bandRow="1">
                <a:tableStyleId>{5C22544A-7EE6-4342-B048-85BDC9FD1C3A}</a:tableStyleId>
              </a:tblPr>
              <a:tblGrid>
                <a:gridCol w="1179817">
                  <a:extLst>
                    <a:ext uri="{9D8B030D-6E8A-4147-A177-3AD203B41FA5}">
                      <a16:colId xmlns="" xmlns:a16="http://schemas.microsoft.com/office/drawing/2014/main" val="20000"/>
                    </a:ext>
                  </a:extLst>
                </a:gridCol>
                <a:gridCol w="5445310">
                  <a:extLst>
                    <a:ext uri="{9D8B030D-6E8A-4147-A177-3AD203B41FA5}">
                      <a16:colId xmlns="" xmlns:a16="http://schemas.microsoft.com/office/drawing/2014/main" val="20001"/>
                    </a:ext>
                  </a:extLst>
                </a:gridCol>
              </a:tblGrid>
              <a:tr h="370840">
                <a:tc>
                  <a:txBody>
                    <a:bodyPr/>
                    <a:lstStyle/>
                    <a:p>
                      <a:pPr algn="l" rtl="0"/>
                      <a:r>
                        <a:rPr lang="es" sz="2400" b="0" i="0" u="none" dirty="0"/>
                        <a:t>Nota:</a:t>
                      </a:r>
                    </a:p>
                  </a:txBody>
                  <a:tcPr>
                    <a:solidFill>
                      <a:srgbClr val="FF0000"/>
                    </a:solidFill>
                  </a:tcPr>
                </a:tc>
                <a:tc>
                  <a:txBody>
                    <a:bodyPr/>
                    <a:lstStyle/>
                    <a:p>
                      <a:pPr algn="l" rtl="0"/>
                      <a:r>
                        <a:rPr lang="es" b="0" i="0" u="none" dirty="0">
                          <a:solidFill>
                            <a:schemeClr val="tx1"/>
                          </a:solidFill>
                        </a:rPr>
                        <a:t>Si usted opta por un cálculo </a:t>
                      </a:r>
                      <a:r>
                        <a:rPr lang="es" b="0" i="0" u="none" dirty="0">
                          <a:solidFill>
                            <a:schemeClr val="bg2"/>
                          </a:solidFill>
                        </a:rPr>
                        <a:t>“Corte Caja”</a:t>
                      </a:r>
                      <a:r>
                        <a:rPr lang="es" b="0" i="0" u="none" dirty="0">
                          <a:solidFill>
                            <a:schemeClr val="tx1"/>
                          </a:solidFill>
                        </a:rPr>
                        <a:t> y olvida entrar valores para las Extensiones Izquierda y Derecha, no obtendrá material en las áreas de Extensión Derecha e Izquierda.</a:t>
                      </a:r>
                      <a:endParaRPr lang="es" dirty="0">
                        <a:solidFill>
                          <a:schemeClr val="tx1"/>
                        </a:solidFill>
                      </a:endParaRPr>
                    </a:p>
                  </a:txBody>
                  <a:tcPr>
                    <a:solidFill>
                      <a:srgbClr val="FFFF00"/>
                    </a:solidFill>
                  </a:tcPr>
                </a:tc>
                <a:extLst>
                  <a:ext uri="{0D108BD9-81ED-4DB2-BD59-A6C34878D82A}">
                    <a16:rowId xmlns=""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361959916"/>
              </p:ext>
            </p:extLst>
          </p:nvPr>
        </p:nvGraphicFramePr>
        <p:xfrm>
          <a:off x="228600" y="1590872"/>
          <a:ext cx="4114800" cy="2602668"/>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433778">
                <a:tc>
                  <a:txBody>
                    <a:bodyPr/>
                    <a:lstStyle/>
                    <a:p>
                      <a:pPr algn="l" rtl="0"/>
                      <a:r>
                        <a:rPr lang="es" sz="1600" b="0" i="0" u="none" dirty="0"/>
                        <a:t>Archivo Entrada:</a:t>
                      </a:r>
                    </a:p>
                  </a:txBody>
                  <a:tcPr/>
                </a:tc>
                <a:tc>
                  <a:txBody>
                    <a:bodyPr/>
                    <a:lstStyle/>
                    <a:p>
                      <a:pPr algn="l" rtl="0"/>
                      <a:r>
                        <a:rPr lang="es" sz="1600" b="0" i="0" u="none"/>
                        <a:t>WWW_Pre.XYZ</a:t>
                      </a:r>
                    </a:p>
                  </a:txBody>
                  <a:tcPr/>
                </a:tc>
                <a:extLst>
                  <a:ext uri="{0D108BD9-81ED-4DB2-BD59-A6C34878D82A}">
                    <a16:rowId xmlns="" xmlns:a16="http://schemas.microsoft.com/office/drawing/2014/main" val="10000"/>
                  </a:ext>
                </a:extLst>
              </a:tr>
              <a:tr h="433778">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 xmlns:a16="http://schemas.microsoft.com/office/drawing/2014/main" val="10001"/>
                  </a:ext>
                </a:extLst>
              </a:tr>
              <a:tr h="433778">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 xmlns:a16="http://schemas.microsoft.com/office/drawing/2014/main" val="10002"/>
                  </a:ext>
                </a:extLst>
              </a:tr>
              <a:tr h="433778">
                <a:tc>
                  <a:txBody>
                    <a:bodyPr/>
                    <a:lstStyle/>
                    <a:p>
                      <a:pPr algn="l" rtl="0"/>
                      <a:r>
                        <a:rPr lang="es" sz="1400" b="0" i="0" u="none" dirty="0"/>
                        <a:t>Modo:</a:t>
                      </a:r>
                    </a:p>
                  </a:txBody>
                  <a:tcPr/>
                </a:tc>
                <a:tc>
                  <a:txBody>
                    <a:bodyPr/>
                    <a:lstStyle/>
                    <a:p>
                      <a:pPr algn="l" rtl="0"/>
                      <a:r>
                        <a:rPr lang="es" sz="1400" b="0" i="0" u="none"/>
                        <a:t>Profundidad</a:t>
                      </a:r>
                    </a:p>
                  </a:txBody>
                  <a:tcPr/>
                </a:tc>
                <a:extLst>
                  <a:ext uri="{0D108BD9-81ED-4DB2-BD59-A6C34878D82A}">
                    <a16:rowId xmlns="" xmlns:a16="http://schemas.microsoft.com/office/drawing/2014/main" val="10003"/>
                  </a:ext>
                </a:extLst>
              </a:tr>
              <a:tr h="433778">
                <a:tc>
                  <a:txBody>
                    <a:bodyPr/>
                    <a:lstStyle/>
                    <a:p>
                      <a:pPr algn="l" rtl="0"/>
                      <a:r>
                        <a:rPr lang="es" sz="1400" b="0" i="0" u="none"/>
                        <a:t>Volumen:</a:t>
                      </a:r>
                    </a:p>
                  </a:txBody>
                  <a:tcPr/>
                </a:tc>
                <a:tc>
                  <a:txBody>
                    <a:bodyPr/>
                    <a:lstStyle/>
                    <a:p>
                      <a:pPr algn="l" rtl="0"/>
                      <a:r>
                        <a:rPr lang="es" sz="1400" b="0" i="0" u="none"/>
                        <a:t>Filadelfia/Talud</a:t>
                      </a:r>
                    </a:p>
                  </a:txBody>
                  <a:tcPr/>
                </a:tc>
                <a:extLst>
                  <a:ext uri="{0D108BD9-81ED-4DB2-BD59-A6C34878D82A}">
                    <a16:rowId xmlns="" xmlns:a16="http://schemas.microsoft.com/office/drawing/2014/main" val="10004"/>
                  </a:ext>
                </a:extLst>
              </a:tr>
              <a:tr h="433778">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 xmlns:a16="http://schemas.microsoft.com/office/drawing/2014/main" val="10005"/>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374249725"/>
              </p:ext>
            </p:extLst>
          </p:nvPr>
        </p:nvGraphicFramePr>
        <p:xfrm>
          <a:off x="4686300" y="1590871"/>
          <a:ext cx="4114800" cy="274320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sz="1600" b="0" i="0" u="none" dirty="0"/>
                        <a:t>Archivo Entrada:</a:t>
                      </a:r>
                    </a:p>
                  </a:txBody>
                  <a:tcPr/>
                </a:tc>
                <a:tc>
                  <a:txBody>
                    <a:bodyPr/>
                    <a:lstStyle/>
                    <a:p>
                      <a:pPr algn="l" rtl="0"/>
                      <a:r>
                        <a:rPr lang="es" sz="1600" b="0" i="0" u="none"/>
                        <a:t>WWW_Pre.XYZ</a:t>
                      </a:r>
                    </a:p>
                  </a:txBody>
                  <a:tcPr/>
                </a:tc>
                <a:extLst>
                  <a:ext uri="{0D108BD9-81ED-4DB2-BD59-A6C34878D82A}">
                    <a16:rowId xmlns="" xmlns:a16="http://schemas.microsoft.com/office/drawing/2014/main" val="10000"/>
                  </a:ext>
                </a:extLst>
              </a:tr>
              <a:tr h="370840">
                <a:tc>
                  <a:txBody>
                    <a:bodyPr/>
                    <a:lstStyle/>
                    <a:p>
                      <a:pPr algn="l" rtl="0"/>
                      <a:r>
                        <a:rPr lang="es" sz="1400" b="0" i="0" u="none" dirty="0"/>
                        <a:t>Líneas Planeadas</a:t>
                      </a:r>
                    </a:p>
                  </a:txBody>
                  <a:tcPr/>
                </a:tc>
                <a:tc>
                  <a:txBody>
                    <a:bodyPr/>
                    <a:lstStyle/>
                    <a:p>
                      <a:pPr algn="l" rtl="0"/>
                      <a:r>
                        <a:rPr lang="es" sz="1400" b="0" i="0" u="none"/>
                        <a:t>WWW.LNW</a:t>
                      </a:r>
                    </a:p>
                  </a:txBody>
                  <a:tcPr/>
                </a:tc>
                <a:extLst>
                  <a:ext uri="{0D108BD9-81ED-4DB2-BD59-A6C34878D82A}">
                    <a16:rowId xmlns="" xmlns:a16="http://schemas.microsoft.com/office/drawing/2014/main" val="10001"/>
                  </a:ext>
                </a:extLst>
              </a:tr>
              <a:tr h="370840">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 xmlns:a16="http://schemas.microsoft.com/office/drawing/2014/main" val="10002"/>
                  </a:ext>
                </a:extLst>
              </a:tr>
              <a:tr h="370840">
                <a:tc>
                  <a:txBody>
                    <a:bodyPr/>
                    <a:lstStyle/>
                    <a:p>
                      <a:pPr algn="l" rtl="0"/>
                      <a:r>
                        <a:rPr lang="es" sz="1400" b="0" i="0" u="none"/>
                        <a:t>Modo:</a:t>
                      </a:r>
                    </a:p>
                  </a:txBody>
                  <a:tcPr/>
                </a:tc>
                <a:tc>
                  <a:txBody>
                    <a:bodyPr/>
                    <a:lstStyle/>
                    <a:p>
                      <a:pPr algn="l" rtl="0"/>
                      <a:r>
                        <a:rPr lang="es" sz="1400" b="0" i="0" u="none"/>
                        <a:t>Profundidad</a:t>
                      </a:r>
                    </a:p>
                  </a:txBody>
                  <a:tcPr/>
                </a:tc>
                <a:extLst>
                  <a:ext uri="{0D108BD9-81ED-4DB2-BD59-A6C34878D82A}">
                    <a16:rowId xmlns="" xmlns:a16="http://schemas.microsoft.com/office/drawing/2014/main" val="10003"/>
                  </a:ext>
                </a:extLst>
              </a:tr>
              <a:tr h="370840">
                <a:tc>
                  <a:txBody>
                    <a:bodyPr/>
                    <a:lstStyle/>
                    <a:p>
                      <a:pPr algn="l" rtl="0"/>
                      <a:r>
                        <a:rPr lang="es" sz="1400" b="0" i="0" u="none"/>
                        <a:t>Volumen:</a:t>
                      </a:r>
                    </a:p>
                  </a:txBody>
                  <a:tcPr/>
                </a:tc>
                <a:tc>
                  <a:txBody>
                    <a:bodyPr/>
                    <a:lstStyle/>
                    <a:p>
                      <a:pPr algn="l" rtl="0"/>
                      <a:r>
                        <a:rPr lang="es" sz="1400" b="0" i="0" u="none"/>
                        <a:t>Filadelfia/Caja</a:t>
                      </a:r>
                    </a:p>
                  </a:txBody>
                  <a:tcPr/>
                </a:tc>
                <a:extLst>
                  <a:ext uri="{0D108BD9-81ED-4DB2-BD59-A6C34878D82A}">
                    <a16:rowId xmlns="" xmlns:a16="http://schemas.microsoft.com/office/drawing/2014/main" val="10004"/>
                  </a:ext>
                </a:extLst>
              </a:tr>
              <a:tr h="370840">
                <a:tc>
                  <a:txBody>
                    <a:bodyPr/>
                    <a:lstStyle/>
                    <a:p>
                      <a:pPr algn="l" rtl="0"/>
                      <a:r>
                        <a:rPr lang="es" sz="1400" b="0" i="0" u="none"/>
                        <a:t>OD Permitida</a:t>
                      </a:r>
                    </a:p>
                  </a:txBody>
                  <a:tcPr/>
                </a:tc>
                <a:tc>
                  <a:txBody>
                    <a:bodyPr/>
                    <a:lstStyle/>
                    <a:p>
                      <a:pPr algn="l" rtl="0"/>
                      <a:r>
                        <a:rPr lang="es" sz="1400" b="0" i="0" u="none"/>
                        <a:t>1:  Sin Isóbata</a:t>
                      </a:r>
                    </a:p>
                  </a:txBody>
                  <a:tcPr/>
                </a:tc>
                <a:extLst>
                  <a:ext uri="{0D108BD9-81ED-4DB2-BD59-A6C34878D82A}">
                    <a16:rowId xmlns="" xmlns:a16="http://schemas.microsoft.com/office/drawing/2014/main" val="10005"/>
                  </a:ext>
                </a:extLst>
              </a:tr>
              <a:tr h="370840">
                <a:tc>
                  <a:txBody>
                    <a:bodyPr/>
                    <a:lstStyle/>
                    <a:p>
                      <a:pPr algn="l" rtl="0"/>
                      <a:r>
                        <a:rPr lang="es" sz="1400" b="0" i="0" u="none"/>
                        <a:t>Caja Izquierda / Caja Derecha</a:t>
                      </a:r>
                    </a:p>
                  </a:txBody>
                  <a:tcPr/>
                </a:tc>
                <a:tc>
                  <a:txBody>
                    <a:bodyPr/>
                    <a:lstStyle/>
                    <a:p>
                      <a:pPr algn="l" rtl="0"/>
                      <a:r>
                        <a:rPr lang="es" sz="1400" b="0" i="0" u="none" dirty="0"/>
                        <a:t>50 / 50</a:t>
                      </a: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36692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9144000" cy="1143000"/>
          </a:xfrm>
        </p:spPr>
        <p:txBody>
          <a:bodyPr/>
          <a:lstStyle/>
          <a:p>
            <a:pPr algn="l" rtl="0"/>
            <a:r>
              <a:rPr lang="es" b="0" i="0" u="none"/>
              <a:t>Ejemplos Prácticos #3</a:t>
            </a:r>
            <a:r>
              <a:rPr lang="es" sz="2400"/>
              <a:t/>
            </a:r>
            <a:br>
              <a:rPr lang="es" sz="2400"/>
            </a:br>
            <a:r>
              <a:rPr lang="es" sz="2400" b="0" i="0" u="none"/>
              <a:t> TIN vs LNW (Método Filadelfia):  </a:t>
            </a:r>
            <a:r>
              <a:rPr lang="es" sz="2000" b="0" i="0" u="none"/>
              <a:t>Cambiando la Profundidad Canal</a:t>
            </a:r>
            <a:endParaRPr lang="es" dirty="0"/>
          </a:p>
        </p:txBody>
      </p:sp>
      <p:sp>
        <p:nvSpPr>
          <p:cNvPr id="4" name="TextBox 3"/>
          <p:cNvSpPr txBox="1"/>
          <p:nvPr/>
        </p:nvSpPr>
        <p:spPr>
          <a:xfrm>
            <a:off x="401781" y="4334265"/>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rgbClr val="FFFF00"/>
                </a:solidFill>
              </a:rPr>
              <a:t>Material Total a Prof. del Proyecto</a:t>
            </a:r>
            <a:r>
              <a:rPr lang="es" sz="1200" b="1" i="0" u="none">
                <a:solidFill>
                  <a:srgbClr val="FFFF00"/>
                </a:solidFill>
              </a:rPr>
              <a:t>:</a:t>
            </a:r>
            <a:r>
              <a:rPr lang="es" sz="1200" b="0" i="0" u="none">
                <a:solidFill>
                  <a:srgbClr val="FFFF00"/>
                </a:solidFill>
              </a:rPr>
              <a:t> </a:t>
            </a:r>
            <a:r>
              <a:rPr lang="es" sz="1200" b="0" i="0" u="none" smtClean="0">
                <a:solidFill>
                  <a:srgbClr val="FFFF00"/>
                </a:solidFill>
              </a:rPr>
              <a:t>	</a:t>
            </a:r>
            <a:r>
              <a:rPr lang="es" sz="1200" b="1" i="0" u="none" smtClean="0">
                <a:solidFill>
                  <a:srgbClr val="FFFF00"/>
                </a:solidFill>
              </a:rPr>
              <a:t>447,945cy</a:t>
            </a:r>
            <a:endParaRPr lang="es" sz="1200" b="1" i="0" u="none" dirty="0">
              <a:solidFill>
                <a:srgbClr val="FFFF00"/>
              </a:solidFill>
            </a:endParaRPr>
          </a:p>
          <a:p>
            <a:pPr algn="l" rtl="0"/>
            <a:r>
              <a:rPr lang="es" sz="1200" b="1" i="0" u="none" dirty="0">
                <a:solidFill>
                  <a:srgbClr val="FFFF00"/>
                </a:solidFill>
              </a:rPr>
              <a:t>Sobreprofundidad Permitida Total</a:t>
            </a:r>
            <a:r>
              <a:rPr lang="es" sz="1200" b="1" i="0" u="none">
                <a:solidFill>
                  <a:srgbClr val="FFFF00"/>
                </a:solidFill>
              </a:rPr>
              <a:t>:</a:t>
            </a:r>
            <a:r>
              <a:rPr lang="es" sz="1200" b="0" i="0" u="none">
                <a:solidFill>
                  <a:srgbClr val="FFFF00"/>
                </a:solidFill>
              </a:rPr>
              <a:t>     </a:t>
            </a:r>
            <a:r>
              <a:rPr lang="es" sz="1200" b="0" i="0" u="none" smtClean="0">
                <a:solidFill>
                  <a:srgbClr val="FFFF00"/>
                </a:solidFill>
              </a:rPr>
              <a:t> </a:t>
            </a:r>
            <a:r>
              <a:rPr lang="es" sz="1200" b="1" i="0" u="none" dirty="0">
                <a:solidFill>
                  <a:srgbClr val="FFFF00"/>
                </a:solidFill>
              </a:rPr>
              <a:t>127,426cy</a:t>
            </a:r>
          </a:p>
          <a:p>
            <a:pPr algn="l" rtl="0"/>
            <a:r>
              <a:rPr lang="es" sz="1200" b="1" i="0" u="none" dirty="0">
                <a:solidFill>
                  <a:srgbClr val="FFFF00"/>
                </a:solidFill>
              </a:rPr>
              <a:t>Total Pago Colocado:</a:t>
            </a:r>
            <a:r>
              <a:rPr lang="es" sz="1200" b="0" i="0" u="none" dirty="0">
                <a:solidFill>
                  <a:srgbClr val="FFFF00"/>
                </a:solidFill>
              </a:rPr>
              <a:t>                           </a:t>
            </a:r>
            <a:r>
              <a:rPr lang="es" sz="1200" b="1" i="0" u="none" dirty="0">
                <a:solidFill>
                  <a:srgbClr val="FFFF00"/>
                </a:solidFill>
              </a:rPr>
              <a:t>575,371cy</a:t>
            </a:r>
          </a:p>
        </p:txBody>
      </p:sp>
      <p:sp>
        <p:nvSpPr>
          <p:cNvPr id="6" name="TextBox 5"/>
          <p:cNvSpPr txBox="1"/>
          <p:nvPr/>
        </p:nvSpPr>
        <p:spPr>
          <a:xfrm>
            <a:off x="4745182" y="4366633"/>
            <a:ext cx="4043855" cy="646331"/>
          </a:xfrm>
          <a:prstGeom prst="rect">
            <a:avLst/>
          </a:prstGeom>
          <a:solidFill>
            <a:srgbClr val="0000FF"/>
          </a:solidFill>
          <a:ln>
            <a:solidFill>
              <a:schemeClr val="tx1"/>
            </a:solidFill>
          </a:ln>
        </p:spPr>
        <p:txBody>
          <a:bodyPr wrap="square" rtlCol="0">
            <a:spAutoFit/>
          </a:bodyPr>
          <a:lstStyle/>
          <a:p>
            <a:pPr algn="l" rtl="0"/>
            <a:r>
              <a:rPr lang="es" sz="1200" b="0" i="0" u="none">
                <a:solidFill>
                  <a:srgbClr val="FFFF00"/>
                </a:solidFill>
              </a:rPr>
              <a:t>Material Total a Prof. del Proyecto:   </a:t>
            </a:r>
            <a:r>
              <a:rPr lang="es" sz="1200" b="0" i="0" u="none" smtClean="0">
                <a:solidFill>
                  <a:srgbClr val="FFFF00"/>
                </a:solidFill>
              </a:rPr>
              <a:t>	</a:t>
            </a:r>
            <a:r>
              <a:rPr lang="es" sz="1200" b="1" i="0" u="none" smtClean="0">
                <a:solidFill>
                  <a:srgbClr val="FFFF00"/>
                </a:solidFill>
              </a:rPr>
              <a:t>714,060cy</a:t>
            </a:r>
            <a:endParaRPr lang="es" sz="1200" b="1" dirty="0">
              <a:solidFill>
                <a:srgbClr val="FFFF00"/>
              </a:solidFill>
            </a:endParaRPr>
          </a:p>
          <a:p>
            <a:pPr algn="l" rtl="0"/>
            <a:r>
              <a:rPr lang="es" sz="1200" b="1" i="0" u="none">
                <a:solidFill>
                  <a:srgbClr val="FFFF00"/>
                </a:solidFill>
              </a:rPr>
              <a:t>Sobreprofundidad Permitida Total:</a:t>
            </a:r>
            <a:r>
              <a:rPr lang="es" sz="1200" b="0" i="0" u="none">
                <a:solidFill>
                  <a:srgbClr val="FFFF00"/>
                </a:solidFill>
              </a:rPr>
              <a:t>     </a:t>
            </a:r>
            <a:r>
              <a:rPr lang="es" sz="1200" b="0" i="0" u="none" smtClean="0">
                <a:solidFill>
                  <a:srgbClr val="FFFF00"/>
                </a:solidFill>
              </a:rPr>
              <a:t> </a:t>
            </a:r>
            <a:r>
              <a:rPr lang="es" sz="1200" b="1" i="0" u="none">
                <a:solidFill>
                  <a:srgbClr val="FFFF00"/>
                </a:solidFill>
              </a:rPr>
              <a:t>146,115cy</a:t>
            </a:r>
          </a:p>
          <a:p>
            <a:pPr algn="l" rtl="0"/>
            <a:r>
              <a:rPr lang="es" sz="1200" b="1" i="0" u="none">
                <a:solidFill>
                  <a:srgbClr val="FFFF00"/>
                </a:solidFill>
              </a:rPr>
              <a:t>Total Pago Colocado:</a:t>
            </a:r>
            <a:r>
              <a:rPr lang="es" sz="1200" b="0" i="0" u="none">
                <a:solidFill>
                  <a:srgbClr val="FFFF00"/>
                </a:solidFill>
              </a:rPr>
              <a:t>                            </a:t>
            </a:r>
            <a:r>
              <a:rPr lang="es" sz="1200" b="1" i="0" u="none">
                <a:solidFill>
                  <a:srgbClr val="FFFF00"/>
                </a:solidFill>
              </a:rPr>
              <a:t>860,175cy</a:t>
            </a:r>
          </a:p>
        </p:txBody>
      </p:sp>
      <p:graphicFrame>
        <p:nvGraphicFramePr>
          <p:cNvPr id="7" name="Table 6"/>
          <p:cNvGraphicFramePr>
            <a:graphicFrameLocks noGrp="1"/>
          </p:cNvGraphicFramePr>
          <p:nvPr>
            <p:extLst>
              <p:ext uri="{D42A27DB-BD31-4B8C-83A1-F6EECF244321}">
                <p14:modId xmlns:p14="http://schemas.microsoft.com/office/powerpoint/2010/main" val="1482250083"/>
              </p:ext>
            </p:extLst>
          </p:nvPr>
        </p:nvGraphicFramePr>
        <p:xfrm>
          <a:off x="401781" y="5188527"/>
          <a:ext cx="8387256" cy="640080"/>
        </p:xfrm>
        <a:graphic>
          <a:graphicData uri="http://schemas.openxmlformats.org/drawingml/2006/table">
            <a:tbl>
              <a:tblPr firstRow="1" bandRow="1">
                <a:tableStyleId>{5C22544A-7EE6-4342-B048-85BDC9FD1C3A}</a:tableStyleId>
              </a:tblPr>
              <a:tblGrid>
                <a:gridCol w="1048407">
                  <a:extLst>
                    <a:ext uri="{9D8B030D-6E8A-4147-A177-3AD203B41FA5}">
                      <a16:colId xmlns="" xmlns:a16="http://schemas.microsoft.com/office/drawing/2014/main" val="20000"/>
                    </a:ext>
                  </a:extLst>
                </a:gridCol>
                <a:gridCol w="7338849">
                  <a:extLst>
                    <a:ext uri="{9D8B030D-6E8A-4147-A177-3AD203B41FA5}">
                      <a16:colId xmlns="" xmlns:a16="http://schemas.microsoft.com/office/drawing/2014/main" val="20001"/>
                    </a:ext>
                  </a:extLst>
                </a:gridCol>
              </a:tblGrid>
              <a:tr h="370840">
                <a:tc>
                  <a:txBody>
                    <a:bodyPr/>
                    <a:lstStyle/>
                    <a:p>
                      <a:pPr algn="l" rtl="0"/>
                      <a:r>
                        <a:rPr lang="es" sz="2400" b="0" i="0" u="none">
                          <a:solidFill>
                            <a:schemeClr val="bg1"/>
                          </a:solidFill>
                        </a:rPr>
                        <a:t>Nota:</a:t>
                      </a:r>
                    </a:p>
                  </a:txBody>
                  <a:tcPr>
                    <a:solidFill>
                      <a:srgbClr val="FF0000"/>
                    </a:solidFill>
                  </a:tcPr>
                </a:tc>
                <a:tc>
                  <a:txBody>
                    <a:bodyPr/>
                    <a:lstStyle/>
                    <a:p>
                      <a:pPr algn="l" rtl="0"/>
                      <a:r>
                        <a:rPr lang="es" b="0" i="0" u="none">
                          <a:solidFill>
                            <a:schemeClr val="tx1"/>
                          </a:solidFill>
                        </a:rPr>
                        <a:t>Si usted cambia la profundidad del canal, MODELO TIN determina nuevos puntos de tope del banco, usando el talud lateral original.  </a:t>
                      </a:r>
                      <a:endParaRPr lang="es" dirty="0">
                        <a:solidFill>
                          <a:schemeClr val="tx1"/>
                        </a:solidFill>
                      </a:endParaRPr>
                    </a:p>
                  </a:txBody>
                  <a:tcPr>
                    <a:solidFill>
                      <a:srgbClr val="FFFF00"/>
                    </a:solidFill>
                  </a:tcPr>
                </a:tc>
                <a:extLst>
                  <a:ext uri="{0D108BD9-81ED-4DB2-BD59-A6C34878D82A}">
                    <a16:rowId xmlns=""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906877028"/>
              </p:ext>
            </p:extLst>
          </p:nvPr>
        </p:nvGraphicFramePr>
        <p:xfrm>
          <a:off x="401781" y="1586345"/>
          <a:ext cx="4114800" cy="274320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sz="1600" b="0" i="0" u="none"/>
                        <a:t>Programa</a:t>
                      </a:r>
                    </a:p>
                  </a:txBody>
                  <a:tcPr/>
                </a:tc>
                <a:tc>
                  <a:txBody>
                    <a:bodyPr/>
                    <a:lstStyle/>
                    <a:p>
                      <a:pPr algn="l" rtl="0"/>
                      <a:r>
                        <a:rPr lang="es" sz="1600" b="0" i="0" u="none"/>
                        <a:t>MODELO TIN</a:t>
                      </a:r>
                    </a:p>
                  </a:txBody>
                  <a:tcPr/>
                </a:tc>
                <a:extLst>
                  <a:ext uri="{0D108BD9-81ED-4DB2-BD59-A6C34878D82A}">
                    <a16:rowId xmlns="" xmlns:a16="http://schemas.microsoft.com/office/drawing/2014/main" val="10000"/>
                  </a:ext>
                </a:extLst>
              </a:tr>
              <a:tr h="370840">
                <a:tc>
                  <a:txBody>
                    <a:bodyPr/>
                    <a:lstStyle/>
                    <a:p>
                      <a:pPr algn="l" rtl="0"/>
                      <a:r>
                        <a:rPr lang="es" sz="1400" b="0" i="0" u="none"/>
                        <a:t>Archivo Entrada:</a:t>
                      </a:r>
                    </a:p>
                  </a:txBody>
                  <a:tcPr/>
                </a:tc>
                <a:tc>
                  <a:txBody>
                    <a:bodyPr/>
                    <a:lstStyle/>
                    <a:p>
                      <a:pPr algn="l" rtl="0"/>
                      <a:r>
                        <a:rPr lang="es" sz="1400" b="0" i="0" u="none"/>
                        <a:t>WWW_Pre.XYZ</a:t>
                      </a:r>
                    </a:p>
                  </a:txBody>
                  <a:tcPr/>
                </a:tc>
                <a:extLst>
                  <a:ext uri="{0D108BD9-81ED-4DB2-BD59-A6C34878D82A}">
                    <a16:rowId xmlns="" xmlns:a16="http://schemas.microsoft.com/office/drawing/2014/main" val="10001"/>
                  </a:ext>
                </a:extLst>
              </a:tr>
              <a:tr h="370840">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 xmlns:a16="http://schemas.microsoft.com/office/drawing/2014/main" val="10002"/>
                  </a:ext>
                </a:extLst>
              </a:tr>
              <a:tr h="370840">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 xmlns:a16="http://schemas.microsoft.com/office/drawing/2014/main" val="10003"/>
                  </a:ext>
                </a:extLst>
              </a:tr>
              <a:tr h="370840">
                <a:tc>
                  <a:txBody>
                    <a:bodyPr/>
                    <a:lstStyle/>
                    <a:p>
                      <a:pPr algn="l" rtl="0"/>
                      <a:r>
                        <a:rPr lang="es" sz="1400" b="0" i="0" u="none"/>
                        <a:t>Modo:</a:t>
                      </a:r>
                    </a:p>
                  </a:txBody>
                  <a:tcPr/>
                </a:tc>
                <a:tc>
                  <a:txBody>
                    <a:bodyPr/>
                    <a:lstStyle/>
                    <a:p>
                      <a:pPr algn="l" rtl="0"/>
                      <a:r>
                        <a:rPr lang="es" sz="1400" b="0" i="0" u="none"/>
                        <a:t>Profundidad = 44 (Diseño)</a:t>
                      </a:r>
                    </a:p>
                  </a:txBody>
                  <a:tcPr/>
                </a:tc>
                <a:extLst>
                  <a:ext uri="{0D108BD9-81ED-4DB2-BD59-A6C34878D82A}">
                    <a16:rowId xmlns="" xmlns:a16="http://schemas.microsoft.com/office/drawing/2014/main" val="10004"/>
                  </a:ext>
                </a:extLst>
              </a:tr>
              <a:tr h="370840">
                <a:tc>
                  <a:txBody>
                    <a:bodyPr/>
                    <a:lstStyle/>
                    <a:p>
                      <a:pPr algn="l" rtl="0"/>
                      <a:r>
                        <a:rPr lang="es" sz="1400" b="0" i="0" u="none"/>
                        <a:t>Volumen:</a:t>
                      </a:r>
                    </a:p>
                  </a:txBody>
                  <a:tcPr/>
                </a:tc>
                <a:tc>
                  <a:txBody>
                    <a:bodyPr/>
                    <a:lstStyle/>
                    <a:p>
                      <a:pPr algn="l" rtl="0"/>
                      <a:r>
                        <a:rPr lang="es" sz="1400" b="0" i="0" u="none"/>
                        <a:t>Filadelfia/Talud</a:t>
                      </a:r>
                    </a:p>
                  </a:txBody>
                  <a:tcPr/>
                </a:tc>
                <a:extLst>
                  <a:ext uri="{0D108BD9-81ED-4DB2-BD59-A6C34878D82A}">
                    <a16:rowId xmlns="" xmlns:a16="http://schemas.microsoft.com/office/drawing/2014/main" val="10005"/>
                  </a:ext>
                </a:extLst>
              </a:tr>
              <a:tr h="370840">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 xmlns:a16="http://schemas.microsoft.com/office/drawing/2014/main" val="10006"/>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691206432"/>
              </p:ext>
            </p:extLst>
          </p:nvPr>
        </p:nvGraphicFramePr>
        <p:xfrm>
          <a:off x="4745182" y="1586345"/>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 xmlns:a16="http://schemas.microsoft.com/office/drawing/2014/main" val="10000"/>
                  </a:ext>
                </a:extLst>
              </a:tr>
              <a:tr h="370840">
                <a:tc>
                  <a:txBody>
                    <a:bodyPr/>
                    <a:lstStyle/>
                    <a:p>
                      <a:pPr algn="l" rtl="0"/>
                      <a:r>
                        <a:rPr lang="es" sz="1400" b="0" i="0" u="none"/>
                        <a:t>Archivo Entrada:</a:t>
                      </a:r>
                    </a:p>
                  </a:txBody>
                  <a:tcPr/>
                </a:tc>
                <a:tc>
                  <a:txBody>
                    <a:bodyPr/>
                    <a:lstStyle/>
                    <a:p>
                      <a:pPr algn="l" rtl="0"/>
                      <a:r>
                        <a:rPr lang="es" sz="1400" b="0" i="0" u="none"/>
                        <a:t>WWW_Pre.XYZ</a:t>
                      </a:r>
                    </a:p>
                  </a:txBody>
                  <a:tcPr/>
                </a:tc>
                <a:extLst>
                  <a:ext uri="{0D108BD9-81ED-4DB2-BD59-A6C34878D82A}">
                    <a16:rowId xmlns="" xmlns:a16="http://schemas.microsoft.com/office/drawing/2014/main" val="10001"/>
                  </a:ext>
                </a:extLst>
              </a:tr>
              <a:tr h="370840">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 xmlns:a16="http://schemas.microsoft.com/office/drawing/2014/main" val="10002"/>
                  </a:ext>
                </a:extLst>
              </a:tr>
              <a:tr h="370840">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 xmlns:a16="http://schemas.microsoft.com/office/drawing/2014/main" val="10003"/>
                  </a:ext>
                </a:extLst>
              </a:tr>
              <a:tr h="370840">
                <a:tc>
                  <a:txBody>
                    <a:bodyPr/>
                    <a:lstStyle/>
                    <a:p>
                      <a:pPr algn="l" rtl="0"/>
                      <a:r>
                        <a:rPr lang="es" sz="1400" b="0" i="0" u="none" dirty="0"/>
                        <a:t>Modo:</a:t>
                      </a:r>
                    </a:p>
                  </a:txBody>
                  <a:tcPr/>
                </a:tc>
                <a:tc>
                  <a:txBody>
                    <a:bodyPr/>
                    <a:lstStyle/>
                    <a:p>
                      <a:pPr algn="l" rtl="0"/>
                      <a:r>
                        <a:rPr lang="es" sz="1400" b="0" i="0" u="none"/>
                        <a:t>Profundidad = 46</a:t>
                      </a:r>
                    </a:p>
                  </a:txBody>
                  <a:tcPr/>
                </a:tc>
                <a:extLst>
                  <a:ext uri="{0D108BD9-81ED-4DB2-BD59-A6C34878D82A}">
                    <a16:rowId xmlns="" xmlns:a16="http://schemas.microsoft.com/office/drawing/2014/main" val="10004"/>
                  </a:ext>
                </a:extLst>
              </a:tr>
              <a:tr h="370840">
                <a:tc>
                  <a:txBody>
                    <a:bodyPr/>
                    <a:lstStyle/>
                    <a:p>
                      <a:pPr algn="l" rtl="0"/>
                      <a:r>
                        <a:rPr lang="es" sz="1400" b="0" i="0" u="none"/>
                        <a:t>Volumen:</a:t>
                      </a:r>
                    </a:p>
                  </a:txBody>
                  <a:tcPr/>
                </a:tc>
                <a:tc>
                  <a:txBody>
                    <a:bodyPr/>
                    <a:lstStyle/>
                    <a:p>
                      <a:pPr algn="l" rtl="0"/>
                      <a:r>
                        <a:rPr lang="es" sz="1400" b="0" i="0" u="none"/>
                        <a:t>Filadelfia/Talud</a:t>
                      </a:r>
                    </a:p>
                  </a:txBody>
                  <a:tcPr/>
                </a:tc>
                <a:extLst>
                  <a:ext uri="{0D108BD9-81ED-4DB2-BD59-A6C34878D82A}">
                    <a16:rowId xmlns="" xmlns:a16="http://schemas.microsoft.com/office/drawing/2014/main" val="10005"/>
                  </a:ext>
                </a:extLst>
              </a:tr>
              <a:tr h="370840">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79266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990600"/>
          </a:xfrm>
        </p:spPr>
        <p:txBody>
          <a:bodyPr/>
          <a:lstStyle/>
          <a:p>
            <a:pPr algn="l" rtl="0"/>
            <a:r>
              <a:rPr lang="es" b="0" i="0" u="none"/>
              <a:t>Ejemplos Prácticos #4</a:t>
            </a:r>
            <a:r>
              <a:rPr lang="es" sz="2400"/>
              <a:t/>
            </a:r>
            <a:br>
              <a:rPr lang="es" sz="2400"/>
            </a:br>
            <a:r>
              <a:rPr lang="es" sz="2400" b="0" i="0" u="none"/>
              <a:t> TIN vs LNW (Método Filadelfia):  MODELO TIN vs CSV</a:t>
            </a:r>
            <a:endParaRPr lang="es" dirty="0"/>
          </a:p>
        </p:txBody>
      </p:sp>
      <p:sp>
        <p:nvSpPr>
          <p:cNvPr id="4" name="TextBox 3"/>
          <p:cNvSpPr txBox="1"/>
          <p:nvPr/>
        </p:nvSpPr>
        <p:spPr>
          <a:xfrm>
            <a:off x="228600" y="4495800"/>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127,426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575,371 ydc</a:t>
            </a:r>
            <a:endParaRPr lang="es" sz="1200" b="1" dirty="0">
              <a:solidFill>
                <a:schemeClr val="bg1"/>
              </a:solidFill>
            </a:endParaRPr>
          </a:p>
        </p:txBody>
      </p:sp>
      <p:sp>
        <p:nvSpPr>
          <p:cNvPr id="6" name="TextBox 5"/>
          <p:cNvSpPr txBox="1"/>
          <p:nvPr/>
        </p:nvSpPr>
        <p:spPr>
          <a:xfrm>
            <a:off x="4800600" y="4495800"/>
            <a:ext cx="4114800"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451,686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127,387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579,073 ydc</a:t>
            </a:r>
            <a:endParaRPr lang="es" sz="1200" b="1" dirty="0">
              <a:solidFill>
                <a:schemeClr val="bg1"/>
              </a:solidFill>
            </a:endParaRPr>
          </a:p>
        </p:txBody>
      </p:sp>
      <p:sp>
        <p:nvSpPr>
          <p:cNvPr id="8" name="Rounded Rectangle 7"/>
          <p:cNvSpPr/>
          <p:nvPr/>
        </p:nvSpPr>
        <p:spPr>
          <a:xfrm>
            <a:off x="15240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Cargue Archivos en MODELO TIN (XYZ y LNW)</a:t>
            </a:r>
          </a:p>
        </p:txBody>
      </p:sp>
      <p:sp>
        <p:nvSpPr>
          <p:cNvPr id="9" name="Rounded Rectangle 8"/>
          <p:cNvSpPr/>
          <p:nvPr/>
        </p:nvSpPr>
        <p:spPr>
          <a:xfrm>
            <a:off x="36576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Exporte datos Formato ALL Editado a WWW.LOG</a:t>
            </a:r>
          </a:p>
        </p:txBody>
      </p:sp>
      <p:sp>
        <p:nvSpPr>
          <p:cNvPr id="10" name="Rounded Rectangle 9"/>
          <p:cNvSpPr/>
          <p:nvPr/>
        </p:nvSpPr>
        <p:spPr>
          <a:xfrm>
            <a:off x="58674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Cargue los datos WWW.LOG a CSV</a:t>
            </a:r>
          </a:p>
        </p:txBody>
      </p:sp>
      <p:cxnSp>
        <p:nvCxnSpPr>
          <p:cNvPr id="12" name="Straight Arrow Connector 11"/>
          <p:cNvCxnSpPr>
            <a:stCxn id="8" idx="3"/>
            <a:endCxn id="9" idx="1"/>
          </p:cNvCxnSpPr>
          <p:nvPr/>
        </p:nvCxnSpPr>
        <p:spPr>
          <a:xfrm>
            <a:off x="3429000" y="5943600"/>
            <a:ext cx="2286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1"/>
          </p:cNvCxnSpPr>
          <p:nvPr/>
        </p:nvCxnSpPr>
        <p:spPr>
          <a:xfrm>
            <a:off x="5562600" y="5943600"/>
            <a:ext cx="3048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0" y="6453664"/>
            <a:ext cx="2590800" cy="381000"/>
          </a:xfrm>
          <a:prstGeom prst="rect">
            <a:avLst/>
          </a:prstGeom>
          <a:noFill/>
        </p:spPr>
        <p:txBody>
          <a:bodyPr wrap="square" rtlCol="0">
            <a:spAutoFit/>
          </a:bodyPr>
          <a:lstStyle/>
          <a:p>
            <a:pPr algn="l" rtl="0"/>
            <a:r>
              <a:rPr lang="es" b="0" i="0" u="none">
                <a:solidFill>
                  <a:schemeClr val="tx1">
                    <a:lumMod val="65000"/>
                    <a:lumOff val="35000"/>
                  </a:schemeClr>
                </a:solidFill>
              </a:rPr>
              <a:t>Se acuerda como?</a:t>
            </a:r>
          </a:p>
        </p:txBody>
      </p:sp>
      <p:graphicFrame>
        <p:nvGraphicFramePr>
          <p:cNvPr id="13" name="Table 12"/>
          <p:cNvGraphicFramePr>
            <a:graphicFrameLocks noGrp="1"/>
          </p:cNvGraphicFramePr>
          <p:nvPr>
            <p:extLst>
              <p:ext uri="{D42A27DB-BD31-4B8C-83A1-F6EECF244321}">
                <p14:modId xmlns:p14="http://schemas.microsoft.com/office/powerpoint/2010/main" val="2942625560"/>
              </p:ext>
            </p:extLst>
          </p:nvPr>
        </p:nvGraphicFramePr>
        <p:xfrm>
          <a:off x="228600" y="167132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 xmlns:a16="http://schemas.microsoft.com/office/drawing/2014/main" val="10000"/>
                  </a:ext>
                </a:extLst>
              </a:tr>
              <a:tr h="370840">
                <a:tc>
                  <a:txBody>
                    <a:bodyPr/>
                    <a:lstStyle/>
                    <a:p>
                      <a:pPr algn="l" rtl="0"/>
                      <a:r>
                        <a:rPr lang="es" b="0" i="0" u="none"/>
                        <a:t>Archivo Entrada:</a:t>
                      </a:r>
                    </a:p>
                  </a:txBody>
                  <a:tcPr/>
                </a:tc>
                <a:tc>
                  <a:txBody>
                    <a:bodyPr/>
                    <a:lstStyle/>
                    <a:p>
                      <a:pPr algn="l" rtl="0"/>
                      <a:r>
                        <a:rPr lang="es" b="0" i="0" u="none"/>
                        <a:t>WWW_Pre.XYZ</a:t>
                      </a:r>
                    </a:p>
                  </a:txBody>
                  <a:tcPr/>
                </a:tc>
                <a:extLst>
                  <a:ext uri="{0D108BD9-81ED-4DB2-BD59-A6C34878D82A}">
                    <a16:rowId xmlns="" xmlns:a16="http://schemas.microsoft.com/office/drawing/2014/main" val="10001"/>
                  </a:ext>
                </a:extLst>
              </a:tr>
              <a:tr h="370840">
                <a:tc>
                  <a:txBody>
                    <a:bodyPr/>
                    <a:lstStyle/>
                    <a:p>
                      <a:pPr algn="l" rtl="0"/>
                      <a:r>
                        <a:rPr lang="es" b="0" i="0" u="none"/>
                        <a:t>Líneas Planeadas</a:t>
                      </a:r>
                    </a:p>
                  </a:txBody>
                  <a:tcPr/>
                </a:tc>
                <a:tc>
                  <a:txBody>
                    <a:bodyPr/>
                    <a:lstStyle/>
                    <a:p>
                      <a:pPr algn="l" rtl="0"/>
                      <a:r>
                        <a:rPr lang="es" b="0" i="0" u="none"/>
                        <a:t>WWW.LNW</a:t>
                      </a:r>
                    </a:p>
                  </a:txBody>
                  <a:tcPr/>
                </a:tc>
                <a:extLst>
                  <a:ext uri="{0D108BD9-81ED-4DB2-BD59-A6C34878D82A}">
                    <a16:rowId xmlns="" xmlns:a16="http://schemas.microsoft.com/office/drawing/2014/main" val="10002"/>
                  </a:ext>
                </a:extLst>
              </a:tr>
              <a:tr h="370840">
                <a:tc>
                  <a:txBody>
                    <a:bodyPr/>
                    <a:lstStyle/>
                    <a:p>
                      <a:pPr algn="l" rtl="0"/>
                      <a:r>
                        <a:rPr lang="es" b="0" i="0" u="none"/>
                        <a:t>LADO MAX TIN</a:t>
                      </a:r>
                    </a:p>
                  </a:txBody>
                  <a:tcPr/>
                </a:tc>
                <a:tc>
                  <a:txBody>
                    <a:bodyPr/>
                    <a:lstStyle/>
                    <a:p>
                      <a:pPr algn="l" rtl="0"/>
                      <a:r>
                        <a:rPr lang="es" b="0" i="0" u="none"/>
                        <a:t>25</a:t>
                      </a:r>
                    </a:p>
                  </a:txBody>
                  <a:tcPr/>
                </a:tc>
                <a:extLst>
                  <a:ext uri="{0D108BD9-81ED-4DB2-BD59-A6C34878D82A}">
                    <a16:rowId xmlns="" xmlns:a16="http://schemas.microsoft.com/office/drawing/2014/main" val="10003"/>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 xmlns:a16="http://schemas.microsoft.com/office/drawing/2014/main" val="10004"/>
                  </a:ext>
                </a:extLst>
              </a:tr>
              <a:tr h="370840">
                <a:tc>
                  <a:txBody>
                    <a:bodyPr/>
                    <a:lstStyle/>
                    <a:p>
                      <a:pPr algn="l" rtl="0"/>
                      <a:r>
                        <a:rPr lang="es" b="0" i="0" u="none"/>
                        <a:t>Volumen:</a:t>
                      </a:r>
                    </a:p>
                  </a:txBody>
                  <a:tcPr/>
                </a:tc>
                <a:tc>
                  <a:txBody>
                    <a:bodyPr/>
                    <a:lstStyle/>
                    <a:p>
                      <a:pPr algn="l" rtl="0"/>
                      <a:r>
                        <a:rPr lang="es" b="0" i="0" u="none"/>
                        <a:t>Filadelfia/Talud</a:t>
                      </a:r>
                    </a:p>
                  </a:txBody>
                  <a:tcPr/>
                </a:tc>
                <a:extLst>
                  <a:ext uri="{0D108BD9-81ED-4DB2-BD59-A6C34878D82A}">
                    <a16:rowId xmlns="" xmlns:a16="http://schemas.microsoft.com/office/drawing/2014/main" val="10005"/>
                  </a:ext>
                </a:extLst>
              </a:tr>
              <a:tr h="370840">
                <a:tc>
                  <a:txBody>
                    <a:bodyPr/>
                    <a:lstStyle/>
                    <a:p>
                      <a:pPr algn="l" rtl="0"/>
                      <a:r>
                        <a:rPr lang="es" b="0" i="0" u="none"/>
                        <a:t>OD Permitida</a:t>
                      </a:r>
                    </a:p>
                  </a:txBody>
                  <a:tcPr/>
                </a:tc>
                <a:tc>
                  <a:txBody>
                    <a:bodyPr/>
                    <a:lstStyle/>
                    <a:p>
                      <a:pPr algn="l" rtl="0"/>
                      <a:r>
                        <a:rPr lang="es" b="0" i="0" u="none"/>
                        <a:t>1:  Sin Isóbata</a:t>
                      </a:r>
                    </a:p>
                  </a:txBody>
                  <a:tcPr/>
                </a:tc>
                <a:extLst>
                  <a:ext uri="{0D108BD9-81ED-4DB2-BD59-A6C34878D82A}">
                    <a16:rowId xmlns="" xmlns:a16="http://schemas.microsoft.com/office/drawing/2014/main" val="10006"/>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663233775"/>
              </p:ext>
            </p:extLst>
          </p:nvPr>
        </p:nvGraphicFramePr>
        <p:xfrm>
          <a:off x="4800600" y="1669732"/>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b="0" i="0" u="none"/>
                        <a:t>Programa</a:t>
                      </a:r>
                    </a:p>
                  </a:txBody>
                  <a:tcPr/>
                </a:tc>
                <a:tc>
                  <a:txBody>
                    <a:bodyPr/>
                    <a:lstStyle/>
                    <a:p>
                      <a:pPr algn="l" rtl="0"/>
                      <a:r>
                        <a:rPr lang="es" b="0" i="0" u="none"/>
                        <a:t>CSV:</a:t>
                      </a:r>
                    </a:p>
                  </a:txBody>
                  <a:tcPr/>
                </a:tc>
                <a:extLst>
                  <a:ext uri="{0D108BD9-81ED-4DB2-BD59-A6C34878D82A}">
                    <a16:rowId xmlns="" xmlns:a16="http://schemas.microsoft.com/office/drawing/2014/main" val="10000"/>
                  </a:ext>
                </a:extLst>
              </a:tr>
              <a:tr h="370840">
                <a:tc>
                  <a:txBody>
                    <a:bodyPr/>
                    <a:lstStyle/>
                    <a:p>
                      <a:pPr algn="l" rtl="0"/>
                      <a:r>
                        <a:rPr lang="es" b="0" i="0" u="none"/>
                        <a:t>Archivo Entrada:</a:t>
                      </a:r>
                    </a:p>
                  </a:txBody>
                  <a:tcPr/>
                </a:tc>
                <a:tc>
                  <a:txBody>
                    <a:bodyPr/>
                    <a:lstStyle/>
                    <a:p>
                      <a:pPr algn="l" rtl="0"/>
                      <a:r>
                        <a:rPr lang="es" b="0" i="0" u="none"/>
                        <a:t>WWW.LOG</a:t>
                      </a:r>
                    </a:p>
                  </a:txBody>
                  <a:tcPr/>
                </a:tc>
                <a:extLst>
                  <a:ext uri="{0D108BD9-81ED-4DB2-BD59-A6C34878D82A}">
                    <a16:rowId xmlns="" xmlns:a16="http://schemas.microsoft.com/office/drawing/2014/main" val="10001"/>
                  </a:ext>
                </a:extLst>
              </a:tr>
              <a:tr h="370840">
                <a:tc>
                  <a:txBody>
                    <a:bodyPr/>
                    <a:lstStyle/>
                    <a:p>
                      <a:pPr algn="l" rtl="0"/>
                      <a:r>
                        <a:rPr lang="es" b="0" i="0" u="none"/>
                        <a:t>Líneas Planeadas</a:t>
                      </a:r>
                    </a:p>
                  </a:txBody>
                  <a:tcPr/>
                </a:tc>
                <a:tc>
                  <a:txBody>
                    <a:bodyPr/>
                    <a:lstStyle/>
                    <a:p>
                      <a:pPr algn="l" rtl="0"/>
                      <a:r>
                        <a:rPr lang="es" b="0" i="0" u="none"/>
                        <a:t>WWW.LNW</a:t>
                      </a:r>
                    </a:p>
                  </a:txBody>
                  <a:tcPr/>
                </a:tc>
                <a:extLst>
                  <a:ext uri="{0D108BD9-81ED-4DB2-BD59-A6C34878D82A}">
                    <a16:rowId xmlns="" xmlns:a16="http://schemas.microsoft.com/office/drawing/2014/main" val="10002"/>
                  </a:ext>
                </a:extLst>
              </a:tr>
              <a:tr h="370840">
                <a:tc>
                  <a:txBody>
                    <a:bodyPr/>
                    <a:lstStyle/>
                    <a:p>
                      <a:pPr algn="l" rtl="0"/>
                      <a:r>
                        <a:rPr lang="es" b="0" i="0" u="none"/>
                        <a:t>Lado Max Tin:</a:t>
                      </a:r>
                    </a:p>
                  </a:txBody>
                  <a:tcPr/>
                </a:tc>
                <a:tc>
                  <a:txBody>
                    <a:bodyPr/>
                    <a:lstStyle/>
                    <a:p>
                      <a:pPr algn="l" rtl="0"/>
                      <a:r>
                        <a:rPr lang="es" b="0" i="0" u="none"/>
                        <a:t>200</a:t>
                      </a:r>
                    </a:p>
                  </a:txBody>
                  <a:tcPr/>
                </a:tc>
                <a:extLst>
                  <a:ext uri="{0D108BD9-81ED-4DB2-BD59-A6C34878D82A}">
                    <a16:rowId xmlns="" xmlns:a16="http://schemas.microsoft.com/office/drawing/2014/main" val="10003"/>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 xmlns:a16="http://schemas.microsoft.com/office/drawing/2014/main" val="10004"/>
                  </a:ext>
                </a:extLst>
              </a:tr>
              <a:tr h="370840">
                <a:tc>
                  <a:txBody>
                    <a:bodyPr/>
                    <a:lstStyle/>
                    <a:p>
                      <a:pPr algn="l" rtl="0"/>
                      <a:r>
                        <a:rPr lang="es" b="0" i="0" u="none"/>
                        <a:t>Volumen:</a:t>
                      </a:r>
                    </a:p>
                  </a:txBody>
                  <a:tcPr/>
                </a:tc>
                <a:tc>
                  <a:txBody>
                    <a:bodyPr/>
                    <a:lstStyle/>
                    <a:p>
                      <a:pPr algn="l" rtl="0"/>
                      <a:r>
                        <a:rPr lang="es" b="0" i="0" u="none"/>
                        <a:t>Filadelfia/Talud</a:t>
                      </a:r>
                    </a:p>
                  </a:txBody>
                  <a:tcPr/>
                </a:tc>
                <a:extLst>
                  <a:ext uri="{0D108BD9-81ED-4DB2-BD59-A6C34878D82A}">
                    <a16:rowId xmlns="" xmlns:a16="http://schemas.microsoft.com/office/drawing/2014/main" val="10005"/>
                  </a:ext>
                </a:extLst>
              </a:tr>
              <a:tr h="370840">
                <a:tc>
                  <a:txBody>
                    <a:bodyPr/>
                    <a:lstStyle/>
                    <a:p>
                      <a:pPr algn="l" rtl="0"/>
                      <a:r>
                        <a:rPr lang="es" b="0" i="0" u="none"/>
                        <a:t>OD Permitida</a:t>
                      </a:r>
                    </a:p>
                  </a:txBody>
                  <a:tcPr/>
                </a:tc>
                <a:tc>
                  <a:txBody>
                    <a:bodyPr/>
                    <a:lstStyle/>
                    <a:p>
                      <a:pPr algn="l" rtl="0"/>
                      <a:r>
                        <a:rPr lang="es" b="0" i="0" u="none"/>
                        <a:t>1:  Sin Isóbata</a:t>
                      </a: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414936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533400" y="5791200"/>
            <a:ext cx="8229600" cy="715963"/>
          </a:xfrm>
        </p:spPr>
        <p:txBody>
          <a:bodyPr>
            <a:normAutofit fontScale="77500" lnSpcReduction="20000"/>
          </a:bodyPr>
          <a:lstStyle/>
          <a:p>
            <a:pPr algn="l" rtl="0"/>
            <a:r>
              <a:rPr lang="es" sz="2400" b="1" i="0" u="none">
                <a:solidFill>
                  <a:schemeClr val="bg2"/>
                </a:solidFill>
              </a:rPr>
              <a:t>Pestaña Opciones Gráficas:</a:t>
            </a:r>
            <a:r>
              <a:rPr lang="es" sz="2400" b="0" i="0" u="none">
                <a:solidFill>
                  <a:schemeClr val="bg2"/>
                </a:solidFill>
              </a:rPr>
              <a:t>  </a:t>
            </a:r>
            <a:r>
              <a:rPr lang="es" sz="2400" b="0" i="0" u="none">
                <a:solidFill>
                  <a:schemeClr val="tx1">
                    <a:lumMod val="65000"/>
                    <a:lumOff val="35000"/>
                  </a:schemeClr>
                </a:solidFill>
              </a:rPr>
              <a:t>Sub pestañas para definir </a:t>
            </a:r>
            <a:r>
              <a:rPr lang="es" sz="2400" b="0" i="0" u="none" smtClean="0">
                <a:solidFill>
                  <a:schemeClr val="tx1">
                    <a:lumMod val="65000"/>
                    <a:lumOff val="35000"/>
                  </a:schemeClr>
                </a:solidFill>
              </a:rPr>
              <a:t>opciones de </a:t>
            </a:r>
            <a:r>
              <a:rPr lang="es" sz="2400" b="0" i="0" u="none">
                <a:solidFill>
                  <a:schemeClr val="tx1">
                    <a:lumMod val="65000"/>
                    <a:lumOff val="35000"/>
                  </a:schemeClr>
                </a:solidFill>
              </a:rPr>
              <a:t>etiquetado, manejo de datos y parámetros para diferentes métodos de volumen.</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14</a:t>
            </a:fld>
            <a:endParaRPr lang="es"/>
          </a:p>
        </p:txBody>
      </p:sp>
      <p:pic>
        <p:nvPicPr>
          <p:cNvPr id="4098" name="Picture 2"/>
          <p:cNvPicPr>
            <a:picLocks noChangeAspect="1" noChangeArrowheads="1"/>
          </p:cNvPicPr>
          <p:nvPr/>
        </p:nvPicPr>
        <p:blipFill>
          <a:blip r:embed="rId2" cstate="print"/>
          <a:srcRect/>
          <a:stretch>
            <a:fillRect/>
          </a:stretch>
        </p:blipFill>
        <p:spPr bwMode="auto">
          <a:xfrm>
            <a:off x="457200" y="1486816"/>
            <a:ext cx="7628965" cy="4167859"/>
          </a:xfrm>
          <a:prstGeom prst="rect">
            <a:avLst/>
          </a:prstGeom>
          <a:noFill/>
          <a:ln w="9525">
            <a:noFill/>
            <a:miter lim="800000"/>
            <a:headEnd/>
            <a:tailEnd/>
          </a:ln>
        </p:spPr>
      </p:pic>
    </p:spTree>
    <p:extLst>
      <p:ext uri="{BB962C8B-B14F-4D97-AF65-F5344CB8AC3E}">
        <p14:creationId xmlns:p14="http://schemas.microsoft.com/office/powerpoint/2010/main" val="189398100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839200" cy="1143000"/>
          </a:xfrm>
        </p:spPr>
        <p:txBody>
          <a:bodyPr/>
          <a:lstStyle/>
          <a:p>
            <a:pPr algn="l" rtl="0"/>
            <a:r>
              <a:rPr lang="es" sz="2400" b="0" i="0" u="none" dirty="0"/>
              <a:t>Ejemplos Prácticos #5</a:t>
            </a:r>
            <a:r>
              <a:rPr lang="es" sz="2000" dirty="0"/>
              <a:t/>
            </a:r>
            <a:br>
              <a:rPr lang="es" sz="2000" dirty="0"/>
            </a:br>
            <a:r>
              <a:rPr lang="es" sz="2000" b="0" i="0" u="none" dirty="0"/>
              <a:t> TIN vs LNW (Método Filadelfia):  </a:t>
            </a:r>
            <a:r>
              <a:rPr lang="es" sz="1800" b="0" i="0" u="none" dirty="0"/>
              <a:t>Todos los Datos XYZ vs. Datos Sección</a:t>
            </a:r>
            <a:endParaRPr lang="es" sz="2000" dirty="0"/>
          </a:p>
        </p:txBody>
      </p:sp>
      <p:sp>
        <p:nvSpPr>
          <p:cNvPr id="4" name="TextBox 3"/>
          <p:cNvSpPr txBox="1"/>
          <p:nvPr/>
        </p:nvSpPr>
        <p:spPr>
          <a:xfrm>
            <a:off x="228600" y="4715470"/>
            <a:ext cx="4163291"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127,426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575,371 ydc</a:t>
            </a:r>
            <a:endParaRPr lang="es" sz="1200" b="1" dirty="0">
              <a:solidFill>
                <a:schemeClr val="bg1"/>
              </a:solidFill>
            </a:endParaRPr>
          </a:p>
        </p:txBody>
      </p:sp>
      <p:sp>
        <p:nvSpPr>
          <p:cNvPr id="6" name="TextBox 5"/>
          <p:cNvSpPr txBox="1"/>
          <p:nvPr/>
        </p:nvSpPr>
        <p:spPr>
          <a:xfrm>
            <a:off x="4800600" y="4724400"/>
            <a:ext cx="4010891"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447,761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127,448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575,209 ydc</a:t>
            </a:r>
            <a:endParaRPr lang="es" sz="1200" b="1" dirty="0">
              <a:solidFill>
                <a:schemeClr val="bg1"/>
              </a:solidFill>
            </a:endParaRPr>
          </a:p>
        </p:txBody>
      </p:sp>
      <p:sp>
        <p:nvSpPr>
          <p:cNvPr id="13" name="TextBox 12"/>
          <p:cNvSpPr txBox="1"/>
          <p:nvPr/>
        </p:nvSpPr>
        <p:spPr>
          <a:xfrm>
            <a:off x="228600" y="5934670"/>
            <a:ext cx="4163291"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451,686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127,387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579,073 ydc</a:t>
            </a:r>
            <a:endParaRPr lang="es" sz="1200" b="1" dirty="0">
              <a:solidFill>
                <a:schemeClr val="bg1"/>
              </a:solidFill>
            </a:endParaRPr>
          </a:p>
        </p:txBody>
      </p:sp>
      <p:sp>
        <p:nvSpPr>
          <p:cNvPr id="16" name="TextBox 15"/>
          <p:cNvSpPr txBox="1"/>
          <p:nvPr/>
        </p:nvSpPr>
        <p:spPr>
          <a:xfrm>
            <a:off x="228600" y="434340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TIN con XYZ</a:t>
            </a:r>
          </a:p>
        </p:txBody>
      </p:sp>
      <p:sp>
        <p:nvSpPr>
          <p:cNvPr id="17" name="TextBox 16"/>
          <p:cNvSpPr txBox="1"/>
          <p:nvPr/>
        </p:nvSpPr>
        <p:spPr>
          <a:xfrm>
            <a:off x="228600" y="562987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CSV con LOG</a:t>
            </a:r>
          </a:p>
        </p:txBody>
      </p:sp>
      <p:sp>
        <p:nvSpPr>
          <p:cNvPr id="18" name="TextBox 17"/>
          <p:cNvSpPr txBox="1"/>
          <p:nvPr/>
        </p:nvSpPr>
        <p:spPr>
          <a:xfrm>
            <a:off x="5638800" y="441960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TIN con LOG</a:t>
            </a:r>
          </a:p>
        </p:txBody>
      </p:sp>
      <p:sp>
        <p:nvSpPr>
          <p:cNvPr id="19" name="TextBox 18"/>
          <p:cNvSpPr txBox="1"/>
          <p:nvPr/>
        </p:nvSpPr>
        <p:spPr>
          <a:xfrm>
            <a:off x="228600" y="1143000"/>
            <a:ext cx="8402782" cy="369332"/>
          </a:xfrm>
          <a:prstGeom prst="rect">
            <a:avLst/>
          </a:prstGeom>
          <a:noFill/>
        </p:spPr>
        <p:txBody>
          <a:bodyPr wrap="square" rtlCol="0">
            <a:spAutoFit/>
          </a:bodyPr>
          <a:lstStyle/>
          <a:p>
            <a:pPr algn="l" rtl="0"/>
            <a:r>
              <a:rPr lang="es" b="0" i="0" u="none">
                <a:solidFill>
                  <a:schemeClr val="tx1">
                    <a:lumMod val="65000"/>
                    <a:lumOff val="35000"/>
                  </a:schemeClr>
                </a:solidFill>
              </a:rPr>
              <a:t>Se comparan todos los juegos de datos así de cerca?  NO!  NO!  NO!  NO!  </a:t>
            </a:r>
          </a:p>
        </p:txBody>
      </p:sp>
      <p:graphicFrame>
        <p:nvGraphicFramePr>
          <p:cNvPr id="12" name="Table 11"/>
          <p:cNvGraphicFramePr>
            <a:graphicFrameLocks noGrp="1"/>
          </p:cNvGraphicFramePr>
          <p:nvPr>
            <p:extLst>
              <p:ext uri="{D42A27DB-BD31-4B8C-83A1-F6EECF244321}">
                <p14:modId xmlns:p14="http://schemas.microsoft.com/office/powerpoint/2010/main" val="261500727"/>
              </p:ext>
            </p:extLst>
          </p:nvPr>
        </p:nvGraphicFramePr>
        <p:xfrm>
          <a:off x="277091" y="1664117"/>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 xmlns:a16="http://schemas.microsoft.com/office/drawing/2014/main"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 xmlns:a16="http://schemas.microsoft.com/office/drawing/2014/main"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 xmlns:a16="http://schemas.microsoft.com/office/drawing/2014/main"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 xmlns:a16="http://schemas.microsoft.com/office/drawing/2014/main" val="10003"/>
                  </a:ext>
                </a:extLst>
              </a:tr>
              <a:tr h="370840">
                <a:tc>
                  <a:txBody>
                    <a:bodyPr/>
                    <a:lstStyle/>
                    <a:p>
                      <a:pPr algn="l" rtl="0"/>
                      <a:r>
                        <a:rPr lang="es" sz="1600" b="0" i="0" u="none" dirty="0"/>
                        <a:t>Modo:</a:t>
                      </a:r>
                    </a:p>
                  </a:txBody>
                  <a:tcPr/>
                </a:tc>
                <a:tc>
                  <a:txBody>
                    <a:bodyPr/>
                    <a:lstStyle/>
                    <a:p>
                      <a:pPr algn="l" rtl="0"/>
                      <a:r>
                        <a:rPr lang="es" sz="1600" b="0" i="0" u="none"/>
                        <a:t>Profundidad</a:t>
                      </a:r>
                    </a:p>
                  </a:txBody>
                  <a:tcPr/>
                </a:tc>
                <a:extLst>
                  <a:ext uri="{0D108BD9-81ED-4DB2-BD59-A6C34878D82A}">
                    <a16:rowId xmlns="" xmlns:a16="http://schemas.microsoft.com/office/drawing/2014/main" val="10004"/>
                  </a:ext>
                </a:extLst>
              </a:tr>
              <a:tr h="370840">
                <a:tc>
                  <a:txBody>
                    <a:bodyPr/>
                    <a:lstStyle/>
                    <a:p>
                      <a:pPr algn="l" rtl="0"/>
                      <a:r>
                        <a:rPr lang="es" sz="1600" b="0" i="0" u="none"/>
                        <a:t>Volumen:</a:t>
                      </a:r>
                    </a:p>
                  </a:txBody>
                  <a:tcPr/>
                </a:tc>
                <a:tc>
                  <a:txBody>
                    <a:bodyPr/>
                    <a:lstStyle/>
                    <a:p>
                      <a:pPr algn="l" rtl="0"/>
                      <a:r>
                        <a:rPr lang="es" sz="1600" b="0" i="0" u="none"/>
                        <a:t>Filadelfia/Talud</a:t>
                      </a:r>
                    </a:p>
                  </a:txBody>
                  <a:tcPr/>
                </a:tc>
                <a:extLst>
                  <a:ext uri="{0D108BD9-81ED-4DB2-BD59-A6C34878D82A}">
                    <a16:rowId xmlns="" xmlns:a16="http://schemas.microsoft.com/office/drawing/2014/main"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 xmlns:a16="http://schemas.microsoft.com/office/drawing/2014/main" val="10006"/>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338934688"/>
              </p:ext>
            </p:extLst>
          </p:nvPr>
        </p:nvGraphicFramePr>
        <p:xfrm>
          <a:off x="4696691" y="1664117"/>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 xmlns:a16="http://schemas.microsoft.com/office/drawing/2014/main" val="10000"/>
                  </a:ext>
                </a:extLst>
              </a:tr>
              <a:tr h="370840">
                <a:tc>
                  <a:txBody>
                    <a:bodyPr/>
                    <a:lstStyle/>
                    <a:p>
                      <a:pPr algn="l" rtl="0"/>
                      <a:r>
                        <a:rPr lang="es" sz="1600" b="0" i="0" u="none"/>
                        <a:t>Archivo Entrada:</a:t>
                      </a:r>
                    </a:p>
                  </a:txBody>
                  <a:tcPr/>
                </a:tc>
                <a:tc>
                  <a:txBody>
                    <a:bodyPr/>
                    <a:lstStyle/>
                    <a:p>
                      <a:pPr algn="l" rtl="0"/>
                      <a:r>
                        <a:rPr lang="es" sz="1600" b="0" i="0" u="none"/>
                        <a:t>WWW.LOG</a:t>
                      </a:r>
                    </a:p>
                  </a:txBody>
                  <a:tcPr/>
                </a:tc>
                <a:extLst>
                  <a:ext uri="{0D108BD9-81ED-4DB2-BD59-A6C34878D82A}">
                    <a16:rowId xmlns="" xmlns:a16="http://schemas.microsoft.com/office/drawing/2014/main"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 xmlns:a16="http://schemas.microsoft.com/office/drawing/2014/main" val="10002"/>
                  </a:ext>
                </a:extLst>
              </a:tr>
              <a:tr h="370840">
                <a:tc>
                  <a:txBody>
                    <a:bodyPr/>
                    <a:lstStyle/>
                    <a:p>
                      <a:pPr algn="l" rtl="0"/>
                      <a:r>
                        <a:rPr lang="es" sz="1600" b="0" i="0" u="none"/>
                        <a:t>LADO MAX TIN</a:t>
                      </a:r>
                      <a:endParaRPr lang="es" sz="1600" dirty="0"/>
                    </a:p>
                  </a:txBody>
                  <a:tcPr/>
                </a:tc>
                <a:tc>
                  <a:txBody>
                    <a:bodyPr/>
                    <a:lstStyle/>
                    <a:p>
                      <a:pPr algn="l" rtl="0"/>
                      <a:r>
                        <a:rPr lang="es" sz="1600" b="0" i="0" u="none"/>
                        <a:t>175</a:t>
                      </a:r>
                    </a:p>
                  </a:txBody>
                  <a:tcPr/>
                </a:tc>
                <a:extLst>
                  <a:ext uri="{0D108BD9-81ED-4DB2-BD59-A6C34878D82A}">
                    <a16:rowId xmlns="" xmlns:a16="http://schemas.microsoft.com/office/drawing/2014/main"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 xmlns:a16="http://schemas.microsoft.com/office/drawing/2014/main" val="10004"/>
                  </a:ext>
                </a:extLst>
              </a:tr>
              <a:tr h="370840">
                <a:tc>
                  <a:txBody>
                    <a:bodyPr/>
                    <a:lstStyle/>
                    <a:p>
                      <a:pPr algn="l" rtl="0"/>
                      <a:r>
                        <a:rPr lang="es" sz="1600" b="0" i="0" u="none" dirty="0"/>
                        <a:t>Volumen:</a:t>
                      </a:r>
                    </a:p>
                  </a:txBody>
                  <a:tcPr/>
                </a:tc>
                <a:tc>
                  <a:txBody>
                    <a:bodyPr/>
                    <a:lstStyle/>
                    <a:p>
                      <a:pPr algn="l" rtl="0"/>
                      <a:r>
                        <a:rPr lang="es" sz="1600" b="0" i="0" u="none"/>
                        <a:t>Filadelfia/Talud</a:t>
                      </a:r>
                    </a:p>
                  </a:txBody>
                  <a:tcPr/>
                </a:tc>
                <a:extLst>
                  <a:ext uri="{0D108BD9-81ED-4DB2-BD59-A6C34878D82A}">
                    <a16:rowId xmlns="" xmlns:a16="http://schemas.microsoft.com/office/drawing/2014/main"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54868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3" grpId="0" animBg="1"/>
      <p:bldP spid="16" grpId="0"/>
      <p:bldP spid="17" grpId="0"/>
      <p:bldP spid="18" grpId="0"/>
      <p:bldP spid="1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143000"/>
          </a:xfrm>
        </p:spPr>
        <p:txBody>
          <a:bodyPr/>
          <a:lstStyle/>
          <a:p>
            <a:pPr algn="l" rtl="0"/>
            <a:r>
              <a:rPr lang="es" sz="3600" b="0" i="0" u="none"/>
              <a:t>Ejemplos Prácticos #6</a:t>
            </a:r>
            <a:r>
              <a:rPr lang="es" sz="2000"/>
              <a:t/>
            </a:r>
            <a:br>
              <a:rPr lang="es" sz="2000"/>
            </a:br>
            <a:r>
              <a:rPr lang="es" sz="2000" b="0" i="0" u="none"/>
              <a:t>Pre vs Post</a:t>
            </a:r>
            <a:endParaRPr lang="es" sz="2400" dirty="0"/>
          </a:p>
        </p:txBody>
      </p:sp>
      <p:graphicFrame>
        <p:nvGraphicFramePr>
          <p:cNvPr id="12" name="Table 11"/>
          <p:cNvGraphicFramePr>
            <a:graphicFrameLocks noGrp="1"/>
          </p:cNvGraphicFramePr>
          <p:nvPr>
            <p:extLst>
              <p:ext uri="{D42A27DB-BD31-4B8C-83A1-F6EECF244321}">
                <p14:modId xmlns:p14="http://schemas.microsoft.com/office/powerpoint/2010/main" val="901007257"/>
              </p:ext>
            </p:extLst>
          </p:nvPr>
        </p:nvGraphicFramePr>
        <p:xfrm>
          <a:off x="4800600" y="1856740"/>
          <a:ext cx="4094019" cy="1752600"/>
        </p:xfrm>
        <a:graphic>
          <a:graphicData uri="http://schemas.openxmlformats.org/drawingml/2006/table">
            <a:tbl>
              <a:tblPr firstRow="1" bandRow="1">
                <a:tableStyleId>{5C22544A-7EE6-4342-B048-85BDC9FD1C3A}</a:tableStyleId>
              </a:tblPr>
              <a:tblGrid>
                <a:gridCol w="914400">
                  <a:extLst>
                    <a:ext uri="{9D8B030D-6E8A-4147-A177-3AD203B41FA5}">
                      <a16:colId xmlns="" xmlns:a16="http://schemas.microsoft.com/office/drawing/2014/main" val="20000"/>
                    </a:ext>
                  </a:extLst>
                </a:gridCol>
                <a:gridCol w="3179619">
                  <a:extLst>
                    <a:ext uri="{9D8B030D-6E8A-4147-A177-3AD203B41FA5}">
                      <a16:colId xmlns="" xmlns:a16="http://schemas.microsoft.com/office/drawing/2014/main" val="20001"/>
                    </a:ext>
                  </a:extLst>
                </a:gridCol>
              </a:tblGrid>
              <a:tr h="1752600">
                <a:tc>
                  <a:txBody>
                    <a:bodyPr/>
                    <a:lstStyle/>
                    <a:p>
                      <a:pPr algn="l" rtl="0"/>
                      <a:r>
                        <a:rPr lang="es" sz="2000" b="0" i="0" u="none"/>
                        <a:t>Nota:</a:t>
                      </a:r>
                    </a:p>
                  </a:txBody>
                  <a:tcPr>
                    <a:solidFill>
                      <a:srgbClr val="FF0000"/>
                    </a:solidFill>
                  </a:tcPr>
                </a:tc>
                <a:tc>
                  <a:txBody>
                    <a:bodyPr/>
                    <a:lstStyle/>
                    <a:p>
                      <a:pPr algn="l" rtl="0"/>
                      <a:r>
                        <a:rPr lang="es" b="0" i="0" u="none">
                          <a:solidFill>
                            <a:schemeClr val="tx1"/>
                          </a:solidFill>
                        </a:rPr>
                        <a:t>Los datos Pre Dragado siempre van en la casilla “Archivo Entrada” y los datos de Post Dragado siempre van en la casilla «Archivos Adicionales”.</a:t>
                      </a:r>
                      <a:endParaRPr lang="es" dirty="0">
                        <a:solidFill>
                          <a:schemeClr val="tx1"/>
                        </a:solidFill>
                      </a:endParaRPr>
                    </a:p>
                  </a:txBody>
                  <a:tcPr>
                    <a:solidFill>
                      <a:srgbClr val="FFFF00"/>
                    </a:solidFill>
                  </a:tcPr>
                </a:tc>
                <a:extLst>
                  <a:ext uri="{0D108BD9-81ED-4DB2-BD59-A6C34878D82A}">
                    <a16:rowId xmlns="" xmlns:a16="http://schemas.microsoft.com/office/drawing/2014/main" val="10000"/>
                  </a:ext>
                </a:extLst>
              </a:tr>
            </a:tbl>
          </a:graphicData>
        </a:graphic>
      </p:graphicFrame>
      <p:sp>
        <p:nvSpPr>
          <p:cNvPr id="4" name="TextBox 3"/>
          <p:cNvSpPr txBox="1"/>
          <p:nvPr/>
        </p:nvSpPr>
        <p:spPr>
          <a:xfrm>
            <a:off x="304800" y="4323080"/>
            <a:ext cx="8472055" cy="1938992"/>
          </a:xfrm>
          <a:prstGeom prst="rect">
            <a:avLst/>
          </a:prstGeom>
          <a:noFill/>
          <a:ln>
            <a:solidFill>
              <a:schemeClr val="tx1"/>
            </a:solidFill>
          </a:ln>
        </p:spPr>
        <p:txBody>
          <a:bodyPr wrap="square" rtlCol="0">
            <a:spAutoFit/>
          </a:bodyPr>
          <a:lstStyle/>
          <a:p>
            <a:pPr algn="just" rtl="0"/>
            <a:r>
              <a:rPr lang="es" sz="1200" b="1" i="0" u="none" dirty="0">
                <a:solidFill>
                  <a:schemeClr val="tx1">
                    <a:lumMod val="65000"/>
                    <a:lumOff val="35000"/>
                  </a:schemeClr>
                </a:solidFill>
                <a:latin typeface="Courier New" pitchFamily="49" charset="0"/>
                <a:cs typeface="Courier New" pitchFamily="49" charset="0"/>
              </a:rPr>
              <a:t>Resumen Cantidades Dragado</a:t>
            </a:r>
          </a:p>
          <a:p>
            <a:pPr algn="just" rtl="0"/>
            <a:r>
              <a:rPr lang="es" sz="1200" b="1" i="0" u="none" dirty="0">
                <a:solidFill>
                  <a:schemeClr val="tx1">
                    <a:lumMod val="65000"/>
                    <a:lumOff val="35000"/>
                  </a:schemeClr>
                </a:solidFill>
                <a:latin typeface="Courier New" pitchFamily="49" charset="0"/>
                <a:cs typeface="Courier New" pitchFamily="49" charset="0"/>
              </a:rPr>
              <a:t>==========================</a:t>
            </a:r>
          </a:p>
          <a:p>
            <a:pPr algn="just" rtl="0"/>
            <a:r>
              <a:rPr lang="es" sz="1200" b="1" i="0" u="none" dirty="0">
                <a:solidFill>
                  <a:schemeClr val="tx1">
                    <a:lumMod val="65000"/>
                    <a:lumOff val="35000"/>
                  </a:schemeClr>
                </a:solidFill>
                <a:latin typeface="Courier New" pitchFamily="49" charset="0"/>
                <a:cs typeface="Courier New" pitchFamily="49" charset="0"/>
              </a:rPr>
              <a:t>Materiales                                 Material Grueso      Relleno    Material Neto</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a Prof Proyecto              155766.9             0.0        155766.9</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en Sobreprofundidad          </a:t>
            </a:r>
            <a:r>
              <a:rPr lang="es" sz="1200" b="1" i="0" u="none" dirty="0" smtClean="0">
                <a:solidFill>
                  <a:schemeClr val="tx1">
                    <a:lumMod val="65000"/>
                    <a:lumOff val="35000"/>
                  </a:schemeClr>
                </a:solidFill>
                <a:latin typeface="Courier New" pitchFamily="49" charset="0"/>
                <a:cs typeface="Courier New" pitchFamily="49" charset="0"/>
              </a:rPr>
              <a:t> 11256.2             </a:t>
            </a:r>
            <a:r>
              <a:rPr lang="es" sz="1200" b="1" i="0" u="none" dirty="0">
                <a:solidFill>
                  <a:schemeClr val="tx1">
                    <a:lumMod val="65000"/>
                    <a:lumOff val="35000"/>
                  </a:schemeClr>
                </a:solidFill>
                <a:latin typeface="Courier New" pitchFamily="49" charset="0"/>
                <a:cs typeface="Courier New" pitchFamily="49" charset="0"/>
              </a:rPr>
              <a:t>0.0         11256.2</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a:t>
            </a:r>
            <a:r>
              <a:rPr lang="es" sz="1200" b="1" i="0" u="none" dirty="0" smtClean="0">
                <a:solidFill>
                  <a:schemeClr val="tx1">
                    <a:lumMod val="65000"/>
                    <a:lumOff val="35000"/>
                  </a:schemeClr>
                </a:solidFill>
                <a:latin typeface="Courier New" pitchFamily="49" charset="0"/>
                <a:cs typeface="Courier New" pitchFamily="49" charset="0"/>
              </a:rPr>
              <a:t>167023.0             </a:t>
            </a:r>
            <a:r>
              <a:rPr lang="es" sz="1200" b="1" i="0" u="none" dirty="0">
                <a:solidFill>
                  <a:schemeClr val="tx1">
                    <a:lumMod val="65000"/>
                    <a:lumOff val="35000"/>
                  </a:schemeClr>
                </a:solidFill>
                <a:latin typeface="Courier New" pitchFamily="49" charset="0"/>
                <a:cs typeface="Courier New" pitchFamily="49" charset="0"/>
              </a:rPr>
              <a:t>0.0        167023.0</a:t>
            </a:r>
          </a:p>
          <a:p>
            <a:pPr algn="just" rtl="0"/>
            <a:r>
              <a:rPr lang="es" sz="1200" b="1" i="0" u="none" dirty="0">
                <a:solidFill>
                  <a:schemeClr val="tx1">
                    <a:lumMod val="65000"/>
                    <a:lumOff val="35000"/>
                  </a:schemeClr>
                </a:solidFill>
                <a:latin typeface="Courier New" pitchFamily="49" charset="0"/>
                <a:cs typeface="Courier New" pitchFamily="49" charset="0"/>
              </a:rPr>
              <a:t>Total Removido                                   175858.0             0.0        175858.0</a:t>
            </a:r>
          </a:p>
          <a:p>
            <a:pPr algn="just" rtl="0"/>
            <a:r>
              <a:rPr lang="es" sz="1200" b="1" i="0" u="none" dirty="0">
                <a:solidFill>
                  <a:schemeClr val="tx1">
                    <a:lumMod val="65000"/>
                    <a:lumOff val="35000"/>
                  </a:schemeClr>
                </a:solidFill>
                <a:latin typeface="Courier New" pitchFamily="49" charset="0"/>
                <a:cs typeface="Courier New" pitchFamily="49" charset="0"/>
              </a:rPr>
              <a:t>Total Remanente Sobre Prof Proyecto             292178.5                        292178.5</a:t>
            </a:r>
          </a:p>
          <a:p>
            <a:pPr algn="just" rtl="0"/>
            <a:r>
              <a:rPr lang="es" sz="1200" b="1" i="0" u="none" dirty="0">
                <a:solidFill>
                  <a:schemeClr val="tx1">
                    <a:lumMod val="65000"/>
                    <a:lumOff val="35000"/>
                  </a:schemeClr>
                </a:solidFill>
                <a:latin typeface="Courier New" pitchFamily="49" charset="0"/>
                <a:cs typeface="Courier New" pitchFamily="49" charset="0"/>
              </a:rPr>
              <a:t>Total Material Sobredragado                       8834.9             0.0          8834.9</a:t>
            </a:r>
          </a:p>
          <a:p>
            <a:pPr algn="just" rtl="0"/>
            <a:r>
              <a:rPr lang="es" sz="1200" b="1" i="0" u="none" dirty="0">
                <a:solidFill>
                  <a:schemeClr val="tx1">
                    <a:lumMod val="65000"/>
                    <a:lumOff val="35000"/>
                  </a:schemeClr>
                </a:solidFill>
                <a:latin typeface="Courier New" pitchFamily="49" charset="0"/>
                <a:cs typeface="Courier New" pitchFamily="49" charset="0"/>
              </a:rPr>
              <a:t>Total Material Rellenado                                            </a:t>
            </a:r>
            <a:r>
              <a:rPr lang="es" sz="1200" b="1" i="0" u="none" dirty="0" smtClean="0">
                <a:solidFill>
                  <a:schemeClr val="tx1">
                    <a:lumMod val="65000"/>
                    <a:lumOff val="35000"/>
                  </a:schemeClr>
                </a:solidFill>
                <a:latin typeface="Courier New" pitchFamily="49" charset="0"/>
                <a:cs typeface="Courier New" pitchFamily="49" charset="0"/>
              </a:rPr>
              <a:t> 0.0</a:t>
            </a:r>
          </a:p>
        </p:txBody>
      </p:sp>
      <p:graphicFrame>
        <p:nvGraphicFramePr>
          <p:cNvPr id="7" name="Table 6"/>
          <p:cNvGraphicFramePr>
            <a:graphicFrameLocks noGrp="1"/>
          </p:cNvGraphicFramePr>
          <p:nvPr>
            <p:extLst>
              <p:ext uri="{D42A27DB-BD31-4B8C-83A1-F6EECF244321}">
                <p14:modId xmlns:p14="http://schemas.microsoft.com/office/powerpoint/2010/main" val="966783367"/>
              </p:ext>
            </p:extLst>
          </p:nvPr>
        </p:nvGraphicFramePr>
        <p:xfrm>
          <a:off x="304800" y="1249680"/>
          <a:ext cx="4114800" cy="2966720"/>
        </p:xfrm>
        <a:graphic>
          <a:graphicData uri="http://schemas.openxmlformats.org/drawingml/2006/table">
            <a:tbl>
              <a:tblPr firstRow="1" bandRow="1">
                <a:tableStyleId>{21E4AEA4-8DFA-4A89-87EB-49C32662AFE0}</a:tableStyleId>
              </a:tblPr>
              <a:tblGrid>
                <a:gridCol w="2011680">
                  <a:extLst>
                    <a:ext uri="{9D8B030D-6E8A-4147-A177-3AD203B41FA5}">
                      <a16:colId xmlns="" xmlns:a16="http://schemas.microsoft.com/office/drawing/2014/main" val="20000"/>
                    </a:ext>
                  </a:extLst>
                </a:gridCol>
                <a:gridCol w="2103120">
                  <a:extLst>
                    <a:ext uri="{9D8B030D-6E8A-4147-A177-3AD203B41FA5}">
                      <a16:colId xmlns="" xmlns:a16="http://schemas.microsoft.com/office/drawing/2014/main"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 xmlns:a16="http://schemas.microsoft.com/office/drawing/2014/main" val="10000"/>
                  </a:ext>
                </a:extLst>
              </a:tr>
              <a:tr h="370840">
                <a:tc>
                  <a:txBody>
                    <a:bodyPr/>
                    <a:lstStyle/>
                    <a:p>
                      <a:pPr algn="l" rtl="0"/>
                      <a:r>
                        <a:rPr lang="es" b="0" i="0" u="none"/>
                        <a:t>Archivo Entrada:</a:t>
                      </a:r>
                    </a:p>
                  </a:txBody>
                  <a:tcPr/>
                </a:tc>
                <a:tc>
                  <a:txBody>
                    <a:bodyPr/>
                    <a:lstStyle/>
                    <a:p>
                      <a:pPr algn="l" rtl="0"/>
                      <a:r>
                        <a:rPr lang="es" b="0" i="0" u="none"/>
                        <a:t>WWW_Pre.XYZ</a:t>
                      </a:r>
                    </a:p>
                  </a:txBody>
                  <a:tcPr/>
                </a:tc>
                <a:extLst>
                  <a:ext uri="{0D108BD9-81ED-4DB2-BD59-A6C34878D82A}">
                    <a16:rowId xmlns="" xmlns:a16="http://schemas.microsoft.com/office/drawing/2014/main" val="10001"/>
                  </a:ext>
                </a:extLst>
              </a:tr>
              <a:tr h="370840">
                <a:tc>
                  <a:txBody>
                    <a:bodyPr/>
                    <a:lstStyle/>
                    <a:p>
                      <a:pPr algn="l" rtl="0"/>
                      <a:r>
                        <a:rPr lang="es" b="0" i="0" u="none"/>
                        <a:t>Archivo Adicional:</a:t>
                      </a:r>
                    </a:p>
                  </a:txBody>
                  <a:tcPr/>
                </a:tc>
                <a:tc>
                  <a:txBody>
                    <a:bodyPr/>
                    <a:lstStyle/>
                    <a:p>
                      <a:pPr algn="l" rtl="0"/>
                      <a:r>
                        <a:rPr lang="es" b="0" i="0" u="none"/>
                        <a:t>WWW_Post.XYZ</a:t>
                      </a:r>
                    </a:p>
                  </a:txBody>
                  <a:tcPr/>
                </a:tc>
                <a:extLst>
                  <a:ext uri="{0D108BD9-81ED-4DB2-BD59-A6C34878D82A}">
                    <a16:rowId xmlns="" xmlns:a16="http://schemas.microsoft.com/office/drawing/2014/main" val="10002"/>
                  </a:ext>
                </a:extLst>
              </a:tr>
              <a:tr h="370840">
                <a:tc>
                  <a:txBody>
                    <a:bodyPr/>
                    <a:lstStyle/>
                    <a:p>
                      <a:pPr algn="l" rtl="0"/>
                      <a:r>
                        <a:rPr lang="es" b="0" i="0" u="none"/>
                        <a:t>Líneas Planeadas</a:t>
                      </a:r>
                    </a:p>
                  </a:txBody>
                  <a:tcPr/>
                </a:tc>
                <a:tc>
                  <a:txBody>
                    <a:bodyPr/>
                    <a:lstStyle/>
                    <a:p>
                      <a:pPr algn="l" rtl="0"/>
                      <a:r>
                        <a:rPr lang="es" b="0" i="0" u="none"/>
                        <a:t>WWW.LNW</a:t>
                      </a:r>
                    </a:p>
                  </a:txBody>
                  <a:tcPr/>
                </a:tc>
                <a:extLst>
                  <a:ext uri="{0D108BD9-81ED-4DB2-BD59-A6C34878D82A}">
                    <a16:rowId xmlns="" xmlns:a16="http://schemas.microsoft.com/office/drawing/2014/main" val="10003"/>
                  </a:ext>
                </a:extLst>
              </a:tr>
              <a:tr h="370840">
                <a:tc>
                  <a:txBody>
                    <a:bodyPr/>
                    <a:lstStyle/>
                    <a:p>
                      <a:pPr algn="l" rtl="0"/>
                      <a:r>
                        <a:rPr lang="es" b="0" i="0" u="none"/>
                        <a:t>LADO MAX TIN</a:t>
                      </a:r>
                    </a:p>
                  </a:txBody>
                  <a:tcPr/>
                </a:tc>
                <a:tc>
                  <a:txBody>
                    <a:bodyPr/>
                    <a:lstStyle/>
                    <a:p>
                      <a:pPr algn="l" rtl="0"/>
                      <a:r>
                        <a:rPr lang="es" b="0" i="0" u="none"/>
                        <a:t>25</a:t>
                      </a:r>
                    </a:p>
                  </a:txBody>
                  <a:tcPr/>
                </a:tc>
                <a:extLst>
                  <a:ext uri="{0D108BD9-81ED-4DB2-BD59-A6C34878D82A}">
                    <a16:rowId xmlns="" xmlns:a16="http://schemas.microsoft.com/office/drawing/2014/main" val="10004"/>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 xmlns:a16="http://schemas.microsoft.com/office/drawing/2014/main" val="10005"/>
                  </a:ext>
                </a:extLst>
              </a:tr>
              <a:tr h="370840">
                <a:tc>
                  <a:txBody>
                    <a:bodyPr/>
                    <a:lstStyle/>
                    <a:p>
                      <a:pPr algn="l" rtl="0"/>
                      <a:r>
                        <a:rPr lang="es" b="0" i="0" u="none"/>
                        <a:t>Volumen:</a:t>
                      </a:r>
                    </a:p>
                  </a:txBody>
                  <a:tcPr/>
                </a:tc>
                <a:tc>
                  <a:txBody>
                    <a:bodyPr/>
                    <a:lstStyle/>
                    <a:p>
                      <a:pPr algn="l" rtl="0"/>
                      <a:r>
                        <a:rPr lang="es" b="0" i="0" u="none"/>
                        <a:t>Filadelfia/Talud</a:t>
                      </a:r>
                    </a:p>
                  </a:txBody>
                  <a:tcPr/>
                </a:tc>
                <a:extLst>
                  <a:ext uri="{0D108BD9-81ED-4DB2-BD59-A6C34878D82A}">
                    <a16:rowId xmlns="" xmlns:a16="http://schemas.microsoft.com/office/drawing/2014/main" val="10006"/>
                  </a:ext>
                </a:extLst>
              </a:tr>
              <a:tr h="370840">
                <a:tc>
                  <a:txBody>
                    <a:bodyPr/>
                    <a:lstStyle/>
                    <a:p>
                      <a:pPr algn="l" rtl="0"/>
                      <a:r>
                        <a:rPr lang="es" b="0" i="0" u="none"/>
                        <a:t>OD Permitida</a:t>
                      </a:r>
                    </a:p>
                  </a:txBody>
                  <a:tcPr/>
                </a:tc>
                <a:tc>
                  <a:txBody>
                    <a:bodyPr/>
                    <a:lstStyle/>
                    <a:p>
                      <a:pPr algn="l" rtl="0"/>
                      <a:r>
                        <a:rPr lang="es" b="0" i="0" u="none"/>
                        <a:t>1:  Sin Isóbata</a:t>
                      </a:r>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61526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a:ln w="57150">
            <a:noFill/>
          </a:ln>
        </p:spPr>
        <p:txBody>
          <a:bodyPr/>
          <a:lstStyle/>
          <a:p>
            <a:pPr algn="l" rtl="0"/>
            <a:r>
              <a:rPr lang="es" sz="4000" b="0" i="0" u="none"/>
              <a:t>VOLUMENES MODELO TIN</a:t>
            </a:r>
            <a:r>
              <a:rPr lang="es"/>
              <a:t/>
            </a:r>
            <a:br>
              <a:rPr lang="es"/>
            </a:br>
            <a:r>
              <a:rPr lang="es"/>
              <a:t/>
            </a:r>
            <a:br>
              <a:rPr lang="es"/>
            </a:br>
            <a:r>
              <a:rPr lang="es" b="0" i="0" u="none"/>
              <a:t>La Prueba</a:t>
            </a:r>
          </a:p>
        </p:txBody>
      </p:sp>
    </p:spTree>
    <p:extLst>
      <p:ext uri="{BB962C8B-B14F-4D97-AF65-F5344CB8AC3E}">
        <p14:creationId xmlns:p14="http://schemas.microsoft.com/office/powerpoint/2010/main" val="54308903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1</a:t>
            </a:r>
          </a:p>
        </p:txBody>
      </p:sp>
      <p:sp>
        <p:nvSpPr>
          <p:cNvPr id="5" name="TextBox 4"/>
          <p:cNvSpPr txBox="1"/>
          <p:nvPr/>
        </p:nvSpPr>
        <p:spPr>
          <a:xfrm>
            <a:off x="609600" y="1600200"/>
            <a:ext cx="7543800" cy="2862322"/>
          </a:xfrm>
          <a:prstGeom prst="rect">
            <a:avLst/>
          </a:prstGeom>
          <a:solidFill>
            <a:srgbClr val="0000FF"/>
          </a:solidFill>
          <a:ln>
            <a:solidFill>
              <a:schemeClr val="tx1"/>
            </a:solidFill>
          </a:ln>
        </p:spPr>
        <p:txBody>
          <a:bodyPr wrap="square" rtlCol="0">
            <a:spAutoFit/>
          </a:bodyPr>
          <a:lstStyle/>
          <a:p>
            <a:pPr algn="l" rtl="0"/>
            <a:r>
              <a:rPr lang="es" sz="2000" b="1" i="0" u="none" dirty="0">
                <a:solidFill>
                  <a:schemeClr val="bg1"/>
                </a:solidFill>
              </a:rPr>
              <a:t>Un levantamiento monohaz fue hecho sobre un embalse y los archivos editados fueron salvados a un archivo Catálogo llamado 222_Pre.LOG.</a:t>
            </a:r>
          </a:p>
          <a:p>
            <a:endParaRPr lang="es" sz="2000" b="1" dirty="0">
              <a:solidFill>
                <a:schemeClr val="bg1"/>
              </a:solidFill>
            </a:endParaRPr>
          </a:p>
          <a:p>
            <a:pPr algn="l" rtl="0"/>
            <a:r>
              <a:rPr lang="es" sz="2000" b="1" i="0" u="none" dirty="0">
                <a:solidFill>
                  <a:schemeClr val="bg1"/>
                </a:solidFill>
              </a:rPr>
              <a:t>Las líneas de levantamiento estan separadas 20’ y los datos estan en Profundidad (Z positivo hacia abajo).</a:t>
            </a:r>
          </a:p>
          <a:p>
            <a:endParaRPr lang="es" sz="2000" b="1" dirty="0">
              <a:solidFill>
                <a:schemeClr val="bg1"/>
              </a:solidFill>
            </a:endParaRPr>
          </a:p>
          <a:p>
            <a:pPr algn="l" rtl="0"/>
            <a:r>
              <a:rPr lang="es" sz="2000" b="1" i="0" u="none" dirty="0">
                <a:solidFill>
                  <a:schemeClr val="bg1"/>
                </a:solidFill>
              </a:rPr>
              <a:t>Cuanta agua contiene el embalse cuando el nivel del agua esta a 5’ debajo del datum cartográfico?</a:t>
            </a:r>
          </a:p>
        </p:txBody>
      </p:sp>
      <p:sp>
        <p:nvSpPr>
          <p:cNvPr id="6" name="TextBox 5"/>
          <p:cNvSpPr txBox="1"/>
          <p:nvPr/>
        </p:nvSpPr>
        <p:spPr>
          <a:xfrm>
            <a:off x="3657600" y="5715000"/>
            <a:ext cx="1676400" cy="369332"/>
          </a:xfrm>
          <a:prstGeom prst="rect">
            <a:avLst/>
          </a:prstGeom>
          <a:solidFill>
            <a:schemeClr val="bg1"/>
          </a:solidFill>
          <a:ln w="38100">
            <a:solidFill>
              <a:schemeClr val="tx1"/>
            </a:solidFill>
          </a:ln>
        </p:spPr>
        <p:txBody>
          <a:bodyPr wrap="square" rtlCol="0">
            <a:spAutoFit/>
          </a:bodyPr>
          <a:lstStyle/>
          <a:p>
            <a:pPr algn="ctr" rtl="0"/>
            <a:r>
              <a:rPr lang="es" b="0" i="0" u="none"/>
              <a:t>68,435 yc</a:t>
            </a:r>
          </a:p>
        </p:txBody>
      </p:sp>
    </p:spTree>
    <p:extLst>
      <p:ext uri="{BB962C8B-B14F-4D97-AF65-F5344CB8AC3E}">
        <p14:creationId xmlns:p14="http://schemas.microsoft.com/office/powerpoint/2010/main" val="307996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2</a:t>
            </a:r>
          </a:p>
        </p:txBody>
      </p:sp>
      <p:sp>
        <p:nvSpPr>
          <p:cNvPr id="3" name="TextBox 2"/>
          <p:cNvSpPr txBox="1"/>
          <p:nvPr/>
        </p:nvSpPr>
        <p:spPr>
          <a:xfrm>
            <a:off x="160020" y="1524000"/>
            <a:ext cx="8229600" cy="1754326"/>
          </a:xfrm>
          <a:prstGeom prst="rect">
            <a:avLst/>
          </a:prstGeom>
          <a:solidFill>
            <a:srgbClr val="0000FF"/>
          </a:solidFill>
          <a:ln>
            <a:solidFill>
              <a:schemeClr val="tx1"/>
            </a:solidFill>
          </a:ln>
        </p:spPr>
        <p:txBody>
          <a:bodyPr wrap="square" rtlCol="0">
            <a:spAutoFit/>
          </a:bodyPr>
          <a:lstStyle/>
          <a:p>
            <a:pPr algn="l" rtl="0"/>
            <a:r>
              <a:rPr lang="es" b="1" i="0" u="none" dirty="0">
                <a:solidFill>
                  <a:schemeClr val="bg1"/>
                </a:solidFill>
              </a:rPr>
              <a:t>Un Levantamiento Monohaz (222_Pre.LOG) fue realizado (Modo = Prof.) con líneas que estaban separadas 10’.</a:t>
            </a:r>
            <a:r>
              <a:rPr lang="es" b="0" i="0" u="none" dirty="0">
                <a:solidFill>
                  <a:schemeClr val="bg1"/>
                </a:solidFill>
              </a:rPr>
              <a:t>  </a:t>
            </a:r>
            <a:r>
              <a:rPr lang="es" b="1" i="0" u="none" dirty="0">
                <a:solidFill>
                  <a:schemeClr val="bg1"/>
                </a:solidFill>
              </a:rPr>
              <a:t>Un archivo de DISEÑO AVANZADO DE CANAL (222.CHN) ha sido preparado.</a:t>
            </a:r>
          </a:p>
          <a:p>
            <a:endParaRPr lang="es" b="1" dirty="0">
              <a:solidFill>
                <a:schemeClr val="bg1"/>
              </a:solidFill>
            </a:endParaRPr>
          </a:p>
          <a:p>
            <a:pPr algn="l" rtl="0"/>
            <a:r>
              <a:rPr lang="es" b="1" i="0" u="none" dirty="0">
                <a:solidFill>
                  <a:schemeClr val="bg1"/>
                </a:solidFill>
              </a:rPr>
              <a:t>Calcule el volumen sobre el diseño y la sobreprofundidad (Sin Isóbata, 0.3’) y reporte volúmenes por zonas canal.</a:t>
            </a:r>
          </a:p>
        </p:txBody>
      </p:sp>
      <p:sp>
        <p:nvSpPr>
          <p:cNvPr id="4" name="Rectangle 3"/>
          <p:cNvSpPr/>
          <p:nvPr/>
        </p:nvSpPr>
        <p:spPr>
          <a:xfrm>
            <a:off x="2133600" y="3388731"/>
            <a:ext cx="4572000" cy="3323987"/>
          </a:xfrm>
          <a:prstGeom prst="rect">
            <a:avLst/>
          </a:prstGeom>
          <a:solidFill>
            <a:schemeClr val="bg1"/>
          </a:solidFill>
          <a:ln w="38100">
            <a:solidFill>
              <a:schemeClr val="tx1"/>
            </a:solidFill>
          </a:ln>
        </p:spPr>
        <p:txBody>
          <a:bodyPr>
            <a:spAutoFit/>
          </a:bodyPr>
          <a:lstStyle/>
          <a:p>
            <a:pPr algn="l" rtl="0"/>
            <a:r>
              <a:rPr lang="es" b="0" i="0" u="none"/>
              <a:t> </a:t>
            </a:r>
            <a:r>
              <a:rPr lang="es" sz="1200" b="1" i="0" u="none">
                <a:latin typeface="Courier New" pitchFamily="49" charset="0"/>
                <a:cs typeface="Courier New" pitchFamily="49" charset="0"/>
              </a:rPr>
              <a:t>Diseño      Sobreprof   </a:t>
            </a:r>
          </a:p>
          <a:p>
            <a:pPr algn="l" rtl="0"/>
            <a:r>
              <a:rPr lang="es" sz="1200" b="0" i="0" u="none">
                <a:latin typeface="Courier New" pitchFamily="49" charset="0"/>
                <a:cs typeface="Courier New" pitchFamily="49" charset="0"/>
              </a:rPr>
              <a:t>                </a:t>
            </a:r>
            <a:r>
              <a:rPr lang="es" sz="1200" b="1" i="0" u="none">
                <a:latin typeface="Courier New" pitchFamily="49" charset="0"/>
                <a:cs typeface="Courier New" pitchFamily="49" charset="0"/>
              </a:rPr>
              <a:t>Corte         Sin Isóbata</a:t>
            </a:r>
            <a:r>
              <a:rPr lang="es" sz="1200" b="0" i="0" u="none">
                <a:latin typeface="Courier New" pitchFamily="49" charset="0"/>
                <a:cs typeface="Courier New" pitchFamily="49" charset="0"/>
              </a:rPr>
              <a:t>   </a:t>
            </a:r>
          </a:p>
          <a:p>
            <a:pPr algn="l" rtl="0"/>
            <a:r>
              <a:rPr lang="es" sz="1200" b="1" i="0" u="none">
                <a:latin typeface="Courier New" pitchFamily="49" charset="0"/>
                <a:cs typeface="Courier New" pitchFamily="49" charset="0"/>
              </a:rPr>
              <a:t>Zona            Volumen      Volumen</a:t>
            </a:r>
            <a:r>
              <a:rPr lang="es" sz="1200" b="0" i="0" u="none">
                <a:latin typeface="Courier New" pitchFamily="49" charset="0"/>
                <a:cs typeface="Courier New" pitchFamily="49" charset="0"/>
              </a:rPr>
              <a:t>      </a:t>
            </a:r>
          </a:p>
          <a:p>
            <a:pPr algn="l" rtl="0"/>
            <a:r>
              <a:rPr lang="es" sz="1200" b="1" i="0" u="none">
                <a:latin typeface="Courier New" pitchFamily="49" charset="0"/>
                <a:cs typeface="Courier New" pitchFamily="49" charset="0"/>
              </a:rPr>
              <a:t>----------------------------------------</a:t>
            </a:r>
          </a:p>
          <a:p>
            <a:pPr algn="l" rtl="0"/>
            <a:r>
              <a:rPr lang="es" sz="1200" b="1" i="0" u="none">
                <a:latin typeface="Courier New" pitchFamily="49" charset="0"/>
                <a:cs typeface="Courier New" pitchFamily="49" charset="0"/>
              </a:rPr>
              <a:t>1                    74971.6      1933.8</a:t>
            </a:r>
          </a:p>
          <a:p>
            <a:pPr algn="l" rtl="0"/>
            <a:r>
              <a:rPr lang="es" sz="1200" b="1" i="0" u="none">
                <a:latin typeface="Courier New" pitchFamily="49" charset="0"/>
                <a:cs typeface="Courier New" pitchFamily="49" charset="0"/>
              </a:rPr>
              <a:t>2                   102017.8      2147.3</a:t>
            </a:r>
          </a:p>
          <a:p>
            <a:pPr algn="l" rtl="0"/>
            <a:r>
              <a:rPr lang="es" sz="1200" b="1" i="0" u="none">
                <a:latin typeface="Courier New" pitchFamily="49" charset="0"/>
                <a:cs typeface="Courier New" pitchFamily="49" charset="0"/>
              </a:rPr>
              <a:t>3                    78319.0      1533.3</a:t>
            </a:r>
          </a:p>
          <a:p>
            <a:pPr algn="l" rtl="0"/>
            <a:r>
              <a:rPr lang="es" sz="1200" b="1" i="0" u="none">
                <a:latin typeface="Courier New" pitchFamily="49" charset="0"/>
                <a:cs typeface="Courier New" pitchFamily="49" charset="0"/>
              </a:rPr>
              <a:t>4                    22328.3       601.9</a:t>
            </a:r>
          </a:p>
          <a:p>
            <a:pPr algn="l" rtl="0"/>
            <a:r>
              <a:rPr lang="es" sz="1200" b="1" i="0" u="none">
                <a:latin typeface="Courier New" pitchFamily="49" charset="0"/>
                <a:cs typeface="Courier New" pitchFamily="49" charset="0"/>
              </a:rPr>
              <a:t>5                    89451.7      1612.8</a:t>
            </a:r>
          </a:p>
          <a:p>
            <a:pPr algn="l" rtl="0"/>
            <a:r>
              <a:rPr lang="es" sz="1200" b="1" i="0" u="none">
                <a:latin typeface="Courier New" pitchFamily="49" charset="0"/>
                <a:cs typeface="Courier New" pitchFamily="49" charset="0"/>
              </a:rPr>
              <a:t>6                    35488.3       823.3</a:t>
            </a:r>
          </a:p>
          <a:p>
            <a:pPr algn="l" rtl="0"/>
            <a:r>
              <a:rPr lang="es" sz="1200" b="1" i="0" u="none">
                <a:latin typeface="Courier New" pitchFamily="49" charset="0"/>
                <a:cs typeface="Courier New" pitchFamily="49" charset="0"/>
              </a:rPr>
              <a:t>Talud7               10452.7       512.4</a:t>
            </a:r>
          </a:p>
          <a:p>
            <a:pPr algn="l" rtl="0"/>
            <a:r>
              <a:rPr lang="es" sz="1200" b="1" i="0" u="none">
                <a:latin typeface="Courier New" pitchFamily="49" charset="0"/>
                <a:cs typeface="Courier New" pitchFamily="49" charset="0"/>
              </a:rPr>
              <a:t>Talud8               18331.5       808.3</a:t>
            </a:r>
          </a:p>
          <a:p>
            <a:pPr algn="l" rtl="0"/>
            <a:r>
              <a:rPr lang="es" sz="1200" b="1" i="0" u="none">
                <a:latin typeface="Courier New" pitchFamily="49" charset="0"/>
                <a:cs typeface="Courier New" pitchFamily="49" charset="0"/>
              </a:rPr>
              <a:t>Talud9               14020.1       552.6</a:t>
            </a:r>
          </a:p>
          <a:p>
            <a:pPr algn="l" rtl="0"/>
            <a:r>
              <a:rPr lang="es" sz="1200" b="1" i="0" u="none">
                <a:latin typeface="Courier New" pitchFamily="49" charset="0"/>
                <a:cs typeface="Courier New" pitchFamily="49" charset="0"/>
              </a:rPr>
              <a:t>Talud10              17642.6       664.7</a:t>
            </a:r>
          </a:p>
          <a:p>
            <a:pPr algn="l" rtl="0"/>
            <a:r>
              <a:rPr lang="es" sz="1200" b="1" i="0" u="none">
                <a:latin typeface="Courier New" pitchFamily="49" charset="0"/>
                <a:cs typeface="Courier New" pitchFamily="49" charset="0"/>
              </a:rPr>
              <a:t>Talud11               9501.4       398.1</a:t>
            </a:r>
          </a:p>
          <a:p>
            <a:pPr algn="l" rtl="0"/>
            <a:r>
              <a:rPr lang="es" sz="1200" b="1" i="0" u="none">
                <a:latin typeface="Courier New" pitchFamily="49" charset="0"/>
                <a:cs typeface="Courier New" pitchFamily="49" charset="0"/>
              </a:rPr>
              <a:t>----------------------------------------</a:t>
            </a:r>
          </a:p>
          <a:p>
            <a:pPr algn="l" rtl="0"/>
            <a:r>
              <a:rPr lang="es" sz="1200" b="1" i="0" u="none">
                <a:latin typeface="Courier New" pitchFamily="49" charset="0"/>
                <a:cs typeface="Courier New" pitchFamily="49" charset="0"/>
              </a:rPr>
              <a:t>Total               472525.0     11588.5</a:t>
            </a:r>
          </a:p>
        </p:txBody>
      </p:sp>
    </p:spTree>
    <p:extLst>
      <p:ext uri="{BB962C8B-B14F-4D97-AF65-F5344CB8AC3E}">
        <p14:creationId xmlns:p14="http://schemas.microsoft.com/office/powerpoint/2010/main" val="71381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3</a:t>
            </a:r>
          </a:p>
        </p:txBody>
      </p:sp>
      <p:sp>
        <p:nvSpPr>
          <p:cNvPr id="3" name="TextBox 2"/>
          <p:cNvSpPr txBox="1"/>
          <p:nvPr/>
        </p:nvSpPr>
        <p:spPr>
          <a:xfrm>
            <a:off x="228600" y="1524000"/>
            <a:ext cx="8763000" cy="2308324"/>
          </a:xfrm>
          <a:prstGeom prst="rect">
            <a:avLst/>
          </a:prstGeom>
          <a:solidFill>
            <a:srgbClr val="0000FF"/>
          </a:solidFill>
          <a:ln>
            <a:solidFill>
              <a:schemeClr val="tx1"/>
            </a:solidFill>
          </a:ln>
        </p:spPr>
        <p:txBody>
          <a:bodyPr wrap="square" rtlCol="0">
            <a:spAutoFit/>
          </a:bodyPr>
          <a:lstStyle/>
          <a:p>
            <a:pPr algn="l" rtl="0"/>
            <a:r>
              <a:rPr lang="es" b="1" i="0" u="none">
                <a:solidFill>
                  <a:schemeClr val="bg1"/>
                </a:solidFill>
              </a:rPr>
              <a:t>Levantamiento Predragado = 222_Pre.LOG (Distancia entre Líneas = 10’)</a:t>
            </a:r>
          </a:p>
          <a:p>
            <a:pPr algn="l" rtl="0"/>
            <a:r>
              <a:rPr lang="es" b="1" i="0" u="none">
                <a:solidFill>
                  <a:schemeClr val="bg1"/>
                </a:solidFill>
              </a:rPr>
              <a:t>Levantamiento Postdragado = 222_Post.LOG</a:t>
            </a:r>
          </a:p>
          <a:p>
            <a:pPr algn="l" rtl="0"/>
            <a:r>
              <a:rPr lang="es" b="1" i="0" u="none">
                <a:solidFill>
                  <a:schemeClr val="bg1"/>
                </a:solidFill>
              </a:rPr>
              <a:t>Canal = 222.CHN</a:t>
            </a:r>
          </a:p>
          <a:p>
            <a:pPr algn="l" rtl="0"/>
            <a:r>
              <a:rPr lang="es" b="1" i="0" u="none">
                <a:solidFill>
                  <a:schemeClr val="bg1"/>
                </a:solidFill>
              </a:rPr>
              <a:t>Sobreprofundidad = 0.3’</a:t>
            </a:r>
            <a:r>
              <a:rPr lang="es" b="0" i="0" u="none">
                <a:solidFill>
                  <a:schemeClr val="bg1"/>
                </a:solidFill>
              </a:rPr>
              <a:t>				</a:t>
            </a:r>
            <a:r>
              <a:rPr lang="es" sz="1050" b="1" i="0" u="none">
                <a:solidFill>
                  <a:schemeClr val="bg1"/>
                </a:solidFill>
              </a:rPr>
              <a:t>(guía:  tin vs chn)</a:t>
            </a:r>
            <a:endParaRPr lang="es" b="1" dirty="0">
              <a:solidFill>
                <a:schemeClr val="bg1"/>
              </a:solidFill>
            </a:endParaRPr>
          </a:p>
          <a:p>
            <a:endParaRPr lang="es" b="1" dirty="0">
              <a:solidFill>
                <a:schemeClr val="bg1"/>
              </a:solidFill>
            </a:endParaRPr>
          </a:p>
          <a:p>
            <a:pPr algn="l" rtl="0"/>
            <a:r>
              <a:rPr lang="es" b="1" i="0" u="none">
                <a:solidFill>
                  <a:schemeClr val="bg1"/>
                </a:solidFill>
              </a:rPr>
              <a:t>Calcule el total del Material Removido Sobre Diseño, el Total de Material Removido en la Sobreprof Permitida (Sin Isóbata), el Relleno sobre Diseño y el Total de Material Sobredragado.</a:t>
            </a:r>
          </a:p>
        </p:txBody>
      </p:sp>
      <p:sp>
        <p:nvSpPr>
          <p:cNvPr id="5" name="TextBox 4"/>
          <p:cNvSpPr txBox="1"/>
          <p:nvPr/>
        </p:nvSpPr>
        <p:spPr>
          <a:xfrm>
            <a:off x="1066800" y="4800600"/>
            <a:ext cx="7010400" cy="1200329"/>
          </a:xfrm>
          <a:prstGeom prst="rect">
            <a:avLst/>
          </a:prstGeom>
          <a:solidFill>
            <a:schemeClr val="bg1"/>
          </a:solidFill>
          <a:ln w="38100">
            <a:solidFill>
              <a:schemeClr val="tx1"/>
            </a:solidFill>
          </a:ln>
        </p:spPr>
        <p:txBody>
          <a:bodyPr wrap="square" rtlCol="0">
            <a:spAutoFit/>
          </a:bodyPr>
          <a:lstStyle/>
          <a:p>
            <a:pPr algn="l" rtl="0"/>
            <a:r>
              <a:rPr lang="es" b="1" i="0" u="none" dirty="0"/>
              <a:t>Total Material Removido Sobre Diseño =           </a:t>
            </a:r>
            <a:r>
              <a:rPr lang="es" b="1" i="0" u="none" dirty="0" smtClean="0"/>
              <a:t>	223,168cy</a:t>
            </a:r>
            <a:endParaRPr lang="es" b="1" i="0" u="none" dirty="0"/>
          </a:p>
          <a:p>
            <a:pPr algn="l" rtl="0"/>
            <a:r>
              <a:rPr lang="es" b="1" i="0" u="none" dirty="0"/>
              <a:t>Total Material Removido en Sobreprof.  Permitida =   </a:t>
            </a:r>
            <a:r>
              <a:rPr lang="es" b="1" i="0" u="none" dirty="0" smtClean="0"/>
              <a:t> </a:t>
            </a:r>
            <a:r>
              <a:rPr lang="es" b="1" i="0" u="none" dirty="0"/>
              <a:t>111cy</a:t>
            </a:r>
          </a:p>
          <a:p>
            <a:pPr algn="l" rtl="0"/>
            <a:r>
              <a:rPr lang="es" b="1" i="0" u="none" dirty="0"/>
              <a:t>Total Relleno sobre Diseño =                                       3,884cy</a:t>
            </a:r>
          </a:p>
          <a:p>
            <a:pPr algn="l" rtl="0"/>
            <a:r>
              <a:rPr lang="es" b="1" i="0" u="none" dirty="0"/>
              <a:t>Total Material Sobredragado </a:t>
            </a:r>
            <a:r>
              <a:rPr lang="es" b="1" i="0" u="none"/>
              <a:t>=                                     </a:t>
            </a:r>
            <a:r>
              <a:rPr lang="es" b="1" i="0" u="none" smtClean="0"/>
              <a:t>   432cy</a:t>
            </a:r>
            <a:endParaRPr lang="es" b="1" i="0" u="none" dirty="0"/>
          </a:p>
        </p:txBody>
      </p:sp>
    </p:spTree>
    <p:extLst>
      <p:ext uri="{BB962C8B-B14F-4D97-AF65-F5344CB8AC3E}">
        <p14:creationId xmlns:p14="http://schemas.microsoft.com/office/powerpoint/2010/main" val="95021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4</a:t>
            </a:r>
          </a:p>
        </p:txBody>
      </p:sp>
      <p:sp>
        <p:nvSpPr>
          <p:cNvPr id="3" name="TextBox 2"/>
          <p:cNvSpPr txBox="1"/>
          <p:nvPr/>
        </p:nvSpPr>
        <p:spPr>
          <a:xfrm>
            <a:off x="457200" y="1524000"/>
            <a:ext cx="8534400" cy="1938992"/>
          </a:xfrm>
          <a:prstGeom prst="rect">
            <a:avLst/>
          </a:prstGeom>
          <a:solidFill>
            <a:srgbClr val="0000FF"/>
          </a:solidFill>
          <a:ln>
            <a:solidFill>
              <a:schemeClr val="tx1"/>
            </a:solidFill>
          </a:ln>
        </p:spPr>
        <p:txBody>
          <a:bodyPr wrap="square" rtlCol="0">
            <a:spAutoFit/>
          </a:bodyPr>
          <a:lstStyle/>
          <a:p>
            <a:pPr algn="l" rtl="0"/>
            <a:r>
              <a:rPr lang="es" sz="2000" b="1" i="0" u="none">
                <a:solidFill>
                  <a:schemeClr val="bg1"/>
                </a:solidFill>
              </a:rPr>
              <a:t>Levantamiento Predragado = GSP_pre.XYZ</a:t>
            </a:r>
          </a:p>
          <a:p>
            <a:pPr algn="l" rtl="0"/>
            <a:r>
              <a:rPr lang="es" sz="2000" b="1" i="0" u="none">
                <a:solidFill>
                  <a:schemeClr val="bg1"/>
                </a:solidFill>
              </a:rPr>
              <a:t>Levantamiento Postdragado = GSP_ad.XYZ</a:t>
            </a:r>
          </a:p>
          <a:p>
            <a:pPr algn="l" rtl="0"/>
            <a:r>
              <a:rPr lang="es" sz="2000" b="1" i="0" u="none">
                <a:solidFill>
                  <a:schemeClr val="bg1"/>
                </a:solidFill>
              </a:rPr>
              <a:t>Líneas Planeadas = 444.LNW</a:t>
            </a:r>
          </a:p>
          <a:p>
            <a:pPr algn="l" rtl="0"/>
            <a:r>
              <a:rPr lang="es" sz="2000" b="1" i="0" u="none">
                <a:solidFill>
                  <a:schemeClr val="bg1"/>
                </a:solidFill>
              </a:rPr>
              <a:t>Modo = Prof</a:t>
            </a:r>
            <a:r>
              <a:rPr lang="es" sz="2000" b="0" i="0" u="none">
                <a:solidFill>
                  <a:schemeClr val="bg1"/>
                </a:solidFill>
              </a:rPr>
              <a:t>					</a:t>
            </a:r>
            <a:r>
              <a:rPr lang="es" sz="1100" b="1" i="0" u="none">
                <a:solidFill>
                  <a:schemeClr val="bg1"/>
                </a:solidFill>
              </a:rPr>
              <a:t>guía:</a:t>
            </a:r>
            <a:r>
              <a:rPr lang="es" sz="1100" b="0" i="0" u="none">
                <a:solidFill>
                  <a:schemeClr val="bg1"/>
                </a:solidFill>
              </a:rPr>
              <a:t>  </a:t>
            </a:r>
            <a:r>
              <a:rPr lang="es" sz="1100" b="1" i="0" u="none">
                <a:solidFill>
                  <a:schemeClr val="bg1"/>
                </a:solidFill>
              </a:rPr>
              <a:t>Filadelfia (TIN vs LNW)</a:t>
            </a:r>
            <a:endParaRPr lang="es" sz="2000" b="1" dirty="0">
              <a:solidFill>
                <a:schemeClr val="bg1"/>
              </a:solidFill>
            </a:endParaRPr>
          </a:p>
          <a:p>
            <a:endParaRPr lang="es" sz="2000" b="1" dirty="0">
              <a:solidFill>
                <a:schemeClr val="bg1"/>
              </a:solidFill>
            </a:endParaRPr>
          </a:p>
          <a:p>
            <a:pPr algn="l" rtl="0"/>
            <a:r>
              <a:rPr lang="es" sz="2000" b="1" i="0" u="none">
                <a:solidFill>
                  <a:schemeClr val="bg1"/>
                </a:solidFill>
              </a:rPr>
              <a:t>Cuál es el Material Removido Neto Sobre el diseño?</a:t>
            </a:r>
          </a:p>
        </p:txBody>
      </p:sp>
      <p:sp>
        <p:nvSpPr>
          <p:cNvPr id="5" name="TextBox 4"/>
          <p:cNvSpPr txBox="1"/>
          <p:nvPr/>
        </p:nvSpPr>
        <p:spPr>
          <a:xfrm>
            <a:off x="533400" y="4419600"/>
            <a:ext cx="8382000" cy="923330"/>
          </a:xfrm>
          <a:prstGeom prst="rect">
            <a:avLst/>
          </a:prstGeom>
          <a:solidFill>
            <a:schemeClr val="bg1"/>
          </a:solidFill>
          <a:ln w="38100">
            <a:solidFill>
              <a:schemeClr val="tx1"/>
            </a:solidFill>
          </a:ln>
        </p:spPr>
        <p:txBody>
          <a:bodyPr wrap="square" rtlCol="0">
            <a:spAutoFit/>
          </a:bodyPr>
          <a:lstStyle/>
          <a:p>
            <a:pPr algn="l" rtl="0"/>
            <a:r>
              <a:rPr lang="es" b="1" i="0" u="none" dirty="0"/>
              <a:t>Total Removido Pago A Profundidad Proyecto (Grueso) =        18,028cy</a:t>
            </a:r>
          </a:p>
          <a:p>
            <a:pPr algn="l" rtl="0"/>
            <a:r>
              <a:rPr lang="es" b="1" i="0" u="none" dirty="0"/>
              <a:t>Relleno =                                                                              </a:t>
            </a:r>
            <a:r>
              <a:rPr lang="es" b="1" i="0" u="none" dirty="0" smtClean="0"/>
              <a:t>		1,115cy</a:t>
            </a:r>
            <a:endParaRPr lang="es" b="1" i="0" u="none" dirty="0"/>
          </a:p>
          <a:p>
            <a:pPr algn="l" rtl="0"/>
            <a:r>
              <a:rPr lang="es" b="1" i="0" u="none" dirty="0"/>
              <a:t>Total Removido Pago A Profundidad Proyecto (Neto) =             16,912cy</a:t>
            </a:r>
          </a:p>
        </p:txBody>
      </p:sp>
    </p:spTree>
    <p:extLst>
      <p:ext uri="{BB962C8B-B14F-4D97-AF65-F5344CB8AC3E}">
        <p14:creationId xmlns:p14="http://schemas.microsoft.com/office/powerpoint/2010/main" val="54085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589428" y="5915251"/>
            <a:ext cx="7100047" cy="715963"/>
          </a:xfrm>
        </p:spPr>
        <p:txBody>
          <a:bodyPr>
            <a:normAutofit lnSpcReduction="10000"/>
          </a:bodyPr>
          <a:lstStyle/>
          <a:p>
            <a:pPr algn="l" rtl="0"/>
            <a:r>
              <a:rPr lang="es" sz="2400" b="1" i="0" u="none">
                <a:solidFill>
                  <a:schemeClr val="bg2"/>
                </a:solidFill>
              </a:rPr>
              <a:t>Pestaña Vista:</a:t>
            </a:r>
            <a:r>
              <a:rPr lang="es" sz="2400" b="0" i="0" u="none">
                <a:solidFill>
                  <a:schemeClr val="bg2"/>
                </a:solidFill>
              </a:rPr>
              <a:t>  </a:t>
            </a:r>
            <a:r>
              <a:rPr lang="es" sz="2400" b="0" i="0" u="none">
                <a:solidFill>
                  <a:schemeClr val="tx1">
                    <a:lumMod val="65000"/>
                    <a:lumOff val="35000"/>
                  </a:schemeClr>
                </a:solidFill>
              </a:rPr>
              <a:t>Información Gráfica y de texto opcional sobre cada sección.</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15</a:t>
            </a:fld>
            <a:endParaRPr lang="es"/>
          </a:p>
        </p:txBody>
      </p:sp>
      <p:pic>
        <p:nvPicPr>
          <p:cNvPr id="3075" name="Picture 3"/>
          <p:cNvPicPr>
            <a:picLocks noChangeAspect="1" noChangeArrowheads="1"/>
          </p:cNvPicPr>
          <p:nvPr/>
        </p:nvPicPr>
        <p:blipFill>
          <a:blip r:embed="rId2" cstate="print"/>
          <a:srcRect/>
          <a:stretch>
            <a:fillRect/>
          </a:stretch>
        </p:blipFill>
        <p:spPr bwMode="auto">
          <a:xfrm>
            <a:off x="228599" y="1551146"/>
            <a:ext cx="7821707" cy="4255929"/>
          </a:xfrm>
          <a:prstGeom prst="rect">
            <a:avLst/>
          </a:prstGeom>
          <a:noFill/>
          <a:ln w="9525">
            <a:noFill/>
            <a:miter lim="800000"/>
            <a:headEnd/>
            <a:tailEnd/>
          </a:ln>
        </p:spPr>
      </p:pic>
    </p:spTree>
    <p:extLst>
      <p:ext uri="{BB962C8B-B14F-4D97-AF65-F5344CB8AC3E}">
        <p14:creationId xmlns:p14="http://schemas.microsoft.com/office/powerpoint/2010/main" val="3940521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209720" y="5943600"/>
            <a:ext cx="7992986" cy="460829"/>
          </a:xfrm>
        </p:spPr>
        <p:txBody>
          <a:bodyPr>
            <a:normAutofit/>
          </a:bodyPr>
          <a:lstStyle/>
          <a:p>
            <a:pPr algn="l" rtl="0"/>
            <a:r>
              <a:rPr lang="es" sz="2000" b="1" i="0" u="none">
                <a:solidFill>
                  <a:schemeClr val="bg2"/>
                </a:solidFill>
              </a:rPr>
              <a:t>Pestaña Imprimir:</a:t>
            </a:r>
            <a:r>
              <a:rPr lang="es" sz="2000" b="0" i="0" u="none">
                <a:solidFill>
                  <a:schemeClr val="bg2"/>
                </a:solidFill>
              </a:rPr>
              <a:t>  </a:t>
            </a:r>
            <a:r>
              <a:rPr lang="es" sz="2000" b="0" i="0" u="none">
                <a:solidFill>
                  <a:schemeClr val="tx1">
                    <a:lumMod val="65000"/>
                    <a:lumOff val="35000"/>
                  </a:schemeClr>
                </a:solidFill>
              </a:rPr>
              <a:t>Configuración para exportar a impresora / ploter.</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16</a:t>
            </a:fld>
            <a:endParaRPr lang="es"/>
          </a:p>
        </p:txBody>
      </p:sp>
      <p:pic>
        <p:nvPicPr>
          <p:cNvPr id="5122" name="Picture 2"/>
          <p:cNvPicPr>
            <a:picLocks noChangeAspect="1" noChangeArrowheads="1"/>
          </p:cNvPicPr>
          <p:nvPr/>
        </p:nvPicPr>
        <p:blipFill>
          <a:blip r:embed="rId2" cstate="print"/>
          <a:srcRect/>
          <a:stretch>
            <a:fillRect/>
          </a:stretch>
        </p:blipFill>
        <p:spPr bwMode="auto">
          <a:xfrm>
            <a:off x="228600" y="1497618"/>
            <a:ext cx="7974106" cy="4362670"/>
          </a:xfrm>
          <a:prstGeom prst="rect">
            <a:avLst/>
          </a:prstGeom>
          <a:noFill/>
          <a:ln w="9525">
            <a:noFill/>
            <a:miter lim="800000"/>
            <a:headEnd/>
            <a:tailEnd/>
          </a:ln>
        </p:spPr>
      </p:pic>
    </p:spTree>
    <p:extLst>
      <p:ext uri="{BB962C8B-B14F-4D97-AF65-F5344CB8AC3E}">
        <p14:creationId xmlns:p14="http://schemas.microsoft.com/office/powerpoint/2010/main" val="2651100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255494" y="5943600"/>
            <a:ext cx="8431306" cy="563563"/>
          </a:xfrm>
        </p:spPr>
        <p:txBody>
          <a:bodyPr>
            <a:normAutofit fontScale="92500"/>
          </a:bodyPr>
          <a:lstStyle/>
          <a:p>
            <a:pPr algn="l" rtl="0"/>
            <a:r>
              <a:rPr lang="es" sz="2400" b="1" i="0" u="none">
                <a:solidFill>
                  <a:schemeClr val="bg2"/>
                </a:solidFill>
              </a:rPr>
              <a:t>Pestaña Volumen:</a:t>
            </a:r>
            <a:r>
              <a:rPr lang="es" sz="2400" b="0" i="0" u="none">
                <a:solidFill>
                  <a:schemeClr val="bg2"/>
                </a:solidFill>
              </a:rPr>
              <a:t>  </a:t>
            </a:r>
            <a:r>
              <a:rPr lang="es" sz="2400" b="0" i="0" u="none">
                <a:solidFill>
                  <a:schemeClr val="tx1">
                    <a:lumMod val="65000"/>
                    <a:lumOff val="35000"/>
                  </a:schemeClr>
                </a:solidFill>
              </a:rPr>
              <a:t>Reporte de Texto  Diferente para cada Método.</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17</a:t>
            </a:fld>
            <a:endParaRPr lang="es"/>
          </a:p>
        </p:txBody>
      </p:sp>
      <p:pic>
        <p:nvPicPr>
          <p:cNvPr id="6146" name="Picture 2"/>
          <p:cNvPicPr>
            <a:picLocks noChangeAspect="1" noChangeArrowheads="1"/>
          </p:cNvPicPr>
          <p:nvPr/>
        </p:nvPicPr>
        <p:blipFill>
          <a:blip r:embed="rId2" cstate="print"/>
          <a:srcRect/>
          <a:stretch>
            <a:fillRect/>
          </a:stretch>
        </p:blipFill>
        <p:spPr bwMode="auto">
          <a:xfrm>
            <a:off x="255494" y="1500238"/>
            <a:ext cx="7982764" cy="4361147"/>
          </a:xfrm>
          <a:prstGeom prst="rect">
            <a:avLst/>
          </a:prstGeom>
          <a:noFill/>
          <a:ln w="9525">
            <a:noFill/>
            <a:miter lim="800000"/>
            <a:headEnd/>
            <a:tailEnd/>
          </a:ln>
        </p:spPr>
      </p:pic>
    </p:spTree>
    <p:extLst>
      <p:ext uri="{BB962C8B-B14F-4D97-AF65-F5344CB8AC3E}">
        <p14:creationId xmlns:p14="http://schemas.microsoft.com/office/powerpoint/2010/main" val="440762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SECCIONES TRANSVERSALES &amp; VOLUMENES</a:t>
            </a:r>
            <a:r>
              <a:rPr lang="es" sz="2400"/>
              <a:t/>
            </a:r>
            <a:br>
              <a:rPr lang="es" sz="2400"/>
            </a:br>
            <a:r>
              <a:rPr lang="es" sz="2400" b="0" i="0" u="none"/>
              <a:t>Tour Rápido</a:t>
            </a:r>
            <a:endParaRPr lang="es" dirty="0"/>
          </a:p>
        </p:txBody>
      </p:sp>
      <p:sp>
        <p:nvSpPr>
          <p:cNvPr id="3" name="Content Placeholder 2"/>
          <p:cNvSpPr>
            <a:spLocks noGrp="1"/>
          </p:cNvSpPr>
          <p:nvPr>
            <p:ph idx="1"/>
          </p:nvPr>
        </p:nvSpPr>
        <p:spPr>
          <a:xfrm>
            <a:off x="368188" y="5533604"/>
            <a:ext cx="8229600" cy="715963"/>
          </a:xfrm>
        </p:spPr>
        <p:txBody>
          <a:bodyPr>
            <a:normAutofit lnSpcReduction="10000"/>
          </a:bodyPr>
          <a:lstStyle/>
          <a:p>
            <a:pPr algn="l" rtl="0"/>
            <a:r>
              <a:rPr lang="es" sz="2400" b="1" i="0" u="none">
                <a:solidFill>
                  <a:schemeClr val="bg2"/>
                </a:solidFill>
              </a:rPr>
              <a:t>Pestaña Levantamientos:</a:t>
            </a:r>
            <a:r>
              <a:rPr lang="es" sz="2400" b="0" i="0" u="none">
                <a:solidFill>
                  <a:schemeClr val="bg2"/>
                </a:solidFill>
              </a:rPr>
              <a:t>  </a:t>
            </a:r>
            <a:r>
              <a:rPr lang="es" sz="2400" b="0" i="0" u="none">
                <a:solidFill>
                  <a:schemeClr val="tx1">
                    <a:lumMod val="65000"/>
                    <a:lumOff val="35000"/>
                  </a:schemeClr>
                </a:solidFill>
              </a:rPr>
              <a:t>Seleccione su método, entre los archivos, especifique el ófset a la plantilla de sobredragado.</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18</a:t>
            </a:fld>
            <a:endParaRPr lang="es"/>
          </a:p>
        </p:txBody>
      </p:sp>
      <p:pic>
        <p:nvPicPr>
          <p:cNvPr id="2051" name="Picture 3"/>
          <p:cNvPicPr>
            <a:picLocks noChangeAspect="1" noChangeArrowheads="1"/>
          </p:cNvPicPr>
          <p:nvPr/>
        </p:nvPicPr>
        <p:blipFill>
          <a:blip r:embed="rId2" cstate="print"/>
          <a:srcRect/>
          <a:stretch>
            <a:fillRect/>
          </a:stretch>
        </p:blipFill>
        <p:spPr bwMode="auto">
          <a:xfrm>
            <a:off x="457200" y="1527800"/>
            <a:ext cx="6993467" cy="3829467"/>
          </a:xfrm>
          <a:prstGeom prst="rect">
            <a:avLst/>
          </a:prstGeom>
          <a:noFill/>
          <a:ln w="9525">
            <a:noFill/>
            <a:miter lim="800000"/>
            <a:headEnd/>
            <a:tailEnd/>
          </a:ln>
        </p:spPr>
      </p:pic>
    </p:spTree>
    <p:extLst>
      <p:ext uri="{BB962C8B-B14F-4D97-AF65-F5344CB8AC3E}">
        <p14:creationId xmlns:p14="http://schemas.microsoft.com/office/powerpoint/2010/main" val="374796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sz="3600" b="0" i="0" u="none"/>
              <a:t>Vista Secciones sin Volúmenes</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19</a:t>
            </a:fld>
            <a:endParaRPr lang="es"/>
          </a:p>
        </p:txBody>
      </p:sp>
      <p:pic>
        <p:nvPicPr>
          <p:cNvPr id="7170" name="Picture 2"/>
          <p:cNvPicPr>
            <a:picLocks noChangeAspect="1" noChangeArrowheads="1"/>
          </p:cNvPicPr>
          <p:nvPr/>
        </p:nvPicPr>
        <p:blipFill>
          <a:blip r:embed="rId2" cstate="print"/>
          <a:srcRect/>
          <a:stretch>
            <a:fillRect/>
          </a:stretch>
        </p:blipFill>
        <p:spPr bwMode="auto">
          <a:xfrm>
            <a:off x="457200" y="1463040"/>
            <a:ext cx="7178040" cy="2286000"/>
          </a:xfrm>
          <a:prstGeom prst="rect">
            <a:avLst/>
          </a:prstGeom>
          <a:noFill/>
          <a:ln w="9525">
            <a:solidFill>
              <a:schemeClr val="tx1">
                <a:lumMod val="65000"/>
                <a:lumOff val="35000"/>
              </a:schemeClr>
            </a:solidFill>
            <a:miter lim="800000"/>
            <a:headEnd/>
            <a:tailEnd/>
          </a:ln>
        </p:spPr>
      </p:pic>
      <p:sp>
        <p:nvSpPr>
          <p:cNvPr id="5" name="TextBox 4"/>
          <p:cNvSpPr txBox="1"/>
          <p:nvPr/>
        </p:nvSpPr>
        <p:spPr>
          <a:xfrm>
            <a:off x="4648200" y="3124200"/>
            <a:ext cx="2590800" cy="307777"/>
          </a:xfrm>
          <a:prstGeom prst="rect">
            <a:avLst/>
          </a:prstGeom>
          <a:noFill/>
        </p:spPr>
        <p:txBody>
          <a:bodyPr wrap="square" rtlCol="0">
            <a:spAutoFit/>
          </a:bodyPr>
          <a:lstStyle/>
          <a:p>
            <a:pPr algn="l" rtl="0"/>
            <a:r>
              <a:rPr lang="es" sz="1400" b="1" i="0" u="none" dirty="0">
                <a:solidFill>
                  <a:srgbClr val="FF0000"/>
                </a:solidFill>
              </a:rPr>
              <a:t>Defina Método = ‘ninguno</a:t>
            </a:r>
            <a:r>
              <a:rPr lang="es" sz="1400" b="1" i="0" u="none" dirty="0">
                <a:solidFill>
                  <a:schemeClr val="bg1"/>
                </a:solidFill>
              </a:rPr>
              <a:t>’</a:t>
            </a:r>
          </a:p>
        </p:txBody>
      </p:sp>
      <p:cxnSp>
        <p:nvCxnSpPr>
          <p:cNvPr id="7" name="Straight Arrow Connector 6"/>
          <p:cNvCxnSpPr/>
          <p:nvPr/>
        </p:nvCxnSpPr>
        <p:spPr>
          <a:xfrm flipV="1">
            <a:off x="5943600" y="2724479"/>
            <a:ext cx="0" cy="32352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171" name="Picture 3"/>
          <p:cNvPicPr>
            <a:picLocks noChangeAspect="1" noChangeArrowheads="1"/>
          </p:cNvPicPr>
          <p:nvPr/>
        </p:nvPicPr>
        <p:blipFill>
          <a:blip r:embed="rId3" cstate="print"/>
          <a:srcRect/>
          <a:stretch>
            <a:fillRect/>
          </a:stretch>
        </p:blipFill>
        <p:spPr bwMode="auto">
          <a:xfrm>
            <a:off x="457200" y="3960586"/>
            <a:ext cx="7178040" cy="1524000"/>
          </a:xfrm>
          <a:prstGeom prst="rect">
            <a:avLst/>
          </a:prstGeom>
          <a:noFill/>
          <a:ln w="9525">
            <a:solidFill>
              <a:schemeClr val="tx1">
                <a:lumMod val="65000"/>
                <a:lumOff val="35000"/>
              </a:schemeClr>
            </a:solidFill>
            <a:miter lim="800000"/>
            <a:headEnd/>
            <a:tailEnd/>
          </a:ln>
        </p:spPr>
      </p:pic>
      <p:sp>
        <p:nvSpPr>
          <p:cNvPr id="9" name="TextBox 8"/>
          <p:cNvSpPr txBox="1"/>
          <p:nvPr/>
        </p:nvSpPr>
        <p:spPr>
          <a:xfrm>
            <a:off x="304800" y="5791200"/>
            <a:ext cx="8001000" cy="707886"/>
          </a:xfrm>
          <a:prstGeom prst="rect">
            <a:avLst/>
          </a:prstGeom>
          <a:noFill/>
        </p:spPr>
        <p:txBody>
          <a:bodyPr wrap="square" rtlCol="0">
            <a:spAutoFit/>
          </a:bodyPr>
          <a:lstStyle/>
          <a:p>
            <a:pPr algn="l" rtl="0"/>
            <a:r>
              <a:rPr lang="es" sz="2000" b="0" i="0" u="none">
                <a:solidFill>
                  <a:schemeClr val="tx1">
                    <a:lumMod val="65000"/>
                    <a:lumOff val="35000"/>
                  </a:schemeClr>
                </a:solidFill>
              </a:rPr>
              <a:t>Secciones Transversales y plantillas son mostradas, pero no se calcula volúmenes.</a:t>
            </a:r>
          </a:p>
        </p:txBody>
      </p:sp>
    </p:spTree>
    <p:extLst>
      <p:ext uri="{BB962C8B-B14F-4D97-AF65-F5344CB8AC3E}">
        <p14:creationId xmlns:p14="http://schemas.microsoft.com/office/powerpoint/2010/main" val="211919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Temp\VC1.png"/>
          <p:cNvPicPr>
            <a:picLocks noChangeAspect="1" noChangeArrowheads="1"/>
          </p:cNvPicPr>
          <p:nvPr/>
        </p:nvPicPr>
        <p:blipFill>
          <a:blip r:embed="rId2" cstate="print"/>
          <a:srcRect/>
          <a:stretch>
            <a:fillRect/>
          </a:stretch>
        </p:blipFill>
        <p:spPr bwMode="auto">
          <a:xfrm>
            <a:off x="698573" y="1750502"/>
            <a:ext cx="7773074" cy="3276884"/>
          </a:xfrm>
          <a:prstGeom prst="rect">
            <a:avLst/>
          </a:prstGeom>
          <a:noFill/>
        </p:spPr>
      </p:pic>
      <p:sp>
        <p:nvSpPr>
          <p:cNvPr id="6" name="Rectangle 5"/>
          <p:cNvSpPr/>
          <p:nvPr/>
        </p:nvSpPr>
        <p:spPr>
          <a:xfrm>
            <a:off x="698573" y="5038770"/>
            <a:ext cx="7772400"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TextBox 6"/>
          <p:cNvSpPr txBox="1"/>
          <p:nvPr/>
        </p:nvSpPr>
        <p:spPr>
          <a:xfrm>
            <a:off x="1672180" y="5284707"/>
            <a:ext cx="6477000" cy="923330"/>
          </a:xfrm>
          <a:prstGeom prst="rect">
            <a:avLst/>
          </a:prstGeom>
          <a:noFill/>
        </p:spPr>
        <p:txBody>
          <a:bodyPr wrap="square" rtlCol="0">
            <a:spAutoFit/>
          </a:bodyPr>
          <a:lstStyle/>
          <a:p>
            <a:pPr algn="l" rtl="0"/>
            <a:r>
              <a:rPr lang="es" b="1" i="0" u="none">
                <a:solidFill>
                  <a:srgbClr val="FF0000"/>
                </a:solidFill>
              </a:rPr>
              <a:t>Material Sobre Diseño (Material Sobre el Nivel...)</a:t>
            </a:r>
          </a:p>
          <a:p>
            <a:endParaRPr lang="es" b="1" dirty="0">
              <a:solidFill>
                <a:srgbClr val="00B050"/>
              </a:solidFill>
            </a:endParaRPr>
          </a:p>
          <a:p>
            <a:pPr algn="l" rtl="0"/>
            <a:r>
              <a:rPr lang="es" b="1" i="0" u="none">
                <a:solidFill>
                  <a:srgbClr val="00B050"/>
                </a:solidFill>
              </a:rPr>
              <a:t>Material Sobreprofundidad Permitida</a:t>
            </a:r>
          </a:p>
        </p:txBody>
      </p:sp>
      <p:sp>
        <p:nvSpPr>
          <p:cNvPr id="8" name="Rectangle 7"/>
          <p:cNvSpPr/>
          <p:nvPr/>
        </p:nvSpPr>
        <p:spPr>
          <a:xfrm>
            <a:off x="1062580" y="5894307"/>
            <a:ext cx="457200" cy="228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9" name="Rectangle 8"/>
          <p:cNvSpPr/>
          <p:nvPr/>
        </p:nvSpPr>
        <p:spPr>
          <a:xfrm>
            <a:off x="1062580" y="5360907"/>
            <a:ext cx="457200" cy="22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cxnSp>
        <p:nvCxnSpPr>
          <p:cNvPr id="11" name="Straight Connector 10"/>
          <p:cNvCxnSpPr/>
          <p:nvPr/>
        </p:nvCxnSpPr>
        <p:spPr>
          <a:xfrm rot="5400000">
            <a:off x="2374973" y="3807902"/>
            <a:ext cx="2133600" cy="1588"/>
          </a:xfrm>
          <a:prstGeom prst="line">
            <a:avLst/>
          </a:prstGeom>
          <a:ln w="28575">
            <a:solidFill>
              <a:schemeClr val="tx1">
                <a:lumMod val="65000"/>
                <a:lumOff val="3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603573" y="2130074"/>
            <a:ext cx="1905000" cy="646331"/>
          </a:xfrm>
          <a:prstGeom prst="rect">
            <a:avLst/>
          </a:prstGeom>
          <a:noFill/>
          <a:ln>
            <a:solidFill>
              <a:schemeClr val="tx1">
                <a:lumMod val="65000"/>
                <a:lumOff val="35000"/>
              </a:schemeClr>
            </a:solidFill>
          </a:ln>
        </p:spPr>
        <p:txBody>
          <a:bodyPr wrap="square" rtlCol="0">
            <a:spAutoFit/>
          </a:bodyPr>
          <a:lstStyle/>
          <a:p>
            <a:pPr algn="l" rtl="0"/>
            <a:r>
              <a:rPr lang="es" sz="1200" b="1" i="0" u="none" dirty="0" smtClean="0">
                <a:solidFill>
                  <a:schemeClr val="tx1">
                    <a:lumMod val="65000"/>
                    <a:lumOff val="35000"/>
                  </a:schemeClr>
                </a:solidFill>
              </a:rPr>
              <a:t>Línea </a:t>
            </a:r>
            <a:r>
              <a:rPr lang="es" sz="1200" b="1" i="0" u="none" dirty="0">
                <a:solidFill>
                  <a:schemeClr val="tx1">
                    <a:lumMod val="65000"/>
                    <a:lumOff val="35000"/>
                  </a:schemeClr>
                </a:solidFill>
              </a:rPr>
              <a:t>central Canal</a:t>
            </a:r>
          </a:p>
          <a:p>
            <a:pPr algn="l" rtl="0"/>
            <a:r>
              <a:rPr lang="es" sz="1200" b="0" i="0" u="none" dirty="0">
                <a:solidFill>
                  <a:schemeClr val="tx1">
                    <a:lumMod val="65000"/>
                    <a:lumOff val="35000"/>
                  </a:schemeClr>
                </a:solidFill>
              </a:rPr>
              <a:t>(no siempre esta en el centro del canal</a:t>
            </a:r>
          </a:p>
        </p:txBody>
      </p:sp>
      <p:sp>
        <p:nvSpPr>
          <p:cNvPr id="13" name="TextBox 12"/>
          <p:cNvSpPr txBox="1"/>
          <p:nvPr/>
        </p:nvSpPr>
        <p:spPr>
          <a:xfrm>
            <a:off x="5651573" y="1826702"/>
            <a:ext cx="1905000" cy="461665"/>
          </a:xfrm>
          <a:prstGeom prst="rect">
            <a:avLst/>
          </a:prstGeom>
          <a:noFill/>
          <a:ln>
            <a:solidFill>
              <a:schemeClr val="tx1">
                <a:lumMod val="65000"/>
                <a:lumOff val="35000"/>
              </a:schemeClr>
            </a:solidFill>
          </a:ln>
        </p:spPr>
        <p:txBody>
          <a:bodyPr wrap="square" rtlCol="0">
            <a:spAutoFit/>
          </a:bodyPr>
          <a:lstStyle/>
          <a:p>
            <a:pPr algn="l" rtl="0"/>
            <a:r>
              <a:rPr lang="es" sz="1200" b="1" i="0" u="none">
                <a:solidFill>
                  <a:schemeClr val="tx1">
                    <a:lumMod val="65000"/>
                    <a:lumOff val="35000"/>
                  </a:schemeClr>
                </a:solidFill>
              </a:rPr>
              <a:t>Plantilla de Diseño Canal</a:t>
            </a:r>
          </a:p>
        </p:txBody>
      </p:sp>
      <p:cxnSp>
        <p:nvCxnSpPr>
          <p:cNvPr id="15" name="Straight Connector 14"/>
          <p:cNvCxnSpPr/>
          <p:nvPr/>
        </p:nvCxnSpPr>
        <p:spPr>
          <a:xfrm>
            <a:off x="7430525" y="2055302"/>
            <a:ext cx="304800" cy="2286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404173" y="3884102"/>
            <a:ext cx="1432178" cy="600164"/>
          </a:xfrm>
          <a:prstGeom prst="rect">
            <a:avLst/>
          </a:prstGeom>
          <a:noFill/>
          <a:ln>
            <a:solidFill>
              <a:schemeClr val="tx1">
                <a:lumMod val="65000"/>
                <a:lumOff val="35000"/>
              </a:schemeClr>
            </a:solidFill>
          </a:ln>
        </p:spPr>
        <p:txBody>
          <a:bodyPr wrap="square" rtlCol="0">
            <a:spAutoFit/>
          </a:bodyPr>
          <a:lstStyle/>
          <a:p>
            <a:pPr algn="l" rtl="0"/>
            <a:r>
              <a:rPr lang="es" sz="1100" b="0" i="0" u="none" dirty="0">
                <a:solidFill>
                  <a:schemeClr val="tx1">
                    <a:lumMod val="65000"/>
                    <a:lumOff val="35000"/>
                  </a:schemeClr>
                </a:solidFill>
              </a:rPr>
              <a:t>Plantilla</a:t>
            </a:r>
            <a:r>
              <a:rPr lang="es" sz="1100" b="1" i="0" u="none" dirty="0">
                <a:solidFill>
                  <a:schemeClr val="tx1">
                    <a:lumMod val="65000"/>
                    <a:lumOff val="35000"/>
                  </a:schemeClr>
                </a:solidFill>
              </a:rPr>
              <a:t> Sobreprofundidad Permitida</a:t>
            </a:r>
          </a:p>
        </p:txBody>
      </p:sp>
      <p:cxnSp>
        <p:nvCxnSpPr>
          <p:cNvPr id="18" name="Straight Connector 17"/>
          <p:cNvCxnSpPr/>
          <p:nvPr/>
        </p:nvCxnSpPr>
        <p:spPr>
          <a:xfrm rot="10800000">
            <a:off x="7183405" y="3884102"/>
            <a:ext cx="228600" cy="1524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926379" y="3503102"/>
            <a:ext cx="2743994" cy="794"/>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5448151" y="3579302"/>
            <a:ext cx="259080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155773" y="4646102"/>
            <a:ext cx="7086600" cy="276999"/>
          </a:xfrm>
          <a:prstGeom prst="rect">
            <a:avLst/>
          </a:prstGeom>
          <a:noFill/>
        </p:spPr>
        <p:txBody>
          <a:bodyPr wrap="square" rtlCol="0">
            <a:spAutoFit/>
          </a:bodyPr>
          <a:lstStyle/>
          <a:p>
            <a:pPr algn="l" rtl="0"/>
            <a:r>
              <a:rPr lang="es" sz="1200" b="0" i="0" u="none">
                <a:solidFill>
                  <a:schemeClr val="bg1"/>
                </a:solidFill>
              </a:rPr>
              <a:t>Izq. Talud Lateral         Izquierda del Centro                           Derecha del Centro                                                Talud Lateral Derecho</a:t>
            </a:r>
          </a:p>
        </p:txBody>
      </p:sp>
      <p:cxnSp>
        <p:nvCxnSpPr>
          <p:cNvPr id="27" name="Straight Connector 26"/>
          <p:cNvCxnSpPr/>
          <p:nvPr/>
        </p:nvCxnSpPr>
        <p:spPr>
          <a:xfrm rot="10800000">
            <a:off x="1155773" y="3579302"/>
            <a:ext cx="457200"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flipH="1" flipV="1">
            <a:off x="889073" y="3312602"/>
            <a:ext cx="533400"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927173" y="3198302"/>
            <a:ext cx="228600" cy="246221"/>
          </a:xfrm>
          <a:prstGeom prst="rect">
            <a:avLst/>
          </a:prstGeom>
          <a:noFill/>
          <a:ln>
            <a:solidFill>
              <a:schemeClr val="tx1">
                <a:lumMod val="65000"/>
                <a:lumOff val="35000"/>
              </a:schemeClr>
            </a:solidFill>
          </a:ln>
        </p:spPr>
        <p:txBody>
          <a:bodyPr wrap="square" rtlCol="0">
            <a:spAutoFit/>
          </a:bodyPr>
          <a:lstStyle/>
          <a:p>
            <a:pPr algn="l" rtl="0"/>
            <a:r>
              <a:rPr lang="es" sz="1000" b="0" i="0" u="none">
                <a:solidFill>
                  <a:schemeClr val="tx1">
                    <a:lumMod val="65000"/>
                    <a:lumOff val="35000"/>
                  </a:schemeClr>
                </a:solidFill>
              </a:rPr>
              <a:t>V</a:t>
            </a:r>
          </a:p>
        </p:txBody>
      </p:sp>
      <p:sp>
        <p:nvSpPr>
          <p:cNvPr id="31" name="TextBox 30"/>
          <p:cNvSpPr txBox="1"/>
          <p:nvPr/>
        </p:nvSpPr>
        <p:spPr>
          <a:xfrm>
            <a:off x="1308173" y="3579302"/>
            <a:ext cx="228600" cy="246221"/>
          </a:xfrm>
          <a:prstGeom prst="rect">
            <a:avLst/>
          </a:prstGeom>
          <a:noFill/>
          <a:ln>
            <a:solidFill>
              <a:schemeClr val="tx1">
                <a:lumMod val="65000"/>
                <a:lumOff val="35000"/>
              </a:schemeClr>
            </a:solidFill>
          </a:ln>
        </p:spPr>
        <p:txBody>
          <a:bodyPr wrap="square" rtlCol="0">
            <a:spAutoFit/>
          </a:bodyPr>
          <a:lstStyle/>
          <a:p>
            <a:pPr algn="l" rtl="0"/>
            <a:r>
              <a:rPr lang="es" sz="1000" b="0" i="0" u="none">
                <a:solidFill>
                  <a:schemeClr val="tx1">
                    <a:lumMod val="65000"/>
                    <a:lumOff val="35000"/>
                  </a:schemeClr>
                </a:solidFill>
              </a:rPr>
              <a:t>H</a:t>
            </a:r>
          </a:p>
        </p:txBody>
      </p:sp>
      <p:sp>
        <p:nvSpPr>
          <p:cNvPr id="32" name="TextBox 31"/>
          <p:cNvSpPr txBox="1"/>
          <p:nvPr/>
        </p:nvSpPr>
        <p:spPr>
          <a:xfrm>
            <a:off x="850973" y="3884102"/>
            <a:ext cx="1143000" cy="784830"/>
          </a:xfrm>
          <a:prstGeom prst="rect">
            <a:avLst/>
          </a:prstGeom>
          <a:noFill/>
          <a:ln>
            <a:solidFill>
              <a:schemeClr val="tx1">
                <a:lumMod val="65000"/>
                <a:lumOff val="35000"/>
              </a:schemeClr>
            </a:solidFill>
          </a:ln>
        </p:spPr>
        <p:txBody>
          <a:bodyPr wrap="square" rtlCol="0">
            <a:spAutoFit/>
          </a:bodyPr>
          <a:lstStyle/>
          <a:p>
            <a:pPr algn="l" rtl="0"/>
            <a:r>
              <a:rPr lang="es" sz="900" b="0" i="0" u="none">
                <a:solidFill>
                  <a:schemeClr val="tx1">
                    <a:lumMod val="65000"/>
                    <a:lumOff val="35000"/>
                  </a:schemeClr>
                </a:solidFill>
              </a:rPr>
              <a:t>Talud lateral Cabeceo expresado como la razón de H:V (e.g. 3:1)</a:t>
            </a:r>
          </a:p>
        </p:txBody>
      </p:sp>
      <p:sp>
        <p:nvSpPr>
          <p:cNvPr id="24" name="Slide Number Placeholder 23"/>
          <p:cNvSpPr>
            <a:spLocks noGrp="1"/>
          </p:cNvSpPr>
          <p:nvPr>
            <p:ph type="sldNum" sz="quarter" idx="12"/>
          </p:nvPr>
        </p:nvSpPr>
        <p:spPr/>
        <p:txBody>
          <a:bodyPr/>
          <a:lstStyle/>
          <a:p>
            <a:pPr algn="l" rtl="0"/>
            <a:fld id="{8B0EDE77-C530-4ADB-AD74-A99B71A289FB}" type="slidenum">
              <a:rPr/>
              <a:pPr algn="l" rtl="0"/>
              <a:t>2</a:t>
            </a:fld>
            <a:endParaRPr lang="es"/>
          </a:p>
        </p:txBody>
      </p:sp>
      <p:sp>
        <p:nvSpPr>
          <p:cNvPr id="28" name="TextBox 27"/>
          <p:cNvSpPr txBox="1"/>
          <p:nvPr/>
        </p:nvSpPr>
        <p:spPr>
          <a:xfrm>
            <a:off x="609600" y="117199"/>
            <a:ext cx="6400800" cy="769441"/>
          </a:xfrm>
          <a:prstGeom prst="rect">
            <a:avLst/>
          </a:prstGeom>
          <a:noFill/>
        </p:spPr>
        <p:txBody>
          <a:bodyPr wrap="square" rtlCol="0">
            <a:spAutoFit/>
          </a:bodyPr>
          <a:lstStyle/>
          <a:p>
            <a:pPr algn="l" rtl="0"/>
            <a:r>
              <a:rPr lang="es" sz="4400" b="0" i="0" u="none">
                <a:solidFill>
                  <a:schemeClr val="bg1"/>
                </a:solidFill>
              </a:rPr>
              <a:t>TERMINOLOGÍA BÁSICA</a:t>
            </a:r>
          </a:p>
        </p:txBody>
      </p:sp>
    </p:spTree>
    <p:extLst>
      <p:ext uri="{BB962C8B-B14F-4D97-AF65-F5344CB8AC3E}">
        <p14:creationId xmlns:p14="http://schemas.microsoft.com/office/powerpoint/2010/main" val="753648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rrowheads="1"/>
          </p:cNvPicPr>
          <p:nvPr/>
        </p:nvPicPr>
        <p:blipFill>
          <a:blip r:embed="rId2" cstate="print"/>
          <a:srcRect/>
          <a:stretch>
            <a:fillRect/>
          </a:stretch>
        </p:blipFill>
        <p:spPr bwMode="auto">
          <a:xfrm>
            <a:off x="457200" y="1463040"/>
            <a:ext cx="7178040" cy="2286000"/>
          </a:xfrm>
          <a:prstGeom prst="rect">
            <a:avLst/>
          </a:prstGeom>
          <a:noFill/>
          <a:ln w="9525">
            <a:solidFill>
              <a:schemeClr val="tx1">
                <a:lumMod val="65000"/>
                <a:lumOff val="35000"/>
              </a:schemeClr>
            </a:solidFill>
            <a:miter lim="800000"/>
            <a:headEnd/>
            <a:tailEnd/>
          </a:ln>
        </p:spPr>
      </p:pic>
      <p:sp>
        <p:nvSpPr>
          <p:cNvPr id="2" name="Title 1"/>
          <p:cNvSpPr>
            <a:spLocks noGrp="1"/>
          </p:cNvSpPr>
          <p:nvPr>
            <p:ph type="title"/>
          </p:nvPr>
        </p:nvSpPr>
        <p:spPr>
          <a:xfrm>
            <a:off x="347472" y="0"/>
            <a:ext cx="7659937" cy="988786"/>
          </a:xfrm>
        </p:spPr>
        <p:txBody>
          <a:bodyPr>
            <a:normAutofit/>
          </a:bodyPr>
          <a:lstStyle/>
          <a:p>
            <a:pPr algn="l" rtl="0"/>
            <a:r>
              <a:rPr lang="es" b="0" i="0" u="none" dirty="0"/>
              <a:t>Cálculos de Volumen Levantamiento Sencillo</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20</a:t>
            </a:fld>
            <a:endParaRPr lang="es"/>
          </a:p>
        </p:txBody>
      </p:sp>
      <p:sp>
        <p:nvSpPr>
          <p:cNvPr id="5" name="TextBox 4"/>
          <p:cNvSpPr txBox="1"/>
          <p:nvPr/>
        </p:nvSpPr>
        <p:spPr>
          <a:xfrm>
            <a:off x="4572000" y="2590800"/>
            <a:ext cx="3048000" cy="923330"/>
          </a:xfrm>
          <a:prstGeom prst="rect">
            <a:avLst/>
          </a:prstGeom>
          <a:noFill/>
        </p:spPr>
        <p:txBody>
          <a:bodyPr wrap="square" rtlCol="0">
            <a:spAutoFit/>
          </a:bodyPr>
          <a:lstStyle/>
          <a:p>
            <a:pPr algn="l" rtl="0"/>
            <a:r>
              <a:rPr lang="es" b="0" i="0" u="none">
                <a:solidFill>
                  <a:schemeClr val="bg1"/>
                </a:solidFill>
              </a:rPr>
              <a:t>Seleccione un método con un ‘1’, ‘2’ o la palabra “PreDragado”.  La hoja de cálculo cambiará/</a:t>
            </a:r>
          </a:p>
        </p:txBody>
      </p:sp>
      <p:pic>
        <p:nvPicPr>
          <p:cNvPr id="8195" name="Picture 3"/>
          <p:cNvPicPr>
            <a:picLocks noChangeAspect="1" noChangeArrowheads="1"/>
          </p:cNvPicPr>
          <p:nvPr/>
        </p:nvPicPr>
        <p:blipFill>
          <a:blip r:embed="rId3" cstate="print"/>
          <a:srcRect/>
          <a:stretch>
            <a:fillRect/>
          </a:stretch>
        </p:blipFill>
        <p:spPr bwMode="auto">
          <a:xfrm>
            <a:off x="457200" y="3962400"/>
            <a:ext cx="7178040" cy="1447800"/>
          </a:xfrm>
          <a:prstGeom prst="rect">
            <a:avLst/>
          </a:prstGeom>
          <a:noFill/>
          <a:ln w="9525">
            <a:solidFill>
              <a:schemeClr val="tx1">
                <a:lumMod val="65000"/>
                <a:lumOff val="35000"/>
              </a:schemeClr>
            </a:solidFill>
            <a:miter lim="800000"/>
            <a:headEnd/>
            <a:tailEnd/>
          </a:ln>
        </p:spPr>
      </p:pic>
      <p:sp>
        <p:nvSpPr>
          <p:cNvPr id="7" name="TextBox 6"/>
          <p:cNvSpPr txBox="1"/>
          <p:nvPr/>
        </p:nvSpPr>
        <p:spPr>
          <a:xfrm>
            <a:off x="457200" y="5523188"/>
            <a:ext cx="8458200" cy="646331"/>
          </a:xfrm>
          <a:prstGeom prst="rect">
            <a:avLst/>
          </a:prstGeom>
          <a:noFill/>
        </p:spPr>
        <p:txBody>
          <a:bodyPr wrap="square" rtlCol="0">
            <a:spAutoFit/>
          </a:bodyPr>
          <a:lstStyle/>
          <a:p>
            <a:pPr algn="l" rtl="0"/>
            <a:r>
              <a:rPr lang="es" b="0" i="0" u="none">
                <a:solidFill>
                  <a:schemeClr val="tx1">
                    <a:lumMod val="65000"/>
                    <a:lumOff val="35000"/>
                  </a:schemeClr>
                </a:solidFill>
              </a:rPr>
              <a:t>Cantidades de volumen son ahora calculadas, usando la info en las pestañas Levantamientos y Opciones Gráficas.</a:t>
            </a:r>
          </a:p>
        </p:txBody>
      </p:sp>
      <p:cxnSp>
        <p:nvCxnSpPr>
          <p:cNvPr id="12" name="Straight Arrow Connector 11"/>
          <p:cNvCxnSpPr/>
          <p:nvPr/>
        </p:nvCxnSpPr>
        <p:spPr>
          <a:xfrm>
            <a:off x="5775960" y="1852779"/>
            <a:ext cx="0" cy="53990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3444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369238" cy="988786"/>
          </a:xfrm>
        </p:spPr>
        <p:txBody>
          <a:bodyPr>
            <a:normAutofit/>
          </a:bodyPr>
          <a:lstStyle/>
          <a:p>
            <a:pPr algn="l" rtl="0"/>
            <a:r>
              <a:rPr lang="es" b="0" i="0" u="none" dirty="0"/>
              <a:t>Volumen Levantamiento Sencillo con Sobrepuestas.</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21</a:t>
            </a:fld>
            <a:endParaRPr lang="es"/>
          </a:p>
        </p:txBody>
      </p:sp>
      <p:pic>
        <p:nvPicPr>
          <p:cNvPr id="9218" name="Picture 2"/>
          <p:cNvPicPr>
            <a:picLocks noChangeArrowheads="1"/>
          </p:cNvPicPr>
          <p:nvPr/>
        </p:nvPicPr>
        <p:blipFill>
          <a:blip r:embed="rId2" cstate="print"/>
          <a:srcRect/>
          <a:stretch>
            <a:fillRect/>
          </a:stretch>
        </p:blipFill>
        <p:spPr bwMode="auto">
          <a:xfrm>
            <a:off x="457200" y="1463040"/>
            <a:ext cx="7178040" cy="2286000"/>
          </a:xfrm>
          <a:prstGeom prst="rect">
            <a:avLst/>
          </a:prstGeom>
          <a:noFill/>
          <a:ln w="9525">
            <a:solidFill>
              <a:schemeClr val="tx1">
                <a:lumMod val="65000"/>
                <a:lumOff val="35000"/>
              </a:schemeClr>
            </a:solidFill>
            <a:miter lim="800000"/>
            <a:headEnd/>
            <a:tailEnd/>
          </a:ln>
        </p:spPr>
      </p:pic>
      <p:sp>
        <p:nvSpPr>
          <p:cNvPr id="5" name="TextBox 4"/>
          <p:cNvSpPr txBox="1"/>
          <p:nvPr/>
        </p:nvSpPr>
        <p:spPr>
          <a:xfrm>
            <a:off x="1173345" y="1093708"/>
            <a:ext cx="4264794" cy="369332"/>
          </a:xfrm>
          <a:prstGeom prst="rect">
            <a:avLst/>
          </a:prstGeom>
          <a:noFill/>
          <a:ln>
            <a:noFill/>
          </a:ln>
        </p:spPr>
        <p:txBody>
          <a:bodyPr wrap="square" rtlCol="0">
            <a:spAutoFit/>
          </a:bodyPr>
          <a:lstStyle/>
          <a:p>
            <a:pPr algn="l" rtl="0"/>
            <a:r>
              <a:rPr lang="es" b="0" i="0" u="none">
                <a:solidFill>
                  <a:schemeClr val="tx1">
                    <a:lumMod val="65000"/>
                    <a:lumOff val="35000"/>
                  </a:schemeClr>
                </a:solidFill>
              </a:rPr>
              <a:t>Botón Ordenar Archivos:   </a:t>
            </a:r>
            <a:r>
              <a:rPr lang="es" b="0" i="0" u="none">
                <a:solidFill>
                  <a:srgbClr val="FF0000"/>
                </a:solidFill>
              </a:rPr>
              <a:t>Importante !!</a:t>
            </a:r>
          </a:p>
        </p:txBody>
      </p:sp>
      <p:cxnSp>
        <p:nvCxnSpPr>
          <p:cNvPr id="7" name="Straight Arrow Connector 6"/>
          <p:cNvCxnSpPr>
            <a:stCxn id="5" idx="2"/>
          </p:cNvCxnSpPr>
          <p:nvPr/>
        </p:nvCxnSpPr>
        <p:spPr>
          <a:xfrm>
            <a:off x="3305742" y="1463040"/>
            <a:ext cx="1124018" cy="999309"/>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058831" y="2712913"/>
            <a:ext cx="3753275" cy="1077218"/>
          </a:xfrm>
          <a:prstGeom prst="rect">
            <a:avLst/>
          </a:prstGeom>
          <a:solidFill>
            <a:schemeClr val="bg1"/>
          </a:solidFill>
          <a:ln>
            <a:noFill/>
          </a:ln>
        </p:spPr>
        <p:txBody>
          <a:bodyPr wrap="square" rtlCol="0">
            <a:spAutoFit/>
          </a:bodyPr>
          <a:lstStyle/>
          <a:p>
            <a:pPr algn="l" rtl="0"/>
            <a:r>
              <a:rPr lang="es" sz="1600" b="0" i="0" u="none" smtClean="0">
                <a:solidFill>
                  <a:schemeClr val="tx1">
                    <a:lumMod val="65000"/>
                    <a:lumOff val="35000"/>
                  </a:schemeClr>
                </a:solidFill>
              </a:rPr>
              <a:t>Agregue </a:t>
            </a:r>
            <a:r>
              <a:rPr lang="es" sz="1600" b="0" i="0" u="none" dirty="0">
                <a:solidFill>
                  <a:schemeClr val="tx1">
                    <a:lumMod val="65000"/>
                    <a:lumOff val="35000"/>
                  </a:schemeClr>
                </a:solidFill>
              </a:rPr>
              <a:t>levantamientos más </a:t>
            </a:r>
            <a:r>
              <a:rPr lang="es" sz="1600" b="0" i="0" u="none">
                <a:solidFill>
                  <a:schemeClr val="tx1">
                    <a:lumMod val="65000"/>
                    <a:lumOff val="35000"/>
                  </a:schemeClr>
                </a:solidFill>
              </a:rPr>
              <a:t>viejos </a:t>
            </a:r>
            <a:r>
              <a:rPr lang="es" sz="1600" b="0" i="0" u="none" smtClean="0">
                <a:solidFill>
                  <a:schemeClr val="tx1">
                    <a:lumMod val="65000"/>
                    <a:lumOff val="35000"/>
                  </a:schemeClr>
                </a:solidFill>
              </a:rPr>
              <a:t>en </a:t>
            </a:r>
            <a:r>
              <a:rPr lang="es" sz="1600" b="0" i="0" u="none" dirty="0">
                <a:solidFill>
                  <a:schemeClr val="tx1">
                    <a:lumMod val="65000"/>
                    <a:lumOff val="35000"/>
                  </a:schemeClr>
                </a:solidFill>
              </a:rPr>
              <a:t>las columnas a la derecha.  Calc. de </a:t>
            </a:r>
            <a:r>
              <a:rPr lang="es" sz="1600" b="0" i="0" u="none">
                <a:solidFill>
                  <a:schemeClr val="tx1">
                    <a:lumMod val="65000"/>
                    <a:lumOff val="35000"/>
                  </a:schemeClr>
                </a:solidFill>
              </a:rPr>
              <a:t>Volumen </a:t>
            </a:r>
            <a:r>
              <a:rPr lang="es" sz="1600" b="0" i="0" u="none" smtClean="0">
                <a:solidFill>
                  <a:schemeClr val="tx1">
                    <a:lumMod val="65000"/>
                    <a:lumOff val="35000"/>
                  </a:schemeClr>
                </a:solidFill>
              </a:rPr>
              <a:t>será hecho </a:t>
            </a:r>
            <a:r>
              <a:rPr lang="es" sz="1600" b="0" i="0" u="none" dirty="0">
                <a:solidFill>
                  <a:schemeClr val="tx1">
                    <a:lumMod val="65000"/>
                    <a:lumOff val="35000"/>
                  </a:schemeClr>
                </a:solidFill>
              </a:rPr>
              <a:t>solo usando la columna Levantamiento Base.</a:t>
            </a:r>
          </a:p>
        </p:txBody>
      </p:sp>
      <p:pic>
        <p:nvPicPr>
          <p:cNvPr id="9219" name="Picture 3"/>
          <p:cNvPicPr>
            <a:picLocks noChangeAspect="1" noChangeArrowheads="1"/>
          </p:cNvPicPr>
          <p:nvPr/>
        </p:nvPicPr>
        <p:blipFill>
          <a:blip r:embed="rId3" cstate="print"/>
          <a:srcRect/>
          <a:stretch>
            <a:fillRect/>
          </a:stretch>
        </p:blipFill>
        <p:spPr bwMode="auto">
          <a:xfrm>
            <a:off x="457200" y="4077354"/>
            <a:ext cx="7178040" cy="1625793"/>
          </a:xfrm>
          <a:prstGeom prst="rect">
            <a:avLst/>
          </a:prstGeom>
          <a:noFill/>
          <a:ln w="9525">
            <a:solidFill>
              <a:schemeClr val="tx1">
                <a:lumMod val="65000"/>
                <a:lumOff val="35000"/>
              </a:schemeClr>
            </a:solidFill>
            <a:miter lim="800000"/>
            <a:headEnd/>
            <a:tailEnd/>
          </a:ln>
        </p:spPr>
      </p:pic>
      <p:cxnSp>
        <p:nvCxnSpPr>
          <p:cNvPr id="4" name="Straight Arrow Connector 3"/>
          <p:cNvCxnSpPr/>
          <p:nvPr/>
        </p:nvCxnSpPr>
        <p:spPr>
          <a:xfrm flipH="1" flipV="1">
            <a:off x="4727788" y="3041227"/>
            <a:ext cx="379305" cy="155786"/>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6813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PreDragado vs. PostDragado</a:t>
            </a:r>
            <a:endParaRPr lang="es" dirty="0"/>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22</a:t>
            </a:fld>
            <a:endParaRPr lang="es"/>
          </a:p>
        </p:txBody>
      </p:sp>
      <p:pic>
        <p:nvPicPr>
          <p:cNvPr id="10242" name="Picture 2"/>
          <p:cNvPicPr>
            <a:picLocks noChangeArrowheads="1"/>
          </p:cNvPicPr>
          <p:nvPr/>
        </p:nvPicPr>
        <p:blipFill>
          <a:blip r:embed="rId2" cstate="print"/>
          <a:srcRect/>
          <a:stretch>
            <a:fillRect/>
          </a:stretch>
        </p:blipFill>
        <p:spPr bwMode="auto">
          <a:xfrm>
            <a:off x="457200" y="1463040"/>
            <a:ext cx="7178040" cy="2286000"/>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457201" y="3928654"/>
            <a:ext cx="7178040" cy="1957373"/>
          </a:xfrm>
          <a:prstGeom prst="rect">
            <a:avLst/>
          </a:prstGeom>
          <a:noFill/>
          <a:ln w="9525">
            <a:solidFill>
              <a:schemeClr val="tx1">
                <a:lumMod val="65000"/>
                <a:lumOff val="35000"/>
              </a:schemeClr>
            </a:solidFill>
            <a:miter lim="800000"/>
            <a:headEnd/>
            <a:tailEnd/>
          </a:ln>
        </p:spPr>
      </p:pic>
      <p:sp>
        <p:nvSpPr>
          <p:cNvPr id="6" name="TextBox 5"/>
          <p:cNvSpPr txBox="1"/>
          <p:nvPr/>
        </p:nvSpPr>
        <p:spPr>
          <a:xfrm>
            <a:off x="6211147" y="2825710"/>
            <a:ext cx="2438400" cy="830997"/>
          </a:xfrm>
          <a:prstGeom prst="rect">
            <a:avLst/>
          </a:prstGeom>
          <a:noFill/>
          <a:ln>
            <a:noFill/>
          </a:ln>
        </p:spPr>
        <p:txBody>
          <a:bodyPr wrap="square" rtlCol="0">
            <a:spAutoFit/>
          </a:bodyPr>
          <a:lstStyle/>
          <a:p>
            <a:pPr algn="l" rtl="0"/>
            <a:r>
              <a:rPr lang="es" sz="1600" b="1" i="0" u="none">
                <a:solidFill>
                  <a:schemeClr val="tx1">
                    <a:lumMod val="65000"/>
                    <a:lumOff val="35000"/>
                  </a:schemeClr>
                </a:solidFill>
              </a:rPr>
              <a:t>Seleccione un método con un ‘3’ o la palabra ‘PostDragado’.</a:t>
            </a:r>
          </a:p>
        </p:txBody>
      </p:sp>
      <p:sp>
        <p:nvSpPr>
          <p:cNvPr id="7" name="TextBox 6"/>
          <p:cNvSpPr txBox="1"/>
          <p:nvPr/>
        </p:nvSpPr>
        <p:spPr>
          <a:xfrm>
            <a:off x="294494" y="1057394"/>
            <a:ext cx="8251299" cy="338554"/>
          </a:xfrm>
          <a:prstGeom prst="rect">
            <a:avLst/>
          </a:prstGeom>
          <a:noFill/>
          <a:ln>
            <a:noFill/>
          </a:ln>
        </p:spPr>
        <p:txBody>
          <a:bodyPr wrap="square" rtlCol="0">
            <a:spAutoFit/>
          </a:bodyPr>
          <a:lstStyle/>
          <a:p>
            <a:pPr algn="l" rtl="0"/>
            <a:r>
              <a:rPr lang="es" sz="1600" b="0" i="0" u="none" dirty="0">
                <a:solidFill>
                  <a:schemeClr val="tx1">
                    <a:lumMod val="65000"/>
                    <a:lumOff val="35000"/>
                  </a:schemeClr>
                </a:solidFill>
              </a:rPr>
              <a:t>Siempre ‘Ordene’ el listado de archivos para asegurarse que las líneas son las mismas.</a:t>
            </a:r>
          </a:p>
        </p:txBody>
      </p:sp>
      <p:cxnSp>
        <p:nvCxnSpPr>
          <p:cNvPr id="9" name="Straight Arrow Connector 8"/>
          <p:cNvCxnSpPr/>
          <p:nvPr/>
        </p:nvCxnSpPr>
        <p:spPr>
          <a:xfrm>
            <a:off x="2011680" y="1463040"/>
            <a:ext cx="2126827" cy="98890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5093547" y="2495510"/>
            <a:ext cx="1165013" cy="64054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5737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rtl="0"/>
            <a:r>
              <a:rPr lang="es" b="0" i="0" u="none"/>
              <a:t>Familiarizándose con CSV</a:t>
            </a:r>
          </a:p>
        </p:txBody>
      </p:sp>
      <p:sp>
        <p:nvSpPr>
          <p:cNvPr id="4" name="Slide Number Placeholder 3"/>
          <p:cNvSpPr>
            <a:spLocks noGrp="1"/>
          </p:cNvSpPr>
          <p:nvPr>
            <p:ph type="sldNum" sz="quarter" idx="12"/>
          </p:nvPr>
        </p:nvSpPr>
        <p:spPr/>
        <p:txBody>
          <a:bodyPr/>
          <a:lstStyle/>
          <a:p>
            <a:pPr algn="l" rtl="0"/>
            <a:fld id="{8B0EDE77-C530-4ADB-AD74-A99B71A289FB}" type="slidenum">
              <a:rPr/>
              <a:pPr algn="l" rtl="0"/>
              <a:t>23</a:t>
            </a:fld>
            <a:endParaRPr lang="es"/>
          </a:p>
        </p:txBody>
      </p:sp>
    </p:spTree>
    <p:extLst>
      <p:ext uri="{BB962C8B-B14F-4D97-AF65-F5344CB8AC3E}">
        <p14:creationId xmlns:p14="http://schemas.microsoft.com/office/powerpoint/2010/main" val="2636367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Familiarizándose con CSV</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24</a:t>
            </a:fld>
            <a:endParaRPr lang="es"/>
          </a:p>
        </p:txBody>
      </p:sp>
      <p:sp>
        <p:nvSpPr>
          <p:cNvPr id="4" name="Rounded Rectangle 3"/>
          <p:cNvSpPr/>
          <p:nvPr/>
        </p:nvSpPr>
        <p:spPr>
          <a:xfrm>
            <a:off x="347472" y="2045757"/>
            <a:ext cx="4114800" cy="1323551"/>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dirty="0"/>
              <a:t>ARCHIVO LOG:</a:t>
            </a:r>
            <a:r>
              <a:rPr lang="es" b="0" i="0" u="none" dirty="0"/>
              <a:t>	</a:t>
            </a:r>
            <a:r>
              <a:rPr lang="es" b="1" i="0" u="none" dirty="0"/>
              <a:t>AAA.LOG</a:t>
            </a:r>
          </a:p>
          <a:p>
            <a:pPr algn="l" rtl="0"/>
            <a:r>
              <a:rPr lang="es" b="1" i="0" u="none" dirty="0"/>
              <a:t>OD Permitida:</a:t>
            </a:r>
            <a:r>
              <a:rPr lang="es" b="0" i="0" u="none" dirty="0"/>
              <a:t>	</a:t>
            </a:r>
            <a:r>
              <a:rPr lang="es" b="1" i="0" u="none" dirty="0"/>
              <a:t>1’</a:t>
            </a:r>
          </a:p>
          <a:p>
            <a:pPr algn="l" rtl="0"/>
            <a:r>
              <a:rPr lang="es" b="1" i="0" u="none" dirty="0"/>
              <a:t>Método:</a:t>
            </a:r>
            <a:r>
              <a:rPr lang="es" b="0" i="0" u="none" dirty="0"/>
              <a:t>	</a:t>
            </a:r>
            <a:r>
              <a:rPr lang="es" b="0" i="0" u="none" dirty="0" smtClean="0"/>
              <a:t>	</a:t>
            </a:r>
            <a:r>
              <a:rPr lang="es" b="1" i="0" u="none" dirty="0" smtClean="0"/>
              <a:t>Filadelfia </a:t>
            </a:r>
            <a:r>
              <a:rPr lang="es" b="1" i="0" u="none" dirty="0"/>
              <a:t>Pre</a:t>
            </a:r>
          </a:p>
          <a:p>
            <a:pPr algn="l" rtl="0"/>
            <a:r>
              <a:rPr lang="es" b="1" i="0" u="none" dirty="0"/>
              <a:t>OD:</a:t>
            </a:r>
            <a:r>
              <a:rPr lang="es" b="0" i="0" u="none" dirty="0"/>
              <a:t>		</a:t>
            </a:r>
            <a:r>
              <a:rPr lang="es" b="0" i="0" u="none" dirty="0" smtClean="0"/>
              <a:t>	</a:t>
            </a:r>
            <a:r>
              <a:rPr lang="es" b="1" i="0" u="none" dirty="0" smtClean="0"/>
              <a:t>Sin </a:t>
            </a:r>
            <a:r>
              <a:rPr lang="es" b="1" i="0" u="none" dirty="0"/>
              <a:t>Isóbata</a:t>
            </a:r>
          </a:p>
        </p:txBody>
      </p:sp>
      <p:sp>
        <p:nvSpPr>
          <p:cNvPr id="6" name="Rounded Rectangle 5"/>
          <p:cNvSpPr/>
          <p:nvPr/>
        </p:nvSpPr>
        <p:spPr>
          <a:xfrm>
            <a:off x="0" y="3781212"/>
            <a:ext cx="4462272" cy="1009273"/>
          </a:xfrm>
          <a:prstGeom prst="roundRect">
            <a:avLst/>
          </a:prstGeom>
          <a:solidFill>
            <a:srgbClr val="00206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400" b="1" i="0" u="none" dirty="0"/>
              <a:t>Material Total a Profundidad </a:t>
            </a:r>
            <a:r>
              <a:rPr lang="es" sz="1400" b="1" i="0" u="none" dirty="0" smtClean="0"/>
              <a:t>Proyecto: 7,172 </a:t>
            </a:r>
            <a:r>
              <a:rPr lang="es" sz="1400" b="1" i="0" u="none" dirty="0"/>
              <a:t>YC</a:t>
            </a:r>
          </a:p>
          <a:p>
            <a:pPr algn="l" rtl="0"/>
            <a:r>
              <a:rPr lang="es" sz="1400" b="1" i="0" u="none" dirty="0"/>
              <a:t>Sobreprofundidad Permitida Total:</a:t>
            </a:r>
            <a:r>
              <a:rPr lang="es" sz="1400" b="0" i="0" u="none" dirty="0"/>
              <a:t>	  </a:t>
            </a:r>
            <a:r>
              <a:rPr lang="es" sz="1400" b="1" i="0" u="none" dirty="0" smtClean="0"/>
              <a:t>4,154yc</a:t>
            </a:r>
            <a:endParaRPr lang="es" sz="1400" b="1" i="0" u="none" dirty="0"/>
          </a:p>
          <a:p>
            <a:pPr algn="l" rtl="0"/>
            <a:r>
              <a:rPr lang="es" sz="1400" b="1" i="0" u="none" dirty="0"/>
              <a:t>Total Pagar Colocado</a:t>
            </a:r>
            <a:r>
              <a:rPr lang="es" sz="1400" b="0" i="0" u="none" dirty="0"/>
              <a:t>		</a:t>
            </a:r>
            <a:r>
              <a:rPr lang="es" sz="1400" b="0" i="0" u="none" dirty="0" smtClean="0"/>
              <a:t>		</a:t>
            </a:r>
            <a:r>
              <a:rPr lang="es" sz="1400" b="1" i="0" u="none" dirty="0" smtClean="0"/>
              <a:t>11,327yc</a:t>
            </a:r>
            <a:endParaRPr lang="es" sz="1400" b="1" i="0" u="none" dirty="0"/>
          </a:p>
        </p:txBody>
      </p:sp>
      <p:pic>
        <p:nvPicPr>
          <p:cNvPr id="1026" name="Picture 2" descr="C:\Temp\Volume Course\AAA1.png"/>
          <p:cNvPicPr>
            <a:picLocks noChangeAspect="1" noChangeArrowheads="1"/>
          </p:cNvPicPr>
          <p:nvPr/>
        </p:nvPicPr>
        <p:blipFill>
          <a:blip r:embed="rId2" cstate="print"/>
          <a:srcRect/>
          <a:stretch>
            <a:fillRect/>
          </a:stretch>
        </p:blipFill>
        <p:spPr bwMode="auto">
          <a:xfrm>
            <a:off x="4665134" y="1709188"/>
            <a:ext cx="4306295" cy="4144049"/>
          </a:xfrm>
          <a:prstGeom prst="rect">
            <a:avLst/>
          </a:prstGeom>
          <a:noFill/>
          <a:ln>
            <a:solidFill>
              <a:schemeClr val="tx1">
                <a:lumMod val="65000"/>
                <a:lumOff val="35000"/>
              </a:schemeClr>
            </a:solidFill>
          </a:ln>
        </p:spPr>
      </p:pic>
      <p:sp>
        <p:nvSpPr>
          <p:cNvPr id="10" name="Rectangle 9"/>
          <p:cNvSpPr/>
          <p:nvPr/>
        </p:nvSpPr>
        <p:spPr>
          <a:xfrm>
            <a:off x="361106" y="1386032"/>
            <a:ext cx="1402948" cy="369332"/>
          </a:xfrm>
          <a:prstGeom prst="rect">
            <a:avLst/>
          </a:prstGeom>
        </p:spPr>
        <p:txBody>
          <a:bodyPr wrap="none">
            <a:spAutoFit/>
          </a:bodyPr>
          <a:lstStyle/>
          <a:p>
            <a:pPr algn="l" rtl="0"/>
            <a:r>
              <a:rPr lang="es" b="0" i="0" u="none">
                <a:solidFill>
                  <a:schemeClr val="tx1">
                    <a:lumMod val="65000"/>
                    <a:lumOff val="35000"/>
                  </a:schemeClr>
                </a:solidFill>
              </a:rPr>
              <a:t>Ejemplo #1</a:t>
            </a:r>
          </a:p>
        </p:txBody>
      </p:sp>
    </p:spTree>
    <p:extLst>
      <p:ext uri="{BB962C8B-B14F-4D97-AF65-F5344CB8AC3E}">
        <p14:creationId xmlns:p14="http://schemas.microsoft.com/office/powerpoint/2010/main" val="33215641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Familiarizándose con CSV</a:t>
            </a:r>
            <a:r>
              <a:rPr lang="es" sz="2000"/>
              <a:t/>
            </a:r>
            <a:br>
              <a:rPr lang="es" sz="2000"/>
            </a:br>
            <a:endParaRPr lang="es" b="1" dirty="0"/>
          </a:p>
        </p:txBody>
      </p:sp>
      <p:sp>
        <p:nvSpPr>
          <p:cNvPr id="4" name="Rounded Rectangle 3"/>
          <p:cNvSpPr/>
          <p:nvPr/>
        </p:nvSpPr>
        <p:spPr>
          <a:xfrm>
            <a:off x="282787" y="1620520"/>
            <a:ext cx="4114800" cy="15240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dirty="0"/>
              <a:t>ARCHIVO LOG:</a:t>
            </a:r>
            <a:r>
              <a:rPr lang="es" b="0" i="0" u="none" dirty="0"/>
              <a:t>	</a:t>
            </a:r>
            <a:r>
              <a:rPr lang="es" b="1" i="0" u="none" dirty="0"/>
              <a:t>AAA.LOG</a:t>
            </a:r>
          </a:p>
          <a:p>
            <a:pPr algn="l" rtl="0"/>
            <a:r>
              <a:rPr lang="es" b="1" i="0" u="none" dirty="0"/>
              <a:t>OD Permitida:</a:t>
            </a:r>
            <a:r>
              <a:rPr lang="es" b="0" i="0" u="none" dirty="0"/>
              <a:t>	</a:t>
            </a:r>
            <a:r>
              <a:rPr lang="es" b="1" i="0" u="none" dirty="0"/>
              <a:t>1’</a:t>
            </a:r>
          </a:p>
          <a:p>
            <a:pPr algn="l" rtl="0"/>
            <a:r>
              <a:rPr lang="es" b="1" i="0" u="none" dirty="0"/>
              <a:t>Método:</a:t>
            </a:r>
            <a:r>
              <a:rPr lang="es" b="0" i="0" u="none" dirty="0"/>
              <a:t>	</a:t>
            </a:r>
            <a:r>
              <a:rPr lang="es" b="0" i="0" u="none" dirty="0" smtClean="0"/>
              <a:t>	</a:t>
            </a:r>
            <a:r>
              <a:rPr lang="es" b="1" i="0" u="none" dirty="0" smtClean="0"/>
              <a:t>Filadelfia </a:t>
            </a:r>
            <a:r>
              <a:rPr lang="es" b="1" i="0" u="none" dirty="0"/>
              <a:t>Pre</a:t>
            </a:r>
          </a:p>
          <a:p>
            <a:pPr algn="l" rtl="0"/>
            <a:r>
              <a:rPr lang="es" b="1" i="0" u="none" dirty="0"/>
              <a:t>OD:</a:t>
            </a:r>
            <a:r>
              <a:rPr lang="es" b="0" i="0" u="none" dirty="0"/>
              <a:t>		</a:t>
            </a:r>
            <a:r>
              <a:rPr lang="es" b="0" i="0" u="none" dirty="0" smtClean="0"/>
              <a:t>	</a:t>
            </a:r>
            <a:r>
              <a:rPr lang="es" b="1" i="0" u="none" dirty="0" smtClean="0">
                <a:solidFill>
                  <a:srgbClr val="FFFF00"/>
                </a:solidFill>
              </a:rPr>
              <a:t>Isóbata</a:t>
            </a:r>
            <a:endParaRPr lang="es" b="1" i="0" u="none" dirty="0">
              <a:solidFill>
                <a:srgbClr val="FFFF00"/>
              </a:solidFill>
            </a:endParaRPr>
          </a:p>
        </p:txBody>
      </p:sp>
      <p:sp>
        <p:nvSpPr>
          <p:cNvPr id="6" name="Rounded Rectangle 5"/>
          <p:cNvSpPr/>
          <p:nvPr/>
        </p:nvSpPr>
        <p:spPr>
          <a:xfrm>
            <a:off x="282787" y="3487419"/>
            <a:ext cx="4768184" cy="1205653"/>
          </a:xfrm>
          <a:prstGeom prst="roundRect">
            <a:avLst/>
          </a:prstGeom>
          <a:solidFill>
            <a:srgbClr val="00206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400" b="1" i="0" u="none" dirty="0"/>
              <a:t>Material Total a Profundidad Proyecto:</a:t>
            </a:r>
            <a:r>
              <a:rPr lang="es" sz="1400" b="0" i="0" u="none" dirty="0"/>
              <a:t>	</a:t>
            </a:r>
            <a:r>
              <a:rPr lang="es" sz="1400" b="1" i="0" u="none" dirty="0"/>
              <a:t>7,172 YC</a:t>
            </a:r>
          </a:p>
          <a:p>
            <a:pPr algn="l" rtl="0"/>
            <a:r>
              <a:rPr lang="es" sz="1400" b="1" i="0" u="none" dirty="0"/>
              <a:t>Sobreprofundidad Permitida Total:</a:t>
            </a:r>
            <a:r>
              <a:rPr lang="es" sz="1400" b="0" i="0" u="none" dirty="0"/>
              <a:t>	  </a:t>
            </a:r>
            <a:r>
              <a:rPr lang="es" sz="1400" b="0" i="0" u="none" dirty="0" smtClean="0"/>
              <a:t>	</a:t>
            </a:r>
            <a:r>
              <a:rPr lang="es" sz="1400" b="1" i="0" u="none" dirty="0" smtClean="0"/>
              <a:t>4,154</a:t>
            </a:r>
            <a:endParaRPr lang="es" sz="1400" b="1" i="0" u="none" dirty="0"/>
          </a:p>
          <a:p>
            <a:pPr algn="l" rtl="0"/>
            <a:r>
              <a:rPr lang="es" sz="1400" b="1" i="0" u="none" dirty="0"/>
              <a:t>Total Pagar Colocado</a:t>
            </a:r>
            <a:r>
              <a:rPr lang="es" sz="1400" b="0" i="0" u="none" dirty="0"/>
              <a:t>			</a:t>
            </a:r>
            <a:r>
              <a:rPr lang="es" sz="1400" b="0" i="0" u="none" dirty="0" smtClean="0"/>
              <a:t>	       </a:t>
            </a:r>
            <a:r>
              <a:rPr lang="es" sz="1400" b="1" i="0" u="none" dirty="0" smtClean="0"/>
              <a:t>11,327</a:t>
            </a:r>
            <a:endParaRPr lang="es" sz="1400" b="1" i="0" u="none" dirty="0"/>
          </a:p>
        </p:txBody>
      </p:sp>
      <p:sp>
        <p:nvSpPr>
          <p:cNvPr id="7" name="Rounded Rectangle 6"/>
          <p:cNvSpPr/>
          <p:nvPr/>
        </p:nvSpPr>
        <p:spPr>
          <a:xfrm>
            <a:off x="282787" y="4987786"/>
            <a:ext cx="4768184" cy="1224280"/>
          </a:xfrm>
          <a:prstGeom prst="roundRect">
            <a:avLst/>
          </a:prstGeom>
          <a:solidFill>
            <a:srgbClr val="00206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400" b="1" i="0" u="none" dirty="0"/>
              <a:t>Material Total a Profundidad Proyecto:</a:t>
            </a:r>
            <a:r>
              <a:rPr lang="es" sz="1400" b="0" i="0" u="none" dirty="0"/>
              <a:t>	</a:t>
            </a:r>
            <a:r>
              <a:rPr lang="es" sz="1400" b="1" i="0" u="none" dirty="0"/>
              <a:t>7,172 YC</a:t>
            </a:r>
          </a:p>
          <a:p>
            <a:pPr algn="l" rtl="0"/>
            <a:r>
              <a:rPr lang="es" sz="1400" b="1" i="0" u="none" dirty="0"/>
              <a:t>Sobreprofundidad Permitida Total:</a:t>
            </a:r>
            <a:r>
              <a:rPr lang="es" sz="1400" b="0" i="0" u="none" dirty="0"/>
              <a:t>	  </a:t>
            </a:r>
            <a:r>
              <a:rPr lang="es" sz="1400" b="0" i="0" u="none" dirty="0" smtClean="0"/>
              <a:t>	</a:t>
            </a:r>
            <a:r>
              <a:rPr lang="es" sz="1400" b="1" i="0" u="none" dirty="0" smtClean="0"/>
              <a:t>3,721</a:t>
            </a:r>
            <a:endParaRPr lang="es" sz="1400" b="1" i="0" u="none" dirty="0"/>
          </a:p>
          <a:p>
            <a:pPr algn="l" rtl="0"/>
            <a:r>
              <a:rPr lang="es" sz="1400" b="1" i="0" u="none" dirty="0"/>
              <a:t>Total Pagar Colocado</a:t>
            </a:r>
            <a:r>
              <a:rPr lang="es" sz="1400" b="0" i="0" u="none" dirty="0"/>
              <a:t>			</a:t>
            </a:r>
            <a:r>
              <a:rPr lang="es" sz="1400" b="0" i="0" u="none" dirty="0" smtClean="0"/>
              <a:t>	       </a:t>
            </a:r>
            <a:r>
              <a:rPr lang="es" sz="1400" b="1" i="0" u="none" dirty="0" smtClean="0"/>
              <a:t>10,894</a:t>
            </a:r>
            <a:endParaRPr lang="es" sz="1400" b="1" i="0" u="none" dirty="0"/>
          </a:p>
        </p:txBody>
      </p:sp>
      <p:grpSp>
        <p:nvGrpSpPr>
          <p:cNvPr id="11" name="Group 10"/>
          <p:cNvGrpSpPr/>
          <p:nvPr/>
        </p:nvGrpSpPr>
        <p:grpSpPr>
          <a:xfrm>
            <a:off x="5235787" y="1620520"/>
            <a:ext cx="3533987" cy="4699000"/>
            <a:chOff x="5159587" y="1620520"/>
            <a:chExt cx="3610187" cy="4836160"/>
          </a:xfrm>
        </p:grpSpPr>
        <p:pic>
          <p:nvPicPr>
            <p:cNvPr id="1026" name="Picture 2" descr="C:\Temp\Volume Course\AAA1.png"/>
            <p:cNvPicPr>
              <a:picLocks noChangeAspect="1" noChangeArrowheads="1"/>
            </p:cNvPicPr>
            <p:nvPr/>
          </p:nvPicPr>
          <p:blipFill>
            <a:blip r:embed="rId2" cstate="print"/>
            <a:stretch>
              <a:fillRect/>
            </a:stretch>
          </p:blipFill>
          <p:spPr bwMode="auto">
            <a:xfrm>
              <a:off x="5159587" y="1620520"/>
              <a:ext cx="3610187" cy="4836160"/>
            </a:xfrm>
            <a:prstGeom prst="rect">
              <a:avLst/>
            </a:prstGeom>
            <a:noFill/>
          </p:spPr>
        </p:pic>
        <p:sp>
          <p:nvSpPr>
            <p:cNvPr id="8" name="Rectangle 7"/>
            <p:cNvSpPr/>
            <p:nvPr/>
          </p:nvSpPr>
          <p:spPr>
            <a:xfrm>
              <a:off x="5301163" y="4766879"/>
              <a:ext cx="2831519" cy="4894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dirty="0"/>
            </a:p>
          </p:txBody>
        </p:sp>
      </p:grpSp>
      <p:sp>
        <p:nvSpPr>
          <p:cNvPr id="9" name="TextBox 8"/>
          <p:cNvSpPr txBox="1"/>
          <p:nvPr/>
        </p:nvSpPr>
        <p:spPr>
          <a:xfrm>
            <a:off x="1425787" y="3258820"/>
            <a:ext cx="2438400" cy="276999"/>
          </a:xfrm>
          <a:prstGeom prst="rect">
            <a:avLst/>
          </a:prstGeom>
          <a:noFill/>
        </p:spPr>
        <p:txBody>
          <a:bodyPr wrap="square" rtlCol="0">
            <a:spAutoFit/>
          </a:bodyPr>
          <a:lstStyle/>
          <a:p>
            <a:pPr algn="l" rtl="0"/>
            <a:r>
              <a:rPr lang="es" sz="1200" b="1" i="0" u="none"/>
              <a:t>Resultados Sin Isóbata</a:t>
            </a:r>
          </a:p>
        </p:txBody>
      </p:sp>
      <p:sp>
        <p:nvSpPr>
          <p:cNvPr id="10" name="TextBox 9"/>
          <p:cNvSpPr txBox="1"/>
          <p:nvPr/>
        </p:nvSpPr>
        <p:spPr>
          <a:xfrm>
            <a:off x="1654387" y="4759186"/>
            <a:ext cx="2133600" cy="276999"/>
          </a:xfrm>
          <a:prstGeom prst="rect">
            <a:avLst/>
          </a:prstGeom>
          <a:noFill/>
        </p:spPr>
        <p:txBody>
          <a:bodyPr wrap="square" rtlCol="0">
            <a:spAutoFit/>
          </a:bodyPr>
          <a:lstStyle/>
          <a:p>
            <a:pPr algn="l" rtl="0"/>
            <a:r>
              <a:rPr lang="es" sz="1200" b="1" i="0" u="none"/>
              <a:t>Resultados Isóbata</a:t>
            </a:r>
          </a:p>
        </p:txBody>
      </p:sp>
      <p:sp>
        <p:nvSpPr>
          <p:cNvPr id="13" name="Rectangle 12"/>
          <p:cNvSpPr/>
          <p:nvPr/>
        </p:nvSpPr>
        <p:spPr>
          <a:xfrm>
            <a:off x="282784" y="1115928"/>
            <a:ext cx="5268351" cy="369332"/>
          </a:xfrm>
          <a:prstGeom prst="rect">
            <a:avLst/>
          </a:prstGeom>
        </p:spPr>
        <p:txBody>
          <a:bodyPr wrap="square">
            <a:spAutoFit/>
          </a:bodyPr>
          <a:lstStyle/>
          <a:p>
            <a:pPr algn="l" rtl="0"/>
            <a:r>
              <a:rPr lang="es" b="0" i="0" u="none">
                <a:solidFill>
                  <a:schemeClr val="tx1">
                    <a:lumMod val="65000"/>
                    <a:lumOff val="35000"/>
                  </a:schemeClr>
                </a:solidFill>
              </a:rPr>
              <a:t>Ejemplo #1 Parte 2:  </a:t>
            </a:r>
            <a:r>
              <a:rPr lang="es" b="1" i="0" u="none">
                <a:solidFill>
                  <a:schemeClr val="tx1">
                    <a:lumMod val="65000"/>
                    <a:lumOff val="35000"/>
                  </a:schemeClr>
                </a:solidFill>
              </a:rPr>
              <a:t>Isóbata vs Sin Isóbata</a:t>
            </a:r>
            <a:endParaRPr lang="es" dirty="0">
              <a:solidFill>
                <a:schemeClr val="tx1">
                  <a:lumMod val="65000"/>
                  <a:lumOff val="35000"/>
                </a:schemeClr>
              </a:solidFill>
            </a:endParaRPr>
          </a:p>
        </p:txBody>
      </p:sp>
      <p:sp>
        <p:nvSpPr>
          <p:cNvPr id="12" name="Snip Diagonal Corner Rectangle 11"/>
          <p:cNvSpPr/>
          <p:nvPr/>
        </p:nvSpPr>
        <p:spPr>
          <a:xfrm>
            <a:off x="302225" y="1620520"/>
            <a:ext cx="8486987" cy="4591546"/>
          </a:xfrm>
          <a:prstGeom prst="snip2DiagRect">
            <a:avLst/>
          </a:prstGeom>
        </p:spPr>
        <p:style>
          <a:lnRef idx="1">
            <a:schemeClr val="accent2"/>
          </a:lnRef>
          <a:fillRef idx="3">
            <a:schemeClr val="accent2"/>
          </a:fillRef>
          <a:effectRef idx="2">
            <a:schemeClr val="accent2"/>
          </a:effectRef>
          <a:fontRef idx="minor">
            <a:schemeClr val="lt1"/>
          </a:fontRef>
        </p:style>
        <p:txBody>
          <a:bodyPr rtlCol="0" anchor="ctr"/>
          <a:lstStyle/>
          <a:p>
            <a:pPr algn="l" rtl="0"/>
            <a:r>
              <a:rPr lang="es" sz="2800" b="0" i="0" u="none">
                <a:solidFill>
                  <a:schemeClr val="bg1"/>
                </a:solidFill>
              </a:rPr>
              <a:t>Qué aprendemos de esto?</a:t>
            </a:r>
          </a:p>
          <a:p>
            <a:endParaRPr lang="es" sz="2800" dirty="0">
              <a:solidFill>
                <a:schemeClr val="bg1"/>
              </a:solidFill>
            </a:endParaRPr>
          </a:p>
          <a:p>
            <a:pPr marL="342900" indent="-342900" algn="l" rtl="0">
              <a:buFont typeface="Arial" panose="020B0604020202020204" pitchFamily="34" charset="0"/>
              <a:buChar char="•"/>
            </a:pPr>
            <a:r>
              <a:rPr lang="es" sz="2400" b="0" i="0" u="none">
                <a:solidFill>
                  <a:schemeClr val="bg1"/>
                </a:solidFill>
              </a:rPr>
              <a:t>Que su material sobre el diseño no es afectado.</a:t>
            </a:r>
          </a:p>
          <a:p>
            <a:pPr marL="342900" indent="-342900" algn="l" rtl="0">
              <a:buFont typeface="Arial" panose="020B0604020202020204" pitchFamily="34" charset="0"/>
              <a:buChar char="•"/>
            </a:pPr>
            <a:endParaRPr lang="es" sz="2400" dirty="0">
              <a:solidFill>
                <a:schemeClr val="bg1"/>
              </a:solidFill>
            </a:endParaRPr>
          </a:p>
          <a:p>
            <a:pPr marL="342900" indent="-342900" algn="l" rtl="0">
              <a:buFont typeface="Arial" panose="020B0604020202020204" pitchFamily="34" charset="0"/>
              <a:buChar char="•"/>
            </a:pPr>
            <a:r>
              <a:rPr lang="es" sz="2400" b="0" i="0" u="none">
                <a:solidFill>
                  <a:schemeClr val="bg1"/>
                </a:solidFill>
              </a:rPr>
              <a:t>Que su material de Sobreprofundidad Permitida puede </a:t>
            </a:r>
            <a:r>
              <a:rPr lang="es" sz="2400" b="0" i="0" u="none" smtClean="0">
                <a:solidFill>
                  <a:schemeClr val="bg1"/>
                </a:solidFill>
              </a:rPr>
              <a:t>ser </a:t>
            </a:r>
            <a:r>
              <a:rPr lang="es" sz="2400" b="0" i="0" u="none">
                <a:solidFill>
                  <a:schemeClr val="bg1"/>
                </a:solidFill>
              </a:rPr>
              <a:t>significativamente diferente con base en este parámetro.</a:t>
            </a:r>
          </a:p>
        </p:txBody>
      </p:sp>
    </p:spTree>
    <p:extLst>
      <p:ext uri="{BB962C8B-B14F-4D97-AF65-F5344CB8AC3E}">
        <p14:creationId xmlns:p14="http://schemas.microsoft.com/office/powerpoint/2010/main" val="31648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Familiarizándose con CSV</a:t>
            </a:r>
          </a:p>
        </p:txBody>
      </p:sp>
      <p:sp>
        <p:nvSpPr>
          <p:cNvPr id="15" name="Slide Number Placeholder 14"/>
          <p:cNvSpPr>
            <a:spLocks noGrp="1"/>
          </p:cNvSpPr>
          <p:nvPr>
            <p:ph type="sldNum" sz="quarter" idx="12"/>
          </p:nvPr>
        </p:nvSpPr>
        <p:spPr/>
        <p:txBody>
          <a:bodyPr/>
          <a:lstStyle/>
          <a:p>
            <a:pPr algn="l" rtl="0"/>
            <a:fld id="{8B0EDE77-C530-4ADB-AD74-A99B71A289FB}" type="slidenum">
              <a:rPr/>
              <a:pPr algn="l" rtl="0"/>
              <a:t>26</a:t>
            </a:fld>
            <a:endParaRPr lang="es"/>
          </a:p>
        </p:txBody>
      </p:sp>
      <p:sp>
        <p:nvSpPr>
          <p:cNvPr id="4" name="Rounded Rectangle 3"/>
          <p:cNvSpPr/>
          <p:nvPr/>
        </p:nvSpPr>
        <p:spPr>
          <a:xfrm>
            <a:off x="316352" y="2845907"/>
            <a:ext cx="4114800" cy="17526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ARCHIVO Pre Dragado:</a:t>
            </a:r>
            <a:r>
              <a:rPr lang="es" sz="1600" b="0" i="0" u="none" dirty="0"/>
              <a:t>	</a:t>
            </a:r>
            <a:r>
              <a:rPr lang="es" sz="1600" b="1" i="0" u="none" dirty="0"/>
              <a:t>AAA.LOG</a:t>
            </a:r>
          </a:p>
          <a:p>
            <a:pPr algn="l" rtl="0"/>
            <a:r>
              <a:rPr lang="es" sz="1600" b="1" i="0" u="none" dirty="0"/>
              <a:t>Archivo Post-dragado:</a:t>
            </a:r>
            <a:r>
              <a:rPr lang="es" sz="1600" b="0" i="0" u="none" dirty="0"/>
              <a:t>	</a:t>
            </a:r>
            <a:r>
              <a:rPr lang="es" sz="1600" b="1" i="0" u="none" dirty="0"/>
              <a:t>BBB.LOG</a:t>
            </a:r>
          </a:p>
          <a:p>
            <a:pPr algn="l" rtl="0"/>
            <a:r>
              <a:rPr lang="es" sz="1600" b="1" i="0" u="none" dirty="0"/>
              <a:t>OD Permitida:</a:t>
            </a:r>
            <a:r>
              <a:rPr lang="es" sz="1600" b="0" i="0" u="none" dirty="0"/>
              <a:t>	</a:t>
            </a:r>
            <a:r>
              <a:rPr lang="es" sz="1600" b="0" i="0" u="none" dirty="0" smtClean="0"/>
              <a:t>	</a:t>
            </a:r>
            <a:r>
              <a:rPr lang="es" sz="1600" b="1" i="0" u="none" dirty="0" smtClean="0"/>
              <a:t>1</a:t>
            </a:r>
            <a:r>
              <a:rPr lang="es" sz="1600" b="1" i="0" u="none" dirty="0"/>
              <a:t>’</a:t>
            </a:r>
          </a:p>
          <a:p>
            <a:pPr algn="l" rtl="0"/>
            <a:r>
              <a:rPr lang="es" sz="1600" b="1" i="0" u="none" dirty="0"/>
              <a:t>Método:</a:t>
            </a:r>
            <a:r>
              <a:rPr lang="es" sz="1600" b="0" i="0" u="none" dirty="0"/>
              <a:t>	</a:t>
            </a:r>
            <a:r>
              <a:rPr lang="es" sz="1600" b="1" i="0" u="none" dirty="0"/>
              <a:t> </a:t>
            </a:r>
            <a:r>
              <a:rPr lang="es" sz="1600" b="1" i="0" u="none" dirty="0" smtClean="0"/>
              <a:t>	Filadelfia </a:t>
            </a:r>
            <a:r>
              <a:rPr lang="es" sz="1600" b="1" i="0" u="none" dirty="0"/>
              <a:t>Post</a:t>
            </a:r>
          </a:p>
          <a:p>
            <a:pPr algn="l" rtl="0"/>
            <a:r>
              <a:rPr lang="es" sz="1600" b="1" i="0" u="none" dirty="0"/>
              <a:t>OD:</a:t>
            </a:r>
            <a:r>
              <a:rPr lang="es" sz="1600" b="0" i="0" u="none" dirty="0"/>
              <a:t>		</a:t>
            </a:r>
            <a:r>
              <a:rPr lang="es" sz="1600" b="0" i="0" u="none" dirty="0" smtClean="0"/>
              <a:t>	</a:t>
            </a:r>
            <a:r>
              <a:rPr lang="es" sz="1600" b="1" i="0" u="none" dirty="0" smtClean="0"/>
              <a:t>Sin </a:t>
            </a:r>
            <a:r>
              <a:rPr lang="es" sz="1600" b="1" i="0" u="none" dirty="0"/>
              <a:t>Isóbata</a:t>
            </a:r>
          </a:p>
        </p:txBody>
      </p:sp>
      <p:pic>
        <p:nvPicPr>
          <p:cNvPr id="1026" name="Picture 2" descr="C:\Temp\Volume Course\AAA1.png"/>
          <p:cNvPicPr>
            <a:picLocks noChangeAspect="1" noChangeArrowheads="1"/>
          </p:cNvPicPr>
          <p:nvPr/>
        </p:nvPicPr>
        <p:blipFill>
          <a:blip r:embed="rId2" cstate="print"/>
          <a:stretch>
            <a:fillRect/>
          </a:stretch>
        </p:blipFill>
        <p:spPr bwMode="auto">
          <a:xfrm>
            <a:off x="4583552" y="1770691"/>
            <a:ext cx="3950848" cy="4304453"/>
          </a:xfrm>
          <a:prstGeom prst="rect">
            <a:avLst/>
          </a:prstGeom>
          <a:noFill/>
        </p:spPr>
      </p:pic>
      <p:cxnSp>
        <p:nvCxnSpPr>
          <p:cNvPr id="8" name="Straight Arrow Connector 7"/>
          <p:cNvCxnSpPr/>
          <p:nvPr/>
        </p:nvCxnSpPr>
        <p:spPr>
          <a:xfrm flipH="1">
            <a:off x="7315200" y="2667000"/>
            <a:ext cx="2487" cy="1004147"/>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6624674" y="5795958"/>
            <a:ext cx="381000" cy="1588"/>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467600" y="2845907"/>
            <a:ext cx="1219200" cy="461665"/>
          </a:xfrm>
          <a:prstGeom prst="rect">
            <a:avLst/>
          </a:prstGeom>
          <a:noFill/>
        </p:spPr>
        <p:txBody>
          <a:bodyPr wrap="square" rtlCol="0">
            <a:spAutoFit/>
          </a:bodyPr>
          <a:lstStyle/>
          <a:p>
            <a:pPr algn="l" rtl="0"/>
            <a:r>
              <a:rPr lang="es" sz="1200" b="1" i="0" u="none">
                <a:solidFill>
                  <a:srgbClr val="FF0000"/>
                </a:solidFill>
              </a:rPr>
              <a:t>Sin Coincidencias</a:t>
            </a:r>
          </a:p>
        </p:txBody>
      </p:sp>
      <p:sp>
        <p:nvSpPr>
          <p:cNvPr id="11" name="TextBox 10"/>
          <p:cNvSpPr txBox="1"/>
          <p:nvPr/>
        </p:nvSpPr>
        <p:spPr>
          <a:xfrm>
            <a:off x="5437004" y="5340921"/>
            <a:ext cx="1219200" cy="461665"/>
          </a:xfrm>
          <a:prstGeom prst="rect">
            <a:avLst/>
          </a:prstGeom>
          <a:noFill/>
        </p:spPr>
        <p:txBody>
          <a:bodyPr wrap="square" rtlCol="0">
            <a:spAutoFit/>
          </a:bodyPr>
          <a:lstStyle/>
          <a:p>
            <a:pPr algn="l" rtl="0"/>
            <a:r>
              <a:rPr lang="es" sz="1200" b="1" i="0" u="none">
                <a:solidFill>
                  <a:srgbClr val="FF0000"/>
                </a:solidFill>
              </a:rPr>
              <a:t>Sin Coincidencias</a:t>
            </a:r>
          </a:p>
        </p:txBody>
      </p:sp>
      <p:sp>
        <p:nvSpPr>
          <p:cNvPr id="12" name="TextBox 11"/>
          <p:cNvSpPr txBox="1"/>
          <p:nvPr/>
        </p:nvSpPr>
        <p:spPr>
          <a:xfrm>
            <a:off x="5932304" y="1056653"/>
            <a:ext cx="1447800" cy="646331"/>
          </a:xfrm>
          <a:prstGeom prst="rect">
            <a:avLst/>
          </a:prstGeom>
          <a:noFill/>
        </p:spPr>
        <p:txBody>
          <a:bodyPr wrap="square" rtlCol="0">
            <a:spAutoFit/>
          </a:bodyPr>
          <a:lstStyle/>
          <a:p>
            <a:pPr algn="ctr" rtl="0"/>
            <a:r>
              <a:rPr lang="es" b="1" i="0" u="none">
                <a:solidFill>
                  <a:srgbClr val="00B0F0"/>
                </a:solidFill>
              </a:rPr>
              <a:t>Icono Ordenar</a:t>
            </a:r>
          </a:p>
        </p:txBody>
      </p:sp>
      <p:cxnSp>
        <p:nvCxnSpPr>
          <p:cNvPr id="14" name="Straight Arrow Connector 13"/>
          <p:cNvCxnSpPr/>
          <p:nvPr/>
        </p:nvCxnSpPr>
        <p:spPr>
          <a:xfrm>
            <a:off x="6969760" y="1605280"/>
            <a:ext cx="574940" cy="68072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76468" y="1254922"/>
            <a:ext cx="3262432" cy="369332"/>
          </a:xfrm>
          <a:prstGeom prst="rect">
            <a:avLst/>
          </a:prstGeom>
        </p:spPr>
        <p:txBody>
          <a:bodyPr wrap="none">
            <a:spAutoFit/>
          </a:bodyPr>
          <a:lstStyle/>
          <a:p>
            <a:pPr algn="l" rtl="0"/>
            <a:r>
              <a:rPr lang="es" b="0" i="0" u="none">
                <a:solidFill>
                  <a:schemeClr val="tx1">
                    <a:lumMod val="65000"/>
                    <a:lumOff val="35000"/>
                  </a:schemeClr>
                </a:solidFill>
              </a:rPr>
              <a:t>Trayendo un Archivo Post-dragado</a:t>
            </a:r>
          </a:p>
        </p:txBody>
      </p:sp>
      <p:sp>
        <p:nvSpPr>
          <p:cNvPr id="7" name="Snip Diagonal Corner Rectangle 6"/>
          <p:cNvSpPr/>
          <p:nvPr/>
        </p:nvSpPr>
        <p:spPr>
          <a:xfrm>
            <a:off x="120630" y="1249088"/>
            <a:ext cx="8893386" cy="4991467"/>
          </a:xfrm>
          <a:prstGeom prst="snip2DiagRect">
            <a:avLst/>
          </a:prstGeom>
        </p:spPr>
        <p:style>
          <a:lnRef idx="1">
            <a:schemeClr val="accent2"/>
          </a:lnRef>
          <a:fillRef idx="3">
            <a:schemeClr val="accent2"/>
          </a:fillRef>
          <a:effectRef idx="2">
            <a:schemeClr val="accent2"/>
          </a:effectRef>
          <a:fontRef idx="minor">
            <a:schemeClr val="lt1"/>
          </a:fontRef>
        </p:style>
        <p:txBody>
          <a:bodyPr rtlCol="0" anchor="ctr"/>
          <a:lstStyle/>
          <a:p>
            <a:pPr algn="l" rtl="0"/>
            <a:r>
              <a:rPr lang="es" sz="2800" b="0" i="0" u="none" dirty="0">
                <a:solidFill>
                  <a:schemeClr val="bg1"/>
                </a:solidFill>
              </a:rPr>
              <a:t>Qué aprendemos de esto?</a:t>
            </a:r>
          </a:p>
          <a:p>
            <a:endParaRPr lang="es" sz="2800" dirty="0">
              <a:solidFill>
                <a:schemeClr val="bg1"/>
              </a:solidFill>
            </a:endParaRPr>
          </a:p>
          <a:p>
            <a:pPr marL="800100" lvl="1" indent="-342900" algn="l" rtl="0">
              <a:buFont typeface="Arial" panose="020B0604020202020204" pitchFamily="34" charset="0"/>
              <a:buChar char="•"/>
            </a:pPr>
            <a:r>
              <a:rPr lang="es" sz="2400" b="0" i="0" u="none" dirty="0">
                <a:solidFill>
                  <a:schemeClr val="bg1"/>
                </a:solidFill>
              </a:rPr>
              <a:t>CSV solo hará un Pre vs Post si los Levantamientos de Dragado Antes y el Después fueron </a:t>
            </a:r>
            <a:r>
              <a:rPr lang="es" sz="2400" b="0" i="0" u="none">
                <a:solidFill>
                  <a:schemeClr val="bg1"/>
                </a:solidFill>
              </a:rPr>
              <a:t>recorridos </a:t>
            </a:r>
            <a:r>
              <a:rPr lang="es" sz="2400" b="0" i="0" u="none" smtClean="0">
                <a:solidFill>
                  <a:schemeClr val="bg1"/>
                </a:solidFill>
              </a:rPr>
              <a:t>con </a:t>
            </a:r>
            <a:r>
              <a:rPr lang="es" sz="2400" b="0" i="0" u="none" dirty="0">
                <a:solidFill>
                  <a:schemeClr val="bg1"/>
                </a:solidFill>
              </a:rPr>
              <a:t>el mismo archivo de líneas planeadas.</a:t>
            </a:r>
          </a:p>
          <a:p>
            <a:pPr marL="800100" lvl="1" indent="-342900" algn="l" rtl="0">
              <a:buFont typeface="Arial" panose="020B0604020202020204" pitchFamily="34" charset="0"/>
              <a:buChar char="•"/>
            </a:pPr>
            <a:endParaRPr lang="es" sz="2400" dirty="0">
              <a:solidFill>
                <a:schemeClr val="bg1"/>
              </a:solidFill>
            </a:endParaRPr>
          </a:p>
          <a:p>
            <a:pPr marL="800100" lvl="1" indent="-342900" algn="l" rtl="0">
              <a:buFont typeface="Arial" panose="020B0604020202020204" pitchFamily="34" charset="0"/>
              <a:buChar char="•"/>
            </a:pPr>
            <a:r>
              <a:rPr lang="es" sz="2400" b="0" i="0" u="none" dirty="0">
                <a:solidFill>
                  <a:schemeClr val="bg1"/>
                </a:solidFill>
              </a:rPr>
              <a:t>Siempre oprima el ícono “Ordenar” para verificar que los archivos coinciden.</a:t>
            </a:r>
          </a:p>
          <a:p>
            <a:pPr marL="800100" lvl="1" indent="-342900" algn="l" rtl="0">
              <a:buFont typeface="Arial" panose="020B0604020202020204" pitchFamily="34" charset="0"/>
              <a:buChar char="•"/>
            </a:pPr>
            <a:endParaRPr lang="es" sz="2400" dirty="0">
              <a:solidFill>
                <a:schemeClr val="bg1"/>
              </a:solidFill>
            </a:endParaRPr>
          </a:p>
          <a:p>
            <a:pPr marL="800100" lvl="1" indent="-342900" algn="l" rtl="0">
              <a:buFont typeface="Arial" panose="020B0604020202020204" pitchFamily="34" charset="0"/>
              <a:buChar char="•"/>
            </a:pPr>
            <a:r>
              <a:rPr lang="es" sz="2400" b="0" i="0" u="none" dirty="0">
                <a:solidFill>
                  <a:schemeClr val="bg1"/>
                </a:solidFill>
              </a:rPr>
              <a:t>NO puede hacer volúmenes entre manzanas y naranjas.</a:t>
            </a:r>
          </a:p>
        </p:txBody>
      </p:sp>
    </p:spTree>
    <p:extLst>
      <p:ext uri="{BB962C8B-B14F-4D97-AF65-F5344CB8AC3E}">
        <p14:creationId xmlns:p14="http://schemas.microsoft.com/office/powerpoint/2010/main" val="58720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47544"/>
            <a:ext cx="9144000" cy="714269"/>
          </a:xfrm>
        </p:spPr>
        <p:txBody>
          <a:bodyPr>
            <a:normAutofit fontScale="90000"/>
          </a:bodyPr>
          <a:lstStyle/>
          <a:p>
            <a:pPr algn="l" rtl="0"/>
            <a:r>
              <a:rPr lang="es" b="0" i="0" u="none"/>
              <a:t>Familiarizándose con CSV</a:t>
            </a:r>
            <a:r>
              <a:rPr lang="es" sz="2000"/>
              <a:t/>
            </a:r>
            <a:br>
              <a:rPr lang="es" sz="2000"/>
            </a:br>
            <a:endParaRPr lang="es" dirty="0"/>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27</a:t>
            </a:fld>
            <a:endParaRPr lang="es"/>
          </a:p>
        </p:txBody>
      </p:sp>
      <p:sp>
        <p:nvSpPr>
          <p:cNvPr id="4" name="Rounded Rectangle 3"/>
          <p:cNvSpPr/>
          <p:nvPr/>
        </p:nvSpPr>
        <p:spPr>
          <a:xfrm>
            <a:off x="228600" y="4953000"/>
            <a:ext cx="8610600" cy="1219200"/>
          </a:xfrm>
          <a:prstGeom prst="roundRect">
            <a:avLst/>
          </a:prstGeom>
          <a:solidFill>
            <a:srgbClr val="00206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2000" b="1" i="0" u="none"/>
              <a:t>La mejor opción es tomar un juego de datos en el MODELO TIN junto con su archivo de líneas planeadas final (LNW) y crear nuevos datos formato ALL Editados con las plantillas correctas!</a:t>
            </a:r>
            <a:endParaRPr lang="es" sz="2000" b="1" dirty="0">
              <a:solidFill>
                <a:srgbClr val="FFFF00"/>
              </a:solidFill>
            </a:endParaRPr>
          </a:p>
        </p:txBody>
      </p:sp>
      <p:pic>
        <p:nvPicPr>
          <p:cNvPr id="4098" name="Picture 2"/>
          <p:cNvPicPr>
            <a:picLocks noChangeAspect="1" noChangeArrowheads="1"/>
          </p:cNvPicPr>
          <p:nvPr/>
        </p:nvPicPr>
        <p:blipFill>
          <a:blip r:embed="rId2" cstate="print"/>
          <a:srcRect/>
          <a:stretch>
            <a:fillRect/>
          </a:stretch>
        </p:blipFill>
        <p:spPr bwMode="auto">
          <a:xfrm>
            <a:off x="228600" y="1571412"/>
            <a:ext cx="8429680" cy="3229187"/>
          </a:xfrm>
          <a:prstGeom prst="rect">
            <a:avLst/>
          </a:prstGeom>
          <a:noFill/>
          <a:ln w="9525">
            <a:noFill/>
            <a:miter lim="800000"/>
            <a:headEnd/>
            <a:tailEnd/>
          </a:ln>
        </p:spPr>
      </p:pic>
      <p:sp>
        <p:nvSpPr>
          <p:cNvPr id="3" name="TextBox 2"/>
          <p:cNvSpPr txBox="1"/>
          <p:nvPr/>
        </p:nvSpPr>
        <p:spPr>
          <a:xfrm>
            <a:off x="228600" y="1114213"/>
            <a:ext cx="5223933" cy="646331"/>
          </a:xfrm>
          <a:prstGeom prst="rect">
            <a:avLst/>
          </a:prstGeom>
          <a:noFill/>
        </p:spPr>
        <p:txBody>
          <a:bodyPr wrap="square" rtlCol="0">
            <a:spAutoFit/>
          </a:bodyPr>
          <a:lstStyle/>
          <a:p>
            <a:pPr algn="l" rtl="0"/>
            <a:r>
              <a:rPr lang="es" b="0" i="0" u="none">
                <a:solidFill>
                  <a:schemeClr val="tx1">
                    <a:lumMod val="65000"/>
                    <a:lumOff val="35000"/>
                  </a:schemeClr>
                </a:solidFill>
              </a:rPr>
              <a:t>Qué hacer si sus líneas Planeadas de PreDragado y PostDreagdo no coinciden?</a:t>
            </a:r>
          </a:p>
        </p:txBody>
      </p:sp>
    </p:spTree>
    <p:extLst>
      <p:ext uri="{BB962C8B-B14F-4D97-AF65-F5344CB8AC3E}">
        <p14:creationId xmlns:p14="http://schemas.microsoft.com/office/powerpoint/2010/main" val="33124324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019800" cy="836507"/>
          </a:xfrm>
        </p:spPr>
        <p:txBody>
          <a:bodyPr>
            <a:normAutofit/>
          </a:bodyPr>
          <a:lstStyle/>
          <a:p>
            <a:pPr algn="l" rtl="0"/>
            <a:r>
              <a:rPr lang="es" b="0" i="0" u="none"/>
              <a:t>Familiarizándose con CSV</a:t>
            </a:r>
          </a:p>
        </p:txBody>
      </p:sp>
      <p:sp>
        <p:nvSpPr>
          <p:cNvPr id="3" name="Content Placeholder 2"/>
          <p:cNvSpPr>
            <a:spLocks noGrp="1"/>
          </p:cNvSpPr>
          <p:nvPr>
            <p:ph idx="1"/>
          </p:nvPr>
        </p:nvSpPr>
        <p:spPr>
          <a:xfrm>
            <a:off x="381000" y="4224867"/>
            <a:ext cx="5715000" cy="2094653"/>
          </a:xfrm>
        </p:spPr>
        <p:txBody>
          <a:bodyPr>
            <a:normAutofit fontScale="92500" lnSpcReduction="10000"/>
          </a:bodyPr>
          <a:lstStyle/>
          <a:p>
            <a:pPr marL="457200" indent="-457200" algn="l" rtl="0">
              <a:buClr>
                <a:schemeClr val="tx1">
                  <a:lumMod val="65000"/>
                  <a:lumOff val="35000"/>
                </a:schemeClr>
              </a:buClr>
              <a:buFont typeface="+mj-lt"/>
              <a:buAutoNum type="arabicPeriod"/>
            </a:pPr>
            <a:r>
              <a:rPr lang="es" sz="1800" b="0" i="0" u="none">
                <a:solidFill>
                  <a:schemeClr val="tx1">
                    <a:lumMod val="65000"/>
                    <a:lumOff val="35000"/>
                  </a:schemeClr>
                </a:solidFill>
              </a:rPr>
              <a:t>Use el MODELO TIN para crear un modelo de superficie de sus datos.</a:t>
            </a:r>
          </a:p>
          <a:p>
            <a:pPr marL="457200" indent="-457200" algn="l" rtl="0">
              <a:buClr>
                <a:schemeClr val="tx1">
                  <a:lumMod val="65000"/>
                  <a:lumOff val="35000"/>
                </a:schemeClr>
              </a:buClr>
              <a:buFont typeface="+mj-lt"/>
              <a:buAutoNum type="arabicPeriod"/>
            </a:pPr>
            <a:r>
              <a:rPr lang="es" sz="1800" b="0" i="0" u="none">
                <a:solidFill>
                  <a:schemeClr val="tx1">
                    <a:lumMod val="65000"/>
                    <a:lumOff val="35000"/>
                  </a:schemeClr>
                </a:solidFill>
              </a:rPr>
              <a:t>Use el archivo Línea Planeada (*.LNW) desde su juego de datos bueno y corte secciones para cada perfil usando la función de MODELO TIN Exportar - Formato “All.</a:t>
            </a:r>
          </a:p>
          <a:p>
            <a:pPr marL="457200" indent="-457200" algn="l" rtl="0">
              <a:buClr>
                <a:schemeClr val="tx1">
                  <a:lumMod val="65000"/>
                  <a:lumOff val="35000"/>
                </a:schemeClr>
              </a:buClr>
              <a:buFont typeface="+mj-lt"/>
              <a:buAutoNum type="arabicPeriod"/>
            </a:pPr>
            <a:r>
              <a:rPr lang="es" sz="1800" b="0" i="0" u="none">
                <a:solidFill>
                  <a:schemeClr val="tx1">
                    <a:lumMod val="65000"/>
                    <a:lumOff val="35000"/>
                  </a:schemeClr>
                </a:solidFill>
              </a:rPr>
              <a:t>Ejecute CSV usando el archivo LOG creado en MODELO TIN.</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28</a:t>
            </a:fld>
            <a:endParaRPr lang="es"/>
          </a:p>
        </p:txBody>
      </p:sp>
      <p:sp>
        <p:nvSpPr>
          <p:cNvPr id="13" name="Rounded Rectangle 12"/>
          <p:cNvSpPr/>
          <p:nvPr/>
        </p:nvSpPr>
        <p:spPr>
          <a:xfrm>
            <a:off x="457200" y="1290135"/>
            <a:ext cx="5257800" cy="20574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dirty="0"/>
              <a:t>Entrada MODELO TIN</a:t>
            </a:r>
            <a:r>
              <a:rPr lang="es" b="0" i="0" u="none" dirty="0"/>
              <a:t>  	</a:t>
            </a:r>
            <a:r>
              <a:rPr lang="es" b="1" i="0" u="none" dirty="0"/>
              <a:t>BBB.XYZ</a:t>
            </a:r>
          </a:p>
          <a:p>
            <a:pPr algn="l" rtl="0"/>
            <a:r>
              <a:rPr lang="es" b="1" i="0" u="none" dirty="0"/>
              <a:t>Líneas Planeadas:</a:t>
            </a:r>
            <a:r>
              <a:rPr lang="es" b="0" i="0" u="none" dirty="0"/>
              <a:t>	    	</a:t>
            </a:r>
            <a:r>
              <a:rPr lang="es" b="1" i="0" u="none" dirty="0"/>
              <a:t>AAA para TIN.LNW</a:t>
            </a:r>
          </a:p>
          <a:p>
            <a:pPr algn="l" rtl="0"/>
            <a:r>
              <a:rPr lang="es" b="1" i="0" u="none" dirty="0"/>
              <a:t>Lado Max TIN:</a:t>
            </a:r>
            <a:r>
              <a:rPr lang="es" b="0" i="0" u="none" dirty="0"/>
              <a:t>		</a:t>
            </a:r>
            <a:r>
              <a:rPr lang="es" b="0" i="0" u="none" dirty="0" smtClean="0"/>
              <a:t>	</a:t>
            </a:r>
            <a:r>
              <a:rPr lang="es" b="1" i="0" u="none" dirty="0" smtClean="0"/>
              <a:t>17</a:t>
            </a:r>
            <a:endParaRPr lang="es" b="1" i="0" u="none" dirty="0"/>
          </a:p>
          <a:p>
            <a:pPr algn="l" rtl="0"/>
            <a:r>
              <a:rPr lang="es" b="1" i="0" u="none" dirty="0"/>
              <a:t>Extensión </a:t>
            </a:r>
            <a:r>
              <a:rPr lang="es" b="0" i="0" u="none" dirty="0"/>
              <a:t>	</a:t>
            </a:r>
            <a:r>
              <a:rPr lang="es" b="1" i="0" u="none" dirty="0"/>
              <a:t>Salida: </a:t>
            </a:r>
            <a:r>
              <a:rPr lang="es" b="1" i="0" u="none" dirty="0" smtClean="0"/>
              <a:t>		CCC</a:t>
            </a:r>
            <a:endParaRPr lang="es" b="1" i="0" u="none" dirty="0"/>
          </a:p>
          <a:p>
            <a:pPr algn="l" rtl="0"/>
            <a:r>
              <a:rPr lang="es" b="1" i="0" u="none" dirty="0"/>
              <a:t>Archivo LOG Salida:</a:t>
            </a:r>
            <a:r>
              <a:rPr lang="es" b="0" i="0" u="none" dirty="0"/>
              <a:t>		</a:t>
            </a:r>
            <a:r>
              <a:rPr lang="es" b="1" i="0" u="none" dirty="0"/>
              <a:t>CCC.LOG</a:t>
            </a:r>
          </a:p>
          <a:p>
            <a:pPr algn="l" rtl="0"/>
            <a:r>
              <a:rPr lang="es" b="1" i="0" u="none" dirty="0"/>
              <a:t>Espaciamiento Puntos:</a:t>
            </a:r>
            <a:r>
              <a:rPr lang="es" b="0" i="0" u="none" dirty="0"/>
              <a:t>	</a:t>
            </a:r>
            <a:r>
              <a:rPr lang="es" b="1" i="0" u="none" dirty="0" smtClean="0"/>
              <a:t>1.0</a:t>
            </a:r>
            <a:endParaRPr lang="es" b="1" i="0" u="none" dirty="0"/>
          </a:p>
        </p:txBody>
      </p:sp>
      <p:pic>
        <p:nvPicPr>
          <p:cNvPr id="2051" name="Picture 3"/>
          <p:cNvPicPr>
            <a:picLocks noChangeAspect="1" noChangeArrowheads="1"/>
          </p:cNvPicPr>
          <p:nvPr/>
        </p:nvPicPr>
        <p:blipFill>
          <a:blip r:embed="rId2" cstate="print"/>
          <a:srcRect/>
          <a:stretch>
            <a:fillRect/>
          </a:stretch>
        </p:blipFill>
        <p:spPr bwMode="auto">
          <a:xfrm>
            <a:off x="6159237" y="1732280"/>
            <a:ext cx="2442896" cy="4153747"/>
          </a:xfrm>
          <a:prstGeom prst="rect">
            <a:avLst/>
          </a:prstGeom>
          <a:noFill/>
          <a:ln w="9525">
            <a:noFill/>
            <a:miter lim="800000"/>
            <a:headEnd/>
            <a:tailEnd/>
          </a:ln>
        </p:spPr>
      </p:pic>
      <p:sp>
        <p:nvSpPr>
          <p:cNvPr id="4" name="TextBox 3"/>
          <p:cNvSpPr txBox="1"/>
          <p:nvPr/>
        </p:nvSpPr>
        <p:spPr>
          <a:xfrm>
            <a:off x="1018867" y="3549227"/>
            <a:ext cx="4134465" cy="369332"/>
          </a:xfrm>
          <a:prstGeom prst="rect">
            <a:avLst/>
          </a:prstGeom>
          <a:noFill/>
        </p:spPr>
        <p:txBody>
          <a:bodyPr wrap="none" rtlCol="0">
            <a:spAutoFit/>
          </a:bodyPr>
          <a:lstStyle/>
          <a:p>
            <a:pPr algn="l" rtl="0"/>
            <a:r>
              <a:rPr lang="es" b="0" i="0" u="none">
                <a:solidFill>
                  <a:schemeClr val="tx1">
                    <a:lumMod val="65000"/>
                    <a:lumOff val="35000"/>
                  </a:schemeClr>
                </a:solidFill>
              </a:rPr>
              <a:t>Opción 2:  Cómo debe corregir esto…….</a:t>
            </a:r>
          </a:p>
        </p:txBody>
      </p:sp>
    </p:spTree>
    <p:extLst>
      <p:ext uri="{BB962C8B-B14F-4D97-AF65-F5344CB8AC3E}">
        <p14:creationId xmlns:p14="http://schemas.microsoft.com/office/powerpoint/2010/main" val="32303147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472" y="1097280"/>
            <a:ext cx="6434667" cy="646331"/>
          </a:xfrm>
          <a:prstGeom prst="rect">
            <a:avLst/>
          </a:prstGeom>
          <a:noFill/>
        </p:spPr>
        <p:txBody>
          <a:bodyPr wrap="square" rtlCol="0">
            <a:spAutoFit/>
          </a:bodyPr>
          <a:lstStyle/>
          <a:p>
            <a:pPr algn="l" rtl="0"/>
            <a:r>
              <a:rPr lang="es" b="0" i="0" u="none">
                <a:solidFill>
                  <a:schemeClr val="tx1">
                    <a:lumMod val="65000"/>
                    <a:lumOff val="35000"/>
                  </a:schemeClr>
                </a:solidFill>
              </a:rPr>
              <a:t>Pre vs Post donde los Archivos de Datos son recorridos en las mismas Líneas Planeadas.</a:t>
            </a:r>
          </a:p>
        </p:txBody>
      </p:sp>
      <p:sp>
        <p:nvSpPr>
          <p:cNvPr id="2" name="Title 1"/>
          <p:cNvSpPr>
            <a:spLocks noGrp="1"/>
          </p:cNvSpPr>
          <p:nvPr>
            <p:ph type="title"/>
          </p:nvPr>
        </p:nvSpPr>
        <p:spPr/>
        <p:txBody>
          <a:bodyPr>
            <a:normAutofit/>
          </a:bodyPr>
          <a:lstStyle/>
          <a:p>
            <a:pPr algn="l" rtl="0"/>
            <a:r>
              <a:rPr lang="es" b="0" i="0" u="none"/>
              <a:t>Familiarizándose con CSV</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29</a:t>
            </a:fld>
            <a:endParaRPr lang="es"/>
          </a:p>
        </p:txBody>
      </p:sp>
      <p:sp>
        <p:nvSpPr>
          <p:cNvPr id="4" name="Rounded Rectangle 3"/>
          <p:cNvSpPr/>
          <p:nvPr/>
        </p:nvSpPr>
        <p:spPr>
          <a:xfrm>
            <a:off x="516804" y="2445174"/>
            <a:ext cx="4487457" cy="1819256"/>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a:t>ARCHIVO Pre Dragado:</a:t>
            </a:r>
            <a:r>
              <a:rPr lang="es" b="0" i="0" u="none"/>
              <a:t>	</a:t>
            </a:r>
            <a:r>
              <a:rPr lang="es" b="1" i="0" u="none"/>
              <a:t>AAA.LOG</a:t>
            </a:r>
          </a:p>
          <a:p>
            <a:pPr algn="l" rtl="0"/>
            <a:r>
              <a:rPr lang="es" b="1" i="0" u="none"/>
              <a:t>Archivo Post-dragado:</a:t>
            </a:r>
            <a:r>
              <a:rPr lang="es" b="0" i="0" u="none"/>
              <a:t>	</a:t>
            </a:r>
            <a:r>
              <a:rPr lang="es" b="1" i="0" u="none"/>
              <a:t>CCC.LOG</a:t>
            </a:r>
          </a:p>
          <a:p>
            <a:pPr algn="l" rtl="0"/>
            <a:r>
              <a:rPr lang="es" b="1" i="0" u="none"/>
              <a:t>OD Permitida:</a:t>
            </a:r>
            <a:r>
              <a:rPr lang="es" b="0" i="0" u="none"/>
              <a:t>	</a:t>
            </a:r>
            <a:r>
              <a:rPr lang="es" b="1" i="0" u="none"/>
              <a:t>1’</a:t>
            </a:r>
          </a:p>
          <a:p>
            <a:pPr algn="l" rtl="0"/>
            <a:r>
              <a:rPr lang="es" b="1" i="0" u="none"/>
              <a:t>Método</a:t>
            </a:r>
            <a:r>
              <a:rPr lang="es" b="0" i="0" u="none"/>
              <a:t>    </a:t>
            </a:r>
            <a:r>
              <a:rPr lang="es" b="1" i="0" u="none"/>
              <a:t>Filadelfia PostDragado</a:t>
            </a:r>
          </a:p>
          <a:p>
            <a:pPr algn="l" rtl="0"/>
            <a:r>
              <a:rPr lang="es" b="1" i="0" u="none"/>
              <a:t>OD:</a:t>
            </a:r>
            <a:r>
              <a:rPr lang="es" b="0" i="0" u="none"/>
              <a:t>		</a:t>
            </a:r>
            <a:r>
              <a:rPr lang="es" b="1" i="0" u="none"/>
              <a:t>Sin Isóbata</a:t>
            </a:r>
          </a:p>
        </p:txBody>
      </p:sp>
      <p:pic>
        <p:nvPicPr>
          <p:cNvPr id="3074" name="Picture 2"/>
          <p:cNvPicPr>
            <a:picLocks noChangeAspect="1" noChangeArrowheads="1"/>
          </p:cNvPicPr>
          <p:nvPr/>
        </p:nvPicPr>
        <p:blipFill>
          <a:blip r:embed="rId2" cstate="print"/>
          <a:srcRect/>
          <a:stretch>
            <a:fillRect/>
          </a:stretch>
        </p:blipFill>
        <p:spPr bwMode="auto">
          <a:xfrm>
            <a:off x="5405362" y="1679786"/>
            <a:ext cx="3366104" cy="4284133"/>
          </a:xfrm>
          <a:prstGeom prst="rect">
            <a:avLst/>
          </a:prstGeom>
          <a:noFill/>
          <a:ln w="9525">
            <a:solidFill>
              <a:schemeClr val="tx1">
                <a:lumMod val="65000"/>
                <a:lumOff val="35000"/>
              </a:schemeClr>
            </a:solidFill>
            <a:miter lim="800000"/>
            <a:headEnd/>
            <a:tailEnd/>
          </a:ln>
        </p:spPr>
      </p:pic>
      <p:sp>
        <p:nvSpPr>
          <p:cNvPr id="5" name="Snip Diagonal Corner Rectangle 4"/>
          <p:cNvSpPr/>
          <p:nvPr/>
        </p:nvSpPr>
        <p:spPr>
          <a:xfrm>
            <a:off x="385946" y="1544320"/>
            <a:ext cx="8385386" cy="4599093"/>
          </a:xfrm>
          <a:prstGeom prst="snip2DiagRect">
            <a:avLst/>
          </a:prstGeom>
        </p:spPr>
        <p:style>
          <a:lnRef idx="1">
            <a:schemeClr val="accent2"/>
          </a:lnRef>
          <a:fillRef idx="3">
            <a:schemeClr val="accent2"/>
          </a:fillRef>
          <a:effectRef idx="2">
            <a:schemeClr val="accent2"/>
          </a:effectRef>
          <a:fontRef idx="minor">
            <a:schemeClr val="lt1"/>
          </a:fontRef>
        </p:style>
        <p:txBody>
          <a:bodyPr rtlCol="0" anchor="ctr"/>
          <a:lstStyle/>
          <a:p>
            <a:pPr algn="l" rtl="0"/>
            <a:r>
              <a:rPr lang="es" sz="2800" b="0" i="0" u="none">
                <a:solidFill>
                  <a:schemeClr val="bg1"/>
                </a:solidFill>
              </a:rPr>
              <a:t>Qué aprendemos de esto?</a:t>
            </a:r>
          </a:p>
          <a:p>
            <a:endParaRPr lang="es" sz="2800" dirty="0">
              <a:solidFill>
                <a:schemeClr val="bg1"/>
              </a:solidFill>
            </a:endParaRPr>
          </a:p>
          <a:p>
            <a:pPr lvl="1" algn="l" rtl="0"/>
            <a:r>
              <a:rPr lang="es" sz="2400" b="0" i="0" u="none">
                <a:solidFill>
                  <a:schemeClr val="bg1"/>
                </a:solidFill>
              </a:rPr>
              <a:t>Si sus archivos de datos PreDragado y PostDragado fueron recorridos usando diferentes líneas planeadas, usted puede usar MODELO TIN para extraer un juego de datos al correcto archivo de línea planeada.</a:t>
            </a:r>
          </a:p>
        </p:txBody>
      </p:sp>
    </p:spTree>
    <p:extLst>
      <p:ext uri="{BB962C8B-B14F-4D97-AF65-F5344CB8AC3E}">
        <p14:creationId xmlns:p14="http://schemas.microsoft.com/office/powerpoint/2010/main" val="83682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Temp\VC3.png"/>
          <p:cNvPicPr>
            <a:picLocks noChangeAspect="1" noChangeArrowheads="1"/>
          </p:cNvPicPr>
          <p:nvPr/>
        </p:nvPicPr>
        <p:blipFill>
          <a:blip r:embed="rId2" cstate="print"/>
          <a:srcRect/>
          <a:stretch>
            <a:fillRect/>
          </a:stretch>
        </p:blipFill>
        <p:spPr bwMode="auto">
          <a:xfrm>
            <a:off x="347472" y="1628087"/>
            <a:ext cx="7826419" cy="3314987"/>
          </a:xfrm>
          <a:prstGeom prst="rect">
            <a:avLst/>
          </a:prstGeom>
          <a:noFill/>
        </p:spPr>
      </p:pic>
      <p:sp>
        <p:nvSpPr>
          <p:cNvPr id="3" name="TextBox 2"/>
          <p:cNvSpPr txBox="1"/>
          <p:nvPr/>
        </p:nvSpPr>
        <p:spPr>
          <a:xfrm>
            <a:off x="609600" y="117199"/>
            <a:ext cx="6400800" cy="769441"/>
          </a:xfrm>
          <a:prstGeom prst="rect">
            <a:avLst/>
          </a:prstGeom>
          <a:noFill/>
        </p:spPr>
        <p:txBody>
          <a:bodyPr wrap="square" rtlCol="0">
            <a:spAutoFit/>
          </a:bodyPr>
          <a:lstStyle/>
          <a:p>
            <a:pPr algn="l" rtl="0"/>
            <a:r>
              <a:rPr lang="es" sz="4400" b="0" i="0" u="none">
                <a:solidFill>
                  <a:schemeClr val="bg1"/>
                </a:solidFill>
              </a:rPr>
              <a:t>TERMINOLOGÍA BÁSICA</a:t>
            </a:r>
          </a:p>
        </p:txBody>
      </p:sp>
      <p:sp>
        <p:nvSpPr>
          <p:cNvPr id="4" name="Rectangle 3"/>
          <p:cNvSpPr/>
          <p:nvPr/>
        </p:nvSpPr>
        <p:spPr>
          <a:xfrm>
            <a:off x="609600" y="4648200"/>
            <a:ext cx="7848600" cy="167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5" name="TextBox 4"/>
          <p:cNvSpPr txBox="1"/>
          <p:nvPr/>
        </p:nvSpPr>
        <p:spPr>
          <a:xfrm>
            <a:off x="1229446" y="4748461"/>
            <a:ext cx="5043167" cy="1354217"/>
          </a:xfrm>
          <a:prstGeom prst="rect">
            <a:avLst/>
          </a:prstGeom>
          <a:noFill/>
        </p:spPr>
        <p:txBody>
          <a:bodyPr wrap="square" rtlCol="0">
            <a:spAutoFit/>
          </a:bodyPr>
          <a:lstStyle/>
          <a:p>
            <a:pPr algn="l" rtl="0"/>
            <a:r>
              <a:rPr lang="es" sz="1600" b="0" i="0" u="none" dirty="0">
                <a:solidFill>
                  <a:srgbClr val="FF0000"/>
                </a:solidFill>
              </a:rPr>
              <a:t>Material Removido sobre Diseño (Grado)</a:t>
            </a:r>
          </a:p>
          <a:p>
            <a:pPr algn="l" rtl="0"/>
            <a:r>
              <a:rPr lang="es" sz="1600" b="0" i="0" u="none" dirty="0">
                <a:solidFill>
                  <a:srgbClr val="00B050"/>
                </a:solidFill>
              </a:rPr>
              <a:t>Material Removido en la Sobreprofundidad Permitida</a:t>
            </a:r>
          </a:p>
          <a:p>
            <a:pPr algn="l" rtl="0"/>
            <a:r>
              <a:rPr lang="es" sz="1600" b="0" i="0" u="none" dirty="0">
                <a:solidFill>
                  <a:srgbClr val="0000FF"/>
                </a:solidFill>
              </a:rPr>
              <a:t>Material Sobredragado</a:t>
            </a:r>
          </a:p>
          <a:p>
            <a:pPr algn="l" rtl="0"/>
            <a:r>
              <a:rPr lang="es" sz="1600" b="0" i="0" u="none" dirty="0">
                <a:solidFill>
                  <a:srgbClr val="FF9900"/>
                </a:solidFill>
              </a:rPr>
              <a:t>Material Remanente</a:t>
            </a:r>
          </a:p>
          <a:p>
            <a:pPr algn="l" rtl="0"/>
            <a:r>
              <a:rPr lang="es" sz="1600" b="0" i="0" u="none" dirty="0">
                <a:solidFill>
                  <a:srgbClr val="FF33CC"/>
                </a:solidFill>
              </a:rPr>
              <a:t>Relleno</a:t>
            </a:r>
          </a:p>
        </p:txBody>
      </p:sp>
      <p:sp>
        <p:nvSpPr>
          <p:cNvPr id="6" name="Rectangle 5"/>
          <p:cNvSpPr/>
          <p:nvPr/>
        </p:nvSpPr>
        <p:spPr>
          <a:xfrm>
            <a:off x="609600" y="4828732"/>
            <a:ext cx="533400" cy="152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Rectangle 6"/>
          <p:cNvSpPr/>
          <p:nvPr/>
        </p:nvSpPr>
        <p:spPr>
          <a:xfrm>
            <a:off x="609600" y="5103052"/>
            <a:ext cx="533400" cy="152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8" name="Rectangle 7"/>
          <p:cNvSpPr/>
          <p:nvPr/>
        </p:nvSpPr>
        <p:spPr>
          <a:xfrm>
            <a:off x="609600" y="5377372"/>
            <a:ext cx="533400" cy="1524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9" name="Rectangle 8"/>
          <p:cNvSpPr/>
          <p:nvPr/>
        </p:nvSpPr>
        <p:spPr>
          <a:xfrm>
            <a:off x="609600" y="5651692"/>
            <a:ext cx="533400" cy="152400"/>
          </a:xfrm>
          <a:prstGeom prst="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0" name="Rectangle 9"/>
          <p:cNvSpPr/>
          <p:nvPr/>
        </p:nvSpPr>
        <p:spPr>
          <a:xfrm>
            <a:off x="609600" y="5926012"/>
            <a:ext cx="533400" cy="152400"/>
          </a:xfrm>
          <a:prstGeom prst="rect">
            <a:avLst/>
          </a:prstGeom>
          <a:solidFill>
            <a:srgbClr val="FF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1" name="TextBox 10"/>
          <p:cNvSpPr txBox="1"/>
          <p:nvPr/>
        </p:nvSpPr>
        <p:spPr>
          <a:xfrm>
            <a:off x="6400799" y="4448150"/>
            <a:ext cx="2803021" cy="1938992"/>
          </a:xfrm>
          <a:prstGeom prst="rect">
            <a:avLst/>
          </a:prstGeom>
          <a:noFill/>
        </p:spPr>
        <p:txBody>
          <a:bodyPr wrap="square" rtlCol="0">
            <a:spAutoFit/>
          </a:bodyPr>
          <a:lstStyle/>
          <a:p>
            <a:pPr algn="l" rtl="0"/>
            <a:r>
              <a:rPr lang="es" sz="1200" b="1" i="0" u="none" dirty="0">
                <a:solidFill>
                  <a:schemeClr val="bg2"/>
                </a:solidFill>
              </a:rPr>
              <a:t>Relleno puede ocurrir sobre el diseño, en la sobreprofundidad permitida, o debajo la sobreprofundidad permitida.</a:t>
            </a:r>
          </a:p>
          <a:p>
            <a:endParaRPr lang="es" sz="1200" b="1" dirty="0">
              <a:solidFill>
                <a:schemeClr val="bg2"/>
              </a:solidFill>
            </a:endParaRPr>
          </a:p>
          <a:p>
            <a:pPr algn="l" rtl="0"/>
            <a:r>
              <a:rPr lang="es" sz="1200" b="1" i="0" u="none" dirty="0">
                <a:solidFill>
                  <a:schemeClr val="bg2"/>
                </a:solidFill>
              </a:rPr>
              <a:t>Es natural o un resultado de la operación de dragado?</a:t>
            </a:r>
          </a:p>
          <a:p>
            <a:endParaRPr lang="es" sz="1200" b="1" dirty="0">
              <a:solidFill>
                <a:schemeClr val="bg2"/>
              </a:solidFill>
            </a:endParaRPr>
          </a:p>
          <a:p>
            <a:pPr algn="l" rtl="0"/>
            <a:r>
              <a:rPr lang="es" sz="1200" b="1" i="0" u="none" dirty="0">
                <a:solidFill>
                  <a:schemeClr val="bg2"/>
                </a:solidFill>
              </a:rPr>
              <a:t>Algunos contratos tienen sanciones por</a:t>
            </a:r>
            <a:r>
              <a:rPr lang="es" sz="1200" b="0" i="0" u="none" dirty="0">
                <a:solidFill>
                  <a:schemeClr val="bg2"/>
                </a:solidFill>
              </a:rPr>
              <a:t> </a:t>
            </a:r>
            <a:r>
              <a:rPr lang="es" sz="1200" b="1" i="0" u="none" dirty="0" smtClean="0">
                <a:solidFill>
                  <a:schemeClr val="bg2"/>
                </a:solidFill>
              </a:rPr>
              <a:t>material </a:t>
            </a:r>
            <a:r>
              <a:rPr lang="es" sz="1200" b="1" i="0" u="none" dirty="0">
                <a:solidFill>
                  <a:schemeClr val="bg2"/>
                </a:solidFill>
              </a:rPr>
              <a:t>de relleno!</a:t>
            </a:r>
          </a:p>
        </p:txBody>
      </p:sp>
      <p:sp>
        <p:nvSpPr>
          <p:cNvPr id="12" name="TextBox 11"/>
          <p:cNvSpPr txBox="1"/>
          <p:nvPr/>
        </p:nvSpPr>
        <p:spPr>
          <a:xfrm>
            <a:off x="1739313" y="1298025"/>
            <a:ext cx="5457266" cy="1384995"/>
          </a:xfrm>
          <a:prstGeom prst="rect">
            <a:avLst/>
          </a:prstGeom>
          <a:noFill/>
        </p:spPr>
        <p:txBody>
          <a:bodyPr wrap="square" rtlCol="0">
            <a:spAutoFit/>
          </a:bodyPr>
          <a:lstStyle/>
          <a:p>
            <a:pPr algn="l" rtl="0"/>
            <a:r>
              <a:rPr lang="es" sz="1400" b="1" i="0" u="none" dirty="0">
                <a:solidFill>
                  <a:schemeClr val="tx1">
                    <a:lumMod val="65000"/>
                    <a:lumOff val="35000"/>
                  </a:schemeClr>
                </a:solidFill>
              </a:rPr>
              <a:t>Material sobredragado puede ser calculado justo debajo </a:t>
            </a:r>
            <a:r>
              <a:rPr lang="es" sz="1400" b="1" i="0" u="none" dirty="0" smtClean="0">
                <a:solidFill>
                  <a:schemeClr val="tx1">
                    <a:lumMod val="65000"/>
                    <a:lumOff val="35000"/>
                  </a:schemeClr>
                </a:solidFill>
              </a:rPr>
              <a:t>de </a:t>
            </a:r>
            <a:r>
              <a:rPr lang="es" sz="1400" b="1" i="0" u="none" dirty="0">
                <a:solidFill>
                  <a:schemeClr val="tx1">
                    <a:lumMod val="65000"/>
                    <a:lumOff val="35000"/>
                  </a:schemeClr>
                </a:solidFill>
              </a:rPr>
              <a:t>la plantilla Sobreprofundidad permitida, o a la extensión de los datos de levantamiento.</a:t>
            </a:r>
          </a:p>
          <a:p>
            <a:endParaRPr lang="es" sz="1400" b="1" dirty="0">
              <a:solidFill>
                <a:schemeClr val="tx1">
                  <a:lumMod val="65000"/>
                  <a:lumOff val="35000"/>
                </a:schemeClr>
              </a:solidFill>
            </a:endParaRPr>
          </a:p>
          <a:p>
            <a:pPr algn="l" rtl="0"/>
            <a:r>
              <a:rPr lang="es" sz="1400" b="1" i="0" u="none" dirty="0">
                <a:solidFill>
                  <a:schemeClr val="tx1">
                    <a:lumMod val="65000"/>
                    <a:lumOff val="35000"/>
                  </a:schemeClr>
                </a:solidFill>
              </a:rPr>
              <a:t>Pueden haber también sanciones con base en el sobredragado!</a:t>
            </a:r>
          </a:p>
        </p:txBody>
      </p:sp>
      <p:cxnSp>
        <p:nvCxnSpPr>
          <p:cNvPr id="14" name="Straight Connector 13"/>
          <p:cNvCxnSpPr/>
          <p:nvPr/>
        </p:nvCxnSpPr>
        <p:spPr>
          <a:xfrm rot="5400000">
            <a:off x="609600" y="2743200"/>
            <a:ext cx="914400" cy="158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2"/>
          </p:nvPr>
        </p:nvSpPr>
        <p:spPr/>
        <p:txBody>
          <a:bodyPr/>
          <a:lstStyle/>
          <a:p>
            <a:pPr algn="l" rtl="0"/>
            <a:fld id="{8B0EDE77-C530-4ADB-AD74-A99B71A289FB}" type="slidenum">
              <a:rPr/>
              <a:pPr algn="l" rtl="0"/>
              <a:t>3</a:t>
            </a:fld>
            <a:endParaRPr lang="es"/>
          </a:p>
        </p:txBody>
      </p:sp>
    </p:spTree>
    <p:extLst>
      <p:ext uri="{BB962C8B-B14F-4D97-AF65-F5344CB8AC3E}">
        <p14:creationId xmlns:p14="http://schemas.microsoft.com/office/powerpoint/2010/main" val="19795152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Mirando a la Vista Perfil</a:t>
            </a:r>
          </a:p>
        </p:txBody>
      </p:sp>
      <p:sp>
        <p:nvSpPr>
          <p:cNvPr id="12" name="Slide Number Placeholder 11"/>
          <p:cNvSpPr>
            <a:spLocks noGrp="1"/>
          </p:cNvSpPr>
          <p:nvPr>
            <p:ph type="sldNum" sz="quarter" idx="12"/>
          </p:nvPr>
        </p:nvSpPr>
        <p:spPr/>
        <p:txBody>
          <a:bodyPr/>
          <a:lstStyle/>
          <a:p>
            <a:pPr algn="l" rtl="0"/>
            <a:fld id="{8B0EDE77-C530-4ADB-AD74-A99B71A289FB}" type="slidenum">
              <a:rPr/>
              <a:pPr algn="l" rtl="0"/>
              <a:t>30</a:t>
            </a:fld>
            <a:endParaRPr lang="es"/>
          </a:p>
        </p:txBody>
      </p:sp>
      <p:pic>
        <p:nvPicPr>
          <p:cNvPr id="4099" name="Picture 3" descr="C:\Temp\Volume Course\AAA8.png"/>
          <p:cNvPicPr>
            <a:picLocks noChangeAspect="1" noChangeArrowheads="1"/>
          </p:cNvPicPr>
          <p:nvPr/>
        </p:nvPicPr>
        <p:blipFill>
          <a:blip r:embed="rId3" cstate="print"/>
          <a:srcRect/>
          <a:stretch>
            <a:fillRect/>
          </a:stretch>
        </p:blipFill>
        <p:spPr bwMode="auto">
          <a:xfrm>
            <a:off x="457200" y="1497839"/>
            <a:ext cx="7777480" cy="3134844"/>
          </a:xfrm>
          <a:prstGeom prst="rect">
            <a:avLst/>
          </a:prstGeom>
          <a:noFill/>
        </p:spPr>
      </p:pic>
      <p:sp>
        <p:nvSpPr>
          <p:cNvPr id="6" name="TextBox 5"/>
          <p:cNvSpPr txBox="1"/>
          <p:nvPr/>
        </p:nvSpPr>
        <p:spPr>
          <a:xfrm>
            <a:off x="463973" y="4821043"/>
            <a:ext cx="1600200" cy="646331"/>
          </a:xfrm>
          <a:prstGeom prst="rect">
            <a:avLst/>
          </a:prstGeom>
          <a:noFill/>
        </p:spPr>
        <p:txBody>
          <a:bodyPr wrap="square" rtlCol="0">
            <a:spAutoFit/>
          </a:bodyPr>
          <a:lstStyle/>
          <a:p>
            <a:pPr algn="l" rtl="0"/>
            <a:r>
              <a:rPr lang="es" b="0" i="0" u="none" dirty="0">
                <a:solidFill>
                  <a:schemeClr val="tx1">
                    <a:lumMod val="65000"/>
                    <a:lumOff val="35000"/>
                  </a:schemeClr>
                </a:solidFill>
              </a:rPr>
              <a:t>Pre-dragado</a:t>
            </a:r>
          </a:p>
          <a:p>
            <a:pPr algn="l" rtl="0"/>
            <a:r>
              <a:rPr lang="es" b="0" i="0" u="none" dirty="0">
                <a:solidFill>
                  <a:schemeClr val="tx1">
                    <a:lumMod val="65000"/>
                    <a:lumOff val="35000"/>
                  </a:schemeClr>
                </a:solidFill>
              </a:rPr>
              <a:t>(</a:t>
            </a:r>
            <a:r>
              <a:rPr lang="es" b="0" i="0" u="none" dirty="0" smtClean="0"/>
              <a:t>Línea </a:t>
            </a:r>
            <a:r>
              <a:rPr lang="es" b="0" i="0" u="none" dirty="0"/>
              <a:t>Negra</a:t>
            </a:r>
            <a:r>
              <a:rPr lang="es" b="0" i="0" u="none" dirty="0">
                <a:solidFill>
                  <a:schemeClr val="tx1">
                    <a:lumMod val="65000"/>
                    <a:lumOff val="35000"/>
                  </a:schemeClr>
                </a:solidFill>
              </a:rPr>
              <a:t>)</a:t>
            </a:r>
          </a:p>
        </p:txBody>
      </p:sp>
      <p:sp>
        <p:nvSpPr>
          <p:cNvPr id="7" name="TextBox 6"/>
          <p:cNvSpPr txBox="1"/>
          <p:nvPr/>
        </p:nvSpPr>
        <p:spPr>
          <a:xfrm>
            <a:off x="2116667" y="4812576"/>
            <a:ext cx="1600200" cy="646331"/>
          </a:xfrm>
          <a:prstGeom prst="rect">
            <a:avLst/>
          </a:prstGeom>
          <a:noFill/>
        </p:spPr>
        <p:txBody>
          <a:bodyPr wrap="square" rtlCol="0">
            <a:spAutoFit/>
          </a:bodyPr>
          <a:lstStyle/>
          <a:p>
            <a:pPr algn="l" rtl="0"/>
            <a:r>
              <a:rPr lang="es" b="0" i="0" u="none" dirty="0">
                <a:solidFill>
                  <a:schemeClr val="tx1">
                    <a:lumMod val="65000"/>
                    <a:lumOff val="35000"/>
                  </a:schemeClr>
                </a:solidFill>
              </a:rPr>
              <a:t>Post-dragado</a:t>
            </a:r>
          </a:p>
          <a:p>
            <a:pPr algn="l" rtl="0"/>
            <a:r>
              <a:rPr lang="es" b="0" i="0" u="none" dirty="0">
                <a:solidFill>
                  <a:schemeClr val="tx1">
                    <a:lumMod val="65000"/>
                    <a:lumOff val="35000"/>
                  </a:schemeClr>
                </a:solidFill>
              </a:rPr>
              <a:t>(</a:t>
            </a:r>
            <a:r>
              <a:rPr lang="es" b="0" i="0" u="none" dirty="0" smtClean="0">
                <a:solidFill>
                  <a:srgbClr val="FF0000"/>
                </a:solidFill>
              </a:rPr>
              <a:t>Línea </a:t>
            </a:r>
            <a:r>
              <a:rPr lang="es" b="0" i="0" u="none" dirty="0">
                <a:solidFill>
                  <a:srgbClr val="FF0000"/>
                </a:solidFill>
              </a:rPr>
              <a:t>Roja</a:t>
            </a:r>
            <a:r>
              <a:rPr lang="es" b="0" i="0" u="none" dirty="0">
                <a:solidFill>
                  <a:schemeClr val="tx1">
                    <a:lumMod val="65000"/>
                    <a:lumOff val="35000"/>
                  </a:schemeClr>
                </a:solidFill>
              </a:rPr>
              <a:t>)</a:t>
            </a:r>
          </a:p>
        </p:txBody>
      </p:sp>
      <p:sp>
        <p:nvSpPr>
          <p:cNvPr id="8" name="TextBox 7"/>
          <p:cNvSpPr txBox="1"/>
          <p:nvPr/>
        </p:nvSpPr>
        <p:spPr>
          <a:xfrm>
            <a:off x="500380" y="5655734"/>
            <a:ext cx="3810000" cy="830997"/>
          </a:xfrm>
          <a:prstGeom prst="rect">
            <a:avLst/>
          </a:prstGeom>
          <a:solidFill>
            <a:schemeClr val="tx1"/>
          </a:solidFill>
          <a:ln>
            <a:solidFill>
              <a:schemeClr val="tx1"/>
            </a:solidFill>
            <a:prstDash val="dash"/>
          </a:ln>
        </p:spPr>
        <p:txBody>
          <a:bodyPr wrap="square" rtlCol="0">
            <a:spAutoFit/>
          </a:bodyPr>
          <a:lstStyle/>
          <a:p>
            <a:pPr algn="l" rtl="0"/>
            <a:r>
              <a:rPr lang="es" sz="1600" b="0" i="0" u="none">
                <a:solidFill>
                  <a:schemeClr val="bg1"/>
                </a:solidFill>
              </a:rPr>
              <a:t>Usted puede cambiar los colores de línea y nombres de etiquetas desde la pestaña LEVANTAMIENTOS.</a:t>
            </a:r>
          </a:p>
        </p:txBody>
      </p:sp>
      <p:sp>
        <p:nvSpPr>
          <p:cNvPr id="9" name="TextBox 8"/>
          <p:cNvSpPr txBox="1"/>
          <p:nvPr/>
        </p:nvSpPr>
        <p:spPr>
          <a:xfrm>
            <a:off x="4876800" y="4997242"/>
            <a:ext cx="3810000" cy="923330"/>
          </a:xfrm>
          <a:prstGeom prst="rect">
            <a:avLst/>
          </a:prstGeom>
          <a:noFill/>
        </p:spPr>
        <p:txBody>
          <a:bodyPr wrap="square" rtlCol="0">
            <a:spAutoFit/>
          </a:bodyPr>
          <a:lstStyle/>
          <a:p>
            <a:pPr algn="l" rtl="0"/>
            <a:r>
              <a:rPr lang="es" b="1" i="0" u="none">
                <a:solidFill>
                  <a:srgbClr val="0070C0"/>
                </a:solidFill>
              </a:rPr>
              <a:t>Material Removido Sobre Diseño</a:t>
            </a:r>
          </a:p>
          <a:p>
            <a:pPr algn="l" rtl="0"/>
            <a:r>
              <a:rPr lang="es" b="1" i="0" u="none">
                <a:solidFill>
                  <a:srgbClr val="00B050"/>
                </a:solidFill>
              </a:rPr>
              <a:t>Material Removido en OD Permitida</a:t>
            </a:r>
          </a:p>
          <a:p>
            <a:pPr algn="l" rtl="0"/>
            <a:r>
              <a:rPr lang="es" b="1" i="0" u="none">
                <a:solidFill>
                  <a:srgbClr val="FF0000"/>
                </a:solidFill>
              </a:rPr>
              <a:t>Material Agregado (Relleno)</a:t>
            </a:r>
          </a:p>
        </p:txBody>
      </p:sp>
    </p:spTree>
    <p:extLst>
      <p:ext uri="{BB962C8B-B14F-4D97-AF65-F5344CB8AC3E}">
        <p14:creationId xmlns:p14="http://schemas.microsoft.com/office/powerpoint/2010/main" val="34112478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Entendiendo Rellenos</a:t>
            </a:r>
          </a:p>
        </p:txBody>
      </p:sp>
      <p:sp>
        <p:nvSpPr>
          <p:cNvPr id="4" name="Slide Number Placeholder 3"/>
          <p:cNvSpPr>
            <a:spLocks noGrp="1"/>
          </p:cNvSpPr>
          <p:nvPr>
            <p:ph type="sldNum" sz="quarter" idx="12"/>
          </p:nvPr>
        </p:nvSpPr>
        <p:spPr/>
        <p:txBody>
          <a:bodyPr/>
          <a:lstStyle/>
          <a:p>
            <a:pPr algn="l" rtl="0"/>
            <a:fld id="{8B0EDE77-C530-4ADB-AD74-A99B71A289FB}" type="slidenum">
              <a:rPr/>
              <a:pPr algn="l" rtl="0"/>
              <a:t>31</a:t>
            </a:fld>
            <a:endParaRPr lang="es"/>
          </a:p>
        </p:txBody>
      </p:sp>
    </p:spTree>
    <p:extLst>
      <p:ext uri="{BB962C8B-B14F-4D97-AF65-F5344CB8AC3E}">
        <p14:creationId xmlns:p14="http://schemas.microsoft.com/office/powerpoint/2010/main" val="2603306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47472" y="2693354"/>
            <a:ext cx="8342715" cy="3416194"/>
            <a:chOff x="259348" y="1295400"/>
            <a:chExt cx="8885375" cy="3581400"/>
          </a:xfrm>
        </p:grpSpPr>
        <p:pic>
          <p:nvPicPr>
            <p:cNvPr id="5122" name="Picture 2" descr="C:\Temp\Volume Course\AAA8.png"/>
            <p:cNvPicPr>
              <a:picLocks noChangeAspect="1" noChangeArrowheads="1"/>
            </p:cNvPicPr>
            <p:nvPr/>
          </p:nvPicPr>
          <p:blipFill>
            <a:blip r:embed="rId2" cstate="print"/>
            <a:srcRect/>
            <a:stretch>
              <a:fillRect/>
            </a:stretch>
          </p:blipFill>
          <p:spPr bwMode="auto">
            <a:xfrm>
              <a:off x="259348" y="1295400"/>
              <a:ext cx="8885375" cy="3581400"/>
            </a:xfrm>
            <a:prstGeom prst="rect">
              <a:avLst/>
            </a:prstGeom>
            <a:noFill/>
          </p:spPr>
        </p:pic>
        <p:sp>
          <p:nvSpPr>
            <p:cNvPr id="5" name="TextBox 4"/>
            <p:cNvSpPr txBox="1"/>
            <p:nvPr/>
          </p:nvSpPr>
          <p:spPr>
            <a:xfrm>
              <a:off x="5562600" y="2514600"/>
              <a:ext cx="609600" cy="830997"/>
            </a:xfrm>
            <a:prstGeom prst="rect">
              <a:avLst/>
            </a:prstGeom>
            <a:noFill/>
            <a:ln>
              <a:solidFill>
                <a:schemeClr val="bg2"/>
              </a:solidFill>
            </a:ln>
          </p:spPr>
          <p:txBody>
            <a:bodyPr wrap="square" rtlCol="0">
              <a:spAutoFit/>
            </a:bodyPr>
            <a:lstStyle/>
            <a:p>
              <a:pPr algn="l" rtl="0"/>
              <a:r>
                <a:rPr lang="es" sz="4800" b="0" i="0" u="none">
                  <a:solidFill>
                    <a:schemeClr val="bg2"/>
                  </a:solidFill>
                </a:rPr>
                <a:t>A</a:t>
              </a:r>
              <a:endParaRPr lang="es" dirty="0">
                <a:solidFill>
                  <a:schemeClr val="bg2"/>
                </a:solidFill>
              </a:endParaRPr>
            </a:p>
          </p:txBody>
        </p:sp>
        <p:sp>
          <p:nvSpPr>
            <p:cNvPr id="6" name="TextBox 5"/>
            <p:cNvSpPr txBox="1"/>
            <p:nvPr/>
          </p:nvSpPr>
          <p:spPr>
            <a:xfrm>
              <a:off x="3124200" y="2514600"/>
              <a:ext cx="609600" cy="830997"/>
            </a:xfrm>
            <a:prstGeom prst="rect">
              <a:avLst/>
            </a:prstGeom>
            <a:noFill/>
            <a:ln>
              <a:solidFill>
                <a:srgbClr val="FF0000"/>
              </a:solidFill>
            </a:ln>
          </p:spPr>
          <p:txBody>
            <a:bodyPr wrap="square" rtlCol="0">
              <a:spAutoFit/>
            </a:bodyPr>
            <a:lstStyle/>
            <a:p>
              <a:pPr algn="l" rtl="0"/>
              <a:r>
                <a:rPr lang="es" sz="4800" b="0" i="0" u="none">
                  <a:solidFill>
                    <a:srgbClr val="FF0000"/>
                  </a:solidFill>
                </a:rPr>
                <a:t>B</a:t>
              </a:r>
              <a:endParaRPr lang="es" dirty="0">
                <a:solidFill>
                  <a:srgbClr val="FF0000"/>
                </a:solidFill>
              </a:endParaRPr>
            </a:p>
          </p:txBody>
        </p:sp>
        <p:cxnSp>
          <p:nvCxnSpPr>
            <p:cNvPr id="8" name="Straight Arrow Connector 7"/>
            <p:cNvCxnSpPr/>
            <p:nvPr/>
          </p:nvCxnSpPr>
          <p:spPr>
            <a:xfrm rot="16200000" flipH="1">
              <a:off x="3619500" y="3162300"/>
              <a:ext cx="533400" cy="457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2667000" y="3276600"/>
              <a:ext cx="609600" cy="457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H="1">
              <a:off x="5638802" y="3429001"/>
              <a:ext cx="533399" cy="76198"/>
            </a:xfrm>
            <a:prstGeom prst="straightConnector1">
              <a:avLst/>
            </a:prstGeom>
            <a:ln>
              <a:solidFill>
                <a:schemeClr val="bg2"/>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pPr algn="l" rtl="0"/>
            <a:r>
              <a:rPr lang="es" b="0" i="0" u="none"/>
              <a:t>Unas pocas palabras acerca del Relleno</a:t>
            </a:r>
          </a:p>
        </p:txBody>
      </p:sp>
      <p:sp>
        <p:nvSpPr>
          <p:cNvPr id="3" name="Content Placeholder 2"/>
          <p:cNvSpPr>
            <a:spLocks noGrp="1"/>
          </p:cNvSpPr>
          <p:nvPr>
            <p:ph idx="1"/>
          </p:nvPr>
        </p:nvSpPr>
        <p:spPr>
          <a:xfrm>
            <a:off x="347472" y="1117170"/>
            <a:ext cx="8229600" cy="1447800"/>
          </a:xfrm>
        </p:spPr>
        <p:txBody>
          <a:bodyPr>
            <a:noAutofit/>
          </a:bodyPr>
          <a:lstStyle/>
          <a:p>
            <a:pPr algn="l" rtl="0"/>
            <a:r>
              <a:rPr lang="es" sz="2000" b="0" i="0" u="none" dirty="0">
                <a:solidFill>
                  <a:schemeClr val="tx1">
                    <a:lumMod val="65000"/>
                    <a:lumOff val="35000"/>
                  </a:schemeClr>
                </a:solidFill>
              </a:rPr>
              <a:t>Quizás alguien movió cosas desde </a:t>
            </a:r>
            <a:r>
              <a:rPr lang="es" sz="2000" b="0" i="0" u="none" dirty="0">
                <a:solidFill>
                  <a:schemeClr val="bg2"/>
                </a:solidFill>
              </a:rPr>
              <a:t>A</a:t>
            </a:r>
            <a:r>
              <a:rPr lang="es" sz="2000" b="0" i="0" u="none" dirty="0">
                <a:solidFill>
                  <a:schemeClr val="tx1">
                    <a:lumMod val="65000"/>
                    <a:lumOff val="35000"/>
                  </a:schemeClr>
                </a:solidFill>
              </a:rPr>
              <a:t> hasta </a:t>
            </a:r>
            <a:r>
              <a:rPr lang="es" sz="2000" b="0" i="0" u="none" dirty="0">
                <a:solidFill>
                  <a:srgbClr val="FF0000"/>
                </a:solidFill>
              </a:rPr>
              <a:t>B</a:t>
            </a:r>
            <a:r>
              <a:rPr lang="es" sz="2000" b="0" i="0" u="none" dirty="0">
                <a:solidFill>
                  <a:schemeClr val="tx1">
                    <a:lumMod val="65000"/>
                    <a:lumOff val="35000"/>
                  </a:schemeClr>
                </a:solidFill>
              </a:rPr>
              <a:t>!</a:t>
            </a:r>
          </a:p>
          <a:p>
            <a:pPr algn="l" rtl="0"/>
            <a:r>
              <a:rPr lang="es" sz="2000" b="0" i="0" u="none" dirty="0">
                <a:solidFill>
                  <a:schemeClr val="tx1">
                    <a:lumMod val="65000"/>
                    <a:lumOff val="35000"/>
                  </a:schemeClr>
                </a:solidFill>
              </a:rPr>
              <a:t>Quizás el relleno se deba solo a sedimentación natural!</a:t>
            </a:r>
          </a:p>
          <a:p>
            <a:pPr algn="l" rtl="0"/>
            <a:r>
              <a:rPr lang="es" sz="2000" b="0" i="0" u="none" dirty="0">
                <a:solidFill>
                  <a:schemeClr val="tx1">
                    <a:lumMod val="65000"/>
                    <a:lumOff val="35000"/>
                  </a:schemeClr>
                </a:solidFill>
              </a:rPr>
              <a:t>Sobre que base usted quiere pagarles (o ser pagado)!</a:t>
            </a:r>
          </a:p>
        </p:txBody>
      </p:sp>
      <p:sp>
        <p:nvSpPr>
          <p:cNvPr id="13" name="Slide Number Placeholder 12"/>
          <p:cNvSpPr>
            <a:spLocks noGrp="1"/>
          </p:cNvSpPr>
          <p:nvPr>
            <p:ph type="sldNum" sz="quarter" idx="12"/>
          </p:nvPr>
        </p:nvSpPr>
        <p:spPr/>
        <p:txBody>
          <a:bodyPr/>
          <a:lstStyle/>
          <a:p>
            <a:pPr algn="l" rtl="0"/>
            <a:fld id="{8B0EDE77-C530-4ADB-AD74-A99B71A289FB}" type="slidenum">
              <a:rPr/>
              <a:pPr algn="l" rtl="0"/>
              <a:t>32</a:t>
            </a:fld>
            <a:endParaRPr lang="es"/>
          </a:p>
        </p:txBody>
      </p:sp>
    </p:spTree>
    <p:extLst>
      <p:ext uri="{BB962C8B-B14F-4D97-AF65-F5344CB8AC3E}">
        <p14:creationId xmlns:p14="http://schemas.microsoft.com/office/powerpoint/2010/main" val="7221206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a:t>Rellenos en Reportes</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33</a:t>
            </a:fld>
            <a:endParaRPr lang="es"/>
          </a:p>
        </p:txBody>
      </p:sp>
      <p:sp>
        <p:nvSpPr>
          <p:cNvPr id="4" name="Rectangle 3"/>
          <p:cNvSpPr/>
          <p:nvPr/>
        </p:nvSpPr>
        <p:spPr>
          <a:xfrm>
            <a:off x="457200" y="1457862"/>
            <a:ext cx="9144000" cy="1985159"/>
          </a:xfrm>
          <a:prstGeom prst="rect">
            <a:avLst/>
          </a:prstGeom>
        </p:spPr>
        <p:txBody>
          <a:bodyPr wrap="square">
            <a:spAutoFit/>
          </a:bodyPr>
          <a:lstStyle/>
          <a:p>
            <a:pPr algn="l" rtl="0"/>
            <a:r>
              <a:rPr lang="es" sz="1200" b="0" i="0" u="none" dirty="0">
                <a:solidFill>
                  <a:schemeClr val="tx1">
                    <a:lumMod val="65000"/>
                    <a:lumOff val="35000"/>
                  </a:schemeClr>
                </a:solidFill>
              </a:rPr>
              <a:t> </a:t>
            </a:r>
            <a:r>
              <a:rPr lang="es" sz="1200" b="1" i="0" u="none" dirty="0">
                <a:solidFill>
                  <a:schemeClr val="tx1">
                    <a:lumMod val="65000"/>
                    <a:lumOff val="35000"/>
                  </a:schemeClr>
                </a:solidFill>
                <a:latin typeface="Courier New" pitchFamily="49" charset="0"/>
                <a:cs typeface="Courier New" pitchFamily="49" charset="0"/>
              </a:rPr>
              <a:t>Resumen Cantidades Dragadas</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a:t>
            </a:r>
          </a:p>
          <a:p>
            <a:pPr algn="l" rtl="0"/>
            <a:r>
              <a:rPr lang="es" sz="1200" b="1" i="0" u="none" dirty="0">
                <a:solidFill>
                  <a:schemeClr val="tx1">
                    <a:lumMod val="65000"/>
                    <a:lumOff val="35000"/>
                  </a:schemeClr>
                </a:solidFill>
                <a:latin typeface="Courier New" pitchFamily="49" charset="0"/>
                <a:cs typeface="Courier New" pitchFamily="49" charset="0"/>
              </a:rPr>
              <a:t>Materiales                                 </a:t>
            </a:r>
            <a:r>
              <a:rPr lang="es" sz="1200" b="1" i="0" u="none" dirty="0">
                <a:solidFill>
                  <a:schemeClr val="bg2"/>
                </a:solidFill>
                <a:latin typeface="Courier New" pitchFamily="49" charset="0"/>
                <a:cs typeface="Courier New" pitchFamily="49" charset="0"/>
              </a:rPr>
              <a:t>Material Grueso      </a:t>
            </a:r>
            <a:r>
              <a:rPr lang="es" sz="1200" b="1" i="0" u="none" dirty="0">
                <a:solidFill>
                  <a:srgbClr val="FF0000"/>
                </a:solidFill>
                <a:latin typeface="Courier New" pitchFamily="49" charset="0"/>
                <a:cs typeface="Courier New" pitchFamily="49" charset="0"/>
              </a:rPr>
              <a:t>Relleno</a:t>
            </a:r>
            <a:r>
              <a:rPr lang="es" sz="1200" b="1" i="0" u="none" dirty="0">
                <a:solidFill>
                  <a:schemeClr val="tx1">
                    <a:lumMod val="65000"/>
                    <a:lumOff val="35000"/>
                  </a:schemeClr>
                </a:solidFill>
                <a:latin typeface="Courier New" pitchFamily="49" charset="0"/>
                <a:cs typeface="Courier New" pitchFamily="49" charset="0"/>
              </a:rPr>
              <a:t>    </a:t>
            </a:r>
            <a:r>
              <a:rPr lang="es" sz="1200" b="1" i="0" u="none" dirty="0">
                <a:solidFill>
                  <a:schemeClr val="accent1"/>
                </a:solidFill>
                <a:latin typeface="Courier New" pitchFamily="49" charset="0"/>
                <a:cs typeface="Courier New" pitchFamily="49" charset="0"/>
              </a:rPr>
              <a:t>Material Neto</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Removido a la Profundidad del Proyecto</a:t>
            </a:r>
            <a:r>
              <a:rPr lang="es" sz="1200" b="1" i="0" u="none" dirty="0" smtClean="0">
                <a:solidFill>
                  <a:schemeClr val="tx1">
                    <a:lumMod val="65000"/>
                    <a:lumOff val="35000"/>
                  </a:schemeClr>
                </a:solidFill>
                <a:latin typeface="Courier New" pitchFamily="49" charset="0"/>
                <a:cs typeface="Courier New" pitchFamily="49" charset="0"/>
              </a:rPr>
              <a:t>..</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5836.8        651.1       5185.7</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Removido Pago En Sobreprofundidad....</a:t>
            </a:r>
            <a:r>
              <a:rPr lang="es" sz="1200" b="0" i="0" u="none" dirty="0">
                <a:solidFill>
                  <a:schemeClr val="tx1">
                    <a:lumMod val="65000"/>
                    <a:lumOff val="35000"/>
                  </a:schemeClr>
                </a:solidFill>
                <a:latin typeface="Courier New" pitchFamily="49" charset="0"/>
                <a:cs typeface="Courier New" pitchFamily="49" charset="0"/>
              </a:rPr>
              <a:t>    </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2040.1         86.0       1954.0</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Removido Pago.....</a:t>
            </a:r>
            <a:r>
              <a:rPr lang="es" sz="1200" b="0" i="0" u="none" dirty="0">
                <a:solidFill>
                  <a:schemeClr val="tx1">
                    <a:lumMod val="65000"/>
                    <a:lumOff val="35000"/>
                  </a:schemeClr>
                </a:solidFill>
                <a:latin typeface="Courier New" pitchFamily="49" charset="0"/>
                <a:cs typeface="Courier New" pitchFamily="49" charset="0"/>
              </a:rPr>
              <a:t>            </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smtClean="0">
                <a:solidFill>
                  <a:schemeClr val="tx1">
                    <a:lumMod val="65000"/>
                    <a:lumOff val="35000"/>
                  </a:schemeClr>
                </a:solidFill>
                <a:latin typeface="Courier New" pitchFamily="49" charset="0"/>
                <a:cs typeface="Courier New" pitchFamily="49" charset="0"/>
              </a:rPr>
              <a:t>7876.9        </a:t>
            </a:r>
            <a:r>
              <a:rPr lang="es" sz="1200" b="1" i="0" u="none" dirty="0">
                <a:solidFill>
                  <a:schemeClr val="tx1">
                    <a:lumMod val="65000"/>
                    <a:lumOff val="35000"/>
                  </a:schemeClr>
                </a:solidFill>
                <a:latin typeface="Courier New" pitchFamily="49" charset="0"/>
                <a:cs typeface="Courier New" pitchFamily="49" charset="0"/>
              </a:rPr>
              <a:t>737.2       7139.7</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Removido.....</a:t>
            </a:r>
            <a:r>
              <a:rPr lang="es" sz="1200" b="0" i="0" u="none" dirty="0">
                <a:solidFill>
                  <a:schemeClr val="tx1">
                    <a:lumMod val="65000"/>
                    <a:lumOff val="35000"/>
                  </a:schemeClr>
                </a:solidFill>
                <a:latin typeface="Courier New" pitchFamily="49" charset="0"/>
                <a:cs typeface="Courier New" pitchFamily="49" charset="0"/>
              </a:rPr>
              <a:t>            </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smtClean="0">
                <a:solidFill>
                  <a:schemeClr val="tx1">
                    <a:lumMod val="65000"/>
                    <a:lumOff val="35000"/>
                  </a:schemeClr>
                </a:solidFill>
                <a:latin typeface="Courier New" pitchFamily="49" charset="0"/>
                <a:cs typeface="Courier New" pitchFamily="49" charset="0"/>
              </a:rPr>
              <a:t>9545.9       </a:t>
            </a:r>
            <a:r>
              <a:rPr lang="es" sz="1200" b="1" i="0" u="none" dirty="0">
                <a:solidFill>
                  <a:schemeClr val="tx1">
                    <a:lumMod val="65000"/>
                    <a:lumOff val="35000"/>
                  </a:schemeClr>
                </a:solidFill>
                <a:latin typeface="Courier New" pitchFamily="49" charset="0"/>
                <a:cs typeface="Courier New" pitchFamily="49" charset="0"/>
              </a:rPr>
              <a:t>1764.5       7781.4</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Remanente Sobre Profundidad De Proyecto.</a:t>
            </a:r>
            <a:r>
              <a:rPr lang="es" sz="1200" b="0" i="0" u="none" dirty="0">
                <a:solidFill>
                  <a:schemeClr val="tx1">
                    <a:lumMod val="65000"/>
                    <a:lumOff val="35000"/>
                  </a:schemeClr>
                </a:solidFill>
                <a:latin typeface="Courier New" pitchFamily="49" charset="0"/>
                <a:cs typeface="Courier New" pitchFamily="49" charset="0"/>
              </a:rPr>
              <a:t>   </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smtClean="0">
                <a:solidFill>
                  <a:schemeClr val="tx1">
                    <a:lumMod val="65000"/>
                    <a:lumOff val="35000"/>
                  </a:schemeClr>
                </a:solidFill>
                <a:latin typeface="Courier New" pitchFamily="49" charset="0"/>
                <a:cs typeface="Courier New" pitchFamily="49" charset="0"/>
              </a:rPr>
              <a:t>1981.9                    </a:t>
            </a:r>
            <a:r>
              <a:rPr lang="es" sz="1200" b="1" i="0" u="none" dirty="0">
                <a:solidFill>
                  <a:schemeClr val="tx1">
                    <a:lumMod val="65000"/>
                    <a:lumOff val="35000"/>
                  </a:schemeClr>
                </a:solidFill>
                <a:latin typeface="Courier New" pitchFamily="49" charset="0"/>
                <a:cs typeface="Courier New" pitchFamily="49" charset="0"/>
              </a:rPr>
              <a:t>1981.9</a:t>
            </a:r>
          </a:p>
          <a:p>
            <a:pPr algn="l" rtl="0"/>
            <a:r>
              <a:rPr lang="es" sz="1200" b="0" i="0" u="none" dirty="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Total Material Sobredragado....</a:t>
            </a:r>
            <a:r>
              <a:rPr lang="es" sz="1200" b="0" i="0" u="none" dirty="0">
                <a:solidFill>
                  <a:schemeClr val="tx1">
                    <a:lumMod val="65000"/>
                    <a:lumOff val="35000"/>
                  </a:schemeClr>
                </a:solidFill>
                <a:latin typeface="Courier New" pitchFamily="49" charset="0"/>
                <a:cs typeface="Courier New" pitchFamily="49" charset="0"/>
              </a:rPr>
              <a:t>            </a:t>
            </a:r>
            <a:r>
              <a:rPr lang="es" sz="1200" b="0" i="0" u="none" dirty="0" smtClean="0">
                <a:solidFill>
                  <a:schemeClr val="tx1">
                    <a:lumMod val="65000"/>
                    <a:lumOff val="35000"/>
                  </a:schemeClr>
                </a:solidFill>
                <a:latin typeface="Courier New" pitchFamily="49" charset="0"/>
                <a:cs typeface="Courier New" pitchFamily="49" charset="0"/>
              </a:rPr>
              <a:t>		 </a:t>
            </a:r>
            <a:r>
              <a:rPr lang="es" sz="1200" b="1" i="0" u="none" dirty="0" smtClean="0">
                <a:solidFill>
                  <a:schemeClr val="tx1">
                    <a:lumMod val="65000"/>
                    <a:lumOff val="35000"/>
                  </a:schemeClr>
                </a:solidFill>
                <a:latin typeface="Courier New" pitchFamily="49" charset="0"/>
                <a:cs typeface="Courier New" pitchFamily="49" charset="0"/>
              </a:rPr>
              <a:t>1669.0       </a:t>
            </a:r>
            <a:r>
              <a:rPr lang="es" sz="1200" b="1" i="0" u="none" dirty="0">
                <a:solidFill>
                  <a:schemeClr val="tx1">
                    <a:lumMod val="65000"/>
                    <a:lumOff val="35000"/>
                  </a:schemeClr>
                </a:solidFill>
                <a:latin typeface="Courier New" pitchFamily="49" charset="0"/>
                <a:cs typeface="Courier New" pitchFamily="49" charset="0"/>
              </a:rPr>
              <a:t>1027.3       </a:t>
            </a:r>
            <a:r>
              <a:rPr lang="es" sz="1200" b="1" i="0" u="none" dirty="0" smtClean="0">
                <a:solidFill>
                  <a:schemeClr val="tx1">
                    <a:lumMod val="65000"/>
                    <a:lumOff val="35000"/>
                  </a:schemeClr>
                </a:solidFill>
                <a:latin typeface="Courier New" pitchFamily="49" charset="0"/>
                <a:cs typeface="Courier New" pitchFamily="49" charset="0"/>
              </a:rPr>
              <a:t> 641.7</a:t>
            </a:r>
            <a:endParaRPr lang="es" sz="1200" b="1" i="0" u="none" dirty="0">
              <a:solidFill>
                <a:schemeClr val="tx1">
                  <a:lumMod val="65000"/>
                  <a:lumOff val="35000"/>
                </a:schemeClr>
              </a:solidFill>
              <a:latin typeface="Courier New" pitchFamily="49" charset="0"/>
              <a:cs typeface="Courier New" pitchFamily="49" charset="0"/>
            </a:endParaRPr>
          </a:p>
          <a:p>
            <a:pPr algn="l" rtl="0"/>
            <a:r>
              <a:rPr lang="es" sz="1200" b="1" i="0" u="none" dirty="0">
                <a:solidFill>
                  <a:schemeClr val="tx1">
                    <a:lumMod val="65000"/>
                    <a:lumOff val="35000"/>
                  </a:schemeClr>
                </a:solidFill>
                <a:latin typeface="Courier New" pitchFamily="49" charset="0"/>
                <a:cs typeface="Courier New" pitchFamily="49" charset="0"/>
              </a:rPr>
              <a:t>Total Material Rellenado....</a:t>
            </a:r>
            <a:r>
              <a:rPr lang="es" sz="1200" b="0" i="0" u="none" dirty="0">
                <a:solidFill>
                  <a:schemeClr val="tx1">
                    <a:lumMod val="65000"/>
                    <a:lumOff val="35000"/>
                  </a:schemeClr>
                </a:solidFill>
                <a:latin typeface="Courier New" pitchFamily="49" charset="0"/>
                <a:cs typeface="Courier New" pitchFamily="49" charset="0"/>
              </a:rPr>
              <a:t>                       </a:t>
            </a:r>
            <a:r>
              <a:rPr lang="es" sz="1200" b="1" i="0" u="none" dirty="0" smtClean="0">
                <a:solidFill>
                  <a:schemeClr val="tx1">
                    <a:lumMod val="65000"/>
                    <a:lumOff val="35000"/>
                  </a:schemeClr>
                </a:solidFill>
                <a:latin typeface="Courier New" pitchFamily="49" charset="0"/>
                <a:cs typeface="Courier New" pitchFamily="49" charset="0"/>
              </a:rPr>
              <a:t>1764.5     </a:t>
            </a:r>
            <a:r>
              <a:rPr lang="es" sz="1200" b="0" i="0" u="none" dirty="0" smtClean="0">
                <a:solidFill>
                  <a:schemeClr val="tx1">
                    <a:lumMod val="65000"/>
                    <a:lumOff val="35000"/>
                  </a:schemeClr>
                </a:solidFill>
                <a:latin typeface="Courier New" pitchFamily="49" charset="0"/>
                <a:cs typeface="Courier New" pitchFamily="49" charset="0"/>
              </a:rPr>
              <a:t>   </a:t>
            </a:r>
            <a:r>
              <a:rPr lang="es" sz="1100" b="0" i="0" u="none" dirty="0" smtClean="0">
                <a:solidFill>
                  <a:schemeClr val="tx1">
                    <a:lumMod val="65000"/>
                    <a:lumOff val="35000"/>
                  </a:schemeClr>
                </a:solidFill>
                <a:latin typeface="Courier New" pitchFamily="49" charset="0"/>
                <a:cs typeface="Courier New" pitchFamily="49" charset="0"/>
              </a:rPr>
              <a:t>   </a:t>
            </a:r>
            <a:endParaRPr lang="es" sz="1100" b="0" i="0" u="none" dirty="0">
              <a:solidFill>
                <a:schemeClr val="tx1">
                  <a:lumMod val="65000"/>
                  <a:lumOff val="35000"/>
                </a:schemeClr>
              </a:solidFill>
              <a:latin typeface="Courier New" pitchFamily="49" charset="0"/>
              <a:cs typeface="Courier New" pitchFamily="49" charset="0"/>
            </a:endParaRPr>
          </a:p>
        </p:txBody>
      </p:sp>
      <p:sp>
        <p:nvSpPr>
          <p:cNvPr id="5" name="TextBox 4"/>
          <p:cNvSpPr txBox="1"/>
          <p:nvPr/>
        </p:nvSpPr>
        <p:spPr>
          <a:xfrm>
            <a:off x="457200" y="3682253"/>
            <a:ext cx="8229600" cy="2862322"/>
          </a:xfrm>
          <a:prstGeom prst="rect">
            <a:avLst/>
          </a:prstGeom>
          <a:noFill/>
        </p:spPr>
        <p:txBody>
          <a:bodyPr wrap="square" rtlCol="0">
            <a:spAutoFit/>
          </a:bodyPr>
          <a:lstStyle/>
          <a:p>
            <a:pPr algn="l" rtl="0"/>
            <a:r>
              <a:rPr lang="es" b="0" i="0" u="none">
                <a:solidFill>
                  <a:schemeClr val="tx1">
                    <a:lumMod val="65000"/>
                    <a:lumOff val="35000"/>
                  </a:schemeClr>
                </a:solidFill>
              </a:rPr>
              <a:t>El reporte Filadelfia Pos-dragado (arriba) tiene:</a:t>
            </a:r>
          </a:p>
          <a:p>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Una columna de “Material Grueso” que solo incluye las cantidades removidas, sin ningún ajuste por relleno.</a:t>
            </a:r>
          </a:p>
          <a:p>
            <a:pPr marL="285750" indent="-285750" algn="l" rtl="0">
              <a:buFont typeface="Arial" panose="020B0604020202020204" pitchFamily="34" charset="0"/>
              <a:buChar char="•"/>
            </a:pPr>
            <a:r>
              <a:rPr lang="es" b="0" i="0" u="none">
                <a:solidFill>
                  <a:schemeClr val="tx1">
                    <a:lumMod val="65000"/>
                    <a:lumOff val="35000"/>
                  </a:schemeClr>
                </a:solidFill>
              </a:rPr>
              <a:t>Una columna</a:t>
            </a:r>
            <a:r>
              <a:rPr lang="es" b="0" i="0" u="none"/>
              <a:t> </a:t>
            </a:r>
            <a:r>
              <a:rPr lang="es" b="0" i="0" u="none">
                <a:solidFill>
                  <a:schemeClr val="tx1">
                    <a:lumMod val="65000"/>
                    <a:lumOff val="35000"/>
                  </a:schemeClr>
                </a:solidFill>
              </a:rPr>
              <a:t>‘</a:t>
            </a:r>
            <a:r>
              <a:rPr lang="es" b="0" i="0" u="none">
                <a:solidFill>
                  <a:srgbClr val="FF0000"/>
                </a:solidFill>
              </a:rPr>
              <a:t>Relleno</a:t>
            </a:r>
            <a:r>
              <a:rPr lang="es" b="0" i="0" u="none">
                <a:solidFill>
                  <a:schemeClr val="tx1">
                    <a:lumMod val="65000"/>
                    <a:lumOff val="35000"/>
                  </a:schemeClr>
                </a:solidFill>
              </a:rPr>
              <a:t>’ que muestra el Relleno </a:t>
            </a:r>
            <a:r>
              <a:rPr lang="es" b="0" i="0" u="none" smtClean="0">
                <a:solidFill>
                  <a:schemeClr val="tx1">
                    <a:lumMod val="65000"/>
                    <a:lumOff val="35000"/>
                  </a:schemeClr>
                </a:solidFill>
              </a:rPr>
              <a:t>calculado.</a:t>
            </a:r>
            <a:endParaRPr lang="es" b="0" i="0" u="none">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Una columna ‘</a:t>
            </a:r>
            <a:r>
              <a:rPr lang="es" b="0" i="0" u="none">
                <a:solidFill>
                  <a:schemeClr val="accent1"/>
                </a:solidFill>
              </a:rPr>
              <a:t>Material Neto</a:t>
            </a:r>
            <a:r>
              <a:rPr lang="es" b="0" i="0" u="none">
                <a:solidFill>
                  <a:schemeClr val="tx1">
                    <a:lumMod val="65000"/>
                    <a:lumOff val="35000"/>
                  </a:schemeClr>
                </a:solidFill>
              </a:rPr>
              <a:t>’ que es ‘</a:t>
            </a:r>
            <a:r>
              <a:rPr lang="es" b="0" i="0" u="none">
                <a:solidFill>
                  <a:schemeClr val="bg2"/>
                </a:solidFill>
              </a:rPr>
              <a:t>Material Grueso</a:t>
            </a:r>
            <a:r>
              <a:rPr lang="es" b="0" i="0" u="none">
                <a:solidFill>
                  <a:schemeClr val="tx1">
                    <a:lumMod val="65000"/>
                    <a:lumOff val="35000"/>
                  </a:schemeClr>
                </a:solidFill>
              </a:rPr>
              <a:t>’ menos ‘</a:t>
            </a:r>
            <a:r>
              <a:rPr lang="es" b="0" i="0" u="none">
                <a:solidFill>
                  <a:srgbClr val="FF0000"/>
                </a:solidFill>
              </a:rPr>
              <a:t>Relleno</a:t>
            </a:r>
            <a:r>
              <a:rPr lang="es" b="0" i="0" u="none">
                <a:solidFill>
                  <a:schemeClr val="tx1">
                    <a:lumMod val="65000"/>
                    <a:lumOff val="35000"/>
                  </a:schemeClr>
                </a:solidFill>
              </a:rPr>
              <a:t>’.</a:t>
            </a:r>
          </a:p>
          <a:p>
            <a:pPr algn="l" rtl="0">
              <a:buFont typeface="Arial" pitchFamily="34" charset="0"/>
              <a:buChar char="•"/>
            </a:pPr>
            <a:endParaRPr lang="es" dirty="0"/>
          </a:p>
          <a:p>
            <a:pPr algn="l" rtl="0"/>
            <a:r>
              <a:rPr lang="es" b="0" i="0" u="none">
                <a:solidFill>
                  <a:schemeClr val="tx1">
                    <a:lumMod val="65000"/>
                    <a:lumOff val="35000"/>
                  </a:schemeClr>
                </a:solidFill>
              </a:rPr>
              <a:t>Si el relleno se debe a sedimentación natural, entonces use la </a:t>
            </a:r>
            <a:r>
              <a:rPr lang="es" b="0" i="0" u="none">
                <a:solidFill>
                  <a:schemeClr val="bg2"/>
                </a:solidFill>
              </a:rPr>
              <a:t>Columna Material Grueso</a:t>
            </a:r>
            <a:r>
              <a:rPr lang="es" b="0" i="0" u="none">
                <a:solidFill>
                  <a:schemeClr val="tx1">
                    <a:lumMod val="65000"/>
                    <a:lumOff val="35000"/>
                  </a:schemeClr>
                </a:solidFill>
              </a:rPr>
              <a:t>.  Si el Relleno se debe al proceso de dragado, entonces use la</a:t>
            </a:r>
            <a:r>
              <a:rPr lang="es" b="0" i="0" u="none">
                <a:solidFill>
                  <a:schemeClr val="accent1"/>
                </a:solidFill>
              </a:rPr>
              <a:t> columna de Material Neto.</a:t>
            </a:r>
          </a:p>
        </p:txBody>
      </p:sp>
      <p:sp>
        <p:nvSpPr>
          <p:cNvPr id="3" name="Rectangle 2"/>
          <p:cNvSpPr/>
          <p:nvPr/>
        </p:nvSpPr>
        <p:spPr>
          <a:xfrm>
            <a:off x="457200" y="1040555"/>
            <a:ext cx="3544560" cy="369332"/>
          </a:xfrm>
          <a:prstGeom prst="rect">
            <a:avLst/>
          </a:prstGeom>
        </p:spPr>
        <p:txBody>
          <a:bodyPr wrap="none">
            <a:spAutoFit/>
          </a:bodyPr>
          <a:lstStyle/>
          <a:p>
            <a:pPr algn="l" rtl="0"/>
            <a:r>
              <a:rPr lang="es" b="0" i="0" u="none">
                <a:solidFill>
                  <a:schemeClr val="tx1">
                    <a:lumMod val="65000"/>
                    <a:lumOff val="35000"/>
                  </a:schemeClr>
                </a:solidFill>
              </a:rPr>
              <a:t>Reporte Filadelfia Post-Dragado</a:t>
            </a:r>
          </a:p>
        </p:txBody>
      </p:sp>
    </p:spTree>
    <p:extLst>
      <p:ext uri="{BB962C8B-B14F-4D97-AF65-F5344CB8AC3E}">
        <p14:creationId xmlns:p14="http://schemas.microsoft.com/office/powerpoint/2010/main" val="2162055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Rectangle 2"/>
          <p:cNvSpPr>
            <a:spLocks noGrp="1" noRot="1" noChangeArrowheads="1"/>
          </p:cNvSpPr>
          <p:nvPr>
            <p:ph type="title"/>
          </p:nvPr>
        </p:nvSpPr>
        <p:spPr>
          <a:xfrm>
            <a:off x="457200" y="0"/>
            <a:ext cx="8229600" cy="1139825"/>
          </a:xfrm>
        </p:spPr>
        <p:txBody>
          <a:bodyPr/>
          <a:lstStyle/>
          <a:p>
            <a:pPr algn="l" rtl="0" eaLnBrk="1" hangingPunct="1"/>
            <a:r>
              <a:rPr lang="es" b="0" i="0" u="none"/>
              <a:t>Método AEA 3:  Materiales Reportados</a:t>
            </a:r>
          </a:p>
        </p:txBody>
      </p:sp>
      <p:sp>
        <p:nvSpPr>
          <p:cNvPr id="20482" name="Rectangle 3"/>
          <p:cNvSpPr>
            <a:spLocks noGrp="1" noChangeArrowheads="1"/>
          </p:cNvSpPr>
          <p:nvPr>
            <p:ph idx="1"/>
          </p:nvPr>
        </p:nvSpPr>
        <p:spPr>
          <a:xfrm>
            <a:off x="0" y="1522276"/>
            <a:ext cx="8229600" cy="780657"/>
          </a:xfrm>
        </p:spPr>
        <p:txBody>
          <a:bodyPr>
            <a:noAutofit/>
          </a:bodyPr>
          <a:lstStyle/>
          <a:p>
            <a:pPr marL="411163" algn="l" rtl="0" eaLnBrk="1" hangingPunct="1"/>
            <a:r>
              <a:rPr lang="es" sz="1600" b="1" i="0" u="none" dirty="0">
                <a:solidFill>
                  <a:schemeClr val="tx1">
                    <a:lumMod val="65000"/>
                    <a:lumOff val="35000"/>
                  </a:schemeClr>
                </a:solidFill>
              </a:rPr>
              <a:t>AEA 3 compara un levantamiento de Pre Dragado y uno de Post-Dragado</a:t>
            </a:r>
          </a:p>
          <a:p>
            <a:pPr marL="411163" algn="l" rtl="0" eaLnBrk="1" hangingPunct="1"/>
            <a:r>
              <a:rPr lang="es" sz="1600" b="1" i="0" u="none" dirty="0">
                <a:solidFill>
                  <a:schemeClr val="tx1">
                    <a:lumMod val="65000"/>
                    <a:lumOff val="35000"/>
                  </a:schemeClr>
                </a:solidFill>
              </a:rPr>
              <a:t>Los levantamientos deben ser conducidos usando el mismo archivo de líneas planeadas.</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34</a:t>
            </a:fld>
            <a:endParaRPr lang="es"/>
          </a:p>
        </p:txBody>
      </p:sp>
      <p:pic>
        <p:nvPicPr>
          <p:cNvPr id="20487" name="Picture 4" descr="AEA3"/>
          <p:cNvPicPr>
            <a:picLocks noChangeAspect="1" noChangeArrowheads="1"/>
          </p:cNvPicPr>
          <p:nvPr/>
        </p:nvPicPr>
        <p:blipFill>
          <a:blip r:embed="rId3" cstate="print"/>
          <a:srcRect/>
          <a:stretch>
            <a:fillRect/>
          </a:stretch>
        </p:blipFill>
        <p:spPr bwMode="auto">
          <a:xfrm>
            <a:off x="457200" y="2461260"/>
            <a:ext cx="7738237" cy="3723882"/>
          </a:xfrm>
          <a:prstGeom prst="rect">
            <a:avLst/>
          </a:prstGeom>
          <a:noFill/>
          <a:ln w="9525">
            <a:noFill/>
            <a:miter lim="800000"/>
            <a:headEnd/>
            <a:tailEnd/>
          </a:ln>
        </p:spPr>
      </p:pic>
    </p:spTree>
    <p:extLst>
      <p:ext uri="{BB962C8B-B14F-4D97-AF65-F5344CB8AC3E}">
        <p14:creationId xmlns:p14="http://schemas.microsoft.com/office/powerpoint/2010/main" val="11413066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pPr algn="l" rtl="0"/>
            <a:r>
              <a:rPr lang="es" sz="3200" b="0" i="0" u="none"/>
              <a:t>Relleno en </a:t>
            </a:r>
            <a:r>
              <a:rPr lang="es" sz="3200" b="0" i="0" u="none" smtClean="0"/>
              <a:t>Reportes - </a:t>
            </a:r>
            <a:r>
              <a:rPr lang="es" b="0" i="0" u="none" smtClean="0"/>
              <a:t>Reporte </a:t>
            </a:r>
            <a:r>
              <a:rPr lang="es" b="0" i="0" u="none"/>
              <a:t>Método AEA 3</a:t>
            </a:r>
            <a:endParaRPr lang="es" sz="3200" dirty="0"/>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35</a:t>
            </a:fld>
            <a:endParaRPr lang="es"/>
          </a:p>
        </p:txBody>
      </p:sp>
      <p:sp>
        <p:nvSpPr>
          <p:cNvPr id="5" name="TextBox 4"/>
          <p:cNvSpPr txBox="1"/>
          <p:nvPr/>
        </p:nvSpPr>
        <p:spPr>
          <a:xfrm>
            <a:off x="235374" y="3439464"/>
            <a:ext cx="7723293" cy="2339102"/>
          </a:xfrm>
          <a:prstGeom prst="rect">
            <a:avLst/>
          </a:prstGeom>
          <a:noFill/>
        </p:spPr>
        <p:txBody>
          <a:bodyPr wrap="square" rtlCol="0">
            <a:spAutoFit/>
          </a:bodyPr>
          <a:lstStyle/>
          <a:p>
            <a:pPr algn="l" rtl="0"/>
            <a:r>
              <a:rPr lang="es" sz="1600" b="0" i="0" u="none" dirty="0">
                <a:solidFill>
                  <a:schemeClr val="tx1">
                    <a:lumMod val="65000"/>
                    <a:lumOff val="35000"/>
                  </a:schemeClr>
                </a:solidFill>
              </a:rPr>
              <a:t>Reporte AEA3 (arriba) tiene:</a:t>
            </a:r>
          </a:p>
          <a:p>
            <a:pPr algn="l" rtl="0">
              <a:buClr>
                <a:schemeClr val="tx1">
                  <a:lumMod val="65000"/>
                  <a:lumOff val="35000"/>
                </a:schemeClr>
              </a:buClr>
              <a:buFont typeface="Arial" pitchFamily="34" charset="0"/>
              <a:buChar char="•"/>
            </a:pPr>
            <a:r>
              <a:rPr lang="es" sz="1600" b="0" i="0" u="none"/>
              <a:t>  </a:t>
            </a:r>
            <a:r>
              <a:rPr lang="es" sz="1600" b="0" i="0" u="none" smtClean="0"/>
              <a:t>Una fila </a:t>
            </a:r>
            <a:r>
              <a:rPr lang="es" sz="1600" b="0" i="0" u="none" smtClean="0">
                <a:solidFill>
                  <a:schemeClr val="tx1">
                    <a:lumMod val="65000"/>
                    <a:lumOff val="35000"/>
                  </a:schemeClr>
                </a:solidFill>
              </a:rPr>
              <a:t>‘</a:t>
            </a:r>
            <a:r>
              <a:rPr lang="es" sz="1600" b="0" i="0" u="none" dirty="0">
                <a:solidFill>
                  <a:srgbClr val="FF33CC"/>
                </a:solidFill>
              </a:rPr>
              <a:t>Y1</a:t>
            </a:r>
            <a:r>
              <a:rPr lang="es" sz="1600" b="0" i="0" u="none">
                <a:solidFill>
                  <a:schemeClr val="tx1">
                    <a:lumMod val="65000"/>
                    <a:lumOff val="35000"/>
                  </a:schemeClr>
                </a:solidFill>
              </a:rPr>
              <a:t>’ </a:t>
            </a:r>
            <a:r>
              <a:rPr lang="es" sz="1600" b="0" i="0" u="none" smtClean="0">
                <a:solidFill>
                  <a:schemeClr val="tx1">
                    <a:lumMod val="65000"/>
                    <a:lumOff val="35000"/>
                  </a:schemeClr>
                </a:solidFill>
              </a:rPr>
              <a:t>que </a:t>
            </a:r>
            <a:r>
              <a:rPr lang="es" sz="1600" b="0" i="0" u="none" dirty="0">
                <a:solidFill>
                  <a:schemeClr val="tx1">
                    <a:lumMod val="65000"/>
                    <a:lumOff val="35000"/>
                  </a:schemeClr>
                </a:solidFill>
              </a:rPr>
              <a:t>reporta el Relleno por cada categoría.</a:t>
            </a:r>
          </a:p>
          <a:p>
            <a:pPr>
              <a:buClr>
                <a:schemeClr val="tx1">
                  <a:lumMod val="65000"/>
                  <a:lumOff val="35000"/>
                </a:schemeClr>
              </a:buClr>
              <a:buFont typeface="Arial" pitchFamily="34" charset="0"/>
              <a:buChar char="•"/>
            </a:pPr>
            <a:r>
              <a:rPr lang="es" sz="1600" b="0" i="0" u="none">
                <a:solidFill>
                  <a:schemeClr val="tx1">
                    <a:lumMod val="65000"/>
                    <a:lumOff val="35000"/>
                  </a:schemeClr>
                </a:solidFill>
              </a:rPr>
              <a:t> </a:t>
            </a:r>
            <a:r>
              <a:rPr lang="es" sz="1600"/>
              <a:t>Una fila</a:t>
            </a:r>
            <a:r>
              <a:rPr lang="es" sz="1600" b="0" i="0" u="none" smtClean="0">
                <a:solidFill>
                  <a:schemeClr val="tx1">
                    <a:lumMod val="65000"/>
                    <a:lumOff val="35000"/>
                  </a:schemeClr>
                </a:solidFill>
              </a:rPr>
              <a:t> </a:t>
            </a:r>
            <a:r>
              <a:rPr lang="es" sz="1600" b="0" i="0" u="none" dirty="0">
                <a:solidFill>
                  <a:schemeClr val="tx1">
                    <a:lumMod val="65000"/>
                    <a:lumOff val="35000"/>
                  </a:schemeClr>
                </a:solidFill>
              </a:rPr>
              <a:t>‘</a:t>
            </a:r>
            <a:r>
              <a:rPr lang="es" sz="1600" b="0" i="0" u="none" dirty="0">
                <a:solidFill>
                  <a:srgbClr val="FF0000"/>
                </a:solidFill>
              </a:rPr>
              <a:t>Pre</a:t>
            </a:r>
            <a:r>
              <a:rPr lang="es" sz="1600" b="0" i="0" u="none">
                <a:solidFill>
                  <a:schemeClr val="tx1">
                    <a:lumMod val="65000"/>
                    <a:lumOff val="35000"/>
                  </a:schemeClr>
                </a:solidFill>
              </a:rPr>
              <a:t>’ </a:t>
            </a:r>
            <a:r>
              <a:rPr lang="es" sz="1600" b="0" i="0" u="none" smtClean="0">
                <a:solidFill>
                  <a:schemeClr val="tx1">
                    <a:lumMod val="65000"/>
                    <a:lumOff val="35000"/>
                  </a:schemeClr>
                </a:solidFill>
              </a:rPr>
              <a:t>que </a:t>
            </a:r>
            <a:r>
              <a:rPr lang="es" sz="1600" b="0" i="0" u="none" dirty="0">
                <a:solidFill>
                  <a:schemeClr val="tx1">
                    <a:lumMod val="65000"/>
                    <a:lumOff val="35000"/>
                  </a:schemeClr>
                </a:solidFill>
              </a:rPr>
              <a:t>reporta el material disponible desde el PreDragado.</a:t>
            </a:r>
          </a:p>
          <a:p>
            <a:pPr>
              <a:buClr>
                <a:schemeClr val="tx1">
                  <a:lumMod val="65000"/>
                  <a:lumOff val="35000"/>
                </a:schemeClr>
              </a:buClr>
              <a:buFont typeface="Arial" pitchFamily="34" charset="0"/>
              <a:buChar char="•"/>
            </a:pPr>
            <a:r>
              <a:rPr lang="es" sz="1600" b="0" i="0" u="none">
                <a:solidFill>
                  <a:schemeClr val="tx1">
                    <a:lumMod val="65000"/>
                    <a:lumOff val="35000"/>
                  </a:schemeClr>
                </a:solidFill>
              </a:rPr>
              <a:t> </a:t>
            </a:r>
            <a:r>
              <a:rPr lang="es" sz="1600"/>
              <a:t>Una fila</a:t>
            </a:r>
            <a:r>
              <a:rPr lang="es" sz="1600" b="0" i="0" u="none" smtClean="0">
                <a:solidFill>
                  <a:schemeClr val="tx1">
                    <a:lumMod val="65000"/>
                    <a:lumOff val="35000"/>
                  </a:schemeClr>
                </a:solidFill>
              </a:rPr>
              <a:t> </a:t>
            </a:r>
            <a:r>
              <a:rPr lang="es" sz="1600" b="0" i="0" u="none" dirty="0">
                <a:solidFill>
                  <a:schemeClr val="tx1">
                    <a:lumMod val="65000"/>
                    <a:lumOff val="35000"/>
                  </a:schemeClr>
                </a:solidFill>
              </a:rPr>
              <a:t>‘</a:t>
            </a:r>
            <a:r>
              <a:rPr lang="es" sz="1600" b="0" i="0" u="none" dirty="0">
                <a:solidFill>
                  <a:srgbClr val="99FF33"/>
                </a:solidFill>
              </a:rPr>
              <a:t>Post</a:t>
            </a:r>
            <a:r>
              <a:rPr lang="es" sz="1600" b="0" i="0" u="none">
                <a:solidFill>
                  <a:schemeClr val="tx1">
                    <a:lumMod val="65000"/>
                    <a:lumOff val="35000"/>
                  </a:schemeClr>
                </a:solidFill>
              </a:rPr>
              <a:t>’ </a:t>
            </a:r>
            <a:r>
              <a:rPr lang="es" sz="1600" b="0" i="0" u="none" smtClean="0">
                <a:solidFill>
                  <a:schemeClr val="tx1">
                    <a:lumMod val="65000"/>
                    <a:lumOff val="35000"/>
                  </a:schemeClr>
                </a:solidFill>
              </a:rPr>
              <a:t>que </a:t>
            </a:r>
            <a:r>
              <a:rPr lang="es" sz="1600" b="0" i="0" u="none" dirty="0">
                <a:solidFill>
                  <a:schemeClr val="tx1">
                    <a:lumMod val="65000"/>
                    <a:lumOff val="35000"/>
                  </a:schemeClr>
                </a:solidFill>
              </a:rPr>
              <a:t>reporta el material disponible desde el PostDragado.</a:t>
            </a:r>
          </a:p>
          <a:p>
            <a:pPr>
              <a:buClr>
                <a:schemeClr val="tx1">
                  <a:lumMod val="65000"/>
                  <a:lumOff val="35000"/>
                </a:schemeClr>
              </a:buClr>
              <a:buFont typeface="Arial" pitchFamily="34" charset="0"/>
              <a:buChar char="•"/>
            </a:pPr>
            <a:r>
              <a:rPr lang="es" sz="1600" b="0" i="0" u="none"/>
              <a:t> </a:t>
            </a:r>
            <a:r>
              <a:rPr lang="es" sz="1600"/>
              <a:t>Una fila</a:t>
            </a:r>
            <a:r>
              <a:rPr lang="es" sz="1600" b="0" i="0" u="none" smtClean="0">
                <a:solidFill>
                  <a:schemeClr val="tx1">
                    <a:lumMod val="65000"/>
                    <a:lumOff val="35000"/>
                  </a:schemeClr>
                </a:solidFill>
              </a:rPr>
              <a:t> </a:t>
            </a:r>
            <a:r>
              <a:rPr lang="es" sz="1600" b="0" i="0" u="none" dirty="0">
                <a:solidFill>
                  <a:schemeClr val="tx1">
                    <a:lumMod val="65000"/>
                    <a:lumOff val="35000"/>
                  </a:schemeClr>
                </a:solidFill>
              </a:rPr>
              <a:t>‘</a:t>
            </a:r>
            <a:r>
              <a:rPr lang="es" sz="1600" b="0" i="0" u="none" dirty="0">
                <a:solidFill>
                  <a:srgbClr val="00B0F0"/>
                </a:solidFill>
              </a:rPr>
              <a:t>Delta</a:t>
            </a:r>
            <a:r>
              <a:rPr lang="es" sz="1600" b="0" i="0" u="none">
                <a:solidFill>
                  <a:schemeClr val="tx1">
                    <a:lumMod val="65000"/>
                    <a:lumOff val="35000"/>
                  </a:schemeClr>
                </a:solidFill>
              </a:rPr>
              <a:t>’ </a:t>
            </a:r>
            <a:r>
              <a:rPr lang="es" sz="1600" b="0" i="0" u="none" smtClean="0">
                <a:solidFill>
                  <a:schemeClr val="tx1">
                    <a:lumMod val="65000"/>
                    <a:lumOff val="35000"/>
                  </a:schemeClr>
                </a:solidFill>
              </a:rPr>
              <a:t>que </a:t>
            </a:r>
            <a:r>
              <a:rPr lang="es" sz="1600" b="0" i="0" u="none" dirty="0">
                <a:solidFill>
                  <a:schemeClr val="tx1">
                    <a:lumMod val="65000"/>
                    <a:lumOff val="35000"/>
                  </a:schemeClr>
                </a:solidFill>
              </a:rPr>
              <a:t>es el material Post menos Pre.</a:t>
            </a:r>
          </a:p>
          <a:p>
            <a:pPr>
              <a:buClr>
                <a:schemeClr val="tx1">
                  <a:lumMod val="65000"/>
                  <a:lumOff val="35000"/>
                </a:schemeClr>
              </a:buClr>
              <a:buFont typeface="Arial" pitchFamily="34" charset="0"/>
              <a:buChar char="•"/>
            </a:pPr>
            <a:r>
              <a:rPr lang="es" sz="1600" b="0" i="0" u="none"/>
              <a:t> </a:t>
            </a:r>
            <a:r>
              <a:rPr lang="es" sz="1600"/>
              <a:t>Una fila</a:t>
            </a:r>
            <a:r>
              <a:rPr lang="es" sz="1600" b="0" i="0" u="none" smtClean="0">
                <a:solidFill>
                  <a:schemeClr val="tx1">
                    <a:lumMod val="65000"/>
                    <a:lumOff val="35000"/>
                  </a:schemeClr>
                </a:solidFill>
              </a:rPr>
              <a:t> </a:t>
            </a:r>
            <a:r>
              <a:rPr lang="es" sz="1600" b="0" i="0" u="none" dirty="0">
                <a:solidFill>
                  <a:schemeClr val="tx1">
                    <a:lumMod val="65000"/>
                    <a:lumOff val="35000"/>
                  </a:schemeClr>
                </a:solidFill>
              </a:rPr>
              <a:t>‘</a:t>
            </a:r>
            <a:r>
              <a:rPr lang="es" sz="1600" b="0" i="0" u="none" dirty="0">
                <a:solidFill>
                  <a:srgbClr val="7030A0"/>
                </a:solidFill>
              </a:rPr>
              <a:t>TotPay</a:t>
            </a:r>
            <a:r>
              <a:rPr lang="es" sz="1600" b="0" i="0" u="none" dirty="0">
                <a:solidFill>
                  <a:schemeClr val="tx1">
                    <a:lumMod val="65000"/>
                    <a:lumOff val="35000"/>
                  </a:schemeClr>
                </a:solidFill>
              </a:rPr>
              <a:t>’ que agrega el material de relleno a los resultados ‘Delta’.</a:t>
            </a:r>
          </a:p>
          <a:p>
            <a:pPr algn="l" rtl="0">
              <a:buFont typeface="Arial" pitchFamily="34" charset="0"/>
              <a:buChar char="•"/>
            </a:pPr>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Si el Relleno se debe a la sedimentación natural, entonces use la</a:t>
            </a:r>
            <a:r>
              <a:rPr lang="es" sz="1600" b="0" i="0" u="none" dirty="0">
                <a:solidFill>
                  <a:srgbClr val="7030A0"/>
                </a:solidFill>
              </a:rPr>
              <a:t> fila</a:t>
            </a:r>
            <a:r>
              <a:rPr lang="es" sz="1600" b="0" i="0" u="none" dirty="0"/>
              <a:t> </a:t>
            </a:r>
            <a:r>
              <a:rPr lang="es" sz="1600" b="0" i="0" u="none" dirty="0">
                <a:solidFill>
                  <a:srgbClr val="E44589"/>
                </a:solidFill>
              </a:rPr>
              <a:t>TotPay</a:t>
            </a:r>
            <a:r>
              <a:rPr lang="es" sz="1600" b="0" i="0" u="none" dirty="0">
                <a:solidFill>
                  <a:schemeClr val="tx1">
                    <a:lumMod val="65000"/>
                    <a:lumOff val="35000"/>
                  </a:schemeClr>
                </a:solidFill>
              </a:rPr>
              <a:t>.</a:t>
            </a:r>
          </a:p>
          <a:p>
            <a:pPr algn="l" rtl="0"/>
            <a:r>
              <a:rPr lang="es" sz="1600" b="0" i="0" u="none" dirty="0">
                <a:solidFill>
                  <a:schemeClr val="tx1">
                    <a:lumMod val="65000"/>
                    <a:lumOff val="35000"/>
                  </a:schemeClr>
                </a:solidFill>
              </a:rPr>
              <a:t>Si el relleno se debe al proceso de dragado, entonces use la</a:t>
            </a:r>
            <a:r>
              <a:rPr lang="es" sz="1600" b="0" i="0" u="none" dirty="0">
                <a:solidFill>
                  <a:srgbClr val="00B0F0"/>
                </a:solidFill>
              </a:rPr>
              <a:t> </a:t>
            </a:r>
            <a:r>
              <a:rPr lang="es" sz="1600" b="0" i="0" u="none" dirty="0"/>
              <a:t>fila </a:t>
            </a:r>
            <a:r>
              <a:rPr lang="es" sz="1600" b="0" i="0" u="none" dirty="0">
                <a:solidFill>
                  <a:srgbClr val="0089B1"/>
                </a:solidFill>
              </a:rPr>
              <a:t>Delta</a:t>
            </a:r>
            <a:r>
              <a:rPr lang="es" sz="1600" b="0" i="0" u="none" dirty="0">
                <a:solidFill>
                  <a:schemeClr val="tx1">
                    <a:lumMod val="65000"/>
                    <a:lumOff val="35000"/>
                  </a:schemeClr>
                </a:solidFill>
              </a:rPr>
              <a:t>.</a:t>
            </a:r>
          </a:p>
        </p:txBody>
      </p:sp>
      <p:sp>
        <p:nvSpPr>
          <p:cNvPr id="6" name="Rectangle 5"/>
          <p:cNvSpPr/>
          <p:nvPr/>
        </p:nvSpPr>
        <p:spPr>
          <a:xfrm>
            <a:off x="0" y="1649307"/>
            <a:ext cx="9144000" cy="1485022"/>
          </a:xfrm>
          <a:prstGeom prst="rect">
            <a:avLst/>
          </a:prstGeom>
          <a:ln>
            <a:solidFill>
              <a:srgbClr val="FFFFFF"/>
            </a:solidFill>
          </a:ln>
        </p:spPr>
        <p:txBody>
          <a:bodyPr wrap="square">
            <a:spAutoFit/>
          </a:bodyPr>
          <a:lstStyle/>
          <a:p>
            <a:pPr algn="l" rtl="0"/>
            <a:r>
              <a:rPr lang="es" sz="1000" b="0" i="0" u="none">
                <a:latin typeface="Courier New" pitchFamily="49" charset="0"/>
                <a:cs typeface="Courier New" pitchFamily="49" charset="0"/>
              </a:rPr>
              <a:t> </a:t>
            </a:r>
            <a:r>
              <a:rPr lang="es" sz="1000" b="1" i="0" u="none">
                <a:solidFill>
                  <a:schemeClr val="tx1">
                    <a:lumMod val="65000"/>
                    <a:lumOff val="35000"/>
                  </a:schemeClr>
                </a:solidFill>
                <a:latin typeface="Courier New" pitchFamily="49" charset="0"/>
                <a:cs typeface="Courier New" pitchFamily="49" charset="0"/>
              </a:rPr>
              <a:t>Accum      V1L      V2L      V3L       V1      V2P     V2NP       V3      X2L      X2R      V1R      V2R      V3R</a:t>
            </a:r>
          </a:p>
          <a:p>
            <a:pPr algn="l" rtl="0"/>
            <a:r>
              <a:rPr lang="es" sz="1000" b="1" i="0" u="none">
                <a:latin typeface="Courier New" pitchFamily="49" charset="0"/>
                <a:cs typeface="Courier New" pitchFamily="49" charset="0"/>
              </a:rPr>
              <a:t>____________________________________________________________________________________________________________________</a:t>
            </a:r>
          </a:p>
          <a:p>
            <a:pPr algn="l" rtl="0"/>
            <a:r>
              <a:rPr lang="es" sz="1000" b="0" i="0" u="none">
                <a:solidFill>
                  <a:srgbClr val="FF33CC"/>
                </a:solidFill>
                <a:latin typeface="Courier New" pitchFamily="49" charset="0"/>
                <a:cs typeface="Courier New" pitchFamily="49" charset="0"/>
              </a:rPr>
              <a:t>     </a:t>
            </a:r>
            <a:r>
              <a:rPr lang="es" sz="1000" b="1" i="0" u="none">
                <a:solidFill>
                  <a:srgbClr val="FF33CC"/>
                </a:solidFill>
                <a:latin typeface="Courier New" pitchFamily="49" charset="0"/>
                <a:cs typeface="Courier New" pitchFamily="49" charset="0"/>
              </a:rPr>
              <a:t>Y1      0.0      0.0      0.0    369.0      0.0      0.0      0.0      0.0      0.0     46.3     18.5      0.0</a:t>
            </a:r>
          </a:p>
          <a:p>
            <a:pPr algn="l" rtl="0"/>
            <a:r>
              <a:rPr lang="es" sz="1000" b="1" i="0" u="none">
                <a:latin typeface="Courier New" pitchFamily="49" charset="0"/>
                <a:cs typeface="Courier New" pitchFamily="49" charset="0"/>
              </a:rPr>
              <a:t>____________________________________________________________________________________________________________________</a:t>
            </a:r>
          </a:p>
          <a:p>
            <a:pPr algn="l" rtl="0"/>
            <a:r>
              <a:rPr lang="es" sz="1000" b="0" i="0" u="none">
                <a:latin typeface="Courier New" pitchFamily="49" charset="0"/>
                <a:cs typeface="Courier New" pitchFamily="49" charset="0"/>
              </a:rPr>
              <a:t>   </a:t>
            </a:r>
            <a:r>
              <a:rPr lang="es" sz="1000" b="1" i="0" u="none">
                <a:solidFill>
                  <a:srgbClr val="FF0000"/>
                </a:solidFill>
                <a:latin typeface="Courier New" pitchFamily="49" charset="0"/>
                <a:cs typeface="Courier New" pitchFamily="49" charset="0"/>
              </a:rPr>
              <a:t> Pre     37.0     46.3      0.0   3703.7   1851.9      0.0      0.0      0.0      0.0     37.0     46.3      0.0</a:t>
            </a:r>
          </a:p>
          <a:p>
            <a:pPr algn="l" rtl="0"/>
            <a:r>
              <a:rPr lang="es" sz="1000" b="0" i="0" u="none">
                <a:latin typeface="Courier New" pitchFamily="49" charset="0"/>
                <a:cs typeface="Courier New" pitchFamily="49" charset="0"/>
              </a:rPr>
              <a:t>  </a:t>
            </a:r>
            <a:r>
              <a:rPr lang="es" sz="1000" b="1" i="0" u="none">
                <a:solidFill>
                  <a:srgbClr val="99FF33"/>
                </a:solidFill>
                <a:latin typeface="Courier New" pitchFamily="49" charset="0"/>
                <a:cs typeface="Courier New" pitchFamily="49" charset="0"/>
              </a:rPr>
              <a:t> Pre     9.3     27.8      0.0   2590.7   1851.9      0.0      0.0      0.0      0.0     83.3     64.8      0.0</a:t>
            </a:r>
          </a:p>
          <a:p>
            <a:pPr algn="l" rtl="0"/>
            <a:r>
              <a:rPr lang="es" sz="1000" b="1" i="0" u="none">
                <a:latin typeface="Courier New" pitchFamily="49" charset="0"/>
                <a:cs typeface="Courier New" pitchFamily="49" charset="0"/>
              </a:rPr>
              <a:t>_____________________________________________________________________________________________________________________</a:t>
            </a:r>
          </a:p>
          <a:p>
            <a:pPr algn="l" rtl="0"/>
            <a:r>
              <a:rPr lang="es" sz="1000" b="0" i="0" u="none">
                <a:latin typeface="Courier New" pitchFamily="49" charset="0"/>
                <a:cs typeface="Courier New" pitchFamily="49" charset="0"/>
              </a:rPr>
              <a:t> </a:t>
            </a:r>
            <a:r>
              <a:rPr lang="es" sz="1000" b="1" i="0" u="none">
                <a:solidFill>
                  <a:srgbClr val="00B0F0"/>
                </a:solidFill>
                <a:latin typeface="Courier New" pitchFamily="49" charset="0"/>
                <a:cs typeface="Courier New" pitchFamily="49" charset="0"/>
              </a:rPr>
              <a:t> Delta     27.8     18.5      0.0   1113.0      0.0      0.0      0.0      0.0      0.0    -46.3    -18.5      0.0</a:t>
            </a:r>
          </a:p>
          <a:p>
            <a:pPr algn="l" rtl="0"/>
            <a:r>
              <a:rPr lang="es" sz="1000" b="0" i="0" u="none">
                <a:latin typeface="Courier New" pitchFamily="49" charset="0"/>
                <a:cs typeface="Courier New" pitchFamily="49" charset="0"/>
              </a:rPr>
              <a:t> </a:t>
            </a:r>
            <a:r>
              <a:rPr lang="es" sz="1000" b="1" i="0" u="none">
                <a:solidFill>
                  <a:srgbClr val="7030A0"/>
                </a:solidFill>
                <a:latin typeface="Courier New" pitchFamily="49" charset="0"/>
                <a:cs typeface="Courier New" pitchFamily="49" charset="0"/>
              </a:rPr>
              <a:t>TotPay     27.8     18.5      0.0   1481.9      0.0      0.0      0.0      0.0      0.0      0.0      0.0      0.0</a:t>
            </a:r>
          </a:p>
        </p:txBody>
      </p:sp>
    </p:spTree>
    <p:extLst>
      <p:ext uri="{BB962C8B-B14F-4D97-AF65-F5344CB8AC3E}">
        <p14:creationId xmlns:p14="http://schemas.microsoft.com/office/powerpoint/2010/main" val="3697173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17389"/>
          </a:xfrm>
        </p:spPr>
        <p:txBody>
          <a:bodyPr>
            <a:normAutofit/>
          </a:bodyPr>
          <a:lstStyle/>
          <a:p>
            <a:pPr algn="l" rtl="0"/>
            <a:r>
              <a:rPr lang="es" b="0" i="0" u="none"/>
              <a:t>Rellenos en Reportes</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36</a:t>
            </a:fld>
            <a:endParaRPr lang="es"/>
          </a:p>
        </p:txBody>
      </p:sp>
      <p:sp>
        <p:nvSpPr>
          <p:cNvPr id="4" name="Rectangle 3"/>
          <p:cNvSpPr/>
          <p:nvPr/>
        </p:nvSpPr>
        <p:spPr>
          <a:xfrm>
            <a:off x="-155786" y="1777305"/>
            <a:ext cx="9144000" cy="2769989"/>
          </a:xfrm>
          <a:prstGeom prst="rect">
            <a:avLst/>
          </a:prstGeom>
        </p:spPr>
        <p:txBody>
          <a:bodyPr wrap="square">
            <a:spAutoFit/>
          </a:bodyPr>
          <a:lstStyle/>
          <a:p>
            <a:pPr algn="l" rtl="0"/>
            <a:r>
              <a:rPr lang="es" sz="2000" b="1" i="0" u="none" dirty="0">
                <a:solidFill>
                  <a:schemeClr val="tx1">
                    <a:lumMod val="65000"/>
                    <a:lumOff val="35000"/>
                  </a:schemeClr>
                </a:solidFill>
              </a:rPr>
              <a:t> </a:t>
            </a:r>
            <a:r>
              <a:rPr lang="es" sz="2000" b="0" i="0" u="none" dirty="0">
                <a:solidFill>
                  <a:schemeClr val="tx1">
                    <a:lumMod val="65000"/>
                    <a:lumOff val="35000"/>
                  </a:schemeClr>
                </a:solidFill>
              </a:rPr>
              <a:t>	</a:t>
            </a:r>
            <a:r>
              <a:rPr lang="es" sz="2000" b="1" i="0" u="none" dirty="0">
                <a:solidFill>
                  <a:schemeClr val="tx1">
                    <a:lumMod val="65000"/>
                    <a:lumOff val="35000"/>
                  </a:schemeClr>
                </a:solidFill>
              </a:rPr>
              <a:t>     </a:t>
            </a:r>
            <a:r>
              <a:rPr lang="es" sz="1400" b="1" i="0" u="none" dirty="0">
                <a:solidFill>
                  <a:schemeClr val="tx1">
                    <a:lumMod val="65000"/>
                    <a:lumOff val="35000"/>
                  </a:schemeClr>
                </a:solidFill>
                <a:latin typeface="Courier New" pitchFamily="49" charset="0"/>
                <a:cs typeface="Courier New" pitchFamily="49" charset="0"/>
              </a:rPr>
              <a:t>Estación A Estación    Prof.       Prof.      Talud      Talud</a:t>
            </a:r>
            <a:endParaRPr lang="es" sz="1400" b="1" dirty="0">
              <a:solidFill>
                <a:schemeClr val="tx1">
                  <a:lumMod val="65000"/>
                  <a:lumOff val="35000"/>
                </a:schemeClr>
              </a:solidFill>
              <a:latin typeface="Courier New" pitchFamily="49" charset="0"/>
              <a:cs typeface="Courier New" pitchFamily="49" charset="0"/>
            </a:endParaRP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792+00       799+56     26.0        27.0        0/0        0/0</a:t>
            </a:r>
          </a:p>
          <a:p>
            <a:endParaRPr lang="es" sz="1400" b="1" dirty="0">
              <a:solidFill>
                <a:schemeClr val="tx1">
                  <a:lumMod val="65000"/>
                  <a:lumOff val="35000"/>
                </a:schemeClr>
              </a:solidFill>
              <a:latin typeface="Courier New" pitchFamily="49" charset="0"/>
              <a:cs typeface="Courier New" pitchFamily="49" charset="0"/>
            </a:endParaRP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Resumen Cantidades Dragado</a:t>
            </a: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a:t>
            </a: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Total Removido a Profundidad de Diseño ........</a:t>
            </a:r>
            <a:r>
              <a:rPr lang="es" sz="1400" b="0" i="0" u="none" dirty="0">
                <a:solidFill>
                  <a:schemeClr val="tx1">
                    <a:lumMod val="65000"/>
                    <a:lumOff val="35000"/>
                  </a:schemeClr>
                </a:solidFill>
                <a:latin typeface="Courier New" pitchFamily="49" charset="0"/>
                <a:cs typeface="Courier New" pitchFamily="49" charset="0"/>
              </a:rPr>
              <a:t>          </a:t>
            </a:r>
            <a:r>
              <a:rPr lang="es" sz="1400" b="1" i="0" u="none" dirty="0" smtClean="0">
                <a:solidFill>
                  <a:schemeClr val="tx1">
                    <a:lumMod val="65000"/>
                    <a:lumOff val="35000"/>
                  </a:schemeClr>
                </a:solidFill>
                <a:latin typeface="Courier New" pitchFamily="49" charset="0"/>
                <a:cs typeface="Courier New" pitchFamily="49" charset="0"/>
              </a:rPr>
              <a:t>5194.6 </a:t>
            </a:r>
            <a:r>
              <a:rPr lang="es" sz="1400" b="1" i="0" u="none" dirty="0">
                <a:solidFill>
                  <a:schemeClr val="tx1">
                    <a:lumMod val="65000"/>
                    <a:lumOff val="35000"/>
                  </a:schemeClr>
                </a:solidFill>
                <a:latin typeface="Courier New" pitchFamily="49" charset="0"/>
                <a:cs typeface="Courier New" pitchFamily="49" charset="0"/>
              </a:rPr>
              <a:t>YC</a:t>
            </a: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Total Removido en Sobreprofundidad ...........</a:t>
            </a:r>
            <a:r>
              <a:rPr lang="es" sz="1400" b="0" i="0" u="none" dirty="0">
                <a:solidFill>
                  <a:schemeClr val="tx1">
                    <a:lumMod val="65000"/>
                    <a:lumOff val="35000"/>
                  </a:schemeClr>
                </a:solidFill>
                <a:latin typeface="Courier New" pitchFamily="49" charset="0"/>
                <a:cs typeface="Courier New" pitchFamily="49" charset="0"/>
              </a:rPr>
              <a:t>           </a:t>
            </a:r>
            <a:r>
              <a:rPr lang="es" sz="1400" b="1" i="0" u="none" dirty="0" smtClean="0">
                <a:solidFill>
                  <a:schemeClr val="tx1">
                    <a:lumMod val="65000"/>
                    <a:lumOff val="35000"/>
                  </a:schemeClr>
                </a:solidFill>
                <a:latin typeface="Courier New" pitchFamily="49" charset="0"/>
                <a:cs typeface="Courier New" pitchFamily="49" charset="0"/>
              </a:rPr>
              <a:t>2220.4</a:t>
            </a:r>
            <a:endParaRPr lang="es" sz="1400" b="1" i="0" u="none" dirty="0">
              <a:solidFill>
                <a:schemeClr val="tx1">
                  <a:lumMod val="65000"/>
                  <a:lumOff val="35000"/>
                </a:schemeClr>
              </a:solidFill>
              <a:latin typeface="Courier New" pitchFamily="49" charset="0"/>
              <a:cs typeface="Courier New" pitchFamily="49" charset="0"/>
            </a:endParaRP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Total Permitido en Corte Caja ..............</a:t>
            </a:r>
            <a:r>
              <a:rPr lang="es" sz="1400" b="0" i="0" u="none" dirty="0">
                <a:solidFill>
                  <a:schemeClr val="tx1">
                    <a:lumMod val="65000"/>
                    <a:lumOff val="35000"/>
                  </a:schemeClr>
                </a:solidFill>
                <a:latin typeface="Courier New" pitchFamily="49" charset="0"/>
                <a:cs typeface="Courier New" pitchFamily="49" charset="0"/>
              </a:rPr>
              <a:t>               </a:t>
            </a:r>
            <a:r>
              <a:rPr lang="es" sz="1400" b="0" i="0" u="none" dirty="0" smtClean="0">
                <a:solidFill>
                  <a:schemeClr val="tx1">
                    <a:lumMod val="65000"/>
                    <a:lumOff val="35000"/>
                  </a:schemeClr>
                </a:solidFill>
                <a:latin typeface="Courier New" pitchFamily="49" charset="0"/>
                <a:cs typeface="Courier New" pitchFamily="49" charset="0"/>
              </a:rPr>
              <a:t> </a:t>
            </a:r>
            <a:r>
              <a:rPr lang="es" sz="1400" b="1" i="0" u="none" dirty="0" smtClean="0">
                <a:solidFill>
                  <a:schemeClr val="tx1">
                    <a:lumMod val="65000"/>
                    <a:lumOff val="35000"/>
                  </a:schemeClr>
                </a:solidFill>
                <a:latin typeface="Courier New" pitchFamily="49" charset="0"/>
                <a:cs typeface="Courier New" pitchFamily="49" charset="0"/>
              </a:rPr>
              <a:t>1.0</a:t>
            </a:r>
            <a:endParaRPr lang="es" sz="1400" b="1" i="0" u="none" dirty="0">
              <a:solidFill>
                <a:schemeClr val="tx1">
                  <a:lumMod val="65000"/>
                  <a:lumOff val="35000"/>
                </a:schemeClr>
              </a:solidFill>
              <a:latin typeface="Courier New" pitchFamily="49" charset="0"/>
              <a:cs typeface="Courier New" pitchFamily="49" charset="0"/>
            </a:endParaRP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Volumen Total a Pagar incluido Corte Caja ...</a:t>
            </a:r>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7416.0</a:t>
            </a:r>
          </a:p>
          <a:p>
            <a:endParaRPr lang="es" sz="1400" b="1" dirty="0">
              <a:solidFill>
                <a:schemeClr val="tx1">
                  <a:lumMod val="65000"/>
                  <a:lumOff val="35000"/>
                </a:schemeClr>
              </a:solidFill>
              <a:latin typeface="Courier New" pitchFamily="49" charset="0"/>
              <a:cs typeface="Courier New" pitchFamily="49" charset="0"/>
            </a:endParaRP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Total Remanante Sobre Profundidad de Diseño...</a:t>
            </a:r>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1979.1</a:t>
            </a:r>
          </a:p>
          <a:p>
            <a:pPr algn="l" rtl="0"/>
            <a:r>
              <a:rPr lang="es" sz="1400" b="0" i="0" u="none" dirty="0">
                <a:solidFill>
                  <a:schemeClr val="tx1">
                    <a:lumMod val="65000"/>
                    <a:lumOff val="35000"/>
                  </a:schemeClr>
                </a:solidFill>
                <a:latin typeface="Courier New" pitchFamily="49" charset="0"/>
                <a:cs typeface="Courier New" pitchFamily="49" charset="0"/>
              </a:rPr>
              <a:t>        </a:t>
            </a:r>
            <a:r>
              <a:rPr lang="es" sz="1400" b="1" i="0" u="none" dirty="0">
                <a:solidFill>
                  <a:schemeClr val="tx1">
                    <a:lumMod val="65000"/>
                    <a:lumOff val="35000"/>
                  </a:schemeClr>
                </a:solidFill>
                <a:latin typeface="Courier New" pitchFamily="49" charset="0"/>
                <a:cs typeface="Courier New" pitchFamily="49" charset="0"/>
              </a:rPr>
              <a:t>Total Remanante en Sobreprofundidad ....</a:t>
            </a:r>
            <a:r>
              <a:rPr lang="es" sz="1400" b="0" i="0" u="none" dirty="0">
                <a:solidFill>
                  <a:schemeClr val="tx1">
                    <a:lumMod val="65000"/>
                    <a:lumOff val="35000"/>
                  </a:schemeClr>
                </a:solidFill>
                <a:latin typeface="Courier New" pitchFamily="49" charset="0"/>
                <a:cs typeface="Courier New" pitchFamily="49" charset="0"/>
              </a:rPr>
              <a:t>            </a:t>
            </a:r>
            <a:r>
              <a:rPr lang="es" sz="1400" b="0" i="0" u="none" dirty="0" smtClean="0">
                <a:solidFill>
                  <a:schemeClr val="tx1">
                    <a:lumMod val="65000"/>
                    <a:lumOff val="35000"/>
                  </a:schemeClr>
                </a:solidFill>
                <a:latin typeface="Courier New" pitchFamily="49" charset="0"/>
                <a:cs typeface="Courier New" pitchFamily="49" charset="0"/>
              </a:rPr>
              <a:t>		 </a:t>
            </a:r>
            <a:r>
              <a:rPr lang="es" sz="1400" b="1" i="0" u="none" dirty="0" smtClean="0">
                <a:solidFill>
                  <a:schemeClr val="tx1">
                    <a:lumMod val="65000"/>
                    <a:lumOff val="35000"/>
                  </a:schemeClr>
                </a:solidFill>
                <a:latin typeface="Courier New" pitchFamily="49" charset="0"/>
                <a:cs typeface="Courier New" pitchFamily="49" charset="0"/>
              </a:rPr>
              <a:t>1926.3</a:t>
            </a:r>
            <a:endParaRPr lang="es" sz="1400" b="1" i="0" u="none" dirty="0">
              <a:solidFill>
                <a:schemeClr val="tx1">
                  <a:lumMod val="65000"/>
                  <a:lumOff val="35000"/>
                </a:schemeClr>
              </a:solidFill>
              <a:latin typeface="Courier New" pitchFamily="49" charset="0"/>
              <a:cs typeface="Courier New" pitchFamily="49" charset="0"/>
            </a:endParaRPr>
          </a:p>
        </p:txBody>
      </p:sp>
      <p:sp>
        <p:nvSpPr>
          <p:cNvPr id="5" name="TextBox 4"/>
          <p:cNvSpPr txBox="1"/>
          <p:nvPr/>
        </p:nvSpPr>
        <p:spPr>
          <a:xfrm>
            <a:off x="430108" y="4800600"/>
            <a:ext cx="8158479" cy="1200329"/>
          </a:xfrm>
          <a:prstGeom prst="rect">
            <a:avLst/>
          </a:prstGeom>
          <a:noFill/>
        </p:spPr>
        <p:txBody>
          <a:bodyPr wrap="square" rtlCol="0">
            <a:spAutoFit/>
          </a:bodyPr>
          <a:lstStyle/>
          <a:p>
            <a:pPr algn="l" rtl="0"/>
            <a:r>
              <a:rPr lang="es" b="0" i="0" u="none">
                <a:solidFill>
                  <a:schemeClr val="tx1">
                    <a:lumMod val="65000"/>
                    <a:lumOff val="35000"/>
                  </a:schemeClr>
                </a:solidFill>
              </a:rPr>
              <a:t>El reporte Jacksonville Post Dragado automáticamente aplica los valores de relleno.  El reporte resume el ‘</a:t>
            </a:r>
            <a:r>
              <a:rPr lang="es" b="0" i="0" u="none">
                <a:solidFill>
                  <a:schemeClr val="bg2"/>
                </a:solidFill>
              </a:rPr>
              <a:t>Material Neto</a:t>
            </a:r>
            <a:r>
              <a:rPr lang="es" b="0" i="0" u="none">
                <a:solidFill>
                  <a:schemeClr val="tx1">
                    <a:lumMod val="65000"/>
                    <a:lumOff val="35000"/>
                  </a:schemeClr>
                </a:solidFill>
              </a:rPr>
              <a:t>’  (Grueso menos Relleno).</a:t>
            </a:r>
          </a:p>
          <a:p>
            <a:endParaRPr lang="es" dirty="0">
              <a:solidFill>
                <a:schemeClr val="tx1">
                  <a:lumMod val="65000"/>
                  <a:lumOff val="35000"/>
                </a:schemeClr>
              </a:solidFill>
            </a:endParaRPr>
          </a:p>
          <a:p>
            <a:pPr algn="l" rtl="0"/>
            <a:r>
              <a:rPr lang="es" b="0" i="0" u="none">
                <a:solidFill>
                  <a:schemeClr val="tx1">
                    <a:lumMod val="65000"/>
                    <a:lumOff val="35000"/>
                  </a:schemeClr>
                </a:solidFill>
              </a:rPr>
              <a:t>Probaremos eso en un poquito más....</a:t>
            </a:r>
          </a:p>
        </p:txBody>
      </p:sp>
      <p:sp>
        <p:nvSpPr>
          <p:cNvPr id="3" name="Rectangle 2"/>
          <p:cNvSpPr/>
          <p:nvPr/>
        </p:nvSpPr>
        <p:spPr>
          <a:xfrm>
            <a:off x="347472" y="1154668"/>
            <a:ext cx="4365298" cy="369332"/>
          </a:xfrm>
          <a:prstGeom prst="rect">
            <a:avLst/>
          </a:prstGeom>
        </p:spPr>
        <p:txBody>
          <a:bodyPr wrap="none">
            <a:spAutoFit/>
          </a:bodyPr>
          <a:lstStyle/>
          <a:p>
            <a:pPr algn="l" rtl="0"/>
            <a:r>
              <a:rPr lang="es" b="0" i="0" u="none">
                <a:solidFill>
                  <a:schemeClr val="tx1">
                    <a:lumMod val="65000"/>
                    <a:lumOff val="35000"/>
                  </a:schemeClr>
                </a:solidFill>
              </a:rPr>
              <a:t>Reporte Método Jacksonville ProstDragado</a:t>
            </a:r>
          </a:p>
        </p:txBody>
      </p:sp>
    </p:spTree>
    <p:extLst>
      <p:ext uri="{BB962C8B-B14F-4D97-AF65-F5344CB8AC3E}">
        <p14:creationId xmlns:p14="http://schemas.microsoft.com/office/powerpoint/2010/main" val="2572218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1" y="2514600"/>
            <a:ext cx="8189625" cy="1362075"/>
          </a:xfrm>
        </p:spPr>
        <p:txBody>
          <a:bodyPr/>
          <a:lstStyle/>
          <a:p>
            <a:pPr algn="l" rtl="0"/>
            <a:r>
              <a:rPr lang="es" b="0" i="0" u="none"/>
              <a:t>Vacíos y Cobertura Incompleta</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37</a:t>
            </a:fld>
            <a:endParaRPr lang="es"/>
          </a:p>
        </p:txBody>
      </p:sp>
    </p:spTree>
    <p:extLst>
      <p:ext uri="{BB962C8B-B14F-4D97-AF65-F5344CB8AC3E}">
        <p14:creationId xmlns:p14="http://schemas.microsoft.com/office/powerpoint/2010/main" val="3660219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956" y="0"/>
            <a:ext cx="8229600" cy="1143000"/>
          </a:xfrm>
        </p:spPr>
        <p:txBody>
          <a:bodyPr/>
          <a:lstStyle/>
          <a:p>
            <a:pPr algn="l" rtl="0"/>
            <a:r>
              <a:rPr lang="es" b="0" i="0" u="none"/>
              <a:t>Vacíos en Datos Levantamiento</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38</a:t>
            </a:fld>
            <a:endParaRPr lang="es"/>
          </a:p>
        </p:txBody>
      </p:sp>
      <p:sp>
        <p:nvSpPr>
          <p:cNvPr id="5" name="TextBox 4"/>
          <p:cNvSpPr txBox="1"/>
          <p:nvPr/>
        </p:nvSpPr>
        <p:spPr>
          <a:xfrm>
            <a:off x="347472" y="1654994"/>
            <a:ext cx="8354568" cy="2369880"/>
          </a:xfrm>
          <a:prstGeom prst="rect">
            <a:avLst/>
          </a:prstGeom>
          <a:noFill/>
        </p:spPr>
        <p:txBody>
          <a:bodyPr wrap="square" rtlCol="0">
            <a:spAutoFit/>
          </a:bodyPr>
          <a:lstStyle/>
          <a:p>
            <a:pPr algn="l" rtl="0"/>
            <a:r>
              <a:rPr lang="es" sz="1600" b="0" i="0" u="none" dirty="0">
                <a:solidFill>
                  <a:schemeClr val="bg2"/>
                </a:solidFill>
              </a:rPr>
              <a:t>VACÍOS INTERNOS:  </a:t>
            </a:r>
            <a:r>
              <a:rPr lang="es" sz="1600" b="0" i="0" u="none" dirty="0">
                <a:solidFill>
                  <a:schemeClr val="tx1">
                    <a:lumMod val="65000"/>
                    <a:lumOff val="35000"/>
                  </a:schemeClr>
                </a:solidFill>
              </a:rPr>
              <a:t>CSV ‘interpolará’ valores de profundidad a través vacíos internos.  Es mejor que usted verifique sus datos para ver donde ellos ocurren y como ellos lo afectarán.</a:t>
            </a:r>
          </a:p>
          <a:p>
            <a:endParaRPr lang="es" sz="1600" b="1" dirty="0">
              <a:solidFill>
                <a:schemeClr val="tx1">
                  <a:lumMod val="65000"/>
                  <a:lumOff val="35000"/>
                </a:schemeClr>
              </a:solidFill>
            </a:endParaRPr>
          </a:p>
          <a:p>
            <a:pPr algn="l" rtl="0"/>
            <a:r>
              <a:rPr lang="es" sz="1600" b="0" i="0" u="none" dirty="0">
                <a:solidFill>
                  <a:schemeClr val="tx1">
                    <a:lumMod val="65000"/>
                    <a:lumOff val="35000"/>
                  </a:schemeClr>
                </a:solidFill>
              </a:rPr>
              <a:t>	</a:t>
            </a:r>
            <a:r>
              <a:rPr lang="es" sz="1600" b="1" i="0" u="none" dirty="0">
                <a:solidFill>
                  <a:srgbClr val="FF0000"/>
                </a:solidFill>
              </a:rPr>
              <a:t>Tenga cuidado extra con vacíos que se extienden sobre las líneas de base del talud.</a:t>
            </a:r>
          </a:p>
          <a:p>
            <a:pPr lvl="1" algn="l" rtl="0">
              <a:buFont typeface="Arial" pitchFamily="34" charset="0"/>
              <a:buChar char="•"/>
            </a:pPr>
            <a:endParaRPr lang="es" sz="1600" b="1" dirty="0">
              <a:solidFill>
                <a:srgbClr val="FFFF00"/>
              </a:solidFill>
            </a:endParaRPr>
          </a:p>
          <a:p>
            <a:pPr algn="l" rtl="0"/>
            <a:r>
              <a:rPr lang="es" sz="1600" b="0" i="0" u="none" dirty="0">
                <a:solidFill>
                  <a:schemeClr val="bg2"/>
                </a:solidFill>
              </a:rPr>
              <a:t>VACÍOS EXTERNOS:  </a:t>
            </a:r>
            <a:r>
              <a:rPr lang="es" sz="1600" b="0" i="0" u="none" dirty="0"/>
              <a:t>CSV no “extrapola” tendencias para crear datos.  El cálculo de área para donde sus datos paran.</a:t>
            </a:r>
          </a:p>
        </p:txBody>
      </p:sp>
      <p:sp>
        <p:nvSpPr>
          <p:cNvPr id="6" name="TextBox 5"/>
          <p:cNvSpPr txBox="1"/>
          <p:nvPr/>
        </p:nvSpPr>
        <p:spPr>
          <a:xfrm>
            <a:off x="3593028" y="4616160"/>
            <a:ext cx="937757" cy="369332"/>
          </a:xfrm>
          <a:prstGeom prst="rect">
            <a:avLst/>
          </a:prstGeom>
          <a:noFill/>
        </p:spPr>
        <p:txBody>
          <a:bodyPr wrap="none" rtlCol="0">
            <a:spAutoFit/>
          </a:bodyPr>
          <a:lstStyle/>
          <a:p>
            <a:pPr algn="l" rtl="0"/>
            <a:r>
              <a:rPr lang="es" b="1" i="0" u="none">
                <a:solidFill>
                  <a:srgbClr val="FF0000"/>
                </a:solidFill>
              </a:rPr>
              <a:t>Peligro!</a:t>
            </a:r>
          </a:p>
        </p:txBody>
      </p:sp>
      <p:grpSp>
        <p:nvGrpSpPr>
          <p:cNvPr id="4" name="Group 3"/>
          <p:cNvGrpSpPr/>
          <p:nvPr/>
        </p:nvGrpSpPr>
        <p:grpSpPr>
          <a:xfrm>
            <a:off x="621999" y="4007580"/>
            <a:ext cx="7817573" cy="2396849"/>
            <a:chOff x="621999" y="4007580"/>
            <a:chExt cx="7817573" cy="2396849"/>
          </a:xfrm>
        </p:grpSpPr>
        <p:pic>
          <p:nvPicPr>
            <p:cNvPr id="10242" name="Picture 2" descr="C:\Temp\Volume Course\HHH3.png"/>
            <p:cNvPicPr>
              <a:picLocks noChangeAspect="1" noChangeArrowheads="1"/>
            </p:cNvPicPr>
            <p:nvPr/>
          </p:nvPicPr>
          <p:blipFill>
            <a:blip r:embed="rId2" cstate="print"/>
            <a:srcRect/>
            <a:stretch>
              <a:fillRect/>
            </a:stretch>
          </p:blipFill>
          <p:spPr bwMode="auto">
            <a:xfrm>
              <a:off x="621999" y="4007580"/>
              <a:ext cx="7817573" cy="2396849"/>
            </a:xfrm>
            <a:prstGeom prst="rect">
              <a:avLst/>
            </a:prstGeom>
            <a:noFill/>
          </p:spPr>
        </p:pic>
        <p:sp>
          <p:nvSpPr>
            <p:cNvPr id="3" name="TextBox 2"/>
            <p:cNvSpPr txBox="1"/>
            <p:nvPr/>
          </p:nvSpPr>
          <p:spPr>
            <a:xfrm>
              <a:off x="3115433" y="4232133"/>
              <a:ext cx="1998733" cy="369332"/>
            </a:xfrm>
            <a:prstGeom prst="rect">
              <a:avLst/>
            </a:prstGeom>
            <a:solidFill>
              <a:schemeClr val="bg1"/>
            </a:solidFill>
          </p:spPr>
          <p:txBody>
            <a:bodyPr wrap="square" rtlCol="0">
              <a:spAutoFit/>
            </a:bodyPr>
            <a:lstStyle/>
            <a:p>
              <a:r>
                <a:rPr lang="en-US" b="1" smtClean="0"/>
                <a:t>Vacíos Internos</a:t>
              </a:r>
              <a:endParaRPr lang="en-US" b="1"/>
            </a:p>
          </p:txBody>
        </p:sp>
        <p:sp>
          <p:nvSpPr>
            <p:cNvPr id="9" name="TextBox 8"/>
            <p:cNvSpPr txBox="1"/>
            <p:nvPr/>
          </p:nvSpPr>
          <p:spPr>
            <a:xfrm>
              <a:off x="7119626" y="5800633"/>
              <a:ext cx="972408" cy="523220"/>
            </a:xfrm>
            <a:prstGeom prst="rect">
              <a:avLst/>
            </a:prstGeom>
            <a:solidFill>
              <a:schemeClr val="bg1"/>
            </a:solidFill>
          </p:spPr>
          <p:txBody>
            <a:bodyPr wrap="square" rtlCol="0">
              <a:spAutoFit/>
            </a:bodyPr>
            <a:lstStyle/>
            <a:p>
              <a:r>
                <a:rPr lang="en-US" sz="1400" b="1" smtClean="0"/>
                <a:t>Vacíos </a:t>
              </a:r>
            </a:p>
            <a:p>
              <a:r>
                <a:rPr lang="en-US" sz="1400" b="1" smtClean="0"/>
                <a:t>Externos</a:t>
              </a:r>
              <a:endParaRPr lang="en-US" sz="1400" b="1"/>
            </a:p>
          </p:txBody>
        </p:sp>
      </p:grpSp>
    </p:spTree>
    <p:extLst>
      <p:ext uri="{BB962C8B-B14F-4D97-AF65-F5344CB8AC3E}">
        <p14:creationId xmlns:p14="http://schemas.microsoft.com/office/powerpoint/2010/main" val="540164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childTnLst>
                                    <p:anim calcmode="discrete" valueType="str">
                                      <p:cBhvr>
                                        <p:cTn id="6" dur="1000" fill="hold"/>
                                        <p:tgtEl>
                                          <p:spTgt spid="6">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2"/>
          <p:cNvSpPr>
            <a:spLocks noGrp="1" noRot="1" noChangeArrowheads="1"/>
          </p:cNvSpPr>
          <p:nvPr>
            <p:ph type="title"/>
          </p:nvPr>
        </p:nvSpPr>
        <p:spPr>
          <a:xfrm>
            <a:off x="347472" y="0"/>
            <a:ext cx="9144000" cy="990600"/>
          </a:xfrm>
        </p:spPr>
        <p:txBody>
          <a:bodyPr>
            <a:normAutofit/>
          </a:bodyPr>
          <a:lstStyle/>
          <a:p>
            <a:pPr algn="l" rtl="0" eaLnBrk="1" hangingPunct="1"/>
            <a:r>
              <a:rPr lang="es" b="0" i="0" u="none"/>
              <a:t>Datos levantamiento Incompletos: Vacíos Exteriores</a:t>
            </a:r>
          </a:p>
        </p:txBody>
      </p:sp>
      <p:sp>
        <p:nvSpPr>
          <p:cNvPr id="15362" name="Rectangle 3"/>
          <p:cNvSpPr>
            <a:spLocks noGrp="1" noChangeArrowheads="1"/>
          </p:cNvSpPr>
          <p:nvPr>
            <p:ph idx="1"/>
          </p:nvPr>
        </p:nvSpPr>
        <p:spPr>
          <a:xfrm>
            <a:off x="0" y="1189037"/>
            <a:ext cx="8286244" cy="1984375"/>
          </a:xfrm>
        </p:spPr>
        <p:txBody>
          <a:bodyPr>
            <a:noAutofit/>
          </a:bodyPr>
          <a:lstStyle/>
          <a:p>
            <a:pPr marL="411163" algn="l" rtl="0" eaLnBrk="1" hangingPunct="1"/>
            <a:r>
              <a:rPr lang="es" sz="1800" b="1" i="0" u="none">
                <a:solidFill>
                  <a:schemeClr val="tx1">
                    <a:lumMod val="65000"/>
                    <a:lumOff val="35000"/>
                  </a:schemeClr>
                </a:solidFill>
              </a:rPr>
              <a:t>CS&amp;V no crea datos o extrapola tendencias sobre vacíos externos.</a:t>
            </a:r>
          </a:p>
          <a:p>
            <a:pPr marL="411163" algn="l" rtl="0" eaLnBrk="1" hangingPunct="1"/>
            <a:r>
              <a:rPr lang="es" sz="1800" b="1" i="0" u="none">
                <a:solidFill>
                  <a:schemeClr val="tx1">
                    <a:lumMod val="65000"/>
                    <a:lumOff val="35000"/>
                  </a:schemeClr>
                </a:solidFill>
              </a:rPr>
              <a:t>En la figura arriba:</a:t>
            </a:r>
            <a:r>
              <a:rPr lang="es" sz="1800" b="0" i="0" u="none">
                <a:solidFill>
                  <a:schemeClr val="tx1">
                    <a:lumMod val="65000"/>
                    <a:lumOff val="35000"/>
                  </a:schemeClr>
                </a:solidFill>
              </a:rPr>
              <a:t>  </a:t>
            </a:r>
            <a:r>
              <a:rPr lang="es" sz="1800" b="1" i="0" u="none">
                <a:solidFill>
                  <a:schemeClr val="tx1">
                    <a:lumMod val="65000"/>
                    <a:lumOff val="35000"/>
                  </a:schemeClr>
                </a:solidFill>
              </a:rPr>
              <a:t>V = L * (A1 + A2) / 2.</a:t>
            </a:r>
          </a:p>
          <a:p>
            <a:pPr marL="411163" algn="l" rtl="0" eaLnBrk="1" hangingPunct="1"/>
            <a:endParaRPr lang="es" sz="1800" b="1" dirty="0">
              <a:solidFill>
                <a:schemeClr val="tx1">
                  <a:lumMod val="65000"/>
                  <a:lumOff val="35000"/>
                </a:schemeClr>
              </a:solidFill>
            </a:endParaRPr>
          </a:p>
          <a:p>
            <a:pPr marL="411163" algn="l" rtl="0" eaLnBrk="1" hangingPunct="1"/>
            <a:r>
              <a:rPr lang="es" sz="1800" b="1" i="0" u="none">
                <a:solidFill>
                  <a:schemeClr val="tx1">
                    <a:lumMod val="65000"/>
                    <a:lumOff val="35000"/>
                  </a:schemeClr>
                </a:solidFill>
              </a:rPr>
              <a:t>El volumen resultante sería menor que la cantidad real.</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39</a:t>
            </a:fld>
            <a:endParaRPr lang="es"/>
          </a:p>
        </p:txBody>
      </p:sp>
      <p:pic>
        <p:nvPicPr>
          <p:cNvPr id="15367" name="Picture 4" descr="VOL14"/>
          <p:cNvPicPr>
            <a:picLocks noChangeAspect="1" noChangeArrowheads="1"/>
          </p:cNvPicPr>
          <p:nvPr/>
        </p:nvPicPr>
        <p:blipFill>
          <a:blip r:embed="rId3" cstate="print"/>
          <a:srcRect/>
          <a:stretch>
            <a:fillRect/>
          </a:stretch>
        </p:blipFill>
        <p:spPr bwMode="auto">
          <a:xfrm>
            <a:off x="347472" y="2902404"/>
            <a:ext cx="7315200" cy="3408363"/>
          </a:xfrm>
          <a:prstGeom prst="rect">
            <a:avLst/>
          </a:prstGeom>
          <a:noFill/>
          <a:ln w="9525">
            <a:noFill/>
            <a:miter lim="800000"/>
            <a:headEnd/>
            <a:tailEnd/>
          </a:ln>
        </p:spPr>
      </p:pic>
    </p:spTree>
    <p:extLst>
      <p:ext uri="{BB962C8B-B14F-4D97-AF65-F5344CB8AC3E}">
        <p14:creationId xmlns:p14="http://schemas.microsoft.com/office/powerpoint/2010/main" val="122118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4876800" cy="1006348"/>
          </a:xfrm>
        </p:spPr>
        <p:txBody>
          <a:bodyPr/>
          <a:lstStyle/>
          <a:p>
            <a:pPr algn="l" rtl="0"/>
            <a:r>
              <a:rPr lang="es" b="0" i="0" u="none"/>
              <a:t>Encadenamiento y Ofset</a:t>
            </a:r>
          </a:p>
        </p:txBody>
      </p:sp>
      <p:sp>
        <p:nvSpPr>
          <p:cNvPr id="3" name="Content Placeholder 2"/>
          <p:cNvSpPr>
            <a:spLocks noGrp="1"/>
          </p:cNvSpPr>
          <p:nvPr>
            <p:ph idx="1"/>
          </p:nvPr>
        </p:nvSpPr>
        <p:spPr>
          <a:xfrm>
            <a:off x="457199" y="1295400"/>
            <a:ext cx="5298142" cy="1600200"/>
          </a:xfrm>
        </p:spPr>
        <p:txBody>
          <a:bodyPr>
            <a:noAutofit/>
          </a:bodyPr>
          <a:lstStyle/>
          <a:p>
            <a:pPr algn="l" rtl="0"/>
            <a:r>
              <a:rPr lang="es" sz="1600" b="0" i="0" u="none" dirty="0">
                <a:solidFill>
                  <a:schemeClr val="tx1">
                    <a:lumMod val="65000"/>
                    <a:lumOff val="35000"/>
                  </a:schemeClr>
                </a:solidFill>
              </a:rPr>
              <a:t>‘Encadenamiento’ es la distancia a lo largo de la </a:t>
            </a:r>
            <a:r>
              <a:rPr lang="es" sz="1600" b="0" i="0" u="none" dirty="0" smtClean="0">
                <a:solidFill>
                  <a:schemeClr val="tx1">
                    <a:lumMod val="65000"/>
                    <a:lumOff val="35000"/>
                  </a:schemeClr>
                </a:solidFill>
              </a:rPr>
              <a:t>línea </a:t>
            </a:r>
            <a:r>
              <a:rPr lang="es" sz="1600" b="0" i="0" u="none" dirty="0">
                <a:solidFill>
                  <a:schemeClr val="tx1">
                    <a:lumMod val="65000"/>
                    <a:lumOff val="35000"/>
                  </a:schemeClr>
                </a:solidFill>
              </a:rPr>
              <a:t>central</a:t>
            </a:r>
          </a:p>
          <a:p>
            <a:pPr algn="l" rtl="0"/>
            <a:r>
              <a:rPr lang="es" sz="1600" b="0" i="0" u="none" dirty="0">
                <a:solidFill>
                  <a:schemeClr val="tx1">
                    <a:lumMod val="65000"/>
                    <a:lumOff val="35000"/>
                  </a:schemeClr>
                </a:solidFill>
              </a:rPr>
              <a:t>Usualmente expresada en notación ingenieríl. </a:t>
            </a:r>
          </a:p>
          <a:p>
            <a:pPr algn="l" rtl="0"/>
            <a:r>
              <a:rPr lang="es" sz="1600" b="0" i="0" u="none" dirty="0">
                <a:solidFill>
                  <a:schemeClr val="tx1">
                    <a:lumMod val="65000"/>
                    <a:lumOff val="35000"/>
                  </a:schemeClr>
                </a:solidFill>
              </a:rPr>
              <a:t>(3240’ = 3+240 or 32+40)</a:t>
            </a:r>
          </a:p>
          <a:p>
            <a:pPr algn="l" rtl="0"/>
            <a:r>
              <a:rPr lang="es" sz="1600" b="0" i="0" u="none" dirty="0">
                <a:solidFill>
                  <a:schemeClr val="tx1">
                    <a:lumMod val="65000"/>
                    <a:lumOff val="35000"/>
                  </a:schemeClr>
                </a:solidFill>
              </a:rPr>
              <a:t>Origenes de Canales no siempre comienzan en ‘0’.</a:t>
            </a:r>
          </a:p>
          <a:p>
            <a:pPr algn="l" rtl="0"/>
            <a:r>
              <a:rPr lang="es" sz="1600" b="0" i="0" u="none" dirty="0">
                <a:solidFill>
                  <a:schemeClr val="tx1">
                    <a:lumMod val="65000"/>
                    <a:lumOff val="35000"/>
                  </a:schemeClr>
                </a:solidFill>
              </a:rPr>
              <a:t>‘Ofset’ es normalmente positivo a la derecha (mirando hacia el aumento del encadenamiento.</a:t>
            </a:r>
          </a:p>
        </p:txBody>
      </p:sp>
      <p:grpSp>
        <p:nvGrpSpPr>
          <p:cNvPr id="4" name="Group 3"/>
          <p:cNvGrpSpPr/>
          <p:nvPr/>
        </p:nvGrpSpPr>
        <p:grpSpPr>
          <a:xfrm>
            <a:off x="0" y="2285682"/>
            <a:ext cx="8397626" cy="4549776"/>
            <a:chOff x="381000" y="106362"/>
            <a:chExt cx="8397626" cy="4549776"/>
          </a:xfrm>
        </p:grpSpPr>
        <p:pic>
          <p:nvPicPr>
            <p:cNvPr id="1026" name="Picture 2"/>
            <p:cNvPicPr>
              <a:picLocks noChangeAspect="1" noChangeArrowheads="1"/>
            </p:cNvPicPr>
            <p:nvPr/>
          </p:nvPicPr>
          <p:blipFill>
            <a:blip r:embed="rId2" cstate="print"/>
            <a:srcRect/>
            <a:stretch>
              <a:fillRect/>
            </a:stretch>
          </p:blipFill>
          <p:spPr bwMode="auto">
            <a:xfrm>
              <a:off x="381000" y="1005332"/>
              <a:ext cx="8397626" cy="3650806"/>
            </a:xfrm>
            <a:prstGeom prst="rect">
              <a:avLst/>
            </a:prstGeom>
            <a:noFill/>
            <a:ln w="9525">
              <a:noFill/>
              <a:miter lim="800000"/>
              <a:headEnd/>
              <a:tailEnd/>
            </a:ln>
          </p:spPr>
        </p:pic>
        <p:sp>
          <p:nvSpPr>
            <p:cNvPr id="5" name="TextBox 4"/>
            <p:cNvSpPr txBox="1"/>
            <p:nvPr/>
          </p:nvSpPr>
          <p:spPr>
            <a:xfrm>
              <a:off x="7162799" y="106362"/>
              <a:ext cx="1600200" cy="369332"/>
            </a:xfrm>
            <a:prstGeom prst="rect">
              <a:avLst/>
            </a:prstGeom>
            <a:noFill/>
          </p:spPr>
          <p:txBody>
            <a:bodyPr wrap="square" rtlCol="0">
              <a:spAutoFit/>
            </a:bodyPr>
            <a:lstStyle/>
            <a:p>
              <a:pPr algn="l" rtl="0"/>
              <a:r>
                <a:rPr lang="es" b="1" i="0" u="none">
                  <a:solidFill>
                    <a:srgbClr val="FF0000"/>
                  </a:solidFill>
                </a:rPr>
                <a:t>Origen Canal</a:t>
              </a:r>
            </a:p>
          </p:txBody>
        </p:sp>
        <p:cxnSp>
          <p:nvCxnSpPr>
            <p:cNvPr id="7" name="Straight Arrow Connector 6"/>
            <p:cNvCxnSpPr/>
            <p:nvPr/>
          </p:nvCxnSpPr>
          <p:spPr>
            <a:xfrm flipH="1">
              <a:off x="7924799" y="563562"/>
              <a:ext cx="228600" cy="1524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505199" y="2316162"/>
              <a:ext cx="76200" cy="533400"/>
            </a:xfrm>
            <a:prstGeom prst="straightConnector1">
              <a:avLst/>
            </a:prstGeom>
            <a:ln w="19050">
              <a:solidFill>
                <a:srgbClr val="0000F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38399" y="2468562"/>
              <a:ext cx="990600" cy="369332"/>
            </a:xfrm>
            <a:prstGeom prst="rect">
              <a:avLst/>
            </a:prstGeom>
            <a:noFill/>
          </p:spPr>
          <p:txBody>
            <a:bodyPr wrap="square" rtlCol="0">
              <a:spAutoFit/>
            </a:bodyPr>
            <a:lstStyle/>
            <a:p>
              <a:pPr algn="r" rtl="0"/>
              <a:r>
                <a:rPr lang="es" b="1" i="0" u="none">
                  <a:solidFill>
                    <a:srgbClr val="0000FF"/>
                  </a:solidFill>
                </a:rPr>
                <a:t>Ofset</a:t>
              </a:r>
            </a:p>
          </p:txBody>
        </p:sp>
        <p:cxnSp>
          <p:nvCxnSpPr>
            <p:cNvPr id="13" name="Straight Arrow Connector 12"/>
            <p:cNvCxnSpPr/>
            <p:nvPr/>
          </p:nvCxnSpPr>
          <p:spPr>
            <a:xfrm flipV="1">
              <a:off x="3809999" y="2316162"/>
              <a:ext cx="4038600" cy="609600"/>
            </a:xfrm>
            <a:prstGeom prst="straightConnector1">
              <a:avLst/>
            </a:prstGeom>
            <a:ln w="28575">
              <a:solidFill>
                <a:srgbClr val="0000FF"/>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21150249">
              <a:off x="4953030" y="2602482"/>
              <a:ext cx="2078075" cy="381000"/>
            </a:xfrm>
            <a:prstGeom prst="rect">
              <a:avLst/>
            </a:prstGeom>
            <a:noFill/>
          </p:spPr>
          <p:txBody>
            <a:bodyPr wrap="square" rtlCol="0">
              <a:spAutoFit/>
            </a:bodyPr>
            <a:lstStyle/>
            <a:p>
              <a:pPr algn="l" rtl="0"/>
              <a:r>
                <a:rPr lang="es" b="1" i="0" u="none" dirty="0">
                  <a:solidFill>
                    <a:srgbClr val="0000FF"/>
                  </a:solidFill>
                </a:rPr>
                <a:t>Encadenamiento</a:t>
              </a:r>
            </a:p>
          </p:txBody>
        </p:sp>
      </p:grpSp>
    </p:spTree>
    <p:extLst>
      <p:ext uri="{BB962C8B-B14F-4D97-AF65-F5344CB8AC3E}">
        <p14:creationId xmlns:p14="http://schemas.microsoft.com/office/powerpoint/2010/main" val="6367832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2"/>
          <p:cNvSpPr>
            <a:spLocks noGrp="1" noRot="1" noChangeArrowheads="1"/>
          </p:cNvSpPr>
          <p:nvPr>
            <p:ph type="title"/>
          </p:nvPr>
        </p:nvSpPr>
        <p:spPr>
          <a:xfrm>
            <a:off x="347472" y="3175"/>
            <a:ext cx="8796528" cy="1139825"/>
          </a:xfrm>
        </p:spPr>
        <p:txBody>
          <a:bodyPr>
            <a:normAutofit/>
          </a:bodyPr>
          <a:lstStyle/>
          <a:p>
            <a:pPr algn="l" rtl="0" eaLnBrk="1" hangingPunct="1"/>
            <a:r>
              <a:rPr lang="es" b="0" i="0" u="none"/>
              <a:t>Datos levantamiento Incompletos: Vacíos Exteriores</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40</a:t>
            </a:fld>
            <a:endParaRPr lang="es"/>
          </a:p>
        </p:txBody>
      </p:sp>
      <p:pic>
        <p:nvPicPr>
          <p:cNvPr id="16391" name="Picture 4" descr="VOL15"/>
          <p:cNvPicPr>
            <a:picLocks noChangeAspect="1" noChangeArrowheads="1"/>
          </p:cNvPicPr>
          <p:nvPr/>
        </p:nvPicPr>
        <p:blipFill>
          <a:blip r:embed="rId3" cstate="print"/>
          <a:srcRect/>
          <a:stretch>
            <a:fillRect/>
          </a:stretch>
        </p:blipFill>
        <p:spPr bwMode="auto">
          <a:xfrm>
            <a:off x="3800475" y="1600200"/>
            <a:ext cx="5181600" cy="3438525"/>
          </a:xfrm>
          <a:prstGeom prst="rect">
            <a:avLst/>
          </a:prstGeom>
          <a:noFill/>
          <a:ln w="9525">
            <a:noFill/>
            <a:miter lim="800000"/>
            <a:headEnd/>
            <a:tailEnd/>
          </a:ln>
        </p:spPr>
      </p:pic>
      <p:sp>
        <p:nvSpPr>
          <p:cNvPr id="149509" name="Rectangle 5"/>
          <p:cNvSpPr>
            <a:spLocks noChangeArrowheads="1"/>
          </p:cNvSpPr>
          <p:nvPr/>
        </p:nvSpPr>
        <p:spPr bwMode="auto">
          <a:xfrm>
            <a:off x="347472" y="5032829"/>
            <a:ext cx="9144000" cy="1371600"/>
          </a:xfrm>
          <a:prstGeom prst="rect">
            <a:avLst/>
          </a:prstGeom>
          <a:noFill/>
          <a:ln w="9525">
            <a:noFill/>
            <a:miter lim="800000"/>
            <a:headEnd/>
            <a:tailEnd/>
          </a:ln>
          <a:effectLst/>
        </p:spPr>
        <p:txBody>
          <a:bodyPr/>
          <a:lstStyle/>
          <a:p>
            <a:pPr marL="342900" indent="-342900" algn="l" rtl="0" eaLnBrk="1" hangingPunct="1">
              <a:spcBef>
                <a:spcPct val="20000"/>
              </a:spcBef>
              <a:buClr>
                <a:schemeClr val="tx1">
                  <a:lumMod val="65000"/>
                  <a:lumOff val="35000"/>
                </a:schemeClr>
              </a:buClr>
              <a:buSzPct val="70000"/>
              <a:buFont typeface="Arial" panose="020B0604020202020204" pitchFamily="34" charset="0"/>
              <a:buChar char="•"/>
              <a:defRPr/>
            </a:pPr>
            <a:r>
              <a:rPr lang="es" sz="2400" b="0" i="0" u="none">
                <a:solidFill>
                  <a:schemeClr val="tx1">
                    <a:lumMod val="65000"/>
                    <a:lumOff val="35000"/>
                  </a:schemeClr>
                </a:solidFill>
              </a:rPr>
              <a:t>Podria ser más preciso dejar la Línea 3 por fuera del cálculo.</a:t>
            </a:r>
          </a:p>
          <a:p>
            <a:pPr marL="800100" lvl="1" indent="-342900" algn="l" rtl="0" eaLnBrk="1" hangingPunct="1">
              <a:spcBef>
                <a:spcPct val="20000"/>
              </a:spcBef>
              <a:buClr>
                <a:schemeClr val="tx1">
                  <a:lumMod val="65000"/>
                  <a:lumOff val="35000"/>
                </a:schemeClr>
              </a:buClr>
              <a:buSzPct val="70000"/>
              <a:buFont typeface="Arial" panose="020B0604020202020204" pitchFamily="34" charset="0"/>
              <a:buChar char="•"/>
              <a:defRPr/>
            </a:pPr>
            <a:r>
              <a:rPr lang="es" sz="2000" b="0" i="0" u="none" smtClean="0">
                <a:solidFill>
                  <a:schemeClr val="tx1">
                    <a:lumMod val="65000"/>
                    <a:lumOff val="35000"/>
                  </a:schemeClr>
                </a:solidFill>
              </a:rPr>
              <a:t>V</a:t>
            </a:r>
            <a:r>
              <a:rPr lang="es" sz="2000" b="0" i="0" u="none" baseline="-25000" smtClean="0">
                <a:solidFill>
                  <a:schemeClr val="tx1">
                    <a:lumMod val="65000"/>
                    <a:lumOff val="35000"/>
                  </a:schemeClr>
                </a:solidFill>
              </a:rPr>
              <a:t>2-4</a:t>
            </a:r>
            <a:r>
              <a:rPr lang="es" sz="2000" b="0" i="0" u="none" smtClean="0">
                <a:solidFill>
                  <a:schemeClr val="tx1">
                    <a:lumMod val="65000"/>
                    <a:lumOff val="35000"/>
                  </a:schemeClr>
                </a:solidFill>
              </a:rPr>
              <a:t> </a:t>
            </a:r>
            <a:r>
              <a:rPr lang="es" sz="2000" b="0" i="0" u="none">
                <a:solidFill>
                  <a:schemeClr val="tx1">
                    <a:lumMod val="65000"/>
                    <a:lumOff val="35000"/>
                  </a:schemeClr>
                </a:solidFill>
              </a:rPr>
              <a:t>= 200 * (A</a:t>
            </a:r>
            <a:r>
              <a:rPr lang="es" sz="2000" b="0" i="0" u="none" baseline="-25000">
                <a:solidFill>
                  <a:schemeClr val="tx1">
                    <a:lumMod val="65000"/>
                    <a:lumOff val="35000"/>
                  </a:schemeClr>
                </a:solidFill>
              </a:rPr>
              <a:t>2</a:t>
            </a:r>
            <a:r>
              <a:rPr lang="es" sz="2000" b="0" i="0" u="none">
                <a:solidFill>
                  <a:schemeClr val="tx1">
                    <a:lumMod val="65000"/>
                    <a:lumOff val="35000"/>
                  </a:schemeClr>
                </a:solidFill>
              </a:rPr>
              <a:t>+A</a:t>
            </a:r>
            <a:r>
              <a:rPr lang="es" sz="2000" b="0" i="0" u="none" baseline="-25000">
                <a:solidFill>
                  <a:schemeClr val="tx1">
                    <a:lumMod val="65000"/>
                    <a:lumOff val="35000"/>
                  </a:schemeClr>
                </a:solidFill>
              </a:rPr>
              <a:t>4</a:t>
            </a:r>
            <a:r>
              <a:rPr lang="es" sz="2000" b="0" i="0" u="none">
                <a:solidFill>
                  <a:schemeClr val="tx1">
                    <a:lumMod val="65000"/>
                    <a:lumOff val="35000"/>
                  </a:schemeClr>
                </a:solidFill>
              </a:rPr>
              <a:t>) / 2</a:t>
            </a:r>
          </a:p>
          <a:p>
            <a:pPr marL="800100" lvl="1" indent="-342900" algn="l" rtl="0" eaLnBrk="1" hangingPunct="1">
              <a:spcBef>
                <a:spcPct val="20000"/>
              </a:spcBef>
              <a:buClr>
                <a:schemeClr val="tx1">
                  <a:lumMod val="65000"/>
                  <a:lumOff val="35000"/>
                </a:schemeClr>
              </a:buClr>
              <a:buSzPct val="70000"/>
              <a:buFont typeface="Arial" panose="020B0604020202020204" pitchFamily="34" charset="0"/>
              <a:buChar char="•"/>
              <a:defRPr/>
            </a:pPr>
            <a:r>
              <a:rPr lang="es" sz="2000" b="0" i="0" u="none">
                <a:solidFill>
                  <a:schemeClr val="tx1">
                    <a:lumMod val="65000"/>
                    <a:lumOff val="35000"/>
                  </a:schemeClr>
                </a:solidFill>
              </a:rPr>
              <a:t>Mejores resultados generales si los perfiles seccionales son similares.</a:t>
            </a:r>
          </a:p>
        </p:txBody>
      </p:sp>
      <p:pic>
        <p:nvPicPr>
          <p:cNvPr id="149510" name="Picture 6" descr="VOL16"/>
          <p:cNvPicPr>
            <a:picLocks noChangeAspect="1" noChangeArrowheads="1"/>
          </p:cNvPicPr>
          <p:nvPr/>
        </p:nvPicPr>
        <p:blipFill>
          <a:blip r:embed="rId4" cstate="print"/>
          <a:srcRect/>
          <a:stretch>
            <a:fillRect/>
          </a:stretch>
        </p:blipFill>
        <p:spPr bwMode="auto">
          <a:xfrm>
            <a:off x="3800475" y="1600200"/>
            <a:ext cx="5181600" cy="3438525"/>
          </a:xfrm>
          <a:prstGeom prst="rect">
            <a:avLst/>
          </a:prstGeom>
          <a:noFill/>
          <a:ln w="9525">
            <a:noFill/>
            <a:miter lim="800000"/>
            <a:headEnd/>
            <a:tailEnd/>
          </a:ln>
        </p:spPr>
      </p:pic>
      <p:sp>
        <p:nvSpPr>
          <p:cNvPr id="149507" name="Rectangle 3"/>
          <p:cNvSpPr>
            <a:spLocks noGrp="1" noChangeArrowheads="1"/>
          </p:cNvSpPr>
          <p:nvPr>
            <p:ph idx="1"/>
          </p:nvPr>
        </p:nvSpPr>
        <p:spPr>
          <a:xfrm>
            <a:off x="104775" y="1441904"/>
            <a:ext cx="3886200" cy="2895600"/>
          </a:xfrm>
        </p:spPr>
        <p:txBody>
          <a:bodyPr>
            <a:normAutofit fontScale="92500" lnSpcReduction="10000"/>
          </a:bodyPr>
          <a:lstStyle/>
          <a:p>
            <a:pPr marL="411480" algn="l" rtl="0" eaLnBrk="1" fontAlgn="auto" hangingPunct="1">
              <a:spcAft>
                <a:spcPts val="0"/>
              </a:spcAft>
              <a:defRPr/>
            </a:pPr>
            <a:r>
              <a:rPr lang="es" sz="2400" b="0" i="0" u="none">
                <a:solidFill>
                  <a:schemeClr val="tx1">
                    <a:lumMod val="65000"/>
                    <a:lumOff val="35000"/>
                  </a:schemeClr>
                </a:solidFill>
              </a:rPr>
              <a:t>Línea 3 tiene datos de levantamiento Incompletos.</a:t>
            </a:r>
          </a:p>
          <a:p>
            <a:pPr marL="411480" algn="l" rtl="0" eaLnBrk="1" fontAlgn="auto" hangingPunct="1">
              <a:spcAft>
                <a:spcPts val="0"/>
              </a:spcAft>
              <a:buFont typeface="Wingdings" pitchFamily="2" charset="2"/>
              <a:buNone/>
              <a:defRPr/>
            </a:pPr>
            <a:endParaRPr lang="es" sz="1200" dirty="0">
              <a:solidFill>
                <a:schemeClr val="tx1">
                  <a:lumMod val="65000"/>
                  <a:lumOff val="35000"/>
                </a:schemeClr>
              </a:solidFill>
            </a:endParaRPr>
          </a:p>
          <a:p>
            <a:pPr marL="411480" algn="l" rtl="0" eaLnBrk="1" fontAlgn="auto" hangingPunct="1">
              <a:spcAft>
                <a:spcPts val="0"/>
              </a:spcAft>
              <a:defRPr/>
            </a:pPr>
            <a:r>
              <a:rPr lang="es" sz="2400" b="0" i="0" u="none">
                <a:solidFill>
                  <a:schemeClr val="tx1">
                    <a:lumMod val="65000"/>
                    <a:lumOff val="35000"/>
                  </a:schemeClr>
                </a:solidFill>
              </a:rPr>
              <a:t>A CS&amp;V no le importa.</a:t>
            </a:r>
          </a:p>
          <a:p>
            <a:pPr marL="740664" lvl="1" algn="l" rtl="0" eaLnBrk="1" fontAlgn="auto" hangingPunct="1">
              <a:spcAft>
                <a:spcPts val="0"/>
              </a:spcAft>
              <a:buFont typeface="Wingdings"/>
              <a:buChar char=""/>
              <a:defRPr/>
            </a:pPr>
            <a:r>
              <a:rPr lang="es" sz="2000" b="0" i="0" u="none">
                <a:solidFill>
                  <a:schemeClr val="tx1">
                    <a:lumMod val="65000"/>
                    <a:lumOff val="35000"/>
                  </a:schemeClr>
                </a:solidFill>
              </a:rPr>
              <a:t>V</a:t>
            </a:r>
            <a:r>
              <a:rPr lang="es" sz="2000" b="0" i="0" u="none" baseline="-25000">
                <a:solidFill>
                  <a:schemeClr val="tx1">
                    <a:lumMod val="65000"/>
                    <a:lumOff val="35000"/>
                  </a:schemeClr>
                </a:solidFill>
              </a:rPr>
              <a:t>23</a:t>
            </a:r>
            <a:r>
              <a:rPr lang="es" sz="2000" b="0" i="0" u="none">
                <a:solidFill>
                  <a:schemeClr val="tx1">
                    <a:lumMod val="65000"/>
                    <a:lumOff val="35000"/>
                  </a:schemeClr>
                </a:solidFill>
              </a:rPr>
              <a:t> = 100*(A</a:t>
            </a:r>
            <a:r>
              <a:rPr lang="es" sz="2000" b="0" i="0" u="none" baseline="-25000">
                <a:solidFill>
                  <a:schemeClr val="tx1">
                    <a:lumMod val="65000"/>
                    <a:lumOff val="35000"/>
                  </a:schemeClr>
                </a:solidFill>
              </a:rPr>
              <a:t>2</a:t>
            </a:r>
            <a:r>
              <a:rPr lang="es" sz="2000" b="0" i="0" u="none">
                <a:solidFill>
                  <a:schemeClr val="tx1">
                    <a:lumMod val="65000"/>
                    <a:lumOff val="35000"/>
                  </a:schemeClr>
                </a:solidFill>
              </a:rPr>
              <a:t>+A</a:t>
            </a:r>
            <a:r>
              <a:rPr lang="es" sz="2000" b="0" i="0" u="none" baseline="-25000">
                <a:solidFill>
                  <a:schemeClr val="tx1">
                    <a:lumMod val="65000"/>
                    <a:lumOff val="35000"/>
                  </a:schemeClr>
                </a:solidFill>
              </a:rPr>
              <a:t>3</a:t>
            </a:r>
            <a:r>
              <a:rPr lang="es" sz="2000" b="0" i="0" u="none">
                <a:solidFill>
                  <a:schemeClr val="tx1">
                    <a:lumMod val="65000"/>
                    <a:lumOff val="35000"/>
                  </a:schemeClr>
                </a:solidFill>
              </a:rPr>
              <a:t>)/2</a:t>
            </a:r>
          </a:p>
          <a:p>
            <a:pPr marL="740664" lvl="1" algn="l" rtl="0" eaLnBrk="1" fontAlgn="auto" hangingPunct="1">
              <a:spcAft>
                <a:spcPts val="0"/>
              </a:spcAft>
              <a:buFont typeface="Wingdings"/>
              <a:buChar char=""/>
              <a:defRPr/>
            </a:pPr>
            <a:r>
              <a:rPr lang="es" sz="2000" b="0" i="0" u="none">
                <a:solidFill>
                  <a:schemeClr val="tx1">
                    <a:lumMod val="65000"/>
                    <a:lumOff val="35000"/>
                  </a:schemeClr>
                </a:solidFill>
              </a:rPr>
              <a:t>V</a:t>
            </a:r>
            <a:r>
              <a:rPr lang="es" sz="2000" b="0" i="0" u="none" baseline="-25000">
                <a:solidFill>
                  <a:schemeClr val="tx1">
                    <a:lumMod val="65000"/>
                    <a:lumOff val="35000"/>
                  </a:schemeClr>
                </a:solidFill>
              </a:rPr>
              <a:t>34</a:t>
            </a:r>
            <a:r>
              <a:rPr lang="es" sz="2000" b="0" i="0" u="none">
                <a:solidFill>
                  <a:schemeClr val="tx1">
                    <a:lumMod val="65000"/>
                    <a:lumOff val="35000"/>
                  </a:schemeClr>
                </a:solidFill>
              </a:rPr>
              <a:t> = 100*(A</a:t>
            </a:r>
            <a:r>
              <a:rPr lang="es" sz="2000" b="0" i="0" u="none" baseline="-25000">
                <a:solidFill>
                  <a:schemeClr val="tx1">
                    <a:lumMod val="65000"/>
                    <a:lumOff val="35000"/>
                  </a:schemeClr>
                </a:solidFill>
              </a:rPr>
              <a:t>3</a:t>
            </a:r>
            <a:r>
              <a:rPr lang="es" sz="2000" b="0" i="0" u="none">
                <a:solidFill>
                  <a:schemeClr val="tx1">
                    <a:lumMod val="65000"/>
                    <a:lumOff val="35000"/>
                  </a:schemeClr>
                </a:solidFill>
              </a:rPr>
              <a:t>+A</a:t>
            </a:r>
            <a:r>
              <a:rPr lang="es" sz="2000" b="0" i="0" u="none" baseline="-25000">
                <a:solidFill>
                  <a:schemeClr val="tx1">
                    <a:lumMod val="65000"/>
                    <a:lumOff val="35000"/>
                  </a:schemeClr>
                </a:solidFill>
              </a:rPr>
              <a:t>4</a:t>
            </a:r>
            <a:r>
              <a:rPr lang="es" sz="2000" b="0" i="0" u="none">
                <a:solidFill>
                  <a:schemeClr val="tx1">
                    <a:lumMod val="65000"/>
                    <a:lumOff val="35000"/>
                  </a:schemeClr>
                </a:solidFill>
              </a:rPr>
              <a:t>)/2</a:t>
            </a:r>
          </a:p>
          <a:p>
            <a:pPr marL="740664" lvl="1" algn="l" rtl="0" eaLnBrk="1" fontAlgn="auto" hangingPunct="1">
              <a:spcAft>
                <a:spcPts val="0"/>
              </a:spcAft>
              <a:buFont typeface="Wingdings"/>
              <a:buChar char=""/>
              <a:defRPr/>
            </a:pPr>
            <a:r>
              <a:rPr lang="es" sz="2000" b="0" i="0" u="none">
                <a:solidFill>
                  <a:schemeClr val="tx1">
                    <a:lumMod val="65000"/>
                    <a:lumOff val="35000"/>
                  </a:schemeClr>
                </a:solidFill>
              </a:rPr>
              <a:t>Puesto que A3 es menor de lo que debe ser, la cantidad de volumen también será menor.</a:t>
            </a:r>
          </a:p>
          <a:p>
            <a:pPr marL="740664" lvl="1" algn="l" rtl="0" eaLnBrk="1" fontAlgn="auto" hangingPunct="1">
              <a:spcAft>
                <a:spcPts val="0"/>
              </a:spcAft>
              <a:buFont typeface="Wingdings" pitchFamily="2" charset="2"/>
              <a:buNone/>
              <a:defRPr/>
            </a:pPr>
            <a:endParaRPr lang="es" sz="2000" dirty="0">
              <a:solidFill>
                <a:schemeClr val="tx1">
                  <a:lumMod val="65000"/>
                  <a:lumOff val="35000"/>
                </a:schemeClr>
              </a:solidFill>
            </a:endParaRPr>
          </a:p>
        </p:txBody>
      </p:sp>
    </p:spTree>
    <p:extLst>
      <p:ext uri="{BB962C8B-B14F-4D97-AF65-F5344CB8AC3E}">
        <p14:creationId xmlns:p14="http://schemas.microsoft.com/office/powerpoint/2010/main" val="416132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950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95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algn="l" rtl="0"/>
            <a:r>
              <a:rPr lang="es" b="0" i="0" u="none"/>
              <a:t>Verificando por Vacíos en los Datos</a:t>
            </a:r>
          </a:p>
        </p:txBody>
      </p:sp>
      <p:sp>
        <p:nvSpPr>
          <p:cNvPr id="3" name="Content Placeholder 2"/>
          <p:cNvSpPr>
            <a:spLocks noGrp="1"/>
          </p:cNvSpPr>
          <p:nvPr>
            <p:ph idx="1"/>
          </p:nvPr>
        </p:nvSpPr>
        <p:spPr>
          <a:xfrm>
            <a:off x="457200" y="1612694"/>
            <a:ext cx="8229600" cy="752475"/>
          </a:xfrm>
        </p:spPr>
        <p:txBody>
          <a:bodyPr>
            <a:normAutofit fontScale="92500"/>
          </a:bodyPr>
          <a:lstStyle/>
          <a:p>
            <a:pPr algn="l" rtl="0"/>
            <a:r>
              <a:rPr lang="es" b="0" i="0" u="none">
                <a:solidFill>
                  <a:schemeClr val="tx1">
                    <a:lumMod val="65000"/>
                    <a:lumOff val="35000"/>
                  </a:schemeClr>
                </a:solidFill>
              </a:rPr>
              <a:t>Probablemente su mejor curso de acción es verificar sus archivos por cualquier vacío externo de datos y luego decidir como proceder.</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41</a:t>
            </a:fld>
            <a:endParaRPr lang="es"/>
          </a:p>
        </p:txBody>
      </p:sp>
      <p:grpSp>
        <p:nvGrpSpPr>
          <p:cNvPr id="4" name="Group 3"/>
          <p:cNvGrpSpPr/>
          <p:nvPr/>
        </p:nvGrpSpPr>
        <p:grpSpPr>
          <a:xfrm>
            <a:off x="3524250" y="2541512"/>
            <a:ext cx="4991100" cy="3476625"/>
            <a:chOff x="3205875" y="2743200"/>
            <a:chExt cx="5938125" cy="4114800"/>
          </a:xfrm>
        </p:grpSpPr>
        <p:pic>
          <p:nvPicPr>
            <p:cNvPr id="8194" name="Picture 2" descr="C:\Temp\Volume Course\Graph Options.png"/>
            <p:cNvPicPr>
              <a:picLocks noChangeAspect="1" noChangeArrowheads="1"/>
            </p:cNvPicPr>
            <p:nvPr/>
          </p:nvPicPr>
          <p:blipFill>
            <a:blip r:embed="rId2" cstate="print"/>
            <a:srcRect/>
            <a:stretch>
              <a:fillRect/>
            </a:stretch>
          </p:blipFill>
          <p:spPr bwMode="auto">
            <a:xfrm>
              <a:off x="3205875" y="2743200"/>
              <a:ext cx="5938125" cy="4114800"/>
            </a:xfrm>
            <a:prstGeom prst="rect">
              <a:avLst/>
            </a:prstGeom>
            <a:noFill/>
          </p:spPr>
        </p:pic>
        <p:sp>
          <p:nvSpPr>
            <p:cNvPr id="5" name="Rectangle 4"/>
            <p:cNvSpPr/>
            <p:nvPr/>
          </p:nvSpPr>
          <p:spPr>
            <a:xfrm>
              <a:off x="3276600" y="5257800"/>
              <a:ext cx="2133600" cy="762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pic>
        <p:nvPicPr>
          <p:cNvPr id="8195" name="Picture 3" descr="C:\Temp\Volume Course\DataGaps.png"/>
          <p:cNvPicPr>
            <a:picLocks noChangeAspect="1" noChangeArrowheads="1"/>
          </p:cNvPicPr>
          <p:nvPr/>
        </p:nvPicPr>
        <p:blipFill>
          <a:blip r:embed="rId3" cstate="print"/>
          <a:srcRect/>
          <a:stretch>
            <a:fillRect/>
          </a:stretch>
        </p:blipFill>
        <p:spPr bwMode="auto">
          <a:xfrm>
            <a:off x="457200" y="3265941"/>
            <a:ext cx="3947922" cy="1336945"/>
          </a:xfrm>
          <a:prstGeom prst="rect">
            <a:avLst/>
          </a:prstGeom>
          <a:noFill/>
        </p:spPr>
      </p:pic>
      <p:sp>
        <p:nvSpPr>
          <p:cNvPr id="7" name="TextBox 6"/>
          <p:cNvSpPr txBox="1"/>
          <p:nvPr/>
        </p:nvSpPr>
        <p:spPr>
          <a:xfrm>
            <a:off x="111095" y="2695546"/>
            <a:ext cx="3433148" cy="338554"/>
          </a:xfrm>
          <a:prstGeom prst="rect">
            <a:avLst/>
          </a:prstGeom>
          <a:noFill/>
        </p:spPr>
        <p:txBody>
          <a:bodyPr wrap="square" rtlCol="0">
            <a:spAutoFit/>
          </a:bodyPr>
          <a:lstStyle/>
          <a:p>
            <a:pPr algn="l" rtl="0"/>
            <a:r>
              <a:rPr lang="es" sz="1600" b="0" i="0" u="none" dirty="0">
                <a:solidFill>
                  <a:schemeClr val="tx1">
                    <a:lumMod val="65000"/>
                    <a:lumOff val="35000"/>
                  </a:schemeClr>
                </a:solidFill>
              </a:rPr>
              <a:t>Opciones Gráficas - Pestaña Datos</a:t>
            </a:r>
          </a:p>
        </p:txBody>
      </p:sp>
    </p:spTree>
    <p:extLst>
      <p:ext uri="{BB962C8B-B14F-4D97-AF65-F5344CB8AC3E}">
        <p14:creationId xmlns:p14="http://schemas.microsoft.com/office/powerpoint/2010/main" val="330442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Ejemplo:  Verificando Vacíos</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42</a:t>
            </a:fld>
            <a:endParaRPr lang="es"/>
          </a:p>
        </p:txBody>
      </p:sp>
      <p:sp>
        <p:nvSpPr>
          <p:cNvPr id="5" name="Rounded Rectangle 4"/>
          <p:cNvSpPr/>
          <p:nvPr/>
        </p:nvSpPr>
        <p:spPr>
          <a:xfrm>
            <a:off x="347472" y="1586048"/>
            <a:ext cx="4114800" cy="14478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2000" b="1" i="0" u="none"/>
              <a:t>ARCHIVO:</a:t>
            </a:r>
            <a:r>
              <a:rPr lang="es" sz="2000" b="0" i="0" u="none"/>
              <a:t>		</a:t>
            </a:r>
            <a:r>
              <a:rPr lang="es" sz="2000" b="1" i="0" u="none"/>
              <a:t>BBB.LOG</a:t>
            </a:r>
          </a:p>
          <a:p>
            <a:pPr algn="l" rtl="0"/>
            <a:r>
              <a:rPr lang="es" sz="2000" b="1" i="0" u="none"/>
              <a:t>OD Permitida:</a:t>
            </a:r>
            <a:r>
              <a:rPr lang="es" sz="2000" b="0" i="0" u="none"/>
              <a:t>	</a:t>
            </a:r>
            <a:r>
              <a:rPr lang="es" sz="2000" b="1" i="0" u="none"/>
              <a:t>2’</a:t>
            </a:r>
          </a:p>
          <a:p>
            <a:pPr algn="l" rtl="0"/>
            <a:r>
              <a:rPr lang="es" sz="2000" b="1" i="0" u="none"/>
              <a:t>Método:</a:t>
            </a:r>
            <a:r>
              <a:rPr lang="es" sz="2000" b="0" i="0" u="none"/>
              <a:t>	</a:t>
            </a:r>
            <a:r>
              <a:rPr lang="es" sz="2000" b="1" i="0" u="none"/>
              <a:t>AEA1</a:t>
            </a:r>
          </a:p>
          <a:p>
            <a:pPr algn="l" rtl="0"/>
            <a:r>
              <a:rPr lang="es" sz="2000" b="1" i="0" u="none"/>
              <a:t>Prueba Vacíos:</a:t>
            </a:r>
            <a:r>
              <a:rPr lang="es" sz="2000" b="0" i="0" u="none"/>
              <a:t>	</a:t>
            </a:r>
            <a:r>
              <a:rPr lang="es" sz="2000" b="1" i="0" u="none"/>
              <a:t>20’ Tolerancia</a:t>
            </a:r>
          </a:p>
        </p:txBody>
      </p:sp>
      <p:sp>
        <p:nvSpPr>
          <p:cNvPr id="7" name="Rounded Rectangle 6"/>
          <p:cNvSpPr/>
          <p:nvPr/>
        </p:nvSpPr>
        <p:spPr>
          <a:xfrm>
            <a:off x="347472" y="3338648"/>
            <a:ext cx="4267200" cy="5334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1" i="0" u="none"/>
              <a:t>788+00:</a:t>
            </a:r>
            <a:r>
              <a:rPr lang="es" b="0" i="0" u="none"/>
              <a:t>	</a:t>
            </a:r>
            <a:r>
              <a:rPr lang="es" b="1" i="0" u="none"/>
              <a:t>Mire este vacío!</a:t>
            </a:r>
            <a:endParaRPr lang="es" dirty="0"/>
          </a:p>
        </p:txBody>
      </p:sp>
      <p:pic>
        <p:nvPicPr>
          <p:cNvPr id="5122" name="Picture 2"/>
          <p:cNvPicPr>
            <a:picLocks noChangeAspect="1" noChangeArrowheads="1"/>
          </p:cNvPicPr>
          <p:nvPr/>
        </p:nvPicPr>
        <p:blipFill>
          <a:blip r:embed="rId2" cstate="print"/>
          <a:srcRect/>
          <a:stretch>
            <a:fillRect/>
          </a:stretch>
        </p:blipFill>
        <p:spPr bwMode="auto">
          <a:xfrm>
            <a:off x="5067300" y="1586048"/>
            <a:ext cx="3124200" cy="4173039"/>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347472" y="4253048"/>
            <a:ext cx="4267200" cy="1358615"/>
          </a:xfrm>
          <a:prstGeom prst="rect">
            <a:avLst/>
          </a:prstGeom>
          <a:noFill/>
          <a:ln w="9525">
            <a:noFill/>
            <a:miter lim="800000"/>
            <a:headEnd/>
            <a:tailEnd/>
          </a:ln>
        </p:spPr>
      </p:pic>
    </p:spTree>
    <p:extLst>
      <p:ext uri="{BB962C8B-B14F-4D97-AF65-F5344CB8AC3E}">
        <p14:creationId xmlns:p14="http://schemas.microsoft.com/office/powerpoint/2010/main" val="262327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57200" y="1447800"/>
            <a:ext cx="6296987" cy="4440903"/>
            <a:chOff x="304800" y="1173162"/>
            <a:chExt cx="6887537" cy="4772691"/>
          </a:xfrm>
        </p:grpSpPr>
        <p:pic>
          <p:nvPicPr>
            <p:cNvPr id="3074" name="Picture 2" descr="C:\Temp\Volume Course\Graph Options.png"/>
            <p:cNvPicPr>
              <a:picLocks noChangeAspect="1" noChangeArrowheads="1"/>
            </p:cNvPicPr>
            <p:nvPr/>
          </p:nvPicPr>
          <p:blipFill>
            <a:blip r:embed="rId2" cstate="print"/>
            <a:srcRect/>
            <a:stretch>
              <a:fillRect/>
            </a:stretch>
          </p:blipFill>
          <p:spPr bwMode="auto">
            <a:xfrm>
              <a:off x="304800" y="1173162"/>
              <a:ext cx="6887537" cy="4772691"/>
            </a:xfrm>
            <a:prstGeom prst="rect">
              <a:avLst/>
            </a:prstGeom>
            <a:noFill/>
          </p:spPr>
        </p:pic>
        <p:sp>
          <p:nvSpPr>
            <p:cNvPr id="5" name="Rectangle 4"/>
            <p:cNvSpPr/>
            <p:nvPr/>
          </p:nvSpPr>
          <p:spPr>
            <a:xfrm>
              <a:off x="4419600" y="2011362"/>
              <a:ext cx="2743200" cy="1066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2" name="Title 1"/>
          <p:cNvSpPr>
            <a:spLocks noGrp="1"/>
          </p:cNvSpPr>
          <p:nvPr>
            <p:ph type="title"/>
          </p:nvPr>
        </p:nvSpPr>
        <p:spPr>
          <a:xfrm>
            <a:off x="457200" y="0"/>
            <a:ext cx="8229600" cy="1143000"/>
          </a:xfrm>
        </p:spPr>
        <p:txBody>
          <a:bodyPr>
            <a:normAutofit/>
          </a:bodyPr>
          <a:lstStyle/>
          <a:p>
            <a:pPr algn="l" rtl="0"/>
            <a:r>
              <a:rPr lang="es" b="0" i="0" u="none"/>
              <a:t>Manejo de Vacíos Externos en PostDragado</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43</a:t>
            </a:fld>
            <a:endParaRPr lang="es"/>
          </a:p>
        </p:txBody>
      </p:sp>
      <p:sp>
        <p:nvSpPr>
          <p:cNvPr id="7" name="TextBox 6"/>
          <p:cNvSpPr txBox="1"/>
          <p:nvPr/>
        </p:nvSpPr>
        <p:spPr>
          <a:xfrm>
            <a:off x="6906587" y="2839908"/>
            <a:ext cx="2237413" cy="2246769"/>
          </a:xfrm>
          <a:prstGeom prst="rect">
            <a:avLst/>
          </a:prstGeom>
          <a:noFill/>
        </p:spPr>
        <p:txBody>
          <a:bodyPr wrap="square" rtlCol="0">
            <a:spAutoFit/>
          </a:bodyPr>
          <a:lstStyle/>
          <a:p>
            <a:pPr algn="l" rtl="0"/>
            <a:r>
              <a:rPr lang="es" sz="2000" b="0" i="0" u="none">
                <a:solidFill>
                  <a:schemeClr val="tx1">
                    <a:lumMod val="65000"/>
                    <a:lumOff val="35000"/>
                  </a:schemeClr>
                </a:solidFill>
              </a:rPr>
              <a:t>Qué pasa cuando sus Perfiles de PreDragado y PostDragado no cubren toda el área?</a:t>
            </a:r>
          </a:p>
        </p:txBody>
      </p:sp>
    </p:spTree>
    <p:extLst>
      <p:ext uri="{BB962C8B-B14F-4D97-AF65-F5344CB8AC3E}">
        <p14:creationId xmlns:p14="http://schemas.microsoft.com/office/powerpoint/2010/main" val="312671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Temp\Volume Course\GGG6.png"/>
          <p:cNvPicPr>
            <a:picLocks noChangeAspect="1" noChangeArrowheads="1"/>
          </p:cNvPicPr>
          <p:nvPr/>
        </p:nvPicPr>
        <p:blipFill>
          <a:blip r:embed="rId2" cstate="print"/>
          <a:srcRect/>
          <a:stretch>
            <a:fillRect/>
          </a:stretch>
        </p:blipFill>
        <p:spPr bwMode="auto">
          <a:xfrm>
            <a:off x="48668" y="1680255"/>
            <a:ext cx="8970466" cy="1981200"/>
          </a:xfrm>
          <a:prstGeom prst="rect">
            <a:avLst/>
          </a:prstGeom>
          <a:noFill/>
        </p:spPr>
      </p:pic>
      <p:sp>
        <p:nvSpPr>
          <p:cNvPr id="2" name="Title 1"/>
          <p:cNvSpPr>
            <a:spLocks noGrp="1"/>
          </p:cNvSpPr>
          <p:nvPr>
            <p:ph type="title"/>
          </p:nvPr>
        </p:nvSpPr>
        <p:spPr>
          <a:xfrm>
            <a:off x="347472" y="0"/>
            <a:ext cx="7685575" cy="988786"/>
          </a:xfrm>
        </p:spPr>
        <p:txBody>
          <a:bodyPr/>
          <a:lstStyle/>
          <a:p>
            <a:pPr algn="l" rtl="0"/>
            <a:r>
              <a:rPr lang="es" b="0" i="0" u="none" dirty="0"/>
              <a:t>“Longitud Total del Levantamiento anterior”</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44</a:t>
            </a:fld>
            <a:endParaRPr lang="es"/>
          </a:p>
        </p:txBody>
      </p:sp>
      <p:sp>
        <p:nvSpPr>
          <p:cNvPr id="6" name="TextBox 5"/>
          <p:cNvSpPr txBox="1"/>
          <p:nvPr/>
        </p:nvSpPr>
        <p:spPr>
          <a:xfrm>
            <a:off x="304801" y="3661455"/>
            <a:ext cx="8458200" cy="2862322"/>
          </a:xfrm>
          <a:prstGeom prst="rect">
            <a:avLst/>
          </a:prstGeom>
          <a:noFill/>
        </p:spPr>
        <p:txBody>
          <a:bodyPr wrap="square" rtlCol="0">
            <a:spAutoFit/>
          </a:bodyPr>
          <a:lstStyle/>
          <a:p>
            <a:pPr algn="l" rtl="0"/>
            <a:r>
              <a:rPr lang="es" b="0" i="0" u="none">
                <a:solidFill>
                  <a:schemeClr val="tx1">
                    <a:lumMod val="65000"/>
                    <a:lumOff val="35000"/>
                  </a:schemeClr>
                </a:solidFill>
              </a:rPr>
              <a:t>Esta </a:t>
            </a:r>
            <a:r>
              <a:rPr lang="es" b="0" i="0" u="none" smtClean="0">
                <a:solidFill>
                  <a:srgbClr val="FF0000"/>
                </a:solidFill>
              </a:rPr>
              <a:t>NO </a:t>
            </a:r>
            <a:r>
              <a:rPr lang="es" b="0" i="0" u="none" smtClean="0">
                <a:solidFill>
                  <a:schemeClr val="tx1">
                    <a:lumMod val="65000"/>
                    <a:lumOff val="35000"/>
                  </a:schemeClr>
                </a:solidFill>
              </a:rPr>
              <a:t>es </a:t>
            </a:r>
            <a:r>
              <a:rPr lang="es" b="0" i="0" u="none">
                <a:solidFill>
                  <a:schemeClr val="tx1">
                    <a:lumMod val="65000"/>
                    <a:lumOff val="35000"/>
                  </a:schemeClr>
                </a:solidFill>
              </a:rPr>
              <a:t>una buena opción.</a:t>
            </a:r>
          </a:p>
          <a:p>
            <a:endParaRPr lang="es" dirty="0">
              <a:solidFill>
                <a:schemeClr val="tx1">
                  <a:lumMod val="65000"/>
                  <a:lumOff val="35000"/>
                </a:schemeClr>
              </a:solidFill>
            </a:endParaRPr>
          </a:p>
          <a:p>
            <a:pPr algn="l" rtl="0"/>
            <a:r>
              <a:rPr lang="es" b="1" i="0" u="none">
                <a:solidFill>
                  <a:schemeClr val="tx1">
                    <a:lumMod val="65000"/>
                    <a:lumOff val="35000"/>
                  </a:schemeClr>
                </a:solidFill>
              </a:rPr>
              <a:t>Areas donde yo tengo cobertura completa en el Antes y Después:</a:t>
            </a:r>
            <a:r>
              <a:rPr lang="es" b="0" i="0" u="none">
                <a:solidFill>
                  <a:schemeClr val="tx1">
                    <a:lumMod val="65000"/>
                    <a:lumOff val="35000"/>
                  </a:schemeClr>
                </a:solidFill>
              </a:rPr>
              <a:t>  Cálculo de Volumen es OK.</a:t>
            </a:r>
          </a:p>
          <a:p>
            <a:endParaRPr lang="es" dirty="0">
              <a:solidFill>
                <a:schemeClr val="tx1">
                  <a:lumMod val="65000"/>
                  <a:lumOff val="35000"/>
                </a:schemeClr>
              </a:solidFill>
            </a:endParaRPr>
          </a:p>
          <a:p>
            <a:pPr algn="l" rtl="0"/>
            <a:r>
              <a:rPr lang="es" b="1" i="0" u="none">
                <a:solidFill>
                  <a:schemeClr val="tx1">
                    <a:lumMod val="65000"/>
                    <a:lumOff val="35000"/>
                  </a:schemeClr>
                </a:solidFill>
              </a:rPr>
              <a:t>Areas donde yo tengo cobertura en solo el levantamiento Anterior:</a:t>
            </a:r>
            <a:r>
              <a:rPr lang="es" b="0" i="0" u="none">
                <a:solidFill>
                  <a:schemeClr val="tx1">
                    <a:lumMod val="65000"/>
                    <a:lumOff val="35000"/>
                  </a:schemeClr>
                </a:solidFill>
              </a:rPr>
              <a:t>  Obtengo credito completo por remover el material.</a:t>
            </a:r>
          </a:p>
          <a:p>
            <a:endParaRPr lang="es" dirty="0">
              <a:solidFill>
                <a:schemeClr val="tx1">
                  <a:lumMod val="65000"/>
                  <a:lumOff val="35000"/>
                </a:schemeClr>
              </a:solidFill>
            </a:endParaRPr>
          </a:p>
          <a:p>
            <a:pPr algn="l" rtl="0"/>
            <a:r>
              <a:rPr lang="es" b="1" i="0" u="none">
                <a:solidFill>
                  <a:schemeClr val="tx1">
                    <a:lumMod val="65000"/>
                    <a:lumOff val="35000"/>
                  </a:schemeClr>
                </a:solidFill>
              </a:rPr>
              <a:t>Areas donde yo solo tengo cobertura en el levantamiento Posterior:</a:t>
            </a:r>
            <a:r>
              <a:rPr lang="es" b="0" i="0" u="none">
                <a:solidFill>
                  <a:schemeClr val="tx1">
                    <a:lumMod val="65000"/>
                    <a:lumOff val="35000"/>
                  </a:schemeClr>
                </a:solidFill>
              </a:rPr>
              <a:t>  Ignoradas.</a:t>
            </a:r>
          </a:p>
        </p:txBody>
      </p:sp>
      <p:grpSp>
        <p:nvGrpSpPr>
          <p:cNvPr id="4" name="Group 3"/>
          <p:cNvGrpSpPr/>
          <p:nvPr/>
        </p:nvGrpSpPr>
        <p:grpSpPr>
          <a:xfrm>
            <a:off x="2695575" y="1285877"/>
            <a:ext cx="2658437" cy="1142999"/>
            <a:chOff x="2695575" y="1285877"/>
            <a:chExt cx="2658437" cy="1142999"/>
          </a:xfrm>
        </p:grpSpPr>
        <p:grpSp>
          <p:nvGrpSpPr>
            <p:cNvPr id="9" name="Group 8"/>
            <p:cNvGrpSpPr/>
            <p:nvPr/>
          </p:nvGrpSpPr>
          <p:grpSpPr>
            <a:xfrm>
              <a:off x="2695575" y="1285877"/>
              <a:ext cx="2658437" cy="1142999"/>
              <a:chOff x="4284584" y="1930673"/>
              <a:chExt cx="2907753" cy="1228394"/>
            </a:xfrm>
          </p:grpSpPr>
          <p:pic>
            <p:nvPicPr>
              <p:cNvPr id="10" name="Picture 2" descr="C:\Temp\Volume Course\Graph Options.png"/>
              <p:cNvPicPr>
                <a:picLocks noChangeAspect="1" noChangeArrowheads="1"/>
              </p:cNvPicPr>
              <p:nvPr/>
            </p:nvPicPr>
            <p:blipFill rotWithShape="1">
              <a:blip r:embed="rId3" cstate="print"/>
              <a:srcRect l="57782" t="15872" b="58390"/>
              <a:stretch/>
            </p:blipFill>
            <p:spPr bwMode="auto">
              <a:xfrm>
                <a:off x="4284584" y="1930673"/>
                <a:ext cx="2907753" cy="1228394"/>
              </a:xfrm>
              <a:prstGeom prst="rect">
                <a:avLst/>
              </a:prstGeom>
              <a:noFill/>
            </p:spPr>
          </p:pic>
          <p:sp>
            <p:nvSpPr>
              <p:cNvPr id="11" name="Rectangle 10"/>
              <p:cNvSpPr/>
              <p:nvPr/>
            </p:nvSpPr>
            <p:spPr>
              <a:xfrm>
                <a:off x="4419600" y="2011362"/>
                <a:ext cx="2743200" cy="1066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pic>
          <p:nvPicPr>
            <p:cNvPr id="3" name="Picture 2"/>
            <p:cNvPicPr>
              <a:picLocks noChangeAspect="1"/>
            </p:cNvPicPr>
            <p:nvPr/>
          </p:nvPicPr>
          <p:blipFill>
            <a:blip r:embed="rId4"/>
            <a:stretch>
              <a:fillRect/>
            </a:stretch>
          </p:blipFill>
          <p:spPr>
            <a:xfrm flipV="1">
              <a:off x="2929910" y="1716421"/>
              <a:ext cx="177203" cy="377519"/>
            </a:xfrm>
            <a:prstGeom prst="rect">
              <a:avLst/>
            </a:prstGeom>
          </p:spPr>
        </p:pic>
      </p:grpSp>
      <p:sp>
        <p:nvSpPr>
          <p:cNvPr id="5" name="TextBox 4"/>
          <p:cNvSpPr txBox="1"/>
          <p:nvPr/>
        </p:nvSpPr>
        <p:spPr>
          <a:xfrm>
            <a:off x="-72712" y="1909717"/>
            <a:ext cx="1013912" cy="415498"/>
          </a:xfrm>
          <a:prstGeom prst="rect">
            <a:avLst/>
          </a:prstGeom>
          <a:solidFill>
            <a:schemeClr val="bg1"/>
          </a:solidFill>
        </p:spPr>
        <p:txBody>
          <a:bodyPr wrap="square" rtlCol="0">
            <a:spAutoFit/>
          </a:bodyPr>
          <a:lstStyle/>
          <a:p>
            <a:pPr algn="r"/>
            <a:r>
              <a:rPr lang="en-US" sz="1050" b="1" smtClean="0">
                <a:solidFill>
                  <a:srgbClr val="FF0000"/>
                </a:solidFill>
              </a:rPr>
              <a:t>Perfil</a:t>
            </a:r>
          </a:p>
          <a:p>
            <a:pPr algn="r"/>
            <a:r>
              <a:rPr lang="en-US" sz="1050" b="1" smtClean="0">
                <a:solidFill>
                  <a:srgbClr val="FF0000"/>
                </a:solidFill>
              </a:rPr>
              <a:t>Pre-Dragado</a:t>
            </a:r>
            <a:endParaRPr lang="en-US" sz="1050" b="1">
              <a:solidFill>
                <a:srgbClr val="FF0000"/>
              </a:solidFill>
            </a:endParaRPr>
          </a:p>
        </p:txBody>
      </p:sp>
      <p:sp>
        <p:nvSpPr>
          <p:cNvPr id="12" name="TextBox 11"/>
          <p:cNvSpPr txBox="1"/>
          <p:nvPr/>
        </p:nvSpPr>
        <p:spPr>
          <a:xfrm>
            <a:off x="64739" y="2774213"/>
            <a:ext cx="1432289" cy="253916"/>
          </a:xfrm>
          <a:prstGeom prst="rect">
            <a:avLst/>
          </a:prstGeom>
          <a:solidFill>
            <a:schemeClr val="bg1"/>
          </a:solidFill>
        </p:spPr>
        <p:txBody>
          <a:bodyPr wrap="square" rtlCol="0">
            <a:spAutoFit/>
          </a:bodyPr>
          <a:lstStyle/>
          <a:p>
            <a:pPr algn="r"/>
            <a:r>
              <a:rPr lang="en-US" sz="1050" b="1" smtClean="0">
                <a:solidFill>
                  <a:srgbClr val="078F0D"/>
                </a:solidFill>
              </a:rPr>
              <a:t>Perfil Post-Dragado</a:t>
            </a:r>
            <a:endParaRPr lang="en-US" sz="1050" b="1">
              <a:solidFill>
                <a:srgbClr val="078F0D"/>
              </a:solidFill>
            </a:endParaRPr>
          </a:p>
        </p:txBody>
      </p:sp>
    </p:spTree>
    <p:extLst>
      <p:ext uri="{BB962C8B-B14F-4D97-AF65-F5344CB8AC3E}">
        <p14:creationId xmlns:p14="http://schemas.microsoft.com/office/powerpoint/2010/main" val="2845294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933403" cy="988786"/>
          </a:xfrm>
        </p:spPr>
        <p:txBody>
          <a:bodyPr>
            <a:normAutofit/>
          </a:bodyPr>
          <a:lstStyle/>
          <a:p>
            <a:pPr algn="l" rtl="0"/>
            <a:r>
              <a:rPr lang="es" b="0" i="0" u="none" dirty="0"/>
              <a:t>“Solo donde Ambos levantamientos Tienen Datos”</a:t>
            </a:r>
          </a:p>
        </p:txBody>
      </p:sp>
      <p:pic>
        <p:nvPicPr>
          <p:cNvPr id="5122" name="Picture 2" descr="C:\Temp\Volume Course\GGG5.png"/>
          <p:cNvPicPr>
            <a:picLocks noGrp="1" noChangeAspect="1" noChangeArrowheads="1"/>
          </p:cNvPicPr>
          <p:nvPr>
            <p:ph idx="1"/>
          </p:nvPr>
        </p:nvPicPr>
        <p:blipFill>
          <a:blip r:embed="rId2" cstate="print"/>
          <a:srcRect/>
          <a:stretch>
            <a:fillRect/>
          </a:stretch>
        </p:blipFill>
        <p:spPr bwMode="auto">
          <a:xfrm>
            <a:off x="-36015" y="1667329"/>
            <a:ext cx="9216030" cy="1981200"/>
          </a:xfrm>
          <a:prstGeom prst="rect">
            <a:avLst/>
          </a:prstGeom>
          <a:noFill/>
        </p:spPr>
      </p:pic>
      <p:sp>
        <p:nvSpPr>
          <p:cNvPr id="7" name="Slide Number Placeholder 6"/>
          <p:cNvSpPr>
            <a:spLocks noGrp="1"/>
          </p:cNvSpPr>
          <p:nvPr>
            <p:ph type="sldNum" sz="quarter" idx="12"/>
          </p:nvPr>
        </p:nvSpPr>
        <p:spPr/>
        <p:txBody>
          <a:bodyPr/>
          <a:lstStyle/>
          <a:p>
            <a:pPr algn="l" rtl="0"/>
            <a:fld id="{8B0EDE77-C530-4ADB-AD74-A99B71A289FB}" type="slidenum">
              <a:rPr/>
              <a:pPr algn="l" rtl="0"/>
              <a:t>45</a:t>
            </a:fld>
            <a:endParaRPr lang="es"/>
          </a:p>
        </p:txBody>
      </p:sp>
      <p:sp>
        <p:nvSpPr>
          <p:cNvPr id="5" name="TextBox 4"/>
          <p:cNvSpPr txBox="1"/>
          <p:nvPr/>
        </p:nvSpPr>
        <p:spPr>
          <a:xfrm>
            <a:off x="347472" y="4024746"/>
            <a:ext cx="8548700" cy="1754326"/>
          </a:xfrm>
          <a:prstGeom prst="rect">
            <a:avLst/>
          </a:prstGeom>
          <a:noFill/>
          <a:ln>
            <a:noFill/>
          </a:ln>
        </p:spPr>
        <p:txBody>
          <a:bodyPr wrap="square" rtlCol="0">
            <a:spAutoFit/>
          </a:bodyPr>
          <a:lstStyle/>
          <a:p>
            <a:pPr algn="l" rtl="0"/>
            <a:r>
              <a:rPr lang="es" b="0" i="0" u="none" dirty="0">
                <a:solidFill>
                  <a:schemeClr val="tx1">
                    <a:lumMod val="65000"/>
                    <a:lumOff val="35000"/>
                  </a:schemeClr>
                </a:solidFill>
              </a:rPr>
              <a:t>Este es el parámetro “por defecto” y definitivamente mejor que el otro.  Sin embargo, no es perfecto.  </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Areas donde yo tengo cobertura en ambos levantamientos:  			</a:t>
            </a:r>
            <a:r>
              <a:rPr lang="es" b="0" i="0" u="none" dirty="0">
                <a:solidFill>
                  <a:schemeClr val="bg2"/>
                </a:solidFill>
              </a:rPr>
              <a:t>Calculado</a:t>
            </a:r>
          </a:p>
          <a:p>
            <a:pPr algn="l" rtl="0"/>
            <a:r>
              <a:rPr lang="es" b="0" i="0" u="none" dirty="0">
                <a:solidFill>
                  <a:schemeClr val="tx1">
                    <a:lumMod val="65000"/>
                    <a:lumOff val="35000"/>
                  </a:schemeClr>
                </a:solidFill>
              </a:rPr>
              <a:t>Areas donde yo solo tengo cobertura en el Levantamiento Previo:  	</a:t>
            </a:r>
            <a:r>
              <a:rPr lang="es" b="0" i="0" u="none" dirty="0" smtClean="0">
                <a:solidFill>
                  <a:schemeClr val="tx1">
                    <a:lumMod val="65000"/>
                    <a:lumOff val="35000"/>
                  </a:schemeClr>
                </a:solidFill>
              </a:rPr>
              <a:t>	</a:t>
            </a:r>
            <a:r>
              <a:rPr lang="es" b="0" i="0" u="none" dirty="0" smtClean="0">
                <a:solidFill>
                  <a:srgbClr val="FF0000"/>
                </a:solidFill>
              </a:rPr>
              <a:t>Ignorada</a:t>
            </a:r>
            <a:endParaRPr lang="es" b="0" i="0" u="none" dirty="0">
              <a:solidFill>
                <a:srgbClr val="FF0000"/>
              </a:solidFill>
            </a:endParaRPr>
          </a:p>
          <a:p>
            <a:pPr algn="l" rtl="0"/>
            <a:r>
              <a:rPr lang="es" b="0" i="0" u="none" dirty="0">
                <a:solidFill>
                  <a:schemeClr val="tx1">
                    <a:lumMod val="65000"/>
                    <a:lumOff val="35000"/>
                  </a:schemeClr>
                </a:solidFill>
              </a:rPr>
              <a:t>Areas donde yo solo tengo cobertura en el levantamiento Posterior:  	</a:t>
            </a:r>
            <a:r>
              <a:rPr lang="es" b="0" i="0" u="none" dirty="0">
                <a:solidFill>
                  <a:srgbClr val="FF0000"/>
                </a:solidFill>
              </a:rPr>
              <a:t>Ignorada</a:t>
            </a:r>
          </a:p>
        </p:txBody>
      </p:sp>
      <p:sp>
        <p:nvSpPr>
          <p:cNvPr id="6" name="TextBox 5"/>
          <p:cNvSpPr txBox="1"/>
          <p:nvPr/>
        </p:nvSpPr>
        <p:spPr>
          <a:xfrm>
            <a:off x="-72712" y="1909717"/>
            <a:ext cx="1013912" cy="415498"/>
          </a:xfrm>
          <a:prstGeom prst="rect">
            <a:avLst/>
          </a:prstGeom>
          <a:solidFill>
            <a:schemeClr val="bg1"/>
          </a:solidFill>
        </p:spPr>
        <p:txBody>
          <a:bodyPr wrap="square" rtlCol="0">
            <a:spAutoFit/>
          </a:bodyPr>
          <a:lstStyle/>
          <a:p>
            <a:pPr algn="r"/>
            <a:r>
              <a:rPr lang="en-US" sz="1050" b="1" smtClean="0">
                <a:solidFill>
                  <a:srgbClr val="FF0000"/>
                </a:solidFill>
              </a:rPr>
              <a:t>Perfil</a:t>
            </a:r>
          </a:p>
          <a:p>
            <a:pPr algn="r"/>
            <a:r>
              <a:rPr lang="en-US" sz="1050" b="1" smtClean="0">
                <a:solidFill>
                  <a:srgbClr val="FF0000"/>
                </a:solidFill>
              </a:rPr>
              <a:t>Pre-Dragado</a:t>
            </a:r>
            <a:endParaRPr lang="en-US" sz="1050" b="1">
              <a:solidFill>
                <a:srgbClr val="FF0000"/>
              </a:solidFill>
            </a:endParaRPr>
          </a:p>
        </p:txBody>
      </p:sp>
      <p:sp>
        <p:nvSpPr>
          <p:cNvPr id="8" name="TextBox 7"/>
          <p:cNvSpPr txBox="1"/>
          <p:nvPr/>
        </p:nvSpPr>
        <p:spPr>
          <a:xfrm>
            <a:off x="64739" y="2774213"/>
            <a:ext cx="1432289" cy="253916"/>
          </a:xfrm>
          <a:prstGeom prst="rect">
            <a:avLst/>
          </a:prstGeom>
          <a:solidFill>
            <a:schemeClr val="bg1"/>
          </a:solidFill>
        </p:spPr>
        <p:txBody>
          <a:bodyPr wrap="square" rtlCol="0">
            <a:spAutoFit/>
          </a:bodyPr>
          <a:lstStyle/>
          <a:p>
            <a:pPr algn="r"/>
            <a:r>
              <a:rPr lang="en-US" sz="1050" b="1" smtClean="0">
                <a:solidFill>
                  <a:srgbClr val="078F0D"/>
                </a:solidFill>
              </a:rPr>
              <a:t>Perfil Post-Dragado</a:t>
            </a:r>
            <a:endParaRPr lang="en-US" sz="1050" b="1">
              <a:solidFill>
                <a:srgbClr val="078F0D"/>
              </a:solidFill>
            </a:endParaRPr>
          </a:p>
        </p:txBody>
      </p:sp>
    </p:spTree>
    <p:extLst>
      <p:ext uri="{BB962C8B-B14F-4D97-AF65-F5344CB8AC3E}">
        <p14:creationId xmlns:p14="http://schemas.microsoft.com/office/powerpoint/2010/main" val="482126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41528" y="4114800"/>
            <a:ext cx="8445272" cy="1769143"/>
            <a:chOff x="241528" y="4114800"/>
            <a:chExt cx="8445272" cy="1769143"/>
          </a:xfrm>
        </p:grpSpPr>
        <p:pic>
          <p:nvPicPr>
            <p:cNvPr id="6147" name="Picture 3" descr="C:\Temp\Volume Course\GGG8.png"/>
            <p:cNvPicPr>
              <a:picLocks noChangeAspect="1" noChangeArrowheads="1"/>
            </p:cNvPicPr>
            <p:nvPr/>
          </p:nvPicPr>
          <p:blipFill>
            <a:blip r:embed="rId2" cstate="print"/>
            <a:srcRect/>
            <a:stretch>
              <a:fillRect/>
            </a:stretch>
          </p:blipFill>
          <p:spPr bwMode="auto">
            <a:xfrm>
              <a:off x="457200" y="4114800"/>
              <a:ext cx="8229600" cy="1769143"/>
            </a:xfrm>
            <a:prstGeom prst="rect">
              <a:avLst/>
            </a:prstGeom>
            <a:noFill/>
          </p:spPr>
        </p:pic>
        <p:sp>
          <p:nvSpPr>
            <p:cNvPr id="13" name="TextBox 12"/>
            <p:cNvSpPr txBox="1"/>
            <p:nvPr/>
          </p:nvSpPr>
          <p:spPr>
            <a:xfrm>
              <a:off x="241528" y="4344061"/>
              <a:ext cx="1013912" cy="338554"/>
            </a:xfrm>
            <a:prstGeom prst="rect">
              <a:avLst/>
            </a:prstGeom>
            <a:solidFill>
              <a:schemeClr val="bg1"/>
            </a:solidFill>
          </p:spPr>
          <p:txBody>
            <a:bodyPr wrap="square" rtlCol="0">
              <a:spAutoFit/>
            </a:bodyPr>
            <a:lstStyle/>
            <a:p>
              <a:pPr algn="r"/>
              <a:r>
                <a:rPr lang="en-US" sz="800" b="1" smtClean="0">
                  <a:solidFill>
                    <a:srgbClr val="FF0000"/>
                  </a:solidFill>
                </a:rPr>
                <a:t>Perfil</a:t>
              </a:r>
            </a:p>
            <a:p>
              <a:pPr algn="r"/>
              <a:r>
                <a:rPr lang="en-US" sz="800" b="1" smtClean="0">
                  <a:solidFill>
                    <a:srgbClr val="FF0000"/>
                  </a:solidFill>
                </a:rPr>
                <a:t>Pre-Dragado</a:t>
              </a:r>
              <a:endParaRPr lang="en-US" sz="800" b="1">
                <a:solidFill>
                  <a:srgbClr val="FF0000"/>
                </a:solidFill>
              </a:endParaRPr>
            </a:p>
          </p:txBody>
        </p:sp>
        <p:sp>
          <p:nvSpPr>
            <p:cNvPr id="14" name="TextBox 13"/>
            <p:cNvSpPr txBox="1"/>
            <p:nvPr/>
          </p:nvSpPr>
          <p:spPr>
            <a:xfrm>
              <a:off x="354703" y="5127637"/>
              <a:ext cx="1432289" cy="215444"/>
            </a:xfrm>
            <a:prstGeom prst="rect">
              <a:avLst/>
            </a:prstGeom>
            <a:solidFill>
              <a:schemeClr val="bg1"/>
            </a:solidFill>
          </p:spPr>
          <p:txBody>
            <a:bodyPr wrap="square" rtlCol="0">
              <a:spAutoFit/>
            </a:bodyPr>
            <a:lstStyle/>
            <a:p>
              <a:pPr algn="r"/>
              <a:r>
                <a:rPr lang="en-US" sz="800" b="1" smtClean="0">
                  <a:solidFill>
                    <a:srgbClr val="078F0D"/>
                  </a:solidFill>
                </a:rPr>
                <a:t>Perfil Post-Dragado</a:t>
              </a:r>
              <a:endParaRPr lang="en-US" sz="800" b="1">
                <a:solidFill>
                  <a:srgbClr val="078F0D"/>
                </a:solidFill>
              </a:endParaRPr>
            </a:p>
          </p:txBody>
        </p:sp>
      </p:grpSp>
      <p:sp>
        <p:nvSpPr>
          <p:cNvPr id="2" name="Title 1"/>
          <p:cNvSpPr>
            <a:spLocks noGrp="1"/>
          </p:cNvSpPr>
          <p:nvPr>
            <p:ph type="title"/>
          </p:nvPr>
        </p:nvSpPr>
        <p:spPr>
          <a:xfrm>
            <a:off x="457200" y="0"/>
            <a:ext cx="8229600" cy="1054721"/>
          </a:xfrm>
        </p:spPr>
        <p:txBody>
          <a:bodyPr>
            <a:normAutofit/>
          </a:bodyPr>
          <a:lstStyle/>
          <a:p>
            <a:pPr algn="l" rtl="0"/>
            <a:r>
              <a:rPr lang="es" b="0" i="0" u="none"/>
              <a:t>Que tal si calculamos el material separadamente para cada perfil y luego tomamos la diferencia?</a:t>
            </a:r>
          </a:p>
        </p:txBody>
      </p:sp>
      <p:pic>
        <p:nvPicPr>
          <p:cNvPr id="6146" name="Picture 2" descr="C:\Temp\Volume Course\GGG7.png"/>
          <p:cNvPicPr>
            <a:picLocks noGrp="1" noChangeAspect="1" noChangeArrowheads="1"/>
          </p:cNvPicPr>
          <p:nvPr>
            <p:ph idx="1"/>
          </p:nvPr>
        </p:nvPicPr>
        <p:blipFill>
          <a:blip r:embed="rId3" cstate="print"/>
          <a:srcRect/>
          <a:stretch>
            <a:fillRect/>
          </a:stretch>
        </p:blipFill>
        <p:spPr bwMode="auto">
          <a:xfrm>
            <a:off x="457200" y="1752600"/>
            <a:ext cx="8229600" cy="1769144"/>
          </a:xfrm>
          <a:prstGeom prst="rect">
            <a:avLst/>
          </a:prstGeom>
          <a:noFill/>
        </p:spPr>
      </p:pic>
      <p:sp>
        <p:nvSpPr>
          <p:cNvPr id="11" name="Slide Number Placeholder 10"/>
          <p:cNvSpPr>
            <a:spLocks noGrp="1"/>
          </p:cNvSpPr>
          <p:nvPr>
            <p:ph type="sldNum" sz="quarter" idx="12"/>
          </p:nvPr>
        </p:nvSpPr>
        <p:spPr/>
        <p:txBody>
          <a:bodyPr/>
          <a:lstStyle/>
          <a:p>
            <a:pPr algn="l" rtl="0"/>
            <a:fld id="{8B0EDE77-C530-4ADB-AD74-A99B71A289FB}" type="slidenum">
              <a:rPr/>
              <a:pPr algn="l" rtl="0"/>
              <a:t>46</a:t>
            </a:fld>
            <a:endParaRPr lang="es"/>
          </a:p>
        </p:txBody>
      </p:sp>
      <p:sp>
        <p:nvSpPr>
          <p:cNvPr id="6" name="TextBox 5"/>
          <p:cNvSpPr txBox="1"/>
          <p:nvPr/>
        </p:nvSpPr>
        <p:spPr>
          <a:xfrm>
            <a:off x="2819400" y="1981200"/>
            <a:ext cx="3042821" cy="461665"/>
          </a:xfrm>
          <a:prstGeom prst="rect">
            <a:avLst/>
          </a:prstGeom>
          <a:noFill/>
        </p:spPr>
        <p:txBody>
          <a:bodyPr wrap="none" rtlCol="0">
            <a:spAutoFit/>
          </a:bodyPr>
          <a:lstStyle/>
          <a:p>
            <a:pPr algn="l" rtl="0"/>
            <a:r>
              <a:rPr lang="es" sz="2400" b="1" i="0" u="none">
                <a:solidFill>
                  <a:schemeClr val="tx1">
                    <a:lumMod val="65000"/>
                    <a:lumOff val="35000"/>
                  </a:schemeClr>
                </a:solidFill>
              </a:rPr>
              <a:t>Resultados Predragado</a:t>
            </a:r>
          </a:p>
        </p:txBody>
      </p:sp>
      <p:sp>
        <p:nvSpPr>
          <p:cNvPr id="7" name="TextBox 6"/>
          <p:cNvSpPr txBox="1"/>
          <p:nvPr/>
        </p:nvSpPr>
        <p:spPr>
          <a:xfrm>
            <a:off x="2971800" y="4343400"/>
            <a:ext cx="3212739" cy="461665"/>
          </a:xfrm>
          <a:prstGeom prst="rect">
            <a:avLst/>
          </a:prstGeom>
          <a:noFill/>
        </p:spPr>
        <p:txBody>
          <a:bodyPr wrap="none" rtlCol="0">
            <a:spAutoFit/>
          </a:bodyPr>
          <a:lstStyle/>
          <a:p>
            <a:pPr algn="l" rtl="0"/>
            <a:r>
              <a:rPr lang="es" sz="2400" b="1" i="0" u="none">
                <a:solidFill>
                  <a:schemeClr val="tx1">
                    <a:lumMod val="65000"/>
                    <a:lumOff val="35000"/>
                  </a:schemeClr>
                </a:solidFill>
              </a:rPr>
              <a:t>Resultados Post-dragado</a:t>
            </a:r>
          </a:p>
        </p:txBody>
      </p:sp>
      <p:sp>
        <p:nvSpPr>
          <p:cNvPr id="8" name="TextBox 7"/>
          <p:cNvSpPr txBox="1"/>
          <p:nvPr/>
        </p:nvSpPr>
        <p:spPr>
          <a:xfrm>
            <a:off x="457200" y="1278445"/>
            <a:ext cx="1390189" cy="369332"/>
          </a:xfrm>
          <a:prstGeom prst="rect">
            <a:avLst/>
          </a:prstGeom>
          <a:noFill/>
        </p:spPr>
        <p:txBody>
          <a:bodyPr wrap="none" rtlCol="0">
            <a:spAutoFit/>
          </a:bodyPr>
          <a:lstStyle/>
          <a:p>
            <a:pPr algn="l" rtl="0"/>
            <a:r>
              <a:rPr lang="es" b="0" i="0" u="none">
                <a:solidFill>
                  <a:schemeClr val="tx1">
                    <a:lumMod val="65000"/>
                    <a:lumOff val="35000"/>
                  </a:schemeClr>
                </a:solidFill>
              </a:rPr>
              <a:t>Tome esto...</a:t>
            </a:r>
          </a:p>
        </p:txBody>
      </p:sp>
      <p:sp>
        <p:nvSpPr>
          <p:cNvPr id="9" name="TextBox 8"/>
          <p:cNvSpPr txBox="1"/>
          <p:nvPr/>
        </p:nvSpPr>
        <p:spPr>
          <a:xfrm>
            <a:off x="457200" y="3669891"/>
            <a:ext cx="1697901" cy="369332"/>
          </a:xfrm>
          <a:prstGeom prst="rect">
            <a:avLst/>
          </a:prstGeom>
          <a:noFill/>
        </p:spPr>
        <p:txBody>
          <a:bodyPr wrap="none" rtlCol="0">
            <a:spAutoFit/>
          </a:bodyPr>
          <a:lstStyle/>
          <a:p>
            <a:pPr algn="l" rtl="0"/>
            <a:r>
              <a:rPr lang="es" b="0" i="0" u="none">
                <a:solidFill>
                  <a:schemeClr val="tx1">
                    <a:lumMod val="65000"/>
                    <a:lumOff val="35000"/>
                  </a:schemeClr>
                </a:solidFill>
              </a:rPr>
              <a:t>Reste esto...</a:t>
            </a:r>
          </a:p>
        </p:txBody>
      </p:sp>
      <p:sp>
        <p:nvSpPr>
          <p:cNvPr id="10" name="TextBox 9"/>
          <p:cNvSpPr txBox="1"/>
          <p:nvPr/>
        </p:nvSpPr>
        <p:spPr>
          <a:xfrm>
            <a:off x="234784" y="1958269"/>
            <a:ext cx="1013912" cy="338554"/>
          </a:xfrm>
          <a:prstGeom prst="rect">
            <a:avLst/>
          </a:prstGeom>
          <a:solidFill>
            <a:schemeClr val="bg1"/>
          </a:solidFill>
        </p:spPr>
        <p:txBody>
          <a:bodyPr wrap="square" rtlCol="0">
            <a:spAutoFit/>
          </a:bodyPr>
          <a:lstStyle/>
          <a:p>
            <a:pPr algn="r"/>
            <a:r>
              <a:rPr lang="en-US" sz="800" b="1" smtClean="0">
                <a:solidFill>
                  <a:srgbClr val="FF0000"/>
                </a:solidFill>
              </a:rPr>
              <a:t>Perfil</a:t>
            </a:r>
          </a:p>
          <a:p>
            <a:pPr algn="r"/>
            <a:r>
              <a:rPr lang="en-US" sz="800" b="1" smtClean="0">
                <a:solidFill>
                  <a:srgbClr val="FF0000"/>
                </a:solidFill>
              </a:rPr>
              <a:t>Pre-Dragado</a:t>
            </a:r>
            <a:endParaRPr lang="en-US" sz="800" b="1">
              <a:solidFill>
                <a:srgbClr val="FF0000"/>
              </a:solidFill>
            </a:endParaRPr>
          </a:p>
        </p:txBody>
      </p:sp>
      <p:sp>
        <p:nvSpPr>
          <p:cNvPr id="12" name="TextBox 11"/>
          <p:cNvSpPr txBox="1"/>
          <p:nvPr/>
        </p:nvSpPr>
        <p:spPr>
          <a:xfrm>
            <a:off x="347959" y="2741845"/>
            <a:ext cx="1432289" cy="215444"/>
          </a:xfrm>
          <a:prstGeom prst="rect">
            <a:avLst/>
          </a:prstGeom>
          <a:solidFill>
            <a:schemeClr val="bg1"/>
          </a:solidFill>
        </p:spPr>
        <p:txBody>
          <a:bodyPr wrap="square" rtlCol="0">
            <a:spAutoFit/>
          </a:bodyPr>
          <a:lstStyle/>
          <a:p>
            <a:pPr algn="r"/>
            <a:r>
              <a:rPr lang="en-US" sz="800" b="1" smtClean="0">
                <a:solidFill>
                  <a:srgbClr val="078F0D"/>
                </a:solidFill>
              </a:rPr>
              <a:t>Perfil Post-Dragado</a:t>
            </a:r>
            <a:endParaRPr lang="en-US" sz="800" b="1">
              <a:solidFill>
                <a:srgbClr val="078F0D"/>
              </a:solidFill>
            </a:endParaRPr>
          </a:p>
        </p:txBody>
      </p:sp>
    </p:spTree>
    <p:extLst>
      <p:ext uri="{BB962C8B-B14F-4D97-AF65-F5344CB8AC3E}">
        <p14:creationId xmlns:p14="http://schemas.microsoft.com/office/powerpoint/2010/main" val="39063196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pPr algn="l" rtl="0"/>
            <a:r>
              <a:rPr lang="es" b="0" i="0" u="none"/>
              <a:t>Pre Dragado vs Post Dragado</a:t>
            </a:r>
          </a:p>
        </p:txBody>
      </p:sp>
      <p:sp>
        <p:nvSpPr>
          <p:cNvPr id="5" name="TextBox 4"/>
          <p:cNvSpPr txBox="1"/>
          <p:nvPr/>
        </p:nvSpPr>
        <p:spPr>
          <a:xfrm>
            <a:off x="119641" y="4689764"/>
            <a:ext cx="8955993" cy="1323439"/>
          </a:xfrm>
          <a:prstGeom prst="rect">
            <a:avLst/>
          </a:prstGeom>
          <a:noFill/>
          <a:ln>
            <a:solidFill>
              <a:schemeClr val="tx1"/>
            </a:solidFill>
          </a:ln>
        </p:spPr>
        <p:txBody>
          <a:bodyPr wrap="square" rtlCol="0">
            <a:spAutoFit/>
          </a:bodyPr>
          <a:lstStyle/>
          <a:p>
            <a:pPr algn="l" rtl="0"/>
            <a:r>
              <a:rPr lang="es" sz="1600" b="0" i="0" u="none">
                <a:solidFill>
                  <a:schemeClr val="tx1">
                    <a:lumMod val="65000"/>
                    <a:lumOff val="35000"/>
                  </a:schemeClr>
                </a:solidFill>
              </a:rPr>
              <a:t>NO es una buena idea.</a:t>
            </a:r>
          </a:p>
          <a:p>
            <a:endParaRPr lang="es" sz="1600" dirty="0">
              <a:solidFill>
                <a:schemeClr val="tx1">
                  <a:lumMod val="65000"/>
                  <a:lumOff val="35000"/>
                </a:schemeClr>
              </a:solidFill>
            </a:endParaRPr>
          </a:p>
          <a:p>
            <a:pPr algn="l" rtl="0"/>
            <a:r>
              <a:rPr lang="es" sz="1600" b="0" i="0" u="none">
                <a:solidFill>
                  <a:schemeClr val="tx1">
                    <a:lumMod val="65000"/>
                    <a:lumOff val="35000"/>
                  </a:schemeClr>
                </a:solidFill>
              </a:rPr>
              <a:t>Areas donde yo tengo cobertura en ambos levantamientos:  			</a:t>
            </a:r>
            <a:r>
              <a:rPr lang="es" sz="1600" b="0" i="0" u="none">
                <a:solidFill>
                  <a:schemeClr val="bg2"/>
                </a:solidFill>
              </a:rPr>
              <a:t>Calculado</a:t>
            </a:r>
          </a:p>
          <a:p>
            <a:pPr algn="l" rtl="0"/>
            <a:r>
              <a:rPr lang="es" sz="1600" b="0" i="0" u="none">
                <a:solidFill>
                  <a:schemeClr val="tx1">
                    <a:lumMod val="65000"/>
                    <a:lumOff val="35000"/>
                  </a:schemeClr>
                </a:solidFill>
              </a:rPr>
              <a:t>Areas donde yo solo tengo cobertura en el Levantamiento Previo:  	</a:t>
            </a:r>
            <a:r>
              <a:rPr lang="es" sz="1600" b="0" i="0" u="none">
                <a:solidFill>
                  <a:schemeClr val="bg2"/>
                </a:solidFill>
              </a:rPr>
              <a:t>Tratadas como removidas</a:t>
            </a:r>
            <a:endParaRPr lang="es" sz="1600" dirty="0">
              <a:solidFill>
                <a:schemeClr val="tx1">
                  <a:lumMod val="65000"/>
                  <a:lumOff val="35000"/>
                </a:schemeClr>
              </a:solidFill>
            </a:endParaRPr>
          </a:p>
          <a:p>
            <a:pPr algn="l" rtl="0"/>
            <a:r>
              <a:rPr lang="es" sz="1600" b="0" i="0" u="none">
                <a:solidFill>
                  <a:schemeClr val="tx1">
                    <a:lumMod val="65000"/>
                    <a:lumOff val="35000"/>
                  </a:schemeClr>
                </a:solidFill>
              </a:rPr>
              <a:t>Areas donde yo solo tengo cobertura en el Levantamiento Posterior:  	</a:t>
            </a:r>
            <a:r>
              <a:rPr lang="es" sz="1600" b="0" i="0" u="none">
                <a:solidFill>
                  <a:schemeClr val="bg2"/>
                </a:solidFill>
              </a:rPr>
              <a:t>Tratadas como relleno</a:t>
            </a:r>
            <a:endParaRPr lang="es" sz="1600" dirty="0">
              <a:solidFill>
                <a:schemeClr val="tx1">
                  <a:lumMod val="65000"/>
                  <a:lumOff val="35000"/>
                </a:schemeClr>
              </a:solidFill>
            </a:endParaRPr>
          </a:p>
        </p:txBody>
      </p:sp>
      <p:sp>
        <p:nvSpPr>
          <p:cNvPr id="2" name="Rectangle 1"/>
          <p:cNvSpPr/>
          <p:nvPr/>
        </p:nvSpPr>
        <p:spPr>
          <a:xfrm>
            <a:off x="297871" y="1207088"/>
            <a:ext cx="5715001" cy="646331"/>
          </a:xfrm>
          <a:prstGeom prst="rect">
            <a:avLst/>
          </a:prstGeom>
        </p:spPr>
        <p:txBody>
          <a:bodyPr wrap="square">
            <a:spAutoFit/>
          </a:bodyPr>
          <a:lstStyle/>
          <a:p>
            <a:pPr algn="l" rtl="0"/>
            <a:r>
              <a:rPr lang="es" b="0" i="0" u="none">
                <a:solidFill>
                  <a:schemeClr val="tx1">
                    <a:lumMod val="65000"/>
                    <a:lumOff val="35000"/>
                  </a:schemeClr>
                </a:solidFill>
              </a:rPr>
              <a:t>Que tal si calculamos el material separadamente para cada perfil y luego tomamos la diferencia?</a:t>
            </a:r>
          </a:p>
        </p:txBody>
      </p:sp>
      <p:grpSp>
        <p:nvGrpSpPr>
          <p:cNvPr id="3" name="Group 2"/>
          <p:cNvGrpSpPr/>
          <p:nvPr/>
        </p:nvGrpSpPr>
        <p:grpSpPr>
          <a:xfrm>
            <a:off x="-113172" y="2022763"/>
            <a:ext cx="9257172" cy="2448699"/>
            <a:chOff x="-113172" y="2022763"/>
            <a:chExt cx="9257172" cy="2448699"/>
          </a:xfrm>
        </p:grpSpPr>
        <p:pic>
          <p:nvPicPr>
            <p:cNvPr id="7170" name="Picture 2" descr="C:\Temp\Volume Course\GGG9.png"/>
            <p:cNvPicPr>
              <a:picLocks noChangeAspect="1" noChangeArrowheads="1"/>
            </p:cNvPicPr>
            <p:nvPr/>
          </p:nvPicPr>
          <p:blipFill>
            <a:blip r:embed="rId2" cstate="print"/>
            <a:srcRect/>
            <a:stretch>
              <a:fillRect/>
            </a:stretch>
          </p:blipFill>
          <p:spPr bwMode="auto">
            <a:xfrm>
              <a:off x="0" y="2022763"/>
              <a:ext cx="9144000" cy="2448699"/>
            </a:xfrm>
            <a:prstGeom prst="rect">
              <a:avLst/>
            </a:prstGeom>
            <a:noFill/>
          </p:spPr>
        </p:pic>
        <p:sp>
          <p:nvSpPr>
            <p:cNvPr id="6" name="TextBox 5"/>
            <p:cNvSpPr txBox="1"/>
            <p:nvPr/>
          </p:nvSpPr>
          <p:spPr>
            <a:xfrm>
              <a:off x="-113172" y="2362869"/>
              <a:ext cx="1013912" cy="400110"/>
            </a:xfrm>
            <a:prstGeom prst="rect">
              <a:avLst/>
            </a:prstGeom>
            <a:solidFill>
              <a:schemeClr val="bg1"/>
            </a:solidFill>
          </p:spPr>
          <p:txBody>
            <a:bodyPr wrap="square" rtlCol="0">
              <a:spAutoFit/>
            </a:bodyPr>
            <a:lstStyle/>
            <a:p>
              <a:pPr algn="r"/>
              <a:r>
                <a:rPr lang="en-US" sz="1000" b="1" smtClean="0">
                  <a:solidFill>
                    <a:srgbClr val="FF0000"/>
                  </a:solidFill>
                </a:rPr>
                <a:t>Perfil</a:t>
              </a:r>
            </a:p>
            <a:p>
              <a:pPr algn="r"/>
              <a:r>
                <a:rPr lang="en-US" sz="1000" b="1" smtClean="0">
                  <a:solidFill>
                    <a:srgbClr val="FF0000"/>
                  </a:solidFill>
                </a:rPr>
                <a:t>Pre-Dragado</a:t>
              </a:r>
              <a:endParaRPr lang="en-US" sz="1000" b="1">
                <a:solidFill>
                  <a:srgbClr val="FF0000"/>
                </a:solidFill>
              </a:endParaRPr>
            </a:p>
          </p:txBody>
        </p:sp>
        <p:sp>
          <p:nvSpPr>
            <p:cNvPr id="7" name="TextBox 6"/>
            <p:cNvSpPr txBox="1"/>
            <p:nvPr/>
          </p:nvSpPr>
          <p:spPr>
            <a:xfrm>
              <a:off x="56647" y="3389205"/>
              <a:ext cx="1432289" cy="246221"/>
            </a:xfrm>
            <a:prstGeom prst="rect">
              <a:avLst/>
            </a:prstGeom>
            <a:solidFill>
              <a:schemeClr val="bg1"/>
            </a:solidFill>
          </p:spPr>
          <p:txBody>
            <a:bodyPr wrap="square" rtlCol="0">
              <a:spAutoFit/>
            </a:bodyPr>
            <a:lstStyle/>
            <a:p>
              <a:pPr algn="r"/>
              <a:r>
                <a:rPr lang="en-US" sz="1000" b="1" smtClean="0">
                  <a:solidFill>
                    <a:srgbClr val="078F0D"/>
                  </a:solidFill>
                </a:rPr>
                <a:t>Perfil Post-Dragado</a:t>
              </a:r>
              <a:endParaRPr lang="en-US" sz="1000" b="1">
                <a:solidFill>
                  <a:srgbClr val="078F0D"/>
                </a:solidFill>
              </a:endParaRPr>
            </a:p>
          </p:txBody>
        </p:sp>
        <p:sp>
          <p:nvSpPr>
            <p:cNvPr id="8" name="TextBox 7"/>
            <p:cNvSpPr txBox="1"/>
            <p:nvPr/>
          </p:nvSpPr>
          <p:spPr>
            <a:xfrm>
              <a:off x="7218095" y="4046488"/>
              <a:ext cx="1579121" cy="246221"/>
            </a:xfrm>
            <a:prstGeom prst="rect">
              <a:avLst/>
            </a:prstGeom>
            <a:solidFill>
              <a:schemeClr val="bg1"/>
            </a:solidFill>
          </p:spPr>
          <p:txBody>
            <a:bodyPr wrap="square" rtlCol="0">
              <a:spAutoFit/>
            </a:bodyPr>
            <a:lstStyle/>
            <a:p>
              <a:r>
                <a:rPr lang="en-US" sz="1000" b="1" smtClean="0">
                  <a:solidFill>
                    <a:srgbClr val="8B3E74"/>
                  </a:solidFill>
                </a:rPr>
                <a:t>Tratado como Relleno!</a:t>
              </a:r>
              <a:endParaRPr lang="en-US" sz="1000" b="1">
                <a:solidFill>
                  <a:srgbClr val="8B3E74"/>
                </a:solidFill>
              </a:endParaRPr>
            </a:p>
          </p:txBody>
        </p:sp>
      </p:grpSp>
    </p:spTree>
    <p:extLst>
      <p:ext uri="{BB962C8B-B14F-4D97-AF65-F5344CB8AC3E}">
        <p14:creationId xmlns:p14="http://schemas.microsoft.com/office/powerpoint/2010/main" val="385890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En un mundo perfecto....</a:t>
            </a:r>
          </a:p>
        </p:txBody>
      </p:sp>
      <p:sp>
        <p:nvSpPr>
          <p:cNvPr id="5" name="Content Placeholder 4"/>
          <p:cNvSpPr>
            <a:spLocks noGrp="1"/>
          </p:cNvSpPr>
          <p:nvPr>
            <p:ph idx="1"/>
          </p:nvPr>
        </p:nvSpPr>
        <p:spPr>
          <a:xfrm>
            <a:off x="2116666" y="1422401"/>
            <a:ext cx="6064382" cy="1314026"/>
          </a:xfrm>
        </p:spPr>
        <p:txBody>
          <a:bodyPr>
            <a:normAutofit fontScale="92500"/>
          </a:bodyPr>
          <a:lstStyle/>
          <a:p>
            <a:pPr algn="l" rtl="0"/>
            <a:r>
              <a:rPr lang="es" b="0" i="0" u="none">
                <a:solidFill>
                  <a:schemeClr val="tx1">
                    <a:lumMod val="65000"/>
                    <a:lumOff val="35000"/>
                  </a:schemeClr>
                </a:solidFill>
              </a:rPr>
              <a:t>Levante desde Tope del Banco hasta Tope del Banco</a:t>
            </a:r>
          </a:p>
          <a:p>
            <a:pPr algn="l" rtl="0"/>
            <a:r>
              <a:rPr lang="es" b="0" i="0" u="none">
                <a:solidFill>
                  <a:schemeClr val="tx1">
                    <a:lumMod val="65000"/>
                    <a:lumOff val="35000"/>
                  </a:schemeClr>
                </a:solidFill>
              </a:rPr>
              <a:t>Sin vacíos de datos internos</a:t>
            </a:r>
          </a:p>
          <a:p>
            <a:pPr algn="l" rtl="0"/>
            <a:r>
              <a:rPr lang="es" b="0" i="0" u="none">
                <a:solidFill>
                  <a:schemeClr val="tx1">
                    <a:lumMod val="65000"/>
                    <a:lumOff val="35000"/>
                  </a:schemeClr>
                </a:solidFill>
              </a:rPr>
              <a:t>Por eso pagan mucho a los Hidrógrafos $$$$</a:t>
            </a:r>
          </a:p>
        </p:txBody>
      </p:sp>
      <p:pic>
        <p:nvPicPr>
          <p:cNvPr id="3074" name="Picture 2" descr="C:\Ratpack\Pat.jpg"/>
          <p:cNvPicPr>
            <a:picLocks noChangeAspect="1" noChangeArrowheads="1"/>
          </p:cNvPicPr>
          <p:nvPr/>
        </p:nvPicPr>
        <p:blipFill>
          <a:blip r:embed="rId2" cstate="print"/>
          <a:srcRect/>
          <a:stretch>
            <a:fillRect/>
          </a:stretch>
        </p:blipFill>
        <p:spPr bwMode="auto">
          <a:xfrm>
            <a:off x="347471" y="1174159"/>
            <a:ext cx="1443419" cy="1663868"/>
          </a:xfrm>
          <a:prstGeom prst="rect">
            <a:avLst/>
          </a:prstGeom>
          <a:noFill/>
          <a:ln>
            <a:solidFill>
              <a:schemeClr val="tx1">
                <a:lumMod val="65000"/>
                <a:lumOff val="35000"/>
              </a:schemeClr>
            </a:solidFill>
          </a:ln>
        </p:spPr>
      </p:pic>
      <p:grpSp>
        <p:nvGrpSpPr>
          <p:cNvPr id="13" name="Group 12"/>
          <p:cNvGrpSpPr/>
          <p:nvPr/>
        </p:nvGrpSpPr>
        <p:grpSpPr>
          <a:xfrm>
            <a:off x="347471" y="3075094"/>
            <a:ext cx="8512049" cy="3000586"/>
            <a:chOff x="347471" y="3075094"/>
            <a:chExt cx="8512049" cy="3000586"/>
          </a:xfrm>
        </p:grpSpPr>
        <p:pic>
          <p:nvPicPr>
            <p:cNvPr id="3075" name="Picture 3" descr="C:\Ratpack\CoastalO Dredging.jpg"/>
            <p:cNvPicPr>
              <a:picLocks noChangeAspect="1" noChangeArrowheads="1"/>
            </p:cNvPicPr>
            <p:nvPr/>
          </p:nvPicPr>
          <p:blipFill rotWithShape="1">
            <a:blip r:embed="rId3" cstate="print"/>
            <a:srcRect r="1786" b="3063"/>
            <a:stretch/>
          </p:blipFill>
          <p:spPr bwMode="auto">
            <a:xfrm>
              <a:off x="347471" y="3075094"/>
              <a:ext cx="8512049" cy="3000586"/>
            </a:xfrm>
            <a:prstGeom prst="rect">
              <a:avLst/>
            </a:prstGeom>
            <a:noFill/>
          </p:spPr>
        </p:pic>
        <p:sp>
          <p:nvSpPr>
            <p:cNvPr id="2" name="TextBox 1"/>
            <p:cNvSpPr txBox="1"/>
            <p:nvPr/>
          </p:nvSpPr>
          <p:spPr>
            <a:xfrm>
              <a:off x="453154" y="3599517"/>
              <a:ext cx="2710831" cy="577081"/>
            </a:xfrm>
            <a:prstGeom prst="rect">
              <a:avLst/>
            </a:prstGeom>
            <a:solidFill>
              <a:schemeClr val="bg1"/>
            </a:solidFill>
          </p:spPr>
          <p:txBody>
            <a:bodyPr wrap="square" rtlCol="0">
              <a:spAutoFit/>
            </a:bodyPr>
            <a:lstStyle/>
            <a:p>
              <a:r>
                <a:rPr lang="en-US" sz="1050" smtClean="0"/>
                <a:t>Deseamos profundizar el canal de 28 a 30 pies. Vamos a darles 6 pulgadas de sobreprofundidad.</a:t>
              </a:r>
              <a:endParaRPr lang="en-US" sz="1050"/>
            </a:p>
          </p:txBody>
        </p:sp>
        <p:sp>
          <p:nvSpPr>
            <p:cNvPr id="6" name="TextBox 5"/>
            <p:cNvSpPr txBox="1"/>
            <p:nvPr/>
          </p:nvSpPr>
          <p:spPr>
            <a:xfrm>
              <a:off x="1391831" y="4157761"/>
              <a:ext cx="1796432" cy="600164"/>
            </a:xfrm>
            <a:prstGeom prst="rect">
              <a:avLst/>
            </a:prstGeom>
            <a:solidFill>
              <a:schemeClr val="bg1"/>
            </a:solidFill>
          </p:spPr>
          <p:txBody>
            <a:bodyPr wrap="square" rtlCol="0">
              <a:spAutoFit/>
            </a:bodyPr>
            <a:lstStyle/>
            <a:p>
              <a:r>
                <a:rPr lang="en-US" sz="1100" smtClean="0"/>
                <a:t>6 pulgadas? Esta loco? Estamos usando una draga, no un escalpelo.</a:t>
              </a:r>
              <a:endParaRPr lang="en-US" sz="1100"/>
            </a:p>
          </p:txBody>
        </p:sp>
        <p:sp>
          <p:nvSpPr>
            <p:cNvPr id="7" name="TextBox 6"/>
            <p:cNvSpPr txBox="1"/>
            <p:nvPr/>
          </p:nvSpPr>
          <p:spPr>
            <a:xfrm>
              <a:off x="3236814" y="3599528"/>
              <a:ext cx="2735108" cy="600164"/>
            </a:xfrm>
            <a:prstGeom prst="rect">
              <a:avLst/>
            </a:prstGeom>
            <a:solidFill>
              <a:schemeClr val="bg1"/>
            </a:solidFill>
          </p:spPr>
          <p:txBody>
            <a:bodyPr wrap="square" rtlCol="0">
              <a:spAutoFit/>
            </a:bodyPr>
            <a:lstStyle/>
            <a:p>
              <a:r>
                <a:rPr lang="en-US" sz="1100" smtClean="0"/>
                <a:t>Ah, y si toca los taludes laterals, la Autoridad Ambiental , podria ponerte una multa.</a:t>
              </a:r>
              <a:endParaRPr lang="en-US" sz="1100"/>
            </a:p>
          </p:txBody>
        </p:sp>
        <p:sp>
          <p:nvSpPr>
            <p:cNvPr id="10" name="TextBox 9"/>
            <p:cNvSpPr txBox="1"/>
            <p:nvPr/>
          </p:nvSpPr>
          <p:spPr>
            <a:xfrm>
              <a:off x="4304964" y="4099884"/>
              <a:ext cx="1650772" cy="507831"/>
            </a:xfrm>
            <a:prstGeom prst="rect">
              <a:avLst/>
            </a:prstGeom>
            <a:solidFill>
              <a:schemeClr val="bg1"/>
            </a:solidFill>
          </p:spPr>
          <p:txBody>
            <a:bodyPr wrap="square" rtlCol="0">
              <a:spAutoFit/>
            </a:bodyPr>
            <a:lstStyle/>
            <a:p>
              <a:pPr algn="r"/>
              <a:r>
                <a:rPr lang="en-US" sz="900" smtClean="0"/>
                <a:t>Uff, esperemos que no se enteren de lo de las tortugas marinas….</a:t>
              </a:r>
              <a:endParaRPr lang="en-US" sz="900"/>
            </a:p>
          </p:txBody>
        </p:sp>
        <p:sp>
          <p:nvSpPr>
            <p:cNvPr id="11" name="TextBox 10"/>
            <p:cNvSpPr txBox="1"/>
            <p:nvPr/>
          </p:nvSpPr>
          <p:spPr>
            <a:xfrm>
              <a:off x="6044750" y="3584358"/>
              <a:ext cx="2629912" cy="769441"/>
            </a:xfrm>
            <a:prstGeom prst="rect">
              <a:avLst/>
            </a:prstGeom>
            <a:solidFill>
              <a:schemeClr val="bg1"/>
            </a:solidFill>
          </p:spPr>
          <p:txBody>
            <a:bodyPr wrap="square" rtlCol="0">
              <a:spAutoFit/>
            </a:bodyPr>
            <a:lstStyle/>
            <a:p>
              <a:r>
                <a:rPr lang="en-US" sz="1100" smtClean="0"/>
                <a:t>Se me olvidaba… y toda su tripulacion tiene que usar estos brazaletes de seguridad, para que podamos traquear a cada uno de ellos.</a:t>
              </a:r>
              <a:endParaRPr lang="en-US" sz="1100"/>
            </a:p>
          </p:txBody>
        </p:sp>
        <p:sp>
          <p:nvSpPr>
            <p:cNvPr id="12" name="TextBox 11"/>
            <p:cNvSpPr txBox="1"/>
            <p:nvPr/>
          </p:nvSpPr>
          <p:spPr>
            <a:xfrm>
              <a:off x="7234279" y="4338723"/>
              <a:ext cx="1513211" cy="577081"/>
            </a:xfrm>
            <a:prstGeom prst="rect">
              <a:avLst/>
            </a:prstGeom>
            <a:solidFill>
              <a:schemeClr val="bg1"/>
            </a:solidFill>
          </p:spPr>
          <p:txBody>
            <a:bodyPr wrap="square" rtlCol="0">
              <a:spAutoFit/>
            </a:bodyPr>
            <a:lstStyle/>
            <a:p>
              <a:r>
                <a:rPr lang="en-US" sz="1050" smtClean="0"/>
                <a:t>Bueno, al menos esta vez sabre donde encontrarlos….</a:t>
              </a:r>
              <a:endParaRPr lang="en-US" sz="1050"/>
            </a:p>
          </p:txBody>
        </p:sp>
      </p:grpSp>
    </p:spTree>
    <p:extLst>
      <p:ext uri="{BB962C8B-B14F-4D97-AF65-F5344CB8AC3E}">
        <p14:creationId xmlns:p14="http://schemas.microsoft.com/office/powerpoint/2010/main" val="26338006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PLANTILLAS DISEÑO SECCIÓN TRANSVERSAL</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49</a:t>
            </a:fld>
            <a:endParaRPr lang="es"/>
          </a:p>
        </p:txBody>
      </p:sp>
    </p:spTree>
    <p:extLst>
      <p:ext uri="{BB962C8B-B14F-4D97-AF65-F5344CB8AC3E}">
        <p14:creationId xmlns:p14="http://schemas.microsoft.com/office/powerpoint/2010/main" val="403584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458200" cy="1143000"/>
          </a:xfrm>
        </p:spPr>
        <p:txBody>
          <a:bodyPr>
            <a:normAutofit/>
          </a:bodyPr>
          <a:lstStyle/>
          <a:p>
            <a:pPr algn="l" rtl="0"/>
            <a:r>
              <a:rPr lang="es" b="0" i="0" u="none"/>
              <a:t>Volumen por Secciones</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5</a:t>
            </a:fld>
            <a:endParaRPr lang="es"/>
          </a:p>
        </p:txBody>
      </p:sp>
      <p:sp>
        <p:nvSpPr>
          <p:cNvPr id="6" name="TextBox 5"/>
          <p:cNvSpPr txBox="1"/>
          <p:nvPr/>
        </p:nvSpPr>
        <p:spPr>
          <a:xfrm>
            <a:off x="234975" y="1409447"/>
            <a:ext cx="3177988" cy="4801314"/>
          </a:xfrm>
          <a:prstGeom prst="rect">
            <a:avLst/>
          </a:prstGeom>
          <a:noFill/>
        </p:spPr>
        <p:txBody>
          <a:bodyPr wrap="square" rtlCol="0">
            <a:spAutoFit/>
          </a:bodyPr>
          <a:lstStyle/>
          <a:p>
            <a:endParaRPr lang="es" dirty="0"/>
          </a:p>
          <a:p>
            <a:pPr algn="l" rtl="0"/>
            <a:r>
              <a:rPr lang="es" b="0" i="0" u="none" dirty="0">
                <a:solidFill>
                  <a:schemeClr val="tx1">
                    <a:lumMod val="65000"/>
                    <a:lumOff val="35000"/>
                  </a:schemeClr>
                </a:solidFill>
              </a:rPr>
              <a:t>La </a:t>
            </a:r>
            <a:r>
              <a:rPr lang="es" b="1" i="0" u="none" dirty="0">
                <a:solidFill>
                  <a:schemeClr val="bg2"/>
                </a:solidFill>
              </a:rPr>
              <a:t>“</a:t>
            </a:r>
            <a:r>
              <a:rPr lang="es" b="1" i="0" u="none" dirty="0" smtClean="0">
                <a:solidFill>
                  <a:schemeClr val="bg2"/>
                </a:solidFill>
              </a:rPr>
              <a:t>línea </a:t>
            </a:r>
            <a:r>
              <a:rPr lang="es" b="1" i="0" u="none" dirty="0">
                <a:solidFill>
                  <a:schemeClr val="bg2"/>
                </a:solidFill>
              </a:rPr>
              <a:t>central”</a:t>
            </a:r>
            <a:r>
              <a:rPr lang="es" b="0" i="0" u="none" dirty="0">
                <a:solidFill>
                  <a:schemeClr val="bg2"/>
                </a:solidFill>
              </a:rPr>
              <a:t> </a:t>
            </a:r>
            <a:r>
              <a:rPr lang="es" b="0" i="0" u="none" dirty="0">
                <a:solidFill>
                  <a:schemeClr val="tx1">
                    <a:lumMod val="65000"/>
                    <a:lumOff val="35000"/>
                  </a:schemeClr>
                </a:solidFill>
              </a:rPr>
              <a:t>no siempre está en el centro del canal.</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El talud lateral izquierdo y talud lateral derecho no tienen que ser iguales.</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La profundidad de diseño del canal, la sobreprofundidad del canal, el talud lateral izquierdo, el talud lateral derecho y el ancho del canal todos pueden cambiar a medida que se progresa a lo largo del canal.</a:t>
            </a:r>
          </a:p>
        </p:txBody>
      </p:sp>
      <p:sp>
        <p:nvSpPr>
          <p:cNvPr id="3" name="Rectangle 2"/>
          <p:cNvSpPr/>
          <p:nvPr/>
        </p:nvSpPr>
        <p:spPr>
          <a:xfrm>
            <a:off x="234974" y="1155016"/>
            <a:ext cx="7404965" cy="369332"/>
          </a:xfrm>
          <a:prstGeom prst="rect">
            <a:avLst/>
          </a:prstGeom>
        </p:spPr>
        <p:txBody>
          <a:bodyPr wrap="square">
            <a:spAutoFit/>
          </a:bodyPr>
          <a:lstStyle/>
          <a:p>
            <a:pPr algn="l" rtl="0"/>
            <a:r>
              <a:rPr lang="es" b="1" i="0" u="none" dirty="0">
                <a:solidFill>
                  <a:schemeClr val="tx1">
                    <a:lumMod val="65000"/>
                    <a:lumOff val="35000"/>
                  </a:schemeClr>
                </a:solidFill>
              </a:rPr>
              <a:t>Programa SECCIONES TRANSVERSALES Y VOLUMENES (CSV)</a:t>
            </a:r>
          </a:p>
        </p:txBody>
      </p:sp>
      <p:sp>
        <p:nvSpPr>
          <p:cNvPr id="8" name="TextBox 7"/>
          <p:cNvSpPr txBox="1"/>
          <p:nvPr/>
        </p:nvSpPr>
        <p:spPr>
          <a:xfrm>
            <a:off x="3298185" y="5085091"/>
            <a:ext cx="1014869" cy="338554"/>
          </a:xfrm>
          <a:prstGeom prst="rect">
            <a:avLst/>
          </a:prstGeom>
          <a:solidFill>
            <a:schemeClr val="bg1"/>
          </a:solidFill>
        </p:spPr>
        <p:txBody>
          <a:bodyPr wrap="square" rtlCol="0">
            <a:spAutoFit/>
          </a:bodyPr>
          <a:lstStyle/>
          <a:p>
            <a:r>
              <a:rPr lang="en-US" sz="800" b="1" dirty="0" err="1" smtClean="0"/>
              <a:t>Línea</a:t>
            </a:r>
            <a:r>
              <a:rPr lang="en-US" sz="800" b="1" dirty="0" smtClean="0"/>
              <a:t> Base Canal </a:t>
            </a:r>
            <a:r>
              <a:rPr lang="en-US" sz="800" b="1" dirty="0" err="1" smtClean="0"/>
              <a:t>Izquierdo</a:t>
            </a:r>
            <a:endParaRPr lang="en-US" sz="800" b="1" dirty="0"/>
          </a:p>
        </p:txBody>
      </p:sp>
      <p:grpSp>
        <p:nvGrpSpPr>
          <p:cNvPr id="5" name="Group 4"/>
          <p:cNvGrpSpPr/>
          <p:nvPr/>
        </p:nvGrpSpPr>
        <p:grpSpPr>
          <a:xfrm>
            <a:off x="3369665" y="1930563"/>
            <a:ext cx="5686250" cy="3647485"/>
            <a:chOff x="3369665" y="1930563"/>
            <a:chExt cx="5686250" cy="3647485"/>
          </a:xfrm>
        </p:grpSpPr>
        <p:pic>
          <p:nvPicPr>
            <p:cNvPr id="3074" name="Picture 2" descr="C:\Temp\Section - Plan View.png"/>
            <p:cNvPicPr>
              <a:picLocks noChangeAspect="1" noChangeArrowheads="1"/>
            </p:cNvPicPr>
            <p:nvPr/>
          </p:nvPicPr>
          <p:blipFill>
            <a:blip r:embed="rId2" cstate="print"/>
            <a:srcRect/>
            <a:stretch>
              <a:fillRect/>
            </a:stretch>
          </p:blipFill>
          <p:spPr bwMode="auto">
            <a:xfrm>
              <a:off x="3406588" y="1969381"/>
              <a:ext cx="5649327" cy="3608667"/>
            </a:xfrm>
            <a:prstGeom prst="rect">
              <a:avLst/>
            </a:prstGeom>
            <a:noFill/>
          </p:spPr>
        </p:pic>
        <p:sp>
          <p:nvSpPr>
            <p:cNvPr id="4" name="TextBox 3"/>
            <p:cNvSpPr txBox="1"/>
            <p:nvPr/>
          </p:nvSpPr>
          <p:spPr>
            <a:xfrm>
              <a:off x="3552404" y="2079651"/>
              <a:ext cx="946767" cy="338554"/>
            </a:xfrm>
            <a:prstGeom prst="rect">
              <a:avLst/>
            </a:prstGeom>
            <a:solidFill>
              <a:schemeClr val="bg1"/>
            </a:solidFill>
          </p:spPr>
          <p:txBody>
            <a:bodyPr wrap="square" rtlCol="0">
              <a:spAutoFit/>
            </a:bodyPr>
            <a:lstStyle/>
            <a:p>
              <a:r>
                <a:rPr lang="en-US" sz="800" b="1" dirty="0" smtClean="0">
                  <a:solidFill>
                    <a:srgbClr val="078F0D"/>
                  </a:solidFill>
                </a:rPr>
                <a:t>Tope del Banco </a:t>
              </a:r>
              <a:r>
                <a:rPr lang="en-US" sz="800" b="1" dirty="0" err="1" smtClean="0">
                  <a:solidFill>
                    <a:srgbClr val="078F0D"/>
                  </a:solidFill>
                </a:rPr>
                <a:t>Izquierdo</a:t>
              </a:r>
              <a:endParaRPr lang="en-US" sz="800" b="1" dirty="0">
                <a:solidFill>
                  <a:srgbClr val="078F0D"/>
                </a:solidFill>
              </a:endParaRPr>
            </a:p>
          </p:txBody>
        </p:sp>
        <p:sp>
          <p:nvSpPr>
            <p:cNvPr id="9" name="TextBox 8"/>
            <p:cNvSpPr txBox="1"/>
            <p:nvPr/>
          </p:nvSpPr>
          <p:spPr>
            <a:xfrm>
              <a:off x="6129038" y="5140387"/>
              <a:ext cx="906308" cy="338554"/>
            </a:xfrm>
            <a:prstGeom prst="rect">
              <a:avLst/>
            </a:prstGeom>
            <a:solidFill>
              <a:schemeClr val="bg1"/>
            </a:solidFill>
          </p:spPr>
          <p:txBody>
            <a:bodyPr wrap="square" rtlCol="0">
              <a:spAutoFit/>
            </a:bodyPr>
            <a:lstStyle/>
            <a:p>
              <a:r>
                <a:rPr lang="en-US" sz="800" dirty="0" err="1" smtClean="0">
                  <a:solidFill>
                    <a:schemeClr val="accent6">
                      <a:lumMod val="60000"/>
                      <a:lumOff val="40000"/>
                    </a:schemeClr>
                  </a:solidFill>
                </a:rPr>
                <a:t>Línea</a:t>
              </a:r>
              <a:r>
                <a:rPr lang="en-US" sz="800" dirty="0" smtClean="0">
                  <a:solidFill>
                    <a:schemeClr val="accent6">
                      <a:lumMod val="60000"/>
                      <a:lumOff val="40000"/>
                    </a:schemeClr>
                  </a:solidFill>
                </a:rPr>
                <a:t> Base Canal </a:t>
              </a:r>
              <a:r>
                <a:rPr lang="en-US" sz="800" dirty="0" err="1" smtClean="0">
                  <a:solidFill>
                    <a:schemeClr val="accent6">
                      <a:lumMod val="60000"/>
                      <a:lumOff val="40000"/>
                    </a:schemeClr>
                  </a:solidFill>
                </a:rPr>
                <a:t>Derecha</a:t>
              </a:r>
              <a:endParaRPr lang="en-US" sz="800" dirty="0">
                <a:solidFill>
                  <a:schemeClr val="accent6">
                    <a:lumMod val="60000"/>
                    <a:lumOff val="40000"/>
                  </a:schemeClr>
                </a:solidFill>
              </a:endParaRPr>
            </a:p>
          </p:txBody>
        </p:sp>
        <p:sp>
          <p:nvSpPr>
            <p:cNvPr id="10" name="TextBox 9"/>
            <p:cNvSpPr txBox="1"/>
            <p:nvPr/>
          </p:nvSpPr>
          <p:spPr>
            <a:xfrm>
              <a:off x="4962442" y="5357523"/>
              <a:ext cx="1001388" cy="200055"/>
            </a:xfrm>
            <a:prstGeom prst="rect">
              <a:avLst/>
            </a:prstGeom>
            <a:solidFill>
              <a:schemeClr val="bg1"/>
            </a:solidFill>
          </p:spPr>
          <p:txBody>
            <a:bodyPr wrap="square" rtlCol="0">
              <a:spAutoFit/>
            </a:bodyPr>
            <a:lstStyle/>
            <a:p>
              <a:r>
                <a:rPr lang="en-US" sz="700" dirty="0" err="1" smtClean="0"/>
                <a:t>Encadenamiento</a:t>
              </a:r>
              <a:r>
                <a:rPr lang="en-US" sz="700" dirty="0" smtClean="0"/>
                <a:t> = 0</a:t>
              </a:r>
              <a:endParaRPr lang="en-US" sz="700" dirty="0"/>
            </a:p>
          </p:txBody>
        </p:sp>
        <p:sp>
          <p:nvSpPr>
            <p:cNvPr id="11" name="TextBox 10"/>
            <p:cNvSpPr txBox="1"/>
            <p:nvPr/>
          </p:nvSpPr>
          <p:spPr>
            <a:xfrm>
              <a:off x="4807346" y="4352767"/>
              <a:ext cx="1211108" cy="200055"/>
            </a:xfrm>
            <a:prstGeom prst="rect">
              <a:avLst/>
            </a:prstGeom>
            <a:solidFill>
              <a:schemeClr val="bg1"/>
            </a:solidFill>
          </p:spPr>
          <p:txBody>
            <a:bodyPr wrap="square" rtlCol="0">
              <a:spAutoFit/>
            </a:bodyPr>
            <a:lstStyle/>
            <a:p>
              <a:r>
                <a:rPr lang="en-US" sz="700" dirty="0" err="1" smtClean="0"/>
                <a:t>Encadenamiento</a:t>
              </a:r>
              <a:r>
                <a:rPr lang="en-US" sz="700" dirty="0" smtClean="0"/>
                <a:t> = 2000</a:t>
              </a:r>
              <a:endParaRPr lang="en-US" sz="700" dirty="0"/>
            </a:p>
          </p:txBody>
        </p:sp>
        <p:sp>
          <p:nvSpPr>
            <p:cNvPr id="12" name="TextBox 11"/>
            <p:cNvSpPr txBox="1"/>
            <p:nvPr/>
          </p:nvSpPr>
          <p:spPr>
            <a:xfrm>
              <a:off x="5412897" y="3307551"/>
              <a:ext cx="1209753" cy="200055"/>
            </a:xfrm>
            <a:prstGeom prst="rect">
              <a:avLst/>
            </a:prstGeom>
            <a:solidFill>
              <a:schemeClr val="bg1"/>
            </a:solidFill>
          </p:spPr>
          <p:txBody>
            <a:bodyPr wrap="square" rtlCol="0">
              <a:spAutoFit/>
            </a:bodyPr>
            <a:lstStyle/>
            <a:p>
              <a:r>
                <a:rPr lang="en-US" sz="700" dirty="0" err="1" smtClean="0"/>
                <a:t>Encadenamiento</a:t>
              </a:r>
              <a:r>
                <a:rPr lang="en-US" sz="700" dirty="0" smtClean="0"/>
                <a:t> = 5000</a:t>
              </a:r>
              <a:endParaRPr lang="en-US" sz="700" dirty="0"/>
            </a:p>
          </p:txBody>
        </p:sp>
        <p:sp>
          <p:nvSpPr>
            <p:cNvPr id="13" name="TextBox 12"/>
            <p:cNvSpPr txBox="1"/>
            <p:nvPr/>
          </p:nvSpPr>
          <p:spPr>
            <a:xfrm>
              <a:off x="5532930" y="1930563"/>
              <a:ext cx="1199642" cy="200055"/>
            </a:xfrm>
            <a:prstGeom prst="rect">
              <a:avLst/>
            </a:prstGeom>
            <a:solidFill>
              <a:schemeClr val="bg1"/>
            </a:solidFill>
          </p:spPr>
          <p:txBody>
            <a:bodyPr wrap="square" rtlCol="0">
              <a:spAutoFit/>
            </a:bodyPr>
            <a:lstStyle/>
            <a:p>
              <a:r>
                <a:rPr lang="en-US" sz="700" dirty="0" err="1" smtClean="0"/>
                <a:t>Encadenamiento</a:t>
              </a:r>
              <a:r>
                <a:rPr lang="en-US" sz="700" dirty="0" smtClean="0"/>
                <a:t> = 9000</a:t>
              </a:r>
              <a:endParaRPr lang="en-US" sz="700" dirty="0"/>
            </a:p>
          </p:txBody>
        </p:sp>
        <p:sp>
          <p:nvSpPr>
            <p:cNvPr id="14" name="TextBox 13"/>
            <p:cNvSpPr txBox="1"/>
            <p:nvPr/>
          </p:nvSpPr>
          <p:spPr>
            <a:xfrm>
              <a:off x="3369665" y="2931271"/>
              <a:ext cx="465959" cy="215444"/>
            </a:xfrm>
            <a:prstGeom prst="rect">
              <a:avLst/>
            </a:prstGeom>
            <a:solidFill>
              <a:schemeClr val="bg1"/>
            </a:solidFill>
          </p:spPr>
          <p:txBody>
            <a:bodyPr wrap="square" rtlCol="0">
              <a:spAutoFit/>
            </a:bodyPr>
            <a:lstStyle/>
            <a:p>
              <a:r>
                <a:rPr lang="en-US" sz="800" b="1" dirty="0" err="1" smtClean="0"/>
                <a:t>Línea</a:t>
              </a:r>
              <a:endParaRPr lang="en-US" sz="800" b="1" dirty="0"/>
            </a:p>
          </p:txBody>
        </p:sp>
        <p:sp>
          <p:nvSpPr>
            <p:cNvPr id="15" name="TextBox 14"/>
            <p:cNvSpPr txBox="1"/>
            <p:nvPr/>
          </p:nvSpPr>
          <p:spPr>
            <a:xfrm>
              <a:off x="4942213" y="4887270"/>
              <a:ext cx="906308" cy="338554"/>
            </a:xfrm>
            <a:prstGeom prst="rect">
              <a:avLst/>
            </a:prstGeom>
            <a:solidFill>
              <a:schemeClr val="bg1"/>
            </a:solidFill>
          </p:spPr>
          <p:txBody>
            <a:bodyPr wrap="square" rtlCol="0">
              <a:spAutoFit/>
            </a:bodyPr>
            <a:lstStyle/>
            <a:p>
              <a:r>
                <a:rPr lang="en-US" sz="800" b="1" dirty="0" err="1" smtClean="0">
                  <a:solidFill>
                    <a:srgbClr val="FF0000"/>
                  </a:solidFill>
                </a:rPr>
                <a:t>Línea</a:t>
              </a:r>
              <a:r>
                <a:rPr lang="en-US" sz="800" b="1" dirty="0" smtClean="0">
                  <a:solidFill>
                    <a:srgbClr val="FF0000"/>
                  </a:solidFill>
                </a:rPr>
                <a:t> Centro Canal</a:t>
              </a:r>
              <a:endParaRPr lang="en-US" sz="800" b="1" dirty="0">
                <a:solidFill>
                  <a:srgbClr val="FF0000"/>
                </a:solidFill>
              </a:endParaRPr>
            </a:p>
          </p:txBody>
        </p:sp>
        <p:sp>
          <p:nvSpPr>
            <p:cNvPr id="16" name="TextBox 15"/>
            <p:cNvSpPr txBox="1"/>
            <p:nvPr/>
          </p:nvSpPr>
          <p:spPr>
            <a:xfrm>
              <a:off x="6367073" y="4764847"/>
              <a:ext cx="980496" cy="338554"/>
            </a:xfrm>
            <a:prstGeom prst="rect">
              <a:avLst/>
            </a:prstGeom>
            <a:solidFill>
              <a:schemeClr val="bg1"/>
            </a:solidFill>
          </p:spPr>
          <p:txBody>
            <a:bodyPr wrap="square" rtlCol="0">
              <a:spAutoFit/>
            </a:bodyPr>
            <a:lstStyle/>
            <a:p>
              <a:r>
                <a:rPr lang="en-US" sz="800" b="1" dirty="0" smtClean="0">
                  <a:solidFill>
                    <a:srgbClr val="078F0D"/>
                  </a:solidFill>
                </a:rPr>
                <a:t>Tope del Banco Derecho</a:t>
              </a:r>
              <a:endParaRPr lang="en-US" sz="800" b="1" dirty="0">
                <a:solidFill>
                  <a:srgbClr val="078F0D"/>
                </a:solidFill>
              </a:endParaRPr>
            </a:p>
          </p:txBody>
        </p:sp>
      </p:grpSp>
    </p:spTree>
    <p:extLst>
      <p:ext uri="{BB962C8B-B14F-4D97-AF65-F5344CB8AC3E}">
        <p14:creationId xmlns:p14="http://schemas.microsoft.com/office/powerpoint/2010/main" val="27529424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Rot="1" noChangeArrowheads="1"/>
          </p:cNvSpPr>
          <p:nvPr>
            <p:ph type="title"/>
          </p:nvPr>
        </p:nvSpPr>
        <p:spPr>
          <a:xfrm>
            <a:off x="332509" y="232064"/>
            <a:ext cx="8686800" cy="685800"/>
          </a:xfrm>
        </p:spPr>
        <p:txBody>
          <a:bodyPr>
            <a:normAutofit/>
          </a:bodyPr>
          <a:lstStyle/>
          <a:p>
            <a:pPr marL="54864" algn="l" rtl="0" eaLnBrk="1" fontAlgn="auto" hangingPunct="1">
              <a:spcAft>
                <a:spcPts val="0"/>
              </a:spcAft>
              <a:defRPr/>
            </a:pPr>
            <a:r>
              <a:rPr lang="es" b="0" i="0" u="none"/>
              <a:t>Plantillas</a:t>
            </a:r>
          </a:p>
        </p:txBody>
      </p:sp>
      <p:sp>
        <p:nvSpPr>
          <p:cNvPr id="33795" name="Rectangle 4"/>
          <p:cNvSpPr>
            <a:spLocks noGrp="1" noChangeArrowheads="1"/>
          </p:cNvSpPr>
          <p:nvPr>
            <p:ph idx="1"/>
          </p:nvPr>
        </p:nvSpPr>
        <p:spPr>
          <a:xfrm>
            <a:off x="256308" y="4883728"/>
            <a:ext cx="8610601" cy="1143000"/>
          </a:xfrm>
          <a:noFill/>
          <a:ln>
            <a:noFill/>
          </a:ln>
        </p:spPr>
        <p:txBody>
          <a:bodyPr>
            <a:normAutofit/>
          </a:bodyPr>
          <a:lstStyle/>
          <a:p>
            <a:pPr marL="411163" algn="l" rtl="0" eaLnBrk="1" hangingPunct="1">
              <a:spcBef>
                <a:spcPct val="0"/>
              </a:spcBef>
              <a:buClr>
                <a:schemeClr val="tx1"/>
              </a:buClr>
              <a:defRPr/>
            </a:pPr>
            <a:r>
              <a:rPr lang="es" sz="2000" b="0" i="0" u="none" dirty="0">
                <a:solidFill>
                  <a:schemeClr val="tx1">
                    <a:lumMod val="65000"/>
                    <a:lumOff val="35000"/>
                  </a:schemeClr>
                </a:solidFill>
              </a:rPr>
              <a:t>DISEÑO CANAL Y DISEÑO AVANZADO DE CANAL pueden crear Líneas Planeadas que tienen tanto Plantillas Sencillas como Complejas.</a:t>
            </a:r>
          </a:p>
          <a:p>
            <a:pPr marL="411163" algn="l" rtl="0" eaLnBrk="1" hangingPunct="1">
              <a:spcBef>
                <a:spcPct val="0"/>
              </a:spcBef>
              <a:buClr>
                <a:schemeClr val="tx1"/>
              </a:buClr>
              <a:defRPr/>
            </a:pPr>
            <a:r>
              <a:rPr lang="es" sz="2000" b="0" i="0" u="none" dirty="0">
                <a:solidFill>
                  <a:schemeClr val="tx1">
                    <a:lumMod val="65000"/>
                    <a:lumOff val="35000"/>
                  </a:schemeClr>
                </a:solidFill>
              </a:rPr>
              <a:t>Algunos métodos en CS&amp;V solo pueden manejar una Plantilla </a:t>
            </a:r>
            <a:r>
              <a:rPr lang="es" sz="2000" b="0" i="0" u="none" dirty="0" smtClean="0">
                <a:solidFill>
                  <a:schemeClr val="tx1">
                    <a:lumMod val="65000"/>
                    <a:lumOff val="35000"/>
                  </a:schemeClr>
                </a:solidFill>
              </a:rPr>
              <a:t>Sencilla.  </a:t>
            </a:r>
            <a:endParaRPr lang="es" sz="2000" b="0" i="0" u="none" dirty="0">
              <a:solidFill>
                <a:schemeClr val="tx1">
                  <a:lumMod val="65000"/>
                  <a:lumOff val="35000"/>
                </a:schemeClr>
              </a:solidFill>
            </a:endParaRPr>
          </a:p>
        </p:txBody>
      </p:sp>
      <p:sp>
        <p:nvSpPr>
          <p:cNvPr id="33796" name="Rectangle 2"/>
          <p:cNvSpPr>
            <a:spLocks noChangeArrowheads="1"/>
          </p:cNvSpPr>
          <p:nvPr/>
        </p:nvSpPr>
        <p:spPr bwMode="auto">
          <a:xfrm>
            <a:off x="332509" y="1738746"/>
            <a:ext cx="3962400" cy="2687782"/>
          </a:xfrm>
          <a:prstGeom prst="rect">
            <a:avLst/>
          </a:prstGeom>
          <a:noFill/>
          <a:ln w="19050">
            <a:solidFill>
              <a:srgbClr val="000000"/>
            </a:solidFill>
            <a:miter lim="800000"/>
            <a:headEnd/>
            <a:tailEnd/>
          </a:ln>
        </p:spPr>
        <p:txBody>
          <a:bodyPr wrap="none" anchor="ctr"/>
          <a:lstStyle/>
          <a:p>
            <a:pPr algn="l" rtl="0" eaLnBrk="0" hangingPunct="0"/>
            <a:endParaRPr lang="es">
              <a:solidFill>
                <a:schemeClr val="tx1">
                  <a:lumMod val="65000"/>
                  <a:lumOff val="35000"/>
                </a:schemeClr>
              </a:solidFill>
            </a:endParaRPr>
          </a:p>
        </p:txBody>
      </p:sp>
      <p:sp>
        <p:nvSpPr>
          <p:cNvPr id="33797" name="Rectangle 5"/>
          <p:cNvSpPr>
            <a:spLocks noChangeArrowheads="1"/>
          </p:cNvSpPr>
          <p:nvPr/>
        </p:nvSpPr>
        <p:spPr bwMode="auto">
          <a:xfrm>
            <a:off x="4904509" y="1738746"/>
            <a:ext cx="3962400" cy="2687782"/>
          </a:xfrm>
          <a:prstGeom prst="rect">
            <a:avLst/>
          </a:prstGeom>
          <a:noFill/>
          <a:ln w="19050">
            <a:solidFill>
              <a:srgbClr val="000000"/>
            </a:solidFill>
            <a:miter lim="800000"/>
            <a:headEnd/>
            <a:tailEnd/>
          </a:ln>
        </p:spPr>
        <p:txBody>
          <a:bodyPr wrap="none" anchor="ctr"/>
          <a:lstStyle/>
          <a:p>
            <a:pPr algn="l" rtl="0" eaLnBrk="0" hangingPunct="0"/>
            <a:endParaRPr lang="es">
              <a:solidFill>
                <a:schemeClr val="tx1">
                  <a:lumMod val="65000"/>
                  <a:lumOff val="35000"/>
                </a:schemeClr>
              </a:solidFill>
            </a:endParaRPr>
          </a:p>
        </p:txBody>
      </p:sp>
      <p:sp>
        <p:nvSpPr>
          <p:cNvPr id="33798" name="Line 6"/>
          <p:cNvSpPr>
            <a:spLocks noChangeShapeType="1"/>
          </p:cNvSpPr>
          <p:nvPr/>
        </p:nvSpPr>
        <p:spPr bwMode="auto">
          <a:xfrm>
            <a:off x="484909" y="2272146"/>
            <a:ext cx="533400" cy="9906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799" name="Line 7"/>
          <p:cNvSpPr>
            <a:spLocks noChangeShapeType="1"/>
          </p:cNvSpPr>
          <p:nvPr/>
        </p:nvSpPr>
        <p:spPr bwMode="auto">
          <a:xfrm>
            <a:off x="1013547" y="3264334"/>
            <a:ext cx="2359025" cy="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00" name="Line 8"/>
          <p:cNvSpPr>
            <a:spLocks noChangeShapeType="1"/>
          </p:cNvSpPr>
          <p:nvPr/>
        </p:nvSpPr>
        <p:spPr bwMode="auto">
          <a:xfrm flipV="1">
            <a:off x="3380509" y="2272146"/>
            <a:ext cx="609600" cy="9906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01" name="Oval 9"/>
          <p:cNvSpPr>
            <a:spLocks noChangeArrowheads="1"/>
          </p:cNvSpPr>
          <p:nvPr/>
        </p:nvSpPr>
        <p:spPr bwMode="auto">
          <a:xfrm>
            <a:off x="408709" y="21959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1</a:t>
            </a:r>
          </a:p>
        </p:txBody>
      </p:sp>
      <p:sp>
        <p:nvSpPr>
          <p:cNvPr id="33802" name="Oval 10"/>
          <p:cNvSpPr>
            <a:spLocks noChangeArrowheads="1"/>
          </p:cNvSpPr>
          <p:nvPr/>
        </p:nvSpPr>
        <p:spPr bwMode="auto">
          <a:xfrm>
            <a:off x="865909" y="31865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2</a:t>
            </a:r>
          </a:p>
        </p:txBody>
      </p:sp>
      <p:sp>
        <p:nvSpPr>
          <p:cNvPr id="33803" name="Oval 11"/>
          <p:cNvSpPr>
            <a:spLocks noChangeArrowheads="1"/>
          </p:cNvSpPr>
          <p:nvPr/>
        </p:nvSpPr>
        <p:spPr bwMode="auto">
          <a:xfrm>
            <a:off x="3304309" y="31865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3</a:t>
            </a:r>
          </a:p>
        </p:txBody>
      </p:sp>
      <p:sp>
        <p:nvSpPr>
          <p:cNvPr id="33804" name="Oval 12"/>
          <p:cNvSpPr>
            <a:spLocks noChangeArrowheads="1"/>
          </p:cNvSpPr>
          <p:nvPr/>
        </p:nvSpPr>
        <p:spPr bwMode="auto">
          <a:xfrm>
            <a:off x="3913909" y="21197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4</a:t>
            </a:r>
          </a:p>
        </p:txBody>
      </p:sp>
      <p:sp>
        <p:nvSpPr>
          <p:cNvPr id="33805" name="Text Box 13"/>
          <p:cNvSpPr txBox="1">
            <a:spLocks noChangeArrowheads="1"/>
          </p:cNvSpPr>
          <p:nvPr/>
        </p:nvSpPr>
        <p:spPr bwMode="auto">
          <a:xfrm>
            <a:off x="1094509" y="3872346"/>
            <a:ext cx="2743200" cy="366713"/>
          </a:xfrm>
          <a:prstGeom prst="rect">
            <a:avLst/>
          </a:prstGeom>
          <a:noFill/>
          <a:ln w="9525">
            <a:noFill/>
            <a:miter lim="800000"/>
            <a:headEnd/>
            <a:tailEnd/>
          </a:ln>
        </p:spPr>
        <p:txBody>
          <a:bodyPr>
            <a:spAutoFit/>
          </a:bodyPr>
          <a:lstStyle/>
          <a:p>
            <a:pPr algn="l" rtl="0" eaLnBrk="0" hangingPunct="0">
              <a:spcBef>
                <a:spcPct val="50000"/>
              </a:spcBef>
            </a:pPr>
            <a:endParaRPr lang="es" sz="1800" b="0">
              <a:solidFill>
                <a:schemeClr val="tx1">
                  <a:lumMod val="65000"/>
                  <a:lumOff val="35000"/>
                </a:schemeClr>
              </a:solidFill>
              <a:latin typeface="Verdana" pitchFamily="34" charset="0"/>
            </a:endParaRPr>
          </a:p>
        </p:txBody>
      </p:sp>
      <p:sp>
        <p:nvSpPr>
          <p:cNvPr id="157710" name="Text Box 14"/>
          <p:cNvSpPr txBox="1">
            <a:spLocks noChangeArrowheads="1"/>
          </p:cNvSpPr>
          <p:nvPr/>
        </p:nvSpPr>
        <p:spPr bwMode="auto">
          <a:xfrm>
            <a:off x="1246909" y="3719946"/>
            <a:ext cx="2362200" cy="646331"/>
          </a:xfrm>
          <a:prstGeom prst="rect">
            <a:avLst/>
          </a:prstGeom>
          <a:noFill/>
          <a:ln w="19050">
            <a:noFill/>
            <a:miter lim="800000"/>
            <a:headEnd/>
            <a:tailEnd/>
          </a:ln>
          <a:effectLst/>
        </p:spPr>
        <p:txBody>
          <a:bodyPr>
            <a:spAutoFit/>
          </a:bodyPr>
          <a:lstStyle/>
          <a:p>
            <a:pPr algn="l" rtl="0" eaLnBrk="0" hangingPunct="0">
              <a:spcBef>
                <a:spcPct val="50000"/>
              </a:spcBef>
              <a:defRPr/>
            </a:pPr>
            <a:r>
              <a:rPr lang="es" sz="1800" b="0" i="0" u="none">
                <a:solidFill>
                  <a:schemeClr val="tx1">
                    <a:lumMod val="65000"/>
                    <a:lumOff val="35000"/>
                  </a:schemeClr>
                </a:solidFill>
                <a:latin typeface="Verdana" pitchFamily="34" charset="0"/>
                <a:cs typeface="+mn-cs"/>
              </a:rPr>
              <a:t>Plantilla Sencilla (4 o 5 puntos)</a:t>
            </a:r>
          </a:p>
        </p:txBody>
      </p:sp>
      <p:sp>
        <p:nvSpPr>
          <p:cNvPr id="157711" name="Oval 15"/>
          <p:cNvSpPr>
            <a:spLocks noChangeArrowheads="1"/>
          </p:cNvSpPr>
          <p:nvPr/>
        </p:nvSpPr>
        <p:spPr bwMode="auto">
          <a:xfrm>
            <a:off x="2085109" y="3186546"/>
            <a:ext cx="228600" cy="228600"/>
          </a:xfrm>
          <a:prstGeom prst="ellipse">
            <a:avLst/>
          </a:prstGeom>
          <a:solidFill>
            <a:srgbClr val="FFFF00"/>
          </a:solidFill>
          <a:ln w="19050">
            <a:solidFill>
              <a:srgbClr val="000000"/>
            </a:solidFill>
            <a:prstDash val="sysDot"/>
            <a:round/>
            <a:headEnd/>
            <a:tailEnd/>
          </a:ln>
        </p:spPr>
        <p:txBody>
          <a:bodyPr wrap="none" anchor="ctr"/>
          <a:lstStyle/>
          <a:p>
            <a:pPr algn="ctr" rtl="0" eaLnBrk="0" hangingPunct="0"/>
            <a:endParaRPr lang="es" b="0">
              <a:solidFill>
                <a:schemeClr val="tx1">
                  <a:lumMod val="65000"/>
                  <a:lumOff val="35000"/>
                </a:schemeClr>
              </a:solidFill>
              <a:latin typeface="Verdana" pitchFamily="34" charset="0"/>
            </a:endParaRPr>
          </a:p>
        </p:txBody>
      </p:sp>
      <p:sp>
        <p:nvSpPr>
          <p:cNvPr id="33808" name="Oval 16"/>
          <p:cNvSpPr>
            <a:spLocks noChangeArrowheads="1"/>
          </p:cNvSpPr>
          <p:nvPr/>
        </p:nvSpPr>
        <p:spPr bwMode="auto">
          <a:xfrm>
            <a:off x="4904509" y="20435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1</a:t>
            </a:r>
          </a:p>
        </p:txBody>
      </p:sp>
      <p:sp>
        <p:nvSpPr>
          <p:cNvPr id="33809" name="Line 17"/>
          <p:cNvSpPr>
            <a:spLocks noChangeShapeType="1"/>
          </p:cNvSpPr>
          <p:nvPr/>
        </p:nvSpPr>
        <p:spPr bwMode="auto">
          <a:xfrm>
            <a:off x="5056909" y="2195946"/>
            <a:ext cx="228600" cy="4572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0" name="Line 18"/>
          <p:cNvSpPr>
            <a:spLocks noChangeShapeType="1"/>
          </p:cNvSpPr>
          <p:nvPr/>
        </p:nvSpPr>
        <p:spPr bwMode="auto">
          <a:xfrm>
            <a:off x="5285509" y="2653146"/>
            <a:ext cx="609600" cy="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1" name="Line 19"/>
          <p:cNvSpPr>
            <a:spLocks noChangeShapeType="1"/>
          </p:cNvSpPr>
          <p:nvPr/>
        </p:nvSpPr>
        <p:spPr bwMode="auto">
          <a:xfrm>
            <a:off x="5895109" y="2653146"/>
            <a:ext cx="228600" cy="4572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2" name="Line 20"/>
          <p:cNvSpPr>
            <a:spLocks noChangeShapeType="1"/>
          </p:cNvSpPr>
          <p:nvPr/>
        </p:nvSpPr>
        <p:spPr bwMode="auto">
          <a:xfrm>
            <a:off x="6123709" y="3110346"/>
            <a:ext cx="1447800" cy="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3" name="Line 21"/>
          <p:cNvSpPr>
            <a:spLocks noChangeShapeType="1"/>
          </p:cNvSpPr>
          <p:nvPr/>
        </p:nvSpPr>
        <p:spPr bwMode="auto">
          <a:xfrm flipV="1">
            <a:off x="7571509" y="2653146"/>
            <a:ext cx="228600" cy="4572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4" name="Line 22"/>
          <p:cNvSpPr>
            <a:spLocks noChangeShapeType="1"/>
          </p:cNvSpPr>
          <p:nvPr/>
        </p:nvSpPr>
        <p:spPr bwMode="auto">
          <a:xfrm>
            <a:off x="7800109" y="2653146"/>
            <a:ext cx="457200" cy="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5" name="Line 23"/>
          <p:cNvSpPr>
            <a:spLocks noChangeShapeType="1"/>
          </p:cNvSpPr>
          <p:nvPr/>
        </p:nvSpPr>
        <p:spPr bwMode="auto">
          <a:xfrm flipV="1">
            <a:off x="8257309" y="2195946"/>
            <a:ext cx="304800" cy="457200"/>
          </a:xfrm>
          <a:prstGeom prst="line">
            <a:avLst/>
          </a:prstGeom>
          <a:noFill/>
          <a:ln w="19050">
            <a:solidFill>
              <a:srgbClr val="000000"/>
            </a:solidFill>
            <a:round/>
            <a:headEnd/>
            <a:tailEnd/>
          </a:ln>
        </p:spPr>
        <p:txBody>
          <a:bodyPr/>
          <a:lstStyle/>
          <a:p>
            <a:endParaRPr lang="es">
              <a:solidFill>
                <a:schemeClr val="tx1">
                  <a:lumMod val="65000"/>
                  <a:lumOff val="35000"/>
                </a:schemeClr>
              </a:solidFill>
            </a:endParaRPr>
          </a:p>
        </p:txBody>
      </p:sp>
      <p:sp>
        <p:nvSpPr>
          <p:cNvPr id="33816" name="Oval 24"/>
          <p:cNvSpPr>
            <a:spLocks noChangeArrowheads="1"/>
          </p:cNvSpPr>
          <p:nvPr/>
        </p:nvSpPr>
        <p:spPr bwMode="auto">
          <a:xfrm>
            <a:off x="5133109" y="25007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2</a:t>
            </a:r>
          </a:p>
        </p:txBody>
      </p:sp>
      <p:sp>
        <p:nvSpPr>
          <p:cNvPr id="33817" name="Oval 25"/>
          <p:cNvSpPr>
            <a:spLocks noChangeArrowheads="1"/>
          </p:cNvSpPr>
          <p:nvPr/>
        </p:nvSpPr>
        <p:spPr bwMode="auto">
          <a:xfrm>
            <a:off x="5742709" y="25007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3</a:t>
            </a:r>
          </a:p>
        </p:txBody>
      </p:sp>
      <p:sp>
        <p:nvSpPr>
          <p:cNvPr id="33818" name="Oval 26"/>
          <p:cNvSpPr>
            <a:spLocks noChangeArrowheads="1"/>
          </p:cNvSpPr>
          <p:nvPr/>
        </p:nvSpPr>
        <p:spPr bwMode="auto">
          <a:xfrm>
            <a:off x="5971309" y="30341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4</a:t>
            </a:r>
          </a:p>
        </p:txBody>
      </p:sp>
      <p:sp>
        <p:nvSpPr>
          <p:cNvPr id="33819" name="Oval 27"/>
          <p:cNvSpPr>
            <a:spLocks noChangeArrowheads="1"/>
          </p:cNvSpPr>
          <p:nvPr/>
        </p:nvSpPr>
        <p:spPr bwMode="auto">
          <a:xfrm>
            <a:off x="6733309" y="30341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5</a:t>
            </a:r>
          </a:p>
        </p:txBody>
      </p:sp>
      <p:sp>
        <p:nvSpPr>
          <p:cNvPr id="33820" name="Oval 28"/>
          <p:cNvSpPr>
            <a:spLocks noChangeArrowheads="1"/>
          </p:cNvSpPr>
          <p:nvPr/>
        </p:nvSpPr>
        <p:spPr bwMode="auto">
          <a:xfrm>
            <a:off x="7419109" y="30341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6</a:t>
            </a:r>
          </a:p>
        </p:txBody>
      </p:sp>
      <p:sp>
        <p:nvSpPr>
          <p:cNvPr id="33821" name="Oval 29"/>
          <p:cNvSpPr>
            <a:spLocks noChangeArrowheads="1"/>
          </p:cNvSpPr>
          <p:nvPr/>
        </p:nvSpPr>
        <p:spPr bwMode="auto">
          <a:xfrm>
            <a:off x="7723909" y="25007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7</a:t>
            </a:r>
          </a:p>
        </p:txBody>
      </p:sp>
      <p:sp>
        <p:nvSpPr>
          <p:cNvPr id="33822" name="Oval 30"/>
          <p:cNvSpPr>
            <a:spLocks noChangeArrowheads="1"/>
          </p:cNvSpPr>
          <p:nvPr/>
        </p:nvSpPr>
        <p:spPr bwMode="auto">
          <a:xfrm>
            <a:off x="8181109" y="25007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8</a:t>
            </a:r>
          </a:p>
        </p:txBody>
      </p:sp>
      <p:sp>
        <p:nvSpPr>
          <p:cNvPr id="33823" name="Oval 31"/>
          <p:cNvSpPr>
            <a:spLocks noChangeArrowheads="1"/>
          </p:cNvSpPr>
          <p:nvPr/>
        </p:nvSpPr>
        <p:spPr bwMode="auto">
          <a:xfrm>
            <a:off x="8485909" y="2043546"/>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chemeClr val="tx1">
                    <a:lumMod val="65000"/>
                    <a:lumOff val="35000"/>
                  </a:schemeClr>
                </a:solidFill>
                <a:latin typeface="Verdana" pitchFamily="34" charset="0"/>
              </a:rPr>
              <a:t>9</a:t>
            </a:r>
          </a:p>
        </p:txBody>
      </p:sp>
      <p:sp>
        <p:nvSpPr>
          <p:cNvPr id="157728" name="Text Box 32"/>
          <p:cNvSpPr txBox="1">
            <a:spLocks noChangeArrowheads="1"/>
          </p:cNvSpPr>
          <p:nvPr/>
        </p:nvSpPr>
        <p:spPr bwMode="auto">
          <a:xfrm>
            <a:off x="5590309" y="3719946"/>
            <a:ext cx="2667000" cy="366713"/>
          </a:xfrm>
          <a:prstGeom prst="rect">
            <a:avLst/>
          </a:prstGeom>
          <a:noFill/>
          <a:ln w="19050">
            <a:noFill/>
            <a:miter lim="800000"/>
            <a:headEnd/>
            <a:tailEnd/>
          </a:ln>
          <a:effectLst/>
        </p:spPr>
        <p:txBody>
          <a:bodyPr>
            <a:spAutoFit/>
          </a:bodyPr>
          <a:lstStyle/>
          <a:p>
            <a:pPr algn="l" rtl="0" eaLnBrk="0" hangingPunct="0">
              <a:spcBef>
                <a:spcPct val="50000"/>
              </a:spcBef>
              <a:defRPr/>
            </a:pPr>
            <a:r>
              <a:rPr lang="es" sz="1800" b="0" i="0" u="none">
                <a:solidFill>
                  <a:schemeClr val="tx1">
                    <a:lumMod val="65000"/>
                    <a:lumOff val="35000"/>
                  </a:schemeClr>
                </a:solidFill>
                <a:latin typeface="Verdana" pitchFamily="34" charset="0"/>
                <a:cs typeface="+mn-cs"/>
              </a:rPr>
              <a:t>Plantilla Compleja</a:t>
            </a:r>
          </a:p>
        </p:txBody>
      </p:sp>
    </p:spTree>
    <p:extLst>
      <p:ext uri="{BB962C8B-B14F-4D97-AF65-F5344CB8AC3E}">
        <p14:creationId xmlns:p14="http://schemas.microsoft.com/office/powerpoint/2010/main" val="2161355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fill="hold" grpId="0" nodeType="withEffect">
                                  <p:stCondLst>
                                    <p:cond delay="0"/>
                                  </p:stCondLst>
                                  <p:childTnLst>
                                    <p:anim calcmode="discrete" valueType="str">
                                      <p:cBhvr>
                                        <p:cTn id="6" dur="3000" fill="hold"/>
                                        <p:tgtEl>
                                          <p:spTgt spid="15771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Rot="1" noChangeArrowheads="1"/>
          </p:cNvSpPr>
          <p:nvPr>
            <p:ph type="title"/>
          </p:nvPr>
        </p:nvSpPr>
        <p:spPr>
          <a:xfrm>
            <a:off x="290945" y="238846"/>
            <a:ext cx="8686800" cy="685800"/>
          </a:xfrm>
        </p:spPr>
        <p:txBody>
          <a:bodyPr>
            <a:normAutofit/>
          </a:bodyPr>
          <a:lstStyle/>
          <a:p>
            <a:pPr marL="54864" algn="l" rtl="0" eaLnBrk="1" fontAlgn="auto" hangingPunct="1">
              <a:spcAft>
                <a:spcPts val="0"/>
              </a:spcAft>
              <a:defRPr/>
            </a:pPr>
            <a:r>
              <a:rPr lang="es" b="0" i="0" u="none"/>
              <a:t>Plantillas No Estándar</a:t>
            </a:r>
          </a:p>
        </p:txBody>
      </p:sp>
      <p:sp>
        <p:nvSpPr>
          <p:cNvPr id="157700" name="Rectangle 4"/>
          <p:cNvSpPr>
            <a:spLocks noGrp="1" noChangeArrowheads="1"/>
          </p:cNvSpPr>
          <p:nvPr>
            <p:ph idx="1"/>
          </p:nvPr>
        </p:nvSpPr>
        <p:spPr>
          <a:xfrm>
            <a:off x="5015345" y="3269528"/>
            <a:ext cx="4038600" cy="3207327"/>
          </a:xfrm>
          <a:noFill/>
          <a:ln>
            <a:noFill/>
          </a:ln>
        </p:spPr>
        <p:txBody>
          <a:bodyPr>
            <a:noAutofit/>
          </a:bodyPr>
          <a:lstStyle/>
          <a:p>
            <a:pPr marL="411480" algn="l" rtl="0" eaLnBrk="1" fontAlgn="auto" hangingPunct="1">
              <a:spcBef>
                <a:spcPts val="0"/>
              </a:spcBef>
              <a:spcAft>
                <a:spcPts val="0"/>
              </a:spcAft>
              <a:buClr>
                <a:schemeClr val="tx1"/>
              </a:buClr>
              <a:defRPr/>
            </a:pPr>
            <a:r>
              <a:rPr lang="es" sz="1600" b="0" i="0" u="none" dirty="0">
                <a:solidFill>
                  <a:schemeClr val="tx1">
                    <a:lumMod val="65000"/>
                    <a:lumOff val="35000"/>
                  </a:schemeClr>
                </a:solidFill>
              </a:rPr>
              <a:t>Los siguientes métodos han sido modificados para manejar plantillas no estándar:</a:t>
            </a:r>
          </a:p>
          <a:p>
            <a:pPr marL="759143" lvl="1" algn="l" rtl="0" eaLnBrk="1" fontAlgn="auto" hangingPunct="1">
              <a:spcBef>
                <a:spcPts val="0"/>
              </a:spcBef>
              <a:spcAft>
                <a:spcPts val="0"/>
              </a:spcAft>
              <a:buClr>
                <a:schemeClr val="tx1"/>
              </a:buClr>
              <a:buFont typeface="Wingdings"/>
              <a:buChar char=""/>
              <a:defRPr/>
            </a:pPr>
            <a:endParaRPr lang="es" sz="1600" dirty="0">
              <a:solidFill>
                <a:schemeClr val="tx1">
                  <a:lumMod val="65000"/>
                  <a:lumOff val="35000"/>
                </a:schemeClr>
              </a:solidFill>
            </a:endParaRP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AEA1, AEA2, AEA3</a:t>
            </a: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Savannah</a:t>
            </a: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Filadelfia PreDragado, PostDragado</a:t>
            </a: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GLDD1</a:t>
            </a: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AEA Sin Segmentos</a:t>
            </a:r>
          </a:p>
          <a:p>
            <a:pPr marL="759143" lvl="1" algn="l" rtl="0" eaLnBrk="1" fontAlgn="auto" hangingPunct="1">
              <a:spcBef>
                <a:spcPts val="0"/>
              </a:spcBef>
              <a:spcAft>
                <a:spcPts val="0"/>
              </a:spcAft>
              <a:buClr>
                <a:schemeClr val="tx1">
                  <a:lumMod val="65000"/>
                  <a:lumOff val="35000"/>
                </a:schemeClr>
              </a:buClr>
              <a:buFont typeface="Wingdings"/>
              <a:buChar char=""/>
              <a:defRPr/>
            </a:pPr>
            <a:r>
              <a:rPr lang="es" sz="1600" b="0" i="0" u="none" dirty="0">
                <a:solidFill>
                  <a:schemeClr val="tx1">
                    <a:lumMod val="65000"/>
                    <a:lumOff val="35000"/>
                  </a:schemeClr>
                </a:solidFill>
              </a:rPr>
              <a:t>Norfolk</a:t>
            </a:r>
          </a:p>
        </p:txBody>
      </p:sp>
      <p:sp>
        <p:nvSpPr>
          <p:cNvPr id="34820" name="Rectangle 2"/>
          <p:cNvSpPr>
            <a:spLocks noChangeArrowheads="1"/>
          </p:cNvSpPr>
          <p:nvPr/>
        </p:nvSpPr>
        <p:spPr bwMode="auto">
          <a:xfrm>
            <a:off x="290945" y="1593128"/>
            <a:ext cx="3962400" cy="1600200"/>
          </a:xfrm>
          <a:prstGeom prst="rect">
            <a:avLst/>
          </a:prstGeom>
          <a:noFill/>
          <a:ln w="19050">
            <a:solidFill>
              <a:srgbClr val="000000"/>
            </a:solidFill>
            <a:miter lim="800000"/>
            <a:headEnd/>
            <a:tailEnd/>
          </a:ln>
        </p:spPr>
        <p:txBody>
          <a:bodyPr wrap="none" anchor="ctr"/>
          <a:lstStyle/>
          <a:p>
            <a:pPr algn="l" rtl="0" eaLnBrk="0" hangingPunct="0"/>
            <a:endParaRPr lang="es"/>
          </a:p>
        </p:txBody>
      </p:sp>
      <p:sp>
        <p:nvSpPr>
          <p:cNvPr id="34821" name="Rectangle 5"/>
          <p:cNvSpPr>
            <a:spLocks noChangeArrowheads="1"/>
          </p:cNvSpPr>
          <p:nvPr/>
        </p:nvSpPr>
        <p:spPr bwMode="auto">
          <a:xfrm>
            <a:off x="4862945" y="1593128"/>
            <a:ext cx="3962400" cy="1600200"/>
          </a:xfrm>
          <a:prstGeom prst="rect">
            <a:avLst/>
          </a:prstGeom>
          <a:noFill/>
          <a:ln w="19050">
            <a:solidFill>
              <a:srgbClr val="000000"/>
            </a:solidFill>
            <a:miter lim="800000"/>
            <a:headEnd/>
            <a:tailEnd/>
          </a:ln>
        </p:spPr>
        <p:txBody>
          <a:bodyPr wrap="none" anchor="ctr"/>
          <a:lstStyle/>
          <a:p>
            <a:pPr algn="l" rtl="0" eaLnBrk="0" hangingPunct="0"/>
            <a:endParaRPr lang="es"/>
          </a:p>
        </p:txBody>
      </p:sp>
      <p:sp>
        <p:nvSpPr>
          <p:cNvPr id="34822" name="Line 6"/>
          <p:cNvSpPr>
            <a:spLocks noChangeShapeType="1"/>
          </p:cNvSpPr>
          <p:nvPr/>
        </p:nvSpPr>
        <p:spPr bwMode="auto">
          <a:xfrm>
            <a:off x="524308" y="1896341"/>
            <a:ext cx="533400" cy="990600"/>
          </a:xfrm>
          <a:prstGeom prst="line">
            <a:avLst/>
          </a:prstGeom>
          <a:noFill/>
          <a:ln w="19050">
            <a:solidFill>
              <a:srgbClr val="000000"/>
            </a:solidFill>
            <a:round/>
            <a:headEnd/>
            <a:tailEnd/>
          </a:ln>
        </p:spPr>
        <p:txBody>
          <a:bodyPr/>
          <a:lstStyle/>
          <a:p>
            <a:endParaRPr lang="es"/>
          </a:p>
        </p:txBody>
      </p:sp>
      <p:sp>
        <p:nvSpPr>
          <p:cNvPr id="34823" name="Line 7"/>
          <p:cNvSpPr>
            <a:spLocks noChangeShapeType="1"/>
          </p:cNvSpPr>
          <p:nvPr/>
        </p:nvSpPr>
        <p:spPr bwMode="auto">
          <a:xfrm>
            <a:off x="1052945" y="2888528"/>
            <a:ext cx="2359025" cy="0"/>
          </a:xfrm>
          <a:prstGeom prst="line">
            <a:avLst/>
          </a:prstGeom>
          <a:noFill/>
          <a:ln w="19050">
            <a:solidFill>
              <a:srgbClr val="000000"/>
            </a:solidFill>
            <a:round/>
            <a:headEnd/>
            <a:tailEnd/>
          </a:ln>
        </p:spPr>
        <p:txBody>
          <a:bodyPr/>
          <a:lstStyle/>
          <a:p>
            <a:endParaRPr lang="es"/>
          </a:p>
        </p:txBody>
      </p:sp>
      <p:sp>
        <p:nvSpPr>
          <p:cNvPr id="34824" name="Oval 9"/>
          <p:cNvSpPr>
            <a:spLocks noChangeArrowheads="1"/>
          </p:cNvSpPr>
          <p:nvPr/>
        </p:nvSpPr>
        <p:spPr bwMode="auto">
          <a:xfrm>
            <a:off x="448108" y="1820141"/>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1</a:t>
            </a:r>
          </a:p>
        </p:txBody>
      </p:sp>
      <p:sp>
        <p:nvSpPr>
          <p:cNvPr id="34825" name="Oval 10"/>
          <p:cNvSpPr>
            <a:spLocks noChangeArrowheads="1"/>
          </p:cNvSpPr>
          <p:nvPr/>
        </p:nvSpPr>
        <p:spPr bwMode="auto">
          <a:xfrm>
            <a:off x="905308" y="2810741"/>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2</a:t>
            </a:r>
          </a:p>
        </p:txBody>
      </p:sp>
      <p:sp>
        <p:nvSpPr>
          <p:cNvPr id="34826" name="Oval 11"/>
          <p:cNvSpPr>
            <a:spLocks noChangeArrowheads="1"/>
          </p:cNvSpPr>
          <p:nvPr/>
        </p:nvSpPr>
        <p:spPr bwMode="auto">
          <a:xfrm>
            <a:off x="3343708" y="2810741"/>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3</a:t>
            </a:r>
          </a:p>
        </p:txBody>
      </p:sp>
      <p:sp>
        <p:nvSpPr>
          <p:cNvPr id="157710" name="Text Box 14"/>
          <p:cNvSpPr txBox="1">
            <a:spLocks noChangeArrowheads="1"/>
          </p:cNvSpPr>
          <p:nvPr/>
        </p:nvSpPr>
        <p:spPr bwMode="auto">
          <a:xfrm>
            <a:off x="900545" y="1669328"/>
            <a:ext cx="3429000" cy="369888"/>
          </a:xfrm>
          <a:prstGeom prst="rect">
            <a:avLst/>
          </a:prstGeom>
          <a:noFill/>
          <a:ln w="19050">
            <a:noFill/>
            <a:miter lim="800000"/>
            <a:headEnd/>
            <a:tailEnd/>
          </a:ln>
          <a:effectLst/>
        </p:spPr>
        <p:txBody>
          <a:bodyPr>
            <a:spAutoFit/>
          </a:bodyPr>
          <a:lstStyle/>
          <a:p>
            <a:pPr algn="l" rtl="0" eaLnBrk="0" hangingPunct="0">
              <a:spcBef>
                <a:spcPct val="50000"/>
              </a:spcBef>
              <a:defRPr/>
            </a:pPr>
            <a:r>
              <a:rPr lang="es" sz="1800" b="0" i="0" u="none">
                <a:solidFill>
                  <a:schemeClr val="tx1">
                    <a:lumMod val="65000"/>
                    <a:lumOff val="35000"/>
                  </a:schemeClr>
                </a:solidFill>
                <a:latin typeface="Verdana" pitchFamily="34" charset="0"/>
                <a:cs typeface="+mn-cs"/>
              </a:rPr>
              <a:t>Plantilla No Estándar</a:t>
            </a:r>
          </a:p>
        </p:txBody>
      </p:sp>
      <p:sp>
        <p:nvSpPr>
          <p:cNvPr id="34829" name="Oval 16"/>
          <p:cNvSpPr>
            <a:spLocks noChangeArrowheads="1"/>
          </p:cNvSpPr>
          <p:nvPr/>
        </p:nvSpPr>
        <p:spPr bwMode="auto">
          <a:xfrm>
            <a:off x="4862945" y="18979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1</a:t>
            </a:r>
          </a:p>
        </p:txBody>
      </p:sp>
      <p:sp>
        <p:nvSpPr>
          <p:cNvPr id="34830" name="Line 17"/>
          <p:cNvSpPr>
            <a:spLocks noChangeShapeType="1"/>
          </p:cNvSpPr>
          <p:nvPr/>
        </p:nvSpPr>
        <p:spPr bwMode="auto">
          <a:xfrm>
            <a:off x="5015345" y="2050328"/>
            <a:ext cx="228600" cy="457200"/>
          </a:xfrm>
          <a:prstGeom prst="line">
            <a:avLst/>
          </a:prstGeom>
          <a:noFill/>
          <a:ln w="19050">
            <a:solidFill>
              <a:srgbClr val="000000"/>
            </a:solidFill>
            <a:round/>
            <a:headEnd/>
            <a:tailEnd/>
          </a:ln>
        </p:spPr>
        <p:txBody>
          <a:bodyPr/>
          <a:lstStyle/>
          <a:p>
            <a:endParaRPr lang="es"/>
          </a:p>
        </p:txBody>
      </p:sp>
      <p:sp>
        <p:nvSpPr>
          <p:cNvPr id="34831" name="Line 18"/>
          <p:cNvSpPr>
            <a:spLocks noChangeShapeType="1"/>
          </p:cNvSpPr>
          <p:nvPr/>
        </p:nvSpPr>
        <p:spPr bwMode="auto">
          <a:xfrm>
            <a:off x="5243945" y="2507528"/>
            <a:ext cx="609600" cy="0"/>
          </a:xfrm>
          <a:prstGeom prst="line">
            <a:avLst/>
          </a:prstGeom>
          <a:noFill/>
          <a:ln w="19050">
            <a:solidFill>
              <a:srgbClr val="000000"/>
            </a:solidFill>
            <a:round/>
            <a:headEnd/>
            <a:tailEnd/>
          </a:ln>
        </p:spPr>
        <p:txBody>
          <a:bodyPr/>
          <a:lstStyle/>
          <a:p>
            <a:endParaRPr lang="es"/>
          </a:p>
        </p:txBody>
      </p:sp>
      <p:sp>
        <p:nvSpPr>
          <p:cNvPr id="34832" name="Line 19"/>
          <p:cNvSpPr>
            <a:spLocks noChangeShapeType="1"/>
          </p:cNvSpPr>
          <p:nvPr/>
        </p:nvSpPr>
        <p:spPr bwMode="auto">
          <a:xfrm>
            <a:off x="5853545" y="2507528"/>
            <a:ext cx="152400" cy="228600"/>
          </a:xfrm>
          <a:prstGeom prst="line">
            <a:avLst/>
          </a:prstGeom>
          <a:noFill/>
          <a:ln w="19050">
            <a:solidFill>
              <a:srgbClr val="000000"/>
            </a:solidFill>
            <a:round/>
            <a:headEnd/>
            <a:tailEnd/>
          </a:ln>
        </p:spPr>
        <p:txBody>
          <a:bodyPr/>
          <a:lstStyle/>
          <a:p>
            <a:endParaRPr lang="es"/>
          </a:p>
        </p:txBody>
      </p:sp>
      <p:sp>
        <p:nvSpPr>
          <p:cNvPr id="34833" name="Line 20"/>
          <p:cNvSpPr>
            <a:spLocks noChangeShapeType="1"/>
          </p:cNvSpPr>
          <p:nvPr/>
        </p:nvSpPr>
        <p:spPr bwMode="auto">
          <a:xfrm>
            <a:off x="6082145" y="2812328"/>
            <a:ext cx="1447800" cy="0"/>
          </a:xfrm>
          <a:prstGeom prst="line">
            <a:avLst/>
          </a:prstGeom>
          <a:noFill/>
          <a:ln w="19050">
            <a:solidFill>
              <a:srgbClr val="000000"/>
            </a:solidFill>
            <a:round/>
            <a:headEnd/>
            <a:tailEnd/>
          </a:ln>
        </p:spPr>
        <p:txBody>
          <a:bodyPr/>
          <a:lstStyle/>
          <a:p>
            <a:endParaRPr lang="es"/>
          </a:p>
        </p:txBody>
      </p:sp>
      <p:sp>
        <p:nvSpPr>
          <p:cNvPr id="34834" name="Line 21"/>
          <p:cNvSpPr>
            <a:spLocks noChangeShapeType="1"/>
          </p:cNvSpPr>
          <p:nvPr/>
        </p:nvSpPr>
        <p:spPr bwMode="auto">
          <a:xfrm flipV="1">
            <a:off x="7529945" y="2050328"/>
            <a:ext cx="914400" cy="685800"/>
          </a:xfrm>
          <a:prstGeom prst="line">
            <a:avLst/>
          </a:prstGeom>
          <a:noFill/>
          <a:ln w="19050">
            <a:solidFill>
              <a:srgbClr val="000000"/>
            </a:solidFill>
            <a:round/>
            <a:headEnd/>
            <a:tailEnd/>
          </a:ln>
        </p:spPr>
        <p:txBody>
          <a:bodyPr/>
          <a:lstStyle/>
          <a:p>
            <a:endParaRPr lang="es"/>
          </a:p>
        </p:txBody>
      </p:sp>
      <p:sp>
        <p:nvSpPr>
          <p:cNvPr id="34835" name="Oval 24"/>
          <p:cNvSpPr>
            <a:spLocks noChangeArrowheads="1"/>
          </p:cNvSpPr>
          <p:nvPr/>
        </p:nvSpPr>
        <p:spPr bwMode="auto">
          <a:xfrm>
            <a:off x="5091545" y="23551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2</a:t>
            </a:r>
          </a:p>
        </p:txBody>
      </p:sp>
      <p:sp>
        <p:nvSpPr>
          <p:cNvPr id="34836" name="Oval 25"/>
          <p:cNvSpPr>
            <a:spLocks noChangeArrowheads="1"/>
          </p:cNvSpPr>
          <p:nvPr/>
        </p:nvSpPr>
        <p:spPr bwMode="auto">
          <a:xfrm>
            <a:off x="5701145" y="23551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3</a:t>
            </a:r>
          </a:p>
        </p:txBody>
      </p:sp>
      <p:sp>
        <p:nvSpPr>
          <p:cNvPr id="34837" name="Oval 26"/>
          <p:cNvSpPr>
            <a:spLocks noChangeArrowheads="1"/>
          </p:cNvSpPr>
          <p:nvPr/>
        </p:nvSpPr>
        <p:spPr bwMode="auto">
          <a:xfrm>
            <a:off x="5929745" y="26599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4</a:t>
            </a:r>
          </a:p>
        </p:txBody>
      </p:sp>
      <p:sp>
        <p:nvSpPr>
          <p:cNvPr id="34838" name="Oval 27"/>
          <p:cNvSpPr>
            <a:spLocks noChangeArrowheads="1"/>
          </p:cNvSpPr>
          <p:nvPr/>
        </p:nvSpPr>
        <p:spPr bwMode="auto">
          <a:xfrm>
            <a:off x="6691745" y="26599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5</a:t>
            </a:r>
          </a:p>
        </p:txBody>
      </p:sp>
      <p:sp>
        <p:nvSpPr>
          <p:cNvPr id="34839" name="Oval 28"/>
          <p:cNvSpPr>
            <a:spLocks noChangeArrowheads="1"/>
          </p:cNvSpPr>
          <p:nvPr/>
        </p:nvSpPr>
        <p:spPr bwMode="auto">
          <a:xfrm>
            <a:off x="7377545" y="26599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6</a:t>
            </a:r>
          </a:p>
        </p:txBody>
      </p:sp>
      <p:sp>
        <p:nvSpPr>
          <p:cNvPr id="34840" name="Oval 29"/>
          <p:cNvSpPr>
            <a:spLocks noChangeArrowheads="1"/>
          </p:cNvSpPr>
          <p:nvPr/>
        </p:nvSpPr>
        <p:spPr bwMode="auto">
          <a:xfrm>
            <a:off x="8368145" y="1897928"/>
            <a:ext cx="228600" cy="228600"/>
          </a:xfrm>
          <a:prstGeom prst="ellipse">
            <a:avLst/>
          </a:prstGeom>
          <a:solidFill>
            <a:srgbClr val="FFFF00"/>
          </a:solidFill>
          <a:ln w="19050">
            <a:solidFill>
              <a:srgbClr val="000000"/>
            </a:solidFill>
            <a:round/>
            <a:headEnd/>
            <a:tailEnd/>
          </a:ln>
        </p:spPr>
        <p:txBody>
          <a:bodyPr wrap="none" anchor="ctr"/>
          <a:lstStyle/>
          <a:p>
            <a:pPr algn="ctr" rtl="0" eaLnBrk="0" hangingPunct="0"/>
            <a:r>
              <a:rPr lang="es" b="0" i="0" u="none">
                <a:solidFill>
                  <a:srgbClr val="000000"/>
                </a:solidFill>
                <a:latin typeface="Verdana" pitchFamily="34" charset="0"/>
              </a:rPr>
              <a:t>7</a:t>
            </a:r>
          </a:p>
        </p:txBody>
      </p:sp>
      <p:sp>
        <p:nvSpPr>
          <p:cNvPr id="157728" name="Text Box 32"/>
          <p:cNvSpPr txBox="1">
            <a:spLocks noChangeArrowheads="1"/>
          </p:cNvSpPr>
          <p:nvPr/>
        </p:nvSpPr>
        <p:spPr bwMode="auto">
          <a:xfrm>
            <a:off x="5091545" y="1593128"/>
            <a:ext cx="3657600" cy="369888"/>
          </a:xfrm>
          <a:prstGeom prst="rect">
            <a:avLst/>
          </a:prstGeom>
          <a:noFill/>
          <a:ln w="19050">
            <a:noFill/>
            <a:miter lim="800000"/>
            <a:headEnd/>
            <a:tailEnd/>
          </a:ln>
          <a:effectLst/>
        </p:spPr>
        <p:txBody>
          <a:bodyPr>
            <a:spAutoFit/>
          </a:bodyPr>
          <a:lstStyle/>
          <a:p>
            <a:pPr algn="l" rtl="0" eaLnBrk="0" hangingPunct="0">
              <a:spcBef>
                <a:spcPct val="50000"/>
              </a:spcBef>
              <a:defRPr/>
            </a:pPr>
            <a:r>
              <a:rPr lang="es" sz="1800" b="0" i="0" u="none">
                <a:solidFill>
                  <a:schemeClr val="tx1">
                    <a:lumMod val="65000"/>
                    <a:lumOff val="35000"/>
                  </a:schemeClr>
                </a:solidFill>
                <a:latin typeface="Verdana" pitchFamily="34" charset="0"/>
                <a:cs typeface="+mn-cs"/>
              </a:rPr>
              <a:t>Plantilla No Estándar</a:t>
            </a:r>
          </a:p>
        </p:txBody>
      </p:sp>
      <p:sp>
        <p:nvSpPr>
          <p:cNvPr id="34" name="Rectangle 4"/>
          <p:cNvSpPr txBox="1">
            <a:spLocks noChangeArrowheads="1"/>
          </p:cNvSpPr>
          <p:nvPr/>
        </p:nvSpPr>
        <p:spPr bwMode="auto">
          <a:xfrm>
            <a:off x="62345" y="3269528"/>
            <a:ext cx="4800600" cy="4038600"/>
          </a:xfrm>
          <a:prstGeom prst="rect">
            <a:avLst/>
          </a:prstGeom>
          <a:noFill/>
          <a:ln w="9525">
            <a:solidFill>
              <a:schemeClr val="bg1"/>
            </a:solidFill>
            <a:miter lim="800000"/>
            <a:headEnd/>
            <a:tailEnd/>
          </a:ln>
        </p:spPr>
        <p:txBody>
          <a:bodyPr/>
          <a:lstStyle/>
          <a:p>
            <a:pPr marL="411480" indent="-292100" algn="l" rtl="0" fontAlgn="auto">
              <a:spcBef>
                <a:spcPts val="0"/>
              </a:spcBef>
              <a:spcAft>
                <a:spcPts val="0"/>
              </a:spcAft>
              <a:buClr>
                <a:schemeClr val="tx1">
                  <a:lumMod val="65000"/>
                  <a:lumOff val="35000"/>
                </a:schemeClr>
              </a:buClr>
              <a:buSzPct val="70000"/>
              <a:buFont typeface="Wingdings"/>
              <a:buChar char=""/>
              <a:defRPr/>
            </a:pPr>
            <a:r>
              <a:rPr lang="es" sz="1600" b="0" i="0" u="none" dirty="0">
                <a:solidFill>
                  <a:schemeClr val="tx1">
                    <a:lumMod val="65000"/>
                    <a:lumOff val="35000"/>
                  </a:schemeClr>
                </a:solidFill>
                <a:latin typeface="+mn-lt"/>
                <a:cs typeface="+mn-cs"/>
              </a:rPr>
              <a:t>CSV buscará por el segmento plano más profundo y lo declarará el centro del canal.</a:t>
            </a:r>
          </a:p>
          <a:p>
            <a:pPr marL="868680" lvl="1" indent="-292100" algn="l" rtl="0" fontAlgn="auto">
              <a:spcBef>
                <a:spcPts val="0"/>
              </a:spcBef>
              <a:spcAft>
                <a:spcPts val="0"/>
              </a:spcAft>
              <a:buClr>
                <a:schemeClr val="tx1">
                  <a:lumMod val="65000"/>
                  <a:lumOff val="35000"/>
                </a:schemeClr>
              </a:buClr>
              <a:buSzPct val="70000"/>
              <a:buFont typeface="Wingdings"/>
              <a:buChar char=""/>
              <a:defRPr/>
            </a:pPr>
            <a:r>
              <a:rPr lang="es" sz="1400" b="0" i="0" u="none" dirty="0">
                <a:solidFill>
                  <a:schemeClr val="tx1">
                    <a:lumMod val="65000"/>
                    <a:lumOff val="35000"/>
                  </a:schemeClr>
                </a:solidFill>
                <a:latin typeface="+mn-lt"/>
                <a:cs typeface="+mn-cs"/>
              </a:rPr>
              <a:t>Segmentos 2-3 en la parte superior izquierda.</a:t>
            </a:r>
          </a:p>
          <a:p>
            <a:pPr marL="868680" lvl="1" indent="-292100" algn="l" rtl="0" fontAlgn="auto">
              <a:spcBef>
                <a:spcPts val="0"/>
              </a:spcBef>
              <a:spcAft>
                <a:spcPts val="0"/>
              </a:spcAft>
              <a:buClr>
                <a:schemeClr val="tx1">
                  <a:lumMod val="65000"/>
                  <a:lumOff val="35000"/>
                </a:schemeClr>
              </a:buClr>
              <a:buSzPct val="70000"/>
              <a:buFont typeface="Wingdings"/>
              <a:buChar char=""/>
              <a:defRPr/>
            </a:pPr>
            <a:r>
              <a:rPr lang="es" sz="1400" b="0" i="0" u="none" dirty="0">
                <a:solidFill>
                  <a:schemeClr val="tx1">
                    <a:lumMod val="65000"/>
                    <a:lumOff val="35000"/>
                  </a:schemeClr>
                </a:solidFill>
                <a:latin typeface="+mn-lt"/>
                <a:cs typeface="+mn-cs"/>
              </a:rPr>
              <a:t>Segmentos 4-5-6 en la parte superior derecha.</a:t>
            </a:r>
          </a:p>
          <a:p>
            <a:pPr marL="411480" indent="-292100" algn="l" rtl="0" fontAlgn="auto">
              <a:spcBef>
                <a:spcPts val="0"/>
              </a:spcBef>
              <a:spcAft>
                <a:spcPts val="0"/>
              </a:spcAft>
              <a:buClr>
                <a:schemeClr val="tx1">
                  <a:lumMod val="65000"/>
                  <a:lumOff val="35000"/>
                </a:schemeClr>
              </a:buClr>
              <a:buSzPct val="70000"/>
              <a:buFont typeface="Wingdings"/>
              <a:buChar char=""/>
              <a:defRPr/>
            </a:pPr>
            <a:r>
              <a:rPr lang="es" sz="1600" b="0" i="0" u="none" dirty="0">
                <a:solidFill>
                  <a:schemeClr val="tx1">
                    <a:lumMod val="65000"/>
                    <a:lumOff val="35000"/>
                  </a:schemeClr>
                </a:solidFill>
                <a:latin typeface="+mn-lt"/>
                <a:cs typeface="+mn-cs"/>
              </a:rPr>
              <a:t>Si el método de volumen requiere un punto de </a:t>
            </a:r>
            <a:r>
              <a:rPr lang="es" sz="1600" b="0" i="0" u="none" dirty="0" smtClean="0">
                <a:solidFill>
                  <a:schemeClr val="tx1">
                    <a:lumMod val="65000"/>
                    <a:lumOff val="35000"/>
                  </a:schemeClr>
                </a:solidFill>
                <a:latin typeface="+mn-lt"/>
                <a:cs typeface="+mn-cs"/>
              </a:rPr>
              <a:t>línea </a:t>
            </a:r>
            <a:r>
              <a:rPr lang="es" sz="1600" b="0" i="0" u="none" dirty="0">
                <a:solidFill>
                  <a:schemeClr val="tx1">
                    <a:lumMod val="65000"/>
                    <a:lumOff val="35000"/>
                  </a:schemeClr>
                </a:solidFill>
                <a:latin typeface="+mn-lt"/>
                <a:cs typeface="+mn-cs"/>
              </a:rPr>
              <a:t>central, la rutina usará uno existente, o creará uno si no lo encuentra.</a:t>
            </a:r>
          </a:p>
          <a:p>
            <a:pPr marL="411480" indent="-292100" algn="l" rtl="0" fontAlgn="auto">
              <a:spcBef>
                <a:spcPts val="0"/>
              </a:spcBef>
              <a:spcAft>
                <a:spcPts val="0"/>
              </a:spcAft>
              <a:buClr>
                <a:schemeClr val="tx1">
                  <a:lumMod val="65000"/>
                  <a:lumOff val="35000"/>
                </a:schemeClr>
              </a:buClr>
              <a:buSzPct val="70000"/>
              <a:buFont typeface="Wingdings"/>
              <a:buChar char=""/>
              <a:defRPr/>
            </a:pPr>
            <a:r>
              <a:rPr lang="es" sz="1400" b="0" i="0" u="none" dirty="0">
                <a:solidFill>
                  <a:schemeClr val="tx1">
                    <a:lumMod val="65000"/>
                    <a:lumOff val="35000"/>
                  </a:schemeClr>
                </a:solidFill>
                <a:latin typeface="+mn-lt"/>
                <a:cs typeface="+mn-cs"/>
              </a:rPr>
              <a:t>Todo material a la izquierda del punto base talud izquierdo es incluido en el talud izquierdo.</a:t>
            </a:r>
          </a:p>
          <a:p>
            <a:pPr marL="411480" indent="-292100" algn="l" rtl="0" fontAlgn="auto">
              <a:spcBef>
                <a:spcPts val="0"/>
              </a:spcBef>
              <a:spcAft>
                <a:spcPts val="0"/>
              </a:spcAft>
              <a:buClr>
                <a:schemeClr val="tx1">
                  <a:lumMod val="65000"/>
                  <a:lumOff val="35000"/>
                </a:schemeClr>
              </a:buClr>
              <a:buSzPct val="70000"/>
              <a:buFont typeface="Wingdings"/>
              <a:buChar char=""/>
              <a:defRPr/>
            </a:pPr>
            <a:r>
              <a:rPr lang="es" sz="1400" b="0" i="0" u="none" dirty="0">
                <a:solidFill>
                  <a:schemeClr val="tx1">
                    <a:lumMod val="65000"/>
                    <a:lumOff val="35000"/>
                  </a:schemeClr>
                </a:solidFill>
                <a:latin typeface="+mn-lt"/>
                <a:cs typeface="+mn-cs"/>
              </a:rPr>
              <a:t>Todo material a la derecha del punto base talud derecha será incluido en el talud derecho.</a:t>
            </a:r>
          </a:p>
        </p:txBody>
      </p:sp>
    </p:spTree>
    <p:extLst>
      <p:ext uri="{BB962C8B-B14F-4D97-AF65-F5344CB8AC3E}">
        <p14:creationId xmlns:p14="http://schemas.microsoft.com/office/powerpoint/2010/main" val="29142721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475" y="137873"/>
            <a:ext cx="8229600" cy="789468"/>
          </a:xfrm>
        </p:spPr>
        <p:txBody>
          <a:bodyPr/>
          <a:lstStyle/>
          <a:p>
            <a:pPr algn="l" rtl="0"/>
            <a:r>
              <a:rPr lang="es" b="0" i="0" u="none"/>
              <a:t>Plantilla de Diseño</a:t>
            </a:r>
          </a:p>
        </p:txBody>
      </p:sp>
      <p:sp>
        <p:nvSpPr>
          <p:cNvPr id="12" name="Slide Number Placeholder 11"/>
          <p:cNvSpPr>
            <a:spLocks noGrp="1"/>
          </p:cNvSpPr>
          <p:nvPr>
            <p:ph type="sldNum" sz="quarter" idx="12"/>
          </p:nvPr>
        </p:nvSpPr>
        <p:spPr/>
        <p:txBody>
          <a:bodyPr/>
          <a:lstStyle/>
          <a:p>
            <a:pPr algn="l" rtl="0"/>
            <a:fld id="{8B0EDE77-C530-4ADB-AD74-A99B71A289FB}" type="slidenum">
              <a:rPr/>
              <a:pPr algn="l" rtl="0"/>
              <a:t>52</a:t>
            </a:fld>
            <a:endParaRPr lang="es"/>
          </a:p>
        </p:txBody>
      </p:sp>
      <p:pic>
        <p:nvPicPr>
          <p:cNvPr id="1026" name="Picture 2" descr="C:\Temp\HHH1.png"/>
          <p:cNvPicPr>
            <a:picLocks noChangeAspect="1" noChangeArrowheads="1"/>
          </p:cNvPicPr>
          <p:nvPr/>
        </p:nvPicPr>
        <p:blipFill>
          <a:blip r:embed="rId3" cstate="print"/>
          <a:srcRect/>
          <a:stretch>
            <a:fillRect/>
          </a:stretch>
        </p:blipFill>
        <p:spPr bwMode="auto">
          <a:xfrm>
            <a:off x="358861" y="2861480"/>
            <a:ext cx="8480339" cy="3323998"/>
          </a:xfrm>
          <a:prstGeom prst="rect">
            <a:avLst/>
          </a:prstGeom>
          <a:noFill/>
        </p:spPr>
      </p:pic>
      <p:sp>
        <p:nvSpPr>
          <p:cNvPr id="5" name="Heptagon 4"/>
          <p:cNvSpPr/>
          <p:nvPr/>
        </p:nvSpPr>
        <p:spPr>
          <a:xfrm>
            <a:off x="1183386" y="2899688"/>
            <a:ext cx="515562" cy="435530"/>
          </a:xfrm>
          <a:prstGeom prst="heptagon">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800" b="0" i="0" u="none"/>
              <a:t>1</a:t>
            </a:r>
            <a:endParaRPr lang="es" dirty="0"/>
          </a:p>
        </p:txBody>
      </p:sp>
      <p:sp>
        <p:nvSpPr>
          <p:cNvPr id="6" name="Heptagon 5"/>
          <p:cNvSpPr/>
          <p:nvPr/>
        </p:nvSpPr>
        <p:spPr>
          <a:xfrm>
            <a:off x="2612136" y="5434846"/>
            <a:ext cx="515562" cy="435530"/>
          </a:xfrm>
          <a:prstGeom prst="heptagon">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800" b="0" i="0" u="none"/>
              <a:t>2</a:t>
            </a:r>
            <a:endParaRPr lang="es" dirty="0"/>
          </a:p>
        </p:txBody>
      </p:sp>
      <p:sp>
        <p:nvSpPr>
          <p:cNvPr id="7" name="Heptagon 6"/>
          <p:cNvSpPr/>
          <p:nvPr/>
        </p:nvSpPr>
        <p:spPr>
          <a:xfrm>
            <a:off x="4593336" y="5434846"/>
            <a:ext cx="515562" cy="435530"/>
          </a:xfrm>
          <a:prstGeom prst="heptagon">
            <a:avLst/>
          </a:prstGeom>
          <a:solidFill>
            <a:srgbClr val="FF0000"/>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800" b="0" i="0" u="none"/>
              <a:t>3</a:t>
            </a:r>
            <a:endParaRPr lang="es" dirty="0"/>
          </a:p>
        </p:txBody>
      </p:sp>
      <p:sp>
        <p:nvSpPr>
          <p:cNvPr id="8" name="Heptagon 7"/>
          <p:cNvSpPr/>
          <p:nvPr/>
        </p:nvSpPr>
        <p:spPr>
          <a:xfrm>
            <a:off x="6345936" y="5434846"/>
            <a:ext cx="515562" cy="435530"/>
          </a:xfrm>
          <a:prstGeom prst="heptagon">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800" b="0" i="0" u="none"/>
              <a:t>4</a:t>
            </a:r>
            <a:endParaRPr lang="es" dirty="0"/>
          </a:p>
        </p:txBody>
      </p:sp>
      <p:sp>
        <p:nvSpPr>
          <p:cNvPr id="9" name="Heptagon 8"/>
          <p:cNvSpPr/>
          <p:nvPr/>
        </p:nvSpPr>
        <p:spPr>
          <a:xfrm>
            <a:off x="7784211" y="2931081"/>
            <a:ext cx="515562" cy="435530"/>
          </a:xfrm>
          <a:prstGeom prst="heptagon">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800" b="0" i="0" u="none"/>
              <a:t>5</a:t>
            </a:r>
            <a:endParaRPr lang="es" dirty="0"/>
          </a:p>
        </p:txBody>
      </p:sp>
      <p:sp>
        <p:nvSpPr>
          <p:cNvPr id="10" name="TextBox 9"/>
          <p:cNvSpPr txBox="1"/>
          <p:nvPr/>
        </p:nvSpPr>
        <p:spPr>
          <a:xfrm>
            <a:off x="347472" y="1560732"/>
            <a:ext cx="8796528" cy="1077218"/>
          </a:xfrm>
          <a:prstGeom prst="rect">
            <a:avLst/>
          </a:prstGeom>
          <a:noFill/>
        </p:spPr>
        <p:txBody>
          <a:bodyPr wrap="square" rtlCol="0">
            <a:spAutoFit/>
          </a:bodyPr>
          <a:lstStyle/>
          <a:p>
            <a:pPr algn="l" rtl="0">
              <a:buFont typeface="Arial" pitchFamily="34" charset="0"/>
              <a:buChar char="•"/>
            </a:pPr>
            <a:r>
              <a:rPr lang="es" sz="1600" b="0" i="0" u="none" dirty="0">
                <a:solidFill>
                  <a:schemeClr val="tx1">
                    <a:lumMod val="65000"/>
                    <a:lumOff val="35000"/>
                  </a:schemeClr>
                </a:solidFill>
              </a:rPr>
              <a:t>   Plantillas también pueden ser hechas en CS&amp;V, usando el editor de plantilla en la pestaña Levantamiento. </a:t>
            </a:r>
          </a:p>
          <a:p>
            <a:pPr algn="l" rtl="0">
              <a:buFont typeface="Arial" pitchFamily="34" charset="0"/>
              <a:buChar char="•"/>
            </a:pPr>
            <a:r>
              <a:rPr lang="es" sz="1600" b="0" i="0" u="none" dirty="0">
                <a:solidFill>
                  <a:schemeClr val="tx1">
                    <a:lumMod val="65000"/>
                    <a:lumOff val="35000"/>
                  </a:schemeClr>
                </a:solidFill>
              </a:rPr>
              <a:t>   Archivos Plantilla son almacenados con una extensión TPL</a:t>
            </a:r>
          </a:p>
          <a:p>
            <a:pPr algn="l" rtl="0">
              <a:buFont typeface="Arial" pitchFamily="34" charset="0"/>
              <a:buChar char="•"/>
            </a:pPr>
            <a:r>
              <a:rPr lang="es" sz="1600" b="0" i="0" u="none" dirty="0">
                <a:solidFill>
                  <a:schemeClr val="tx1">
                    <a:lumMod val="65000"/>
                    <a:lumOff val="35000"/>
                  </a:schemeClr>
                </a:solidFill>
              </a:rPr>
              <a:t>   Si múltiples líneas usan la misma plantilla, use la herramienta Rellenar Columna</a:t>
            </a:r>
          </a:p>
        </p:txBody>
      </p:sp>
    </p:spTree>
    <p:extLst>
      <p:ext uri="{BB962C8B-B14F-4D97-AF65-F5344CB8AC3E}">
        <p14:creationId xmlns:p14="http://schemas.microsoft.com/office/powerpoint/2010/main" val="29518180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Ejemplo:  Plantillas </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53</a:t>
            </a:fld>
            <a:endParaRPr lang="es"/>
          </a:p>
        </p:txBody>
      </p:sp>
      <p:sp>
        <p:nvSpPr>
          <p:cNvPr id="5" name="Rounded Rectangle 4"/>
          <p:cNvSpPr/>
          <p:nvPr/>
        </p:nvSpPr>
        <p:spPr>
          <a:xfrm>
            <a:off x="152400" y="1600200"/>
            <a:ext cx="3429000" cy="11430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a:t>ARCHIVO:</a:t>
            </a:r>
            <a:r>
              <a:rPr lang="es" b="0" i="0" u="none"/>
              <a:t>		</a:t>
            </a:r>
            <a:r>
              <a:rPr lang="es" b="1" i="0" u="none"/>
              <a:t>HHH.LOG</a:t>
            </a:r>
          </a:p>
          <a:p>
            <a:pPr algn="l" rtl="0"/>
            <a:r>
              <a:rPr lang="es" b="1" i="0" u="none"/>
              <a:t>OD Permitida:</a:t>
            </a:r>
            <a:r>
              <a:rPr lang="es" b="0" i="0" u="none"/>
              <a:t>	</a:t>
            </a:r>
            <a:r>
              <a:rPr lang="es" b="1" i="0" u="none"/>
              <a:t>2’</a:t>
            </a:r>
          </a:p>
          <a:p>
            <a:pPr algn="l" rtl="0"/>
            <a:r>
              <a:rPr lang="es" b="1" i="0" u="none"/>
              <a:t>Método:</a:t>
            </a:r>
            <a:r>
              <a:rPr lang="es" b="0" i="0" u="none"/>
              <a:t>	</a:t>
            </a:r>
            <a:r>
              <a:rPr lang="es" b="1" i="0" u="none"/>
              <a:t>AEA1</a:t>
            </a:r>
          </a:p>
        </p:txBody>
      </p:sp>
      <p:sp>
        <p:nvSpPr>
          <p:cNvPr id="7" name="Rounded Rectangle 6"/>
          <p:cNvSpPr/>
          <p:nvPr/>
        </p:nvSpPr>
        <p:spPr>
          <a:xfrm>
            <a:off x="152400" y="3049814"/>
            <a:ext cx="3352800" cy="231694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sz="2000" b="1" i="0" u="none">
                <a:solidFill>
                  <a:srgbClr val="FFFF00"/>
                </a:solidFill>
              </a:rPr>
              <a:t>Si no hay entrada en la columna “Plantilla”, CSV usará la info de plantilla que encuentra en el encabezado de los archivos de datos.</a:t>
            </a:r>
          </a:p>
          <a:p>
            <a:pPr algn="ctr" rtl="0"/>
            <a:endParaRPr lang="es" sz="1600" dirty="0"/>
          </a:p>
        </p:txBody>
      </p:sp>
      <p:pic>
        <p:nvPicPr>
          <p:cNvPr id="2050" name="Picture 2" descr="C:\Temp\HHH2.png"/>
          <p:cNvPicPr>
            <a:picLocks noChangeAspect="1" noChangeArrowheads="1"/>
          </p:cNvPicPr>
          <p:nvPr/>
        </p:nvPicPr>
        <p:blipFill>
          <a:blip r:embed="rId2" cstate="print"/>
          <a:srcRect/>
          <a:stretch>
            <a:fillRect/>
          </a:stretch>
        </p:blipFill>
        <p:spPr bwMode="auto">
          <a:xfrm>
            <a:off x="3810000" y="1600200"/>
            <a:ext cx="5039429" cy="4239217"/>
          </a:xfrm>
          <a:prstGeom prst="rect">
            <a:avLst/>
          </a:prstGeom>
          <a:noFill/>
        </p:spPr>
      </p:pic>
      <p:sp>
        <p:nvSpPr>
          <p:cNvPr id="8" name="Down Arrow 7"/>
          <p:cNvSpPr/>
          <p:nvPr/>
        </p:nvSpPr>
        <p:spPr>
          <a:xfrm>
            <a:off x="6629400" y="1676400"/>
            <a:ext cx="457200" cy="914400"/>
          </a:xfrm>
          <a:prstGeom prst="down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426324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2767"/>
            <a:ext cx="5029200" cy="868362"/>
          </a:xfrm>
        </p:spPr>
        <p:txBody>
          <a:bodyPr/>
          <a:lstStyle/>
          <a:p>
            <a:pPr algn="l" rtl="0"/>
            <a:r>
              <a:rPr lang="es" b="0" i="0" u="none"/>
              <a:t>Ejemplo Plantillas Manual</a:t>
            </a:r>
          </a:p>
        </p:txBody>
      </p:sp>
      <p:sp>
        <p:nvSpPr>
          <p:cNvPr id="4" name="Rounded Rectangle 3"/>
          <p:cNvSpPr/>
          <p:nvPr/>
        </p:nvSpPr>
        <p:spPr>
          <a:xfrm>
            <a:off x="257028" y="1058248"/>
            <a:ext cx="4193461" cy="13716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dirty="0"/>
              <a:t>ARCHIVO:</a:t>
            </a:r>
            <a:r>
              <a:rPr lang="es" b="0" i="0" u="none" dirty="0"/>
              <a:t>		</a:t>
            </a:r>
            <a:r>
              <a:rPr lang="es" b="1" i="0" u="none" dirty="0"/>
              <a:t>HHH.LOG</a:t>
            </a:r>
          </a:p>
          <a:p>
            <a:pPr algn="l" rtl="0"/>
            <a:r>
              <a:rPr lang="es" b="1" i="0" u="none" dirty="0"/>
              <a:t>OD Permitida:</a:t>
            </a:r>
            <a:r>
              <a:rPr lang="es" b="0" i="0" u="none" dirty="0"/>
              <a:t>	</a:t>
            </a:r>
            <a:r>
              <a:rPr lang="es" b="1" i="0" u="none" dirty="0"/>
              <a:t>2’</a:t>
            </a:r>
          </a:p>
          <a:p>
            <a:pPr algn="l" rtl="0"/>
            <a:r>
              <a:rPr lang="es" b="1" i="0" u="none" dirty="0"/>
              <a:t>Método:</a:t>
            </a:r>
            <a:r>
              <a:rPr lang="es" b="0" i="0" u="none"/>
              <a:t>	</a:t>
            </a:r>
            <a:r>
              <a:rPr lang="es" b="0" i="0" u="none" smtClean="0"/>
              <a:t>		</a:t>
            </a:r>
            <a:r>
              <a:rPr lang="es" b="1" i="0" u="none" smtClean="0"/>
              <a:t>AEA1</a:t>
            </a:r>
            <a:endParaRPr lang="es" b="1" i="0" u="none" dirty="0"/>
          </a:p>
          <a:p>
            <a:pPr algn="l" rtl="0"/>
            <a:r>
              <a:rPr lang="es" b="1" i="0" u="none" dirty="0"/>
              <a:t>Alineación Plantilla:</a:t>
            </a:r>
            <a:r>
              <a:rPr lang="es" b="0" i="0" u="none" dirty="0"/>
              <a:t>	</a:t>
            </a:r>
            <a:r>
              <a:rPr lang="es" b="1" i="0" u="none" dirty="0"/>
              <a:t> </a:t>
            </a:r>
            <a:r>
              <a:rPr lang="es" b="1" i="0" u="none" dirty="0" smtClean="0"/>
              <a:t>Línea </a:t>
            </a:r>
            <a:r>
              <a:rPr lang="es" b="1" i="0" u="none" dirty="0"/>
              <a:t>central</a:t>
            </a:r>
          </a:p>
        </p:txBody>
      </p:sp>
      <p:sp>
        <p:nvSpPr>
          <p:cNvPr id="5" name="Rounded Rectangle 4"/>
          <p:cNvSpPr/>
          <p:nvPr/>
        </p:nvSpPr>
        <p:spPr>
          <a:xfrm>
            <a:off x="1052761" y="4421592"/>
            <a:ext cx="2561479" cy="2017308"/>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sz="1600" b="0" i="0" u="none">
                <a:solidFill>
                  <a:srgbClr val="FFFF00"/>
                </a:solidFill>
              </a:rPr>
              <a:t>PUNTOS PLANTILLA</a:t>
            </a:r>
          </a:p>
          <a:p>
            <a:pPr algn="l" rtl="0"/>
            <a:r>
              <a:rPr lang="es" sz="1600" b="0" i="0" u="none"/>
              <a:t>Distancia 	Profundidad</a:t>
            </a:r>
          </a:p>
          <a:p>
            <a:pPr algn="l" rtl="0"/>
            <a:r>
              <a:rPr lang="es" sz="1600" b="0" i="0" u="none"/>
              <a:t>-300.0	  0.0</a:t>
            </a:r>
          </a:p>
          <a:p>
            <a:pPr algn="l" rtl="0"/>
            <a:r>
              <a:rPr lang="es" sz="1600" b="0" i="0" u="none"/>
              <a:t>-200.0 	  50.0</a:t>
            </a:r>
          </a:p>
          <a:p>
            <a:pPr algn="l" rtl="0"/>
            <a:r>
              <a:rPr lang="es" sz="1600" b="0" i="0" u="none"/>
              <a:t>  200.0	  50.0</a:t>
            </a:r>
          </a:p>
          <a:p>
            <a:pPr algn="l" rtl="0"/>
            <a:r>
              <a:rPr lang="es" sz="1600" b="0" i="0" u="none"/>
              <a:t>  300.0	  0.0</a:t>
            </a:r>
          </a:p>
        </p:txBody>
      </p:sp>
      <p:sp>
        <p:nvSpPr>
          <p:cNvPr id="9" name="Rounded Rectangle 8"/>
          <p:cNvSpPr/>
          <p:nvPr/>
        </p:nvSpPr>
        <p:spPr>
          <a:xfrm>
            <a:off x="216513" y="2536141"/>
            <a:ext cx="4233977" cy="169343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marL="342900" indent="-342900" algn="l" rtl="0">
              <a:buAutoNum type="arabicPeriod"/>
            </a:pPr>
            <a:r>
              <a:rPr lang="es" sz="1600" b="0" i="0" u="none">
                <a:solidFill>
                  <a:srgbClr val="FFFF00"/>
                </a:solidFill>
              </a:rPr>
              <a:t>Haga clic en </a:t>
            </a:r>
            <a:r>
              <a:rPr lang="es" sz="1600" b="0" i="0" u="none" smtClean="0">
                <a:solidFill>
                  <a:srgbClr val="FFFF00"/>
                </a:solidFill>
              </a:rPr>
              <a:t>una casilla de la columna  </a:t>
            </a:r>
            <a:r>
              <a:rPr lang="es" sz="1600" b="0" i="0" u="none">
                <a:solidFill>
                  <a:srgbClr val="FFFF00"/>
                </a:solidFill>
              </a:rPr>
              <a:t>Plantilla</a:t>
            </a:r>
          </a:p>
          <a:p>
            <a:pPr marL="342900" indent="-342900" algn="l" rtl="0">
              <a:buAutoNum type="arabicPeriod"/>
            </a:pPr>
            <a:r>
              <a:rPr lang="es" sz="1600" b="0" i="0" u="none">
                <a:solidFill>
                  <a:srgbClr val="FFFF00"/>
                </a:solidFill>
              </a:rPr>
              <a:t>Haga clic en el Icono Editor Plantilla</a:t>
            </a:r>
          </a:p>
          <a:p>
            <a:pPr marL="342900" indent="-342900" algn="l" rtl="0">
              <a:buAutoNum type="arabicPeriod"/>
            </a:pPr>
            <a:r>
              <a:rPr lang="es" sz="1600" b="0" i="0" u="none">
                <a:solidFill>
                  <a:srgbClr val="FFFF00"/>
                </a:solidFill>
              </a:rPr>
              <a:t>Entre los pares Distancia-Profundidad</a:t>
            </a:r>
          </a:p>
          <a:p>
            <a:pPr marL="342900" indent="-342900" algn="l" rtl="0">
              <a:buAutoNum type="arabicPeriod"/>
            </a:pPr>
            <a:r>
              <a:rPr lang="es" sz="1600" b="0" i="0" u="none">
                <a:solidFill>
                  <a:srgbClr val="FFFF00"/>
                </a:solidFill>
              </a:rPr>
              <a:t>Salve el archivo a </a:t>
            </a:r>
            <a:r>
              <a:rPr lang="es" sz="1600" b="1" i="0" u="none">
                <a:solidFill>
                  <a:srgbClr val="FFFF00"/>
                </a:solidFill>
              </a:rPr>
              <a:t>HHH1.TPL</a:t>
            </a:r>
          </a:p>
          <a:p>
            <a:pPr marL="342900" indent="-342900" algn="l" rtl="0">
              <a:buAutoNum type="arabicPeriod"/>
            </a:pPr>
            <a:r>
              <a:rPr lang="es" sz="1600" b="0" i="0" u="none">
                <a:solidFill>
                  <a:srgbClr val="FFFF00"/>
                </a:solidFill>
              </a:rPr>
              <a:t>Llene la columna Plantilla..</a:t>
            </a:r>
            <a:endParaRPr lang="es" sz="1600" dirty="0"/>
          </a:p>
        </p:txBody>
      </p:sp>
      <p:grpSp>
        <p:nvGrpSpPr>
          <p:cNvPr id="3" name="Group 2"/>
          <p:cNvGrpSpPr/>
          <p:nvPr/>
        </p:nvGrpSpPr>
        <p:grpSpPr>
          <a:xfrm>
            <a:off x="4619625" y="1581150"/>
            <a:ext cx="4325096" cy="4306020"/>
            <a:chOff x="3581400" y="1295400"/>
            <a:chExt cx="5344271" cy="5153745"/>
          </a:xfrm>
        </p:grpSpPr>
        <p:pic>
          <p:nvPicPr>
            <p:cNvPr id="3074" name="Picture 2" descr="C:\Temp\HHH3.png"/>
            <p:cNvPicPr>
              <a:picLocks noChangeAspect="1" noChangeArrowheads="1"/>
            </p:cNvPicPr>
            <p:nvPr/>
          </p:nvPicPr>
          <p:blipFill>
            <a:blip r:embed="rId2" cstate="print"/>
            <a:srcRect/>
            <a:stretch>
              <a:fillRect/>
            </a:stretch>
          </p:blipFill>
          <p:spPr bwMode="auto">
            <a:xfrm>
              <a:off x="3581400" y="1295400"/>
              <a:ext cx="5344271" cy="5153745"/>
            </a:xfrm>
            <a:prstGeom prst="rect">
              <a:avLst/>
            </a:prstGeom>
            <a:noFill/>
          </p:spPr>
        </p:pic>
        <p:sp>
          <p:nvSpPr>
            <p:cNvPr id="11" name="Right Arrow 10"/>
            <p:cNvSpPr/>
            <p:nvPr/>
          </p:nvSpPr>
          <p:spPr>
            <a:xfrm>
              <a:off x="5867400" y="2438400"/>
              <a:ext cx="533400" cy="30480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1</a:t>
              </a:r>
            </a:p>
          </p:txBody>
        </p:sp>
        <p:sp>
          <p:nvSpPr>
            <p:cNvPr id="13" name="Right Arrow 12"/>
            <p:cNvSpPr/>
            <p:nvPr/>
          </p:nvSpPr>
          <p:spPr>
            <a:xfrm rot="5400000">
              <a:off x="4991100" y="1562100"/>
              <a:ext cx="533400" cy="30480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2</a:t>
              </a:r>
            </a:p>
          </p:txBody>
        </p:sp>
        <p:sp>
          <p:nvSpPr>
            <p:cNvPr id="14" name="Right Arrow 13"/>
            <p:cNvSpPr/>
            <p:nvPr/>
          </p:nvSpPr>
          <p:spPr>
            <a:xfrm>
              <a:off x="5715000" y="4038600"/>
              <a:ext cx="533400" cy="30480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3</a:t>
              </a:r>
            </a:p>
          </p:txBody>
        </p:sp>
        <p:sp>
          <p:nvSpPr>
            <p:cNvPr id="15" name="Right Arrow 14"/>
            <p:cNvSpPr/>
            <p:nvPr/>
          </p:nvSpPr>
          <p:spPr>
            <a:xfrm>
              <a:off x="5257800" y="3505200"/>
              <a:ext cx="533400" cy="30480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4</a:t>
              </a:r>
            </a:p>
          </p:txBody>
        </p:sp>
        <p:sp>
          <p:nvSpPr>
            <p:cNvPr id="16" name="Right Arrow 15"/>
            <p:cNvSpPr/>
            <p:nvPr/>
          </p:nvSpPr>
          <p:spPr>
            <a:xfrm>
              <a:off x="4343400" y="1981200"/>
              <a:ext cx="533400" cy="30480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5</a:t>
              </a:r>
            </a:p>
          </p:txBody>
        </p:sp>
      </p:grpSp>
    </p:spTree>
    <p:extLst>
      <p:ext uri="{BB962C8B-B14F-4D97-AF65-F5344CB8AC3E}">
        <p14:creationId xmlns:p14="http://schemas.microsoft.com/office/powerpoint/2010/main" val="59633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El Resultado</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55</a:t>
            </a:fld>
            <a:endParaRPr lang="es"/>
          </a:p>
        </p:txBody>
      </p:sp>
      <p:pic>
        <p:nvPicPr>
          <p:cNvPr id="4098" name="Picture 2" descr="C:\Temp\HHH4.png"/>
          <p:cNvPicPr>
            <a:picLocks noChangeAspect="1" noChangeArrowheads="1"/>
          </p:cNvPicPr>
          <p:nvPr/>
        </p:nvPicPr>
        <p:blipFill>
          <a:blip r:embed="rId2" cstate="print"/>
          <a:srcRect/>
          <a:stretch>
            <a:fillRect/>
          </a:stretch>
        </p:blipFill>
        <p:spPr bwMode="auto">
          <a:xfrm>
            <a:off x="1981200" y="1676400"/>
            <a:ext cx="6353175" cy="4287543"/>
          </a:xfrm>
          <a:prstGeom prst="rect">
            <a:avLst/>
          </a:prstGeom>
          <a:noFill/>
        </p:spPr>
      </p:pic>
      <p:sp>
        <p:nvSpPr>
          <p:cNvPr id="5" name="Rounded Rectangle 4"/>
          <p:cNvSpPr/>
          <p:nvPr/>
        </p:nvSpPr>
        <p:spPr>
          <a:xfrm>
            <a:off x="571500" y="1536700"/>
            <a:ext cx="1905000" cy="24384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0" i="0" u="none">
                <a:solidFill>
                  <a:srgbClr val="FFFF00"/>
                </a:solidFill>
              </a:rPr>
              <a:t>PUNTOS PLANTILLA</a:t>
            </a:r>
          </a:p>
          <a:p>
            <a:pPr algn="l" rtl="0"/>
            <a:r>
              <a:rPr lang="es" sz="1400" b="0" i="0" u="none"/>
              <a:t>Distancia	Profundidad</a:t>
            </a:r>
          </a:p>
          <a:p>
            <a:pPr algn="l" rtl="0"/>
            <a:r>
              <a:rPr lang="es" sz="1400" b="0" i="0" u="none"/>
              <a:t>-300.0	0.0</a:t>
            </a:r>
          </a:p>
          <a:p>
            <a:pPr algn="l" rtl="0"/>
            <a:r>
              <a:rPr lang="es" sz="1400" b="0" i="0" u="none"/>
              <a:t>-200.0	50.0</a:t>
            </a:r>
          </a:p>
          <a:p>
            <a:pPr algn="l" rtl="0"/>
            <a:r>
              <a:rPr lang="es" sz="1400" b="0" i="0" u="none"/>
              <a:t>  200.0	50.0</a:t>
            </a:r>
          </a:p>
          <a:p>
            <a:pPr algn="l" rtl="0"/>
            <a:r>
              <a:rPr lang="es" sz="1400" b="0" i="0" u="none"/>
              <a:t>  300.0	0.0</a:t>
            </a:r>
          </a:p>
        </p:txBody>
      </p:sp>
    </p:spTree>
    <p:extLst>
      <p:ext uri="{BB962C8B-B14F-4D97-AF65-F5344CB8AC3E}">
        <p14:creationId xmlns:p14="http://schemas.microsoft.com/office/powerpoint/2010/main" val="222082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Manejando Plantillas Complejas</a:t>
            </a:r>
          </a:p>
        </p:txBody>
      </p:sp>
      <p:sp>
        <p:nvSpPr>
          <p:cNvPr id="3" name="Content Placeholder 2"/>
          <p:cNvSpPr>
            <a:spLocks noGrp="1"/>
          </p:cNvSpPr>
          <p:nvPr>
            <p:ph idx="1"/>
          </p:nvPr>
        </p:nvSpPr>
        <p:spPr>
          <a:xfrm>
            <a:off x="423672" y="5143084"/>
            <a:ext cx="8229600" cy="1143000"/>
          </a:xfrm>
        </p:spPr>
        <p:txBody>
          <a:bodyPr>
            <a:normAutofit/>
          </a:bodyPr>
          <a:lstStyle/>
          <a:p>
            <a:pPr algn="l" rtl="0"/>
            <a:r>
              <a:rPr lang="es" b="0" i="0" u="none">
                <a:solidFill>
                  <a:schemeClr val="tx1">
                    <a:lumMod val="65000"/>
                    <a:lumOff val="35000"/>
                  </a:schemeClr>
                </a:solidFill>
              </a:rPr>
              <a:t>Los métodos AEA, Filadelfia, Savannah y Norfolk pueden ahora manejar plantillas complejas.</a:t>
            </a:r>
          </a:p>
        </p:txBody>
      </p:sp>
      <p:sp>
        <p:nvSpPr>
          <p:cNvPr id="18" name="Slide Number Placeholder 17"/>
          <p:cNvSpPr>
            <a:spLocks noGrp="1"/>
          </p:cNvSpPr>
          <p:nvPr>
            <p:ph type="sldNum" sz="quarter" idx="12"/>
          </p:nvPr>
        </p:nvSpPr>
        <p:spPr/>
        <p:txBody>
          <a:bodyPr/>
          <a:lstStyle/>
          <a:p>
            <a:pPr algn="l" rtl="0"/>
            <a:fld id="{8B0EDE77-C530-4ADB-AD74-A99B71A289FB}" type="slidenum">
              <a:rPr/>
              <a:pPr algn="l" rtl="0"/>
              <a:t>56</a:t>
            </a:fld>
            <a:endParaRPr lang="es"/>
          </a:p>
        </p:txBody>
      </p:sp>
      <p:cxnSp>
        <p:nvCxnSpPr>
          <p:cNvPr id="5" name="Straight Connector 4"/>
          <p:cNvCxnSpPr/>
          <p:nvPr/>
        </p:nvCxnSpPr>
        <p:spPr>
          <a:xfrm>
            <a:off x="5715000" y="1828800"/>
            <a:ext cx="457200" cy="83820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172200" y="2667000"/>
            <a:ext cx="198120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8153400" y="1828800"/>
            <a:ext cx="457200" cy="83820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010400" y="2590800"/>
            <a:ext cx="152400" cy="152400"/>
          </a:xfrm>
          <a:prstGeom prst="ellipse">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solidFill>
                <a:schemeClr val="tx1">
                  <a:lumMod val="65000"/>
                  <a:lumOff val="35000"/>
                </a:schemeClr>
              </a:solidFill>
            </a:endParaRPr>
          </a:p>
        </p:txBody>
      </p:sp>
      <p:sp>
        <p:nvSpPr>
          <p:cNvPr id="11" name="TextBox 10"/>
          <p:cNvSpPr txBox="1"/>
          <p:nvPr/>
        </p:nvSpPr>
        <p:spPr>
          <a:xfrm>
            <a:off x="347472" y="1641909"/>
            <a:ext cx="4876800" cy="830997"/>
          </a:xfrm>
          <a:prstGeom prst="rect">
            <a:avLst/>
          </a:prstGeom>
          <a:noFill/>
          <a:ln>
            <a:solidFill>
              <a:schemeClr val="tx1"/>
            </a:solidFill>
          </a:ln>
        </p:spPr>
        <p:txBody>
          <a:bodyPr wrap="square" rtlCol="0">
            <a:spAutoFit/>
          </a:bodyPr>
          <a:lstStyle/>
          <a:p>
            <a:pPr algn="l" rtl="0"/>
            <a:r>
              <a:rPr lang="es" sz="1600" b="1" i="0" u="none" dirty="0">
                <a:solidFill>
                  <a:schemeClr val="bg2"/>
                </a:solidFill>
              </a:rPr>
              <a:t>Plantilla Sencilla con Punto </a:t>
            </a:r>
            <a:r>
              <a:rPr lang="es" sz="1600" b="1" i="0" u="none" dirty="0" smtClean="0">
                <a:solidFill>
                  <a:schemeClr val="bg2"/>
                </a:solidFill>
              </a:rPr>
              <a:t>Línea </a:t>
            </a:r>
            <a:r>
              <a:rPr lang="es" sz="1600" b="1" i="0" u="none" dirty="0">
                <a:solidFill>
                  <a:schemeClr val="bg2"/>
                </a:solidFill>
              </a:rPr>
              <a:t>central:</a:t>
            </a:r>
            <a:r>
              <a:rPr lang="es" sz="1600" b="0" i="0" u="none" dirty="0">
                <a:solidFill>
                  <a:schemeClr val="bg2"/>
                </a:solidFill>
              </a:rPr>
              <a:t>  </a:t>
            </a:r>
            <a:r>
              <a:rPr lang="es" sz="1600" b="0" i="0" u="none" dirty="0">
                <a:solidFill>
                  <a:schemeClr val="tx1">
                    <a:lumMod val="65000"/>
                    <a:lumOff val="35000"/>
                  </a:schemeClr>
                </a:solidFill>
              </a:rPr>
              <a:t>Esto es lo que los métodos solían requerir.  Ellos trabajan con esta plantilla sin ninguna alteración.</a:t>
            </a:r>
          </a:p>
        </p:txBody>
      </p:sp>
      <p:cxnSp>
        <p:nvCxnSpPr>
          <p:cNvPr id="12" name="Straight Connector 11"/>
          <p:cNvCxnSpPr/>
          <p:nvPr/>
        </p:nvCxnSpPr>
        <p:spPr>
          <a:xfrm>
            <a:off x="5638800" y="3657600"/>
            <a:ext cx="457200" cy="83820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096000" y="4495800"/>
            <a:ext cx="198120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8077200" y="3657600"/>
            <a:ext cx="457200" cy="83820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23672" y="3528946"/>
            <a:ext cx="4876800" cy="1077218"/>
          </a:xfrm>
          <a:prstGeom prst="rect">
            <a:avLst/>
          </a:prstGeom>
          <a:noFill/>
          <a:ln>
            <a:solidFill>
              <a:schemeClr val="tx1"/>
            </a:solidFill>
          </a:ln>
        </p:spPr>
        <p:txBody>
          <a:bodyPr wrap="square" rtlCol="0">
            <a:spAutoFit/>
          </a:bodyPr>
          <a:lstStyle/>
          <a:p>
            <a:pPr algn="l" rtl="0"/>
            <a:r>
              <a:rPr lang="es" sz="1600" b="1" i="0" u="none" dirty="0">
                <a:solidFill>
                  <a:schemeClr val="bg2"/>
                </a:solidFill>
              </a:rPr>
              <a:t>Plantilla Sencilla sin </a:t>
            </a:r>
            <a:r>
              <a:rPr lang="es" sz="1600" b="1" i="0" u="none">
                <a:solidFill>
                  <a:schemeClr val="bg2"/>
                </a:solidFill>
              </a:rPr>
              <a:t>Punto </a:t>
            </a:r>
            <a:r>
              <a:rPr lang="es" sz="1600" b="1" i="0" u="none" smtClean="0">
                <a:solidFill>
                  <a:schemeClr val="bg2"/>
                </a:solidFill>
              </a:rPr>
              <a:t>línea </a:t>
            </a:r>
            <a:r>
              <a:rPr lang="es" sz="1600" b="1" i="0" u="none" dirty="0">
                <a:solidFill>
                  <a:schemeClr val="bg2"/>
                </a:solidFill>
              </a:rPr>
              <a:t>central:</a:t>
            </a:r>
            <a:r>
              <a:rPr lang="es" sz="1600" b="0" i="0" u="none" dirty="0">
                <a:solidFill>
                  <a:schemeClr val="bg2"/>
                </a:solidFill>
              </a:rPr>
              <a:t>  </a:t>
            </a:r>
            <a:r>
              <a:rPr lang="es" sz="1600" b="0" i="0" u="none" dirty="0">
                <a:solidFill>
                  <a:schemeClr val="tx1">
                    <a:lumMod val="65000"/>
                    <a:lumOff val="35000"/>
                  </a:schemeClr>
                </a:solidFill>
              </a:rPr>
              <a:t>Los métodos van a crear un Punto </a:t>
            </a:r>
            <a:r>
              <a:rPr lang="es" sz="1600" b="0" i="0" u="none">
                <a:solidFill>
                  <a:schemeClr val="tx1">
                    <a:lumMod val="65000"/>
                    <a:lumOff val="35000"/>
                  </a:schemeClr>
                </a:solidFill>
              </a:rPr>
              <a:t>de </a:t>
            </a:r>
            <a:r>
              <a:rPr lang="es" sz="1600" b="0" i="0" u="none" smtClean="0">
                <a:solidFill>
                  <a:schemeClr val="tx1">
                    <a:lumMod val="65000"/>
                    <a:lumOff val="35000"/>
                  </a:schemeClr>
                </a:solidFill>
              </a:rPr>
              <a:t>línea </a:t>
            </a:r>
            <a:r>
              <a:rPr lang="es" sz="1600" b="0" i="0" u="none" dirty="0">
                <a:solidFill>
                  <a:schemeClr val="tx1">
                    <a:lumMod val="65000"/>
                    <a:lumOff val="35000"/>
                  </a:schemeClr>
                </a:solidFill>
              </a:rPr>
              <a:t>central a mitad de camino entre los puntos de las bases del talud.</a:t>
            </a:r>
          </a:p>
        </p:txBody>
      </p:sp>
      <p:sp>
        <p:nvSpPr>
          <p:cNvPr id="16" name="Oval 15"/>
          <p:cNvSpPr/>
          <p:nvPr/>
        </p:nvSpPr>
        <p:spPr>
          <a:xfrm>
            <a:off x="6934200" y="4419600"/>
            <a:ext cx="152400" cy="152400"/>
          </a:xfrm>
          <a:prstGeom prst="ellipse">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solidFill>
                <a:schemeClr val="tx1">
                  <a:lumMod val="65000"/>
                  <a:lumOff val="35000"/>
                </a:schemeClr>
              </a:solidFill>
            </a:endParaRPr>
          </a:p>
        </p:txBody>
      </p:sp>
    </p:spTree>
    <p:extLst>
      <p:ext uri="{BB962C8B-B14F-4D97-AF65-F5344CB8AC3E}">
        <p14:creationId xmlns:p14="http://schemas.microsoft.com/office/powerpoint/2010/main" val="265998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childTnLst>
                                    <p:anim calcmode="discrete" valueType="str">
                                      <p:cBhvr>
                                        <p:cTn id="6" dur="10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Plantillas más Complejas</a:t>
            </a:r>
          </a:p>
        </p:txBody>
      </p:sp>
      <p:sp>
        <p:nvSpPr>
          <p:cNvPr id="32" name="Slide Number Placeholder 31"/>
          <p:cNvSpPr>
            <a:spLocks noGrp="1"/>
          </p:cNvSpPr>
          <p:nvPr>
            <p:ph type="sldNum" sz="quarter" idx="12"/>
          </p:nvPr>
        </p:nvSpPr>
        <p:spPr>
          <a:xfrm>
            <a:off x="194165" y="6278789"/>
            <a:ext cx="715108" cy="453571"/>
          </a:xfrm>
        </p:spPr>
        <p:txBody>
          <a:bodyPr/>
          <a:lstStyle/>
          <a:p>
            <a:pPr algn="l" rtl="0"/>
            <a:fld id="{8B0EDE77-C530-4ADB-AD74-A99B71A289FB}" type="slidenum">
              <a:rPr/>
              <a:pPr algn="l" rtl="0"/>
              <a:t>57</a:t>
            </a:fld>
            <a:endParaRPr lang="es"/>
          </a:p>
        </p:txBody>
      </p:sp>
      <p:cxnSp>
        <p:nvCxnSpPr>
          <p:cNvPr id="5" name="Straight Connector 4"/>
          <p:cNvCxnSpPr/>
          <p:nvPr/>
        </p:nvCxnSpPr>
        <p:spPr>
          <a:xfrm>
            <a:off x="5923643" y="2533650"/>
            <a:ext cx="1828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7752443" y="1771650"/>
            <a:ext cx="762000" cy="7620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923643" y="3676650"/>
            <a:ext cx="1828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390243" y="4895850"/>
            <a:ext cx="304800" cy="6096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95043" y="5505450"/>
            <a:ext cx="685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380843" y="5505450"/>
            <a:ext cx="304800" cy="4572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685643" y="5962650"/>
            <a:ext cx="1828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8514443" y="4819650"/>
            <a:ext cx="304800" cy="11430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64710" y="1270397"/>
            <a:ext cx="4876800" cy="1200329"/>
          </a:xfrm>
          <a:prstGeom prst="rect">
            <a:avLst/>
          </a:prstGeom>
          <a:noFill/>
          <a:ln>
            <a:solidFill>
              <a:schemeClr val="tx1"/>
            </a:solidFill>
          </a:ln>
        </p:spPr>
        <p:txBody>
          <a:bodyPr wrap="square" rtlCol="0">
            <a:spAutoFit/>
          </a:bodyPr>
          <a:lstStyle/>
          <a:p>
            <a:pPr algn="l" rtl="0"/>
            <a:r>
              <a:rPr lang="es" sz="1600" b="1" i="0" u="none" dirty="0">
                <a:solidFill>
                  <a:schemeClr val="bg2"/>
                </a:solidFill>
              </a:rPr>
              <a:t>Sin Talud Lateral:</a:t>
            </a:r>
            <a:r>
              <a:rPr lang="es" sz="1600" b="0" i="0" u="none" dirty="0">
                <a:solidFill>
                  <a:schemeClr val="bg2"/>
                </a:solidFill>
              </a:rPr>
              <a:t>  </a:t>
            </a:r>
            <a:r>
              <a:rPr lang="es" sz="1400" b="0" i="0" u="none" dirty="0">
                <a:solidFill>
                  <a:schemeClr val="tx1">
                    <a:lumMod val="65000"/>
                    <a:lumOff val="35000"/>
                  </a:schemeClr>
                </a:solidFill>
              </a:rPr>
              <a:t>CSV busca la región más profunda “plana” y decide que ese es el centro del canal.  Sub-divide el centro del canal en izquierda-derecha.  En este caso los materiales del talud lateral izquierdo serían todos 0.0 y los materiales del talud lateral derecho serían normales</a:t>
            </a:r>
            <a:endParaRPr lang="es" sz="1600" dirty="0">
              <a:solidFill>
                <a:schemeClr val="tx1">
                  <a:lumMod val="65000"/>
                  <a:lumOff val="35000"/>
                </a:schemeClr>
              </a:solidFill>
            </a:endParaRPr>
          </a:p>
        </p:txBody>
      </p:sp>
      <p:sp>
        <p:nvSpPr>
          <p:cNvPr id="19" name="TextBox 18"/>
          <p:cNvSpPr txBox="1"/>
          <p:nvPr/>
        </p:nvSpPr>
        <p:spPr>
          <a:xfrm>
            <a:off x="365616" y="3037641"/>
            <a:ext cx="4876800" cy="1200329"/>
          </a:xfrm>
          <a:prstGeom prst="rect">
            <a:avLst/>
          </a:prstGeom>
          <a:noFill/>
          <a:ln>
            <a:solidFill>
              <a:schemeClr val="tx1"/>
            </a:solidFill>
          </a:ln>
        </p:spPr>
        <p:txBody>
          <a:bodyPr wrap="square" rtlCol="0">
            <a:spAutoFit/>
          </a:bodyPr>
          <a:lstStyle/>
          <a:p>
            <a:pPr algn="l" rtl="0"/>
            <a:r>
              <a:rPr lang="es" sz="1600" b="1" i="0" u="none">
                <a:solidFill>
                  <a:schemeClr val="bg2"/>
                </a:solidFill>
              </a:rPr>
              <a:t>Sin Taludes Laterales:</a:t>
            </a:r>
            <a:r>
              <a:rPr lang="es" sz="1600" b="0" i="0" u="none">
                <a:solidFill>
                  <a:schemeClr val="bg2"/>
                </a:solidFill>
              </a:rPr>
              <a:t>  </a:t>
            </a:r>
            <a:r>
              <a:rPr lang="es" sz="1400" b="0" i="0" u="none">
                <a:solidFill>
                  <a:schemeClr val="tx1">
                    <a:lumMod val="65000"/>
                    <a:lumOff val="35000"/>
                  </a:schemeClr>
                </a:solidFill>
              </a:rPr>
              <a:t>CSV busca la región más profunda “plana” y decide que ese es el centro del canal.  Sub-divide el centro del canal en izquierda-derecha.  En este caso los materiales del talud lateral izquierdo y derecho serían todos 0.0.</a:t>
            </a:r>
            <a:endParaRPr lang="es" sz="1600" dirty="0">
              <a:solidFill>
                <a:schemeClr val="tx1">
                  <a:lumMod val="65000"/>
                  <a:lumOff val="35000"/>
                </a:schemeClr>
              </a:solidFill>
            </a:endParaRPr>
          </a:p>
        </p:txBody>
      </p:sp>
      <p:sp>
        <p:nvSpPr>
          <p:cNvPr id="20" name="TextBox 19"/>
          <p:cNvSpPr txBox="1"/>
          <p:nvPr/>
        </p:nvSpPr>
        <p:spPr>
          <a:xfrm>
            <a:off x="346566" y="4558664"/>
            <a:ext cx="4876800" cy="1631216"/>
          </a:xfrm>
          <a:prstGeom prst="rect">
            <a:avLst/>
          </a:prstGeom>
          <a:noFill/>
          <a:ln>
            <a:solidFill>
              <a:schemeClr val="tx1"/>
            </a:solidFill>
          </a:ln>
        </p:spPr>
        <p:txBody>
          <a:bodyPr wrap="square" rtlCol="0">
            <a:spAutoFit/>
          </a:bodyPr>
          <a:lstStyle/>
          <a:p>
            <a:pPr algn="l" rtl="0"/>
            <a:r>
              <a:rPr lang="es" sz="1600" b="1" i="0" u="none">
                <a:solidFill>
                  <a:schemeClr val="bg2"/>
                </a:solidFill>
              </a:rPr>
              <a:t>Plantillas Complejas</a:t>
            </a:r>
            <a:r>
              <a:rPr lang="es" sz="1600" b="0" i="0" u="none">
                <a:solidFill>
                  <a:schemeClr val="bg2"/>
                </a:solidFill>
              </a:rPr>
              <a:t>  </a:t>
            </a:r>
            <a:r>
              <a:rPr lang="es" sz="1400" b="0" i="0" u="none">
                <a:solidFill>
                  <a:schemeClr val="tx1">
                    <a:lumMod val="65000"/>
                    <a:lumOff val="35000"/>
                  </a:schemeClr>
                </a:solidFill>
              </a:rPr>
              <a:t>CSV busca la región más profunda “plana” y decide que ese es el centro del canal.  Sub-divide el centro del canal en izquierda-derecha.  Todo a la izquierda de la base del Talud Izquierdo es reportado como materiral Talud Izquierdo.  Todo a la derecha de la Base del Talud Derecho es reportado como Material Talud Derecho.</a:t>
            </a:r>
            <a:endParaRPr lang="es" sz="1600" dirty="0">
              <a:solidFill>
                <a:schemeClr val="tx1">
                  <a:lumMod val="65000"/>
                  <a:lumOff val="35000"/>
                </a:schemeClr>
              </a:solidFill>
            </a:endParaRPr>
          </a:p>
        </p:txBody>
      </p:sp>
      <p:cxnSp>
        <p:nvCxnSpPr>
          <p:cNvPr id="22" name="Straight Arrow Connector 21"/>
          <p:cNvCxnSpPr/>
          <p:nvPr/>
        </p:nvCxnSpPr>
        <p:spPr>
          <a:xfrm>
            <a:off x="5923643" y="2228850"/>
            <a:ext cx="18288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076043" y="1847850"/>
            <a:ext cx="1600200" cy="307777"/>
          </a:xfrm>
          <a:prstGeom prst="rect">
            <a:avLst/>
          </a:prstGeom>
          <a:noFill/>
        </p:spPr>
        <p:txBody>
          <a:bodyPr wrap="square" rtlCol="0">
            <a:spAutoFit/>
          </a:bodyPr>
          <a:lstStyle/>
          <a:p>
            <a:pPr algn="ctr" rtl="0"/>
            <a:r>
              <a:rPr lang="es" sz="1400" b="0" i="0" u="none"/>
              <a:t>Centro Canal</a:t>
            </a:r>
          </a:p>
        </p:txBody>
      </p:sp>
      <p:cxnSp>
        <p:nvCxnSpPr>
          <p:cNvPr id="24" name="Straight Arrow Connector 23"/>
          <p:cNvCxnSpPr/>
          <p:nvPr/>
        </p:nvCxnSpPr>
        <p:spPr>
          <a:xfrm>
            <a:off x="5923643" y="3524250"/>
            <a:ext cx="18288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076043" y="3143250"/>
            <a:ext cx="1600200" cy="307777"/>
          </a:xfrm>
          <a:prstGeom prst="rect">
            <a:avLst/>
          </a:prstGeom>
          <a:noFill/>
        </p:spPr>
        <p:txBody>
          <a:bodyPr wrap="square" rtlCol="0">
            <a:spAutoFit/>
          </a:bodyPr>
          <a:lstStyle/>
          <a:p>
            <a:pPr algn="ctr" rtl="0"/>
            <a:r>
              <a:rPr lang="es" sz="1400" b="0" i="0" u="none"/>
              <a:t>Centro Canal</a:t>
            </a:r>
          </a:p>
        </p:txBody>
      </p:sp>
      <p:cxnSp>
        <p:nvCxnSpPr>
          <p:cNvPr id="26" name="Straight Arrow Connector 25"/>
          <p:cNvCxnSpPr/>
          <p:nvPr/>
        </p:nvCxnSpPr>
        <p:spPr>
          <a:xfrm>
            <a:off x="6685643" y="5734050"/>
            <a:ext cx="18288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38043" y="5353050"/>
            <a:ext cx="1600200" cy="307777"/>
          </a:xfrm>
          <a:prstGeom prst="rect">
            <a:avLst/>
          </a:prstGeom>
          <a:noFill/>
        </p:spPr>
        <p:txBody>
          <a:bodyPr wrap="square" rtlCol="0">
            <a:spAutoFit/>
          </a:bodyPr>
          <a:lstStyle/>
          <a:p>
            <a:pPr algn="ctr" rtl="0"/>
            <a:r>
              <a:rPr lang="es" sz="1400" b="0" i="0" u="none"/>
              <a:t>Centro Canal</a:t>
            </a:r>
          </a:p>
        </p:txBody>
      </p:sp>
      <p:cxnSp>
        <p:nvCxnSpPr>
          <p:cNvPr id="29" name="Straight Connector 28"/>
          <p:cNvCxnSpPr/>
          <p:nvPr/>
        </p:nvCxnSpPr>
        <p:spPr>
          <a:xfrm flipV="1">
            <a:off x="5923643" y="2000250"/>
            <a:ext cx="0" cy="8382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466443" y="4895850"/>
            <a:ext cx="12192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618843" y="4286250"/>
            <a:ext cx="1066800" cy="523220"/>
          </a:xfrm>
          <a:prstGeom prst="rect">
            <a:avLst/>
          </a:prstGeom>
          <a:noFill/>
        </p:spPr>
        <p:txBody>
          <a:bodyPr wrap="square" rtlCol="0">
            <a:spAutoFit/>
          </a:bodyPr>
          <a:lstStyle/>
          <a:p>
            <a:pPr algn="ctr" rtl="0"/>
            <a:r>
              <a:rPr lang="es" sz="1400" b="0" i="0" u="none"/>
              <a:t>Talud Lateral Izq.</a:t>
            </a:r>
          </a:p>
        </p:txBody>
      </p:sp>
      <p:cxnSp>
        <p:nvCxnSpPr>
          <p:cNvPr id="33" name="Straight Connector 32"/>
          <p:cNvCxnSpPr/>
          <p:nvPr/>
        </p:nvCxnSpPr>
        <p:spPr>
          <a:xfrm flipV="1">
            <a:off x="7752443" y="2076450"/>
            <a:ext cx="0" cy="762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6838043" y="2457450"/>
            <a:ext cx="152400" cy="152400"/>
          </a:xfrm>
          <a:prstGeom prst="ellips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35" name="Oval 34"/>
          <p:cNvSpPr/>
          <p:nvPr/>
        </p:nvSpPr>
        <p:spPr>
          <a:xfrm>
            <a:off x="6761843" y="3600450"/>
            <a:ext cx="152400" cy="152400"/>
          </a:xfrm>
          <a:prstGeom prst="ellips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36" name="Oval 35"/>
          <p:cNvSpPr/>
          <p:nvPr/>
        </p:nvSpPr>
        <p:spPr>
          <a:xfrm>
            <a:off x="7523843" y="5886450"/>
            <a:ext cx="152400" cy="152400"/>
          </a:xfrm>
          <a:prstGeom prst="ellipse">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cxnSp>
        <p:nvCxnSpPr>
          <p:cNvPr id="42" name="Straight Connector 41"/>
          <p:cNvCxnSpPr/>
          <p:nvPr/>
        </p:nvCxnSpPr>
        <p:spPr>
          <a:xfrm flipV="1">
            <a:off x="5923643" y="3295650"/>
            <a:ext cx="0" cy="8382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752443" y="3371850"/>
            <a:ext cx="0" cy="762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6685643" y="4743450"/>
            <a:ext cx="0" cy="1524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8514443" y="4743450"/>
            <a:ext cx="0" cy="1524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8514443" y="4895850"/>
            <a:ext cx="30480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909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pPr algn="l" rtl="0"/>
            <a:r>
              <a:rPr lang="es" b="0" i="0" u="none"/>
              <a:t>Puntos Plantilla Requerido</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58</a:t>
            </a:fld>
            <a:endParaRPr lang="es"/>
          </a:p>
        </p:txBody>
      </p:sp>
      <p:graphicFrame>
        <p:nvGraphicFramePr>
          <p:cNvPr id="4" name="Table 3"/>
          <p:cNvGraphicFramePr>
            <a:graphicFrameLocks noGrp="1"/>
          </p:cNvGraphicFramePr>
          <p:nvPr>
            <p:extLst>
              <p:ext uri="{D42A27DB-BD31-4B8C-83A1-F6EECF244321}">
                <p14:modId xmlns:p14="http://schemas.microsoft.com/office/powerpoint/2010/main" val="56336243"/>
              </p:ext>
            </p:extLst>
          </p:nvPr>
        </p:nvGraphicFramePr>
        <p:xfrm>
          <a:off x="457200" y="1676398"/>
          <a:ext cx="8077200" cy="4533905"/>
        </p:xfrm>
        <a:graphic>
          <a:graphicData uri="http://schemas.openxmlformats.org/drawingml/2006/table">
            <a:tbl>
              <a:tblPr firstRow="1" bandRow="1">
                <a:tableStyleId>{5C22544A-7EE6-4342-B048-85BDC9FD1C3A}</a:tableStyleId>
              </a:tblPr>
              <a:tblGrid>
                <a:gridCol w="2019300">
                  <a:extLst>
                    <a:ext uri="{9D8B030D-6E8A-4147-A177-3AD203B41FA5}">
                      <a16:colId xmlns="" xmlns:a16="http://schemas.microsoft.com/office/drawing/2014/main" val="20000"/>
                    </a:ext>
                  </a:extLst>
                </a:gridCol>
                <a:gridCol w="2019300">
                  <a:extLst>
                    <a:ext uri="{9D8B030D-6E8A-4147-A177-3AD203B41FA5}">
                      <a16:colId xmlns="" xmlns:a16="http://schemas.microsoft.com/office/drawing/2014/main" val="20001"/>
                    </a:ext>
                  </a:extLst>
                </a:gridCol>
                <a:gridCol w="2019300">
                  <a:extLst>
                    <a:ext uri="{9D8B030D-6E8A-4147-A177-3AD203B41FA5}">
                      <a16:colId xmlns="" xmlns:a16="http://schemas.microsoft.com/office/drawing/2014/main" val="20002"/>
                    </a:ext>
                  </a:extLst>
                </a:gridCol>
                <a:gridCol w="2019300">
                  <a:extLst>
                    <a:ext uri="{9D8B030D-6E8A-4147-A177-3AD203B41FA5}">
                      <a16:colId xmlns="" xmlns:a16="http://schemas.microsoft.com/office/drawing/2014/main" val="20003"/>
                    </a:ext>
                  </a:extLst>
                </a:gridCol>
              </a:tblGrid>
              <a:tr h="364109">
                <a:tc>
                  <a:txBody>
                    <a:bodyPr/>
                    <a:lstStyle/>
                    <a:p>
                      <a:pPr algn="ctr" rtl="0"/>
                      <a:r>
                        <a:rPr lang="es" sz="1600" b="0" i="0" u="none" dirty="0"/>
                        <a:t>Método</a:t>
                      </a:r>
                    </a:p>
                  </a:txBody>
                  <a:tcPr/>
                </a:tc>
                <a:tc>
                  <a:txBody>
                    <a:bodyPr/>
                    <a:lstStyle/>
                    <a:p>
                      <a:pPr algn="ctr" rtl="0"/>
                      <a:r>
                        <a:rPr lang="es" sz="1600" b="0" i="0" u="none"/>
                        <a:t>Puntos Plantilla</a:t>
                      </a:r>
                    </a:p>
                  </a:txBody>
                  <a:tcPr/>
                </a:tc>
                <a:tc>
                  <a:txBody>
                    <a:bodyPr/>
                    <a:lstStyle/>
                    <a:p>
                      <a:pPr algn="ctr" rtl="0"/>
                      <a:r>
                        <a:rPr lang="es" sz="1600" b="0" i="0" u="none"/>
                        <a:t>Método</a:t>
                      </a:r>
                    </a:p>
                  </a:txBody>
                  <a:tcPr/>
                </a:tc>
                <a:tc>
                  <a:txBody>
                    <a:bodyPr/>
                    <a:lstStyle/>
                    <a:p>
                      <a:pPr algn="ctr" rtl="0"/>
                      <a:r>
                        <a:rPr lang="es" sz="1600" b="0" i="0" u="none"/>
                        <a:t>Puntos Plantilla</a:t>
                      </a:r>
                    </a:p>
                  </a:txBody>
                  <a:tcPr/>
                </a:tc>
                <a:extLst>
                  <a:ext uri="{0D108BD9-81ED-4DB2-BD59-A6C34878D82A}">
                    <a16:rowId xmlns="" xmlns:a16="http://schemas.microsoft.com/office/drawing/2014/main" val="10000"/>
                  </a:ext>
                </a:extLst>
              </a:tr>
              <a:tr h="364109">
                <a:tc>
                  <a:txBody>
                    <a:bodyPr/>
                    <a:lstStyle/>
                    <a:p>
                      <a:pPr algn="l" rtl="0"/>
                      <a:r>
                        <a:rPr lang="es" sz="1600" b="0" i="0" u="none"/>
                        <a:t>AEA1</a:t>
                      </a:r>
                    </a:p>
                  </a:txBody>
                  <a:tcPr/>
                </a:tc>
                <a:tc>
                  <a:txBody>
                    <a:bodyPr/>
                    <a:lstStyle/>
                    <a:p>
                      <a:pPr algn="ctr" rtl="0"/>
                      <a:r>
                        <a:rPr lang="es" sz="1600" b="0" i="0" u="none"/>
                        <a:t>Complejo</a:t>
                      </a:r>
                    </a:p>
                  </a:txBody>
                  <a:tcPr/>
                </a:tc>
                <a:tc>
                  <a:txBody>
                    <a:bodyPr/>
                    <a:lstStyle/>
                    <a:p>
                      <a:pPr algn="l" rtl="0"/>
                      <a:r>
                        <a:rPr lang="es" sz="1600" b="0" i="0" u="none"/>
                        <a:t>GLDD1</a:t>
                      </a:r>
                    </a:p>
                  </a:txBody>
                  <a:tcPr/>
                </a:tc>
                <a:tc>
                  <a:txBody>
                    <a:bodyPr/>
                    <a:lstStyle/>
                    <a:p>
                      <a:pPr algn="ctr" rtl="0"/>
                      <a:r>
                        <a:rPr lang="es" sz="1600" b="0" i="0" u="none"/>
                        <a:t>4</a:t>
                      </a:r>
                    </a:p>
                  </a:txBody>
                  <a:tcPr/>
                </a:tc>
                <a:extLst>
                  <a:ext uri="{0D108BD9-81ED-4DB2-BD59-A6C34878D82A}">
                    <a16:rowId xmlns="" xmlns:a16="http://schemas.microsoft.com/office/drawing/2014/main" val="10001"/>
                  </a:ext>
                </a:extLst>
              </a:tr>
              <a:tr h="364109">
                <a:tc>
                  <a:txBody>
                    <a:bodyPr/>
                    <a:lstStyle/>
                    <a:p>
                      <a:pPr algn="l" rtl="0"/>
                      <a:r>
                        <a:rPr lang="es" sz="1600" b="0" i="0" u="none"/>
                        <a:t>AEA2</a:t>
                      </a:r>
                    </a:p>
                  </a:txBody>
                  <a:tcPr/>
                </a:tc>
                <a:tc>
                  <a:txBody>
                    <a:bodyPr/>
                    <a:lstStyle/>
                    <a:p>
                      <a:pPr algn="ctr" rtl="0"/>
                      <a:r>
                        <a:rPr lang="es" sz="1600" b="0" i="0" u="none"/>
                        <a:t>Complejo</a:t>
                      </a:r>
                    </a:p>
                  </a:txBody>
                  <a:tcPr/>
                </a:tc>
                <a:tc>
                  <a:txBody>
                    <a:bodyPr/>
                    <a:lstStyle/>
                    <a:p>
                      <a:pPr algn="l" rtl="0"/>
                      <a:r>
                        <a:rPr lang="es" sz="1600" b="0" i="0" u="none"/>
                        <a:t>GLDD3</a:t>
                      </a:r>
                    </a:p>
                  </a:txBody>
                  <a:tcPr/>
                </a:tc>
                <a:tc>
                  <a:txBody>
                    <a:bodyPr/>
                    <a:lstStyle/>
                    <a:p>
                      <a:pPr algn="ctr" rtl="0"/>
                      <a:r>
                        <a:rPr lang="es" sz="1600" b="0" i="0" u="none"/>
                        <a:t>4</a:t>
                      </a:r>
                    </a:p>
                  </a:txBody>
                  <a:tcPr/>
                </a:tc>
                <a:extLst>
                  <a:ext uri="{0D108BD9-81ED-4DB2-BD59-A6C34878D82A}">
                    <a16:rowId xmlns="" xmlns:a16="http://schemas.microsoft.com/office/drawing/2014/main" val="10002"/>
                  </a:ext>
                </a:extLst>
              </a:tr>
              <a:tr h="364109">
                <a:tc>
                  <a:txBody>
                    <a:bodyPr/>
                    <a:lstStyle/>
                    <a:p>
                      <a:pPr algn="l" rtl="0"/>
                      <a:r>
                        <a:rPr lang="es" sz="1600" b="0" i="0" u="none"/>
                        <a:t>AEA3</a:t>
                      </a:r>
                    </a:p>
                  </a:txBody>
                  <a:tcPr/>
                </a:tc>
                <a:tc>
                  <a:txBody>
                    <a:bodyPr/>
                    <a:lstStyle/>
                    <a:p>
                      <a:pPr algn="ctr" rtl="0"/>
                      <a:r>
                        <a:rPr lang="es" sz="1600" b="0" i="0" u="none"/>
                        <a:t>Complejo</a:t>
                      </a:r>
                    </a:p>
                  </a:txBody>
                  <a:tcPr/>
                </a:tc>
                <a:tc>
                  <a:txBody>
                    <a:bodyPr/>
                    <a:lstStyle/>
                    <a:p>
                      <a:pPr algn="l" rtl="0"/>
                      <a:r>
                        <a:rPr lang="es" sz="1600" b="0" i="0" u="none"/>
                        <a:t>Kingfisher</a:t>
                      </a:r>
                    </a:p>
                  </a:txBody>
                  <a:tcPr/>
                </a:tc>
                <a:tc>
                  <a:txBody>
                    <a:bodyPr/>
                    <a:lstStyle/>
                    <a:p>
                      <a:pPr algn="ctr" rtl="0"/>
                      <a:r>
                        <a:rPr lang="es" sz="1600" b="0" i="0" u="none"/>
                        <a:t>Hasta 20</a:t>
                      </a:r>
                    </a:p>
                  </a:txBody>
                  <a:tcPr/>
                </a:tc>
                <a:extLst>
                  <a:ext uri="{0D108BD9-81ED-4DB2-BD59-A6C34878D82A}">
                    <a16:rowId xmlns="" xmlns:a16="http://schemas.microsoft.com/office/drawing/2014/main" val="10003"/>
                  </a:ext>
                </a:extLst>
              </a:tr>
              <a:tr h="628462">
                <a:tc>
                  <a:txBody>
                    <a:bodyPr/>
                    <a:lstStyle/>
                    <a:p>
                      <a:pPr algn="l" rtl="0"/>
                      <a:r>
                        <a:rPr lang="es" sz="1600" b="0" i="0" u="none"/>
                        <a:t>HYPACK Estándar</a:t>
                      </a:r>
                    </a:p>
                  </a:txBody>
                  <a:tcPr/>
                </a:tc>
                <a:tc>
                  <a:txBody>
                    <a:bodyPr/>
                    <a:lstStyle/>
                    <a:p>
                      <a:pPr algn="ctr" rtl="0"/>
                      <a:r>
                        <a:rPr lang="es" sz="1600" b="0" i="0" u="none"/>
                        <a:t>Hasta 20</a:t>
                      </a:r>
                    </a:p>
                  </a:txBody>
                  <a:tcPr/>
                </a:tc>
                <a:tc>
                  <a:txBody>
                    <a:bodyPr/>
                    <a:lstStyle/>
                    <a:p>
                      <a:pPr algn="l" rtl="0"/>
                      <a:r>
                        <a:rPr lang="es" sz="1600" b="0" i="0" u="none"/>
                        <a:t>AEA Sin Segmentos</a:t>
                      </a:r>
                    </a:p>
                  </a:txBody>
                  <a:tcPr/>
                </a:tc>
                <a:tc>
                  <a:txBody>
                    <a:bodyPr/>
                    <a:lstStyle/>
                    <a:p>
                      <a:pPr algn="ctr" rtl="0"/>
                      <a:r>
                        <a:rPr lang="es" sz="1600" b="0" i="0" u="none"/>
                        <a:t>Hasta 20</a:t>
                      </a:r>
                    </a:p>
                  </a:txBody>
                  <a:tcPr/>
                </a:tc>
                <a:extLst>
                  <a:ext uri="{0D108BD9-81ED-4DB2-BD59-A6C34878D82A}">
                    <a16:rowId xmlns="" xmlns:a16="http://schemas.microsoft.com/office/drawing/2014/main" val="10004"/>
                  </a:ext>
                </a:extLst>
              </a:tr>
              <a:tr h="364109">
                <a:tc>
                  <a:txBody>
                    <a:bodyPr/>
                    <a:lstStyle/>
                    <a:p>
                      <a:pPr algn="l" rtl="0"/>
                      <a:r>
                        <a:rPr lang="es" sz="1600" b="0" i="0" u="none"/>
                        <a:t>Savannah</a:t>
                      </a:r>
                    </a:p>
                  </a:txBody>
                  <a:tcPr/>
                </a:tc>
                <a:tc>
                  <a:txBody>
                    <a:bodyPr/>
                    <a:lstStyle/>
                    <a:p>
                      <a:pPr algn="ctr" rtl="0"/>
                      <a:r>
                        <a:rPr lang="es" sz="1600" b="0" i="0" u="none"/>
                        <a:t>Complejo</a:t>
                      </a:r>
                    </a:p>
                  </a:txBody>
                  <a:tcPr/>
                </a:tc>
                <a:tc>
                  <a:txBody>
                    <a:bodyPr/>
                    <a:lstStyle/>
                    <a:p>
                      <a:pPr algn="l" rtl="0"/>
                      <a:r>
                        <a:rPr lang="es" sz="1600" b="0" i="0" u="none"/>
                        <a:t>Playa Pre</a:t>
                      </a:r>
                    </a:p>
                  </a:txBody>
                  <a:tcPr/>
                </a:tc>
                <a:tc>
                  <a:txBody>
                    <a:bodyPr/>
                    <a:lstStyle/>
                    <a:p>
                      <a:pPr algn="ctr" rtl="0"/>
                      <a:r>
                        <a:rPr lang="es" sz="1600" b="0" i="0" u="none"/>
                        <a:t>Hasta 20</a:t>
                      </a:r>
                    </a:p>
                  </a:txBody>
                  <a:tcPr/>
                </a:tc>
                <a:extLst>
                  <a:ext uri="{0D108BD9-81ED-4DB2-BD59-A6C34878D82A}">
                    <a16:rowId xmlns="" xmlns:a16="http://schemas.microsoft.com/office/drawing/2014/main" val="10005"/>
                  </a:ext>
                </a:extLst>
              </a:tr>
              <a:tr h="364109">
                <a:tc>
                  <a:txBody>
                    <a:bodyPr/>
                    <a:lstStyle/>
                    <a:p>
                      <a:pPr algn="l" rtl="0"/>
                      <a:r>
                        <a:rPr lang="es" sz="1600" b="0" i="0" u="none"/>
                        <a:t>Filadelfia Pre</a:t>
                      </a:r>
                    </a:p>
                  </a:txBody>
                  <a:tcPr/>
                </a:tc>
                <a:tc>
                  <a:txBody>
                    <a:bodyPr/>
                    <a:lstStyle/>
                    <a:p>
                      <a:pPr algn="ctr" rtl="0"/>
                      <a:r>
                        <a:rPr lang="es" sz="1600" b="0" i="0" u="none"/>
                        <a:t>Complejo</a:t>
                      </a:r>
                    </a:p>
                  </a:txBody>
                  <a:tcPr/>
                </a:tc>
                <a:tc>
                  <a:txBody>
                    <a:bodyPr/>
                    <a:lstStyle/>
                    <a:p>
                      <a:pPr algn="l" rtl="0"/>
                      <a:r>
                        <a:rPr lang="es" sz="1600" b="0" i="0" u="none"/>
                        <a:t>Playa Post</a:t>
                      </a:r>
                    </a:p>
                  </a:txBody>
                  <a:tcPr/>
                </a:tc>
                <a:tc>
                  <a:txBody>
                    <a:bodyPr/>
                    <a:lstStyle/>
                    <a:p>
                      <a:pPr algn="ctr" rtl="0"/>
                      <a:r>
                        <a:rPr lang="es" sz="1600" b="0" i="0" u="none"/>
                        <a:t>Hasta 20</a:t>
                      </a:r>
                      <a:endParaRPr lang="es" sz="1600" dirty="0"/>
                    </a:p>
                  </a:txBody>
                  <a:tcPr/>
                </a:tc>
                <a:extLst>
                  <a:ext uri="{0D108BD9-81ED-4DB2-BD59-A6C34878D82A}">
                    <a16:rowId xmlns="" xmlns:a16="http://schemas.microsoft.com/office/drawing/2014/main" val="10006"/>
                  </a:ext>
                </a:extLst>
              </a:tr>
              <a:tr h="364109">
                <a:tc>
                  <a:txBody>
                    <a:bodyPr/>
                    <a:lstStyle/>
                    <a:p>
                      <a:pPr algn="l" rtl="0"/>
                      <a:r>
                        <a:rPr lang="es" sz="1600" b="0" i="0" u="none" dirty="0"/>
                        <a:t>Filadelfia Post</a:t>
                      </a:r>
                    </a:p>
                  </a:txBody>
                  <a:tcPr/>
                </a:tc>
                <a:tc>
                  <a:txBody>
                    <a:bodyPr/>
                    <a:lstStyle/>
                    <a:p>
                      <a:pPr algn="ctr" rtl="0"/>
                      <a:r>
                        <a:rPr lang="es" sz="1600" b="0" i="0" u="none"/>
                        <a:t>Complejo</a:t>
                      </a:r>
                    </a:p>
                  </a:txBody>
                  <a:tcPr/>
                </a:tc>
                <a:tc>
                  <a:txBody>
                    <a:bodyPr/>
                    <a:lstStyle/>
                    <a:p>
                      <a:pPr algn="l" rtl="0"/>
                      <a:r>
                        <a:rPr lang="es" sz="1600" b="0" i="0" u="none"/>
                        <a:t>Listado Zonas Pre</a:t>
                      </a:r>
                    </a:p>
                  </a:txBody>
                  <a:tcPr/>
                </a:tc>
                <a:tc>
                  <a:txBody>
                    <a:bodyPr/>
                    <a:lstStyle/>
                    <a:p>
                      <a:pPr algn="ctr" rtl="0"/>
                      <a:r>
                        <a:rPr lang="es" sz="1600" b="0" i="0" u="none"/>
                        <a:t>No Aplicable</a:t>
                      </a:r>
                    </a:p>
                  </a:txBody>
                  <a:tcPr/>
                </a:tc>
                <a:extLst>
                  <a:ext uri="{0D108BD9-81ED-4DB2-BD59-A6C34878D82A}">
                    <a16:rowId xmlns="" xmlns:a16="http://schemas.microsoft.com/office/drawing/2014/main" val="10007"/>
                  </a:ext>
                </a:extLst>
              </a:tr>
              <a:tr h="364109">
                <a:tc>
                  <a:txBody>
                    <a:bodyPr/>
                    <a:lstStyle/>
                    <a:p>
                      <a:pPr algn="l" rtl="0"/>
                      <a:r>
                        <a:rPr lang="es" sz="1600" b="0" i="0" u="none"/>
                        <a:t>Jacksonville Pre</a:t>
                      </a:r>
                    </a:p>
                  </a:txBody>
                  <a:tcPr/>
                </a:tc>
                <a:tc>
                  <a:txBody>
                    <a:bodyPr/>
                    <a:lstStyle/>
                    <a:p>
                      <a:pPr algn="ctr" rtl="0"/>
                      <a:r>
                        <a:rPr lang="es" sz="1600" b="0" i="0" u="none"/>
                        <a:t>Hasta 20</a:t>
                      </a:r>
                    </a:p>
                  </a:txBody>
                  <a:tcPr/>
                </a:tc>
                <a:tc>
                  <a:txBody>
                    <a:bodyPr/>
                    <a:lstStyle/>
                    <a:p>
                      <a:pPr algn="l" rtl="0"/>
                      <a:r>
                        <a:rPr lang="es" sz="1600" b="0" i="0" u="none"/>
                        <a:t>Listado Zonas Post</a:t>
                      </a:r>
                      <a:endParaRPr lang="es" sz="1600" dirty="0"/>
                    </a:p>
                  </a:txBody>
                  <a:tcPr/>
                </a:tc>
                <a:tc>
                  <a:txBody>
                    <a:bodyPr/>
                    <a:lstStyle/>
                    <a:p>
                      <a:pPr algn="ctr" rtl="0"/>
                      <a:r>
                        <a:rPr lang="es" sz="1600" b="0" i="0" u="none"/>
                        <a:t>No Aplicable</a:t>
                      </a:r>
                    </a:p>
                  </a:txBody>
                  <a:tcPr/>
                </a:tc>
                <a:extLst>
                  <a:ext uri="{0D108BD9-81ED-4DB2-BD59-A6C34878D82A}">
                    <a16:rowId xmlns="" xmlns:a16="http://schemas.microsoft.com/office/drawing/2014/main" val="10008"/>
                  </a:ext>
                </a:extLst>
              </a:tr>
              <a:tr h="628462">
                <a:tc>
                  <a:txBody>
                    <a:bodyPr/>
                    <a:lstStyle/>
                    <a:p>
                      <a:pPr algn="l" rtl="0"/>
                      <a:r>
                        <a:rPr lang="es" sz="1600" b="0" i="0" u="none"/>
                        <a:t>Jacksonville Post</a:t>
                      </a:r>
                    </a:p>
                  </a:txBody>
                  <a:tcPr/>
                </a:tc>
                <a:tc>
                  <a:txBody>
                    <a:bodyPr/>
                    <a:lstStyle/>
                    <a:p>
                      <a:pPr algn="ctr" rtl="0"/>
                      <a:r>
                        <a:rPr lang="es" sz="1600" b="0" i="0" u="none"/>
                        <a:t>Hasta 20</a:t>
                      </a:r>
                    </a:p>
                  </a:txBody>
                  <a:tcPr/>
                </a:tc>
                <a:tc>
                  <a:txBody>
                    <a:bodyPr/>
                    <a:lstStyle/>
                    <a:p>
                      <a:pPr algn="l" rtl="0"/>
                      <a:r>
                        <a:rPr lang="es" sz="1600" b="0" i="0" u="none"/>
                        <a:t>Area Final Sin Plantillas.</a:t>
                      </a:r>
                    </a:p>
                  </a:txBody>
                  <a:tcPr/>
                </a:tc>
                <a:tc>
                  <a:txBody>
                    <a:bodyPr/>
                    <a:lstStyle/>
                    <a:p>
                      <a:pPr algn="ctr" rtl="0"/>
                      <a:r>
                        <a:rPr lang="es" sz="1600" b="0" i="0" u="none"/>
                        <a:t>No Aplicable</a:t>
                      </a:r>
                    </a:p>
                  </a:txBody>
                  <a:tcPr/>
                </a:tc>
                <a:extLst>
                  <a:ext uri="{0D108BD9-81ED-4DB2-BD59-A6C34878D82A}">
                    <a16:rowId xmlns="" xmlns:a16="http://schemas.microsoft.com/office/drawing/2014/main" val="10009"/>
                  </a:ext>
                </a:extLst>
              </a:tr>
              <a:tr h="364109">
                <a:tc>
                  <a:txBody>
                    <a:bodyPr/>
                    <a:lstStyle/>
                    <a:p>
                      <a:pPr algn="l" rtl="0"/>
                      <a:r>
                        <a:rPr lang="es" sz="1600" b="0" i="0" u="none"/>
                        <a:t>Norfolk</a:t>
                      </a:r>
                    </a:p>
                  </a:txBody>
                  <a:tcPr/>
                </a:tc>
                <a:tc>
                  <a:txBody>
                    <a:bodyPr/>
                    <a:lstStyle/>
                    <a:p>
                      <a:pPr algn="ctr" rtl="0"/>
                      <a:r>
                        <a:rPr lang="es" sz="1600" b="0" i="0" u="none"/>
                        <a:t>Complejo</a:t>
                      </a:r>
                    </a:p>
                  </a:txBody>
                  <a:tcPr/>
                </a:tc>
                <a:tc>
                  <a:txBody>
                    <a:bodyPr/>
                    <a:lstStyle/>
                    <a:p>
                      <a:endParaRPr lang="es" sz="1600" dirty="0"/>
                    </a:p>
                  </a:txBody>
                  <a:tcPr/>
                </a:tc>
                <a:tc>
                  <a:txBody>
                    <a:bodyPr/>
                    <a:lstStyle/>
                    <a:p>
                      <a:endParaRPr lang="es" sz="1600" dirty="0"/>
                    </a:p>
                  </a:txBody>
                  <a:tcPr/>
                </a:tc>
                <a:extLst>
                  <a:ext uri="{0D108BD9-81ED-4DB2-BD59-A6C34878D82A}">
                    <a16:rowId xmlns="" xmlns:a16="http://schemas.microsoft.com/office/drawing/2014/main" val="10010"/>
                  </a:ext>
                </a:extLst>
              </a:tr>
            </a:tbl>
          </a:graphicData>
        </a:graphic>
      </p:graphicFrame>
      <p:sp>
        <p:nvSpPr>
          <p:cNvPr id="5" name="TextBox 4"/>
          <p:cNvSpPr txBox="1"/>
          <p:nvPr/>
        </p:nvSpPr>
        <p:spPr>
          <a:xfrm>
            <a:off x="188007" y="1210541"/>
            <a:ext cx="8836351" cy="369332"/>
          </a:xfrm>
          <a:prstGeom prst="rect">
            <a:avLst/>
          </a:prstGeom>
          <a:noFill/>
        </p:spPr>
        <p:txBody>
          <a:bodyPr wrap="square" rtlCol="0">
            <a:spAutoFit/>
          </a:bodyPr>
          <a:lstStyle/>
          <a:p>
            <a:pPr algn="l" rtl="0"/>
            <a:r>
              <a:rPr lang="es" b="0" i="0" u="none" dirty="0">
                <a:solidFill>
                  <a:schemeClr val="tx1">
                    <a:lumMod val="50000"/>
                    <a:lumOff val="50000"/>
                  </a:schemeClr>
                </a:solidFill>
              </a:rPr>
              <a:t>Métodos que necesitan tener el mismo número de puntos de plantilla en cada perfil.  </a:t>
            </a:r>
          </a:p>
        </p:txBody>
      </p:sp>
    </p:spTree>
    <p:extLst>
      <p:ext uri="{BB962C8B-B14F-4D97-AF65-F5344CB8AC3E}">
        <p14:creationId xmlns:p14="http://schemas.microsoft.com/office/powerpoint/2010/main" val="33749476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337" y="94020"/>
            <a:ext cx="8467725" cy="868362"/>
          </a:xfrm>
        </p:spPr>
        <p:txBody>
          <a:bodyPr>
            <a:normAutofit/>
          </a:bodyPr>
          <a:lstStyle/>
          <a:p>
            <a:pPr algn="l" rtl="0"/>
            <a:r>
              <a:rPr lang="es" b="0" i="0" u="none"/>
              <a:t>Diferente Número de Puntos de plantilla</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59</a:t>
            </a:fld>
            <a:endParaRPr lang="es"/>
          </a:p>
        </p:txBody>
      </p:sp>
      <p:sp>
        <p:nvSpPr>
          <p:cNvPr id="5" name="Rounded Rectangle 4"/>
          <p:cNvSpPr/>
          <p:nvPr/>
        </p:nvSpPr>
        <p:spPr>
          <a:xfrm>
            <a:off x="414337" y="1514475"/>
            <a:ext cx="1905000" cy="2160217"/>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0" i="0" u="none">
                <a:solidFill>
                  <a:srgbClr val="FFFF00"/>
                </a:solidFill>
              </a:rPr>
              <a:t>HHH1.TPL</a:t>
            </a:r>
          </a:p>
          <a:p>
            <a:pPr algn="l" rtl="0"/>
            <a:r>
              <a:rPr lang="es" sz="1400" b="0" i="0" u="none"/>
              <a:t>Distancia	Profundidad</a:t>
            </a:r>
          </a:p>
          <a:p>
            <a:pPr algn="l" rtl="0"/>
            <a:r>
              <a:rPr lang="es" sz="1400" b="0" i="0" u="none">
                <a:solidFill>
                  <a:srgbClr val="FFFF00"/>
                </a:solidFill>
              </a:rPr>
              <a:t>-300.0	0.0</a:t>
            </a:r>
          </a:p>
          <a:p>
            <a:pPr algn="l" rtl="0"/>
            <a:r>
              <a:rPr lang="es" sz="1400" b="0" i="0" u="none">
                <a:solidFill>
                  <a:srgbClr val="FFFF00"/>
                </a:solidFill>
              </a:rPr>
              <a:t>-200.0	50.0</a:t>
            </a:r>
          </a:p>
          <a:p>
            <a:pPr algn="l" rtl="0"/>
            <a:r>
              <a:rPr lang="es" sz="1400" b="0" i="0" u="none">
                <a:solidFill>
                  <a:srgbClr val="FFFF00"/>
                </a:solidFill>
              </a:rPr>
              <a:t>      0.0	50.0</a:t>
            </a:r>
          </a:p>
          <a:p>
            <a:pPr algn="l" rtl="0"/>
            <a:r>
              <a:rPr lang="es" sz="1400" b="0" i="0" u="none">
                <a:solidFill>
                  <a:srgbClr val="FFFF00"/>
                </a:solidFill>
              </a:rPr>
              <a:t>  200.0	50.0</a:t>
            </a:r>
          </a:p>
          <a:p>
            <a:pPr algn="l" rtl="0"/>
            <a:r>
              <a:rPr lang="es" sz="1400" b="0" i="0" u="none">
                <a:solidFill>
                  <a:srgbClr val="FFFF00"/>
                </a:solidFill>
              </a:rPr>
              <a:t>  300.0	0.0</a:t>
            </a:r>
          </a:p>
        </p:txBody>
      </p:sp>
      <p:sp>
        <p:nvSpPr>
          <p:cNvPr id="17" name="TextBox 16"/>
          <p:cNvSpPr txBox="1"/>
          <p:nvPr/>
        </p:nvSpPr>
        <p:spPr>
          <a:xfrm>
            <a:off x="5529262" y="5114637"/>
            <a:ext cx="3429000" cy="523220"/>
          </a:xfrm>
          <a:prstGeom prst="rect">
            <a:avLst/>
          </a:prstGeom>
          <a:noFill/>
        </p:spPr>
        <p:txBody>
          <a:bodyPr wrap="square" rtlCol="0">
            <a:spAutoFit/>
          </a:bodyPr>
          <a:lstStyle/>
          <a:p>
            <a:pPr algn="l" rtl="0"/>
            <a:r>
              <a:rPr lang="es" sz="2800" b="0" i="0" u="none">
                <a:solidFill>
                  <a:schemeClr val="tx1">
                    <a:lumMod val="50000"/>
                    <a:lumOff val="50000"/>
                  </a:schemeClr>
                </a:solidFill>
              </a:rPr>
              <a:t>No Funciona!</a:t>
            </a:r>
          </a:p>
        </p:txBody>
      </p:sp>
      <p:sp>
        <p:nvSpPr>
          <p:cNvPr id="8" name="Rounded Rectangle 7"/>
          <p:cNvSpPr/>
          <p:nvPr/>
        </p:nvSpPr>
        <p:spPr>
          <a:xfrm>
            <a:off x="2505075" y="1514475"/>
            <a:ext cx="1905000" cy="2160217"/>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0" i="0" u="none" dirty="0">
                <a:solidFill>
                  <a:srgbClr val="FFFF00"/>
                </a:solidFill>
              </a:rPr>
              <a:t>HHH2.TPL</a:t>
            </a:r>
          </a:p>
          <a:p>
            <a:pPr algn="l" rtl="0"/>
            <a:r>
              <a:rPr lang="es" sz="1400" b="0" i="0" u="none" dirty="0"/>
              <a:t>Distancia	Profundidad</a:t>
            </a:r>
          </a:p>
          <a:p>
            <a:pPr algn="l" rtl="0"/>
            <a:r>
              <a:rPr lang="es" sz="1400" b="0" i="0" u="none" dirty="0">
                <a:solidFill>
                  <a:srgbClr val="FFFF00"/>
                </a:solidFill>
              </a:rPr>
              <a:t>-300.0	0.0</a:t>
            </a:r>
          </a:p>
          <a:p>
            <a:pPr algn="l" rtl="0"/>
            <a:r>
              <a:rPr lang="es" sz="1400" b="0" i="0" u="none" dirty="0">
                <a:solidFill>
                  <a:srgbClr val="FFFF00"/>
                </a:solidFill>
              </a:rPr>
              <a:t>-200.0	50.0</a:t>
            </a:r>
          </a:p>
          <a:p>
            <a:pPr algn="l" rtl="0"/>
            <a:r>
              <a:rPr lang="es" sz="1400" b="0" i="0" u="none" dirty="0" smtClean="0">
                <a:solidFill>
                  <a:srgbClr val="FFFF00"/>
                </a:solidFill>
              </a:rPr>
              <a:t> 200.0</a:t>
            </a:r>
            <a:r>
              <a:rPr lang="es" sz="1400" b="0" i="0" u="none" dirty="0">
                <a:solidFill>
                  <a:srgbClr val="FFFF00"/>
                </a:solidFill>
              </a:rPr>
              <a:t>	</a:t>
            </a:r>
            <a:r>
              <a:rPr lang="es" sz="1400" b="0" i="0" u="none" dirty="0" smtClean="0">
                <a:solidFill>
                  <a:srgbClr val="FFFF00"/>
                </a:solidFill>
              </a:rPr>
              <a:t>50.0</a:t>
            </a:r>
            <a:endParaRPr lang="es" sz="1400" b="0" i="0" u="none" dirty="0">
              <a:solidFill>
                <a:srgbClr val="FFFF00"/>
              </a:solidFill>
            </a:endParaRPr>
          </a:p>
          <a:p>
            <a:pPr algn="l" rtl="0"/>
            <a:r>
              <a:rPr lang="es" sz="1400" b="0" i="0" u="none" dirty="0">
                <a:solidFill>
                  <a:srgbClr val="FFFF00"/>
                </a:solidFill>
              </a:rPr>
              <a:t>  300.0	0.0</a:t>
            </a:r>
          </a:p>
        </p:txBody>
      </p:sp>
      <p:pic>
        <p:nvPicPr>
          <p:cNvPr id="8195" name="Picture 3" descr="C:\Temp\HHH9.png"/>
          <p:cNvPicPr>
            <a:picLocks noChangeAspect="1" noChangeArrowheads="1"/>
          </p:cNvPicPr>
          <p:nvPr/>
        </p:nvPicPr>
        <p:blipFill>
          <a:blip r:embed="rId2" cstate="print"/>
          <a:srcRect/>
          <a:stretch>
            <a:fillRect/>
          </a:stretch>
        </p:blipFill>
        <p:spPr bwMode="auto">
          <a:xfrm>
            <a:off x="4648200" y="1524000"/>
            <a:ext cx="3733800" cy="3218220"/>
          </a:xfrm>
          <a:prstGeom prst="rect">
            <a:avLst/>
          </a:prstGeom>
          <a:noFill/>
        </p:spPr>
      </p:pic>
      <p:pic>
        <p:nvPicPr>
          <p:cNvPr id="14338" name="Picture 2"/>
          <p:cNvPicPr>
            <a:picLocks noChangeAspect="1" noChangeArrowheads="1"/>
          </p:cNvPicPr>
          <p:nvPr/>
        </p:nvPicPr>
        <p:blipFill>
          <a:blip r:embed="rId3" cstate="print"/>
          <a:srcRect/>
          <a:stretch>
            <a:fillRect/>
          </a:stretch>
        </p:blipFill>
        <p:spPr bwMode="auto">
          <a:xfrm>
            <a:off x="533400" y="4343400"/>
            <a:ext cx="4638675" cy="1666875"/>
          </a:xfrm>
          <a:prstGeom prst="rect">
            <a:avLst/>
          </a:prstGeom>
          <a:noFill/>
          <a:ln w="9525">
            <a:noFill/>
            <a:miter lim="800000"/>
            <a:headEnd/>
            <a:tailEnd/>
          </a:ln>
        </p:spPr>
      </p:pic>
    </p:spTree>
    <p:extLst>
      <p:ext uri="{BB962C8B-B14F-4D97-AF65-F5344CB8AC3E}">
        <p14:creationId xmlns:p14="http://schemas.microsoft.com/office/powerpoint/2010/main" val="2651619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Ejemplos Extraños de Encadenamiento</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6</a:t>
            </a:fld>
            <a:endParaRPr lang="es"/>
          </a:p>
        </p:txBody>
      </p:sp>
      <p:pic>
        <p:nvPicPr>
          <p:cNvPr id="4098" name="Picture 2" descr="C:\Temp\Channel ZigZags.png"/>
          <p:cNvPicPr>
            <a:picLocks noChangeAspect="1" noChangeArrowheads="1"/>
          </p:cNvPicPr>
          <p:nvPr/>
        </p:nvPicPr>
        <p:blipFill>
          <a:blip r:embed="rId2" cstate="print"/>
          <a:srcRect/>
          <a:stretch>
            <a:fillRect/>
          </a:stretch>
        </p:blipFill>
        <p:spPr bwMode="auto">
          <a:xfrm>
            <a:off x="457200" y="1066800"/>
            <a:ext cx="2514600" cy="4879076"/>
          </a:xfrm>
          <a:prstGeom prst="rect">
            <a:avLst/>
          </a:prstGeom>
          <a:noFill/>
        </p:spPr>
      </p:pic>
      <p:sp>
        <p:nvSpPr>
          <p:cNvPr id="5" name="TextBox 4"/>
          <p:cNvSpPr txBox="1"/>
          <p:nvPr/>
        </p:nvSpPr>
        <p:spPr>
          <a:xfrm>
            <a:off x="914400" y="6031020"/>
            <a:ext cx="7315200" cy="646331"/>
          </a:xfrm>
          <a:prstGeom prst="rect">
            <a:avLst/>
          </a:prstGeom>
          <a:noFill/>
        </p:spPr>
        <p:txBody>
          <a:bodyPr wrap="square" rtlCol="0">
            <a:spAutoFit/>
          </a:bodyPr>
          <a:lstStyle/>
          <a:p>
            <a:pPr algn="l" rtl="0"/>
            <a:r>
              <a:rPr lang="es" b="1" i="0" u="none">
                <a:solidFill>
                  <a:schemeClr val="bg2"/>
                </a:solidFill>
              </a:rPr>
              <a:t>El canal de repente se desplaza lateralmente y el encadenamiento no cambia!</a:t>
            </a:r>
          </a:p>
        </p:txBody>
      </p:sp>
      <p:grpSp>
        <p:nvGrpSpPr>
          <p:cNvPr id="9" name="Group 8"/>
          <p:cNvGrpSpPr/>
          <p:nvPr/>
        </p:nvGrpSpPr>
        <p:grpSpPr>
          <a:xfrm>
            <a:off x="3795770" y="1572487"/>
            <a:ext cx="5077534" cy="3943901"/>
            <a:chOff x="3795770" y="1572487"/>
            <a:chExt cx="5077534" cy="3943901"/>
          </a:xfrm>
        </p:grpSpPr>
        <p:grpSp>
          <p:nvGrpSpPr>
            <p:cNvPr id="4" name="Group 3"/>
            <p:cNvGrpSpPr/>
            <p:nvPr/>
          </p:nvGrpSpPr>
          <p:grpSpPr>
            <a:xfrm>
              <a:off x="3795770" y="1572487"/>
              <a:ext cx="5077534" cy="3943901"/>
              <a:chOff x="3643370" y="1066800"/>
              <a:chExt cx="5077534" cy="3943901"/>
            </a:xfrm>
          </p:grpSpPr>
          <p:pic>
            <p:nvPicPr>
              <p:cNvPr id="4099" name="Picture 3" descr="C:\Temp\Channel T Corner.png"/>
              <p:cNvPicPr>
                <a:picLocks noChangeAspect="1" noChangeArrowheads="1"/>
              </p:cNvPicPr>
              <p:nvPr/>
            </p:nvPicPr>
            <p:blipFill>
              <a:blip r:embed="rId3" cstate="print"/>
              <a:srcRect/>
              <a:stretch>
                <a:fillRect/>
              </a:stretch>
            </p:blipFill>
            <p:spPr bwMode="auto">
              <a:xfrm>
                <a:off x="3643370" y="1066800"/>
                <a:ext cx="5077534" cy="3943901"/>
              </a:xfrm>
              <a:prstGeom prst="rect">
                <a:avLst/>
              </a:prstGeom>
              <a:noFill/>
            </p:spPr>
          </p:pic>
          <p:cxnSp>
            <p:nvCxnSpPr>
              <p:cNvPr id="11" name="Straight Connector 10"/>
              <p:cNvCxnSpPr/>
              <p:nvPr/>
            </p:nvCxnSpPr>
            <p:spPr>
              <a:xfrm flipH="1">
                <a:off x="5105400" y="2362200"/>
                <a:ext cx="914400" cy="68580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105400" y="3048000"/>
                <a:ext cx="0" cy="182880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6019800" y="1524000"/>
                <a:ext cx="2438400"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458200" y="1524000"/>
                <a:ext cx="0" cy="335280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091170" y="4876800"/>
                <a:ext cx="3352800"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072370" y="3200400"/>
                <a:ext cx="1295400" cy="1384995"/>
              </a:xfrm>
              <a:prstGeom prst="rect">
                <a:avLst/>
              </a:prstGeom>
              <a:noFill/>
            </p:spPr>
            <p:txBody>
              <a:bodyPr wrap="square" rtlCol="0">
                <a:spAutoFit/>
              </a:bodyPr>
              <a:lstStyle/>
              <a:p>
                <a:pPr algn="l" rtl="0"/>
                <a:r>
                  <a:rPr lang="es" sz="1200" b="0" i="0" u="none" dirty="0">
                    <a:solidFill>
                      <a:srgbClr val="FF0000"/>
                    </a:solidFill>
                  </a:rPr>
                  <a:t>Use un archivo de Borde para sub-dividir volúmenes alrededor de esquinas complejas!</a:t>
                </a:r>
              </a:p>
            </p:txBody>
          </p:sp>
        </p:grpSp>
        <p:cxnSp>
          <p:nvCxnSpPr>
            <p:cNvPr id="10" name="Straight Connector 9"/>
            <p:cNvCxnSpPr/>
            <p:nvPr/>
          </p:nvCxnSpPr>
          <p:spPr>
            <a:xfrm>
              <a:off x="6172200" y="2029687"/>
              <a:ext cx="0" cy="83820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94660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488"/>
            <a:ext cx="5029200" cy="868362"/>
          </a:xfrm>
        </p:spPr>
        <p:txBody>
          <a:bodyPr>
            <a:normAutofit/>
          </a:bodyPr>
          <a:lstStyle/>
          <a:p>
            <a:pPr algn="l" rtl="0"/>
            <a:r>
              <a:rPr lang="es" b="0" i="0" u="none"/>
              <a:t>Intente “AEA Sin Segmentos”</a:t>
            </a:r>
          </a:p>
        </p:txBody>
      </p:sp>
      <p:sp>
        <p:nvSpPr>
          <p:cNvPr id="5" name="Rounded Rectangle 4"/>
          <p:cNvSpPr/>
          <p:nvPr/>
        </p:nvSpPr>
        <p:spPr>
          <a:xfrm>
            <a:off x="250853" y="1371600"/>
            <a:ext cx="1932311" cy="26670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sz="2000" b="0" i="0" u="none">
                <a:solidFill>
                  <a:srgbClr val="FFFF00"/>
                </a:solidFill>
              </a:rPr>
              <a:t>HHH1.TPL</a:t>
            </a:r>
          </a:p>
          <a:p>
            <a:pPr algn="l" rtl="0"/>
            <a:r>
              <a:rPr lang="es" sz="1600" b="0" i="0" u="none"/>
              <a:t>Distancia	Profundidad</a:t>
            </a:r>
          </a:p>
          <a:p>
            <a:pPr algn="l" rtl="0"/>
            <a:r>
              <a:rPr lang="es" sz="1600" b="0" i="0" u="none">
                <a:solidFill>
                  <a:srgbClr val="FFFF00"/>
                </a:solidFill>
              </a:rPr>
              <a:t>-300.0	0.0</a:t>
            </a:r>
          </a:p>
          <a:p>
            <a:pPr algn="l" rtl="0"/>
            <a:r>
              <a:rPr lang="es" sz="1600" b="0" i="0" u="none">
                <a:solidFill>
                  <a:srgbClr val="FFFF00"/>
                </a:solidFill>
              </a:rPr>
              <a:t>-200.0	50.0</a:t>
            </a:r>
          </a:p>
          <a:p>
            <a:pPr algn="l" rtl="0"/>
            <a:r>
              <a:rPr lang="es" sz="1600" b="0" i="0" u="none">
                <a:solidFill>
                  <a:srgbClr val="FFFF00"/>
                </a:solidFill>
              </a:rPr>
              <a:t>      0.0	50.0</a:t>
            </a:r>
          </a:p>
          <a:p>
            <a:pPr algn="l" rtl="0"/>
            <a:r>
              <a:rPr lang="es" sz="1600" b="0" i="0" u="none">
                <a:solidFill>
                  <a:srgbClr val="FFFF00"/>
                </a:solidFill>
              </a:rPr>
              <a:t>  200.0	50.0</a:t>
            </a:r>
          </a:p>
          <a:p>
            <a:pPr algn="l" rtl="0"/>
            <a:r>
              <a:rPr lang="es" sz="1600" b="0" i="0" u="none">
                <a:solidFill>
                  <a:srgbClr val="FFFF00"/>
                </a:solidFill>
              </a:rPr>
              <a:t>  300.0	0.0</a:t>
            </a:r>
          </a:p>
        </p:txBody>
      </p:sp>
      <p:sp>
        <p:nvSpPr>
          <p:cNvPr id="17" name="TextBox 16"/>
          <p:cNvSpPr txBox="1"/>
          <p:nvPr/>
        </p:nvSpPr>
        <p:spPr>
          <a:xfrm>
            <a:off x="330773" y="4086225"/>
            <a:ext cx="8648700" cy="2308324"/>
          </a:xfrm>
          <a:prstGeom prst="rect">
            <a:avLst/>
          </a:prstGeom>
          <a:noFill/>
        </p:spPr>
        <p:txBody>
          <a:bodyPr wrap="square" rtlCol="0">
            <a:spAutoFit/>
          </a:bodyPr>
          <a:lstStyle/>
          <a:p>
            <a:pPr algn="l" rtl="0"/>
            <a:r>
              <a:rPr lang="es" sz="2400" b="0" i="0" u="none" dirty="0">
                <a:solidFill>
                  <a:schemeClr val="tx1">
                    <a:lumMod val="50000"/>
                    <a:lumOff val="50000"/>
                  </a:schemeClr>
                </a:solidFill>
              </a:rPr>
              <a:t>No funciona adecuadamente!</a:t>
            </a:r>
          </a:p>
          <a:p>
            <a:endParaRPr lang="es" sz="2400" dirty="0">
              <a:solidFill>
                <a:schemeClr val="tx1">
                  <a:lumMod val="50000"/>
                  <a:lumOff val="50000"/>
                </a:schemeClr>
              </a:solidFill>
            </a:endParaRPr>
          </a:p>
          <a:p>
            <a:pPr algn="l" rtl="0"/>
            <a:r>
              <a:rPr lang="es" sz="2400" b="0" i="0" u="none" dirty="0">
                <a:solidFill>
                  <a:schemeClr val="tx1">
                    <a:lumMod val="50000"/>
                    <a:lumOff val="50000"/>
                  </a:schemeClr>
                </a:solidFill>
              </a:rPr>
              <a:t>Le dijimos al programa alinear las plantillas a la </a:t>
            </a:r>
            <a:r>
              <a:rPr lang="es" sz="2400" b="0" i="0" u="none" dirty="0" smtClean="0">
                <a:solidFill>
                  <a:schemeClr val="tx1">
                    <a:lumMod val="50000"/>
                    <a:lumOff val="50000"/>
                  </a:schemeClr>
                </a:solidFill>
              </a:rPr>
              <a:t>línea </a:t>
            </a:r>
            <a:r>
              <a:rPr lang="es" sz="2400" b="0" i="0" u="none" dirty="0">
                <a:solidFill>
                  <a:schemeClr val="tx1">
                    <a:lumMod val="50000"/>
                    <a:lumOff val="50000"/>
                  </a:schemeClr>
                </a:solidFill>
              </a:rPr>
              <a:t>central y no hay </a:t>
            </a:r>
            <a:r>
              <a:rPr lang="es" sz="2400" b="0" i="0" u="none" dirty="0" smtClean="0">
                <a:solidFill>
                  <a:schemeClr val="tx1">
                    <a:lumMod val="50000"/>
                    <a:lumOff val="50000"/>
                  </a:schemeClr>
                </a:solidFill>
              </a:rPr>
              <a:t>línea </a:t>
            </a:r>
            <a:r>
              <a:rPr lang="es" sz="2400" b="0" i="0" u="none" dirty="0">
                <a:solidFill>
                  <a:schemeClr val="tx1">
                    <a:lumMod val="50000"/>
                    <a:lumOff val="50000"/>
                  </a:schemeClr>
                </a:solidFill>
              </a:rPr>
              <a:t>central.</a:t>
            </a:r>
          </a:p>
          <a:p>
            <a:endParaRPr lang="es" sz="2400" dirty="0">
              <a:solidFill>
                <a:schemeClr val="tx1">
                  <a:lumMod val="50000"/>
                  <a:lumOff val="50000"/>
                </a:schemeClr>
              </a:solidFill>
            </a:endParaRPr>
          </a:p>
          <a:p>
            <a:pPr algn="l" rtl="0"/>
            <a:r>
              <a:rPr lang="es" sz="2400" b="0" i="0" u="none" dirty="0">
                <a:solidFill>
                  <a:schemeClr val="tx1">
                    <a:lumMod val="50000"/>
                    <a:lumOff val="50000"/>
                  </a:schemeClr>
                </a:solidFill>
              </a:rPr>
              <a:t>Rehagamos el TPL y referenciémoslo al Inicio de Línea....</a:t>
            </a:r>
          </a:p>
        </p:txBody>
      </p:sp>
      <p:sp>
        <p:nvSpPr>
          <p:cNvPr id="8" name="Rounded Rectangle 7"/>
          <p:cNvSpPr/>
          <p:nvPr/>
        </p:nvSpPr>
        <p:spPr>
          <a:xfrm>
            <a:off x="2247900" y="1371600"/>
            <a:ext cx="2019300" cy="26670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sz="2000" b="0" i="0" u="none">
                <a:solidFill>
                  <a:srgbClr val="FFFF00"/>
                </a:solidFill>
              </a:rPr>
              <a:t>HHH2.TPL</a:t>
            </a:r>
          </a:p>
          <a:p>
            <a:pPr algn="l" rtl="0"/>
            <a:r>
              <a:rPr lang="es" sz="1600" b="0" i="0" u="none"/>
              <a:t>Distancia	Profundidad</a:t>
            </a:r>
          </a:p>
          <a:p>
            <a:pPr algn="l" rtl="0"/>
            <a:r>
              <a:rPr lang="es" sz="1600" b="0" i="0" u="none">
                <a:solidFill>
                  <a:srgbClr val="FFFF00"/>
                </a:solidFill>
              </a:rPr>
              <a:t>-300.0	0.0</a:t>
            </a:r>
          </a:p>
          <a:p>
            <a:pPr algn="l" rtl="0"/>
            <a:r>
              <a:rPr lang="es" sz="1600" b="0" i="0" u="none">
                <a:solidFill>
                  <a:srgbClr val="FFFF00"/>
                </a:solidFill>
              </a:rPr>
              <a:t>-200.0	50.0</a:t>
            </a:r>
          </a:p>
          <a:p>
            <a:pPr algn="l" rtl="0"/>
            <a:r>
              <a:rPr lang="es" sz="1600" b="0" i="0" u="none" smtClean="0">
                <a:solidFill>
                  <a:srgbClr val="FFFF00"/>
                </a:solidFill>
              </a:rPr>
              <a:t>  200.0</a:t>
            </a:r>
            <a:r>
              <a:rPr lang="es" sz="1600" b="0" i="0" u="none">
                <a:solidFill>
                  <a:srgbClr val="FFFF00"/>
                </a:solidFill>
              </a:rPr>
              <a:t>	50.0</a:t>
            </a:r>
          </a:p>
          <a:p>
            <a:pPr algn="l" rtl="0"/>
            <a:r>
              <a:rPr lang="es" sz="1600" b="0" i="0" u="none">
                <a:solidFill>
                  <a:srgbClr val="FFFF00"/>
                </a:solidFill>
              </a:rPr>
              <a:t>  300.0	0.0</a:t>
            </a:r>
          </a:p>
        </p:txBody>
      </p:sp>
      <p:pic>
        <p:nvPicPr>
          <p:cNvPr id="8195" name="Picture 3" descr="C:\Temp\HHH9.png"/>
          <p:cNvPicPr>
            <a:picLocks noChangeAspect="1" noChangeArrowheads="1"/>
          </p:cNvPicPr>
          <p:nvPr/>
        </p:nvPicPr>
        <p:blipFill>
          <a:blip r:embed="rId2" cstate="print"/>
          <a:stretch>
            <a:fillRect/>
          </a:stretch>
        </p:blipFill>
        <p:spPr bwMode="auto">
          <a:xfrm>
            <a:off x="4507927" y="1676400"/>
            <a:ext cx="4471546" cy="2057400"/>
          </a:xfrm>
          <a:prstGeom prst="rect">
            <a:avLst/>
          </a:prstGeom>
          <a:noFill/>
        </p:spPr>
      </p:pic>
    </p:spTree>
    <p:extLst>
      <p:ext uri="{BB962C8B-B14F-4D97-AF65-F5344CB8AC3E}">
        <p14:creationId xmlns:p14="http://schemas.microsoft.com/office/powerpoint/2010/main" val="31768330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981"/>
            <a:ext cx="8686800" cy="868362"/>
          </a:xfrm>
        </p:spPr>
        <p:txBody>
          <a:bodyPr>
            <a:normAutofit/>
          </a:bodyPr>
          <a:lstStyle/>
          <a:p>
            <a:pPr algn="l" rtl="0"/>
            <a:r>
              <a:rPr lang="es" b="0" i="0" u="none"/>
              <a:t>Intente “AEA Sin Segmentos” De nuevo...</a:t>
            </a:r>
          </a:p>
        </p:txBody>
      </p:sp>
      <p:sp>
        <p:nvSpPr>
          <p:cNvPr id="5" name="Rounded Rectangle 4"/>
          <p:cNvSpPr/>
          <p:nvPr/>
        </p:nvSpPr>
        <p:spPr>
          <a:xfrm>
            <a:off x="342900" y="1380093"/>
            <a:ext cx="1905000" cy="229459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0" i="0" u="none" dirty="0">
                <a:solidFill>
                  <a:srgbClr val="FFFF00"/>
                </a:solidFill>
              </a:rPr>
              <a:t>HHH3.TPL</a:t>
            </a:r>
          </a:p>
          <a:p>
            <a:pPr algn="l" rtl="0"/>
            <a:r>
              <a:rPr lang="es" sz="1400" b="0" i="0" u="none" dirty="0"/>
              <a:t>Distancia	Profundidad</a:t>
            </a:r>
          </a:p>
          <a:p>
            <a:pPr algn="l" rtl="0"/>
            <a:r>
              <a:rPr lang="es" sz="1400" b="0" i="0" u="none" dirty="0">
                <a:solidFill>
                  <a:srgbClr val="FFFF00"/>
                </a:solidFill>
              </a:rPr>
              <a:t>0.0</a:t>
            </a:r>
            <a:r>
              <a:rPr lang="es" sz="1400" b="0" i="0" u="none">
                <a:solidFill>
                  <a:srgbClr val="FFFF00"/>
                </a:solidFill>
              </a:rPr>
              <a:t>	</a:t>
            </a:r>
            <a:r>
              <a:rPr lang="es" sz="1400" b="0" i="0" u="none" smtClean="0">
                <a:solidFill>
                  <a:srgbClr val="FFFF00"/>
                </a:solidFill>
              </a:rPr>
              <a:t>	0.0</a:t>
            </a:r>
            <a:endParaRPr lang="es" sz="1400" b="0" i="0" u="none" dirty="0">
              <a:solidFill>
                <a:srgbClr val="FFFF00"/>
              </a:solidFill>
            </a:endParaRPr>
          </a:p>
          <a:p>
            <a:pPr algn="l" rtl="0"/>
            <a:r>
              <a:rPr lang="es" sz="1400" b="0" i="0" u="none" dirty="0">
                <a:solidFill>
                  <a:srgbClr val="FFFF00"/>
                </a:solidFill>
              </a:rPr>
              <a:t>100.0</a:t>
            </a:r>
            <a:r>
              <a:rPr lang="es" sz="1400" b="0" i="0" u="none">
                <a:solidFill>
                  <a:srgbClr val="FFFF00"/>
                </a:solidFill>
              </a:rPr>
              <a:t>	</a:t>
            </a:r>
            <a:r>
              <a:rPr lang="es" sz="1400" b="0" i="0" u="none" smtClean="0">
                <a:solidFill>
                  <a:srgbClr val="FFFF00"/>
                </a:solidFill>
              </a:rPr>
              <a:t>	50.0</a:t>
            </a:r>
            <a:endParaRPr lang="es" sz="1400" b="0" i="0" u="none" dirty="0">
              <a:solidFill>
                <a:srgbClr val="FFFF00"/>
              </a:solidFill>
            </a:endParaRPr>
          </a:p>
          <a:p>
            <a:pPr algn="l" rtl="0"/>
            <a:r>
              <a:rPr lang="es" sz="1400" b="0" i="0" u="none" dirty="0">
                <a:solidFill>
                  <a:srgbClr val="FFFF00"/>
                </a:solidFill>
              </a:rPr>
              <a:t>300.0</a:t>
            </a:r>
            <a:r>
              <a:rPr lang="es" sz="1400" b="0" i="0" u="none">
                <a:solidFill>
                  <a:srgbClr val="FFFF00"/>
                </a:solidFill>
              </a:rPr>
              <a:t>	</a:t>
            </a:r>
            <a:r>
              <a:rPr lang="es" sz="1400" b="0" i="0" u="none" smtClean="0">
                <a:solidFill>
                  <a:srgbClr val="FFFF00"/>
                </a:solidFill>
              </a:rPr>
              <a:t>	50.0</a:t>
            </a:r>
            <a:endParaRPr lang="es" sz="1400" b="0" i="0" u="none" dirty="0">
              <a:solidFill>
                <a:srgbClr val="FFFF00"/>
              </a:solidFill>
            </a:endParaRPr>
          </a:p>
          <a:p>
            <a:pPr algn="l" rtl="0"/>
            <a:r>
              <a:rPr lang="es" sz="1400" b="0" i="0" u="none" dirty="0">
                <a:solidFill>
                  <a:srgbClr val="FFFF00"/>
                </a:solidFill>
              </a:rPr>
              <a:t>500.0</a:t>
            </a:r>
            <a:r>
              <a:rPr lang="es" sz="1400" b="0" i="0" u="none">
                <a:solidFill>
                  <a:srgbClr val="FFFF00"/>
                </a:solidFill>
              </a:rPr>
              <a:t>	</a:t>
            </a:r>
            <a:r>
              <a:rPr lang="es" sz="1400" b="0" i="0" u="none" smtClean="0">
                <a:solidFill>
                  <a:srgbClr val="FFFF00"/>
                </a:solidFill>
              </a:rPr>
              <a:t>	50.0</a:t>
            </a:r>
            <a:endParaRPr lang="es" sz="1400" b="0" i="0" u="none" dirty="0">
              <a:solidFill>
                <a:srgbClr val="FFFF00"/>
              </a:solidFill>
            </a:endParaRPr>
          </a:p>
          <a:p>
            <a:pPr algn="l" rtl="0"/>
            <a:r>
              <a:rPr lang="es" sz="1400" b="0" i="0" u="none" smtClean="0">
                <a:solidFill>
                  <a:srgbClr val="FFFF00"/>
                </a:solidFill>
              </a:rPr>
              <a:t>600.0</a:t>
            </a:r>
            <a:r>
              <a:rPr lang="es" sz="1400" b="0" i="0" u="none">
                <a:solidFill>
                  <a:srgbClr val="FFFF00"/>
                </a:solidFill>
              </a:rPr>
              <a:t>	</a:t>
            </a:r>
            <a:r>
              <a:rPr lang="es" sz="1400" b="0" i="0" u="none" smtClean="0">
                <a:solidFill>
                  <a:srgbClr val="FFFF00"/>
                </a:solidFill>
              </a:rPr>
              <a:t>	0.0</a:t>
            </a:r>
            <a:endParaRPr lang="es" sz="1400" b="0" i="0" u="none" dirty="0">
              <a:solidFill>
                <a:srgbClr val="FFFF00"/>
              </a:solidFill>
            </a:endParaRPr>
          </a:p>
        </p:txBody>
      </p:sp>
      <p:sp>
        <p:nvSpPr>
          <p:cNvPr id="17" name="TextBox 16"/>
          <p:cNvSpPr txBox="1"/>
          <p:nvPr/>
        </p:nvSpPr>
        <p:spPr>
          <a:xfrm>
            <a:off x="342900" y="4232225"/>
            <a:ext cx="8648700" cy="2308324"/>
          </a:xfrm>
          <a:prstGeom prst="rect">
            <a:avLst/>
          </a:prstGeom>
          <a:noFill/>
        </p:spPr>
        <p:txBody>
          <a:bodyPr wrap="square" rtlCol="0">
            <a:spAutoFit/>
          </a:bodyPr>
          <a:lstStyle/>
          <a:p>
            <a:pPr algn="l" rtl="0"/>
            <a:r>
              <a:rPr lang="es" sz="2400" b="0" i="0" u="none" dirty="0">
                <a:solidFill>
                  <a:schemeClr val="tx1">
                    <a:lumMod val="50000"/>
                    <a:lumOff val="50000"/>
                  </a:schemeClr>
                </a:solidFill>
              </a:rPr>
              <a:t>Seleccionar Inicio de Línea, Funciona!</a:t>
            </a:r>
          </a:p>
          <a:p>
            <a:endParaRPr lang="es" sz="2400" dirty="0">
              <a:solidFill>
                <a:schemeClr val="tx1">
                  <a:lumMod val="50000"/>
                  <a:lumOff val="50000"/>
                </a:schemeClr>
              </a:solidFill>
            </a:endParaRPr>
          </a:p>
          <a:p>
            <a:pPr algn="l" rtl="0"/>
            <a:r>
              <a:rPr lang="es" sz="2400" b="0" i="0" u="none" dirty="0">
                <a:solidFill>
                  <a:schemeClr val="tx1">
                    <a:lumMod val="50000"/>
                    <a:lumOff val="50000"/>
                  </a:schemeClr>
                </a:solidFill>
              </a:rPr>
              <a:t>AEA Sin Segmentos esta diseñado para trabajar con diferentes números de segmentos.  Usted tiene que crearlos dese el Inicio de Línea, puesto que algunos segmentos pueda que no tengan puntos de </a:t>
            </a:r>
            <a:r>
              <a:rPr lang="es" sz="2400" b="0" i="0" u="none" dirty="0" smtClean="0">
                <a:solidFill>
                  <a:schemeClr val="tx1">
                    <a:lumMod val="50000"/>
                    <a:lumOff val="50000"/>
                  </a:schemeClr>
                </a:solidFill>
              </a:rPr>
              <a:t>línea </a:t>
            </a:r>
            <a:r>
              <a:rPr lang="es" sz="2400" b="0" i="0" u="none" dirty="0">
                <a:solidFill>
                  <a:schemeClr val="tx1">
                    <a:lumMod val="50000"/>
                    <a:lumOff val="50000"/>
                  </a:schemeClr>
                </a:solidFill>
              </a:rPr>
              <a:t>central.</a:t>
            </a:r>
          </a:p>
        </p:txBody>
      </p:sp>
      <p:pic>
        <p:nvPicPr>
          <p:cNvPr id="8195" name="Picture 3" descr="C:\Temp\HHH9.png"/>
          <p:cNvPicPr>
            <a:picLocks noChangeAspect="1" noChangeArrowheads="1"/>
          </p:cNvPicPr>
          <p:nvPr/>
        </p:nvPicPr>
        <p:blipFill>
          <a:blip r:embed="rId2" cstate="print"/>
          <a:stretch>
            <a:fillRect/>
          </a:stretch>
        </p:blipFill>
        <p:spPr bwMode="auto">
          <a:xfrm>
            <a:off x="4495800" y="2006679"/>
            <a:ext cx="4471546" cy="2040414"/>
          </a:xfrm>
          <a:prstGeom prst="rect">
            <a:avLst/>
          </a:prstGeom>
          <a:noFill/>
        </p:spPr>
      </p:pic>
      <p:sp>
        <p:nvSpPr>
          <p:cNvPr id="9" name="Rounded Rectangle 8"/>
          <p:cNvSpPr/>
          <p:nvPr/>
        </p:nvSpPr>
        <p:spPr>
          <a:xfrm>
            <a:off x="2419350" y="1380093"/>
            <a:ext cx="1905000" cy="229459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chorCtr="0"/>
          <a:lstStyle/>
          <a:p>
            <a:pPr algn="l" rtl="0"/>
            <a:r>
              <a:rPr lang="es" b="0" i="0" u="none">
                <a:solidFill>
                  <a:srgbClr val="FFFF00"/>
                </a:solidFill>
              </a:rPr>
              <a:t>HHH4.TPL</a:t>
            </a:r>
          </a:p>
          <a:p>
            <a:pPr algn="l" rtl="0"/>
            <a:r>
              <a:rPr lang="es" sz="1400" b="0" i="0" u="none"/>
              <a:t>Distancia	Profundidad</a:t>
            </a:r>
          </a:p>
          <a:p>
            <a:pPr algn="l" rtl="0"/>
            <a:r>
              <a:rPr lang="es" sz="1400" b="0" i="0" u="none">
                <a:solidFill>
                  <a:srgbClr val="FFFF00"/>
                </a:solidFill>
              </a:rPr>
              <a:t>0.0	</a:t>
            </a:r>
            <a:r>
              <a:rPr lang="es" sz="1400" b="0" i="0" u="none" smtClean="0">
                <a:solidFill>
                  <a:srgbClr val="FFFF00"/>
                </a:solidFill>
              </a:rPr>
              <a:t>	0.0</a:t>
            </a:r>
            <a:endParaRPr lang="es" sz="1400" b="0" i="0" u="none">
              <a:solidFill>
                <a:srgbClr val="FFFF00"/>
              </a:solidFill>
            </a:endParaRPr>
          </a:p>
          <a:p>
            <a:pPr algn="l" rtl="0"/>
            <a:r>
              <a:rPr lang="es" sz="1400" b="0" i="0" u="none">
                <a:solidFill>
                  <a:srgbClr val="FFFF00"/>
                </a:solidFill>
              </a:rPr>
              <a:t>100.0	</a:t>
            </a:r>
            <a:r>
              <a:rPr lang="es" sz="1400" b="0" i="0" u="none" smtClean="0">
                <a:solidFill>
                  <a:srgbClr val="FFFF00"/>
                </a:solidFill>
              </a:rPr>
              <a:t>	50.0</a:t>
            </a:r>
            <a:endParaRPr lang="es" sz="1400" b="0" i="0" u="none">
              <a:solidFill>
                <a:srgbClr val="FFFF00"/>
              </a:solidFill>
            </a:endParaRPr>
          </a:p>
          <a:p>
            <a:pPr algn="l" rtl="0"/>
            <a:r>
              <a:rPr lang="es" sz="1400" b="0" i="0" u="none">
                <a:solidFill>
                  <a:srgbClr val="FFFF00"/>
                </a:solidFill>
              </a:rPr>
              <a:t>500.0	</a:t>
            </a:r>
            <a:r>
              <a:rPr lang="es" sz="1400" b="0" i="0" u="none" smtClean="0">
                <a:solidFill>
                  <a:srgbClr val="FFFF00"/>
                </a:solidFill>
              </a:rPr>
              <a:t>	50.0</a:t>
            </a:r>
            <a:endParaRPr lang="es" sz="1400" b="0" i="0" u="none">
              <a:solidFill>
                <a:srgbClr val="FFFF00"/>
              </a:solidFill>
            </a:endParaRPr>
          </a:p>
          <a:p>
            <a:pPr algn="l" rtl="0"/>
            <a:r>
              <a:rPr lang="es" sz="1400" b="0" i="0" u="none" smtClean="0">
                <a:solidFill>
                  <a:srgbClr val="FFFF00"/>
                </a:solidFill>
              </a:rPr>
              <a:t>600.0</a:t>
            </a:r>
            <a:r>
              <a:rPr lang="es" sz="1400" b="0" i="0" u="none">
                <a:solidFill>
                  <a:srgbClr val="FFFF00"/>
                </a:solidFill>
              </a:rPr>
              <a:t>	</a:t>
            </a:r>
            <a:r>
              <a:rPr lang="es" sz="1400" b="0" i="0" u="none" smtClean="0">
                <a:solidFill>
                  <a:srgbClr val="FFFF00"/>
                </a:solidFill>
              </a:rPr>
              <a:t>	0.0</a:t>
            </a:r>
            <a:endParaRPr lang="es" sz="1400" b="0" i="0" u="none">
              <a:solidFill>
                <a:srgbClr val="FFFF00"/>
              </a:solidFill>
            </a:endParaRPr>
          </a:p>
        </p:txBody>
      </p:sp>
    </p:spTree>
    <p:extLst>
      <p:ext uri="{BB962C8B-B14F-4D97-AF65-F5344CB8AC3E}">
        <p14:creationId xmlns:p14="http://schemas.microsoft.com/office/powerpoint/2010/main" val="7167050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9525"/>
            <a:ext cx="8229600" cy="990600"/>
          </a:xfrm>
        </p:spPr>
        <p:txBody>
          <a:bodyPr/>
          <a:lstStyle/>
          <a:p>
            <a:pPr algn="l" rtl="0"/>
            <a:r>
              <a:rPr lang="es" b="0" i="0" u="none"/>
              <a:t>Reporte AEA Sin Segmentos</a:t>
            </a:r>
          </a:p>
        </p:txBody>
      </p:sp>
      <p:sp>
        <p:nvSpPr>
          <p:cNvPr id="3" name="Content Placeholder 2"/>
          <p:cNvSpPr>
            <a:spLocks noGrp="1"/>
          </p:cNvSpPr>
          <p:nvPr>
            <p:ph idx="1"/>
          </p:nvPr>
        </p:nvSpPr>
        <p:spPr>
          <a:xfrm>
            <a:off x="347472" y="1181100"/>
            <a:ext cx="2743200" cy="5867400"/>
          </a:xfrm>
        </p:spPr>
        <p:txBody>
          <a:bodyPr>
            <a:normAutofit/>
          </a:bodyPr>
          <a:lstStyle/>
          <a:p>
            <a:pPr algn="l" rtl="0"/>
            <a:r>
              <a:rPr lang="es" sz="1800" b="0" i="0" u="none">
                <a:solidFill>
                  <a:schemeClr val="tx1">
                    <a:lumMod val="50000"/>
                    <a:lumOff val="50000"/>
                  </a:schemeClr>
                </a:solidFill>
              </a:rPr>
              <a:t>NO hay sub-división entre segmentos.</a:t>
            </a:r>
          </a:p>
          <a:p>
            <a:pPr algn="l" rtl="0"/>
            <a:r>
              <a:rPr lang="es" sz="1800" b="0" i="0" u="none">
                <a:solidFill>
                  <a:schemeClr val="tx1">
                    <a:lumMod val="50000"/>
                    <a:lumOff val="50000"/>
                  </a:schemeClr>
                </a:solidFill>
              </a:rPr>
              <a:t>El reporte contiene la cantidad total de material sobre la plantilla y en la plantilla de sobreprofundidad permitida.</a:t>
            </a:r>
          </a:p>
          <a:p>
            <a:endParaRPr lang="es" sz="1800" dirty="0">
              <a:solidFill>
                <a:schemeClr val="tx1">
                  <a:lumMod val="50000"/>
                  <a:lumOff val="50000"/>
                </a:schemeClr>
              </a:solidFill>
            </a:endParaRPr>
          </a:p>
          <a:p>
            <a:pPr algn="l" rtl="0"/>
            <a:r>
              <a:rPr lang="es" sz="1800" b="0" i="0" u="none">
                <a:solidFill>
                  <a:schemeClr val="tx1">
                    <a:lumMod val="50000"/>
                    <a:lumOff val="50000"/>
                  </a:schemeClr>
                </a:solidFill>
              </a:rPr>
              <a:t>V1 = Sobre el Diseño</a:t>
            </a:r>
          </a:p>
          <a:p>
            <a:pPr algn="l" rtl="0"/>
            <a:r>
              <a:rPr lang="es" sz="1800" b="0" i="0" u="none">
                <a:solidFill>
                  <a:schemeClr val="tx1">
                    <a:lumMod val="50000"/>
                    <a:lumOff val="50000"/>
                  </a:schemeClr>
                </a:solidFill>
              </a:rPr>
              <a:t>V2 = Sobreprofundidad Permitida</a:t>
            </a:r>
          </a:p>
          <a:p>
            <a:pPr algn="l" rtl="0"/>
            <a:r>
              <a:rPr lang="es" sz="1800" b="0" i="0" u="none">
                <a:solidFill>
                  <a:schemeClr val="tx1">
                    <a:lumMod val="50000"/>
                    <a:lumOff val="50000"/>
                  </a:schemeClr>
                </a:solidFill>
              </a:rPr>
              <a:t>Accum Vol = La suma total de material desde la primera sección hasta la sección actual.</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62</a:t>
            </a:fld>
            <a:endParaRPr lang="es"/>
          </a:p>
        </p:txBody>
      </p:sp>
      <p:pic>
        <p:nvPicPr>
          <p:cNvPr id="9218" name="Picture 2" descr="C:\Temp\HHHC.png"/>
          <p:cNvPicPr>
            <a:picLocks noChangeAspect="1" noChangeArrowheads="1"/>
          </p:cNvPicPr>
          <p:nvPr/>
        </p:nvPicPr>
        <p:blipFill>
          <a:blip r:embed="rId2" cstate="print"/>
          <a:srcRect/>
          <a:stretch>
            <a:fillRect/>
          </a:stretch>
        </p:blipFill>
        <p:spPr bwMode="auto">
          <a:xfrm>
            <a:off x="3190875" y="1724025"/>
            <a:ext cx="5858693" cy="4315428"/>
          </a:xfrm>
          <a:prstGeom prst="rect">
            <a:avLst/>
          </a:prstGeom>
          <a:noFill/>
        </p:spPr>
      </p:pic>
    </p:spTree>
    <p:extLst>
      <p:ext uri="{BB962C8B-B14F-4D97-AF65-F5344CB8AC3E}">
        <p14:creationId xmlns:p14="http://schemas.microsoft.com/office/powerpoint/2010/main" val="17692044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24" y="0"/>
            <a:ext cx="8982076" cy="1143000"/>
          </a:xfrm>
        </p:spPr>
        <p:txBody>
          <a:bodyPr>
            <a:normAutofit/>
          </a:bodyPr>
          <a:lstStyle/>
          <a:p>
            <a:pPr algn="l" rtl="0"/>
            <a:r>
              <a:rPr lang="es" sz="2400" b="0" i="0" u="none" dirty="0"/>
              <a:t>Usando un Archivo LNW nuevo como la Fuente de Plantilla</a:t>
            </a:r>
          </a:p>
        </p:txBody>
      </p:sp>
      <p:sp>
        <p:nvSpPr>
          <p:cNvPr id="6" name="Content Placeholder 2"/>
          <p:cNvSpPr>
            <a:spLocks noGrp="1"/>
          </p:cNvSpPr>
          <p:nvPr>
            <p:ph idx="1"/>
          </p:nvPr>
        </p:nvSpPr>
        <p:spPr>
          <a:xfrm>
            <a:off x="428624" y="1590675"/>
            <a:ext cx="3876675" cy="4876800"/>
          </a:xfrm>
        </p:spPr>
        <p:txBody>
          <a:bodyPr>
            <a:noAutofit/>
          </a:bodyPr>
          <a:lstStyle/>
          <a:p>
            <a:pPr algn="l" rtl="0"/>
            <a:r>
              <a:rPr lang="es" sz="1800" b="0" i="0" u="none" dirty="0">
                <a:solidFill>
                  <a:schemeClr val="tx1">
                    <a:lumMod val="50000"/>
                    <a:lumOff val="50000"/>
                  </a:schemeClr>
                </a:solidFill>
              </a:rPr>
              <a:t>Usted puede usar un archivo LNW creado en DISEÑO CANAL como una fuente de Plantilla.</a:t>
            </a:r>
          </a:p>
          <a:p>
            <a:endParaRPr lang="es" sz="1800" dirty="0">
              <a:solidFill>
                <a:schemeClr val="tx1">
                  <a:lumMod val="50000"/>
                  <a:lumOff val="50000"/>
                </a:schemeClr>
              </a:solidFill>
            </a:endParaRPr>
          </a:p>
          <a:p>
            <a:pPr algn="l" rtl="0"/>
            <a:r>
              <a:rPr lang="es" sz="1800" b="0" i="0" u="none" dirty="0">
                <a:solidFill>
                  <a:schemeClr val="tx1">
                    <a:lumMod val="50000"/>
                    <a:lumOff val="50000"/>
                  </a:schemeClr>
                </a:solidFill>
              </a:rPr>
              <a:t>CSV hará coincidir la plantilla por los nombres de la línea planeada usada para colectar los datos</a:t>
            </a:r>
          </a:p>
          <a:p>
            <a:endParaRPr lang="es" sz="1800" dirty="0">
              <a:solidFill>
                <a:schemeClr val="tx1">
                  <a:lumMod val="50000"/>
                  <a:lumOff val="50000"/>
                </a:schemeClr>
              </a:solidFill>
            </a:endParaRPr>
          </a:p>
          <a:p>
            <a:pPr lvl="1" algn="l" rtl="0">
              <a:buClr>
                <a:schemeClr val="tx1">
                  <a:lumMod val="65000"/>
                  <a:lumOff val="35000"/>
                </a:schemeClr>
              </a:buClr>
            </a:pPr>
            <a:r>
              <a:rPr lang="es" sz="1800" b="0" i="0" u="none" dirty="0">
                <a:solidFill>
                  <a:schemeClr val="tx1">
                    <a:lumMod val="50000"/>
                    <a:lumOff val="50000"/>
                  </a:schemeClr>
                </a:solidFill>
              </a:rPr>
              <a:t>Esto significa que los puntos de ruta de la </a:t>
            </a:r>
            <a:r>
              <a:rPr lang="es" sz="1800" b="0" i="0" u="none" dirty="0" smtClean="0">
                <a:solidFill>
                  <a:schemeClr val="tx1">
                    <a:lumMod val="50000"/>
                    <a:lumOff val="50000"/>
                  </a:schemeClr>
                </a:solidFill>
              </a:rPr>
              <a:t>línea </a:t>
            </a:r>
            <a:r>
              <a:rPr lang="es" sz="1800" b="0" i="0" u="none" dirty="0">
                <a:solidFill>
                  <a:schemeClr val="tx1">
                    <a:lumMod val="50000"/>
                    <a:lumOff val="50000"/>
                  </a:schemeClr>
                </a:solidFill>
              </a:rPr>
              <a:t>central en sus canales deben ser los mismos.</a:t>
            </a:r>
          </a:p>
          <a:p>
            <a:endParaRPr lang="es" sz="1800" dirty="0">
              <a:solidFill>
                <a:schemeClr val="tx1">
                  <a:lumMod val="50000"/>
                  <a:lumOff val="50000"/>
                </a:schemeClr>
              </a:solidFill>
            </a:endParaRPr>
          </a:p>
          <a:p>
            <a:pPr algn="l" rtl="0"/>
            <a:r>
              <a:rPr lang="es" sz="1800" b="0" i="0" u="none" dirty="0">
                <a:solidFill>
                  <a:schemeClr val="tx1">
                    <a:lumMod val="50000"/>
                    <a:lumOff val="50000"/>
                  </a:schemeClr>
                </a:solidFill>
              </a:rPr>
              <a:t>CSV alineará cada plantilla de manera que el punto de </a:t>
            </a:r>
            <a:r>
              <a:rPr lang="es" sz="1800" b="0" i="0" u="none" dirty="0" smtClean="0">
                <a:solidFill>
                  <a:schemeClr val="tx1">
                    <a:lumMod val="50000"/>
                    <a:lumOff val="50000"/>
                  </a:schemeClr>
                </a:solidFill>
              </a:rPr>
              <a:t>línea </a:t>
            </a:r>
            <a:r>
              <a:rPr lang="es" sz="1800" b="0" i="0" u="none" dirty="0">
                <a:solidFill>
                  <a:schemeClr val="tx1">
                    <a:lumMod val="50000"/>
                    <a:lumOff val="50000"/>
                  </a:schemeClr>
                </a:solidFill>
              </a:rPr>
              <a:t>central, o el punto de ruta de Inicio de Línea coincida entre los dos perfiles.</a:t>
            </a:r>
          </a:p>
        </p:txBody>
      </p:sp>
      <p:pic>
        <p:nvPicPr>
          <p:cNvPr id="10242" name="Picture 2" descr="C:\Temp\HHHD.png"/>
          <p:cNvPicPr>
            <a:picLocks noChangeAspect="1" noChangeArrowheads="1"/>
          </p:cNvPicPr>
          <p:nvPr/>
        </p:nvPicPr>
        <p:blipFill>
          <a:blip r:embed="rId2" cstate="print"/>
          <a:stretch>
            <a:fillRect/>
          </a:stretch>
        </p:blipFill>
        <p:spPr bwMode="auto">
          <a:xfrm>
            <a:off x="4686300" y="1743075"/>
            <a:ext cx="4335718" cy="4191585"/>
          </a:xfrm>
          <a:prstGeom prst="rect">
            <a:avLst/>
          </a:prstGeom>
          <a:noFill/>
        </p:spPr>
      </p:pic>
      <p:sp>
        <p:nvSpPr>
          <p:cNvPr id="7" name="TextBox 6"/>
          <p:cNvSpPr txBox="1"/>
          <p:nvPr/>
        </p:nvSpPr>
        <p:spPr>
          <a:xfrm>
            <a:off x="5648325" y="5400675"/>
            <a:ext cx="2743200" cy="369332"/>
          </a:xfrm>
          <a:prstGeom prst="rect">
            <a:avLst/>
          </a:prstGeom>
          <a:solidFill>
            <a:schemeClr val="tx1"/>
          </a:solidFill>
          <a:ln w="28575">
            <a:solidFill>
              <a:srgbClr val="FF0000"/>
            </a:solidFill>
          </a:ln>
        </p:spPr>
        <p:txBody>
          <a:bodyPr wrap="square" rtlCol="0">
            <a:spAutoFit/>
          </a:bodyPr>
          <a:lstStyle/>
          <a:p>
            <a:pPr algn="ctr" rtl="0"/>
            <a:r>
              <a:rPr lang="es" b="0" i="0" u="none">
                <a:solidFill>
                  <a:srgbClr val="FF0000"/>
                </a:solidFill>
              </a:rPr>
              <a:t>Sea cuidados con esto!</a:t>
            </a:r>
          </a:p>
        </p:txBody>
      </p:sp>
    </p:spTree>
    <p:extLst>
      <p:ext uri="{BB962C8B-B14F-4D97-AF65-F5344CB8AC3E}">
        <p14:creationId xmlns:p14="http://schemas.microsoft.com/office/powerpoint/2010/main" val="13809226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81075"/>
          </a:xfrm>
        </p:spPr>
        <p:txBody>
          <a:bodyPr>
            <a:noAutofit/>
          </a:bodyPr>
          <a:lstStyle/>
          <a:p>
            <a:pPr algn="l" rtl="0"/>
            <a:r>
              <a:rPr lang="es" sz="2800" b="0" i="0" u="none"/>
              <a:t>Volúmenes sin Plantilla!</a:t>
            </a:r>
            <a:endParaRPr lang="es" sz="2800" dirty="0">
              <a:solidFill>
                <a:srgbClr val="FFFF00"/>
              </a:solidFill>
            </a:endParaRPr>
          </a:p>
        </p:txBody>
      </p:sp>
      <p:sp>
        <p:nvSpPr>
          <p:cNvPr id="3" name="Content Placeholder 2"/>
          <p:cNvSpPr>
            <a:spLocks noGrp="1"/>
          </p:cNvSpPr>
          <p:nvPr>
            <p:ph idx="1"/>
          </p:nvPr>
        </p:nvSpPr>
        <p:spPr>
          <a:xfrm>
            <a:off x="347472" y="1282133"/>
            <a:ext cx="2895600" cy="4983163"/>
          </a:xfrm>
        </p:spPr>
        <p:txBody>
          <a:bodyPr>
            <a:normAutofit fontScale="85000" lnSpcReduction="10000"/>
          </a:bodyPr>
          <a:lstStyle/>
          <a:p>
            <a:pPr algn="l" rtl="0"/>
            <a:r>
              <a:rPr lang="es" b="0" i="0" u="none">
                <a:solidFill>
                  <a:schemeClr val="bg2"/>
                </a:solidFill>
              </a:rPr>
              <a:t>AEA Sin Plantillas</a:t>
            </a:r>
          </a:p>
          <a:p>
            <a:pPr algn="l" rtl="0"/>
            <a:r>
              <a:rPr lang="es" sz="2000" b="0" i="0" u="none">
                <a:solidFill>
                  <a:schemeClr val="tx1">
                    <a:lumMod val="50000"/>
                    <a:lumOff val="50000"/>
                  </a:schemeClr>
                </a:solidFill>
              </a:rPr>
              <a:t>Calcula la cantidad de material que el LEVANTAMIENTO 1 esta sobre el LEVANTAMIENTO 2.  (Corte)</a:t>
            </a:r>
          </a:p>
          <a:p>
            <a:endParaRPr lang="es" sz="2000" dirty="0">
              <a:solidFill>
                <a:schemeClr val="tx1">
                  <a:lumMod val="50000"/>
                  <a:lumOff val="50000"/>
                </a:schemeClr>
              </a:solidFill>
            </a:endParaRPr>
          </a:p>
          <a:p>
            <a:pPr algn="l" rtl="0"/>
            <a:r>
              <a:rPr lang="es" sz="2000" b="0" i="0" u="none">
                <a:solidFill>
                  <a:schemeClr val="tx1">
                    <a:lumMod val="50000"/>
                    <a:lumOff val="50000"/>
                  </a:schemeClr>
                </a:solidFill>
              </a:rPr>
              <a:t>Calcula la cantidad de material que LEVANTAMIENTO 1 esta debajo de LEVANTAMIENTO 2 (Relleno).</a:t>
            </a:r>
          </a:p>
          <a:p>
            <a:endParaRPr lang="es" sz="2000" dirty="0">
              <a:solidFill>
                <a:schemeClr val="tx1">
                  <a:lumMod val="50000"/>
                  <a:lumOff val="50000"/>
                </a:schemeClr>
              </a:solidFill>
            </a:endParaRPr>
          </a:p>
          <a:p>
            <a:pPr algn="l" rtl="0"/>
            <a:r>
              <a:rPr lang="es" sz="2000" b="0" i="0" u="none">
                <a:solidFill>
                  <a:schemeClr val="tx1">
                    <a:lumMod val="50000"/>
                    <a:lumOff val="50000"/>
                  </a:schemeClr>
                </a:solidFill>
              </a:rPr>
              <a:t>Toma la diferencia para obtener el material neto.</a:t>
            </a:r>
          </a:p>
          <a:p>
            <a:endParaRPr lang="es" sz="2000" dirty="0">
              <a:solidFill>
                <a:schemeClr val="tx1">
                  <a:lumMod val="50000"/>
                  <a:lumOff val="50000"/>
                </a:schemeClr>
              </a:solidFill>
            </a:endParaRPr>
          </a:p>
          <a:p>
            <a:pPr algn="l" rtl="0"/>
            <a:r>
              <a:rPr lang="es" sz="2000" b="0" i="0" u="none">
                <a:solidFill>
                  <a:schemeClr val="tx1">
                    <a:lumMod val="50000"/>
                    <a:lumOff val="50000"/>
                  </a:schemeClr>
                </a:solidFill>
              </a:rPr>
              <a:t>Ninguna plantilla está involucrada.</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64</a:t>
            </a:fld>
            <a:endParaRPr lang="es"/>
          </a:p>
        </p:txBody>
      </p:sp>
      <p:pic>
        <p:nvPicPr>
          <p:cNvPr id="11266" name="Picture 2" descr="C:\Temp\HHHE.png"/>
          <p:cNvPicPr>
            <a:picLocks noChangeAspect="1" noChangeArrowheads="1"/>
          </p:cNvPicPr>
          <p:nvPr/>
        </p:nvPicPr>
        <p:blipFill>
          <a:blip r:embed="rId2" cstate="print"/>
          <a:srcRect/>
          <a:stretch>
            <a:fillRect/>
          </a:stretch>
        </p:blipFill>
        <p:spPr bwMode="auto">
          <a:xfrm>
            <a:off x="3467100" y="1654056"/>
            <a:ext cx="5391150" cy="2279254"/>
          </a:xfrm>
          <a:prstGeom prst="rect">
            <a:avLst/>
          </a:prstGeom>
          <a:noFill/>
        </p:spPr>
      </p:pic>
      <p:pic>
        <p:nvPicPr>
          <p:cNvPr id="11267" name="Picture 3" descr="C:\Temp\hhhF.png"/>
          <p:cNvPicPr>
            <a:picLocks noChangeAspect="1" noChangeArrowheads="1"/>
          </p:cNvPicPr>
          <p:nvPr/>
        </p:nvPicPr>
        <p:blipFill>
          <a:blip r:embed="rId3" cstate="print"/>
          <a:srcRect/>
          <a:stretch>
            <a:fillRect/>
          </a:stretch>
        </p:blipFill>
        <p:spPr bwMode="auto">
          <a:xfrm>
            <a:off x="3467100" y="4085711"/>
            <a:ext cx="5391150" cy="1664656"/>
          </a:xfrm>
          <a:prstGeom prst="rect">
            <a:avLst/>
          </a:prstGeom>
          <a:noFill/>
        </p:spPr>
      </p:pic>
    </p:spTree>
    <p:extLst>
      <p:ext uri="{BB962C8B-B14F-4D97-AF65-F5344CB8AC3E}">
        <p14:creationId xmlns:p14="http://schemas.microsoft.com/office/powerpoint/2010/main" val="35946224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Resumen Plantillas</a:t>
            </a:r>
          </a:p>
        </p:txBody>
      </p:sp>
      <p:graphicFrame>
        <p:nvGraphicFramePr>
          <p:cNvPr id="4" name="Table 3"/>
          <p:cNvGraphicFramePr>
            <a:graphicFrameLocks noGrp="1"/>
          </p:cNvGraphicFramePr>
          <p:nvPr>
            <p:extLst>
              <p:ext uri="{D42A27DB-BD31-4B8C-83A1-F6EECF244321}">
                <p14:modId xmlns:p14="http://schemas.microsoft.com/office/powerpoint/2010/main" val="2198085306"/>
              </p:ext>
            </p:extLst>
          </p:nvPr>
        </p:nvGraphicFramePr>
        <p:xfrm>
          <a:off x="0" y="1102073"/>
          <a:ext cx="9144000" cy="5047871"/>
        </p:xfrm>
        <a:graphic>
          <a:graphicData uri="http://schemas.openxmlformats.org/drawingml/2006/table">
            <a:tbl>
              <a:tblPr firstRow="1" bandRow="1">
                <a:tableStyleId>{5C22544A-7EE6-4342-B048-85BDC9FD1C3A}</a:tableStyleId>
              </a:tblPr>
              <a:tblGrid>
                <a:gridCol w="762000">
                  <a:extLst>
                    <a:ext uri="{9D8B030D-6E8A-4147-A177-3AD203B41FA5}">
                      <a16:colId xmlns="" xmlns:a16="http://schemas.microsoft.com/office/drawing/2014/main" val="20000"/>
                    </a:ext>
                  </a:extLst>
                </a:gridCol>
                <a:gridCol w="2918692">
                  <a:extLst>
                    <a:ext uri="{9D8B030D-6E8A-4147-A177-3AD203B41FA5}">
                      <a16:colId xmlns="" xmlns:a16="http://schemas.microsoft.com/office/drawing/2014/main" val="20001"/>
                    </a:ext>
                  </a:extLst>
                </a:gridCol>
                <a:gridCol w="5463308">
                  <a:extLst>
                    <a:ext uri="{9D8B030D-6E8A-4147-A177-3AD203B41FA5}">
                      <a16:colId xmlns="" xmlns:a16="http://schemas.microsoft.com/office/drawing/2014/main" val="20002"/>
                    </a:ext>
                  </a:extLst>
                </a:gridCol>
              </a:tblGrid>
              <a:tr h="507878">
                <a:tc>
                  <a:txBody>
                    <a:bodyPr/>
                    <a:lstStyle/>
                    <a:p>
                      <a:endParaRPr lang="es" sz="1200" dirty="0"/>
                    </a:p>
                  </a:txBody>
                  <a:tcPr/>
                </a:tc>
                <a:tc>
                  <a:txBody>
                    <a:bodyPr/>
                    <a:lstStyle/>
                    <a:p>
                      <a:r>
                        <a:rPr lang="es" sz="2000" smtClean="0"/>
                        <a:t>Situación</a:t>
                      </a:r>
                      <a:endParaRPr lang="es" sz="2000"/>
                    </a:p>
                  </a:txBody>
                  <a:tcPr/>
                </a:tc>
                <a:tc>
                  <a:txBody>
                    <a:bodyPr/>
                    <a:lstStyle/>
                    <a:p>
                      <a:r>
                        <a:rPr lang="es" sz="2000" smtClean="0"/>
                        <a:t>Comentario</a:t>
                      </a:r>
                      <a:endParaRPr lang="es" sz="2000"/>
                    </a:p>
                  </a:txBody>
                  <a:tcPr/>
                </a:tc>
                <a:extLst>
                  <a:ext uri="{0D108BD9-81ED-4DB2-BD59-A6C34878D82A}">
                    <a16:rowId xmlns="" xmlns:a16="http://schemas.microsoft.com/office/drawing/2014/main" val="10000"/>
                  </a:ext>
                </a:extLst>
              </a:tr>
              <a:tr h="785289">
                <a:tc>
                  <a:txBody>
                    <a:bodyPr/>
                    <a:lstStyle/>
                    <a:p>
                      <a:pPr algn="l" rtl="0"/>
                      <a:r>
                        <a:rPr lang="es" sz="1200" b="0" i="0" u="none"/>
                        <a:t>1.</a:t>
                      </a:r>
                    </a:p>
                  </a:txBody>
                  <a:tcPr/>
                </a:tc>
                <a:tc>
                  <a:txBody>
                    <a:bodyPr/>
                    <a:lstStyle/>
                    <a:p>
                      <a:pPr algn="l" rtl="0"/>
                      <a:r>
                        <a:rPr lang="es" sz="1200" b="0" i="0" u="none"/>
                        <a:t>Haga sus líneas en DISEÑO CANAL o DISEÑO AVANZADO DE CANAL (ACD) y use la info de plantilla existente.</a:t>
                      </a:r>
                      <a:endParaRPr lang="es" sz="1200" dirty="0"/>
                    </a:p>
                  </a:txBody>
                  <a:tcPr/>
                </a:tc>
                <a:tc>
                  <a:txBody>
                    <a:bodyPr/>
                    <a:lstStyle/>
                    <a:p>
                      <a:pPr algn="l" rtl="0"/>
                      <a:r>
                        <a:rPr lang="es" sz="1200" b="0" i="0" u="none"/>
                        <a:t>Positivo:  Fácil, sin complicaciones.</a:t>
                      </a:r>
                    </a:p>
                    <a:p>
                      <a:pPr algn="l" rtl="0"/>
                      <a:r>
                        <a:rPr lang="es" sz="1200" b="0" i="0" u="none">
                          <a:solidFill>
                            <a:srgbClr val="FF0000"/>
                          </a:solidFill>
                        </a:rPr>
                        <a:t>Negativo:  Tiene que ser capaz de diseñar un canal en CD o ACD.</a:t>
                      </a:r>
                    </a:p>
                  </a:txBody>
                  <a:tcPr/>
                </a:tc>
                <a:extLst>
                  <a:ext uri="{0D108BD9-81ED-4DB2-BD59-A6C34878D82A}">
                    <a16:rowId xmlns="" xmlns:a16="http://schemas.microsoft.com/office/drawing/2014/main" val="10001"/>
                  </a:ext>
                </a:extLst>
              </a:tr>
              <a:tr h="799752">
                <a:tc>
                  <a:txBody>
                    <a:bodyPr/>
                    <a:lstStyle/>
                    <a:p>
                      <a:pPr algn="l" rtl="0"/>
                      <a:r>
                        <a:rPr lang="es" sz="1200" b="0" i="0" u="none"/>
                        <a:t>2</a:t>
                      </a:r>
                    </a:p>
                  </a:txBody>
                  <a:tcPr/>
                </a:tc>
                <a:tc>
                  <a:txBody>
                    <a:bodyPr/>
                    <a:lstStyle/>
                    <a:p>
                      <a:pPr algn="l" rtl="0"/>
                      <a:r>
                        <a:rPr lang="es" sz="1200" b="0" i="0" u="none"/>
                        <a:t>Haga plantillas definidas por el usuario en CSV</a:t>
                      </a:r>
                    </a:p>
                  </a:txBody>
                  <a:tcPr/>
                </a:tc>
                <a:tc>
                  <a:txBody>
                    <a:bodyPr/>
                    <a:lstStyle/>
                    <a:p>
                      <a:pPr algn="l" rtl="0"/>
                      <a:r>
                        <a:rPr lang="es" sz="1200" b="0" i="0" u="none"/>
                        <a:t>Positivo:  Le dará un resultado.</a:t>
                      </a:r>
                    </a:p>
                    <a:p>
                      <a:pPr algn="l" rtl="0"/>
                      <a:r>
                        <a:rPr lang="es" sz="1200" b="0" i="0" u="none">
                          <a:solidFill>
                            <a:srgbClr val="FF0000"/>
                          </a:solidFill>
                        </a:rPr>
                        <a:t>Negativos:  No es fácil, limites de métodos disponibles, restricciones en el número de puntos de plantilla.</a:t>
                      </a:r>
                      <a:endParaRPr lang="es" sz="1200" dirty="0">
                        <a:solidFill>
                          <a:srgbClr val="FF0000"/>
                        </a:solidFill>
                      </a:endParaRPr>
                    </a:p>
                  </a:txBody>
                  <a:tcPr/>
                </a:tc>
                <a:extLst>
                  <a:ext uri="{0D108BD9-81ED-4DB2-BD59-A6C34878D82A}">
                    <a16:rowId xmlns="" xmlns:a16="http://schemas.microsoft.com/office/drawing/2014/main" val="10002"/>
                  </a:ext>
                </a:extLst>
              </a:tr>
              <a:tr h="907237">
                <a:tc>
                  <a:txBody>
                    <a:bodyPr/>
                    <a:lstStyle/>
                    <a:p>
                      <a:pPr algn="l" rtl="0"/>
                      <a:r>
                        <a:rPr lang="es" sz="1200" b="0" i="0" u="none"/>
                        <a:t>3.</a:t>
                      </a:r>
                    </a:p>
                  </a:txBody>
                  <a:tcPr/>
                </a:tc>
                <a:tc>
                  <a:txBody>
                    <a:bodyPr/>
                    <a:lstStyle/>
                    <a:p>
                      <a:pPr algn="l" rtl="0"/>
                      <a:r>
                        <a:rPr lang="es" sz="1200" b="0" i="0" u="none"/>
                        <a:t>Haga un nuevo archivo LNW en DISEÑO CANAL y use su plantilla en CSV</a:t>
                      </a:r>
                    </a:p>
                  </a:txBody>
                  <a:tcPr/>
                </a:tc>
                <a:tc>
                  <a:txBody>
                    <a:bodyPr/>
                    <a:lstStyle/>
                    <a:p>
                      <a:pPr algn="l" rtl="0"/>
                      <a:r>
                        <a:rPr lang="es" sz="1200" b="0" i="0" u="none"/>
                        <a:t>Positivo:  Forma rápida para un canal más profundo o nuevos taludes laterales.</a:t>
                      </a:r>
                    </a:p>
                    <a:p>
                      <a:pPr algn="l" rtl="0"/>
                      <a:r>
                        <a:rPr lang="es" sz="1200" b="0" i="0" u="none">
                          <a:solidFill>
                            <a:srgbClr val="FF0000"/>
                          </a:solidFill>
                        </a:rPr>
                        <a:t>Negativos:  </a:t>
                      </a:r>
                      <a:r>
                        <a:rPr lang="es" sz="1200" b="0" i="0" u="none" smtClean="0">
                          <a:solidFill>
                            <a:srgbClr val="FF0000"/>
                          </a:solidFill>
                        </a:rPr>
                        <a:t>Línea </a:t>
                      </a:r>
                      <a:r>
                        <a:rPr lang="es" sz="1200" b="0" i="0" u="none">
                          <a:solidFill>
                            <a:srgbClr val="FF0000"/>
                          </a:solidFill>
                        </a:rPr>
                        <a:t>central y encadenamiento debe ser idénticos al canal original.</a:t>
                      </a:r>
                      <a:endParaRPr lang="es" sz="1200" dirty="0">
                        <a:solidFill>
                          <a:srgbClr val="FF0000"/>
                        </a:solidFill>
                      </a:endParaRPr>
                    </a:p>
                  </a:txBody>
                  <a:tcPr/>
                </a:tc>
                <a:extLst>
                  <a:ext uri="{0D108BD9-81ED-4DB2-BD59-A6C34878D82A}">
                    <a16:rowId xmlns="" xmlns:a16="http://schemas.microsoft.com/office/drawing/2014/main" val="10003"/>
                  </a:ext>
                </a:extLst>
              </a:tr>
              <a:tr h="1287064">
                <a:tc>
                  <a:txBody>
                    <a:bodyPr/>
                    <a:lstStyle/>
                    <a:p>
                      <a:pPr algn="l" rtl="0"/>
                      <a:r>
                        <a:rPr lang="es" sz="1200" b="0" i="0" u="none"/>
                        <a:t>4.</a:t>
                      </a:r>
                    </a:p>
                  </a:txBody>
                  <a:tcPr/>
                </a:tc>
                <a:tc>
                  <a:txBody>
                    <a:bodyPr/>
                    <a:lstStyle/>
                    <a:p>
                      <a:pPr algn="l" rtl="0"/>
                      <a:r>
                        <a:rPr lang="es" sz="1200" b="0" i="0" u="none"/>
                        <a:t>Genere secciones en MODELO TIN usando el mismo archivo LNW.</a:t>
                      </a:r>
                    </a:p>
                  </a:txBody>
                  <a:tcPr/>
                </a:tc>
                <a:tc>
                  <a:txBody>
                    <a:bodyPr/>
                    <a:lstStyle/>
                    <a:p>
                      <a:pPr algn="l" rtl="0"/>
                      <a:r>
                        <a:rPr lang="es" sz="1200" b="0" i="0" u="none"/>
                        <a:t>Positivo:  Le permite calcular volúmenes en datos que fueron colectados con diferentes líneas planeadas.  Le permite calcular volúmenes (por secciones) con datos multihaz.</a:t>
                      </a:r>
                    </a:p>
                    <a:p>
                      <a:pPr algn="l" rtl="0"/>
                      <a:r>
                        <a:rPr lang="es" sz="1200" b="0" i="0" u="none">
                          <a:solidFill>
                            <a:srgbClr val="FF0000"/>
                          </a:solidFill>
                        </a:rPr>
                        <a:t>Negativos:  Usted esta calculando volúmenes con profundidades matemáticamente generadas.  Usted realmente no colecto esas profundidades.</a:t>
                      </a:r>
                      <a:endParaRPr lang="es" sz="1200" dirty="0">
                        <a:solidFill>
                          <a:srgbClr val="FF0000"/>
                        </a:solidFill>
                      </a:endParaRPr>
                    </a:p>
                  </a:txBody>
                  <a:tcPr/>
                </a:tc>
                <a:extLst>
                  <a:ext uri="{0D108BD9-81ED-4DB2-BD59-A6C34878D82A}">
                    <a16:rowId xmlns="" xmlns:a16="http://schemas.microsoft.com/office/drawing/2014/main" val="10004"/>
                  </a:ext>
                </a:extLst>
              </a:tr>
              <a:tr h="760651">
                <a:tc>
                  <a:txBody>
                    <a:bodyPr/>
                    <a:lstStyle/>
                    <a:p>
                      <a:pPr algn="l" rtl="0"/>
                      <a:r>
                        <a:rPr lang="es" sz="1200" b="0" i="0" u="none"/>
                        <a:t>5.</a:t>
                      </a:r>
                    </a:p>
                  </a:txBody>
                  <a:tcPr/>
                </a:tc>
                <a:tc>
                  <a:txBody>
                    <a:bodyPr/>
                    <a:lstStyle/>
                    <a:p>
                      <a:pPr algn="l" rtl="0"/>
                      <a:r>
                        <a:rPr lang="es" sz="1200" b="0" i="0" u="none"/>
                        <a:t>Calcule volúmenes sin plantillas</a:t>
                      </a:r>
                      <a:endParaRPr lang="es" sz="1200" dirty="0"/>
                    </a:p>
                  </a:txBody>
                  <a:tcPr/>
                </a:tc>
                <a:tc>
                  <a:txBody>
                    <a:bodyPr/>
                    <a:lstStyle/>
                    <a:p>
                      <a:pPr algn="l" rtl="0"/>
                      <a:r>
                        <a:rPr lang="es" sz="1200" b="0" i="0" u="none" dirty="0"/>
                        <a:t>Positivo:  Bueno si usted solo desea conocer cuanto fue removido o adicionado.</a:t>
                      </a:r>
                    </a:p>
                    <a:p>
                      <a:pPr algn="l" rtl="0"/>
                      <a:r>
                        <a:rPr lang="es" sz="1200" b="0" i="0" u="none" dirty="0">
                          <a:solidFill>
                            <a:srgbClr val="FF0000"/>
                          </a:solidFill>
                        </a:rPr>
                        <a:t>Negativo:  Sin taludes laterales, sin sub-división de cantidades</a:t>
                      </a:r>
                    </a:p>
                  </a:txBody>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97081516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Créditos Taludes Laterales</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66</a:t>
            </a:fld>
            <a:endParaRPr lang="es"/>
          </a:p>
        </p:txBody>
      </p:sp>
    </p:spTree>
    <p:extLst>
      <p:ext uri="{BB962C8B-B14F-4D97-AF65-F5344CB8AC3E}">
        <p14:creationId xmlns:p14="http://schemas.microsoft.com/office/powerpoint/2010/main" val="9791867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pPr algn="l" rtl="0"/>
            <a:r>
              <a:rPr lang="es" b="0" i="0" u="none"/>
              <a:t>Créditos Taludes Laterales</a:t>
            </a:r>
          </a:p>
        </p:txBody>
      </p:sp>
      <p:sp>
        <p:nvSpPr>
          <p:cNvPr id="5" name="Content Placeholder 4"/>
          <p:cNvSpPr>
            <a:spLocks noGrp="1"/>
          </p:cNvSpPr>
          <p:nvPr>
            <p:ph idx="1"/>
          </p:nvPr>
        </p:nvSpPr>
        <p:spPr>
          <a:xfrm>
            <a:off x="381000" y="4426528"/>
            <a:ext cx="3810000" cy="2133600"/>
          </a:xfrm>
        </p:spPr>
        <p:txBody>
          <a:bodyPr>
            <a:normAutofit/>
          </a:bodyPr>
          <a:lstStyle/>
          <a:p>
            <a:pPr algn="l" rtl="0"/>
            <a:r>
              <a:rPr lang="es" sz="1800" b="0" i="0" u="none">
                <a:solidFill>
                  <a:schemeClr val="bg2"/>
                </a:solidFill>
                <a:latin typeface="+mn-lt"/>
              </a:rPr>
              <a:t>AEA3</a:t>
            </a:r>
          </a:p>
          <a:p>
            <a:pPr lvl="2" algn="l" rtl="0"/>
            <a:r>
              <a:rPr lang="es" sz="1600" b="0" i="0" u="none">
                <a:solidFill>
                  <a:schemeClr val="tx1">
                    <a:lumMod val="65000"/>
                    <a:lumOff val="35000"/>
                  </a:schemeClr>
                </a:solidFill>
                <a:latin typeface="+mn-lt"/>
              </a:rPr>
              <a:t>Material X1 Material puede ser acreditado al caer dentro del vacío X2.</a:t>
            </a:r>
          </a:p>
          <a:p>
            <a:pPr lvl="2" algn="l" rtl="0"/>
            <a:endParaRPr lang="es" sz="1600" dirty="0">
              <a:solidFill>
                <a:schemeClr val="tx1">
                  <a:lumMod val="65000"/>
                  <a:lumOff val="35000"/>
                </a:schemeClr>
              </a:solidFill>
              <a:latin typeface="+mn-lt"/>
            </a:endParaRPr>
          </a:p>
          <a:p>
            <a:pPr lvl="2" algn="l" rtl="0"/>
            <a:r>
              <a:rPr lang="es" sz="1600" b="0" i="0" u="none">
                <a:solidFill>
                  <a:schemeClr val="tx1">
                    <a:lumMod val="65000"/>
                    <a:lumOff val="35000"/>
                  </a:schemeClr>
                </a:solidFill>
                <a:latin typeface="+mn-lt"/>
              </a:rPr>
              <a:t>X1 y X2 son listados en el reporte.</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67</a:t>
            </a:fld>
            <a:endParaRPr lang="es"/>
          </a:p>
        </p:txBody>
      </p:sp>
      <p:pic>
        <p:nvPicPr>
          <p:cNvPr id="1026" name="Picture 2" descr="C:\Temp\JJJ1.png"/>
          <p:cNvPicPr>
            <a:picLocks noChangeAspect="1" noChangeArrowheads="1"/>
          </p:cNvPicPr>
          <p:nvPr/>
        </p:nvPicPr>
        <p:blipFill>
          <a:blip r:embed="rId2" cstate="print"/>
          <a:stretch>
            <a:fillRect/>
          </a:stretch>
        </p:blipFill>
        <p:spPr bwMode="auto">
          <a:xfrm>
            <a:off x="381000" y="1385682"/>
            <a:ext cx="6611273" cy="2943635"/>
          </a:xfrm>
          <a:prstGeom prst="rect">
            <a:avLst/>
          </a:prstGeom>
          <a:noFill/>
        </p:spPr>
      </p:pic>
      <p:sp>
        <p:nvSpPr>
          <p:cNvPr id="7" name="Content Placeholder 4"/>
          <p:cNvSpPr txBox="1">
            <a:spLocks/>
          </p:cNvSpPr>
          <p:nvPr/>
        </p:nvSpPr>
        <p:spPr>
          <a:xfrm>
            <a:off x="4308763" y="4329317"/>
            <a:ext cx="4267200" cy="1981200"/>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tabLst/>
              <a:defRPr/>
            </a:pPr>
            <a:r>
              <a:rPr kumimoji="0" lang="es" b="0" i="0" u="none" strike="noStrike" kern="1200" cap="none" spc="0" normalizeH="0">
                <a:ln>
                  <a:noFill/>
                </a:ln>
                <a:solidFill>
                  <a:schemeClr val="bg2"/>
                </a:solidFill>
                <a:effectLst/>
                <a:uLnTx/>
                <a:uFillTx/>
              </a:rPr>
              <a:t>Jacksonville ProstDragado</a:t>
            </a:r>
            <a:endParaRPr kumimoji="0" lang="es" b="0" i="0" u="none" strike="noStrike" kern="1200" cap="none" spc="0" normalizeH="0" baseline="0" noProof="0" dirty="0">
              <a:ln>
                <a:noFill/>
              </a:ln>
              <a:solidFill>
                <a:schemeClr val="bg2"/>
              </a:solidFill>
              <a:effectLst/>
              <a:uLnTx/>
              <a:uFillTx/>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a:ln>
                  <a:noFill/>
                </a:ln>
                <a:solidFill>
                  <a:schemeClr val="tx1">
                    <a:lumMod val="65000"/>
                    <a:lumOff val="35000"/>
                  </a:schemeClr>
                </a:solidFill>
                <a:effectLst/>
                <a:uLnTx/>
                <a:uFillTx/>
              </a:rPr>
              <a:t>A puede caer en B</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0" i="0" u="none">
                <a:solidFill>
                  <a:schemeClr val="tx1">
                    <a:lumMod val="65000"/>
                    <a:lumOff val="35000"/>
                  </a:schemeClr>
                </a:solidFill>
              </a:rPr>
              <a:t>A puede caer en C</a:t>
            </a:r>
            <a:endParaRPr kumimoji="0" lang="es" b="0" i="0" u="none" strike="noStrike" kern="1200" cap="none" spc="0" normalizeH="0" baseline="0" noProof="0" dirty="0">
              <a:ln>
                <a:noFill/>
              </a:ln>
              <a:solidFill>
                <a:schemeClr val="tx1">
                  <a:lumMod val="65000"/>
                  <a:lumOff val="35000"/>
                </a:schemeClr>
              </a:solidFill>
              <a:effectLst/>
              <a:uLnTx/>
              <a:uFillTx/>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b="0" i="0" u="none">
                <a:solidFill>
                  <a:schemeClr val="tx1">
                    <a:lumMod val="65000"/>
                    <a:lumOff val="35000"/>
                  </a:schemeClr>
                </a:solidFill>
              </a:rPr>
              <a:t>A puede caer en B + C</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a:ln>
                  <a:noFill/>
                </a:ln>
                <a:solidFill>
                  <a:schemeClr val="tx1">
                    <a:lumMod val="65000"/>
                    <a:lumOff val="35000"/>
                  </a:schemeClr>
                </a:solidFill>
                <a:effectLst/>
                <a:uLnTx/>
                <a:uFillTx/>
              </a:rPr>
              <a:t>Valores A, B, C y “credito” son listados al fondo del reporte</a:t>
            </a:r>
          </a:p>
        </p:txBody>
      </p:sp>
    </p:spTree>
    <p:extLst>
      <p:ext uri="{BB962C8B-B14F-4D97-AF65-F5344CB8AC3E}">
        <p14:creationId xmlns:p14="http://schemas.microsoft.com/office/powerpoint/2010/main" val="25821261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Vista AEA3 </a:t>
            </a:r>
          </a:p>
        </p:txBody>
      </p:sp>
      <p:grpSp>
        <p:nvGrpSpPr>
          <p:cNvPr id="3" name="Group 2"/>
          <p:cNvGrpSpPr/>
          <p:nvPr/>
        </p:nvGrpSpPr>
        <p:grpSpPr>
          <a:xfrm>
            <a:off x="1012491" y="1558636"/>
            <a:ext cx="6808401" cy="4488873"/>
            <a:chOff x="457200" y="1344027"/>
            <a:chExt cx="8101633" cy="5513973"/>
          </a:xfrm>
        </p:grpSpPr>
        <p:pic>
          <p:nvPicPr>
            <p:cNvPr id="4098" name="Picture 2" descr="C:\Temp\JJJ3.png"/>
            <p:cNvPicPr>
              <a:picLocks noChangeAspect="1" noChangeArrowheads="1"/>
            </p:cNvPicPr>
            <p:nvPr/>
          </p:nvPicPr>
          <p:blipFill>
            <a:blip r:embed="rId2" cstate="print"/>
            <a:srcRect/>
            <a:stretch>
              <a:fillRect/>
            </a:stretch>
          </p:blipFill>
          <p:spPr bwMode="auto">
            <a:xfrm>
              <a:off x="457200" y="1344027"/>
              <a:ext cx="8101633" cy="5513973"/>
            </a:xfrm>
            <a:prstGeom prst="rect">
              <a:avLst/>
            </a:prstGeom>
            <a:noFill/>
          </p:spPr>
        </p:pic>
        <p:sp>
          <p:nvSpPr>
            <p:cNvPr id="5" name="Rectangle 4"/>
            <p:cNvSpPr/>
            <p:nvPr/>
          </p:nvSpPr>
          <p:spPr>
            <a:xfrm>
              <a:off x="1600200" y="5410200"/>
              <a:ext cx="685800" cy="533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solidFill>
                    <a:schemeClr val="bg1"/>
                  </a:solidFill>
                </a:rPr>
                <a:t>X1</a:t>
              </a:r>
            </a:p>
          </p:txBody>
        </p:sp>
        <p:sp>
          <p:nvSpPr>
            <p:cNvPr id="6" name="Rectangle 5"/>
            <p:cNvSpPr/>
            <p:nvPr/>
          </p:nvSpPr>
          <p:spPr>
            <a:xfrm>
              <a:off x="3200400" y="6172200"/>
              <a:ext cx="685800" cy="533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solidFill>
                    <a:schemeClr val="bg1"/>
                  </a:solidFill>
                </a:rPr>
                <a:t>X2</a:t>
              </a:r>
            </a:p>
          </p:txBody>
        </p:sp>
        <p:cxnSp>
          <p:nvCxnSpPr>
            <p:cNvPr id="8" name="Straight Arrow Connector 7"/>
            <p:cNvCxnSpPr>
              <a:stCxn id="5" idx="0"/>
            </p:cNvCxnSpPr>
            <p:nvPr/>
          </p:nvCxnSpPr>
          <p:spPr>
            <a:xfrm rot="5400000" flipH="1" flipV="1">
              <a:off x="1809750" y="4933950"/>
              <a:ext cx="609600" cy="3429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3"/>
            </p:cNvCxnSpPr>
            <p:nvPr/>
          </p:nvCxnSpPr>
          <p:spPr>
            <a:xfrm flipV="1">
              <a:off x="2286000" y="5410200"/>
              <a:ext cx="533400" cy="2667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0"/>
            </p:cNvCxnSpPr>
            <p:nvPr/>
          </p:nvCxnSpPr>
          <p:spPr>
            <a:xfrm rot="16200000" flipV="1">
              <a:off x="3333750" y="5962650"/>
              <a:ext cx="304800" cy="1143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02679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91" y="114971"/>
            <a:ext cx="8229600" cy="762000"/>
          </a:xfrm>
        </p:spPr>
        <p:txBody>
          <a:bodyPr/>
          <a:lstStyle/>
          <a:p>
            <a:pPr algn="l" rtl="0"/>
            <a:r>
              <a:rPr lang="es" b="0" i="0" u="none"/>
              <a:t>Reporte AEA3</a:t>
            </a:r>
          </a:p>
        </p:txBody>
      </p:sp>
      <p:pic>
        <p:nvPicPr>
          <p:cNvPr id="5122" name="Picture 2" descr="C:\Temp\JJJ4.png"/>
          <p:cNvPicPr>
            <a:picLocks noChangeAspect="1" noChangeArrowheads="1"/>
          </p:cNvPicPr>
          <p:nvPr/>
        </p:nvPicPr>
        <p:blipFill>
          <a:blip r:embed="rId2" cstate="print"/>
          <a:srcRect/>
          <a:stretch>
            <a:fillRect/>
          </a:stretch>
        </p:blipFill>
        <p:spPr bwMode="auto">
          <a:xfrm>
            <a:off x="277091" y="1694686"/>
            <a:ext cx="8534400" cy="1781396"/>
          </a:xfrm>
          <a:prstGeom prst="rect">
            <a:avLst/>
          </a:prstGeom>
          <a:noFill/>
        </p:spPr>
      </p:pic>
      <p:sp>
        <p:nvSpPr>
          <p:cNvPr id="6" name="Rectangle 5"/>
          <p:cNvSpPr/>
          <p:nvPr/>
        </p:nvSpPr>
        <p:spPr>
          <a:xfrm>
            <a:off x="5659582" y="3230835"/>
            <a:ext cx="457200" cy="152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Rectangle 6"/>
          <p:cNvSpPr/>
          <p:nvPr/>
        </p:nvSpPr>
        <p:spPr>
          <a:xfrm>
            <a:off x="5659582" y="2914339"/>
            <a:ext cx="457200" cy="152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8" name="TextBox 7"/>
          <p:cNvSpPr txBox="1"/>
          <p:nvPr/>
        </p:nvSpPr>
        <p:spPr>
          <a:xfrm>
            <a:off x="346364" y="3585854"/>
            <a:ext cx="3429000" cy="461665"/>
          </a:xfrm>
          <a:prstGeom prst="rect">
            <a:avLst/>
          </a:prstGeom>
          <a:noFill/>
          <a:ln>
            <a:solidFill>
              <a:schemeClr val="tx1"/>
            </a:solidFill>
          </a:ln>
        </p:spPr>
        <p:txBody>
          <a:bodyPr wrap="square" rtlCol="0">
            <a:spAutoFit/>
          </a:bodyPr>
          <a:lstStyle/>
          <a:p>
            <a:pPr algn="ctr" rtl="0"/>
            <a:r>
              <a:rPr lang="es" sz="1200" b="0" i="0" u="none">
                <a:solidFill>
                  <a:schemeClr val="tx1">
                    <a:lumMod val="65000"/>
                    <a:lumOff val="35000"/>
                  </a:schemeClr>
                </a:solidFill>
              </a:rPr>
              <a:t>X2 Izquierda muestra un vacío debajo de la plantilla Sobreprofundidad Permitida de 8 pies</a:t>
            </a:r>
            <a:r>
              <a:rPr lang="es" sz="1200" b="0" i="0" u="none" baseline="30000">
                <a:solidFill>
                  <a:schemeClr val="tx1">
                    <a:lumMod val="65000"/>
                    <a:lumOff val="35000"/>
                  </a:schemeClr>
                </a:solidFill>
              </a:rPr>
              <a:t>2</a:t>
            </a:r>
          </a:p>
        </p:txBody>
      </p:sp>
      <p:cxnSp>
        <p:nvCxnSpPr>
          <p:cNvPr id="10" name="Straight Arrow Connector 9"/>
          <p:cNvCxnSpPr>
            <a:stCxn id="8" idx="3"/>
            <a:endCxn id="7" idx="1"/>
          </p:cNvCxnSpPr>
          <p:nvPr/>
        </p:nvCxnSpPr>
        <p:spPr>
          <a:xfrm flipV="1">
            <a:off x="3775364" y="2990539"/>
            <a:ext cx="1884218" cy="82614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34345" y="3601500"/>
            <a:ext cx="4343400" cy="461665"/>
          </a:xfrm>
          <a:prstGeom prst="rect">
            <a:avLst/>
          </a:prstGeom>
          <a:noFill/>
          <a:ln>
            <a:solidFill>
              <a:schemeClr val="tx1"/>
            </a:solidFill>
          </a:ln>
        </p:spPr>
        <p:txBody>
          <a:bodyPr wrap="square" rtlCol="0">
            <a:spAutoFit/>
          </a:bodyPr>
          <a:lstStyle/>
          <a:p>
            <a:pPr algn="ctr" rtl="0"/>
            <a:r>
              <a:rPr lang="es" sz="1200" b="0" i="0" u="none">
                <a:solidFill>
                  <a:schemeClr val="tx1">
                    <a:lumMod val="65000"/>
                    <a:lumOff val="35000"/>
                  </a:schemeClr>
                </a:solidFill>
              </a:rPr>
              <a:t>X1 Izq muestra 9 pies</a:t>
            </a:r>
            <a:r>
              <a:rPr lang="es" sz="1200" b="0" i="0" u="none" baseline="30000">
                <a:solidFill>
                  <a:schemeClr val="tx1">
                    <a:lumMod val="65000"/>
                    <a:lumOff val="35000"/>
                  </a:schemeClr>
                </a:solidFill>
              </a:rPr>
              <a:t>2</a:t>
            </a:r>
            <a:r>
              <a:rPr lang="es" sz="1200" b="0" i="0" u="none">
                <a:solidFill>
                  <a:schemeClr val="tx1">
                    <a:lumMod val="65000"/>
                    <a:lumOff val="35000"/>
                  </a:schemeClr>
                </a:solidFill>
              </a:rPr>
              <a:t> de material de Sobreprofundidad Permitida disponible en el talud lateral izquierdo </a:t>
            </a:r>
            <a:endParaRPr lang="es" sz="1200" baseline="30000" dirty="0">
              <a:solidFill>
                <a:schemeClr val="tx1">
                  <a:lumMod val="65000"/>
                  <a:lumOff val="35000"/>
                </a:schemeClr>
              </a:solidFill>
            </a:endParaRPr>
          </a:p>
        </p:txBody>
      </p:sp>
      <p:cxnSp>
        <p:nvCxnSpPr>
          <p:cNvPr id="13" name="Straight Arrow Connector 12"/>
          <p:cNvCxnSpPr>
            <a:stCxn id="11" idx="0"/>
            <a:endCxn id="6" idx="3"/>
          </p:cNvCxnSpPr>
          <p:nvPr/>
        </p:nvCxnSpPr>
        <p:spPr>
          <a:xfrm flipH="1" flipV="1">
            <a:off x="6116782" y="3307035"/>
            <a:ext cx="689263" cy="294465"/>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200891" y="4286392"/>
            <a:ext cx="8686800" cy="2110264"/>
            <a:chOff x="228600" y="4671592"/>
            <a:chExt cx="8686800" cy="2110264"/>
          </a:xfrm>
        </p:grpSpPr>
        <p:pic>
          <p:nvPicPr>
            <p:cNvPr id="5123" name="Picture 3" descr="C:\Temp\JJJ5.png"/>
            <p:cNvPicPr>
              <a:picLocks noChangeAspect="1" noChangeArrowheads="1"/>
            </p:cNvPicPr>
            <p:nvPr/>
          </p:nvPicPr>
          <p:blipFill>
            <a:blip r:embed="rId3" cstate="print"/>
            <a:srcRect/>
            <a:stretch>
              <a:fillRect/>
            </a:stretch>
          </p:blipFill>
          <p:spPr bwMode="auto">
            <a:xfrm>
              <a:off x="304800" y="4671592"/>
              <a:ext cx="8610600" cy="1477215"/>
            </a:xfrm>
            <a:prstGeom prst="rect">
              <a:avLst/>
            </a:prstGeom>
            <a:noFill/>
          </p:spPr>
        </p:pic>
        <p:sp>
          <p:nvSpPr>
            <p:cNvPr id="17" name="Rectangle 16"/>
            <p:cNvSpPr/>
            <p:nvPr/>
          </p:nvSpPr>
          <p:spPr>
            <a:xfrm>
              <a:off x="4495800" y="5094970"/>
              <a:ext cx="1371600" cy="31523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sz="1400"/>
            </a:p>
          </p:txBody>
        </p:sp>
        <p:sp>
          <p:nvSpPr>
            <p:cNvPr id="18" name="TextBox 17"/>
            <p:cNvSpPr txBox="1"/>
            <p:nvPr/>
          </p:nvSpPr>
          <p:spPr>
            <a:xfrm>
              <a:off x="228600" y="6043192"/>
              <a:ext cx="6504709" cy="738664"/>
            </a:xfrm>
            <a:prstGeom prst="rect">
              <a:avLst/>
            </a:prstGeom>
            <a:noFill/>
            <a:ln>
              <a:noFill/>
            </a:ln>
          </p:spPr>
          <p:txBody>
            <a:bodyPr wrap="square" rtlCol="0">
              <a:spAutoFit/>
            </a:bodyPr>
            <a:lstStyle/>
            <a:p>
              <a:pPr algn="l" rtl="0"/>
              <a:r>
                <a:rPr lang="es" sz="1400" b="0" i="0" u="none">
                  <a:solidFill>
                    <a:schemeClr val="tx1">
                      <a:lumMod val="65000"/>
                      <a:lumOff val="35000"/>
                    </a:schemeClr>
                  </a:solidFill>
                </a:rPr>
                <a:t>El Resumen muestra 33.4 yc de material disponible y un vacío de 29.6 yc (vacío es reportado como negativo).  Usted pudo aplicar un crédito de 29.6 yc al material de Sobreprofundidad Permitida. </a:t>
              </a:r>
              <a:endParaRPr lang="es" sz="1400" baseline="30000" dirty="0">
                <a:solidFill>
                  <a:schemeClr val="tx1">
                    <a:lumMod val="65000"/>
                    <a:lumOff val="35000"/>
                  </a:schemeClr>
                </a:solidFill>
              </a:endParaRPr>
            </a:p>
          </p:txBody>
        </p:sp>
        <p:cxnSp>
          <p:nvCxnSpPr>
            <p:cNvPr id="20" name="Straight Arrow Connector 19"/>
            <p:cNvCxnSpPr>
              <a:stCxn id="18" idx="0"/>
              <a:endCxn id="17" idx="2"/>
            </p:cNvCxnSpPr>
            <p:nvPr/>
          </p:nvCxnSpPr>
          <p:spPr>
            <a:xfrm flipV="1">
              <a:off x="3480955" y="5410200"/>
              <a:ext cx="1700645" cy="63299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3984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pPr algn="l" rtl="0"/>
            <a:r>
              <a:rPr lang="es" b="0" i="0" u="none"/>
              <a:t>Clasificación de Sobreprofundidad Permitida</a:t>
            </a:r>
          </a:p>
        </p:txBody>
      </p:sp>
      <p:sp>
        <p:nvSpPr>
          <p:cNvPr id="3" name="Content Placeholder 2"/>
          <p:cNvSpPr>
            <a:spLocks noGrp="1"/>
          </p:cNvSpPr>
          <p:nvPr>
            <p:ph idx="1"/>
          </p:nvPr>
        </p:nvSpPr>
        <p:spPr>
          <a:xfrm>
            <a:off x="263337" y="1607304"/>
            <a:ext cx="8763000" cy="1810871"/>
          </a:xfrm>
        </p:spPr>
        <p:txBody>
          <a:bodyPr>
            <a:normAutofit/>
          </a:bodyPr>
          <a:lstStyle/>
          <a:p>
            <a:pPr algn="l" rtl="0"/>
            <a:r>
              <a:rPr lang="es" sz="2400" b="0" i="0" u="none" dirty="0">
                <a:solidFill>
                  <a:schemeClr val="tx1">
                    <a:lumMod val="65000"/>
                    <a:lumOff val="35000"/>
                  </a:schemeClr>
                </a:solidFill>
              </a:rPr>
              <a:t>Algunos reportes de volumen subdividen el material de Sobreprofundidad Permitida en dos grupos.</a:t>
            </a:r>
          </a:p>
          <a:p>
            <a:pPr lvl="2" algn="l" rtl="0"/>
            <a:r>
              <a:rPr lang="es" sz="2000" b="0" i="0" u="none" dirty="0">
                <a:solidFill>
                  <a:srgbClr val="99FF33"/>
                </a:solidFill>
              </a:rPr>
              <a:t>Material donde el fondo esta sobre la Plantilla de Diseño Canal.</a:t>
            </a:r>
          </a:p>
          <a:p>
            <a:pPr lvl="2" algn="l" rtl="0"/>
            <a:r>
              <a:rPr lang="es" sz="2000" b="0" i="0" u="none" dirty="0">
                <a:solidFill>
                  <a:srgbClr val="FF9999"/>
                </a:solidFill>
              </a:rPr>
              <a:t>Material donde el fondo esta debajo de la Plantilla de Diseño Canal.</a:t>
            </a:r>
          </a:p>
        </p:txBody>
      </p:sp>
      <p:pic>
        <p:nvPicPr>
          <p:cNvPr id="1027" name="Picture 3" descr="C:\Temp\Section Basic Definitions.png"/>
          <p:cNvPicPr>
            <a:picLocks noChangeAspect="1" noChangeArrowheads="1"/>
          </p:cNvPicPr>
          <p:nvPr/>
        </p:nvPicPr>
        <p:blipFill>
          <a:blip r:embed="rId2" cstate="print"/>
          <a:stretch>
            <a:fillRect/>
          </a:stretch>
        </p:blipFill>
        <p:spPr bwMode="auto">
          <a:xfrm>
            <a:off x="297260" y="3563860"/>
            <a:ext cx="8244679" cy="3183251"/>
          </a:xfrm>
          <a:prstGeom prst="rect">
            <a:avLst/>
          </a:prstGeom>
          <a:noFill/>
        </p:spPr>
      </p:pic>
      <p:sp>
        <p:nvSpPr>
          <p:cNvPr id="4" name="TextBox 3"/>
          <p:cNvSpPr txBox="1"/>
          <p:nvPr/>
        </p:nvSpPr>
        <p:spPr>
          <a:xfrm>
            <a:off x="1796432" y="3678157"/>
            <a:ext cx="5067388" cy="1477328"/>
          </a:xfrm>
          <a:prstGeom prst="rect">
            <a:avLst/>
          </a:prstGeom>
          <a:noFill/>
        </p:spPr>
        <p:txBody>
          <a:bodyPr wrap="square" rtlCol="0">
            <a:spAutoFit/>
          </a:bodyPr>
          <a:lstStyle/>
          <a:p>
            <a:pPr algn="l" rtl="0"/>
            <a:r>
              <a:rPr lang="es" b="0" i="0" u="none">
                <a:solidFill>
                  <a:schemeClr val="tx1">
                    <a:lumMod val="65000"/>
                    <a:lumOff val="35000"/>
                  </a:schemeClr>
                </a:solidFill>
              </a:rPr>
              <a:t>Sin Isóbata / Normal: Todo en la sobreprofundidad es pago </a:t>
            </a:r>
          </a:p>
          <a:p>
            <a:endParaRPr lang="es" dirty="0">
              <a:solidFill>
                <a:schemeClr val="tx1">
                  <a:lumMod val="65000"/>
                  <a:lumOff val="35000"/>
                </a:schemeClr>
              </a:solidFill>
            </a:endParaRPr>
          </a:p>
          <a:p>
            <a:pPr algn="l" rtl="0"/>
            <a:r>
              <a:rPr lang="es" b="0" i="0" u="none">
                <a:solidFill>
                  <a:schemeClr val="tx1">
                    <a:lumMod val="65000"/>
                    <a:lumOff val="35000"/>
                  </a:schemeClr>
                </a:solidFill>
              </a:rPr>
              <a:t>Isóbata / Inteligente: Solo el material verde es pago</a:t>
            </a:r>
          </a:p>
        </p:txBody>
      </p:sp>
    </p:spTree>
    <p:extLst>
      <p:ext uri="{BB962C8B-B14F-4D97-AF65-F5344CB8AC3E}">
        <p14:creationId xmlns:p14="http://schemas.microsoft.com/office/powerpoint/2010/main" val="29449075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457200" y="1752600"/>
            <a:ext cx="5013406" cy="4651829"/>
          </a:xfrm>
          <a:prstGeom prst="rect">
            <a:avLst/>
          </a:prstGeom>
          <a:noFill/>
          <a:ln w="9525">
            <a:solidFill>
              <a:schemeClr val="tx1">
                <a:lumMod val="65000"/>
                <a:lumOff val="35000"/>
              </a:schemeClr>
            </a:solidFill>
            <a:miter lim="800000"/>
            <a:headEnd/>
            <a:tailEnd/>
          </a:ln>
        </p:spPr>
      </p:pic>
      <p:sp>
        <p:nvSpPr>
          <p:cNvPr id="2" name="Title 1"/>
          <p:cNvSpPr>
            <a:spLocks noGrp="1"/>
          </p:cNvSpPr>
          <p:nvPr>
            <p:ph type="title"/>
          </p:nvPr>
        </p:nvSpPr>
        <p:spPr>
          <a:xfrm>
            <a:off x="457200" y="0"/>
            <a:ext cx="8229600" cy="1143000"/>
          </a:xfrm>
        </p:spPr>
        <p:txBody>
          <a:bodyPr>
            <a:normAutofit/>
          </a:bodyPr>
          <a:lstStyle/>
          <a:p>
            <a:pPr algn="l" rtl="0"/>
            <a:r>
              <a:rPr lang="es" b="0" i="0" u="none"/>
              <a:t>Jacksonville ProstDragado</a:t>
            </a:r>
            <a:endParaRPr lang="es" dirty="0"/>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70</a:t>
            </a:fld>
            <a:endParaRPr lang="es"/>
          </a:p>
        </p:txBody>
      </p:sp>
      <p:cxnSp>
        <p:nvCxnSpPr>
          <p:cNvPr id="7" name="Straight Arrow Connector 6"/>
          <p:cNvCxnSpPr/>
          <p:nvPr/>
        </p:nvCxnSpPr>
        <p:spPr>
          <a:xfrm flipH="1">
            <a:off x="2708564" y="2897189"/>
            <a:ext cx="1025237" cy="14388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6147" name="Picture 3" descr="C:\Temp\jjj7.png"/>
          <p:cNvPicPr>
            <a:picLocks noChangeAspect="1" noChangeArrowheads="1"/>
          </p:cNvPicPr>
          <p:nvPr/>
        </p:nvPicPr>
        <p:blipFill>
          <a:blip r:embed="rId3" cstate="print"/>
          <a:srcRect/>
          <a:stretch>
            <a:fillRect/>
          </a:stretch>
        </p:blipFill>
        <p:spPr bwMode="auto">
          <a:xfrm>
            <a:off x="5285509" y="3628816"/>
            <a:ext cx="2632363" cy="2446748"/>
          </a:xfrm>
          <a:prstGeom prst="rect">
            <a:avLst/>
          </a:prstGeom>
          <a:noFill/>
          <a:ln>
            <a:solidFill>
              <a:schemeClr val="tx1">
                <a:lumMod val="50000"/>
                <a:lumOff val="50000"/>
              </a:schemeClr>
            </a:solidFill>
          </a:ln>
        </p:spPr>
      </p:pic>
      <p:sp>
        <p:nvSpPr>
          <p:cNvPr id="5" name="TextBox 4"/>
          <p:cNvSpPr txBox="1"/>
          <p:nvPr/>
        </p:nvSpPr>
        <p:spPr>
          <a:xfrm>
            <a:off x="3733801" y="1668735"/>
            <a:ext cx="4410902" cy="1477328"/>
          </a:xfrm>
          <a:prstGeom prst="rect">
            <a:avLst/>
          </a:prstGeom>
          <a:solidFill>
            <a:schemeClr val="bg1"/>
          </a:solidFill>
          <a:ln>
            <a:solidFill>
              <a:schemeClr val="tx1"/>
            </a:solidFill>
          </a:ln>
        </p:spPr>
        <p:txBody>
          <a:bodyPr wrap="square" rtlCol="0">
            <a:spAutoFit/>
          </a:bodyPr>
          <a:lstStyle/>
          <a:p>
            <a:pPr algn="l" rtl="0"/>
            <a:r>
              <a:rPr lang="es" b="0" i="0" u="none">
                <a:solidFill>
                  <a:schemeClr val="tx1">
                    <a:lumMod val="65000"/>
                    <a:lumOff val="35000"/>
                  </a:schemeClr>
                </a:solidFill>
              </a:rPr>
              <a:t>Defina la distancia hacia el interior (y hacia afuera) desde cada base del talud que material “C” será calculado y la distancia hacia afuera desde cada base talud que el material “B” será calculado.</a:t>
            </a:r>
          </a:p>
        </p:txBody>
      </p:sp>
      <p:sp>
        <p:nvSpPr>
          <p:cNvPr id="4" name="Rectangle 3"/>
          <p:cNvSpPr/>
          <p:nvPr/>
        </p:nvSpPr>
        <p:spPr>
          <a:xfrm>
            <a:off x="347472" y="1123609"/>
            <a:ext cx="4002186" cy="369332"/>
          </a:xfrm>
          <a:prstGeom prst="rect">
            <a:avLst/>
          </a:prstGeom>
        </p:spPr>
        <p:txBody>
          <a:bodyPr wrap="none">
            <a:spAutoFit/>
          </a:bodyPr>
          <a:lstStyle/>
          <a:p>
            <a:pPr algn="l" rtl="0"/>
            <a:r>
              <a:rPr lang="es" b="0" i="0" u="none">
                <a:solidFill>
                  <a:schemeClr val="tx1">
                    <a:lumMod val="65000"/>
                    <a:lumOff val="35000"/>
                  </a:schemeClr>
                </a:solidFill>
              </a:rPr>
              <a:t>Créditos: Opciones Gráficas – pestaña Volumen:</a:t>
            </a:r>
          </a:p>
        </p:txBody>
      </p:sp>
    </p:spTree>
    <p:extLst>
      <p:ext uri="{BB962C8B-B14F-4D97-AF65-F5344CB8AC3E}">
        <p14:creationId xmlns:p14="http://schemas.microsoft.com/office/powerpoint/2010/main" val="27560421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algn="l" rtl="0"/>
            <a:r>
              <a:rPr lang="es" b="0" i="0" u="none"/>
              <a:t>Cálculo Créditos JAX POST</a:t>
            </a:r>
          </a:p>
        </p:txBody>
      </p:sp>
      <p:sp>
        <p:nvSpPr>
          <p:cNvPr id="6" name="TextBox 5"/>
          <p:cNvSpPr txBox="1"/>
          <p:nvPr/>
        </p:nvSpPr>
        <p:spPr>
          <a:xfrm>
            <a:off x="457200" y="1303401"/>
            <a:ext cx="8382000" cy="400110"/>
          </a:xfrm>
          <a:prstGeom prst="rect">
            <a:avLst/>
          </a:prstGeom>
          <a:noFill/>
          <a:ln>
            <a:noFill/>
          </a:ln>
        </p:spPr>
        <p:txBody>
          <a:bodyPr wrap="square" rtlCol="0">
            <a:spAutoFit/>
          </a:bodyPr>
          <a:lstStyle/>
          <a:p>
            <a:pPr algn="l" rtl="0"/>
            <a:r>
              <a:rPr lang="es" sz="2000" b="1" i="0" u="none">
                <a:solidFill>
                  <a:schemeClr val="tx1">
                    <a:lumMod val="65000"/>
                    <a:lumOff val="35000"/>
                  </a:schemeClr>
                </a:solidFill>
              </a:rPr>
              <a:t>Material “A” puede “caer” en los vacíos de ‘B’, ‘C’ o ‘B+C’</a:t>
            </a:r>
          </a:p>
        </p:txBody>
      </p:sp>
      <p:pic>
        <p:nvPicPr>
          <p:cNvPr id="9218" name="Picture 2" descr="C:\Temp\jjj7.png"/>
          <p:cNvPicPr>
            <a:picLocks noChangeAspect="1" noChangeArrowheads="1"/>
          </p:cNvPicPr>
          <p:nvPr/>
        </p:nvPicPr>
        <p:blipFill>
          <a:blip r:embed="rId2" cstate="print"/>
          <a:srcRect/>
          <a:stretch>
            <a:fillRect/>
          </a:stretch>
        </p:blipFill>
        <p:spPr bwMode="auto">
          <a:xfrm>
            <a:off x="556779" y="3045272"/>
            <a:ext cx="3200937" cy="2975229"/>
          </a:xfrm>
          <a:prstGeom prst="rect">
            <a:avLst/>
          </a:prstGeom>
          <a:noFill/>
        </p:spPr>
      </p:pic>
      <p:pic>
        <p:nvPicPr>
          <p:cNvPr id="9219" name="Picture 3" descr="C:\Temp\JJJG.png"/>
          <p:cNvPicPr>
            <a:picLocks noChangeAspect="1" noChangeArrowheads="1"/>
          </p:cNvPicPr>
          <p:nvPr/>
        </p:nvPicPr>
        <p:blipFill>
          <a:blip r:embed="rId3" cstate="print"/>
          <a:srcRect/>
          <a:stretch>
            <a:fillRect/>
          </a:stretch>
        </p:blipFill>
        <p:spPr bwMode="auto">
          <a:xfrm>
            <a:off x="4745181" y="3045272"/>
            <a:ext cx="3469350" cy="3224716"/>
          </a:xfrm>
          <a:prstGeom prst="rect">
            <a:avLst/>
          </a:prstGeom>
          <a:noFill/>
        </p:spPr>
      </p:pic>
      <p:pic>
        <p:nvPicPr>
          <p:cNvPr id="17410" name="Picture 2"/>
          <p:cNvPicPr>
            <a:picLocks noChangeAspect="1" noChangeArrowheads="1"/>
          </p:cNvPicPr>
          <p:nvPr/>
        </p:nvPicPr>
        <p:blipFill>
          <a:blip r:embed="rId4" cstate="print"/>
          <a:srcRect/>
          <a:stretch>
            <a:fillRect/>
          </a:stretch>
        </p:blipFill>
        <p:spPr bwMode="auto">
          <a:xfrm>
            <a:off x="2049605" y="1875429"/>
            <a:ext cx="1933575" cy="1552575"/>
          </a:xfrm>
          <a:prstGeom prst="rect">
            <a:avLst/>
          </a:prstGeom>
          <a:noFill/>
          <a:ln w="9525">
            <a:noFill/>
            <a:miter lim="800000"/>
            <a:headEnd/>
            <a:tailEnd/>
          </a:ln>
        </p:spPr>
      </p:pic>
      <p:pic>
        <p:nvPicPr>
          <p:cNvPr id="17411" name="Picture 3"/>
          <p:cNvPicPr>
            <a:picLocks noChangeAspect="1" noChangeArrowheads="1"/>
          </p:cNvPicPr>
          <p:nvPr/>
        </p:nvPicPr>
        <p:blipFill>
          <a:blip r:embed="rId5" cstate="print"/>
          <a:srcRect/>
          <a:stretch>
            <a:fillRect/>
          </a:stretch>
        </p:blipFill>
        <p:spPr bwMode="auto">
          <a:xfrm>
            <a:off x="6269182" y="1835657"/>
            <a:ext cx="2066925" cy="1609725"/>
          </a:xfrm>
          <a:prstGeom prst="rect">
            <a:avLst/>
          </a:prstGeom>
          <a:noFill/>
          <a:ln w="9525">
            <a:noFill/>
            <a:miter lim="800000"/>
            <a:headEnd/>
            <a:tailEnd/>
          </a:ln>
        </p:spPr>
      </p:pic>
    </p:spTree>
    <p:extLst>
      <p:ext uri="{BB962C8B-B14F-4D97-AF65-F5344CB8AC3E}">
        <p14:creationId xmlns:p14="http://schemas.microsoft.com/office/powerpoint/2010/main" val="37523665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Temp\JJJ8.png"/>
          <p:cNvPicPr>
            <a:picLocks noChangeAspect="1" noChangeArrowheads="1"/>
          </p:cNvPicPr>
          <p:nvPr/>
        </p:nvPicPr>
        <p:blipFill>
          <a:blip r:embed="rId2" cstate="print"/>
          <a:srcRect/>
          <a:stretch>
            <a:fillRect/>
          </a:stretch>
        </p:blipFill>
        <p:spPr bwMode="auto">
          <a:xfrm>
            <a:off x="354399" y="1858447"/>
            <a:ext cx="8523810" cy="3838096"/>
          </a:xfrm>
          <a:prstGeom prst="rect">
            <a:avLst/>
          </a:prstGeom>
          <a:noFill/>
        </p:spPr>
      </p:pic>
      <p:sp>
        <p:nvSpPr>
          <p:cNvPr id="2" name="Title 1"/>
          <p:cNvSpPr>
            <a:spLocks noGrp="1"/>
          </p:cNvSpPr>
          <p:nvPr>
            <p:ph type="title"/>
          </p:nvPr>
        </p:nvSpPr>
        <p:spPr>
          <a:xfrm>
            <a:off x="354399" y="55418"/>
            <a:ext cx="6324600" cy="951810"/>
          </a:xfrm>
        </p:spPr>
        <p:txBody>
          <a:bodyPr>
            <a:normAutofit/>
          </a:bodyPr>
          <a:lstStyle/>
          <a:p>
            <a:pPr algn="l" rtl="0"/>
            <a:r>
              <a:rPr lang="es" b="0" i="0" u="none"/>
              <a:t>Jacksonville Post Dragado</a:t>
            </a:r>
          </a:p>
        </p:txBody>
      </p:sp>
      <p:sp>
        <p:nvSpPr>
          <p:cNvPr id="15" name="Slide Number Placeholder 14"/>
          <p:cNvSpPr>
            <a:spLocks noGrp="1"/>
          </p:cNvSpPr>
          <p:nvPr>
            <p:ph type="sldNum" sz="quarter" idx="12"/>
          </p:nvPr>
        </p:nvSpPr>
        <p:spPr/>
        <p:txBody>
          <a:bodyPr/>
          <a:lstStyle/>
          <a:p>
            <a:pPr algn="l" rtl="0"/>
            <a:fld id="{8B0EDE77-C530-4ADB-AD74-A99B71A289FB}" type="slidenum">
              <a:rPr/>
              <a:pPr algn="l" rtl="0"/>
              <a:t>72</a:t>
            </a:fld>
            <a:endParaRPr lang="es"/>
          </a:p>
        </p:txBody>
      </p:sp>
      <p:pic>
        <p:nvPicPr>
          <p:cNvPr id="7170" name="Picture 2" descr="C:\Temp\JJJ9.png"/>
          <p:cNvPicPr>
            <a:picLocks noChangeAspect="1" noChangeArrowheads="1"/>
          </p:cNvPicPr>
          <p:nvPr/>
        </p:nvPicPr>
        <p:blipFill>
          <a:blip r:embed="rId3" cstate="print"/>
          <a:srcRect/>
          <a:stretch>
            <a:fillRect/>
          </a:stretch>
        </p:blipFill>
        <p:spPr bwMode="auto">
          <a:xfrm>
            <a:off x="4329675" y="2284640"/>
            <a:ext cx="2923050" cy="886122"/>
          </a:xfrm>
          <a:prstGeom prst="rect">
            <a:avLst/>
          </a:prstGeom>
          <a:noFill/>
          <a:ln>
            <a:solidFill>
              <a:schemeClr val="tx1"/>
            </a:solidFill>
          </a:ln>
        </p:spPr>
      </p:pic>
      <p:cxnSp>
        <p:nvCxnSpPr>
          <p:cNvPr id="7" name="Straight Connector 6"/>
          <p:cNvCxnSpPr/>
          <p:nvPr/>
        </p:nvCxnSpPr>
        <p:spPr>
          <a:xfrm rot="5400000">
            <a:off x="1752600" y="2743200"/>
            <a:ext cx="914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708072" y="4545596"/>
            <a:ext cx="533400" cy="338554"/>
          </a:xfrm>
          <a:prstGeom prst="rect">
            <a:avLst/>
          </a:prstGeom>
          <a:noFill/>
        </p:spPr>
        <p:txBody>
          <a:bodyPr wrap="square" rtlCol="0">
            <a:spAutoFit/>
          </a:bodyPr>
          <a:lstStyle/>
          <a:p>
            <a:pPr algn="l" rtl="0"/>
            <a:r>
              <a:rPr lang="es" sz="1600" b="0" i="0" u="none">
                <a:solidFill>
                  <a:schemeClr val="tx1">
                    <a:lumMod val="65000"/>
                    <a:lumOff val="35000"/>
                  </a:schemeClr>
                </a:solidFill>
              </a:rPr>
              <a:t>20</a:t>
            </a:r>
          </a:p>
        </p:txBody>
      </p:sp>
      <p:sp>
        <p:nvSpPr>
          <p:cNvPr id="9" name="TextBox 8"/>
          <p:cNvSpPr txBox="1"/>
          <p:nvPr/>
        </p:nvSpPr>
        <p:spPr>
          <a:xfrm>
            <a:off x="4537364" y="3943684"/>
            <a:ext cx="533400" cy="338554"/>
          </a:xfrm>
          <a:prstGeom prst="rect">
            <a:avLst/>
          </a:prstGeom>
          <a:noFill/>
        </p:spPr>
        <p:txBody>
          <a:bodyPr wrap="square" rtlCol="0">
            <a:spAutoFit/>
          </a:bodyPr>
          <a:lstStyle/>
          <a:p>
            <a:pPr algn="l" rtl="0"/>
            <a:r>
              <a:rPr lang="es" sz="1600" b="0" i="0" u="none">
                <a:solidFill>
                  <a:schemeClr val="tx1">
                    <a:lumMod val="65000"/>
                    <a:lumOff val="35000"/>
                  </a:schemeClr>
                </a:solidFill>
              </a:rPr>
              <a:t>20</a:t>
            </a:r>
          </a:p>
        </p:txBody>
      </p:sp>
      <p:cxnSp>
        <p:nvCxnSpPr>
          <p:cNvPr id="10" name="Straight Arrow Connector 9"/>
          <p:cNvCxnSpPr>
            <a:stCxn id="9" idx="1"/>
          </p:cNvCxnSpPr>
          <p:nvPr/>
        </p:nvCxnSpPr>
        <p:spPr>
          <a:xfrm rot="10800000" flipV="1">
            <a:off x="2251364" y="4112961"/>
            <a:ext cx="2286000" cy="1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876800" y="2590800"/>
            <a:ext cx="533400" cy="158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flipV="1">
            <a:off x="5486400" y="2590800"/>
            <a:ext cx="609600" cy="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629400" y="2590800"/>
            <a:ext cx="2057400" cy="158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99505" y="5696543"/>
            <a:ext cx="8534400" cy="707886"/>
          </a:xfrm>
          <a:prstGeom prst="rect">
            <a:avLst/>
          </a:prstGeom>
          <a:noFill/>
          <a:ln>
            <a:noFill/>
          </a:ln>
        </p:spPr>
        <p:txBody>
          <a:bodyPr wrap="square" rtlCol="0">
            <a:spAutoFit/>
          </a:bodyPr>
          <a:lstStyle/>
          <a:p>
            <a:pPr algn="l" rtl="0"/>
            <a:r>
              <a:rPr lang="es" sz="2000" b="1" i="0" u="none">
                <a:solidFill>
                  <a:schemeClr val="tx1">
                    <a:lumMod val="65000"/>
                    <a:lumOff val="35000"/>
                  </a:schemeClr>
                </a:solidFill>
              </a:rPr>
              <a:t>Material y vacíos localizados dentro de 20’ or 20m de la línea base talud serían incluidos en el cálculo.</a:t>
            </a:r>
          </a:p>
        </p:txBody>
      </p:sp>
      <p:sp>
        <p:nvSpPr>
          <p:cNvPr id="3" name="Rectangle 2"/>
          <p:cNvSpPr/>
          <p:nvPr/>
        </p:nvSpPr>
        <p:spPr>
          <a:xfrm>
            <a:off x="289114" y="1233964"/>
            <a:ext cx="2486578" cy="369332"/>
          </a:xfrm>
          <a:prstGeom prst="rect">
            <a:avLst/>
          </a:prstGeom>
        </p:spPr>
        <p:txBody>
          <a:bodyPr wrap="none">
            <a:spAutoFit/>
          </a:bodyPr>
          <a:lstStyle/>
          <a:p>
            <a:pPr algn="l" rtl="0"/>
            <a:r>
              <a:rPr lang="es" b="0" i="0" u="none">
                <a:solidFill>
                  <a:schemeClr val="tx1">
                    <a:lumMod val="65000"/>
                    <a:lumOff val="35000"/>
                  </a:schemeClr>
                </a:solidFill>
              </a:rPr>
              <a:t>Distancia Caja Corte = 20</a:t>
            </a:r>
          </a:p>
        </p:txBody>
      </p:sp>
    </p:spTree>
    <p:extLst>
      <p:ext uri="{BB962C8B-B14F-4D97-AF65-F5344CB8AC3E}">
        <p14:creationId xmlns:p14="http://schemas.microsoft.com/office/powerpoint/2010/main" val="7886968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04800" y="1918855"/>
            <a:ext cx="8529105" cy="3396562"/>
            <a:chOff x="310095" y="1542583"/>
            <a:chExt cx="8523810" cy="3772834"/>
          </a:xfrm>
        </p:grpSpPr>
        <p:pic>
          <p:nvPicPr>
            <p:cNvPr id="7171" name="Picture 3" descr="C:\Temp\JJJ8.png"/>
            <p:cNvPicPr>
              <a:picLocks noChangeAspect="1" noChangeArrowheads="1"/>
            </p:cNvPicPr>
            <p:nvPr/>
          </p:nvPicPr>
          <p:blipFill>
            <a:blip r:embed="rId2" cstate="print"/>
            <a:stretch>
              <a:fillRect/>
            </a:stretch>
          </p:blipFill>
          <p:spPr bwMode="auto">
            <a:xfrm>
              <a:off x="310095" y="1542583"/>
              <a:ext cx="8523810" cy="3772834"/>
            </a:xfrm>
            <a:prstGeom prst="rect">
              <a:avLst/>
            </a:prstGeom>
            <a:noFill/>
          </p:spPr>
        </p:pic>
        <p:cxnSp>
          <p:nvCxnSpPr>
            <p:cNvPr id="6" name="Straight Connector 5"/>
            <p:cNvCxnSpPr/>
            <p:nvPr/>
          </p:nvCxnSpPr>
          <p:spPr>
            <a:xfrm rot="5400000">
              <a:off x="5669280" y="2667000"/>
              <a:ext cx="914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4096512" y="2651760"/>
              <a:ext cx="914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562600" y="2438400"/>
              <a:ext cx="228600" cy="338554"/>
            </a:xfrm>
            <a:prstGeom prst="rect">
              <a:avLst/>
            </a:prstGeom>
            <a:noFill/>
          </p:spPr>
          <p:txBody>
            <a:bodyPr wrap="square" rtlCol="0">
              <a:spAutoFit/>
            </a:bodyPr>
            <a:lstStyle/>
            <a:p>
              <a:pPr algn="l" rtl="0"/>
              <a:r>
                <a:rPr lang="es" sz="1600" b="0" i="0" u="none">
                  <a:solidFill>
                    <a:schemeClr val="tx1">
                      <a:lumMod val="65000"/>
                      <a:lumOff val="35000"/>
                    </a:schemeClr>
                  </a:solidFill>
                </a:rPr>
                <a:t>5</a:t>
              </a:r>
            </a:p>
          </p:txBody>
        </p:sp>
        <p:sp>
          <p:nvSpPr>
            <p:cNvPr id="10" name="TextBox 9"/>
            <p:cNvSpPr txBox="1"/>
            <p:nvPr/>
          </p:nvSpPr>
          <p:spPr>
            <a:xfrm>
              <a:off x="4800600" y="2438400"/>
              <a:ext cx="228600" cy="338554"/>
            </a:xfrm>
            <a:prstGeom prst="rect">
              <a:avLst/>
            </a:prstGeom>
            <a:noFill/>
          </p:spPr>
          <p:txBody>
            <a:bodyPr wrap="square" rtlCol="0">
              <a:spAutoFit/>
            </a:bodyPr>
            <a:lstStyle/>
            <a:p>
              <a:pPr algn="l" rtl="0"/>
              <a:r>
                <a:rPr lang="es" sz="1600" b="0" i="0" u="none">
                  <a:solidFill>
                    <a:schemeClr val="tx1">
                      <a:lumMod val="65000"/>
                      <a:lumOff val="35000"/>
                    </a:schemeClr>
                  </a:solidFill>
                </a:rPr>
                <a:t>5</a:t>
              </a:r>
            </a:p>
          </p:txBody>
        </p:sp>
        <p:cxnSp>
          <p:nvCxnSpPr>
            <p:cNvPr id="12" name="Straight Arrow Connector 11"/>
            <p:cNvCxnSpPr>
              <a:stCxn id="10" idx="1"/>
            </p:cNvCxnSpPr>
            <p:nvPr/>
          </p:nvCxnSpPr>
          <p:spPr>
            <a:xfrm rot="10800000">
              <a:off x="4572000" y="2607677"/>
              <a:ext cx="228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029200" y="2606040"/>
              <a:ext cx="3048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0800000">
              <a:off x="5334000" y="2590800"/>
              <a:ext cx="2286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791200" y="2589163"/>
              <a:ext cx="304800" cy="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04800" y="106116"/>
            <a:ext cx="6324600" cy="1004455"/>
          </a:xfrm>
        </p:spPr>
        <p:txBody>
          <a:bodyPr>
            <a:normAutofit/>
          </a:bodyPr>
          <a:lstStyle/>
          <a:p>
            <a:pPr algn="l" rtl="0"/>
            <a:r>
              <a:rPr lang="es" b="0" i="0" u="none"/>
              <a:t>Jacksonville Post Dragado</a:t>
            </a:r>
          </a:p>
        </p:txBody>
      </p:sp>
      <p:sp>
        <p:nvSpPr>
          <p:cNvPr id="19" name="Slide Number Placeholder 18"/>
          <p:cNvSpPr>
            <a:spLocks noGrp="1"/>
          </p:cNvSpPr>
          <p:nvPr>
            <p:ph type="sldNum" sz="quarter" idx="12"/>
          </p:nvPr>
        </p:nvSpPr>
        <p:spPr/>
        <p:txBody>
          <a:bodyPr/>
          <a:lstStyle/>
          <a:p>
            <a:pPr algn="l" rtl="0"/>
            <a:fld id="{8B0EDE77-C530-4ADB-AD74-A99B71A289FB}" type="slidenum">
              <a:rPr/>
              <a:pPr algn="l" rtl="0"/>
              <a:t>73</a:t>
            </a:fld>
            <a:endParaRPr lang="es"/>
          </a:p>
        </p:txBody>
      </p:sp>
      <p:pic>
        <p:nvPicPr>
          <p:cNvPr id="7170" name="Picture 2" descr="C:\Temp\JJJ9.png"/>
          <p:cNvPicPr>
            <a:picLocks noChangeAspect="1" noChangeArrowheads="1"/>
          </p:cNvPicPr>
          <p:nvPr/>
        </p:nvPicPr>
        <p:blipFill>
          <a:blip r:embed="rId3" cstate="print"/>
          <a:stretch>
            <a:fillRect/>
          </a:stretch>
        </p:blipFill>
        <p:spPr bwMode="auto">
          <a:xfrm>
            <a:off x="3162300" y="1543490"/>
            <a:ext cx="2882701" cy="886122"/>
          </a:xfrm>
          <a:prstGeom prst="rect">
            <a:avLst/>
          </a:prstGeom>
          <a:noFill/>
          <a:ln>
            <a:solidFill>
              <a:schemeClr val="tx1">
                <a:lumMod val="75000"/>
                <a:lumOff val="25000"/>
              </a:schemeClr>
            </a:solidFill>
          </a:ln>
        </p:spPr>
      </p:pic>
      <p:sp>
        <p:nvSpPr>
          <p:cNvPr id="17" name="TextBox 16"/>
          <p:cNvSpPr txBox="1"/>
          <p:nvPr/>
        </p:nvSpPr>
        <p:spPr>
          <a:xfrm>
            <a:off x="304800" y="5410200"/>
            <a:ext cx="8534400" cy="707886"/>
          </a:xfrm>
          <a:prstGeom prst="rect">
            <a:avLst/>
          </a:prstGeom>
          <a:noFill/>
          <a:ln>
            <a:noFill/>
          </a:ln>
        </p:spPr>
        <p:txBody>
          <a:bodyPr wrap="square" rtlCol="0">
            <a:spAutoFit/>
          </a:bodyPr>
          <a:lstStyle/>
          <a:p>
            <a:pPr algn="l" rtl="0"/>
            <a:r>
              <a:rPr lang="es" sz="2000" b="1" i="0" u="none">
                <a:solidFill>
                  <a:schemeClr val="tx1">
                    <a:lumMod val="65000"/>
                    <a:lumOff val="35000"/>
                  </a:schemeClr>
                </a:solidFill>
              </a:rPr>
              <a:t>Material y vacíos localizados dentro de 5’ or 5m de la línea base talud serían incluidos en el cálculo.</a:t>
            </a:r>
          </a:p>
        </p:txBody>
      </p:sp>
      <p:sp>
        <p:nvSpPr>
          <p:cNvPr id="4" name="Rectangle 3"/>
          <p:cNvSpPr/>
          <p:nvPr/>
        </p:nvSpPr>
        <p:spPr>
          <a:xfrm>
            <a:off x="233994" y="1263180"/>
            <a:ext cx="2358338" cy="369332"/>
          </a:xfrm>
          <a:prstGeom prst="rect">
            <a:avLst/>
          </a:prstGeom>
        </p:spPr>
        <p:txBody>
          <a:bodyPr wrap="none">
            <a:spAutoFit/>
          </a:bodyPr>
          <a:lstStyle/>
          <a:p>
            <a:pPr algn="l" rtl="0"/>
            <a:r>
              <a:rPr lang="es" b="0" i="0" u="none">
                <a:solidFill>
                  <a:schemeClr val="tx1">
                    <a:lumMod val="65000"/>
                    <a:lumOff val="35000"/>
                  </a:schemeClr>
                </a:solidFill>
              </a:rPr>
              <a:t>Distancia Caja Corte = 5</a:t>
            </a:r>
          </a:p>
        </p:txBody>
      </p:sp>
    </p:spTree>
    <p:extLst>
      <p:ext uri="{BB962C8B-B14F-4D97-AF65-F5344CB8AC3E}">
        <p14:creationId xmlns:p14="http://schemas.microsoft.com/office/powerpoint/2010/main" val="15760807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109" y="68014"/>
            <a:ext cx="8229600" cy="914400"/>
          </a:xfrm>
        </p:spPr>
        <p:txBody>
          <a:bodyPr/>
          <a:lstStyle/>
          <a:p>
            <a:pPr algn="l" rtl="0"/>
            <a:r>
              <a:rPr lang="es" b="0" i="0" u="none"/>
              <a:t>Opciones Acreditación JAX POST</a:t>
            </a:r>
          </a:p>
        </p:txBody>
      </p:sp>
      <p:pic>
        <p:nvPicPr>
          <p:cNvPr id="8195" name="Picture 3" descr="C:\Temp\JJJD.png"/>
          <p:cNvPicPr>
            <a:picLocks noChangeAspect="1" noChangeArrowheads="1"/>
          </p:cNvPicPr>
          <p:nvPr/>
        </p:nvPicPr>
        <p:blipFill>
          <a:blip r:embed="rId2" cstate="print"/>
          <a:srcRect/>
          <a:stretch>
            <a:fillRect/>
          </a:stretch>
        </p:blipFill>
        <p:spPr bwMode="auto">
          <a:xfrm>
            <a:off x="755072" y="2421233"/>
            <a:ext cx="7564582" cy="3794479"/>
          </a:xfrm>
          <a:prstGeom prst="rect">
            <a:avLst/>
          </a:prstGeom>
          <a:noFill/>
        </p:spPr>
      </p:pic>
      <p:sp>
        <p:nvSpPr>
          <p:cNvPr id="6" name="TextBox 5"/>
          <p:cNvSpPr txBox="1"/>
          <p:nvPr/>
        </p:nvSpPr>
        <p:spPr>
          <a:xfrm>
            <a:off x="356754" y="5161612"/>
            <a:ext cx="3962400" cy="1200329"/>
          </a:xfrm>
          <a:prstGeom prst="rect">
            <a:avLst/>
          </a:prstGeom>
          <a:solidFill>
            <a:schemeClr val="bg1"/>
          </a:solidFill>
          <a:ln>
            <a:solidFill>
              <a:schemeClr val="tx1">
                <a:lumMod val="65000"/>
                <a:lumOff val="35000"/>
              </a:schemeClr>
            </a:solidFill>
          </a:ln>
        </p:spPr>
        <p:txBody>
          <a:bodyPr wrap="square" rtlCol="0">
            <a:spAutoFit/>
          </a:bodyPr>
          <a:lstStyle/>
          <a:p>
            <a:pPr algn="l" rtl="0"/>
            <a:r>
              <a:rPr lang="es" b="1" i="0" u="none">
                <a:solidFill>
                  <a:schemeClr val="tx1">
                    <a:lumMod val="65000"/>
                    <a:lumOff val="35000"/>
                  </a:schemeClr>
                </a:solidFill>
              </a:rPr>
              <a:t>Solo el primer vacío (hacia afuera) es incluido.</a:t>
            </a:r>
            <a:r>
              <a:rPr lang="es" b="0" i="0" u="none">
                <a:solidFill>
                  <a:schemeClr val="tx1">
                    <a:lumMod val="65000"/>
                    <a:lumOff val="35000"/>
                  </a:schemeClr>
                </a:solidFill>
              </a:rPr>
              <a:t>  </a:t>
            </a:r>
            <a:r>
              <a:rPr lang="es" b="1" i="0" u="none">
                <a:solidFill>
                  <a:schemeClr val="tx1">
                    <a:lumMod val="65000"/>
                    <a:lumOff val="35000"/>
                  </a:schemeClr>
                </a:solidFill>
              </a:rPr>
              <a:t>Los vacíos mas arriba son ignorados, aún cuando la Distancia Caja Corte = 20.</a:t>
            </a:r>
          </a:p>
        </p:txBody>
      </p:sp>
      <p:sp>
        <p:nvSpPr>
          <p:cNvPr id="7" name="TextBox 6"/>
          <p:cNvSpPr txBox="1"/>
          <p:nvPr/>
        </p:nvSpPr>
        <p:spPr>
          <a:xfrm>
            <a:off x="2916381" y="4546676"/>
            <a:ext cx="1184564" cy="369332"/>
          </a:xfrm>
          <a:prstGeom prst="rect">
            <a:avLst/>
          </a:prstGeom>
          <a:noFill/>
        </p:spPr>
        <p:txBody>
          <a:bodyPr wrap="square" rtlCol="0">
            <a:spAutoFit/>
          </a:bodyPr>
          <a:lstStyle/>
          <a:p>
            <a:pPr algn="l" rtl="0"/>
            <a:r>
              <a:rPr lang="es" b="1" i="0" u="none">
                <a:solidFill>
                  <a:srgbClr val="FF0000"/>
                </a:solidFill>
              </a:rPr>
              <a:t>Ignorado</a:t>
            </a:r>
          </a:p>
        </p:txBody>
      </p:sp>
      <p:cxnSp>
        <p:nvCxnSpPr>
          <p:cNvPr id="9" name="Straight Arrow Connector 8"/>
          <p:cNvCxnSpPr>
            <a:stCxn id="7" idx="3"/>
          </p:cNvCxnSpPr>
          <p:nvPr/>
        </p:nvCxnSpPr>
        <p:spPr>
          <a:xfrm flipV="1">
            <a:off x="4100945" y="4699076"/>
            <a:ext cx="436418" cy="3226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83726" y="5541818"/>
            <a:ext cx="1440873" cy="369332"/>
          </a:xfrm>
          <a:prstGeom prst="rect">
            <a:avLst/>
          </a:prstGeom>
          <a:noFill/>
        </p:spPr>
        <p:txBody>
          <a:bodyPr wrap="square" rtlCol="0">
            <a:spAutoFit/>
          </a:bodyPr>
          <a:lstStyle/>
          <a:p>
            <a:pPr algn="l" rtl="0"/>
            <a:r>
              <a:rPr lang="es" b="1" i="0" u="none">
                <a:solidFill>
                  <a:srgbClr val="FF0000"/>
                </a:solidFill>
              </a:rPr>
              <a:t>Incluido</a:t>
            </a:r>
          </a:p>
        </p:txBody>
      </p:sp>
      <p:cxnSp>
        <p:nvCxnSpPr>
          <p:cNvPr id="14" name="Straight Arrow Connector 13"/>
          <p:cNvCxnSpPr>
            <a:stCxn id="12" idx="0"/>
          </p:cNvCxnSpPr>
          <p:nvPr/>
        </p:nvCxnSpPr>
        <p:spPr>
          <a:xfrm flipH="1" flipV="1">
            <a:off x="5417921" y="5161612"/>
            <a:ext cx="186242" cy="38020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0"/>
          </p:cNvCxnSpPr>
          <p:nvPr/>
        </p:nvCxnSpPr>
        <p:spPr>
          <a:xfrm flipV="1">
            <a:off x="3508663" y="4090270"/>
            <a:ext cx="38895" cy="45640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194" name="Picture 2" descr="C:\Temp\JJJC.png"/>
          <p:cNvPicPr>
            <a:picLocks noChangeAspect="1" noChangeArrowheads="1"/>
          </p:cNvPicPr>
          <p:nvPr/>
        </p:nvPicPr>
        <p:blipFill>
          <a:blip r:embed="rId3" cstate="print"/>
          <a:srcRect/>
          <a:stretch>
            <a:fillRect/>
          </a:stretch>
        </p:blipFill>
        <p:spPr bwMode="auto">
          <a:xfrm>
            <a:off x="464126" y="1476729"/>
            <a:ext cx="6360779" cy="1106708"/>
          </a:xfrm>
          <a:prstGeom prst="rect">
            <a:avLst/>
          </a:prstGeom>
          <a:noFill/>
          <a:ln>
            <a:solidFill>
              <a:schemeClr val="tx1">
                <a:lumMod val="65000"/>
                <a:lumOff val="35000"/>
              </a:schemeClr>
            </a:solidFill>
          </a:ln>
        </p:spPr>
      </p:pic>
    </p:spTree>
    <p:extLst>
      <p:ext uri="{BB962C8B-B14F-4D97-AF65-F5344CB8AC3E}">
        <p14:creationId xmlns:p14="http://schemas.microsoft.com/office/powerpoint/2010/main" val="22579121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algn="l" rtl="0"/>
            <a:r>
              <a:rPr lang="es" b="0" i="0" u="none"/>
              <a:t>Opciones Acreditación JAX POST</a:t>
            </a:r>
          </a:p>
        </p:txBody>
      </p:sp>
      <p:sp>
        <p:nvSpPr>
          <p:cNvPr id="13" name="Slide Number Placeholder 12"/>
          <p:cNvSpPr>
            <a:spLocks noGrp="1"/>
          </p:cNvSpPr>
          <p:nvPr>
            <p:ph type="sldNum" sz="quarter" idx="12"/>
          </p:nvPr>
        </p:nvSpPr>
        <p:spPr/>
        <p:txBody>
          <a:bodyPr/>
          <a:lstStyle/>
          <a:p>
            <a:pPr algn="l" rtl="0"/>
            <a:fld id="{8B0EDE77-C530-4ADB-AD74-A99B71A289FB}" type="slidenum">
              <a:rPr/>
              <a:pPr algn="l" rtl="0"/>
              <a:t>75</a:t>
            </a:fld>
            <a:endParaRPr lang="es"/>
          </a:p>
        </p:txBody>
      </p:sp>
      <p:pic>
        <p:nvPicPr>
          <p:cNvPr id="8195" name="Picture 3" descr="C:\Temp\JJJD.png"/>
          <p:cNvPicPr>
            <a:picLocks noChangeAspect="1" noChangeArrowheads="1"/>
          </p:cNvPicPr>
          <p:nvPr/>
        </p:nvPicPr>
        <p:blipFill>
          <a:blip r:embed="rId2" cstate="print"/>
          <a:stretch>
            <a:fillRect/>
          </a:stretch>
        </p:blipFill>
        <p:spPr bwMode="auto">
          <a:xfrm>
            <a:off x="457200" y="2362200"/>
            <a:ext cx="8336982" cy="3861242"/>
          </a:xfrm>
          <a:prstGeom prst="rect">
            <a:avLst/>
          </a:prstGeom>
          <a:noFill/>
        </p:spPr>
      </p:pic>
      <p:sp>
        <p:nvSpPr>
          <p:cNvPr id="6" name="TextBox 5"/>
          <p:cNvSpPr txBox="1"/>
          <p:nvPr/>
        </p:nvSpPr>
        <p:spPr>
          <a:xfrm>
            <a:off x="304799" y="5049113"/>
            <a:ext cx="4066309" cy="830997"/>
          </a:xfrm>
          <a:prstGeom prst="rect">
            <a:avLst/>
          </a:prstGeom>
          <a:solidFill>
            <a:schemeClr val="bg1"/>
          </a:solidFill>
          <a:ln>
            <a:solidFill>
              <a:schemeClr val="tx1">
                <a:lumMod val="65000"/>
                <a:lumOff val="35000"/>
              </a:schemeClr>
            </a:solidFill>
          </a:ln>
        </p:spPr>
        <p:txBody>
          <a:bodyPr wrap="square" rtlCol="0">
            <a:spAutoFit/>
          </a:bodyPr>
          <a:lstStyle/>
          <a:p>
            <a:pPr algn="l" rtl="0"/>
            <a:r>
              <a:rPr lang="es" sz="1600" b="1" i="0" u="none">
                <a:solidFill>
                  <a:schemeClr val="tx1">
                    <a:lumMod val="65000"/>
                    <a:lumOff val="35000"/>
                  </a:schemeClr>
                </a:solidFill>
              </a:rPr>
              <a:t>Todos los vacíos hacia afuera son incluidos, hasta la distancia especificada en Distancia Caja Corte.</a:t>
            </a:r>
          </a:p>
        </p:txBody>
      </p:sp>
      <p:sp>
        <p:nvSpPr>
          <p:cNvPr id="7" name="TextBox 6"/>
          <p:cNvSpPr txBox="1"/>
          <p:nvPr/>
        </p:nvSpPr>
        <p:spPr>
          <a:xfrm>
            <a:off x="2286000" y="4572000"/>
            <a:ext cx="1350818" cy="369332"/>
          </a:xfrm>
          <a:prstGeom prst="rect">
            <a:avLst/>
          </a:prstGeom>
          <a:noFill/>
        </p:spPr>
        <p:txBody>
          <a:bodyPr wrap="square" rtlCol="0">
            <a:spAutoFit/>
          </a:bodyPr>
          <a:lstStyle/>
          <a:p>
            <a:pPr algn="l" rtl="0"/>
            <a:r>
              <a:rPr lang="es" b="1" i="0" u="none">
                <a:solidFill>
                  <a:srgbClr val="FF0000"/>
                </a:solidFill>
              </a:rPr>
              <a:t>Incluido</a:t>
            </a:r>
          </a:p>
        </p:txBody>
      </p:sp>
      <p:cxnSp>
        <p:nvCxnSpPr>
          <p:cNvPr id="9" name="Straight Arrow Connector 8"/>
          <p:cNvCxnSpPr>
            <a:stCxn id="7" idx="3"/>
          </p:cNvCxnSpPr>
          <p:nvPr/>
        </p:nvCxnSpPr>
        <p:spPr>
          <a:xfrm flipV="1">
            <a:off x="3636818" y="4724400"/>
            <a:ext cx="249382" cy="32266"/>
          </a:xfrm>
          <a:prstGeom prst="straightConnector1">
            <a:avLst/>
          </a:prstGeom>
          <a:ln>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48200" y="5791200"/>
            <a:ext cx="1371600" cy="369332"/>
          </a:xfrm>
          <a:prstGeom prst="rect">
            <a:avLst/>
          </a:prstGeom>
          <a:noFill/>
        </p:spPr>
        <p:txBody>
          <a:bodyPr wrap="square" rtlCol="0">
            <a:spAutoFit/>
          </a:bodyPr>
          <a:lstStyle/>
          <a:p>
            <a:pPr algn="l" rtl="0"/>
            <a:r>
              <a:rPr lang="es" b="1" i="0" u="none">
                <a:solidFill>
                  <a:srgbClr val="FF0000"/>
                </a:solidFill>
              </a:rPr>
              <a:t>Incluido</a:t>
            </a:r>
          </a:p>
        </p:txBody>
      </p:sp>
      <p:cxnSp>
        <p:nvCxnSpPr>
          <p:cNvPr id="14" name="Straight Arrow Connector 13"/>
          <p:cNvCxnSpPr>
            <a:stCxn id="12" idx="0"/>
          </p:cNvCxnSpPr>
          <p:nvPr/>
        </p:nvCxnSpPr>
        <p:spPr>
          <a:xfrm flipH="1" flipV="1">
            <a:off x="5182394" y="5410994"/>
            <a:ext cx="151606" cy="380206"/>
          </a:xfrm>
          <a:prstGeom prst="straightConnector1">
            <a:avLst/>
          </a:prstGeom>
          <a:ln>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0"/>
          </p:cNvCxnSpPr>
          <p:nvPr/>
        </p:nvCxnSpPr>
        <p:spPr>
          <a:xfrm flipH="1" flipV="1">
            <a:off x="2820195" y="4039394"/>
            <a:ext cx="141214" cy="532606"/>
          </a:xfrm>
          <a:prstGeom prst="straightConnector1">
            <a:avLst/>
          </a:prstGeom>
          <a:ln>
            <a:solidFill>
              <a:schemeClr val="bg2"/>
            </a:solidFill>
            <a:tailEnd type="arrow"/>
          </a:ln>
        </p:spPr>
        <p:style>
          <a:lnRef idx="1">
            <a:schemeClr val="accent1"/>
          </a:lnRef>
          <a:fillRef idx="0">
            <a:schemeClr val="accent1"/>
          </a:fillRef>
          <a:effectRef idx="0">
            <a:schemeClr val="accent1"/>
          </a:effectRef>
          <a:fontRef idx="minor">
            <a:schemeClr val="tx1"/>
          </a:fontRef>
        </p:style>
      </p:cxnSp>
      <p:pic>
        <p:nvPicPr>
          <p:cNvPr id="8194" name="Picture 2" descr="C:\Temp\JJJC.png"/>
          <p:cNvPicPr>
            <a:picLocks noChangeAspect="1" noChangeArrowheads="1"/>
          </p:cNvPicPr>
          <p:nvPr/>
        </p:nvPicPr>
        <p:blipFill>
          <a:blip r:embed="rId3" cstate="print"/>
          <a:stretch>
            <a:fillRect/>
          </a:stretch>
        </p:blipFill>
        <p:spPr bwMode="auto">
          <a:xfrm>
            <a:off x="297334" y="1371765"/>
            <a:ext cx="7177731" cy="1219829"/>
          </a:xfrm>
          <a:prstGeom prst="rect">
            <a:avLst/>
          </a:prstGeom>
          <a:noFill/>
          <a:ln>
            <a:solidFill>
              <a:schemeClr val="tx1">
                <a:lumMod val="65000"/>
                <a:lumOff val="35000"/>
              </a:schemeClr>
            </a:solidFill>
          </a:ln>
        </p:spPr>
      </p:pic>
    </p:spTree>
    <p:extLst>
      <p:ext uri="{BB962C8B-B14F-4D97-AF65-F5344CB8AC3E}">
        <p14:creationId xmlns:p14="http://schemas.microsoft.com/office/powerpoint/2010/main" val="25854412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11382"/>
          </a:xfrm>
        </p:spPr>
        <p:txBody>
          <a:bodyPr>
            <a:normAutofit/>
          </a:bodyPr>
          <a:lstStyle/>
          <a:p>
            <a:pPr algn="l" rtl="0"/>
            <a:r>
              <a:rPr lang="es" b="0" i="0" u="none"/>
              <a:t>Créditos Jacksonville ProstDragado</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76</a:t>
            </a:fld>
            <a:endParaRPr lang="es"/>
          </a:p>
        </p:txBody>
      </p:sp>
      <p:pic>
        <p:nvPicPr>
          <p:cNvPr id="1026" name="Picture 2" descr="C:\Temp\JJJJ.png"/>
          <p:cNvPicPr>
            <a:picLocks noChangeAspect="1" noChangeArrowheads="1"/>
          </p:cNvPicPr>
          <p:nvPr/>
        </p:nvPicPr>
        <p:blipFill>
          <a:blip r:embed="rId2" cstate="print"/>
          <a:srcRect/>
          <a:stretch>
            <a:fillRect/>
          </a:stretch>
        </p:blipFill>
        <p:spPr bwMode="auto">
          <a:xfrm>
            <a:off x="5938248" y="1614053"/>
            <a:ext cx="2748552" cy="4620491"/>
          </a:xfrm>
          <a:prstGeom prst="rect">
            <a:avLst/>
          </a:prstGeom>
          <a:noFill/>
        </p:spPr>
      </p:pic>
      <p:sp>
        <p:nvSpPr>
          <p:cNvPr id="5" name="Rounded Rectangle 4"/>
          <p:cNvSpPr/>
          <p:nvPr/>
        </p:nvSpPr>
        <p:spPr>
          <a:xfrm>
            <a:off x="347472" y="1909601"/>
            <a:ext cx="5361709" cy="2089831"/>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a:t>Archivo PreDragado:</a:t>
            </a:r>
            <a:r>
              <a:rPr lang="es" b="0" i="0" u="none"/>
              <a:t>	</a:t>
            </a:r>
            <a:r>
              <a:rPr lang="es" b="1" i="0" u="none"/>
              <a:t>AAA.LOG</a:t>
            </a:r>
          </a:p>
          <a:p>
            <a:pPr algn="l" rtl="0"/>
            <a:r>
              <a:rPr lang="es" b="1" i="0" u="none"/>
              <a:t>Archivo PostDragado:</a:t>
            </a:r>
            <a:r>
              <a:rPr lang="es" b="0" i="0" u="none"/>
              <a:t>	</a:t>
            </a:r>
            <a:r>
              <a:rPr lang="es" b="1" i="0" u="none"/>
              <a:t>CCC.LOG</a:t>
            </a:r>
          </a:p>
          <a:p>
            <a:pPr algn="l" rtl="0"/>
            <a:r>
              <a:rPr lang="es" b="1" i="0" u="none"/>
              <a:t>Sobreprof:</a:t>
            </a:r>
            <a:r>
              <a:rPr lang="es" b="0" i="0" u="none"/>
              <a:t>	</a:t>
            </a:r>
            <a:r>
              <a:rPr lang="es" b="1" i="0" u="none"/>
              <a:t>1</a:t>
            </a:r>
          </a:p>
          <a:p>
            <a:pPr algn="l" rtl="0"/>
            <a:r>
              <a:rPr lang="es" b="1" i="0" u="none"/>
              <a:t>Plantillas:</a:t>
            </a:r>
            <a:r>
              <a:rPr lang="es" b="0" i="0" u="none"/>
              <a:t>	</a:t>
            </a:r>
            <a:r>
              <a:rPr lang="es" b="1" i="0" u="none"/>
              <a:t>Por Defecto</a:t>
            </a:r>
          </a:p>
          <a:p>
            <a:pPr algn="l" rtl="0"/>
            <a:r>
              <a:rPr lang="es" b="1" i="0" u="none"/>
              <a:t>Dist. Corte Caja:</a:t>
            </a:r>
            <a:r>
              <a:rPr lang="es" b="0" i="0" u="none"/>
              <a:t>	</a:t>
            </a:r>
            <a:r>
              <a:rPr lang="es" b="1" i="0" u="none"/>
              <a:t>50/50</a:t>
            </a:r>
          </a:p>
          <a:p>
            <a:pPr algn="l" rtl="0"/>
            <a:r>
              <a:rPr lang="es" b="1" i="0" u="none"/>
              <a:t>Método</a:t>
            </a:r>
            <a:r>
              <a:rPr lang="es" b="0" i="0" u="none"/>
              <a:t>          	</a:t>
            </a:r>
            <a:r>
              <a:rPr lang="es" b="1" i="0" u="none"/>
              <a:t>Jacksonville ProstDragado</a:t>
            </a:r>
          </a:p>
        </p:txBody>
      </p:sp>
      <p:sp>
        <p:nvSpPr>
          <p:cNvPr id="6" name="TextBox 5"/>
          <p:cNvSpPr txBox="1"/>
          <p:nvPr/>
        </p:nvSpPr>
        <p:spPr>
          <a:xfrm>
            <a:off x="457200" y="4953000"/>
            <a:ext cx="4800600" cy="646331"/>
          </a:xfrm>
          <a:prstGeom prst="rect">
            <a:avLst/>
          </a:prstGeom>
          <a:noFill/>
          <a:ln>
            <a:solidFill>
              <a:schemeClr val="tx1"/>
            </a:solidFill>
          </a:ln>
        </p:spPr>
        <p:txBody>
          <a:bodyPr wrap="square" rtlCol="0">
            <a:spAutoFit/>
          </a:bodyPr>
          <a:lstStyle/>
          <a:p>
            <a:pPr algn="ctr" rtl="0"/>
            <a:r>
              <a:rPr lang="es" b="1" i="0" u="none">
                <a:solidFill>
                  <a:schemeClr val="tx1">
                    <a:lumMod val="65000"/>
                    <a:lumOff val="35000"/>
                  </a:schemeClr>
                </a:solidFill>
              </a:rPr>
              <a:t>Usando los parámetros (derecha), cual es el crédito total que sería aplicado?</a:t>
            </a:r>
          </a:p>
        </p:txBody>
      </p:sp>
      <p:sp>
        <p:nvSpPr>
          <p:cNvPr id="3" name="Rectangle 2"/>
          <p:cNvSpPr/>
          <p:nvPr/>
        </p:nvSpPr>
        <p:spPr>
          <a:xfrm>
            <a:off x="347472" y="1275825"/>
            <a:ext cx="1569725" cy="369332"/>
          </a:xfrm>
          <a:prstGeom prst="rect">
            <a:avLst/>
          </a:prstGeom>
        </p:spPr>
        <p:txBody>
          <a:bodyPr wrap="none">
            <a:spAutoFit/>
          </a:bodyPr>
          <a:lstStyle/>
          <a:p>
            <a:pPr algn="l" rtl="0"/>
            <a:r>
              <a:rPr lang="es" b="0" i="0" u="none">
                <a:solidFill>
                  <a:schemeClr val="tx1">
                    <a:lumMod val="65000"/>
                    <a:lumOff val="35000"/>
                  </a:schemeClr>
                </a:solidFill>
              </a:rPr>
              <a:t>Ejemplo Prueba</a:t>
            </a:r>
          </a:p>
        </p:txBody>
      </p:sp>
    </p:spTree>
    <p:extLst>
      <p:ext uri="{BB962C8B-B14F-4D97-AF65-F5344CB8AC3E}">
        <p14:creationId xmlns:p14="http://schemas.microsoft.com/office/powerpoint/2010/main" val="12302810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04455"/>
          </a:xfrm>
        </p:spPr>
        <p:txBody>
          <a:bodyPr>
            <a:normAutofit/>
          </a:bodyPr>
          <a:lstStyle/>
          <a:p>
            <a:pPr algn="l" rtl="0"/>
            <a:r>
              <a:rPr lang="es" b="0" i="0" u="none"/>
              <a:t>Créditos Jacksonville ProstDragado</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77</a:t>
            </a:fld>
            <a:endParaRPr lang="es"/>
          </a:p>
        </p:txBody>
      </p:sp>
      <p:sp>
        <p:nvSpPr>
          <p:cNvPr id="5" name="TextBox 4"/>
          <p:cNvSpPr txBox="1"/>
          <p:nvPr/>
        </p:nvSpPr>
        <p:spPr>
          <a:xfrm>
            <a:off x="242454" y="5742709"/>
            <a:ext cx="8382000" cy="400110"/>
          </a:xfrm>
          <a:prstGeom prst="rect">
            <a:avLst/>
          </a:prstGeom>
          <a:noFill/>
          <a:ln>
            <a:solidFill>
              <a:schemeClr val="tx1"/>
            </a:solidFill>
          </a:ln>
        </p:spPr>
        <p:txBody>
          <a:bodyPr wrap="square" rtlCol="0">
            <a:spAutoFit/>
          </a:bodyPr>
          <a:lstStyle/>
          <a:p>
            <a:pPr algn="ctr" rtl="0"/>
            <a:r>
              <a:rPr lang="es" sz="2000" b="1" i="0" u="none">
                <a:solidFill>
                  <a:schemeClr val="tx1">
                    <a:lumMod val="65000"/>
                    <a:lumOff val="35000"/>
                  </a:schemeClr>
                </a:solidFill>
              </a:rPr>
              <a:t>Felicitaciones!</a:t>
            </a:r>
            <a:r>
              <a:rPr lang="es" sz="2000" b="0" i="0" u="none">
                <a:solidFill>
                  <a:schemeClr val="tx1">
                    <a:lumMod val="65000"/>
                    <a:lumOff val="35000"/>
                  </a:schemeClr>
                </a:solidFill>
              </a:rPr>
              <a:t>  </a:t>
            </a:r>
            <a:r>
              <a:rPr lang="es" sz="2000" b="1" i="0" u="none">
                <a:solidFill>
                  <a:schemeClr val="tx1">
                    <a:lumMod val="65000"/>
                    <a:lumOff val="35000"/>
                  </a:schemeClr>
                </a:solidFill>
              </a:rPr>
              <a:t>Usted pasó por todo esto, por un crédito de 1 yc!</a:t>
            </a:r>
          </a:p>
        </p:txBody>
      </p:sp>
      <p:sp>
        <p:nvSpPr>
          <p:cNvPr id="9" name="Rectangle 8"/>
          <p:cNvSpPr/>
          <p:nvPr/>
        </p:nvSpPr>
        <p:spPr>
          <a:xfrm>
            <a:off x="347472" y="1641586"/>
            <a:ext cx="8534400" cy="3970318"/>
          </a:xfrm>
          <a:prstGeom prst="rect">
            <a:avLst/>
          </a:prstGeom>
        </p:spPr>
        <p:txBody>
          <a:bodyPr wrap="square">
            <a:spAutoFit/>
          </a:bodyPr>
          <a:lstStyle/>
          <a:p>
            <a:pPr algn="l" rtl="0"/>
            <a:r>
              <a:rPr lang="es" sz="900" b="0" i="0" u="none">
                <a:latin typeface="Courier New" pitchFamily="49" charset="0"/>
                <a:cs typeface="Courier New" pitchFamily="49" charset="0"/>
              </a:rPr>
              <a:t>Crédito= MIN(A, B)</a:t>
            </a:r>
          </a:p>
          <a:p>
            <a:endParaRPr lang="es" sz="900" dirty="0">
              <a:latin typeface="Courier New" pitchFamily="49" charset="0"/>
              <a:cs typeface="Courier New" pitchFamily="49" charset="0"/>
            </a:endParaRPr>
          </a:p>
          <a:p>
            <a:pPr algn="l" rtl="0"/>
            <a:r>
              <a:rPr lang="es" sz="900" b="0" i="0" u="none">
                <a:latin typeface="Courier New" pitchFamily="49" charset="0"/>
                <a:cs typeface="Courier New" pitchFamily="49" charset="0"/>
              </a:rPr>
              <a:t>                             Izq      Talud                            Derecha      Talud                  Total</a:t>
            </a:r>
          </a:p>
          <a:p>
            <a:pPr algn="l" rtl="0"/>
            <a:r>
              <a:rPr lang="es" sz="900" b="0" i="0" u="none">
                <a:latin typeface="Courier New" pitchFamily="49" charset="0"/>
                <a:cs typeface="Courier New" pitchFamily="49" charset="0"/>
              </a:rPr>
              <a:t>Estación              A          B          C     Crédito          A          B          C     Crédito     Crédito</a:t>
            </a:r>
            <a:endParaRPr lang="es" sz="900" dirty="0">
              <a:latin typeface="Courier New" pitchFamily="49" charset="0"/>
              <a:cs typeface="Courier New" pitchFamily="49" charset="0"/>
            </a:endParaRPr>
          </a:p>
          <a:p>
            <a:pPr algn="l" rtl="0"/>
            <a:r>
              <a:rPr lang="es" sz="900" b="0" i="0" u="none">
                <a:latin typeface="Courier New" pitchFamily="49" charset="0"/>
                <a:cs typeface="Courier New" pitchFamily="49" charset="0"/>
              </a:rPr>
              <a:t>792+20            22.9        0.0        0.0        0.0      139.3        0.0        0.0        0.0        0.0</a:t>
            </a:r>
          </a:p>
          <a:p>
            <a:pPr algn="l" rtl="0"/>
            <a:r>
              <a:rPr lang="es" sz="900" b="0" i="0" u="none">
                <a:latin typeface="Courier New" pitchFamily="49" charset="0"/>
                <a:cs typeface="Courier New" pitchFamily="49" charset="0"/>
              </a:rPr>
              <a:t>793+00            74.0        0.0        0.0        0.0      302.0        0.0        0.0        0.0        0.0</a:t>
            </a:r>
          </a:p>
          <a:p>
            <a:pPr algn="l" rtl="0"/>
            <a:r>
              <a:rPr lang="es" sz="900" b="0" i="0" u="none">
                <a:latin typeface="Courier New" pitchFamily="49" charset="0"/>
                <a:cs typeface="Courier New" pitchFamily="49" charset="0"/>
              </a:rPr>
              <a:t>794+00            49.0        0.0        0.0        0.0       41.0        0.0        0.0        0.0        0.0</a:t>
            </a:r>
          </a:p>
          <a:p>
            <a:pPr algn="l" rtl="0"/>
            <a:r>
              <a:rPr lang="es" sz="900" b="0" i="0" u="none">
                <a:latin typeface="Courier New" pitchFamily="49" charset="0"/>
                <a:cs typeface="Courier New" pitchFamily="49" charset="0"/>
              </a:rPr>
              <a:t>795+00            31.6        0.0        0.0        0.0       30.8        0.0        0.0        0.0        0.0</a:t>
            </a:r>
          </a:p>
          <a:p>
            <a:pPr algn="l" rtl="0"/>
            <a:r>
              <a:rPr lang="es" sz="900" b="0" i="0" u="none">
                <a:latin typeface="Courier New" pitchFamily="49" charset="0"/>
                <a:cs typeface="Courier New" pitchFamily="49" charset="0"/>
              </a:rPr>
              <a:t>796+00            18.7        0.0        0.0        0.0       40.6        0.0        0.0        0.0        0.0</a:t>
            </a:r>
          </a:p>
          <a:p>
            <a:pPr algn="l" rtl="0"/>
            <a:r>
              <a:rPr lang="es" sz="900" b="0" i="0" u="none">
                <a:latin typeface="Courier New" pitchFamily="49" charset="0"/>
                <a:cs typeface="Courier New" pitchFamily="49" charset="0"/>
              </a:rPr>
              <a:t>797+00             9.2        0.0        0.0        0.0       27.8        0.0        0.0        0.0        0.0</a:t>
            </a:r>
          </a:p>
          <a:p>
            <a:pPr algn="l" rtl="0"/>
            <a:r>
              <a:rPr lang="es" sz="900" b="0" i="0" u="none">
                <a:latin typeface="Courier New" pitchFamily="49" charset="0"/>
                <a:cs typeface="Courier New" pitchFamily="49" charset="0"/>
              </a:rPr>
              <a:t>798+00             1.9        0.0        0.0        0.0       50.1        0.0        0.0        0.0        0.0</a:t>
            </a:r>
          </a:p>
          <a:p>
            <a:pPr algn="l" rtl="0"/>
            <a:r>
              <a:rPr lang="es" sz="900" b="0" i="0" u="none">
                <a:latin typeface="Courier New" pitchFamily="49" charset="0"/>
                <a:cs typeface="Courier New" pitchFamily="49" charset="0"/>
              </a:rPr>
              <a:t>798+10             0.2        0.0        0.0        0.0        6.5        0.0        0.0        0.0        0.0</a:t>
            </a:r>
          </a:p>
          <a:p>
            <a:pPr algn="l" rtl="0"/>
            <a:r>
              <a:rPr lang="es" sz="900" b="0" i="0" u="none">
                <a:latin typeface="Courier New" pitchFamily="49" charset="0"/>
                <a:cs typeface="Courier New" pitchFamily="49" charset="0"/>
              </a:rPr>
              <a:t>798+20             0.0        0.0        0.0        0.0        6.2        0.0        0.0        0.0        0.0</a:t>
            </a:r>
          </a:p>
          <a:p>
            <a:pPr algn="l" rtl="0"/>
            <a:r>
              <a:rPr lang="es" sz="900" b="0" i="0" u="none">
                <a:latin typeface="Courier New" pitchFamily="49" charset="0"/>
                <a:cs typeface="Courier New" pitchFamily="49" charset="0"/>
              </a:rPr>
              <a:t>798+30             0.1        0.0        0.0        0.0        8.0        0.0        0.0        0.0        0.0</a:t>
            </a:r>
          </a:p>
          <a:p>
            <a:pPr algn="l" rtl="0"/>
            <a:r>
              <a:rPr lang="es" sz="900" b="0" i="0" u="none">
                <a:latin typeface="Courier New" pitchFamily="49" charset="0"/>
                <a:cs typeface="Courier New" pitchFamily="49" charset="0"/>
              </a:rPr>
              <a:t>798+40             1.1        0.0        0.0        0.0        8.2        0.0        0.0        0.0        0.0</a:t>
            </a:r>
          </a:p>
          <a:p>
            <a:pPr algn="l" rtl="0"/>
            <a:r>
              <a:rPr lang="es" sz="900" b="0" i="0" u="none">
                <a:latin typeface="Courier New" pitchFamily="49" charset="0"/>
                <a:cs typeface="Courier New" pitchFamily="49" charset="0"/>
              </a:rPr>
              <a:t>798+50             2.4        0.0        0.0        0.0        4.2        0.0        0.0        0.0        0.0</a:t>
            </a:r>
          </a:p>
          <a:p>
            <a:pPr algn="l" rtl="0"/>
            <a:r>
              <a:rPr lang="es" sz="900" b="0" i="0" u="none">
                <a:latin typeface="Courier New" pitchFamily="49" charset="0"/>
                <a:cs typeface="Courier New" pitchFamily="49" charset="0"/>
              </a:rPr>
              <a:t>798+60             7.0        0.0        0.0        0.0        1.1        0.0        0.0        0.0        0.0</a:t>
            </a:r>
          </a:p>
          <a:p>
            <a:pPr algn="l" rtl="0"/>
            <a:r>
              <a:rPr lang="es" sz="900" b="0" i="0" u="none">
                <a:latin typeface="Courier New" pitchFamily="49" charset="0"/>
                <a:cs typeface="Courier New" pitchFamily="49" charset="0"/>
              </a:rPr>
              <a:t>798+70            11.6        0.0        0.0        0.0        0.5        0.0        0.0        0.0        0.0</a:t>
            </a:r>
          </a:p>
          <a:p>
            <a:pPr algn="l" rtl="0"/>
            <a:r>
              <a:rPr lang="es" sz="900" b="0" i="0" u="none">
                <a:latin typeface="Courier New" pitchFamily="49" charset="0"/>
                <a:cs typeface="Courier New" pitchFamily="49" charset="0"/>
              </a:rPr>
              <a:t>798+80            10.2        0.0        0.0        0.0        0.1        0.0        0.0        0.0        0.0</a:t>
            </a:r>
          </a:p>
          <a:p>
            <a:pPr algn="l" rtl="0"/>
            <a:r>
              <a:rPr lang="es" sz="900" b="0" i="0" u="none">
                <a:latin typeface="Courier New" pitchFamily="49" charset="0"/>
                <a:cs typeface="Courier New" pitchFamily="49" charset="0"/>
              </a:rPr>
              <a:t>798+90             4.3        0.0        0.0        0.0        0.1        0.0        0.0        0.0        0.0</a:t>
            </a:r>
          </a:p>
          <a:p>
            <a:pPr algn="l" rtl="0"/>
            <a:r>
              <a:rPr lang="es" sz="900" b="0" i="0" u="none">
                <a:latin typeface="Courier New" pitchFamily="49" charset="0"/>
                <a:cs typeface="Courier New" pitchFamily="49" charset="0"/>
              </a:rPr>
              <a:t>799+00             2.0        0.0        0.0        0.0        0.4        0.0        0.0        0.0        0.0</a:t>
            </a:r>
          </a:p>
          <a:p>
            <a:pPr algn="l" rtl="0"/>
            <a:r>
              <a:rPr lang="es" sz="900" b="0" i="0" u="none">
                <a:latin typeface="Courier New" pitchFamily="49" charset="0"/>
                <a:cs typeface="Courier New" pitchFamily="49" charset="0"/>
              </a:rPr>
              <a:t>799+17            17.6        0.8        0.0        0.8        0.7        0.0        0.0        0.0        0.8</a:t>
            </a:r>
          </a:p>
          <a:p>
            <a:pPr algn="l" rtl="0"/>
            <a:r>
              <a:rPr lang="es" sz="900" b="0" i="0" u="none">
                <a:latin typeface="Courier New" pitchFamily="49" charset="0"/>
                <a:cs typeface="Courier New" pitchFamily="49" charset="0"/>
              </a:rPr>
              <a:t>799+24             8.4        0.2        0.0        0.2        0.1        0.0        0.0        0.0        0.2</a:t>
            </a:r>
          </a:p>
          <a:p>
            <a:pPr algn="l" rtl="0"/>
            <a:r>
              <a:rPr lang="es" sz="900" b="0" i="0" u="none">
                <a:latin typeface="Courier New" pitchFamily="49" charset="0"/>
                <a:cs typeface="Courier New" pitchFamily="49" charset="0"/>
              </a:rPr>
              <a:t>799+28            10.1        0.0        0.0        0.0        0.0        1.4        0.0        0.0        0.0</a:t>
            </a:r>
          </a:p>
          <a:p>
            <a:pPr algn="l" rtl="0"/>
            <a:r>
              <a:rPr lang="es" sz="900" b="0" i="0" u="none">
                <a:latin typeface="Courier New" pitchFamily="49" charset="0"/>
                <a:cs typeface="Courier New" pitchFamily="49" charset="0"/>
              </a:rPr>
              <a:t>799+41            18.0        0.0        0.0        0.0        0.0        3.6        0.0        0.0        0.0</a:t>
            </a:r>
          </a:p>
          <a:p>
            <a:pPr algn="l" rtl="0"/>
            <a:r>
              <a:rPr lang="es" sz="900" b="0" i="0" u="none">
                <a:latin typeface="Courier New" pitchFamily="49" charset="0"/>
                <a:cs typeface="Courier New" pitchFamily="49" charset="0"/>
              </a:rPr>
              <a:t>799+56            18.3        0.0        0.0        0.0        0.0        0.0        0.0        0.0        0.0</a:t>
            </a:r>
          </a:p>
          <a:p>
            <a:pPr algn="l" rtl="0"/>
            <a:r>
              <a:rPr lang="es" sz="900" b="0" i="0" u="none">
                <a:latin typeface="Courier New" pitchFamily="49" charset="0"/>
                <a:cs typeface="Courier New" pitchFamily="49" charset="0"/>
              </a:rPr>
              <a:t>              --------   --------   --------   --------   --------   --------   --------   --------   --------</a:t>
            </a:r>
          </a:p>
          <a:p>
            <a:pPr algn="l" rtl="0"/>
            <a:r>
              <a:rPr lang="es" sz="900" b="0" i="0" u="none">
                <a:latin typeface="Courier New" pitchFamily="49" charset="0"/>
                <a:cs typeface="Courier New" pitchFamily="49" charset="0"/>
              </a:rPr>
              <a:t>Total                                               1.0                                         0.0        1.0</a:t>
            </a:r>
          </a:p>
        </p:txBody>
      </p:sp>
      <p:sp>
        <p:nvSpPr>
          <p:cNvPr id="3" name="Rectangle 2"/>
          <p:cNvSpPr/>
          <p:nvPr/>
        </p:nvSpPr>
        <p:spPr>
          <a:xfrm>
            <a:off x="347472" y="1141449"/>
            <a:ext cx="2403287" cy="369332"/>
          </a:xfrm>
          <a:prstGeom prst="rect">
            <a:avLst/>
          </a:prstGeom>
        </p:spPr>
        <p:txBody>
          <a:bodyPr wrap="none">
            <a:spAutoFit/>
          </a:bodyPr>
          <a:lstStyle/>
          <a:p>
            <a:pPr algn="l" rtl="0"/>
            <a:r>
              <a:rPr lang="es" b="0" i="0" u="none">
                <a:solidFill>
                  <a:schemeClr val="tx1">
                    <a:lumMod val="65000"/>
                    <a:lumOff val="35000"/>
                  </a:schemeClr>
                </a:solidFill>
              </a:rPr>
              <a:t>Resultados Ejemplo Prueba</a:t>
            </a:r>
          </a:p>
        </p:txBody>
      </p:sp>
    </p:spTree>
    <p:extLst>
      <p:ext uri="{BB962C8B-B14F-4D97-AF65-F5344CB8AC3E}">
        <p14:creationId xmlns:p14="http://schemas.microsoft.com/office/powerpoint/2010/main" val="7210826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11382"/>
          </a:xfrm>
        </p:spPr>
        <p:txBody>
          <a:bodyPr/>
          <a:lstStyle/>
          <a:p>
            <a:pPr algn="l" rtl="0"/>
            <a:r>
              <a:rPr lang="es" b="0" i="0" u="none"/>
              <a:t>Créditos Jacksonville Post Dragado</a:t>
            </a:r>
          </a:p>
        </p:txBody>
      </p:sp>
      <p:pic>
        <p:nvPicPr>
          <p:cNvPr id="3074" name="Picture 2" descr="C:\Temp\JJJL.png"/>
          <p:cNvPicPr>
            <a:picLocks noChangeAspect="1" noChangeArrowheads="1"/>
          </p:cNvPicPr>
          <p:nvPr/>
        </p:nvPicPr>
        <p:blipFill>
          <a:blip r:embed="rId2" cstate="print"/>
          <a:srcRect/>
          <a:stretch>
            <a:fillRect/>
          </a:stretch>
        </p:blipFill>
        <p:spPr bwMode="auto">
          <a:xfrm>
            <a:off x="457200" y="1586346"/>
            <a:ext cx="7617997" cy="3918991"/>
          </a:xfrm>
          <a:prstGeom prst="rect">
            <a:avLst/>
          </a:prstGeom>
          <a:noFill/>
        </p:spPr>
      </p:pic>
      <p:sp>
        <p:nvSpPr>
          <p:cNvPr id="5" name="TextBox 4"/>
          <p:cNvSpPr txBox="1"/>
          <p:nvPr/>
        </p:nvSpPr>
        <p:spPr>
          <a:xfrm>
            <a:off x="457200" y="5594740"/>
            <a:ext cx="8382000" cy="646331"/>
          </a:xfrm>
          <a:prstGeom prst="rect">
            <a:avLst/>
          </a:prstGeom>
          <a:noFill/>
          <a:ln>
            <a:noFill/>
          </a:ln>
        </p:spPr>
        <p:txBody>
          <a:bodyPr wrap="square" rtlCol="0">
            <a:spAutoFit/>
          </a:bodyPr>
          <a:lstStyle/>
          <a:p>
            <a:pPr algn="l" rtl="0"/>
            <a:r>
              <a:rPr lang="es" b="1" i="0" u="none">
                <a:solidFill>
                  <a:schemeClr val="tx1">
                    <a:lumMod val="65000"/>
                    <a:lumOff val="35000"/>
                  </a:schemeClr>
                </a:solidFill>
              </a:rPr>
              <a:t>Esta es una de solo dos secciones donde el perfil de Postdragado pasa debajo de la plantilla Sobreprofundidad Permitida (base talud izquierda).</a:t>
            </a:r>
          </a:p>
        </p:txBody>
      </p:sp>
    </p:spTree>
    <p:extLst>
      <p:ext uri="{BB962C8B-B14F-4D97-AF65-F5344CB8AC3E}">
        <p14:creationId xmlns:p14="http://schemas.microsoft.com/office/powerpoint/2010/main" val="17464251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Limitando volúmenes con un archivo de Borde</a:t>
            </a: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79</a:t>
            </a:fld>
            <a:endParaRPr lang="es"/>
          </a:p>
        </p:txBody>
      </p:sp>
    </p:spTree>
    <p:extLst>
      <p:ext uri="{BB962C8B-B14F-4D97-AF65-F5344CB8AC3E}">
        <p14:creationId xmlns:p14="http://schemas.microsoft.com/office/powerpoint/2010/main" val="4136050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915400" cy="715962"/>
          </a:xfrm>
        </p:spPr>
        <p:txBody>
          <a:bodyPr>
            <a:normAutofit/>
          </a:bodyPr>
          <a:lstStyle/>
          <a:p>
            <a:pPr algn="l" rtl="0"/>
            <a:r>
              <a:rPr lang="es" b="0" i="0" u="none"/>
              <a:t>Isóbata Sobreprofundidad en PostDragado </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8</a:t>
            </a:fld>
            <a:endParaRPr lang="es"/>
          </a:p>
        </p:txBody>
      </p:sp>
      <p:sp>
        <p:nvSpPr>
          <p:cNvPr id="6" name="TextBox 5"/>
          <p:cNvSpPr txBox="1"/>
          <p:nvPr/>
        </p:nvSpPr>
        <p:spPr>
          <a:xfrm>
            <a:off x="6629400" y="1581210"/>
            <a:ext cx="2514600" cy="4524315"/>
          </a:xfrm>
          <a:prstGeom prst="rect">
            <a:avLst/>
          </a:prstGeom>
          <a:noFill/>
        </p:spPr>
        <p:txBody>
          <a:bodyPr wrap="square" rtlCol="0">
            <a:spAutoFit/>
          </a:bodyPr>
          <a:lstStyle/>
          <a:p>
            <a:pPr algn="l" rtl="0"/>
            <a:r>
              <a:rPr lang="es" sz="1600" b="0" i="0" u="none" dirty="0">
                <a:solidFill>
                  <a:schemeClr val="tx1">
                    <a:lumMod val="65000"/>
                    <a:lumOff val="35000"/>
                  </a:schemeClr>
                </a:solidFill>
              </a:rPr>
              <a:t>Ud. puede calcular el material Sobreprofundidad Isóbata con base en el perfil de Pre Dragado.</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Luego usted podria calcular el material Sobreprofundidad Isóbata con base en el perfil de Post-dragado.</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Luego usted podria tomar la diferencia entre los dos.</a:t>
            </a:r>
          </a:p>
          <a:p>
            <a:endParaRPr lang="es" sz="1600" b="1" dirty="0">
              <a:solidFill>
                <a:schemeClr val="tx1">
                  <a:lumMod val="65000"/>
                  <a:lumOff val="35000"/>
                </a:schemeClr>
              </a:solidFill>
            </a:endParaRPr>
          </a:p>
          <a:p>
            <a:pPr algn="l" rtl="0"/>
            <a:r>
              <a:rPr lang="es" sz="1600" b="1" i="0" u="none" dirty="0">
                <a:solidFill>
                  <a:schemeClr val="tx1">
                    <a:lumMod val="65000"/>
                    <a:lumOff val="35000"/>
                  </a:schemeClr>
                </a:solidFill>
              </a:rPr>
              <a:t>Pero, estaría equivocado.</a:t>
            </a:r>
          </a:p>
        </p:txBody>
      </p:sp>
      <p:sp>
        <p:nvSpPr>
          <p:cNvPr id="14" name="TextBox 13"/>
          <p:cNvSpPr txBox="1"/>
          <p:nvPr/>
        </p:nvSpPr>
        <p:spPr>
          <a:xfrm>
            <a:off x="5833009" y="1917813"/>
            <a:ext cx="894817" cy="200055"/>
          </a:xfrm>
          <a:prstGeom prst="rect">
            <a:avLst/>
          </a:prstGeom>
          <a:solidFill>
            <a:schemeClr val="bg1"/>
          </a:solidFill>
        </p:spPr>
        <p:txBody>
          <a:bodyPr wrap="square" rtlCol="0">
            <a:spAutoFit/>
          </a:bodyPr>
          <a:lstStyle/>
          <a:p>
            <a:pPr algn="ctr"/>
            <a:r>
              <a:rPr lang="en-US" sz="700" b="1" smtClean="0">
                <a:solidFill>
                  <a:srgbClr val="FF0000"/>
                </a:solidFill>
              </a:rPr>
              <a:t>PRE-DRAGADO</a:t>
            </a:r>
            <a:endParaRPr lang="en-US" sz="700" b="1">
              <a:solidFill>
                <a:srgbClr val="FF0000"/>
              </a:solidFill>
            </a:endParaRPr>
          </a:p>
        </p:txBody>
      </p:sp>
      <p:grpSp>
        <p:nvGrpSpPr>
          <p:cNvPr id="4" name="Group 3"/>
          <p:cNvGrpSpPr/>
          <p:nvPr/>
        </p:nvGrpSpPr>
        <p:grpSpPr>
          <a:xfrm>
            <a:off x="0" y="1555375"/>
            <a:ext cx="6696806" cy="4772854"/>
            <a:chOff x="0" y="1555375"/>
            <a:chExt cx="6696806" cy="4772854"/>
          </a:xfrm>
        </p:grpSpPr>
        <p:pic>
          <p:nvPicPr>
            <p:cNvPr id="1026" name="Picture 2" descr="C:\Temp\Volume Course\GGG2.png"/>
            <p:cNvPicPr>
              <a:picLocks noChangeAspect="1" noChangeArrowheads="1"/>
            </p:cNvPicPr>
            <p:nvPr/>
          </p:nvPicPr>
          <p:blipFill>
            <a:blip r:embed="rId2" cstate="print"/>
            <a:srcRect/>
            <a:stretch>
              <a:fillRect/>
            </a:stretch>
          </p:blipFill>
          <p:spPr bwMode="auto">
            <a:xfrm>
              <a:off x="0" y="1555375"/>
              <a:ext cx="6629400" cy="2249892"/>
            </a:xfrm>
            <a:prstGeom prst="rect">
              <a:avLst/>
            </a:prstGeom>
            <a:noFill/>
          </p:spPr>
        </p:pic>
        <p:pic>
          <p:nvPicPr>
            <p:cNvPr id="5" name="Picture 2" descr="C:\Temp\Volume Course\GGG2.png"/>
            <p:cNvPicPr>
              <a:picLocks noChangeAspect="1" noChangeArrowheads="1"/>
            </p:cNvPicPr>
            <p:nvPr/>
          </p:nvPicPr>
          <p:blipFill>
            <a:blip r:embed="rId3" cstate="print"/>
            <a:stretch>
              <a:fillRect/>
            </a:stretch>
          </p:blipFill>
          <p:spPr bwMode="auto">
            <a:xfrm>
              <a:off x="0" y="4078337"/>
              <a:ext cx="6574451" cy="2249892"/>
            </a:xfrm>
            <a:prstGeom prst="rect">
              <a:avLst/>
            </a:prstGeom>
            <a:noFill/>
          </p:spPr>
        </p:pic>
        <p:sp>
          <p:nvSpPr>
            <p:cNvPr id="3" name="TextBox 2"/>
            <p:cNvSpPr txBox="1"/>
            <p:nvPr/>
          </p:nvSpPr>
          <p:spPr>
            <a:xfrm>
              <a:off x="2128206" y="1844981"/>
              <a:ext cx="1278541" cy="738664"/>
            </a:xfrm>
            <a:prstGeom prst="rect">
              <a:avLst/>
            </a:prstGeom>
            <a:solidFill>
              <a:schemeClr val="bg1"/>
            </a:solidFill>
          </p:spPr>
          <p:txBody>
            <a:bodyPr wrap="square" rtlCol="0">
              <a:spAutoFit/>
            </a:bodyPr>
            <a:lstStyle/>
            <a:p>
              <a:pPr algn="ctr"/>
              <a:r>
                <a:rPr lang="en-US" sz="1400" b="1" smtClean="0"/>
                <a:t>Material Isobata </a:t>
              </a:r>
            </a:p>
            <a:p>
              <a:pPr algn="ctr"/>
              <a:r>
                <a:rPr lang="en-US" sz="1400" b="1" smtClean="0"/>
                <a:t>Pre-dragado</a:t>
              </a:r>
              <a:endParaRPr lang="en-US" sz="1400" b="1"/>
            </a:p>
          </p:txBody>
        </p:sp>
        <p:sp>
          <p:nvSpPr>
            <p:cNvPr id="9" name="TextBox 8"/>
            <p:cNvSpPr txBox="1"/>
            <p:nvPr/>
          </p:nvSpPr>
          <p:spPr>
            <a:xfrm>
              <a:off x="4109399" y="2078301"/>
              <a:ext cx="810559" cy="415498"/>
            </a:xfrm>
            <a:prstGeom prst="rect">
              <a:avLst/>
            </a:prstGeom>
            <a:solidFill>
              <a:schemeClr val="bg1"/>
            </a:solidFill>
          </p:spPr>
          <p:txBody>
            <a:bodyPr wrap="square" rtlCol="0">
              <a:spAutoFit/>
            </a:bodyPr>
            <a:lstStyle/>
            <a:p>
              <a:pPr algn="ctr"/>
              <a:r>
                <a:rPr lang="en-US" sz="700" b="1" smtClean="0"/>
                <a:t>Material Isobata </a:t>
              </a:r>
            </a:p>
            <a:p>
              <a:pPr algn="ctr"/>
              <a:r>
                <a:rPr lang="en-US" sz="700" b="1" smtClean="0"/>
                <a:t>Sobredragado</a:t>
              </a:r>
              <a:endParaRPr lang="en-US" sz="700" b="1"/>
            </a:p>
          </p:txBody>
        </p:sp>
        <p:sp>
          <p:nvSpPr>
            <p:cNvPr id="10" name="TextBox 9"/>
            <p:cNvSpPr txBox="1"/>
            <p:nvPr/>
          </p:nvSpPr>
          <p:spPr>
            <a:xfrm>
              <a:off x="790331" y="2182149"/>
              <a:ext cx="755915" cy="369332"/>
            </a:xfrm>
            <a:prstGeom prst="rect">
              <a:avLst/>
            </a:prstGeom>
            <a:solidFill>
              <a:schemeClr val="bg1"/>
            </a:solidFill>
          </p:spPr>
          <p:txBody>
            <a:bodyPr wrap="square" rtlCol="0">
              <a:spAutoFit/>
            </a:bodyPr>
            <a:lstStyle/>
            <a:p>
              <a:pPr algn="ctr"/>
              <a:r>
                <a:rPr lang="en-US" sz="600" b="1" smtClean="0"/>
                <a:t>Material Isobata </a:t>
              </a:r>
            </a:p>
            <a:p>
              <a:pPr algn="ctr"/>
              <a:r>
                <a:rPr lang="en-US" sz="600" b="1" smtClean="0"/>
                <a:t>Sobredragado</a:t>
              </a:r>
              <a:endParaRPr lang="en-US" sz="600" b="1"/>
            </a:p>
          </p:txBody>
        </p:sp>
        <p:sp>
          <p:nvSpPr>
            <p:cNvPr id="11" name="TextBox 10"/>
            <p:cNvSpPr txBox="1"/>
            <p:nvPr/>
          </p:nvSpPr>
          <p:spPr>
            <a:xfrm>
              <a:off x="716155" y="4705505"/>
              <a:ext cx="755915" cy="369332"/>
            </a:xfrm>
            <a:prstGeom prst="rect">
              <a:avLst/>
            </a:prstGeom>
            <a:solidFill>
              <a:schemeClr val="bg1"/>
            </a:solidFill>
          </p:spPr>
          <p:txBody>
            <a:bodyPr wrap="square" rtlCol="0">
              <a:spAutoFit/>
            </a:bodyPr>
            <a:lstStyle/>
            <a:p>
              <a:pPr algn="ctr"/>
              <a:r>
                <a:rPr lang="en-US" sz="600" b="1" smtClean="0"/>
                <a:t>Material Isobata </a:t>
              </a:r>
            </a:p>
            <a:p>
              <a:pPr algn="ctr"/>
              <a:r>
                <a:rPr lang="en-US" sz="600" b="1" smtClean="0"/>
                <a:t>Sobredragado</a:t>
              </a:r>
              <a:endParaRPr lang="en-US" sz="600" b="1"/>
            </a:p>
          </p:txBody>
        </p:sp>
        <p:sp>
          <p:nvSpPr>
            <p:cNvPr id="12" name="TextBox 11"/>
            <p:cNvSpPr txBox="1"/>
            <p:nvPr/>
          </p:nvSpPr>
          <p:spPr>
            <a:xfrm>
              <a:off x="3002145" y="4679881"/>
              <a:ext cx="815257" cy="415498"/>
            </a:xfrm>
            <a:prstGeom prst="rect">
              <a:avLst/>
            </a:prstGeom>
            <a:solidFill>
              <a:schemeClr val="bg1"/>
            </a:solidFill>
          </p:spPr>
          <p:txBody>
            <a:bodyPr wrap="square" rtlCol="0">
              <a:spAutoFit/>
            </a:bodyPr>
            <a:lstStyle/>
            <a:p>
              <a:pPr algn="ctr"/>
              <a:r>
                <a:rPr lang="en-US" sz="700" b="1" smtClean="0"/>
                <a:t>Material Isobata </a:t>
              </a:r>
            </a:p>
            <a:p>
              <a:pPr algn="ctr"/>
              <a:r>
                <a:rPr lang="en-US" sz="700" b="1" smtClean="0"/>
                <a:t>Sobredragado</a:t>
              </a:r>
              <a:endParaRPr lang="en-US" sz="700" b="1"/>
            </a:p>
          </p:txBody>
        </p:sp>
        <p:sp>
          <p:nvSpPr>
            <p:cNvPr id="13" name="TextBox 12"/>
            <p:cNvSpPr txBox="1"/>
            <p:nvPr/>
          </p:nvSpPr>
          <p:spPr>
            <a:xfrm>
              <a:off x="5801989" y="4419589"/>
              <a:ext cx="894817" cy="200055"/>
            </a:xfrm>
            <a:prstGeom prst="rect">
              <a:avLst/>
            </a:prstGeom>
            <a:solidFill>
              <a:schemeClr val="bg1"/>
            </a:solidFill>
          </p:spPr>
          <p:txBody>
            <a:bodyPr wrap="square" rtlCol="0">
              <a:spAutoFit/>
            </a:bodyPr>
            <a:lstStyle/>
            <a:p>
              <a:pPr algn="ctr"/>
              <a:r>
                <a:rPr lang="en-US" sz="700" b="1" smtClean="0">
                  <a:solidFill>
                    <a:srgbClr val="FF0000"/>
                  </a:solidFill>
                </a:rPr>
                <a:t>PRE-DRAGADO</a:t>
              </a:r>
              <a:endParaRPr lang="en-US" sz="700" b="1">
                <a:solidFill>
                  <a:srgbClr val="FF0000"/>
                </a:solidFill>
              </a:endParaRPr>
            </a:p>
          </p:txBody>
        </p:sp>
        <p:sp>
          <p:nvSpPr>
            <p:cNvPr id="15" name="TextBox 14"/>
            <p:cNvSpPr txBox="1"/>
            <p:nvPr/>
          </p:nvSpPr>
          <p:spPr>
            <a:xfrm>
              <a:off x="5718373" y="2806585"/>
              <a:ext cx="894817" cy="200055"/>
            </a:xfrm>
            <a:prstGeom prst="rect">
              <a:avLst/>
            </a:prstGeom>
            <a:solidFill>
              <a:schemeClr val="bg1"/>
            </a:solidFill>
          </p:spPr>
          <p:txBody>
            <a:bodyPr wrap="square" rtlCol="0">
              <a:spAutoFit/>
            </a:bodyPr>
            <a:lstStyle/>
            <a:p>
              <a:pPr algn="ctr"/>
              <a:r>
                <a:rPr lang="en-US" sz="700" b="1" smtClean="0">
                  <a:solidFill>
                    <a:srgbClr val="078F0D"/>
                  </a:solidFill>
                </a:rPr>
                <a:t>POS-DRAGADO</a:t>
              </a:r>
              <a:endParaRPr lang="en-US" sz="700" b="1">
                <a:solidFill>
                  <a:srgbClr val="078F0D"/>
                </a:solidFill>
              </a:endParaRPr>
            </a:p>
          </p:txBody>
        </p:sp>
        <p:sp>
          <p:nvSpPr>
            <p:cNvPr id="16" name="TextBox 15"/>
            <p:cNvSpPr txBox="1"/>
            <p:nvPr/>
          </p:nvSpPr>
          <p:spPr>
            <a:xfrm>
              <a:off x="5652289" y="5297573"/>
              <a:ext cx="894817" cy="200055"/>
            </a:xfrm>
            <a:prstGeom prst="rect">
              <a:avLst/>
            </a:prstGeom>
            <a:solidFill>
              <a:schemeClr val="bg1"/>
            </a:solidFill>
          </p:spPr>
          <p:txBody>
            <a:bodyPr wrap="square" rtlCol="0">
              <a:spAutoFit/>
            </a:bodyPr>
            <a:lstStyle/>
            <a:p>
              <a:pPr algn="ctr"/>
              <a:r>
                <a:rPr lang="en-US" sz="700" b="1" smtClean="0">
                  <a:solidFill>
                    <a:srgbClr val="078F0D"/>
                  </a:solidFill>
                </a:rPr>
                <a:t>POS-DRAGADO</a:t>
              </a:r>
              <a:endParaRPr lang="en-US" sz="700" b="1">
                <a:solidFill>
                  <a:srgbClr val="078F0D"/>
                </a:solidFill>
              </a:endParaRPr>
            </a:p>
          </p:txBody>
        </p:sp>
        <p:sp>
          <p:nvSpPr>
            <p:cNvPr id="17" name="TextBox 16"/>
            <p:cNvSpPr txBox="1"/>
            <p:nvPr/>
          </p:nvSpPr>
          <p:spPr>
            <a:xfrm>
              <a:off x="1319002" y="4222681"/>
              <a:ext cx="2913133" cy="276999"/>
            </a:xfrm>
            <a:prstGeom prst="rect">
              <a:avLst/>
            </a:prstGeom>
            <a:solidFill>
              <a:schemeClr val="bg1"/>
            </a:solidFill>
          </p:spPr>
          <p:txBody>
            <a:bodyPr wrap="square" rtlCol="0">
              <a:spAutoFit/>
            </a:bodyPr>
            <a:lstStyle/>
            <a:p>
              <a:pPr algn="ctr"/>
              <a:r>
                <a:rPr lang="en-US" sz="1200" b="1" smtClean="0"/>
                <a:t>Material Isobata Post-dragado</a:t>
              </a:r>
              <a:endParaRPr lang="en-US" sz="1200" b="1"/>
            </a:p>
          </p:txBody>
        </p:sp>
      </p:grpSp>
    </p:spTree>
    <p:extLst>
      <p:ext uri="{BB962C8B-B14F-4D97-AF65-F5344CB8AC3E}">
        <p14:creationId xmlns:p14="http://schemas.microsoft.com/office/powerpoint/2010/main" val="2352552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736707" cy="988786"/>
          </a:xfrm>
        </p:spPr>
        <p:txBody>
          <a:bodyPr>
            <a:normAutofit/>
          </a:bodyPr>
          <a:lstStyle/>
          <a:p>
            <a:pPr algn="l" rtl="0"/>
            <a:r>
              <a:rPr lang="es" b="0" i="0" u="none" dirty="0"/>
              <a:t>Limitando Cálculos de Volumen con un Archivo Borde</a:t>
            </a:r>
          </a:p>
        </p:txBody>
      </p:sp>
      <p:sp>
        <p:nvSpPr>
          <p:cNvPr id="27" name="Slide Number Placeholder 26"/>
          <p:cNvSpPr>
            <a:spLocks noGrp="1"/>
          </p:cNvSpPr>
          <p:nvPr>
            <p:ph type="sldNum" sz="quarter" idx="12"/>
          </p:nvPr>
        </p:nvSpPr>
        <p:spPr/>
        <p:txBody>
          <a:bodyPr/>
          <a:lstStyle/>
          <a:p>
            <a:pPr algn="l" rtl="0"/>
            <a:fld id="{8B0EDE77-C530-4ADB-AD74-A99B71A289FB}" type="slidenum">
              <a:rPr/>
              <a:pPr algn="l" rtl="0"/>
              <a:t>80</a:t>
            </a:fld>
            <a:endParaRPr lang="es"/>
          </a:p>
        </p:txBody>
      </p:sp>
      <p:grpSp>
        <p:nvGrpSpPr>
          <p:cNvPr id="3" name="Group 2"/>
          <p:cNvGrpSpPr/>
          <p:nvPr/>
        </p:nvGrpSpPr>
        <p:grpSpPr>
          <a:xfrm>
            <a:off x="347472" y="1874838"/>
            <a:ext cx="7315200" cy="3276600"/>
            <a:chOff x="838200" y="2590800"/>
            <a:chExt cx="7315200" cy="3276600"/>
          </a:xfrm>
        </p:grpSpPr>
        <p:cxnSp>
          <p:nvCxnSpPr>
            <p:cNvPr id="5" name="Straight Connector 4"/>
            <p:cNvCxnSpPr/>
            <p:nvPr/>
          </p:nvCxnSpPr>
          <p:spPr>
            <a:xfrm rot="5400000">
              <a:off x="-114300" y="4229100"/>
              <a:ext cx="3276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1181100" y="4229100"/>
              <a:ext cx="3276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2552700" y="4229100"/>
              <a:ext cx="3276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4000500" y="4229100"/>
              <a:ext cx="3276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5524500" y="4229100"/>
              <a:ext cx="3276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Freeform 15"/>
            <p:cNvSpPr/>
            <p:nvPr/>
          </p:nvSpPr>
          <p:spPr>
            <a:xfrm>
              <a:off x="1981200" y="2630658"/>
              <a:ext cx="4096043" cy="1589650"/>
            </a:xfrm>
            <a:custGeom>
              <a:avLst/>
              <a:gdLst>
                <a:gd name="connsiteX0" fmla="*/ 0 w 4178105"/>
                <a:gd name="connsiteY0" fmla="*/ 379828 h 1589650"/>
                <a:gd name="connsiteX1" fmla="*/ 0 w 4178105"/>
                <a:gd name="connsiteY1" fmla="*/ 1097280 h 1589650"/>
                <a:gd name="connsiteX2" fmla="*/ 1378634 w 4178105"/>
                <a:gd name="connsiteY2" fmla="*/ 1097280 h 1589650"/>
                <a:gd name="connsiteX3" fmla="*/ 1378634 w 4178105"/>
                <a:gd name="connsiteY3" fmla="*/ 1589650 h 1589650"/>
                <a:gd name="connsiteX4" fmla="*/ 4178105 w 4178105"/>
                <a:gd name="connsiteY4" fmla="*/ 1561514 h 1589650"/>
                <a:gd name="connsiteX5" fmla="*/ 4149970 w 4178105"/>
                <a:gd name="connsiteY5" fmla="*/ 0 h 1589650"/>
                <a:gd name="connsiteX6" fmla="*/ 731520 w 4178105"/>
                <a:gd name="connsiteY6" fmla="*/ 28136 h 1589650"/>
                <a:gd name="connsiteX7" fmla="*/ 731520 w 4178105"/>
                <a:gd name="connsiteY7" fmla="*/ 407964 h 1589650"/>
                <a:gd name="connsiteX8" fmla="*/ 0 w 4178105"/>
                <a:gd name="connsiteY8" fmla="*/ 379828 h 158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8105" h="1589650">
                  <a:moveTo>
                    <a:pt x="0" y="379828"/>
                  </a:moveTo>
                  <a:lnTo>
                    <a:pt x="0" y="1097280"/>
                  </a:lnTo>
                  <a:lnTo>
                    <a:pt x="1378634" y="1097280"/>
                  </a:lnTo>
                  <a:lnTo>
                    <a:pt x="1378634" y="1589650"/>
                  </a:lnTo>
                  <a:lnTo>
                    <a:pt x="4178105" y="1561514"/>
                  </a:lnTo>
                  <a:lnTo>
                    <a:pt x="4149970" y="0"/>
                  </a:lnTo>
                  <a:lnTo>
                    <a:pt x="731520" y="28136"/>
                  </a:lnTo>
                  <a:lnTo>
                    <a:pt x="731520" y="407964"/>
                  </a:lnTo>
                  <a:lnTo>
                    <a:pt x="0" y="379828"/>
                  </a:lnTo>
                  <a:close/>
                </a:path>
              </a:pathLst>
            </a:custGeom>
            <a:noFill/>
            <a:ln w="381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cxnSp>
          <p:nvCxnSpPr>
            <p:cNvPr id="18" name="Straight Arrow Connector 17"/>
            <p:cNvCxnSpPr/>
            <p:nvPr/>
          </p:nvCxnSpPr>
          <p:spPr>
            <a:xfrm rot="5400000">
              <a:off x="2438400" y="3200400"/>
              <a:ext cx="10668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971800" y="3048000"/>
              <a:ext cx="533400" cy="369332"/>
            </a:xfrm>
            <a:prstGeom prst="rect">
              <a:avLst/>
            </a:prstGeom>
            <a:noFill/>
          </p:spPr>
          <p:txBody>
            <a:bodyPr wrap="square" rtlCol="0">
              <a:spAutoFit/>
            </a:bodyPr>
            <a:lstStyle/>
            <a:p>
              <a:pPr algn="l" rtl="0"/>
              <a:r>
                <a:rPr lang="es" b="0" i="0" u="none"/>
                <a:t>A2</a:t>
              </a:r>
            </a:p>
          </p:txBody>
        </p:sp>
        <p:sp>
          <p:nvSpPr>
            <p:cNvPr id="20" name="TextBox 19"/>
            <p:cNvSpPr txBox="1"/>
            <p:nvPr/>
          </p:nvSpPr>
          <p:spPr>
            <a:xfrm>
              <a:off x="838200" y="3200400"/>
              <a:ext cx="762000" cy="369332"/>
            </a:xfrm>
            <a:prstGeom prst="rect">
              <a:avLst/>
            </a:prstGeom>
            <a:noFill/>
          </p:spPr>
          <p:txBody>
            <a:bodyPr wrap="square" rtlCol="0">
              <a:spAutoFit/>
            </a:bodyPr>
            <a:lstStyle/>
            <a:p>
              <a:pPr algn="l" rtl="0"/>
              <a:r>
                <a:rPr lang="es" b="0" i="0" u="none"/>
                <a:t>A1=0</a:t>
              </a:r>
            </a:p>
          </p:txBody>
        </p:sp>
        <p:cxnSp>
          <p:nvCxnSpPr>
            <p:cNvPr id="21" name="Straight Arrow Connector 20"/>
            <p:cNvCxnSpPr/>
            <p:nvPr/>
          </p:nvCxnSpPr>
          <p:spPr>
            <a:xfrm rot="5400000">
              <a:off x="3581400" y="3429000"/>
              <a:ext cx="15240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343400" y="3200400"/>
              <a:ext cx="533400" cy="369332"/>
            </a:xfrm>
            <a:prstGeom prst="rect">
              <a:avLst/>
            </a:prstGeom>
            <a:noFill/>
          </p:spPr>
          <p:txBody>
            <a:bodyPr wrap="square" rtlCol="0">
              <a:spAutoFit/>
            </a:bodyPr>
            <a:lstStyle/>
            <a:p>
              <a:pPr algn="l" rtl="0"/>
              <a:r>
                <a:rPr lang="es" b="0" i="0" u="none"/>
                <a:t>A3</a:t>
              </a:r>
            </a:p>
          </p:txBody>
        </p:sp>
        <p:cxnSp>
          <p:nvCxnSpPr>
            <p:cNvPr id="23" name="Straight Arrow Connector 22"/>
            <p:cNvCxnSpPr/>
            <p:nvPr/>
          </p:nvCxnSpPr>
          <p:spPr>
            <a:xfrm rot="5400000">
              <a:off x="4953000" y="3429000"/>
              <a:ext cx="15240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715000" y="3200400"/>
              <a:ext cx="533400" cy="369332"/>
            </a:xfrm>
            <a:prstGeom prst="rect">
              <a:avLst/>
            </a:prstGeom>
            <a:noFill/>
          </p:spPr>
          <p:txBody>
            <a:bodyPr wrap="square" rtlCol="0">
              <a:spAutoFit/>
            </a:bodyPr>
            <a:lstStyle/>
            <a:p>
              <a:pPr algn="l" rtl="0"/>
              <a:r>
                <a:rPr lang="es" b="0" i="0" u="none"/>
                <a:t>A4</a:t>
              </a:r>
            </a:p>
          </p:txBody>
        </p:sp>
        <p:sp>
          <p:nvSpPr>
            <p:cNvPr id="26" name="TextBox 25"/>
            <p:cNvSpPr txBox="1"/>
            <p:nvPr/>
          </p:nvSpPr>
          <p:spPr>
            <a:xfrm>
              <a:off x="7239000" y="3429000"/>
              <a:ext cx="914400" cy="369332"/>
            </a:xfrm>
            <a:prstGeom prst="rect">
              <a:avLst/>
            </a:prstGeom>
            <a:noFill/>
          </p:spPr>
          <p:txBody>
            <a:bodyPr wrap="square" rtlCol="0">
              <a:spAutoFit/>
            </a:bodyPr>
            <a:lstStyle/>
            <a:p>
              <a:pPr algn="l" rtl="0"/>
              <a:r>
                <a:rPr lang="es" b="0" i="0" u="none"/>
                <a:t>A5=0</a:t>
              </a:r>
            </a:p>
          </p:txBody>
        </p:sp>
      </p:grpSp>
      <p:sp>
        <p:nvSpPr>
          <p:cNvPr id="31" name="TextBox 30"/>
          <p:cNvSpPr txBox="1"/>
          <p:nvPr/>
        </p:nvSpPr>
        <p:spPr>
          <a:xfrm>
            <a:off x="347472" y="5329604"/>
            <a:ext cx="7924800" cy="707886"/>
          </a:xfrm>
          <a:prstGeom prst="rect">
            <a:avLst/>
          </a:prstGeom>
          <a:noFill/>
        </p:spPr>
        <p:txBody>
          <a:bodyPr wrap="square" rtlCol="0">
            <a:spAutoFit/>
          </a:bodyPr>
          <a:lstStyle/>
          <a:p>
            <a:pPr algn="l" rtl="0"/>
            <a:r>
              <a:rPr lang="es" sz="2000" b="0" i="0" u="none">
                <a:solidFill>
                  <a:schemeClr val="tx1">
                    <a:lumMod val="65000"/>
                    <a:lumOff val="35000"/>
                  </a:schemeClr>
                </a:solidFill>
              </a:rPr>
              <a:t>CSV puede leer un archivo borde (*.BRD) y solo calcula área (y por consiguiente volumen) dentro del borde.</a:t>
            </a:r>
          </a:p>
        </p:txBody>
      </p:sp>
    </p:spTree>
    <p:extLst>
      <p:ext uri="{BB962C8B-B14F-4D97-AF65-F5344CB8AC3E}">
        <p14:creationId xmlns:p14="http://schemas.microsoft.com/office/powerpoint/2010/main" val="31777123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1" y="82278"/>
            <a:ext cx="8676887" cy="988786"/>
          </a:xfrm>
        </p:spPr>
        <p:txBody>
          <a:bodyPr>
            <a:normAutofit/>
          </a:bodyPr>
          <a:lstStyle/>
          <a:p>
            <a:pPr algn="l" rtl="0"/>
            <a:r>
              <a:rPr lang="es" b="0" i="0" u="none" dirty="0"/>
              <a:t>Limitando Cálculos de Volumen con un Archivo Borde</a:t>
            </a:r>
          </a:p>
        </p:txBody>
      </p:sp>
      <p:sp>
        <p:nvSpPr>
          <p:cNvPr id="13" name="Slide Number Placeholder 12"/>
          <p:cNvSpPr>
            <a:spLocks noGrp="1"/>
          </p:cNvSpPr>
          <p:nvPr>
            <p:ph type="sldNum" sz="quarter" idx="12"/>
          </p:nvPr>
        </p:nvSpPr>
        <p:spPr/>
        <p:txBody>
          <a:bodyPr/>
          <a:lstStyle/>
          <a:p>
            <a:pPr algn="l" rtl="0"/>
            <a:fld id="{8B0EDE77-C530-4ADB-AD74-A99B71A289FB}" type="slidenum">
              <a:rPr/>
              <a:pPr algn="l" rtl="0"/>
              <a:t>81</a:t>
            </a:fld>
            <a:endParaRPr lang="es"/>
          </a:p>
        </p:txBody>
      </p:sp>
      <p:sp>
        <p:nvSpPr>
          <p:cNvPr id="31" name="TextBox 30"/>
          <p:cNvSpPr txBox="1"/>
          <p:nvPr/>
        </p:nvSpPr>
        <p:spPr>
          <a:xfrm>
            <a:off x="238937" y="5271215"/>
            <a:ext cx="8915400" cy="646331"/>
          </a:xfrm>
          <a:prstGeom prst="rect">
            <a:avLst/>
          </a:prstGeom>
          <a:noFill/>
        </p:spPr>
        <p:txBody>
          <a:bodyPr wrap="square" rtlCol="0">
            <a:spAutoFit/>
          </a:bodyPr>
          <a:lstStyle/>
          <a:p>
            <a:pPr algn="l" rtl="0"/>
            <a:r>
              <a:rPr lang="es" b="0" i="0" u="none">
                <a:solidFill>
                  <a:schemeClr val="tx1">
                    <a:lumMod val="65000"/>
                    <a:lumOff val="35000"/>
                  </a:schemeClr>
                </a:solidFill>
              </a:rPr>
              <a:t>En CSV, el borde verde tendrá la misma área y volumen que el borde azul!</a:t>
            </a:r>
          </a:p>
          <a:p>
            <a:pPr algn="l" rtl="0"/>
            <a:r>
              <a:rPr lang="es" b="0" i="0" u="none">
                <a:solidFill>
                  <a:schemeClr val="tx1">
                    <a:lumMod val="65000"/>
                    <a:lumOff val="35000"/>
                  </a:schemeClr>
                </a:solidFill>
              </a:rPr>
              <a:t>En MODELO TIN, ellos serían muy diferentes.</a:t>
            </a:r>
          </a:p>
        </p:txBody>
      </p:sp>
      <p:grpSp>
        <p:nvGrpSpPr>
          <p:cNvPr id="3" name="Group 2"/>
          <p:cNvGrpSpPr/>
          <p:nvPr/>
        </p:nvGrpSpPr>
        <p:grpSpPr>
          <a:xfrm>
            <a:off x="689210" y="1518565"/>
            <a:ext cx="5638800" cy="3289495"/>
            <a:chOff x="689210" y="1518565"/>
            <a:chExt cx="5638800" cy="3289495"/>
          </a:xfrm>
        </p:grpSpPr>
        <p:cxnSp>
          <p:nvCxnSpPr>
            <p:cNvPr id="5" name="Straight Connector 4"/>
            <p:cNvCxnSpPr/>
            <p:nvPr/>
          </p:nvCxnSpPr>
          <p:spPr>
            <a:xfrm rot="5400000">
              <a:off x="-949090" y="3156865"/>
              <a:ext cx="3276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346310" y="3156865"/>
              <a:ext cx="3276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1717910" y="3156865"/>
              <a:ext cx="3276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165710" y="3156865"/>
              <a:ext cx="3276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4689710" y="3156865"/>
              <a:ext cx="32766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Freeform 15"/>
            <p:cNvSpPr/>
            <p:nvPr/>
          </p:nvSpPr>
          <p:spPr>
            <a:xfrm>
              <a:off x="1146410" y="1558423"/>
              <a:ext cx="4096043" cy="1589650"/>
            </a:xfrm>
            <a:custGeom>
              <a:avLst/>
              <a:gdLst>
                <a:gd name="connsiteX0" fmla="*/ 0 w 4178105"/>
                <a:gd name="connsiteY0" fmla="*/ 379828 h 1589650"/>
                <a:gd name="connsiteX1" fmla="*/ 0 w 4178105"/>
                <a:gd name="connsiteY1" fmla="*/ 1097280 h 1589650"/>
                <a:gd name="connsiteX2" fmla="*/ 1378634 w 4178105"/>
                <a:gd name="connsiteY2" fmla="*/ 1097280 h 1589650"/>
                <a:gd name="connsiteX3" fmla="*/ 1378634 w 4178105"/>
                <a:gd name="connsiteY3" fmla="*/ 1589650 h 1589650"/>
                <a:gd name="connsiteX4" fmla="*/ 4178105 w 4178105"/>
                <a:gd name="connsiteY4" fmla="*/ 1561514 h 1589650"/>
                <a:gd name="connsiteX5" fmla="*/ 4149970 w 4178105"/>
                <a:gd name="connsiteY5" fmla="*/ 0 h 1589650"/>
                <a:gd name="connsiteX6" fmla="*/ 731520 w 4178105"/>
                <a:gd name="connsiteY6" fmla="*/ 28136 h 1589650"/>
                <a:gd name="connsiteX7" fmla="*/ 731520 w 4178105"/>
                <a:gd name="connsiteY7" fmla="*/ 407964 h 1589650"/>
                <a:gd name="connsiteX8" fmla="*/ 0 w 4178105"/>
                <a:gd name="connsiteY8" fmla="*/ 379828 h 158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8105" h="1589650">
                  <a:moveTo>
                    <a:pt x="0" y="379828"/>
                  </a:moveTo>
                  <a:lnTo>
                    <a:pt x="0" y="1097280"/>
                  </a:lnTo>
                  <a:lnTo>
                    <a:pt x="1378634" y="1097280"/>
                  </a:lnTo>
                  <a:lnTo>
                    <a:pt x="1378634" y="1589650"/>
                  </a:lnTo>
                  <a:lnTo>
                    <a:pt x="4178105" y="1561514"/>
                  </a:lnTo>
                  <a:lnTo>
                    <a:pt x="4149970" y="0"/>
                  </a:lnTo>
                  <a:lnTo>
                    <a:pt x="731520" y="28136"/>
                  </a:lnTo>
                  <a:lnTo>
                    <a:pt x="731520" y="407964"/>
                  </a:lnTo>
                  <a:lnTo>
                    <a:pt x="0" y="379828"/>
                  </a:lnTo>
                  <a:close/>
                </a:path>
              </a:pathLst>
            </a:custGeom>
            <a:solidFill>
              <a:srgbClr val="99FF33"/>
            </a:solidFill>
            <a:ln w="381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25" name="Freeform 24"/>
            <p:cNvSpPr/>
            <p:nvPr/>
          </p:nvSpPr>
          <p:spPr>
            <a:xfrm>
              <a:off x="768927" y="1572491"/>
              <a:ext cx="5458265" cy="3235569"/>
            </a:xfrm>
            <a:custGeom>
              <a:avLst/>
              <a:gdLst>
                <a:gd name="connsiteX0" fmla="*/ 0 w 5458265"/>
                <a:gd name="connsiteY0" fmla="*/ 28136 h 3235569"/>
                <a:gd name="connsiteX1" fmla="*/ 5458265 w 5458265"/>
                <a:gd name="connsiteY1" fmla="*/ 0 h 3235569"/>
                <a:gd name="connsiteX2" fmla="*/ 5444197 w 5458265"/>
                <a:gd name="connsiteY2" fmla="*/ 3235569 h 3235569"/>
                <a:gd name="connsiteX3" fmla="*/ 4135901 w 5458265"/>
                <a:gd name="connsiteY3" fmla="*/ 3221502 h 3235569"/>
                <a:gd name="connsiteX4" fmla="*/ 4135901 w 5458265"/>
                <a:gd name="connsiteY4" fmla="*/ 1561514 h 3235569"/>
                <a:gd name="connsiteX5" fmla="*/ 2475914 w 5458265"/>
                <a:gd name="connsiteY5" fmla="*/ 1575582 h 3235569"/>
                <a:gd name="connsiteX6" fmla="*/ 2475914 w 5458265"/>
                <a:gd name="connsiteY6" fmla="*/ 3179299 h 3235569"/>
                <a:gd name="connsiteX7" fmla="*/ 1294228 w 5458265"/>
                <a:gd name="connsiteY7" fmla="*/ 3179299 h 3235569"/>
                <a:gd name="connsiteX8" fmla="*/ 1294228 w 5458265"/>
                <a:gd name="connsiteY8" fmla="*/ 1097280 h 3235569"/>
                <a:gd name="connsiteX9" fmla="*/ 0 w 5458265"/>
                <a:gd name="connsiteY9" fmla="*/ 1097280 h 3235569"/>
                <a:gd name="connsiteX10" fmla="*/ 0 w 5458265"/>
                <a:gd name="connsiteY10" fmla="*/ 28136 h 3235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8265" h="3235569">
                  <a:moveTo>
                    <a:pt x="0" y="28136"/>
                  </a:moveTo>
                  <a:lnTo>
                    <a:pt x="5458265" y="0"/>
                  </a:lnTo>
                  <a:cubicBezTo>
                    <a:pt x="5453576" y="1078523"/>
                    <a:pt x="5448886" y="2157046"/>
                    <a:pt x="5444197" y="3235569"/>
                  </a:cubicBezTo>
                  <a:lnTo>
                    <a:pt x="4135901" y="3221502"/>
                  </a:lnTo>
                  <a:lnTo>
                    <a:pt x="4135901" y="1561514"/>
                  </a:lnTo>
                  <a:lnTo>
                    <a:pt x="2475914" y="1575582"/>
                  </a:lnTo>
                  <a:lnTo>
                    <a:pt x="2475914" y="3179299"/>
                  </a:lnTo>
                  <a:lnTo>
                    <a:pt x="1294228" y="3179299"/>
                  </a:lnTo>
                  <a:lnTo>
                    <a:pt x="1294228" y="1097280"/>
                  </a:lnTo>
                  <a:lnTo>
                    <a:pt x="0" y="1097280"/>
                  </a:lnTo>
                  <a:lnTo>
                    <a:pt x="0" y="28136"/>
                  </a:lnTo>
                  <a:close/>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Tree>
    <p:extLst>
      <p:ext uri="{BB962C8B-B14F-4D97-AF65-F5344CB8AC3E}">
        <p14:creationId xmlns:p14="http://schemas.microsoft.com/office/powerpoint/2010/main" val="40949294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781" y="0"/>
            <a:ext cx="5327073" cy="997527"/>
          </a:xfrm>
        </p:spPr>
        <p:txBody>
          <a:bodyPr>
            <a:noAutofit/>
          </a:bodyPr>
          <a:lstStyle/>
          <a:p>
            <a:pPr algn="l" rtl="0"/>
            <a:r>
              <a:rPr lang="es" b="0" i="0" u="none"/>
              <a:t>Ejemplo Usando un Archivo BRD</a:t>
            </a:r>
          </a:p>
        </p:txBody>
      </p:sp>
      <p:sp>
        <p:nvSpPr>
          <p:cNvPr id="3" name="Content Placeholder 2"/>
          <p:cNvSpPr>
            <a:spLocks noGrp="1"/>
          </p:cNvSpPr>
          <p:nvPr>
            <p:ph idx="1"/>
          </p:nvPr>
        </p:nvSpPr>
        <p:spPr>
          <a:xfrm>
            <a:off x="347472" y="3453300"/>
            <a:ext cx="3532455" cy="2298007"/>
          </a:xfrm>
        </p:spPr>
        <p:txBody>
          <a:bodyPr>
            <a:normAutofit fontScale="92500" lnSpcReduction="10000"/>
          </a:bodyPr>
          <a:lstStyle/>
          <a:p>
            <a:pPr algn="l" rtl="0"/>
            <a:r>
              <a:rPr lang="es" sz="2000" b="0" i="0" u="none">
                <a:solidFill>
                  <a:schemeClr val="tx1">
                    <a:lumMod val="65000"/>
                    <a:lumOff val="35000"/>
                  </a:schemeClr>
                </a:solidFill>
              </a:rPr>
              <a:t>Si ‘Limitar Areas con Archivo Borde’ es ‘Activado’, entonces los volúmenes son restringidos al área dentro del archivo BRD.  </a:t>
            </a:r>
          </a:p>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Si no se activa, el límite BRD es mostrado, pero el volumen no es restringido.</a:t>
            </a:r>
            <a:endParaRPr lang="es" sz="1400" dirty="0">
              <a:solidFill>
                <a:schemeClr val="tx1">
                  <a:lumMod val="65000"/>
                  <a:lumOff val="35000"/>
                </a:schemeClr>
              </a:solidFill>
            </a:endParaRPr>
          </a:p>
        </p:txBody>
      </p:sp>
      <p:sp>
        <p:nvSpPr>
          <p:cNvPr id="10" name="Slide Number Placeholder 9"/>
          <p:cNvSpPr>
            <a:spLocks noGrp="1"/>
          </p:cNvSpPr>
          <p:nvPr>
            <p:ph type="sldNum" sz="quarter" idx="12"/>
          </p:nvPr>
        </p:nvSpPr>
        <p:spPr/>
        <p:txBody>
          <a:bodyPr/>
          <a:lstStyle/>
          <a:p>
            <a:pPr algn="l" rtl="0"/>
            <a:fld id="{8B0EDE77-C530-4ADB-AD74-A99B71A289FB}" type="slidenum">
              <a:rPr/>
              <a:pPr algn="l" rtl="0"/>
              <a:t>82</a:t>
            </a:fld>
            <a:endParaRPr lang="es"/>
          </a:p>
        </p:txBody>
      </p:sp>
      <p:sp>
        <p:nvSpPr>
          <p:cNvPr id="7" name="Rounded Rectangle 6"/>
          <p:cNvSpPr/>
          <p:nvPr/>
        </p:nvSpPr>
        <p:spPr>
          <a:xfrm>
            <a:off x="263891" y="1648800"/>
            <a:ext cx="3616036" cy="14478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1600" b="1" i="0" u="none" dirty="0"/>
              <a:t>Archivo PreDragado:</a:t>
            </a:r>
            <a:r>
              <a:rPr lang="es" sz="1600" b="0" i="0" u="none" dirty="0"/>
              <a:t>	</a:t>
            </a:r>
            <a:r>
              <a:rPr lang="es" sz="1600" b="1" i="0" u="none" dirty="0"/>
              <a:t>HHH.LOG</a:t>
            </a:r>
          </a:p>
          <a:p>
            <a:pPr algn="l" rtl="0"/>
            <a:r>
              <a:rPr lang="es" sz="1600" b="1" i="0" u="none" dirty="0"/>
              <a:t>Archivo Borde:</a:t>
            </a:r>
            <a:r>
              <a:rPr lang="es" sz="1600" b="0" i="0" u="none" dirty="0"/>
              <a:t>		</a:t>
            </a:r>
            <a:r>
              <a:rPr lang="es" sz="1600" b="1" i="0" u="none" dirty="0"/>
              <a:t>HHH.BRD</a:t>
            </a:r>
          </a:p>
          <a:p>
            <a:pPr algn="l" rtl="0"/>
            <a:r>
              <a:rPr lang="es" sz="1600" b="1" i="0" u="none" dirty="0"/>
              <a:t>OD Permitida:</a:t>
            </a:r>
            <a:r>
              <a:rPr lang="es" sz="1600" b="0" i="0" u="none" dirty="0"/>
              <a:t>	</a:t>
            </a:r>
            <a:r>
              <a:rPr lang="es" sz="1600" b="0" i="0" u="none" dirty="0" smtClean="0"/>
              <a:t>		</a:t>
            </a:r>
            <a:r>
              <a:rPr lang="es" sz="1600" b="1" i="0" u="none" dirty="0" smtClean="0"/>
              <a:t>2</a:t>
            </a:r>
            <a:r>
              <a:rPr lang="es" sz="1600" b="1" i="0" u="none" dirty="0"/>
              <a:t>’</a:t>
            </a:r>
          </a:p>
          <a:p>
            <a:pPr algn="l" rtl="0"/>
            <a:r>
              <a:rPr lang="es" sz="1600" b="1" i="0" u="none" dirty="0" smtClean="0"/>
              <a:t>Método:</a:t>
            </a:r>
            <a:r>
              <a:rPr lang="es" sz="1600" b="0" i="0" u="none" dirty="0" smtClean="0"/>
              <a:t>          </a:t>
            </a:r>
            <a:r>
              <a:rPr lang="es" sz="1600" b="0" i="0" u="none" dirty="0"/>
              <a:t>	</a:t>
            </a:r>
            <a:r>
              <a:rPr lang="es" sz="1600" b="0" i="0" u="none" dirty="0" smtClean="0"/>
              <a:t>		</a:t>
            </a:r>
            <a:r>
              <a:rPr lang="es" sz="1600" b="1" i="0" u="none" dirty="0" smtClean="0"/>
              <a:t>AEA1</a:t>
            </a:r>
            <a:endParaRPr lang="es" sz="1600" b="1" i="0" u="none" dirty="0"/>
          </a:p>
        </p:txBody>
      </p:sp>
      <p:grpSp>
        <p:nvGrpSpPr>
          <p:cNvPr id="4" name="Group 3"/>
          <p:cNvGrpSpPr/>
          <p:nvPr/>
        </p:nvGrpSpPr>
        <p:grpSpPr>
          <a:xfrm>
            <a:off x="3976253" y="1648800"/>
            <a:ext cx="4890655" cy="3609000"/>
            <a:chOff x="381000" y="1524000"/>
            <a:chExt cx="5334000" cy="3990000"/>
          </a:xfrm>
        </p:grpSpPr>
        <p:pic>
          <p:nvPicPr>
            <p:cNvPr id="15362" name="Picture 2"/>
            <p:cNvPicPr>
              <a:picLocks noChangeAspect="1" noChangeArrowheads="1"/>
            </p:cNvPicPr>
            <p:nvPr/>
          </p:nvPicPr>
          <p:blipFill>
            <a:blip r:embed="rId2" cstate="print"/>
            <a:srcRect/>
            <a:stretch>
              <a:fillRect/>
            </a:stretch>
          </p:blipFill>
          <p:spPr bwMode="auto">
            <a:xfrm>
              <a:off x="381000" y="1524000"/>
              <a:ext cx="5334000" cy="3990000"/>
            </a:xfrm>
            <a:prstGeom prst="rect">
              <a:avLst/>
            </a:prstGeom>
            <a:noFill/>
            <a:ln w="9525">
              <a:noFill/>
              <a:miter lim="800000"/>
              <a:headEnd/>
              <a:tailEnd/>
            </a:ln>
          </p:spPr>
        </p:pic>
        <p:sp>
          <p:nvSpPr>
            <p:cNvPr id="9" name="Rectangle 8"/>
            <p:cNvSpPr/>
            <p:nvPr/>
          </p:nvSpPr>
          <p:spPr>
            <a:xfrm>
              <a:off x="3505200" y="2971800"/>
              <a:ext cx="1676400" cy="685800"/>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pic>
        <p:nvPicPr>
          <p:cNvPr id="15363" name="Picture 3"/>
          <p:cNvPicPr>
            <a:picLocks noChangeAspect="1" noChangeArrowheads="1"/>
          </p:cNvPicPr>
          <p:nvPr/>
        </p:nvPicPr>
        <p:blipFill>
          <a:blip r:embed="rId3" cstate="print"/>
          <a:srcRect/>
          <a:stretch>
            <a:fillRect/>
          </a:stretch>
        </p:blipFill>
        <p:spPr bwMode="auto">
          <a:xfrm>
            <a:off x="5237674" y="3846307"/>
            <a:ext cx="3629234" cy="1905000"/>
          </a:xfrm>
          <a:prstGeom prst="rect">
            <a:avLst/>
          </a:prstGeom>
          <a:noFill/>
          <a:ln w="9525">
            <a:solidFill>
              <a:schemeClr val="tx1">
                <a:lumMod val="65000"/>
                <a:lumOff val="35000"/>
              </a:schemeClr>
            </a:solidFill>
            <a:miter lim="800000"/>
            <a:headEnd/>
            <a:tailEnd/>
          </a:ln>
        </p:spPr>
      </p:pic>
    </p:spTree>
    <p:extLst>
      <p:ext uri="{BB962C8B-B14F-4D97-AF65-F5344CB8AC3E}">
        <p14:creationId xmlns:p14="http://schemas.microsoft.com/office/powerpoint/2010/main" val="27261770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036" y="113747"/>
            <a:ext cx="5181600" cy="1143000"/>
          </a:xfrm>
        </p:spPr>
        <p:txBody>
          <a:bodyPr>
            <a:normAutofit/>
          </a:bodyPr>
          <a:lstStyle/>
          <a:p>
            <a:pPr algn="l" rtl="0"/>
            <a:r>
              <a:rPr lang="es" b="0" i="0" u="none"/>
              <a:t>Usando un Archivo BRD</a:t>
            </a:r>
            <a:r>
              <a:rPr lang="es" sz="2000"/>
              <a:t/>
            </a:r>
            <a:br>
              <a:rPr lang="es" sz="2000"/>
            </a:br>
            <a:endParaRPr lang="es" dirty="0"/>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83</a:t>
            </a:fld>
            <a:endParaRPr lang="es"/>
          </a:p>
        </p:txBody>
      </p:sp>
      <p:pic>
        <p:nvPicPr>
          <p:cNvPr id="2051" name="Picture 3" descr="C:\Temp\HHHJ.png"/>
          <p:cNvPicPr>
            <a:picLocks noChangeAspect="1" noChangeArrowheads="1"/>
          </p:cNvPicPr>
          <p:nvPr/>
        </p:nvPicPr>
        <p:blipFill>
          <a:blip r:embed="rId2" cstate="print"/>
          <a:srcRect/>
          <a:stretch>
            <a:fillRect/>
          </a:stretch>
        </p:blipFill>
        <p:spPr bwMode="auto">
          <a:xfrm>
            <a:off x="389036" y="1658930"/>
            <a:ext cx="7514982" cy="1860144"/>
          </a:xfrm>
          <a:prstGeom prst="rect">
            <a:avLst/>
          </a:prstGeom>
          <a:noFill/>
          <a:ln>
            <a:solidFill>
              <a:schemeClr val="tx1">
                <a:lumMod val="65000"/>
                <a:lumOff val="35000"/>
              </a:schemeClr>
            </a:solidFill>
          </a:ln>
        </p:spPr>
      </p:pic>
      <p:pic>
        <p:nvPicPr>
          <p:cNvPr id="4098" name="Picture 2"/>
          <p:cNvPicPr>
            <a:picLocks noChangeAspect="1" noChangeArrowheads="1"/>
          </p:cNvPicPr>
          <p:nvPr/>
        </p:nvPicPr>
        <p:blipFill>
          <a:blip r:embed="rId3" cstate="print"/>
          <a:srcRect/>
          <a:stretch>
            <a:fillRect/>
          </a:stretch>
        </p:blipFill>
        <p:spPr bwMode="auto">
          <a:xfrm>
            <a:off x="389036" y="4102934"/>
            <a:ext cx="7948975" cy="1899312"/>
          </a:xfrm>
          <a:prstGeom prst="rect">
            <a:avLst/>
          </a:prstGeom>
          <a:noFill/>
          <a:ln w="9525">
            <a:noFill/>
            <a:miter lim="800000"/>
            <a:headEnd/>
            <a:tailEnd/>
          </a:ln>
        </p:spPr>
      </p:pic>
      <p:pic>
        <p:nvPicPr>
          <p:cNvPr id="2050" name="Picture 2" descr="C:\Temp\HHHI.png"/>
          <p:cNvPicPr>
            <a:picLocks noChangeAspect="1" noChangeArrowheads="1"/>
          </p:cNvPicPr>
          <p:nvPr/>
        </p:nvPicPr>
        <p:blipFill>
          <a:blip r:embed="rId4" cstate="print"/>
          <a:srcRect/>
          <a:stretch>
            <a:fillRect/>
          </a:stretch>
        </p:blipFill>
        <p:spPr bwMode="auto">
          <a:xfrm>
            <a:off x="6133198" y="2784950"/>
            <a:ext cx="2623218" cy="2510281"/>
          </a:xfrm>
          <a:prstGeom prst="rect">
            <a:avLst/>
          </a:prstGeom>
          <a:noFill/>
          <a:ln>
            <a:solidFill>
              <a:schemeClr val="tx1">
                <a:lumMod val="65000"/>
                <a:lumOff val="35000"/>
              </a:schemeClr>
            </a:solidFill>
          </a:ln>
        </p:spPr>
      </p:pic>
      <p:sp>
        <p:nvSpPr>
          <p:cNvPr id="9" name="TextBox 8"/>
          <p:cNvSpPr txBox="1"/>
          <p:nvPr/>
        </p:nvSpPr>
        <p:spPr>
          <a:xfrm>
            <a:off x="389036" y="1252015"/>
            <a:ext cx="2441694" cy="369332"/>
          </a:xfrm>
          <a:prstGeom prst="rect">
            <a:avLst/>
          </a:prstGeom>
          <a:noFill/>
        </p:spPr>
        <p:txBody>
          <a:bodyPr wrap="none" rtlCol="0">
            <a:spAutoFit/>
          </a:bodyPr>
          <a:lstStyle/>
          <a:p>
            <a:pPr algn="l" rtl="0"/>
            <a:r>
              <a:rPr lang="es" b="0" i="0" u="none">
                <a:solidFill>
                  <a:schemeClr val="tx1">
                    <a:lumMod val="65000"/>
                    <a:lumOff val="35000"/>
                  </a:schemeClr>
                </a:solidFill>
              </a:rPr>
              <a:t>Sin el archivo Borde</a:t>
            </a:r>
          </a:p>
        </p:txBody>
      </p:sp>
      <p:sp>
        <p:nvSpPr>
          <p:cNvPr id="13" name="TextBox 12"/>
          <p:cNvSpPr txBox="1"/>
          <p:nvPr/>
        </p:nvSpPr>
        <p:spPr>
          <a:xfrm>
            <a:off x="347472" y="3670759"/>
            <a:ext cx="2121093" cy="369332"/>
          </a:xfrm>
          <a:prstGeom prst="rect">
            <a:avLst/>
          </a:prstGeom>
          <a:noFill/>
        </p:spPr>
        <p:txBody>
          <a:bodyPr wrap="none" rtlCol="0">
            <a:spAutoFit/>
          </a:bodyPr>
          <a:lstStyle/>
          <a:p>
            <a:pPr algn="l" rtl="0"/>
            <a:r>
              <a:rPr lang="es" b="0" i="0" u="none">
                <a:solidFill>
                  <a:schemeClr val="tx1">
                    <a:lumMod val="65000"/>
                    <a:lumOff val="35000"/>
                  </a:schemeClr>
                </a:solidFill>
              </a:rPr>
              <a:t>Con el archivo Borde</a:t>
            </a:r>
          </a:p>
        </p:txBody>
      </p:sp>
      <p:cxnSp>
        <p:nvCxnSpPr>
          <p:cNvPr id="11" name="Straight Arrow Connector 10"/>
          <p:cNvCxnSpPr/>
          <p:nvPr/>
        </p:nvCxnSpPr>
        <p:spPr>
          <a:xfrm flipH="1">
            <a:off x="4454236" y="3976255"/>
            <a:ext cx="2611582" cy="73429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29276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Volúmenes Playa</a:t>
            </a:r>
          </a:p>
        </p:txBody>
      </p:sp>
    </p:spTree>
    <p:extLst>
      <p:ext uri="{BB962C8B-B14F-4D97-AF65-F5344CB8AC3E}">
        <p14:creationId xmlns:p14="http://schemas.microsoft.com/office/powerpoint/2010/main" val="38908427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pPr algn="l" rtl="0"/>
            <a:r>
              <a:rPr lang="es" b="0" i="0" u="none"/>
              <a:t>Volúmenes Playa</a:t>
            </a:r>
          </a:p>
        </p:txBody>
      </p:sp>
      <p:sp>
        <p:nvSpPr>
          <p:cNvPr id="5" name="Content Placeholder 4"/>
          <p:cNvSpPr>
            <a:spLocks noGrp="1"/>
          </p:cNvSpPr>
          <p:nvPr>
            <p:ph idx="1"/>
          </p:nvPr>
        </p:nvSpPr>
        <p:spPr>
          <a:xfrm>
            <a:off x="477981" y="4607505"/>
            <a:ext cx="8499763" cy="1935163"/>
          </a:xfrm>
        </p:spPr>
        <p:txBody>
          <a:bodyPr>
            <a:normAutofit fontScale="92500"/>
          </a:bodyPr>
          <a:lstStyle/>
          <a:p>
            <a:pPr algn="l" rtl="0"/>
            <a:r>
              <a:rPr lang="es" sz="1900" b="0" i="0" u="none" dirty="0">
                <a:solidFill>
                  <a:schemeClr val="bg2"/>
                </a:solidFill>
              </a:rPr>
              <a:t>Playa Pre-dragado:  </a:t>
            </a:r>
            <a:r>
              <a:rPr lang="es" sz="1900" b="0" i="0" u="none" dirty="0">
                <a:solidFill>
                  <a:schemeClr val="tx1">
                    <a:lumMod val="65000"/>
                    <a:lumOff val="35000"/>
                  </a:schemeClr>
                </a:solidFill>
              </a:rPr>
              <a:t>Calcula material disponible desde un levantamiento Sencillo</a:t>
            </a:r>
          </a:p>
          <a:p>
            <a:pPr algn="l" rtl="0"/>
            <a:r>
              <a:rPr lang="es" sz="1900" b="0" i="0" u="none" dirty="0">
                <a:solidFill>
                  <a:schemeClr val="bg2"/>
                </a:solidFill>
              </a:rPr>
              <a:t>Playa Post-dragado: </a:t>
            </a:r>
            <a:r>
              <a:rPr lang="es" sz="1900" b="0" i="0" u="none" dirty="0">
                <a:solidFill>
                  <a:schemeClr val="tx1">
                    <a:lumMod val="65000"/>
                    <a:lumOff val="35000"/>
                  </a:schemeClr>
                </a:solidFill>
              </a:rPr>
              <a:t>Calcula</a:t>
            </a:r>
          </a:p>
          <a:p>
            <a:pPr lvl="2" algn="l" rtl="0">
              <a:buClr>
                <a:schemeClr val="tx1">
                  <a:lumMod val="65000"/>
                  <a:lumOff val="35000"/>
                </a:schemeClr>
              </a:buClr>
            </a:pPr>
            <a:r>
              <a:rPr lang="es" sz="1800" b="0" i="0" u="none" dirty="0">
                <a:solidFill>
                  <a:schemeClr val="tx1">
                    <a:lumMod val="65000"/>
                    <a:lumOff val="35000"/>
                  </a:schemeClr>
                </a:solidFill>
              </a:rPr>
              <a:t>Material agregado hasta la plantilla de diseño 	</a:t>
            </a:r>
            <a:r>
              <a:rPr lang="es" sz="1800" b="0" i="0" u="none" dirty="0" smtClean="0">
                <a:solidFill>
                  <a:schemeClr val="accent2"/>
                </a:solidFill>
              </a:rPr>
              <a:t>AZUL</a:t>
            </a:r>
            <a:endParaRPr lang="es" sz="1800" b="0" i="0" u="none" dirty="0">
              <a:solidFill>
                <a:schemeClr val="accent2"/>
              </a:solidFill>
            </a:endParaRPr>
          </a:p>
          <a:p>
            <a:pPr lvl="2" algn="l" rtl="0">
              <a:buClr>
                <a:schemeClr val="tx1">
                  <a:lumMod val="65000"/>
                  <a:lumOff val="35000"/>
                </a:schemeClr>
              </a:buClr>
            </a:pPr>
            <a:r>
              <a:rPr lang="es" sz="1800" b="0" i="0" u="none" dirty="0">
                <a:solidFill>
                  <a:schemeClr val="tx1">
                    <a:lumMod val="65000"/>
                    <a:lumOff val="35000"/>
                  </a:schemeClr>
                </a:solidFill>
              </a:rPr>
              <a:t>Material agregado sobre la plantilla de diseño	</a:t>
            </a:r>
            <a:r>
              <a:rPr lang="es" sz="1800" b="0" i="0" u="none" dirty="0" smtClean="0">
                <a:solidFill>
                  <a:schemeClr val="accent4">
                    <a:lumMod val="50000"/>
                  </a:schemeClr>
                </a:solidFill>
              </a:rPr>
              <a:t>MARRON</a:t>
            </a:r>
            <a:endParaRPr lang="es" sz="1800" dirty="0">
              <a:solidFill>
                <a:schemeClr val="tx1">
                  <a:lumMod val="65000"/>
                  <a:lumOff val="35000"/>
                </a:schemeClr>
              </a:solidFill>
            </a:endParaRPr>
          </a:p>
          <a:p>
            <a:pPr lvl="2" algn="l" rtl="0">
              <a:buClr>
                <a:schemeClr val="tx1">
                  <a:lumMod val="65000"/>
                  <a:lumOff val="35000"/>
                </a:schemeClr>
              </a:buClr>
            </a:pPr>
            <a:r>
              <a:rPr lang="es" sz="1800" b="0" i="0" u="none" dirty="0">
                <a:solidFill>
                  <a:schemeClr val="tx1">
                    <a:lumMod val="65000"/>
                    <a:lumOff val="35000"/>
                  </a:schemeClr>
                </a:solidFill>
              </a:rPr>
              <a:t>Vacíos debajo de la plantilla diseño donde el material todavía puede ser agregado</a:t>
            </a:r>
            <a:r>
              <a:rPr lang="es" b="0" i="0" u="none" dirty="0">
                <a:solidFill>
                  <a:schemeClr val="tx1">
                    <a:lumMod val="65000"/>
                    <a:lumOff val="35000"/>
                  </a:schemeClr>
                </a:solidFill>
              </a:rPr>
              <a:t>	</a:t>
            </a:r>
            <a:r>
              <a:rPr lang="es" sz="1800" b="0" i="0" u="none" dirty="0">
                <a:solidFill>
                  <a:schemeClr val="tx1">
                    <a:lumMod val="65000"/>
                    <a:lumOff val="35000"/>
                  </a:schemeClr>
                </a:solidFill>
              </a:rPr>
              <a:t>	</a:t>
            </a:r>
            <a:r>
              <a:rPr lang="es" sz="1800" b="0" i="0" u="none" dirty="0" smtClean="0">
                <a:solidFill>
                  <a:schemeClr val="tx1">
                    <a:lumMod val="65000"/>
                    <a:lumOff val="35000"/>
                  </a:schemeClr>
                </a:solidFill>
              </a:rPr>
              <a:t>										</a:t>
            </a:r>
            <a:r>
              <a:rPr lang="es" sz="1800" b="0" i="0" u="none" dirty="0" smtClean="0">
                <a:solidFill>
                  <a:schemeClr val="accent1"/>
                </a:solidFill>
              </a:rPr>
              <a:t>VERDE</a:t>
            </a:r>
            <a:endParaRPr lang="es" sz="1800" dirty="0">
              <a:solidFill>
                <a:schemeClr val="tx1">
                  <a:lumMod val="65000"/>
                  <a:lumOff val="35000"/>
                </a:schemeClr>
              </a:solidFill>
            </a:endParaRPr>
          </a:p>
        </p:txBody>
      </p:sp>
      <p:pic>
        <p:nvPicPr>
          <p:cNvPr id="1026" name="Picture 2" descr="C:\Temp\III1.png"/>
          <p:cNvPicPr>
            <a:picLocks noChangeAspect="1" noChangeArrowheads="1"/>
          </p:cNvPicPr>
          <p:nvPr/>
        </p:nvPicPr>
        <p:blipFill>
          <a:blip r:embed="rId2" cstate="print"/>
          <a:srcRect/>
          <a:stretch>
            <a:fillRect/>
          </a:stretch>
        </p:blipFill>
        <p:spPr bwMode="auto">
          <a:xfrm>
            <a:off x="533400" y="1259427"/>
            <a:ext cx="6151418" cy="3231651"/>
          </a:xfrm>
          <a:prstGeom prst="rect">
            <a:avLst/>
          </a:prstGeom>
          <a:noFill/>
        </p:spPr>
      </p:pic>
    </p:spTree>
    <p:extLst>
      <p:ext uri="{BB962C8B-B14F-4D97-AF65-F5344CB8AC3E}">
        <p14:creationId xmlns:p14="http://schemas.microsoft.com/office/powerpoint/2010/main" val="41944580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Volúmenes Playa</a:t>
            </a:r>
          </a:p>
        </p:txBody>
      </p:sp>
      <p:sp>
        <p:nvSpPr>
          <p:cNvPr id="3" name="Content Placeholder 2"/>
          <p:cNvSpPr>
            <a:spLocks noGrp="1"/>
          </p:cNvSpPr>
          <p:nvPr>
            <p:ph idx="1"/>
          </p:nvPr>
        </p:nvSpPr>
        <p:spPr>
          <a:xfrm>
            <a:off x="347472" y="2486360"/>
            <a:ext cx="3733800" cy="2650801"/>
          </a:xfrm>
        </p:spPr>
        <p:txBody>
          <a:bodyPr>
            <a:normAutofit fontScale="92500"/>
          </a:bodyPr>
          <a:lstStyle/>
          <a:p>
            <a:pPr algn="l" rtl="0"/>
            <a:r>
              <a:rPr lang="es" sz="2400" b="0" i="0" u="none">
                <a:solidFill>
                  <a:schemeClr val="tx1">
                    <a:lumMod val="65000"/>
                    <a:lumOff val="35000"/>
                  </a:schemeClr>
                </a:solidFill>
              </a:rPr>
              <a:t>Todos los que estan haciendo trabajos en playa parecen estar en Modo Elevación.  </a:t>
            </a:r>
          </a:p>
          <a:p>
            <a:endParaRPr lang="es" sz="2400" dirty="0">
              <a:solidFill>
                <a:schemeClr val="tx1">
                  <a:lumMod val="65000"/>
                  <a:lumOff val="35000"/>
                </a:schemeClr>
              </a:solidFill>
            </a:endParaRPr>
          </a:p>
          <a:p>
            <a:pPr algn="l" rtl="0"/>
            <a:r>
              <a:rPr lang="es" sz="2400" b="0" i="0" u="none">
                <a:solidFill>
                  <a:schemeClr val="tx1">
                    <a:lumMod val="65000"/>
                    <a:lumOff val="35000"/>
                  </a:schemeClr>
                </a:solidFill>
              </a:rPr>
              <a:t>Vaya a sus Opciones Gráficas - Pestaña Datos y ajústelo a “Modo Elevación”.</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86</a:t>
            </a:fld>
            <a:endParaRPr lang="es"/>
          </a:p>
        </p:txBody>
      </p:sp>
      <p:grpSp>
        <p:nvGrpSpPr>
          <p:cNvPr id="4" name="Group 3"/>
          <p:cNvGrpSpPr/>
          <p:nvPr/>
        </p:nvGrpSpPr>
        <p:grpSpPr>
          <a:xfrm>
            <a:off x="4440382" y="1600200"/>
            <a:ext cx="4504162" cy="4544291"/>
            <a:chOff x="4126934" y="1600200"/>
            <a:chExt cx="4817610" cy="4953000"/>
          </a:xfrm>
        </p:grpSpPr>
        <p:pic>
          <p:nvPicPr>
            <p:cNvPr id="2050" name="Picture 2" descr="C:\Temp\III2.png"/>
            <p:cNvPicPr>
              <a:picLocks noChangeAspect="1" noChangeArrowheads="1"/>
            </p:cNvPicPr>
            <p:nvPr/>
          </p:nvPicPr>
          <p:blipFill>
            <a:blip r:embed="rId2" cstate="print"/>
            <a:srcRect/>
            <a:stretch>
              <a:fillRect/>
            </a:stretch>
          </p:blipFill>
          <p:spPr bwMode="auto">
            <a:xfrm>
              <a:off x="4126934" y="1600200"/>
              <a:ext cx="4817610" cy="4953000"/>
            </a:xfrm>
            <a:prstGeom prst="rect">
              <a:avLst/>
            </a:prstGeom>
            <a:noFill/>
          </p:spPr>
        </p:pic>
        <p:sp>
          <p:nvSpPr>
            <p:cNvPr id="5" name="Rectangle 4"/>
            <p:cNvSpPr/>
            <p:nvPr/>
          </p:nvSpPr>
          <p:spPr>
            <a:xfrm>
              <a:off x="4267200" y="3886200"/>
              <a:ext cx="2895600" cy="1295400"/>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9" name="Rectangle 8"/>
          <p:cNvSpPr/>
          <p:nvPr/>
        </p:nvSpPr>
        <p:spPr>
          <a:xfrm>
            <a:off x="389275" y="1552907"/>
            <a:ext cx="2634054" cy="369332"/>
          </a:xfrm>
          <a:prstGeom prst="rect">
            <a:avLst/>
          </a:prstGeom>
        </p:spPr>
        <p:txBody>
          <a:bodyPr wrap="none">
            <a:spAutoFit/>
          </a:bodyPr>
          <a:lstStyle/>
          <a:p>
            <a:pPr algn="l" rtl="0"/>
            <a:r>
              <a:rPr lang="es" b="0" i="0" u="none">
                <a:solidFill>
                  <a:schemeClr val="tx1">
                    <a:lumMod val="65000"/>
                    <a:lumOff val="35000"/>
                  </a:schemeClr>
                </a:solidFill>
              </a:rPr>
              <a:t>Paso 1:  Modo Elevación</a:t>
            </a:r>
          </a:p>
        </p:txBody>
      </p:sp>
    </p:spTree>
    <p:extLst>
      <p:ext uri="{BB962C8B-B14F-4D97-AF65-F5344CB8AC3E}">
        <p14:creationId xmlns:p14="http://schemas.microsoft.com/office/powerpoint/2010/main" val="2035024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Volúmenes Playa</a:t>
            </a:r>
          </a:p>
        </p:txBody>
      </p:sp>
      <p:sp>
        <p:nvSpPr>
          <p:cNvPr id="3" name="Content Placeholder 2"/>
          <p:cNvSpPr>
            <a:spLocks noGrp="1"/>
          </p:cNvSpPr>
          <p:nvPr>
            <p:ph idx="1"/>
          </p:nvPr>
        </p:nvSpPr>
        <p:spPr>
          <a:xfrm>
            <a:off x="381000" y="1790700"/>
            <a:ext cx="3857383" cy="2209800"/>
          </a:xfrm>
        </p:spPr>
        <p:txBody>
          <a:bodyPr>
            <a:noAutofit/>
          </a:bodyPr>
          <a:lstStyle/>
          <a:p>
            <a:pPr algn="l" rtl="0"/>
            <a:r>
              <a:rPr lang="es" sz="1800" b="0" i="0" u="none">
                <a:solidFill>
                  <a:schemeClr val="bg2"/>
                </a:solidFill>
              </a:rPr>
              <a:t>Plantilla Diseño Máximo:</a:t>
            </a:r>
          </a:p>
          <a:p>
            <a:pPr lvl="1" algn="l" rtl="0">
              <a:buClr>
                <a:schemeClr val="tx1">
                  <a:lumMod val="65000"/>
                  <a:lumOff val="35000"/>
                </a:schemeClr>
              </a:buClr>
            </a:pPr>
            <a:r>
              <a:rPr lang="es" sz="1800" b="0" i="0" u="none">
                <a:solidFill>
                  <a:schemeClr val="tx1">
                    <a:lumMod val="65000"/>
                    <a:lumOff val="35000"/>
                  </a:schemeClr>
                </a:solidFill>
              </a:rPr>
              <a:t>Crea una plantilla sobre su plantilla de diseño.</a:t>
            </a:r>
          </a:p>
          <a:p>
            <a:pPr algn="l" rtl="0">
              <a:buClr>
                <a:schemeClr val="tx1">
                  <a:lumMod val="65000"/>
                  <a:lumOff val="35000"/>
                </a:schemeClr>
              </a:buClr>
            </a:pPr>
            <a:r>
              <a:rPr lang="es" sz="1800" b="0" i="0" u="none">
                <a:solidFill>
                  <a:schemeClr val="bg2"/>
                </a:solidFill>
              </a:rPr>
              <a:t>Plantilla de Diseño Mínimo</a:t>
            </a:r>
          </a:p>
          <a:p>
            <a:pPr lvl="1" algn="l" rtl="0">
              <a:buClr>
                <a:schemeClr val="tx1">
                  <a:lumMod val="65000"/>
                  <a:lumOff val="35000"/>
                </a:schemeClr>
              </a:buClr>
            </a:pPr>
            <a:r>
              <a:rPr lang="es" sz="1800" b="0" i="0" u="none">
                <a:solidFill>
                  <a:schemeClr val="tx1">
                    <a:lumMod val="65000"/>
                    <a:lumOff val="35000"/>
                  </a:schemeClr>
                </a:solidFill>
              </a:rPr>
              <a:t>Crea una plantilla debajo de su plantilla de diseño.</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87</a:t>
            </a:fld>
            <a:endParaRPr lang="es"/>
          </a:p>
        </p:txBody>
      </p:sp>
      <p:pic>
        <p:nvPicPr>
          <p:cNvPr id="3074" name="Picture 2" descr="C:\Temp\III3.png"/>
          <p:cNvPicPr>
            <a:picLocks noChangeAspect="1" noChangeArrowheads="1"/>
          </p:cNvPicPr>
          <p:nvPr/>
        </p:nvPicPr>
        <p:blipFill>
          <a:blip r:embed="rId2" cstate="print"/>
          <a:srcRect/>
          <a:stretch>
            <a:fillRect/>
          </a:stretch>
        </p:blipFill>
        <p:spPr bwMode="auto">
          <a:xfrm>
            <a:off x="4495800" y="1676400"/>
            <a:ext cx="4329009" cy="3810000"/>
          </a:xfrm>
          <a:prstGeom prst="rect">
            <a:avLst/>
          </a:prstGeom>
          <a:noFill/>
          <a:ln>
            <a:solidFill>
              <a:srgbClr val="FF0000"/>
            </a:solidFill>
          </a:ln>
        </p:spPr>
      </p:pic>
      <p:sp>
        <p:nvSpPr>
          <p:cNvPr id="5" name="Rectangle 4"/>
          <p:cNvSpPr/>
          <p:nvPr/>
        </p:nvSpPr>
        <p:spPr>
          <a:xfrm>
            <a:off x="4648200" y="2895600"/>
            <a:ext cx="4038600" cy="914400"/>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pic>
        <p:nvPicPr>
          <p:cNvPr id="3075" name="Picture 3" descr="C:\Temp\III4.png"/>
          <p:cNvPicPr>
            <a:picLocks noChangeAspect="1" noChangeArrowheads="1"/>
          </p:cNvPicPr>
          <p:nvPr/>
        </p:nvPicPr>
        <p:blipFill>
          <a:blip r:embed="rId3" cstate="print"/>
          <a:srcRect/>
          <a:stretch>
            <a:fillRect/>
          </a:stretch>
        </p:blipFill>
        <p:spPr bwMode="auto">
          <a:xfrm>
            <a:off x="381000" y="4267200"/>
            <a:ext cx="3939209" cy="2209800"/>
          </a:xfrm>
          <a:prstGeom prst="rect">
            <a:avLst/>
          </a:prstGeom>
          <a:noFill/>
        </p:spPr>
      </p:pic>
      <p:sp>
        <p:nvSpPr>
          <p:cNvPr id="7" name="TextBox 6"/>
          <p:cNvSpPr txBox="1"/>
          <p:nvPr/>
        </p:nvSpPr>
        <p:spPr>
          <a:xfrm>
            <a:off x="4599709" y="5573432"/>
            <a:ext cx="3817898" cy="830997"/>
          </a:xfrm>
          <a:prstGeom prst="rect">
            <a:avLst/>
          </a:prstGeom>
          <a:noFill/>
        </p:spPr>
        <p:txBody>
          <a:bodyPr wrap="square" rtlCol="0">
            <a:spAutoFit/>
          </a:bodyPr>
          <a:lstStyle/>
          <a:p>
            <a:pPr algn="l" rtl="0"/>
            <a:r>
              <a:rPr lang="es" sz="2400" b="0" i="0" u="none" dirty="0">
                <a:solidFill>
                  <a:schemeClr val="tx1">
                    <a:lumMod val="65000"/>
                    <a:lumOff val="35000"/>
                  </a:schemeClr>
                </a:solidFill>
              </a:rPr>
              <a:t>No las quiere?  </a:t>
            </a:r>
          </a:p>
          <a:p>
            <a:pPr algn="l" rtl="0"/>
            <a:r>
              <a:rPr lang="es" sz="2400" b="0" i="0" u="none" dirty="0">
                <a:solidFill>
                  <a:schemeClr val="tx1">
                    <a:lumMod val="65000"/>
                    <a:lumOff val="35000"/>
                  </a:schemeClr>
                </a:solidFill>
              </a:rPr>
              <a:t>Entonces déjelas en ‘0.0’</a:t>
            </a:r>
          </a:p>
        </p:txBody>
      </p:sp>
      <p:sp>
        <p:nvSpPr>
          <p:cNvPr id="4" name="Rectangle 3"/>
          <p:cNvSpPr/>
          <p:nvPr/>
        </p:nvSpPr>
        <p:spPr>
          <a:xfrm>
            <a:off x="301068" y="1205077"/>
            <a:ext cx="6359236" cy="369332"/>
          </a:xfrm>
          <a:prstGeom prst="rect">
            <a:avLst/>
          </a:prstGeom>
        </p:spPr>
        <p:txBody>
          <a:bodyPr wrap="square">
            <a:spAutoFit/>
          </a:bodyPr>
          <a:lstStyle/>
          <a:p>
            <a:pPr algn="l" rtl="0"/>
            <a:r>
              <a:rPr lang="es" b="0" i="0" u="none">
                <a:solidFill>
                  <a:schemeClr val="tx1">
                    <a:lumMod val="65000"/>
                    <a:lumOff val="35000"/>
                  </a:schemeClr>
                </a:solidFill>
              </a:rPr>
              <a:t>Paso 2:  Defina su Espaciamiento Plantilla Máxima y Mínima</a:t>
            </a:r>
          </a:p>
        </p:txBody>
      </p:sp>
    </p:spTree>
    <p:extLst>
      <p:ext uri="{BB962C8B-B14F-4D97-AF65-F5344CB8AC3E}">
        <p14:creationId xmlns:p14="http://schemas.microsoft.com/office/powerpoint/2010/main" val="2439416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339328" cy="1143000"/>
          </a:xfrm>
        </p:spPr>
        <p:txBody>
          <a:bodyPr>
            <a:noAutofit/>
          </a:bodyPr>
          <a:lstStyle/>
          <a:p>
            <a:pPr algn="l" rtl="0"/>
            <a:r>
              <a:rPr lang="es" sz="3600" b="0" i="0" u="none"/>
              <a:t>Ejemplo Volumen Playa</a:t>
            </a:r>
          </a:p>
        </p:txBody>
      </p:sp>
      <p:sp>
        <p:nvSpPr>
          <p:cNvPr id="3" name="Content Placeholder 2"/>
          <p:cNvSpPr>
            <a:spLocks noGrp="1"/>
          </p:cNvSpPr>
          <p:nvPr>
            <p:ph idx="1"/>
          </p:nvPr>
        </p:nvSpPr>
        <p:spPr>
          <a:xfrm>
            <a:off x="347472" y="3061855"/>
            <a:ext cx="3630696" cy="2689466"/>
          </a:xfrm>
        </p:spPr>
        <p:txBody>
          <a:bodyPr>
            <a:normAutofit/>
          </a:bodyPr>
          <a:lstStyle/>
          <a:p>
            <a:pPr algn="l" rtl="0"/>
            <a:r>
              <a:rPr lang="es" sz="1600" b="0" i="0" u="none" dirty="0">
                <a:solidFill>
                  <a:schemeClr val="tx1">
                    <a:lumMod val="65000"/>
                    <a:lumOff val="35000"/>
                  </a:schemeClr>
                </a:solidFill>
              </a:rPr>
              <a:t>Cada línea tiene su propia plantilla.</a:t>
            </a:r>
          </a:p>
          <a:p>
            <a:pPr algn="l" rtl="0"/>
            <a:r>
              <a:rPr lang="es" sz="1600" b="0" i="0" u="none" dirty="0">
                <a:solidFill>
                  <a:schemeClr val="tx1">
                    <a:lumMod val="65000"/>
                    <a:lumOff val="35000"/>
                  </a:schemeClr>
                </a:solidFill>
              </a:rPr>
              <a:t>En vez de entrar en un archivo TPL por cada línea (11 veces en este caso), podemos usar un archivo LOG.</a:t>
            </a:r>
          </a:p>
          <a:p>
            <a:pPr algn="l" rtl="0"/>
            <a:r>
              <a:rPr lang="es" sz="1600" b="0" i="0" u="none" dirty="0">
                <a:solidFill>
                  <a:schemeClr val="tx1">
                    <a:lumMod val="65000"/>
                    <a:lumOff val="35000"/>
                  </a:schemeClr>
                </a:solidFill>
              </a:rPr>
              <a:t>Use NOTEPAD para crear un archivo LOG llamado </a:t>
            </a:r>
          </a:p>
          <a:p>
            <a:pPr algn="l" rtl="0">
              <a:buNone/>
            </a:pPr>
            <a:r>
              <a:rPr lang="es" sz="1600" b="0" i="0" u="none" dirty="0">
                <a:solidFill>
                  <a:schemeClr val="tx1">
                    <a:lumMod val="65000"/>
                    <a:lumOff val="35000"/>
                  </a:schemeClr>
                </a:solidFill>
              </a:rPr>
              <a:t>	“III Templates.LOG”</a:t>
            </a:r>
          </a:p>
          <a:p>
            <a:pPr algn="l" rtl="0">
              <a:buNone/>
            </a:pPr>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Intente cargarlo en la columna Plantilla!</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88</a:t>
            </a:fld>
            <a:endParaRPr lang="es"/>
          </a:p>
        </p:txBody>
      </p:sp>
      <p:sp>
        <p:nvSpPr>
          <p:cNvPr id="7" name="Rounded Rectangle 6"/>
          <p:cNvSpPr/>
          <p:nvPr/>
        </p:nvSpPr>
        <p:spPr>
          <a:xfrm>
            <a:off x="347472" y="1309254"/>
            <a:ext cx="4724400" cy="14478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b="1" i="0" u="none"/>
              <a:t>Archivo </a:t>
            </a:r>
            <a:r>
              <a:rPr lang="es" b="1" i="0" u="none" smtClean="0"/>
              <a:t>PreDragado:III.LOG</a:t>
            </a:r>
            <a:endParaRPr lang="es" b="1" i="0" u="none"/>
          </a:p>
          <a:p>
            <a:pPr algn="l" rtl="0"/>
            <a:r>
              <a:rPr lang="es" b="1" i="0" u="none"/>
              <a:t>Archivo Plantilla:</a:t>
            </a:r>
            <a:r>
              <a:rPr lang="es" b="0" i="0" u="none"/>
              <a:t>	</a:t>
            </a:r>
            <a:r>
              <a:rPr lang="es" b="1" i="0" u="none"/>
              <a:t>III Templates.LOG</a:t>
            </a:r>
          </a:p>
          <a:p>
            <a:pPr algn="l" rtl="0"/>
            <a:r>
              <a:rPr lang="es" b="1" i="0" u="none"/>
              <a:t>Diseño Max/Min:</a:t>
            </a:r>
            <a:r>
              <a:rPr lang="es" b="0" i="0" u="none"/>
              <a:t>  </a:t>
            </a:r>
            <a:r>
              <a:rPr lang="es" b="0" i="0" u="none" smtClean="0"/>
              <a:t>	</a:t>
            </a:r>
            <a:r>
              <a:rPr lang="es" b="1" i="0" u="none" smtClean="0"/>
              <a:t>1.0/2.0</a:t>
            </a:r>
            <a:endParaRPr lang="es" b="1" i="0" u="none"/>
          </a:p>
          <a:p>
            <a:pPr algn="l" rtl="0"/>
            <a:r>
              <a:rPr lang="es" b="1" i="0" u="none" smtClean="0"/>
              <a:t>Método</a:t>
            </a:r>
            <a:r>
              <a:rPr lang="es"/>
              <a:t>:</a:t>
            </a:r>
            <a:r>
              <a:rPr lang="es" b="0" i="0" u="none" smtClean="0"/>
              <a:t>        </a:t>
            </a:r>
            <a:r>
              <a:rPr lang="es" b="0" i="0" u="none"/>
              <a:t>	</a:t>
            </a:r>
            <a:r>
              <a:rPr lang="es" b="0" i="0" u="none" smtClean="0"/>
              <a:t>	</a:t>
            </a:r>
            <a:r>
              <a:rPr lang="es" b="1" i="0" u="none" smtClean="0"/>
              <a:t>Playa Pre-dragado</a:t>
            </a:r>
            <a:endParaRPr lang="es" b="1" i="0" u="none"/>
          </a:p>
        </p:txBody>
      </p:sp>
      <p:pic>
        <p:nvPicPr>
          <p:cNvPr id="4098" name="Picture 2" descr="C:\Temp\III5.png"/>
          <p:cNvPicPr>
            <a:picLocks noChangeAspect="1" noChangeArrowheads="1"/>
          </p:cNvPicPr>
          <p:nvPr/>
        </p:nvPicPr>
        <p:blipFill>
          <a:blip r:embed="rId2" cstate="print"/>
          <a:srcRect/>
          <a:stretch>
            <a:fillRect/>
          </a:stretch>
        </p:blipFill>
        <p:spPr bwMode="auto">
          <a:xfrm>
            <a:off x="4133930" y="3061854"/>
            <a:ext cx="4928653" cy="2864052"/>
          </a:xfrm>
          <a:prstGeom prst="rect">
            <a:avLst/>
          </a:prstGeom>
          <a:noFill/>
        </p:spPr>
      </p:pic>
      <p:pic>
        <p:nvPicPr>
          <p:cNvPr id="4099" name="Picture 3" descr="C:\Temp\III6.png"/>
          <p:cNvPicPr>
            <a:picLocks noChangeAspect="1" noChangeArrowheads="1"/>
          </p:cNvPicPr>
          <p:nvPr/>
        </p:nvPicPr>
        <p:blipFill>
          <a:blip r:embed="rId3" cstate="print"/>
          <a:srcRect/>
          <a:stretch>
            <a:fillRect/>
          </a:stretch>
        </p:blipFill>
        <p:spPr bwMode="auto">
          <a:xfrm>
            <a:off x="7051699" y="2033154"/>
            <a:ext cx="1813559" cy="2667000"/>
          </a:xfrm>
          <a:prstGeom prst="rect">
            <a:avLst/>
          </a:prstGeom>
          <a:noFill/>
          <a:ln>
            <a:solidFill>
              <a:schemeClr val="tx1">
                <a:lumMod val="65000"/>
                <a:lumOff val="35000"/>
              </a:schemeClr>
            </a:solidFill>
          </a:ln>
        </p:spPr>
      </p:pic>
    </p:spTree>
    <p:extLst>
      <p:ext uri="{BB962C8B-B14F-4D97-AF65-F5344CB8AC3E}">
        <p14:creationId xmlns:p14="http://schemas.microsoft.com/office/powerpoint/2010/main" val="91392363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1675"/>
          </a:xfrm>
        </p:spPr>
        <p:txBody>
          <a:bodyPr/>
          <a:lstStyle/>
          <a:p>
            <a:pPr algn="l" rtl="0"/>
            <a:r>
              <a:rPr lang="es" b="0" i="0" u="none"/>
              <a:t>Resultado Playa Pre-dragado</a:t>
            </a:r>
          </a:p>
        </p:txBody>
      </p:sp>
      <p:grpSp>
        <p:nvGrpSpPr>
          <p:cNvPr id="3" name="Group 2"/>
          <p:cNvGrpSpPr/>
          <p:nvPr/>
        </p:nvGrpSpPr>
        <p:grpSpPr>
          <a:xfrm>
            <a:off x="299640" y="1097046"/>
            <a:ext cx="8331744" cy="5215161"/>
            <a:chOff x="168020" y="908581"/>
            <a:chExt cx="8802255" cy="5761019"/>
          </a:xfrm>
        </p:grpSpPr>
        <p:pic>
          <p:nvPicPr>
            <p:cNvPr id="5122" name="Picture 2" descr="C:\Temp\III7.png"/>
            <p:cNvPicPr>
              <a:picLocks noChangeAspect="1" noChangeArrowheads="1"/>
            </p:cNvPicPr>
            <p:nvPr/>
          </p:nvPicPr>
          <p:blipFill>
            <a:blip r:embed="rId2" cstate="print"/>
            <a:srcRect/>
            <a:stretch>
              <a:fillRect/>
            </a:stretch>
          </p:blipFill>
          <p:spPr bwMode="auto">
            <a:xfrm>
              <a:off x="168020" y="1371600"/>
              <a:ext cx="8802255" cy="5181600"/>
            </a:xfrm>
            <a:prstGeom prst="rect">
              <a:avLst/>
            </a:prstGeom>
            <a:noFill/>
          </p:spPr>
        </p:pic>
        <p:sp>
          <p:nvSpPr>
            <p:cNvPr id="5" name="Rounded Rectangular Callout 4"/>
            <p:cNvSpPr/>
            <p:nvPr/>
          </p:nvSpPr>
          <p:spPr>
            <a:xfrm flipH="1">
              <a:off x="334478" y="908581"/>
              <a:ext cx="4571999" cy="1193764"/>
            </a:xfrm>
            <a:prstGeom prst="wedgeRoundRectCallout">
              <a:avLst>
                <a:gd name="adj1" fmla="val -46791"/>
                <a:gd name="adj2" fmla="val 7327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Usted va a tener que ajustar los valores de presentación Min/Max para reflejar su modo elevación.</a:t>
              </a:r>
            </a:p>
          </p:txBody>
        </p:sp>
        <p:sp>
          <p:nvSpPr>
            <p:cNvPr id="6" name="Rounded Rectangular Callout 5"/>
            <p:cNvSpPr/>
            <p:nvPr/>
          </p:nvSpPr>
          <p:spPr>
            <a:xfrm>
              <a:off x="5181600" y="3352800"/>
              <a:ext cx="3657600" cy="838200"/>
            </a:xfrm>
            <a:prstGeom prst="wedgeRoundRectCallout">
              <a:avLst>
                <a:gd name="adj1" fmla="val -43910"/>
                <a:gd name="adj2" fmla="val 8096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La vista gráfica es coloreada alrededor de la plantilla de Diseño.</a:t>
              </a:r>
            </a:p>
          </p:txBody>
        </p:sp>
        <p:sp>
          <p:nvSpPr>
            <p:cNvPr id="7" name="Rounded Rectangular Callout 6"/>
            <p:cNvSpPr/>
            <p:nvPr/>
          </p:nvSpPr>
          <p:spPr>
            <a:xfrm>
              <a:off x="407919" y="5443611"/>
              <a:ext cx="7208436" cy="1225989"/>
            </a:xfrm>
            <a:prstGeom prst="wedgeRoundRectCallout">
              <a:avLst>
                <a:gd name="adj1" fmla="val -3141"/>
                <a:gd name="adj2" fmla="val -1002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a:t>En el perfil levantamiento es la línea </a:t>
              </a:r>
              <a:r>
                <a:rPr lang="es" sz="1600" b="1" i="0" u="none">
                  <a:solidFill>
                    <a:schemeClr val="bg1"/>
                  </a:solidFill>
                </a:rPr>
                <a:t>negra</a:t>
              </a:r>
              <a:r>
                <a:rPr lang="es" sz="1600" b="1" i="0" u="none"/>
                <a:t> en el fondo.</a:t>
              </a:r>
              <a:r>
                <a:rPr lang="es" sz="1600" b="0" i="0" u="none"/>
                <a:t>  </a:t>
              </a:r>
              <a:r>
                <a:rPr lang="es" sz="1600" b="1" i="0" u="none"/>
                <a:t>El área </a:t>
              </a:r>
              <a:r>
                <a:rPr lang="es" sz="1600" b="1" i="0" u="none">
                  <a:solidFill>
                    <a:srgbClr val="0000FF"/>
                  </a:solidFill>
                </a:rPr>
                <a:t>azul</a:t>
              </a:r>
              <a:r>
                <a:rPr lang="es" sz="1600" b="1" i="0" u="none"/>
                <a:t> es el material que usted necesita agregar para traer la playa hasta la plantilla de Diseño.</a:t>
              </a:r>
            </a:p>
          </p:txBody>
        </p:sp>
      </p:grpSp>
    </p:spTree>
    <p:extLst>
      <p:ext uri="{BB962C8B-B14F-4D97-AF65-F5344CB8AC3E}">
        <p14:creationId xmlns:p14="http://schemas.microsoft.com/office/powerpoint/2010/main" val="2072194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990599"/>
            <a:ext cx="9144000" cy="3149057"/>
            <a:chOff x="0" y="990599"/>
            <a:chExt cx="9144000" cy="3149057"/>
          </a:xfrm>
        </p:grpSpPr>
        <p:pic>
          <p:nvPicPr>
            <p:cNvPr id="2050" name="Picture 2" descr="C:\Temp\Volume Course\GGG4.png"/>
            <p:cNvPicPr>
              <a:picLocks noChangeAspect="1" noChangeArrowheads="1"/>
            </p:cNvPicPr>
            <p:nvPr/>
          </p:nvPicPr>
          <p:blipFill>
            <a:blip r:embed="rId2" cstate="print"/>
            <a:srcRect/>
            <a:stretch>
              <a:fillRect/>
            </a:stretch>
          </p:blipFill>
          <p:spPr bwMode="auto">
            <a:xfrm>
              <a:off x="0" y="990599"/>
              <a:ext cx="9144000" cy="3149057"/>
            </a:xfrm>
            <a:prstGeom prst="rect">
              <a:avLst/>
            </a:prstGeom>
            <a:noFill/>
          </p:spPr>
        </p:pic>
        <p:sp>
          <p:nvSpPr>
            <p:cNvPr id="3" name="TextBox 2"/>
            <p:cNvSpPr txBox="1"/>
            <p:nvPr/>
          </p:nvSpPr>
          <p:spPr>
            <a:xfrm>
              <a:off x="971044" y="1335185"/>
              <a:ext cx="5721069" cy="276999"/>
            </a:xfrm>
            <a:prstGeom prst="rect">
              <a:avLst/>
            </a:prstGeom>
            <a:solidFill>
              <a:schemeClr val="bg1"/>
            </a:solidFill>
          </p:spPr>
          <p:txBody>
            <a:bodyPr wrap="square" rtlCol="0">
              <a:spAutoFit/>
            </a:bodyPr>
            <a:lstStyle/>
            <a:p>
              <a:r>
                <a:rPr lang="en-US" sz="1200" b="1" smtClean="0"/>
                <a:t>Como Isobata Sobredragado funciona en calculos de PostDragado en CSV</a:t>
              </a:r>
              <a:endParaRPr lang="en-US" sz="1200" b="1"/>
            </a:p>
          </p:txBody>
        </p:sp>
        <p:sp>
          <p:nvSpPr>
            <p:cNvPr id="8" name="TextBox 7"/>
            <p:cNvSpPr txBox="1"/>
            <p:nvPr/>
          </p:nvSpPr>
          <p:spPr>
            <a:xfrm>
              <a:off x="2701385" y="2175405"/>
              <a:ext cx="3246261" cy="276999"/>
            </a:xfrm>
            <a:prstGeom prst="rect">
              <a:avLst/>
            </a:prstGeom>
            <a:solidFill>
              <a:schemeClr val="bg1"/>
            </a:solidFill>
          </p:spPr>
          <p:txBody>
            <a:bodyPr wrap="square" rtlCol="0">
              <a:spAutoFit/>
            </a:bodyPr>
            <a:lstStyle/>
            <a:p>
              <a:r>
                <a:rPr lang="en-US" sz="1200" b="1" smtClean="0"/>
                <a:t>Material Isobata Sobredragado Removido</a:t>
              </a:r>
              <a:endParaRPr lang="en-US" sz="1200" b="1"/>
            </a:p>
          </p:txBody>
        </p:sp>
        <p:sp>
          <p:nvSpPr>
            <p:cNvPr id="9" name="TextBox 8"/>
            <p:cNvSpPr txBox="1"/>
            <p:nvPr/>
          </p:nvSpPr>
          <p:spPr>
            <a:xfrm>
              <a:off x="2683853" y="2546289"/>
              <a:ext cx="3368990" cy="276999"/>
            </a:xfrm>
            <a:prstGeom prst="rect">
              <a:avLst/>
            </a:prstGeom>
            <a:solidFill>
              <a:schemeClr val="bg1"/>
            </a:solidFill>
          </p:spPr>
          <p:txBody>
            <a:bodyPr wrap="square" rtlCol="0">
              <a:spAutoFit/>
            </a:bodyPr>
            <a:lstStyle/>
            <a:p>
              <a:r>
                <a:rPr lang="en-US" sz="1200" b="1" smtClean="0"/>
                <a:t>Material Isobata Sobredragado Remanente</a:t>
              </a:r>
              <a:endParaRPr lang="en-US" sz="1200" b="1"/>
            </a:p>
          </p:txBody>
        </p:sp>
        <p:sp>
          <p:nvSpPr>
            <p:cNvPr id="10" name="TextBox 9"/>
            <p:cNvSpPr txBox="1"/>
            <p:nvPr/>
          </p:nvSpPr>
          <p:spPr>
            <a:xfrm>
              <a:off x="7912656" y="1481379"/>
              <a:ext cx="1231344" cy="261610"/>
            </a:xfrm>
            <a:prstGeom prst="rect">
              <a:avLst/>
            </a:prstGeom>
            <a:solidFill>
              <a:schemeClr val="bg1"/>
            </a:solidFill>
          </p:spPr>
          <p:txBody>
            <a:bodyPr wrap="square" rtlCol="0">
              <a:spAutoFit/>
            </a:bodyPr>
            <a:lstStyle/>
            <a:p>
              <a:r>
                <a:rPr lang="en-US" sz="1050" b="1" smtClean="0">
                  <a:solidFill>
                    <a:srgbClr val="FF0000"/>
                  </a:solidFill>
                </a:rPr>
                <a:t>PRE-DRAGADO</a:t>
              </a:r>
              <a:endParaRPr lang="en-US" sz="1050" b="1">
                <a:solidFill>
                  <a:srgbClr val="FF0000"/>
                </a:solidFill>
              </a:endParaRPr>
            </a:p>
          </p:txBody>
        </p:sp>
        <p:sp>
          <p:nvSpPr>
            <p:cNvPr id="11" name="TextBox 10"/>
            <p:cNvSpPr txBox="1"/>
            <p:nvPr/>
          </p:nvSpPr>
          <p:spPr>
            <a:xfrm>
              <a:off x="7789928" y="2734291"/>
              <a:ext cx="1333804" cy="253916"/>
            </a:xfrm>
            <a:prstGeom prst="rect">
              <a:avLst/>
            </a:prstGeom>
            <a:solidFill>
              <a:schemeClr val="bg1"/>
            </a:solidFill>
          </p:spPr>
          <p:txBody>
            <a:bodyPr wrap="square" rtlCol="0">
              <a:spAutoFit/>
            </a:bodyPr>
            <a:lstStyle/>
            <a:p>
              <a:r>
                <a:rPr lang="en-US" sz="1050" b="1" smtClean="0">
                  <a:solidFill>
                    <a:srgbClr val="078F0D"/>
                  </a:solidFill>
                </a:rPr>
                <a:t>POST-DRAGADO</a:t>
              </a:r>
              <a:endParaRPr lang="en-US" sz="1050" b="1">
                <a:solidFill>
                  <a:srgbClr val="078F0D"/>
                </a:solidFill>
              </a:endParaRPr>
            </a:p>
          </p:txBody>
        </p:sp>
      </p:grpSp>
      <p:sp>
        <p:nvSpPr>
          <p:cNvPr id="2" name="Title 1"/>
          <p:cNvSpPr>
            <a:spLocks noGrp="1"/>
          </p:cNvSpPr>
          <p:nvPr>
            <p:ph type="title"/>
          </p:nvPr>
        </p:nvSpPr>
        <p:spPr>
          <a:xfrm>
            <a:off x="228600" y="0"/>
            <a:ext cx="8838488" cy="1143000"/>
          </a:xfrm>
        </p:spPr>
        <p:txBody>
          <a:bodyPr>
            <a:normAutofit/>
          </a:bodyPr>
          <a:lstStyle/>
          <a:p>
            <a:r>
              <a:rPr lang="es" b="0" i="0" u="none" dirty="0"/>
              <a:t>Calculos </a:t>
            </a:r>
            <a:r>
              <a:rPr lang="es" b="0" i="0" u="none"/>
              <a:t>de </a:t>
            </a:r>
            <a:r>
              <a:rPr lang="es" b="0" i="0" u="none" smtClean="0"/>
              <a:t>Isóbata </a:t>
            </a:r>
            <a:r>
              <a:rPr lang="es" smtClean="0"/>
              <a:t>Sobreprofundidad en </a:t>
            </a:r>
            <a:r>
              <a:rPr lang="es" b="0" i="0" u="none" dirty="0"/>
              <a:t>PostDragado.</a:t>
            </a:r>
          </a:p>
        </p:txBody>
      </p:sp>
      <p:sp>
        <p:nvSpPr>
          <p:cNvPr id="7" name="Slide Number Placeholder 6"/>
          <p:cNvSpPr>
            <a:spLocks noGrp="1"/>
          </p:cNvSpPr>
          <p:nvPr>
            <p:ph type="sldNum" sz="quarter" idx="12"/>
          </p:nvPr>
        </p:nvSpPr>
        <p:spPr/>
        <p:txBody>
          <a:bodyPr/>
          <a:lstStyle/>
          <a:p>
            <a:pPr algn="l" rtl="0"/>
            <a:fld id="{8B0EDE77-C530-4ADB-AD74-A99B71A289FB}" type="slidenum">
              <a:rPr/>
              <a:pPr algn="l" rtl="0"/>
              <a:t>9</a:t>
            </a:fld>
            <a:endParaRPr lang="es"/>
          </a:p>
        </p:txBody>
      </p:sp>
      <p:sp>
        <p:nvSpPr>
          <p:cNvPr id="5" name="TextBox 4"/>
          <p:cNvSpPr txBox="1"/>
          <p:nvPr/>
        </p:nvSpPr>
        <p:spPr>
          <a:xfrm>
            <a:off x="347472" y="4022914"/>
            <a:ext cx="8491728" cy="2308324"/>
          </a:xfrm>
          <a:prstGeom prst="rect">
            <a:avLst/>
          </a:prstGeom>
          <a:noFill/>
        </p:spPr>
        <p:txBody>
          <a:bodyPr wrap="square" rtlCol="0">
            <a:spAutoFit/>
          </a:bodyPr>
          <a:lstStyle/>
          <a:p>
            <a:r>
              <a:rPr lang="es" b="0" i="0" u="none" dirty="0">
                <a:solidFill>
                  <a:schemeClr val="tx1">
                    <a:lumMod val="65000"/>
                    <a:lumOff val="35000"/>
                  </a:schemeClr>
                </a:solidFill>
              </a:rPr>
              <a:t>Limites estan definidos donde el material puede ser considerado </a:t>
            </a:r>
            <a:r>
              <a:rPr lang="es" b="0" i="0" u="none">
                <a:solidFill>
                  <a:schemeClr val="tx1">
                    <a:lumMod val="65000"/>
                    <a:lumOff val="35000"/>
                  </a:schemeClr>
                </a:solidFill>
              </a:rPr>
              <a:t>como </a:t>
            </a:r>
            <a:r>
              <a:rPr lang="es" smtClean="0">
                <a:solidFill>
                  <a:schemeClr val="tx1">
                    <a:lumMod val="65000"/>
                    <a:lumOff val="35000"/>
                  </a:schemeClr>
                </a:solidFill>
              </a:rPr>
              <a:t>isóbata sobreprofundidad</a:t>
            </a:r>
            <a:r>
              <a:rPr lang="es">
                <a:solidFill>
                  <a:schemeClr val="tx1">
                    <a:lumMod val="65000"/>
                    <a:lumOff val="35000"/>
                  </a:schemeClr>
                </a:solidFill>
              </a:rPr>
              <a:t>, </a:t>
            </a:r>
            <a:r>
              <a:rPr lang="es" b="0" i="0" u="none" dirty="0">
                <a:solidFill>
                  <a:schemeClr val="tx1">
                    <a:lumMod val="65000"/>
                    <a:lumOff val="35000"/>
                  </a:schemeClr>
                </a:solidFill>
              </a:rPr>
              <a:t>con base en el perfil de Pre-Dragado.  El cálculo Post-dragado es restringido a estos límites.</a:t>
            </a:r>
          </a:p>
          <a:p>
            <a:endParaRPr lang="es" dirty="0">
              <a:solidFill>
                <a:schemeClr val="bg2"/>
              </a:solidFill>
            </a:endParaRPr>
          </a:p>
          <a:p>
            <a:pPr algn="l" rtl="0"/>
            <a:r>
              <a:rPr lang="es" b="0" i="0" u="none">
                <a:solidFill>
                  <a:schemeClr val="bg2"/>
                </a:solidFill>
              </a:rPr>
              <a:t>Pestaña </a:t>
            </a:r>
            <a:r>
              <a:rPr lang="es" b="0" i="0" u="none" smtClean="0">
                <a:solidFill>
                  <a:schemeClr val="bg2"/>
                </a:solidFill>
              </a:rPr>
              <a:t>Volúmenes</a:t>
            </a:r>
            <a:r>
              <a:rPr lang="es" b="0" i="0" u="none" dirty="0">
                <a:solidFill>
                  <a:schemeClr val="bg2"/>
                </a:solidFill>
              </a:rPr>
              <a:t>:</a:t>
            </a:r>
          </a:p>
          <a:p>
            <a:pPr marL="342900" indent="-342900" algn="l" rtl="0">
              <a:buFont typeface="Arial" panose="020B0604020202020204" pitchFamily="34" charset="0"/>
              <a:buChar char="•"/>
            </a:pPr>
            <a:r>
              <a:rPr lang="es" b="0" i="0" u="none" dirty="0">
                <a:solidFill>
                  <a:schemeClr val="tx1">
                    <a:lumMod val="65000"/>
                    <a:lumOff val="35000"/>
                  </a:schemeClr>
                </a:solidFill>
              </a:rPr>
              <a:t>Material Sobreprofundidad removido por fuera de éstos límites puede ser incluido o ignorado!</a:t>
            </a:r>
          </a:p>
          <a:p>
            <a:pPr marL="342900" indent="-342900" algn="l" rtl="0">
              <a:buFont typeface="Arial" panose="020B0604020202020204" pitchFamily="34" charset="0"/>
              <a:buChar char="•"/>
            </a:pPr>
            <a:r>
              <a:rPr lang="es" b="0" i="0" u="none" dirty="0">
                <a:solidFill>
                  <a:schemeClr val="tx1">
                    <a:lumMod val="65000"/>
                    <a:lumOff val="35000"/>
                  </a:schemeClr>
                </a:solidFill>
              </a:rPr>
              <a:t>Relleno que ocurra por fuera de esta área puede ser incluido o ignorado.</a:t>
            </a:r>
          </a:p>
        </p:txBody>
      </p:sp>
    </p:spTree>
    <p:extLst>
      <p:ext uri="{BB962C8B-B14F-4D97-AF65-F5344CB8AC3E}">
        <p14:creationId xmlns:p14="http://schemas.microsoft.com/office/powerpoint/2010/main" val="19698279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Reporte Volumen Playa Pre-dragado</a:t>
            </a:r>
          </a:p>
        </p:txBody>
      </p:sp>
      <p:sp>
        <p:nvSpPr>
          <p:cNvPr id="3" name="Content Placeholder 2"/>
          <p:cNvSpPr>
            <a:spLocks noGrp="1"/>
          </p:cNvSpPr>
          <p:nvPr>
            <p:ph idx="1"/>
          </p:nvPr>
        </p:nvSpPr>
        <p:spPr>
          <a:xfrm>
            <a:off x="381000" y="4559571"/>
            <a:ext cx="8382000" cy="1828801"/>
          </a:xfrm>
        </p:spPr>
        <p:txBody>
          <a:bodyPr>
            <a:normAutofit/>
          </a:bodyPr>
          <a:lstStyle/>
          <a:p>
            <a:pPr algn="l" rtl="0"/>
            <a:r>
              <a:rPr lang="es" sz="1800" b="0" i="0" u="none">
                <a:solidFill>
                  <a:schemeClr val="tx1">
                    <a:lumMod val="65000"/>
                    <a:lumOff val="35000"/>
                  </a:schemeClr>
                </a:solidFill>
              </a:rPr>
              <a:t>El reporte de volumen muestra el área, volumen y volumen acumulado por cada línea.  Se repite para la Plantilla de Diseño, la Plantilla Máxima y la Plantilla Mínima.</a:t>
            </a:r>
          </a:p>
          <a:p>
            <a:pPr algn="l" rtl="0"/>
            <a:r>
              <a:rPr lang="es" sz="1800" b="0" i="0" u="none">
                <a:solidFill>
                  <a:schemeClr val="tx1">
                    <a:lumMod val="65000"/>
                    <a:lumOff val="35000"/>
                  </a:schemeClr>
                </a:solidFill>
              </a:rPr>
              <a:t>El Volumen Diseñado Por Distancia divide el Volumen para la línea por la distancia de cobertura de datos de la línea.</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90</a:t>
            </a:fld>
            <a:endParaRPr lang="es"/>
          </a:p>
        </p:txBody>
      </p:sp>
      <p:sp>
        <p:nvSpPr>
          <p:cNvPr id="4" name="Rectangle 3"/>
          <p:cNvSpPr/>
          <p:nvPr/>
        </p:nvSpPr>
        <p:spPr>
          <a:xfrm>
            <a:off x="347472" y="1087581"/>
            <a:ext cx="8534400" cy="3323987"/>
          </a:xfrm>
          <a:prstGeom prst="rect">
            <a:avLst/>
          </a:prstGeom>
          <a:ln>
            <a:noFill/>
          </a:ln>
        </p:spPr>
        <p:txBody>
          <a:bodyPr wrap="square">
            <a:spAutoFit/>
          </a:bodyPr>
          <a:lstStyle/>
          <a:p>
            <a:pPr algn="l" rtl="0"/>
            <a:r>
              <a:rPr lang="es" sz="1050" b="1" i="0" u="none">
                <a:latin typeface="Courier New" pitchFamily="49" charset="0"/>
                <a:cs typeface="Courier New" pitchFamily="49" charset="0"/>
              </a:rPr>
              <a:t>Reporte Volumen Playa:</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Reporte Dragado</a:t>
            </a:r>
          </a:p>
          <a:p>
            <a:pPr algn="l" rtl="0"/>
            <a:r>
              <a:rPr lang="es" sz="1050" b="1" i="0" u="none">
                <a:latin typeface="Courier New" pitchFamily="49" charset="0"/>
                <a:cs typeface="Courier New" pitchFamily="49" charset="0"/>
              </a:rPr>
              <a:t>Proyecto Elk Haven Playa Municipal</a:t>
            </a:r>
          </a:p>
          <a:p>
            <a:pPr algn="l" rtl="0"/>
            <a:r>
              <a:rPr lang="es" sz="1050" b="1" i="0" u="none">
                <a:latin typeface="Courier New" pitchFamily="49" charset="0"/>
                <a:cs typeface="Courier New" pitchFamily="49" charset="0"/>
              </a:rPr>
              <a:t>Compañía de Dragado HYPACK</a:t>
            </a:r>
          </a:p>
          <a:p>
            <a:pPr algn="l" rtl="0"/>
            <a:r>
              <a:rPr lang="es" sz="1050" b="1" i="0" u="none">
                <a:latin typeface="Courier New" pitchFamily="49" charset="0"/>
                <a:cs typeface="Courier New" pitchFamily="49" charset="0"/>
              </a:rPr>
              <a:t>Junio 15, 2010</a:t>
            </a:r>
          </a:p>
          <a:p>
            <a:pPr algn="l" rtl="0"/>
            <a:r>
              <a:rPr lang="es" sz="1050" b="1" i="0" u="none">
                <a:latin typeface="Courier New" pitchFamily="49" charset="0"/>
                <a:cs typeface="Courier New" pitchFamily="49" charset="0"/>
              </a:rPr>
              <a:t>No Para Navegación</a:t>
            </a:r>
          </a:p>
          <a:p>
            <a:pPr algn="l" rtl="0"/>
            <a:r>
              <a:rPr lang="es" sz="1050" b="1" i="0" u="none">
                <a:latin typeface="Courier New" pitchFamily="49" charset="0"/>
                <a:cs typeface="Courier New" pitchFamily="49" charset="0"/>
              </a:rPr>
              <a:t>Volumen:</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Yardas Cúbicas</a:t>
            </a:r>
          </a:p>
          <a:p>
            <a:pPr algn="l" rtl="0"/>
            <a:r>
              <a:rPr lang="es" sz="1050" b="1" i="0" u="none">
                <a:latin typeface="Courier New" pitchFamily="49" charset="0"/>
                <a:cs typeface="Courier New" pitchFamily="49" charset="0"/>
              </a:rPr>
              <a:t>Taludes Compensantes:</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No Usado</a:t>
            </a:r>
          </a:p>
          <a:p>
            <a:endParaRPr lang="es" sz="1050" b="1" dirty="0">
              <a:latin typeface="Courier New" pitchFamily="49" charset="0"/>
              <a:cs typeface="Courier New" pitchFamily="49" charset="0"/>
            </a:endParaRPr>
          </a:p>
          <a:p>
            <a:pPr algn="l" rtl="0"/>
            <a:r>
              <a:rPr lang="es" sz="1050" b="1" i="0" u="none">
                <a:solidFill>
                  <a:schemeClr val="bg2"/>
                </a:solidFill>
                <a:latin typeface="Courier New" pitchFamily="49" charset="0"/>
                <a:cs typeface="Courier New" pitchFamily="49" charset="0"/>
              </a:rPr>
              <a:t>Plantilla de Diseño</a:t>
            </a:r>
          </a:p>
          <a:p>
            <a:pPr algn="l" rtl="0"/>
            <a:r>
              <a:rPr lang="es" sz="1050" b="1" i="0" u="none">
                <a:latin typeface="Courier New" pitchFamily="49" charset="0"/>
                <a:cs typeface="Courier New" pitchFamily="49" charset="0"/>
              </a:rPr>
              <a:t>Total Material Requerido:</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141190.2</a:t>
            </a:r>
          </a:p>
          <a:p>
            <a:pPr algn="l" rtl="0"/>
            <a:r>
              <a:rPr lang="es" sz="1050" b="1" i="0" u="none">
                <a:latin typeface="Courier New" pitchFamily="49" charset="0"/>
                <a:cs typeface="Courier New" pitchFamily="49" charset="0"/>
              </a:rPr>
              <a:t>Estación     Archivo            Distancia        Area        Prom.</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Volumen      Accum.</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Diseño</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Entre     Unidades^2        Area     Unidades^3      Volumen      Volumen</a:t>
            </a:r>
            <a:endParaRPr lang="es" sz="1050" b="1" dirty="0">
              <a:latin typeface="Courier New" pitchFamily="49" charset="0"/>
              <a:cs typeface="Courier New" pitchFamily="49" charset="0"/>
            </a:endParaRP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Líneas                 Unidades^2                 Unidades^3   Por Dist.</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10+00      10p00.III                      582.6</a:t>
            </a:r>
            <a:r>
              <a:rPr lang="es" sz="1050" b="0" i="0" u="none">
                <a:latin typeface="Courier New" pitchFamily="49" charset="0"/>
                <a:cs typeface="Courier New" pitchFamily="49" charset="0"/>
              </a:rPr>
              <a:t>                                                </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11+00      11p00.III          100.0       434.8       508.7     12258.6     12258.6        20.0</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12+00      12p00.III          100.0       408.1       421.4     12169.6     24428.3        19.8</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13+00      13p00.III          100.0       655.0       531.5     12750.3     37178.6        20.6</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14+00      14p00.III          100.0       703.8       679.4     13921.6     51100.2        22.4</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15+00      15p00.III          100.0       709.5       706.7     15920.5     67020.8        25.6</a:t>
            </a:r>
          </a:p>
          <a:p>
            <a:pPr algn="l" rtl="0"/>
            <a:r>
              <a:rPr lang="es" sz="1050" b="0" i="0" u="none">
                <a:latin typeface="Courier New" pitchFamily="49" charset="0"/>
                <a:cs typeface="Courier New" pitchFamily="49" charset="0"/>
              </a:rPr>
              <a:t> </a:t>
            </a:r>
            <a:endParaRPr lang="es" sz="1050" b="1" dirty="0">
              <a:latin typeface="Courier New" pitchFamily="49" charset="0"/>
              <a:cs typeface="Courier New" pitchFamily="49" charset="0"/>
            </a:endParaRPr>
          </a:p>
        </p:txBody>
      </p:sp>
    </p:spTree>
    <p:extLst>
      <p:ext uri="{BB962C8B-B14F-4D97-AF65-F5344CB8AC3E}">
        <p14:creationId xmlns:p14="http://schemas.microsoft.com/office/powerpoint/2010/main" val="28105787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229600" cy="1143000"/>
          </a:xfrm>
        </p:spPr>
        <p:txBody>
          <a:bodyPr>
            <a:noAutofit/>
          </a:bodyPr>
          <a:lstStyle/>
          <a:p>
            <a:pPr algn="l" rtl="0"/>
            <a:r>
              <a:rPr lang="es" sz="3600" b="0" i="0" u="none"/>
              <a:t>Playa PostDragado</a:t>
            </a:r>
            <a:endParaRPr lang="es" sz="3600" dirty="0"/>
          </a:p>
        </p:txBody>
      </p:sp>
      <p:sp>
        <p:nvSpPr>
          <p:cNvPr id="3" name="Content Placeholder 2"/>
          <p:cNvSpPr>
            <a:spLocks noGrp="1"/>
          </p:cNvSpPr>
          <p:nvPr>
            <p:ph idx="1"/>
          </p:nvPr>
        </p:nvSpPr>
        <p:spPr>
          <a:xfrm>
            <a:off x="347472" y="3913909"/>
            <a:ext cx="3933583" cy="2323088"/>
          </a:xfrm>
        </p:spPr>
        <p:txBody>
          <a:bodyPr>
            <a:normAutofit/>
          </a:bodyPr>
          <a:lstStyle/>
          <a:p>
            <a:pPr algn="l" rtl="0"/>
            <a:r>
              <a:rPr lang="es" sz="1800" b="0" i="0" u="none">
                <a:solidFill>
                  <a:schemeClr val="tx1">
                    <a:lumMod val="65000"/>
                    <a:lumOff val="35000"/>
                  </a:schemeClr>
                </a:solidFill>
              </a:rPr>
              <a:t>Cambie el método a la “Playa Post Dragado”.</a:t>
            </a:r>
          </a:p>
          <a:p>
            <a:endParaRPr lang="es" sz="1800" dirty="0">
              <a:solidFill>
                <a:schemeClr val="tx1">
                  <a:lumMod val="65000"/>
                  <a:lumOff val="35000"/>
                </a:schemeClr>
              </a:solidFill>
            </a:endParaRPr>
          </a:p>
          <a:p>
            <a:pPr algn="l" rtl="0"/>
            <a:r>
              <a:rPr lang="es" sz="1800" b="0" i="0" u="none">
                <a:solidFill>
                  <a:schemeClr val="tx1">
                    <a:lumMod val="65000"/>
                    <a:lumOff val="35000"/>
                  </a:schemeClr>
                </a:solidFill>
              </a:rPr>
              <a:t>Agregue el archivo JJJ.LOG a la columna a la derecha de los archivos PreDragado.</a:t>
            </a:r>
          </a:p>
        </p:txBody>
      </p:sp>
      <p:sp>
        <p:nvSpPr>
          <p:cNvPr id="8" name="Slide Number Placeholder 7"/>
          <p:cNvSpPr>
            <a:spLocks noGrp="1"/>
          </p:cNvSpPr>
          <p:nvPr>
            <p:ph type="sldNum" sz="quarter" idx="12"/>
          </p:nvPr>
        </p:nvSpPr>
        <p:spPr/>
        <p:txBody>
          <a:bodyPr/>
          <a:lstStyle/>
          <a:p>
            <a:pPr algn="l" rtl="0"/>
            <a:fld id="{8B0EDE77-C530-4ADB-AD74-A99B71A289FB}" type="slidenum">
              <a:rPr/>
              <a:pPr algn="l" rtl="0"/>
              <a:t>91</a:t>
            </a:fld>
            <a:endParaRPr lang="es"/>
          </a:p>
        </p:txBody>
      </p:sp>
      <p:sp>
        <p:nvSpPr>
          <p:cNvPr id="7" name="Rounded Rectangle 6"/>
          <p:cNvSpPr/>
          <p:nvPr/>
        </p:nvSpPr>
        <p:spPr>
          <a:xfrm>
            <a:off x="347471" y="1648279"/>
            <a:ext cx="6069513" cy="1676400"/>
          </a:xfrm>
          <a:prstGeom prst="roundRect">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rtl="0"/>
            <a:r>
              <a:rPr lang="es" sz="2000" b="1" i="0" u="none"/>
              <a:t>Archivo PreDragado:</a:t>
            </a:r>
            <a:r>
              <a:rPr lang="es" sz="2000" b="0" i="0" u="none"/>
              <a:t>	</a:t>
            </a:r>
            <a:r>
              <a:rPr lang="es" sz="2000" b="0" i="0" u="none" smtClean="0"/>
              <a:t>	</a:t>
            </a:r>
            <a:r>
              <a:rPr lang="es" sz="2000" b="1" i="0" u="none" smtClean="0"/>
              <a:t>III.LOG</a:t>
            </a:r>
            <a:endParaRPr lang="es" sz="2000" b="1" i="0" u="none"/>
          </a:p>
          <a:p>
            <a:pPr algn="l" rtl="0"/>
            <a:r>
              <a:rPr lang="es" sz="2000" b="1" i="0" u="none"/>
              <a:t>Archivo Post-dragado:</a:t>
            </a:r>
            <a:r>
              <a:rPr lang="es" sz="2000" b="0" i="0" u="none"/>
              <a:t>	</a:t>
            </a:r>
            <a:r>
              <a:rPr lang="es" sz="2000" b="0" i="0" u="none" smtClean="0"/>
              <a:t>	</a:t>
            </a:r>
            <a:r>
              <a:rPr lang="es" sz="2000" b="1" i="0" u="none" smtClean="0"/>
              <a:t>JJJ.LOG</a:t>
            </a:r>
            <a:endParaRPr lang="es" sz="2000" b="1" i="0" u="none"/>
          </a:p>
          <a:p>
            <a:pPr algn="l" rtl="0"/>
            <a:r>
              <a:rPr lang="es" sz="2000" b="1" i="0" u="none"/>
              <a:t>Archivo Plantilla:</a:t>
            </a:r>
            <a:r>
              <a:rPr lang="es" sz="2000" b="0" i="0" u="none"/>
              <a:t>	</a:t>
            </a:r>
            <a:r>
              <a:rPr lang="es" sz="2000" b="0" i="0" u="none" smtClean="0"/>
              <a:t>		</a:t>
            </a:r>
            <a:r>
              <a:rPr lang="es" sz="2000" b="1" i="0" u="none" smtClean="0"/>
              <a:t>III templates.LOG</a:t>
            </a:r>
            <a:endParaRPr lang="es" sz="2000" b="1" i="0" u="none"/>
          </a:p>
          <a:p>
            <a:pPr algn="l" rtl="0"/>
            <a:r>
              <a:rPr lang="es" sz="2000" b="1" i="0" u="none"/>
              <a:t>Diseño Max/Min:</a:t>
            </a:r>
            <a:r>
              <a:rPr lang="es" sz="2000" b="0" i="0" u="none"/>
              <a:t>  </a:t>
            </a:r>
            <a:r>
              <a:rPr lang="es" sz="2000" b="0" i="0" u="none" smtClean="0"/>
              <a:t>			</a:t>
            </a:r>
            <a:r>
              <a:rPr lang="es" sz="2000" b="1" i="0" u="none" smtClean="0"/>
              <a:t>1.0/2.0</a:t>
            </a:r>
            <a:endParaRPr lang="es" sz="2000" b="1" i="0" u="none"/>
          </a:p>
          <a:p>
            <a:pPr algn="l" rtl="0"/>
            <a:r>
              <a:rPr lang="es" sz="2000" b="1" i="0" u="none"/>
              <a:t>Método</a:t>
            </a:r>
            <a:r>
              <a:rPr lang="es" sz="2000" b="0" i="0" u="none"/>
              <a:t>          	</a:t>
            </a:r>
            <a:r>
              <a:rPr lang="es" sz="2000" b="0" i="0" u="none" smtClean="0"/>
              <a:t>			</a:t>
            </a:r>
            <a:r>
              <a:rPr lang="es" sz="2000" b="1" i="0" u="none" smtClean="0"/>
              <a:t>Playa </a:t>
            </a:r>
            <a:r>
              <a:rPr lang="es" sz="2000" b="1" i="0" u="none"/>
              <a:t>PostDragado</a:t>
            </a:r>
          </a:p>
        </p:txBody>
      </p:sp>
      <p:pic>
        <p:nvPicPr>
          <p:cNvPr id="6146" name="Picture 2" descr="C:\Temp\III8.png"/>
          <p:cNvPicPr>
            <a:picLocks noChangeAspect="1" noChangeArrowheads="1"/>
          </p:cNvPicPr>
          <p:nvPr/>
        </p:nvPicPr>
        <p:blipFill>
          <a:blip r:embed="rId2" cstate="print"/>
          <a:srcRect/>
          <a:stretch>
            <a:fillRect/>
          </a:stretch>
        </p:blipFill>
        <p:spPr bwMode="auto">
          <a:xfrm>
            <a:off x="4427406" y="3581400"/>
            <a:ext cx="4569396" cy="2539328"/>
          </a:xfrm>
          <a:prstGeom prst="rect">
            <a:avLst/>
          </a:prstGeom>
          <a:noFill/>
        </p:spPr>
      </p:pic>
      <p:sp>
        <p:nvSpPr>
          <p:cNvPr id="4" name="Rectangle 3"/>
          <p:cNvSpPr/>
          <p:nvPr/>
        </p:nvSpPr>
        <p:spPr>
          <a:xfrm>
            <a:off x="347472" y="1122879"/>
            <a:ext cx="2518638" cy="369332"/>
          </a:xfrm>
          <a:prstGeom prst="rect">
            <a:avLst/>
          </a:prstGeom>
        </p:spPr>
        <p:txBody>
          <a:bodyPr wrap="none">
            <a:spAutoFit/>
          </a:bodyPr>
          <a:lstStyle/>
          <a:p>
            <a:pPr algn="l" rtl="0"/>
            <a:r>
              <a:rPr lang="es" b="0" i="0" u="none">
                <a:solidFill>
                  <a:schemeClr val="tx1">
                    <a:lumMod val="65000"/>
                    <a:lumOff val="35000"/>
                  </a:schemeClr>
                </a:solidFill>
              </a:rPr>
              <a:t>Ejemplo:  Pre vs. Post:</a:t>
            </a:r>
          </a:p>
        </p:txBody>
      </p:sp>
    </p:spTree>
    <p:extLst>
      <p:ext uri="{BB962C8B-B14F-4D97-AF65-F5344CB8AC3E}">
        <p14:creationId xmlns:p14="http://schemas.microsoft.com/office/powerpoint/2010/main" val="235490886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rtl="0"/>
            <a:r>
              <a:rPr lang="es" b="0" i="0" u="none" dirty="0"/>
              <a:t>Playa Post dragado</a:t>
            </a:r>
            <a:r>
              <a:rPr lang="es" sz="2400" dirty="0"/>
              <a:t/>
            </a:r>
            <a:br>
              <a:rPr lang="es" sz="2400" dirty="0"/>
            </a:br>
            <a:r>
              <a:rPr lang="es" sz="2400" b="0" i="0" u="none" dirty="0"/>
              <a:t>Vista Perfil</a:t>
            </a:r>
            <a:endParaRPr lang="es" dirty="0"/>
          </a:p>
        </p:txBody>
      </p:sp>
      <p:pic>
        <p:nvPicPr>
          <p:cNvPr id="7170" name="Picture 2" descr="C:\Temp\III9.png"/>
          <p:cNvPicPr>
            <a:picLocks noChangeAspect="1" noChangeArrowheads="1"/>
          </p:cNvPicPr>
          <p:nvPr/>
        </p:nvPicPr>
        <p:blipFill>
          <a:blip r:embed="rId2" cstate="print"/>
          <a:srcRect/>
          <a:stretch>
            <a:fillRect/>
          </a:stretch>
        </p:blipFill>
        <p:spPr bwMode="auto">
          <a:xfrm>
            <a:off x="457200" y="1472201"/>
            <a:ext cx="6837218" cy="4913975"/>
          </a:xfrm>
          <a:prstGeom prst="rect">
            <a:avLst/>
          </a:prstGeom>
          <a:noFill/>
        </p:spPr>
      </p:pic>
    </p:spTree>
    <p:extLst>
      <p:ext uri="{BB962C8B-B14F-4D97-AF65-F5344CB8AC3E}">
        <p14:creationId xmlns:p14="http://schemas.microsoft.com/office/powerpoint/2010/main" val="2152399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Reporte Playa Post-Dragado</a:t>
            </a:r>
          </a:p>
        </p:txBody>
      </p:sp>
      <p:sp>
        <p:nvSpPr>
          <p:cNvPr id="3" name="Content Placeholder 2"/>
          <p:cNvSpPr>
            <a:spLocks noGrp="1"/>
          </p:cNvSpPr>
          <p:nvPr>
            <p:ph idx="1"/>
          </p:nvPr>
        </p:nvSpPr>
        <p:spPr>
          <a:xfrm>
            <a:off x="457200" y="1239981"/>
            <a:ext cx="8229600" cy="1371600"/>
          </a:xfrm>
        </p:spPr>
        <p:txBody>
          <a:bodyPr>
            <a:normAutofit/>
          </a:bodyPr>
          <a:lstStyle/>
          <a:p>
            <a:pPr algn="l" rtl="0"/>
            <a:r>
              <a:rPr lang="es" sz="2000" b="0" i="0" u="none" dirty="0">
                <a:solidFill>
                  <a:schemeClr val="tx1">
                    <a:lumMod val="65000"/>
                    <a:lumOff val="35000"/>
                  </a:schemeClr>
                </a:solidFill>
              </a:rPr>
              <a:t>Area, volumen y volumen acumulado por cada sección.</a:t>
            </a:r>
          </a:p>
          <a:p>
            <a:pPr algn="l" rtl="0"/>
            <a:r>
              <a:rPr lang="es" sz="2000" b="0" i="0" u="none" dirty="0">
                <a:solidFill>
                  <a:schemeClr val="bg2"/>
                </a:solidFill>
              </a:rPr>
              <a:t>% Lleno = </a:t>
            </a:r>
            <a:r>
              <a:rPr lang="es" sz="2000" b="0" i="0" u="none" dirty="0">
                <a:solidFill>
                  <a:schemeClr val="tx1">
                    <a:lumMod val="65000"/>
                    <a:lumOff val="35000"/>
                  </a:schemeClr>
                </a:solidFill>
              </a:rPr>
              <a:t>Volumen Agregado / (Volumen agregado + Vacío Remanente)</a:t>
            </a:r>
          </a:p>
          <a:p>
            <a:pPr algn="l" rtl="0"/>
            <a:r>
              <a:rPr lang="es" sz="2000" b="0" i="0" u="none" dirty="0">
                <a:solidFill>
                  <a:schemeClr val="bg2"/>
                </a:solidFill>
              </a:rPr>
              <a:t>Sobrellenado = </a:t>
            </a:r>
            <a:r>
              <a:rPr lang="es" sz="2000" b="0" i="0" u="none" dirty="0">
                <a:solidFill>
                  <a:schemeClr val="tx1">
                    <a:lumMod val="65000"/>
                    <a:lumOff val="35000"/>
                  </a:schemeClr>
                </a:solidFill>
              </a:rPr>
              <a:t>Material agregado en exceso de cada plantilla.</a:t>
            </a:r>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93</a:t>
            </a:fld>
            <a:endParaRPr lang="es"/>
          </a:p>
        </p:txBody>
      </p:sp>
      <p:pic>
        <p:nvPicPr>
          <p:cNvPr id="8194" name="Picture 2" descr="C:\Temp\IIIA.png"/>
          <p:cNvPicPr>
            <a:picLocks noChangeAspect="1" noChangeArrowheads="1"/>
          </p:cNvPicPr>
          <p:nvPr/>
        </p:nvPicPr>
        <p:blipFill>
          <a:blip r:embed="rId2" cstate="print"/>
          <a:srcRect/>
          <a:stretch>
            <a:fillRect/>
          </a:stretch>
        </p:blipFill>
        <p:spPr bwMode="auto">
          <a:xfrm>
            <a:off x="457200" y="2708563"/>
            <a:ext cx="6914244" cy="3422073"/>
          </a:xfrm>
          <a:prstGeom prst="rect">
            <a:avLst/>
          </a:prstGeom>
          <a:noFill/>
        </p:spPr>
      </p:pic>
    </p:spTree>
    <p:extLst>
      <p:ext uri="{BB962C8B-B14F-4D97-AF65-F5344CB8AC3E}">
        <p14:creationId xmlns:p14="http://schemas.microsoft.com/office/powerpoint/2010/main" val="28613096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es" b="0" i="0" u="none"/>
              <a:t>Volúmenes Playa</a:t>
            </a:r>
            <a:r>
              <a:rPr lang="es" sz="2400"/>
              <a:t/>
            </a:r>
            <a:br>
              <a:rPr lang="es" sz="2400"/>
            </a:br>
            <a:r>
              <a:rPr lang="es" sz="2400" b="0" i="0" u="none"/>
              <a:t>Taludes Compensantes</a:t>
            </a:r>
            <a:endParaRPr lang="es" dirty="0"/>
          </a:p>
        </p:txBody>
      </p:sp>
      <p:pic>
        <p:nvPicPr>
          <p:cNvPr id="9218" name="Picture 2" descr="C:\Temp\IIIB.png"/>
          <p:cNvPicPr>
            <a:picLocks noChangeAspect="1" noChangeArrowheads="1"/>
          </p:cNvPicPr>
          <p:nvPr/>
        </p:nvPicPr>
        <p:blipFill>
          <a:blip r:embed="rId2" cstate="print"/>
          <a:srcRect/>
          <a:stretch>
            <a:fillRect/>
          </a:stretch>
        </p:blipFill>
        <p:spPr bwMode="auto">
          <a:xfrm>
            <a:off x="347472" y="1321596"/>
            <a:ext cx="5547657" cy="2377567"/>
          </a:xfrm>
          <a:prstGeom prst="rect">
            <a:avLst/>
          </a:prstGeom>
          <a:noFill/>
        </p:spPr>
      </p:pic>
      <p:pic>
        <p:nvPicPr>
          <p:cNvPr id="9219" name="Picture 3" descr="C:\Temp\IIIC.png"/>
          <p:cNvPicPr>
            <a:picLocks noChangeAspect="1" noChangeArrowheads="1"/>
          </p:cNvPicPr>
          <p:nvPr/>
        </p:nvPicPr>
        <p:blipFill>
          <a:blip r:embed="rId3" cstate="print"/>
          <a:srcRect/>
          <a:stretch>
            <a:fillRect/>
          </a:stretch>
        </p:blipFill>
        <p:spPr bwMode="auto">
          <a:xfrm>
            <a:off x="4828309" y="3000718"/>
            <a:ext cx="3802762" cy="3060968"/>
          </a:xfrm>
          <a:prstGeom prst="rect">
            <a:avLst/>
          </a:prstGeom>
          <a:noFill/>
        </p:spPr>
      </p:pic>
      <p:sp>
        <p:nvSpPr>
          <p:cNvPr id="6" name="TextBox 5"/>
          <p:cNvSpPr txBox="1"/>
          <p:nvPr/>
        </p:nvSpPr>
        <p:spPr>
          <a:xfrm>
            <a:off x="347472" y="3996431"/>
            <a:ext cx="4003964" cy="923330"/>
          </a:xfrm>
          <a:prstGeom prst="rect">
            <a:avLst/>
          </a:prstGeom>
          <a:noFill/>
        </p:spPr>
        <p:txBody>
          <a:bodyPr wrap="square" rtlCol="0">
            <a:spAutoFit/>
          </a:bodyPr>
          <a:lstStyle/>
          <a:p>
            <a:pPr algn="l" rtl="0"/>
            <a:r>
              <a:rPr lang="es" b="0" i="0" u="none">
                <a:solidFill>
                  <a:schemeClr val="tx1">
                    <a:lumMod val="65000"/>
                    <a:lumOff val="35000"/>
                  </a:schemeClr>
                </a:solidFill>
              </a:rPr>
              <a:t>Material localizado cuesta arriba (en un segmento inclinado) puede ser acreditado para caer en un vacío cuesta abajo en ese segmento.</a:t>
            </a:r>
          </a:p>
        </p:txBody>
      </p:sp>
      <p:sp>
        <p:nvSpPr>
          <p:cNvPr id="7" name="TextBox 6"/>
          <p:cNvSpPr txBox="1"/>
          <p:nvPr/>
        </p:nvSpPr>
        <p:spPr>
          <a:xfrm>
            <a:off x="347472" y="5069083"/>
            <a:ext cx="4342292" cy="1200329"/>
          </a:xfrm>
          <a:prstGeom prst="rect">
            <a:avLst/>
          </a:prstGeom>
          <a:noFill/>
        </p:spPr>
        <p:txBody>
          <a:bodyPr wrap="square" rtlCol="0">
            <a:spAutoFit/>
          </a:bodyPr>
          <a:lstStyle/>
          <a:p>
            <a:pPr algn="l" rtl="0"/>
            <a:r>
              <a:rPr lang="es" b="0" i="0" u="none">
                <a:solidFill>
                  <a:schemeClr val="tx1">
                    <a:lumMod val="65000"/>
                    <a:lumOff val="35000"/>
                  </a:schemeClr>
                </a:solidFill>
              </a:rPr>
              <a:t>Liste los segmentos que usted quiere aplicar los </a:t>
            </a:r>
            <a:r>
              <a:rPr lang="es" b="0" i="0" u="none">
                <a:solidFill>
                  <a:srgbClr val="FF0000"/>
                </a:solidFill>
              </a:rPr>
              <a:t>Taludes Compensantes </a:t>
            </a:r>
            <a:r>
              <a:rPr lang="es" b="0" i="0" u="none">
                <a:solidFill>
                  <a:schemeClr val="tx1">
                    <a:lumMod val="65000"/>
                    <a:lumOff val="35000"/>
                  </a:schemeClr>
                </a:solidFill>
              </a:rPr>
              <a:t>en la primera columna.  Separe segmentos por comas.</a:t>
            </a:r>
          </a:p>
        </p:txBody>
      </p:sp>
    </p:spTree>
    <p:extLst>
      <p:ext uri="{BB962C8B-B14F-4D97-AF65-F5344CB8AC3E}">
        <p14:creationId xmlns:p14="http://schemas.microsoft.com/office/powerpoint/2010/main" val="176322742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Listado Zona Borde</a:t>
            </a:r>
          </a:p>
        </p:txBody>
      </p:sp>
      <p:sp>
        <p:nvSpPr>
          <p:cNvPr id="9" name="Slide Number Placeholder 8"/>
          <p:cNvSpPr>
            <a:spLocks noGrp="1"/>
          </p:cNvSpPr>
          <p:nvPr>
            <p:ph type="sldNum" sz="quarter" idx="12"/>
          </p:nvPr>
        </p:nvSpPr>
        <p:spPr/>
        <p:txBody>
          <a:bodyPr/>
          <a:lstStyle/>
          <a:p>
            <a:pPr algn="l" rtl="0"/>
            <a:fld id="{8B0EDE77-C530-4ADB-AD74-A99B71A289FB}" type="slidenum">
              <a:rPr/>
              <a:pPr algn="l" rtl="0"/>
              <a:t>95</a:t>
            </a:fld>
            <a:endParaRPr lang="es"/>
          </a:p>
        </p:txBody>
      </p:sp>
    </p:spTree>
    <p:extLst>
      <p:ext uri="{BB962C8B-B14F-4D97-AF65-F5344CB8AC3E}">
        <p14:creationId xmlns:p14="http://schemas.microsoft.com/office/powerpoint/2010/main" val="358025964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970137" y="1495426"/>
            <a:ext cx="3678564" cy="4762500"/>
            <a:chOff x="4408161" y="685800"/>
            <a:chExt cx="4735839" cy="5879301"/>
          </a:xfrm>
        </p:grpSpPr>
        <p:pic>
          <p:nvPicPr>
            <p:cNvPr id="1027" name="Picture 3" descr="C:\Temp\LLL2.png"/>
            <p:cNvPicPr>
              <a:picLocks noChangeAspect="1" noChangeArrowheads="1"/>
            </p:cNvPicPr>
            <p:nvPr/>
          </p:nvPicPr>
          <p:blipFill>
            <a:blip r:embed="rId2" cstate="print"/>
            <a:srcRect/>
            <a:stretch>
              <a:fillRect/>
            </a:stretch>
          </p:blipFill>
          <p:spPr bwMode="auto">
            <a:xfrm>
              <a:off x="4408161" y="685800"/>
              <a:ext cx="4735839" cy="5879301"/>
            </a:xfrm>
            <a:prstGeom prst="rect">
              <a:avLst/>
            </a:prstGeom>
            <a:noFill/>
          </p:spPr>
        </p:pic>
        <p:sp>
          <p:nvSpPr>
            <p:cNvPr id="13" name="TextBox 12"/>
            <p:cNvSpPr txBox="1"/>
            <p:nvPr/>
          </p:nvSpPr>
          <p:spPr>
            <a:xfrm>
              <a:off x="6553201" y="1981199"/>
              <a:ext cx="616515" cy="455940"/>
            </a:xfrm>
            <a:prstGeom prst="rect">
              <a:avLst/>
            </a:prstGeom>
            <a:noFill/>
          </p:spPr>
          <p:txBody>
            <a:bodyPr wrap="square" rtlCol="0">
              <a:spAutoFit/>
            </a:bodyPr>
            <a:lstStyle/>
            <a:p>
              <a:pPr algn="l" rtl="0"/>
              <a:r>
                <a:rPr lang="es" b="0" i="0" u="none">
                  <a:solidFill>
                    <a:schemeClr val="tx1">
                      <a:lumMod val="65000"/>
                      <a:lumOff val="35000"/>
                    </a:schemeClr>
                  </a:solidFill>
                </a:rPr>
                <a:t>$6</a:t>
              </a:r>
            </a:p>
          </p:txBody>
        </p:sp>
        <p:sp>
          <p:nvSpPr>
            <p:cNvPr id="14" name="TextBox 13"/>
            <p:cNvSpPr txBox="1"/>
            <p:nvPr/>
          </p:nvSpPr>
          <p:spPr>
            <a:xfrm>
              <a:off x="6187866" y="4286577"/>
              <a:ext cx="730670" cy="455940"/>
            </a:xfrm>
            <a:prstGeom prst="rect">
              <a:avLst/>
            </a:prstGeom>
            <a:noFill/>
          </p:spPr>
          <p:txBody>
            <a:bodyPr wrap="square" rtlCol="0">
              <a:spAutoFit/>
            </a:bodyPr>
            <a:lstStyle/>
            <a:p>
              <a:pPr algn="l" rtl="0"/>
              <a:r>
                <a:rPr lang="es" b="0" i="0" u="none">
                  <a:solidFill>
                    <a:schemeClr val="tx1">
                      <a:lumMod val="65000"/>
                      <a:lumOff val="35000"/>
                    </a:schemeClr>
                  </a:solidFill>
                </a:rPr>
                <a:t>$8</a:t>
              </a:r>
            </a:p>
          </p:txBody>
        </p:sp>
        <p:sp>
          <p:nvSpPr>
            <p:cNvPr id="15" name="TextBox 14"/>
            <p:cNvSpPr txBox="1"/>
            <p:nvPr/>
          </p:nvSpPr>
          <p:spPr>
            <a:xfrm>
              <a:off x="5239597" y="5196545"/>
              <a:ext cx="648865" cy="455940"/>
            </a:xfrm>
            <a:prstGeom prst="rect">
              <a:avLst/>
            </a:prstGeom>
            <a:noFill/>
          </p:spPr>
          <p:txBody>
            <a:bodyPr wrap="square" rtlCol="0">
              <a:spAutoFit/>
            </a:bodyPr>
            <a:lstStyle/>
            <a:p>
              <a:pPr algn="l" rtl="0"/>
              <a:r>
                <a:rPr lang="es" b="0" i="0" u="none">
                  <a:solidFill>
                    <a:schemeClr val="tx1">
                      <a:lumMod val="65000"/>
                      <a:lumOff val="35000"/>
                    </a:schemeClr>
                  </a:solidFill>
                </a:rPr>
                <a:t>$8</a:t>
              </a:r>
            </a:p>
          </p:txBody>
        </p:sp>
        <p:sp>
          <p:nvSpPr>
            <p:cNvPr id="16" name="TextBox 15"/>
            <p:cNvSpPr txBox="1"/>
            <p:nvPr/>
          </p:nvSpPr>
          <p:spPr>
            <a:xfrm>
              <a:off x="8032392" y="1947650"/>
              <a:ext cx="1100055" cy="455940"/>
            </a:xfrm>
            <a:prstGeom prst="rect">
              <a:avLst/>
            </a:prstGeom>
            <a:noFill/>
          </p:spPr>
          <p:txBody>
            <a:bodyPr wrap="square" rtlCol="0">
              <a:spAutoFit/>
            </a:bodyPr>
            <a:lstStyle/>
            <a:p>
              <a:pPr algn="l" rtl="0"/>
              <a:r>
                <a:rPr lang="es" b="0" i="0" u="none">
                  <a:solidFill>
                    <a:schemeClr val="tx1">
                      <a:lumMod val="65000"/>
                      <a:lumOff val="35000"/>
                    </a:schemeClr>
                  </a:solidFill>
                </a:rPr>
                <a:t>$10</a:t>
              </a:r>
            </a:p>
          </p:txBody>
        </p:sp>
        <p:sp>
          <p:nvSpPr>
            <p:cNvPr id="17" name="TextBox 16"/>
            <p:cNvSpPr txBox="1"/>
            <p:nvPr/>
          </p:nvSpPr>
          <p:spPr>
            <a:xfrm>
              <a:off x="8108572" y="4349351"/>
              <a:ext cx="819805" cy="455940"/>
            </a:xfrm>
            <a:prstGeom prst="rect">
              <a:avLst/>
            </a:prstGeom>
            <a:noFill/>
          </p:spPr>
          <p:txBody>
            <a:bodyPr wrap="square" rtlCol="0">
              <a:spAutoFit/>
            </a:bodyPr>
            <a:lstStyle/>
            <a:p>
              <a:pPr algn="l" rtl="0"/>
              <a:r>
                <a:rPr lang="es" b="0" i="0" u="none">
                  <a:solidFill>
                    <a:schemeClr val="tx1">
                      <a:lumMod val="65000"/>
                      <a:lumOff val="35000"/>
                    </a:schemeClr>
                  </a:solidFill>
                </a:rPr>
                <a:t>$15</a:t>
              </a:r>
            </a:p>
          </p:txBody>
        </p:sp>
        <p:cxnSp>
          <p:nvCxnSpPr>
            <p:cNvPr id="19" name="Straight Connector 18"/>
            <p:cNvCxnSpPr>
              <a:stCxn id="17" idx="1"/>
            </p:cNvCxnSpPr>
            <p:nvPr/>
          </p:nvCxnSpPr>
          <p:spPr>
            <a:xfrm flipH="1">
              <a:off x="7696201" y="4577321"/>
              <a:ext cx="412371" cy="29948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p:nvSpPr>
        <p:spPr>
          <a:xfrm>
            <a:off x="163575" y="5897402"/>
            <a:ext cx="7115176"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a:solidFill>
                  <a:schemeClr val="tx1">
                    <a:lumMod val="65000"/>
                    <a:lumOff val="35000"/>
                  </a:schemeClr>
                </a:solidFill>
              </a:rPr>
              <a:t>Antes que el método LISTADO ZONA BORDE fuera creado, no teníamos ningún medio de asignar volúmenes para este proyecto!</a:t>
            </a:r>
          </a:p>
        </p:txBody>
      </p:sp>
      <p:sp>
        <p:nvSpPr>
          <p:cNvPr id="4" name="Title 3"/>
          <p:cNvSpPr>
            <a:spLocks noGrp="1"/>
          </p:cNvSpPr>
          <p:nvPr>
            <p:ph type="title"/>
          </p:nvPr>
        </p:nvSpPr>
        <p:spPr>
          <a:xfrm>
            <a:off x="360994" y="152400"/>
            <a:ext cx="6448425" cy="685800"/>
          </a:xfrm>
        </p:spPr>
        <p:txBody>
          <a:bodyPr>
            <a:noAutofit/>
          </a:bodyPr>
          <a:lstStyle/>
          <a:p>
            <a:pPr algn="l" rtl="0"/>
            <a:r>
              <a:rPr lang="es" sz="3200" b="0" i="0" u="none"/>
              <a:t>Porqué LISTADO ZONA BORDE?</a:t>
            </a:r>
          </a:p>
        </p:txBody>
      </p:sp>
      <p:sp>
        <p:nvSpPr>
          <p:cNvPr id="8" name="Rectangle 7"/>
          <p:cNvSpPr/>
          <p:nvPr/>
        </p:nvSpPr>
        <p:spPr>
          <a:xfrm>
            <a:off x="175013" y="1263134"/>
            <a:ext cx="57912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dirty="0">
                <a:solidFill>
                  <a:schemeClr val="tx1">
                    <a:lumMod val="65000"/>
                    <a:lumOff val="35000"/>
                  </a:schemeClr>
                </a:solidFill>
              </a:rPr>
              <a:t>La </a:t>
            </a:r>
            <a:r>
              <a:rPr lang="es" sz="1600" b="1" i="0" u="none" dirty="0" smtClean="0">
                <a:solidFill>
                  <a:schemeClr val="tx1">
                    <a:lumMod val="65000"/>
                    <a:lumOff val="35000"/>
                  </a:schemeClr>
                </a:solidFill>
              </a:rPr>
              <a:t>Región </a:t>
            </a:r>
            <a:r>
              <a:rPr lang="es" sz="1600" b="1" i="0" u="none" dirty="0" smtClean="0">
                <a:solidFill>
                  <a:schemeClr val="accent4">
                    <a:lumMod val="60000"/>
                    <a:lumOff val="40000"/>
                  </a:schemeClr>
                </a:solidFill>
              </a:rPr>
              <a:t>Naranja</a:t>
            </a:r>
            <a:r>
              <a:rPr lang="es" sz="1600" b="1" i="0" u="none" dirty="0" smtClean="0">
                <a:solidFill>
                  <a:schemeClr val="tx1">
                    <a:lumMod val="65000"/>
                    <a:lumOff val="35000"/>
                  </a:schemeClr>
                </a:solidFill>
              </a:rPr>
              <a:t> </a:t>
            </a:r>
            <a:r>
              <a:rPr lang="es" sz="1600" b="1" i="0" u="none" dirty="0">
                <a:solidFill>
                  <a:schemeClr val="tx1">
                    <a:lumMod val="65000"/>
                    <a:lumOff val="35000"/>
                  </a:schemeClr>
                </a:solidFill>
              </a:rPr>
              <a:t>es nuestro centro canal viejo (25’).</a:t>
            </a:r>
            <a:r>
              <a:rPr lang="es" sz="1600" b="0" i="0" u="none" dirty="0">
                <a:solidFill>
                  <a:schemeClr val="tx1">
                    <a:lumMod val="65000"/>
                    <a:lumOff val="35000"/>
                  </a:schemeClr>
                </a:solidFill>
              </a:rPr>
              <a:t>  </a:t>
            </a:r>
            <a:r>
              <a:rPr lang="es" sz="1600" b="1" i="0" u="none" dirty="0">
                <a:solidFill>
                  <a:schemeClr val="tx1">
                    <a:lumMod val="65000"/>
                    <a:lumOff val="35000"/>
                  </a:schemeClr>
                </a:solidFill>
              </a:rPr>
              <a:t>Vamos a pagar $ 6/yc por el dragado de mantenimiento.</a:t>
            </a:r>
          </a:p>
        </p:txBody>
      </p:sp>
      <p:sp>
        <p:nvSpPr>
          <p:cNvPr id="9" name="Rectangle 8"/>
          <p:cNvSpPr/>
          <p:nvPr/>
        </p:nvSpPr>
        <p:spPr>
          <a:xfrm>
            <a:off x="175013" y="2316407"/>
            <a:ext cx="57912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a:solidFill>
                  <a:schemeClr val="tx1">
                    <a:lumMod val="65000"/>
                    <a:lumOff val="35000"/>
                  </a:schemeClr>
                </a:solidFill>
              </a:rPr>
              <a:t>El área </a:t>
            </a:r>
            <a:r>
              <a:rPr lang="es" sz="1600" b="1" i="0" u="none">
                <a:solidFill>
                  <a:srgbClr val="FF0000"/>
                </a:solidFill>
              </a:rPr>
              <a:t>Roja</a:t>
            </a:r>
            <a:r>
              <a:rPr lang="es" sz="1600" b="1" i="0" u="none">
                <a:solidFill>
                  <a:schemeClr val="tx1">
                    <a:lumMod val="65000"/>
                    <a:lumOff val="35000"/>
                  </a:schemeClr>
                </a:solidFill>
              </a:rPr>
              <a:t> es donde el canal de 25’ ha sido ampliado para la Armada.</a:t>
            </a:r>
            <a:r>
              <a:rPr lang="es" sz="1600" b="0" i="0" u="none">
                <a:solidFill>
                  <a:schemeClr val="tx1">
                    <a:lumMod val="65000"/>
                    <a:lumOff val="35000"/>
                  </a:schemeClr>
                </a:solidFill>
              </a:rPr>
              <a:t>  </a:t>
            </a:r>
            <a:r>
              <a:rPr lang="es" sz="1600" b="1" i="0" u="none">
                <a:solidFill>
                  <a:schemeClr val="tx1">
                    <a:lumMod val="65000"/>
                    <a:lumOff val="35000"/>
                  </a:schemeClr>
                </a:solidFill>
              </a:rPr>
              <a:t>Vamos a cobrarles $8/yc por este Material.</a:t>
            </a:r>
          </a:p>
        </p:txBody>
      </p:sp>
      <p:sp>
        <p:nvSpPr>
          <p:cNvPr id="10" name="Rectangle 9"/>
          <p:cNvSpPr/>
          <p:nvPr/>
        </p:nvSpPr>
        <p:spPr>
          <a:xfrm>
            <a:off x="163575" y="3184267"/>
            <a:ext cx="5513808" cy="1752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dirty="0">
                <a:solidFill>
                  <a:schemeClr val="tx1">
                    <a:lumMod val="65000"/>
                    <a:lumOff val="35000"/>
                  </a:schemeClr>
                </a:solidFill>
              </a:rPr>
              <a:t>Las áreas </a:t>
            </a:r>
            <a:r>
              <a:rPr lang="es" sz="1600" b="1" dirty="0">
                <a:solidFill>
                  <a:schemeClr val="bg2"/>
                </a:solidFill>
              </a:rPr>
              <a:t>A</a:t>
            </a:r>
            <a:r>
              <a:rPr lang="es" sz="1600" b="1" i="0" u="none" dirty="0" smtClean="0">
                <a:solidFill>
                  <a:schemeClr val="bg2"/>
                </a:solidFill>
              </a:rPr>
              <a:t>zules</a:t>
            </a:r>
            <a:r>
              <a:rPr lang="es" sz="1600" b="1" i="0" u="none" dirty="0" smtClean="0">
                <a:solidFill>
                  <a:schemeClr val="tx1">
                    <a:lumMod val="65000"/>
                    <a:lumOff val="35000"/>
                  </a:schemeClr>
                </a:solidFill>
              </a:rPr>
              <a:t> </a:t>
            </a:r>
            <a:r>
              <a:rPr lang="es" sz="1600" b="1" i="0" u="none" dirty="0">
                <a:solidFill>
                  <a:schemeClr val="tx1">
                    <a:lumMod val="65000"/>
                    <a:lumOff val="35000"/>
                  </a:schemeClr>
                </a:solidFill>
              </a:rPr>
              <a:t>tienen un talud lateral 1:4.</a:t>
            </a:r>
            <a:r>
              <a:rPr lang="es" sz="1600" b="0" i="0" u="none" dirty="0">
                <a:solidFill>
                  <a:schemeClr val="tx1">
                    <a:lumMod val="65000"/>
                    <a:lumOff val="35000"/>
                  </a:schemeClr>
                </a:solidFill>
              </a:rPr>
              <a:t>  </a:t>
            </a:r>
            <a:r>
              <a:rPr lang="es" sz="1600" b="1" i="0" u="none" dirty="0">
                <a:solidFill>
                  <a:schemeClr val="tx1">
                    <a:lumMod val="65000"/>
                    <a:lumOff val="35000"/>
                  </a:schemeClr>
                </a:solidFill>
              </a:rPr>
              <a:t>Va desde 25’ hasta 0’ a la izquierda y de 20’ a 0’ a la derecha.</a:t>
            </a:r>
            <a:r>
              <a:rPr lang="es" sz="1600" b="0" i="0" u="none" dirty="0">
                <a:solidFill>
                  <a:schemeClr val="tx1">
                    <a:lumMod val="65000"/>
                    <a:lumOff val="35000"/>
                  </a:schemeClr>
                </a:solidFill>
              </a:rPr>
              <a:t>  </a:t>
            </a:r>
            <a:r>
              <a:rPr lang="es" sz="1600" b="1" i="0" u="none" dirty="0">
                <a:solidFill>
                  <a:schemeClr val="tx1">
                    <a:lumMod val="65000"/>
                    <a:lumOff val="35000"/>
                  </a:schemeClr>
                </a:solidFill>
              </a:rPr>
              <a:t>NO se extiende todo el canal a la derecha.</a:t>
            </a:r>
            <a:r>
              <a:rPr lang="es" sz="1600" b="0" i="0" u="none" dirty="0">
                <a:solidFill>
                  <a:schemeClr val="tx1">
                    <a:lumMod val="65000"/>
                    <a:lumOff val="35000"/>
                  </a:schemeClr>
                </a:solidFill>
              </a:rPr>
              <a:t>  </a:t>
            </a:r>
            <a:r>
              <a:rPr lang="es" sz="1600" b="1" i="0" u="none" dirty="0">
                <a:solidFill>
                  <a:schemeClr val="tx1">
                    <a:lumMod val="65000"/>
                    <a:lumOff val="35000"/>
                  </a:schemeClr>
                </a:solidFill>
              </a:rPr>
              <a:t>Estamos pagando $8/yc por el materiral a la izquierda y $10/yc por el material a la derecha.</a:t>
            </a:r>
          </a:p>
        </p:txBody>
      </p:sp>
      <p:sp>
        <p:nvSpPr>
          <p:cNvPr id="11" name="Rectangle 10"/>
          <p:cNvSpPr/>
          <p:nvPr/>
        </p:nvSpPr>
        <p:spPr>
          <a:xfrm>
            <a:off x="175013" y="4913054"/>
            <a:ext cx="5574754"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dirty="0">
                <a:solidFill>
                  <a:schemeClr val="tx1">
                    <a:lumMod val="65000"/>
                    <a:lumOff val="35000"/>
                  </a:schemeClr>
                </a:solidFill>
              </a:rPr>
              <a:t>El área </a:t>
            </a:r>
            <a:r>
              <a:rPr lang="es" sz="1600" b="1" dirty="0">
                <a:solidFill>
                  <a:srgbClr val="92D050"/>
                </a:solidFill>
              </a:rPr>
              <a:t>V</a:t>
            </a:r>
            <a:r>
              <a:rPr lang="es" sz="1600" b="1" i="0" u="none" dirty="0" smtClean="0">
                <a:solidFill>
                  <a:srgbClr val="92D050"/>
                </a:solidFill>
              </a:rPr>
              <a:t>erde</a:t>
            </a:r>
            <a:r>
              <a:rPr lang="es" sz="1600" b="1" i="0" u="none" dirty="0" smtClean="0">
                <a:solidFill>
                  <a:schemeClr val="tx1">
                    <a:lumMod val="65000"/>
                    <a:lumOff val="35000"/>
                  </a:schemeClr>
                </a:solidFill>
              </a:rPr>
              <a:t> </a:t>
            </a:r>
            <a:r>
              <a:rPr lang="es" sz="1600" b="1" i="0" u="none" dirty="0">
                <a:solidFill>
                  <a:schemeClr val="tx1">
                    <a:lumMod val="65000"/>
                    <a:lumOff val="35000"/>
                  </a:schemeClr>
                </a:solidFill>
              </a:rPr>
              <a:t>sube una pendiente de 1: 2 solo en el lado derecho de 25 ’a 20’.</a:t>
            </a:r>
            <a:r>
              <a:rPr lang="es" sz="1600" b="0" i="0" u="none" dirty="0">
                <a:solidFill>
                  <a:schemeClr val="tx1">
                    <a:lumMod val="65000"/>
                    <a:lumOff val="35000"/>
                  </a:schemeClr>
                </a:solidFill>
              </a:rPr>
              <a:t>  </a:t>
            </a:r>
            <a:r>
              <a:rPr lang="es" sz="1600" b="1" i="0" u="none" dirty="0">
                <a:solidFill>
                  <a:schemeClr val="tx1">
                    <a:lumMod val="65000"/>
                    <a:lumOff val="35000"/>
                  </a:schemeClr>
                </a:solidFill>
              </a:rPr>
              <a:t>Es material más duro, por lo que estamos pagando $15/yc.</a:t>
            </a:r>
          </a:p>
        </p:txBody>
      </p:sp>
      <p:cxnSp>
        <p:nvCxnSpPr>
          <p:cNvPr id="5" name="Straight Arrow Connector 4"/>
          <p:cNvCxnSpPr/>
          <p:nvPr/>
        </p:nvCxnSpPr>
        <p:spPr>
          <a:xfrm flipH="1">
            <a:off x="6280419" y="4724400"/>
            <a:ext cx="253731" cy="289378"/>
          </a:xfrm>
          <a:prstGeom prst="straightConnector1">
            <a:avLst/>
          </a:prstGeom>
          <a:ln>
            <a:solidFill>
              <a:srgbClr val="8B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4" idx="2"/>
          </p:cNvCxnSpPr>
          <p:nvPr/>
        </p:nvCxnSpPr>
        <p:spPr>
          <a:xfrm>
            <a:off x="6636297" y="4781550"/>
            <a:ext cx="750034" cy="170502"/>
          </a:xfrm>
          <a:prstGeom prst="straightConnector1">
            <a:avLst/>
          </a:prstGeom>
          <a:ln>
            <a:solidFill>
              <a:srgbClr val="8B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a:off x="7524123" y="2794581"/>
            <a:ext cx="438777" cy="242961"/>
          </a:xfrm>
          <a:prstGeom prst="straightConnector1">
            <a:avLst/>
          </a:prstGeom>
          <a:ln>
            <a:solidFill>
              <a:schemeClr val="bg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68000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pPr algn="l" rtl="0"/>
            <a:r>
              <a:rPr lang="es" b="0" i="0" u="none"/>
              <a:t>El Proceso</a:t>
            </a:r>
          </a:p>
        </p:txBody>
      </p:sp>
      <p:sp>
        <p:nvSpPr>
          <p:cNvPr id="11" name="Slide Number Placeholder 10"/>
          <p:cNvSpPr>
            <a:spLocks noGrp="1"/>
          </p:cNvSpPr>
          <p:nvPr>
            <p:ph type="sldNum" sz="quarter" idx="12"/>
          </p:nvPr>
        </p:nvSpPr>
        <p:spPr/>
        <p:txBody>
          <a:bodyPr/>
          <a:lstStyle/>
          <a:p>
            <a:pPr algn="l" rtl="0"/>
            <a:fld id="{8B0EDE77-C530-4ADB-AD74-A99B71A289FB}" type="slidenum">
              <a:rPr/>
              <a:pPr algn="l" rtl="0"/>
              <a:t>97</a:t>
            </a:fld>
            <a:endParaRPr lang="es"/>
          </a:p>
        </p:txBody>
      </p:sp>
      <p:sp>
        <p:nvSpPr>
          <p:cNvPr id="3" name="Rounded Rectangle 2"/>
          <p:cNvSpPr/>
          <p:nvPr/>
        </p:nvSpPr>
        <p:spPr>
          <a:xfrm>
            <a:off x="347472" y="1310376"/>
            <a:ext cx="8107919" cy="1277481"/>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000" b="1" i="0" u="none"/>
              <a:t>EDITOR LINEA o DISEÑO CANAL o IMPORTAR DESDE DXF</a:t>
            </a:r>
          </a:p>
          <a:p>
            <a:pPr marL="342900" indent="-342900" algn="l" rtl="0">
              <a:buFont typeface="+mj-lt"/>
              <a:buAutoNum type="arabicPeriod"/>
            </a:pPr>
            <a:r>
              <a:rPr lang="es" sz="1600" b="1" i="0" u="none">
                <a:solidFill>
                  <a:srgbClr val="FFFF00"/>
                </a:solidFill>
              </a:rPr>
              <a:t>Cree su archivo línea planeada (*.LNW).</a:t>
            </a:r>
            <a:r>
              <a:rPr lang="es" sz="1600" b="0" i="0" u="none">
                <a:solidFill>
                  <a:srgbClr val="FFFF00"/>
                </a:solidFill>
              </a:rPr>
              <a:t>  </a:t>
            </a:r>
            <a:r>
              <a:rPr lang="es" sz="1600" b="1" i="0" u="none">
                <a:solidFill>
                  <a:srgbClr val="FFFF00"/>
                </a:solidFill>
              </a:rPr>
              <a:t>No se preocupe por plantillas creadas en DISEÑO CANAL.</a:t>
            </a:r>
            <a:r>
              <a:rPr lang="es" sz="1600" b="0" i="0" u="none">
                <a:solidFill>
                  <a:srgbClr val="FFFF00"/>
                </a:solidFill>
              </a:rPr>
              <a:t>  </a:t>
            </a:r>
            <a:r>
              <a:rPr lang="es" sz="1600" b="1" i="0" u="none">
                <a:solidFill>
                  <a:srgbClr val="FFFF00"/>
                </a:solidFill>
              </a:rPr>
              <a:t>Vamos a ignorarlas!</a:t>
            </a:r>
          </a:p>
        </p:txBody>
      </p:sp>
      <p:sp>
        <p:nvSpPr>
          <p:cNvPr id="5" name="Rounded Rectangle 4"/>
          <p:cNvSpPr/>
          <p:nvPr/>
        </p:nvSpPr>
        <p:spPr>
          <a:xfrm>
            <a:off x="390144" y="3041428"/>
            <a:ext cx="8061647" cy="1490112"/>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000" b="1" i="0" u="none"/>
              <a:t>DISEÑO DE CANAL AVANZADO</a:t>
            </a:r>
          </a:p>
          <a:p>
            <a:pPr marL="342900" indent="-342900" algn="l" rtl="0">
              <a:buFont typeface="+mj-lt"/>
              <a:buAutoNum type="arabicPeriod"/>
            </a:pPr>
            <a:r>
              <a:rPr lang="es" sz="1600" b="1" i="0" u="none">
                <a:solidFill>
                  <a:srgbClr val="FFFF00"/>
                </a:solidFill>
              </a:rPr>
              <a:t>Cree su Archivo Diseño Avanzado Canal 3-D (*.CHN)</a:t>
            </a:r>
          </a:p>
          <a:p>
            <a:pPr marL="342900" indent="-342900" algn="l" rtl="0">
              <a:buFont typeface="+mj-lt"/>
              <a:buAutoNum type="arabicPeriod"/>
            </a:pPr>
            <a:r>
              <a:rPr lang="es" sz="1600" b="1" i="0" u="none">
                <a:solidFill>
                  <a:srgbClr val="FFFF00"/>
                </a:solidFill>
              </a:rPr>
              <a:t>Defina y marque sus zonas.</a:t>
            </a:r>
          </a:p>
          <a:p>
            <a:pPr marL="342900" indent="-342900" algn="l" rtl="0">
              <a:buFont typeface="+mj-lt"/>
              <a:buAutoNum type="arabicPeriod"/>
            </a:pPr>
            <a:r>
              <a:rPr lang="es" sz="1600" b="1" i="0" u="none">
                <a:solidFill>
                  <a:srgbClr val="FFFF00"/>
                </a:solidFill>
              </a:rPr>
              <a:t>Importe su archivo LNW.</a:t>
            </a:r>
          </a:p>
          <a:p>
            <a:pPr marL="342900" indent="-342900" algn="l" rtl="0">
              <a:buFont typeface="+mj-lt"/>
              <a:buAutoNum type="arabicPeriod"/>
            </a:pPr>
            <a:r>
              <a:rPr lang="es" sz="1600" b="1" i="0" u="none">
                <a:solidFill>
                  <a:srgbClr val="FFFF00"/>
                </a:solidFill>
              </a:rPr>
              <a:t>Exporte su archivo Listado Zona Borde</a:t>
            </a:r>
          </a:p>
        </p:txBody>
      </p:sp>
      <p:sp>
        <p:nvSpPr>
          <p:cNvPr id="6" name="Rounded Rectangle 5"/>
          <p:cNvSpPr/>
          <p:nvPr/>
        </p:nvSpPr>
        <p:spPr>
          <a:xfrm>
            <a:off x="390144" y="5017061"/>
            <a:ext cx="8061647" cy="1387367"/>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000" b="1" i="0" u="none"/>
              <a:t>SECCIONES TRANSVERSALES Y VOLUMENES</a:t>
            </a:r>
          </a:p>
          <a:p>
            <a:pPr marL="342900" indent="-342900" algn="l" rtl="0">
              <a:buFont typeface="+mj-lt"/>
              <a:buAutoNum type="arabicPeriod"/>
            </a:pPr>
            <a:r>
              <a:rPr lang="es" sz="1600" b="1" i="0" u="none">
                <a:solidFill>
                  <a:srgbClr val="FFFF00"/>
                </a:solidFill>
              </a:rPr>
              <a:t>Seleccione el método Listado Zona Borde Pre-dragado o PostDragado.</a:t>
            </a:r>
          </a:p>
          <a:p>
            <a:pPr marL="342900" indent="-342900" algn="l" rtl="0">
              <a:buFont typeface="+mj-lt"/>
              <a:buAutoNum type="arabicPeriod"/>
            </a:pPr>
            <a:r>
              <a:rPr lang="es" sz="1600" b="1" i="0" u="none">
                <a:solidFill>
                  <a:srgbClr val="FFFF00"/>
                </a:solidFill>
              </a:rPr>
              <a:t>Entre el archivo Listado Zona Borde como su archivo Plantilla (cada fila).</a:t>
            </a:r>
          </a:p>
          <a:p>
            <a:pPr marL="342900" indent="-342900" algn="l" rtl="0">
              <a:buFont typeface="+mj-lt"/>
              <a:buAutoNum type="arabicPeriod"/>
            </a:pPr>
            <a:r>
              <a:rPr lang="es" sz="1600" b="1" i="0" u="none">
                <a:solidFill>
                  <a:srgbClr val="FFFF00"/>
                </a:solidFill>
              </a:rPr>
              <a:t>Eso es todo!</a:t>
            </a:r>
          </a:p>
        </p:txBody>
      </p:sp>
      <p:cxnSp>
        <p:nvCxnSpPr>
          <p:cNvPr id="8" name="Straight Arrow Connector 7"/>
          <p:cNvCxnSpPr>
            <a:stCxn id="3" idx="2"/>
            <a:endCxn id="5" idx="0"/>
          </p:cNvCxnSpPr>
          <p:nvPr/>
        </p:nvCxnSpPr>
        <p:spPr>
          <a:xfrm>
            <a:off x="4401432" y="2587857"/>
            <a:ext cx="19536" cy="453571"/>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2"/>
          </p:cNvCxnSpPr>
          <p:nvPr/>
        </p:nvCxnSpPr>
        <p:spPr>
          <a:xfrm>
            <a:off x="4420968" y="4531540"/>
            <a:ext cx="0" cy="485522"/>
          </a:xfrm>
          <a:prstGeom prst="straightConnector1">
            <a:avLst/>
          </a:prstGeom>
          <a:ln w="28575">
            <a:solidFill>
              <a:srgbClr val="078F0D"/>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22652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2" cstate="print"/>
          <a:srcRect/>
          <a:stretch>
            <a:fillRect/>
          </a:stretch>
        </p:blipFill>
        <p:spPr bwMode="auto">
          <a:xfrm>
            <a:off x="457200" y="1615309"/>
            <a:ext cx="7115175" cy="4661666"/>
          </a:xfrm>
          <a:prstGeom prst="rect">
            <a:avLst/>
          </a:prstGeom>
          <a:noFill/>
          <a:ln w="9525">
            <a:noFill/>
            <a:miter lim="800000"/>
            <a:headEnd/>
            <a:tailEnd/>
          </a:ln>
        </p:spPr>
      </p:pic>
      <p:sp>
        <p:nvSpPr>
          <p:cNvPr id="2" name="Title 1"/>
          <p:cNvSpPr>
            <a:spLocks noGrp="1"/>
          </p:cNvSpPr>
          <p:nvPr>
            <p:ph type="title"/>
          </p:nvPr>
        </p:nvSpPr>
        <p:spPr>
          <a:xfrm>
            <a:off x="457200" y="0"/>
            <a:ext cx="8229600" cy="1143000"/>
          </a:xfrm>
        </p:spPr>
        <p:txBody>
          <a:bodyPr>
            <a:normAutofit/>
          </a:bodyPr>
          <a:lstStyle/>
          <a:p>
            <a:pPr algn="l" rtl="0"/>
            <a:r>
              <a:rPr lang="es" b="0" i="0" u="none"/>
              <a:t>DISEÑO DE CANAL AVANZADO (ACD)</a:t>
            </a:r>
          </a:p>
        </p:txBody>
      </p:sp>
      <p:sp>
        <p:nvSpPr>
          <p:cNvPr id="5" name="Rectangle 3"/>
          <p:cNvSpPr txBox="1">
            <a:spLocks noChangeArrowheads="1"/>
          </p:cNvSpPr>
          <p:nvPr/>
        </p:nvSpPr>
        <p:spPr>
          <a:xfrm>
            <a:off x="1866900" y="4276725"/>
            <a:ext cx="5410200" cy="2209800"/>
          </a:xfrm>
          <a:prstGeom prst="rect">
            <a:avLst/>
          </a:prstGeom>
          <a:solidFill>
            <a:schemeClr val="bg1"/>
          </a:solidFill>
          <a:ln>
            <a:solidFill>
              <a:schemeClr val="tx1">
                <a:lumMod val="65000"/>
                <a:lumOff val="35000"/>
              </a:schemeClr>
            </a:solidFill>
          </a:ln>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sz="2000" b="1" i="0" u="none" strike="noStrike" kern="1200" cap="none" spc="0" normalizeH="0">
                <a:ln>
                  <a:noFill/>
                </a:ln>
                <a:solidFill>
                  <a:schemeClr val="tx1">
                    <a:lumMod val="65000"/>
                    <a:lumOff val="35000"/>
                  </a:schemeClr>
                </a:solidFill>
                <a:effectLst/>
                <a:uLnTx/>
                <a:uFillTx/>
                <a:latin typeface="+mn-lt"/>
                <a:ea typeface="+mn-ea"/>
                <a:cs typeface="+mn-cs"/>
              </a:rPr>
              <a:t>Cargue QQQ.CHN en ACD.</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 sz="2000" b="1" i="0" u="none">
                <a:solidFill>
                  <a:schemeClr val="tx1">
                    <a:lumMod val="65000"/>
                    <a:lumOff val="35000"/>
                  </a:schemeClr>
                </a:solidFill>
              </a:rPr>
              <a:t>Verifique la pestaña “Nodos”.</a:t>
            </a:r>
          </a:p>
          <a:p>
            <a:pPr marL="800100" lvl="1" indent="-342900" algn="l" rtl="0">
              <a:spcBef>
                <a:spcPct val="20000"/>
              </a:spcBef>
              <a:buFont typeface="Arial" pitchFamily="34" charset="0"/>
              <a:buChar char="•"/>
            </a:pPr>
            <a:r>
              <a:rPr kumimoji="0" lang="es" sz="2000" b="1" i="0" u="none" strike="noStrike" kern="1200" cap="none" spc="0" normalizeH="0">
                <a:ln>
                  <a:noFill/>
                </a:ln>
                <a:solidFill>
                  <a:schemeClr val="tx1">
                    <a:lumMod val="65000"/>
                    <a:lumOff val="35000"/>
                  </a:schemeClr>
                </a:solidFill>
                <a:effectLst/>
                <a:uLnTx/>
                <a:uFillTx/>
                <a:latin typeface="+mn-lt"/>
                <a:ea typeface="+mn-ea"/>
                <a:cs typeface="+mn-cs"/>
              </a:rPr>
              <a:t>Solo tiene nodos para los puntos del centro de canal, todos a 25’.</a:t>
            </a:r>
            <a:r>
              <a:rPr kumimoji="0" lang="es" sz="2000" b="0" i="0" u="none" strike="noStrike" kern="1200" cap="none" spc="0" normalizeH="0">
                <a:ln>
                  <a:noFill/>
                </a:ln>
                <a:solidFill>
                  <a:schemeClr val="tx1">
                    <a:lumMod val="65000"/>
                    <a:lumOff val="35000"/>
                  </a:schemeClr>
                </a:solidFill>
                <a:effectLst/>
                <a:uLnTx/>
                <a:uFillTx/>
                <a:latin typeface="+mn-lt"/>
                <a:ea typeface="+mn-ea"/>
                <a:cs typeface="+mn-cs"/>
              </a:rPr>
              <a:t>  </a:t>
            </a:r>
          </a:p>
          <a:p>
            <a:pPr marL="800100" lvl="1" indent="-342900" algn="l" rtl="0">
              <a:spcBef>
                <a:spcPct val="20000"/>
              </a:spcBef>
              <a:buFont typeface="Arial" pitchFamily="34" charset="0"/>
              <a:buChar char="•"/>
            </a:pPr>
            <a:r>
              <a:rPr lang="es" sz="2000" b="1" i="0" u="none">
                <a:solidFill>
                  <a:schemeClr val="tx1">
                    <a:lumMod val="65000"/>
                    <a:lumOff val="35000"/>
                  </a:schemeClr>
                </a:solidFill>
              </a:rPr>
              <a:t>Vamos a enseñarle una forma fácil de crear los taludes laterales.</a:t>
            </a:r>
          </a:p>
        </p:txBody>
      </p:sp>
      <p:sp>
        <p:nvSpPr>
          <p:cNvPr id="3" name="Rectangle 2"/>
          <p:cNvSpPr/>
          <p:nvPr/>
        </p:nvSpPr>
        <p:spPr>
          <a:xfrm>
            <a:off x="457200" y="1143000"/>
            <a:ext cx="1300356" cy="369332"/>
          </a:xfrm>
          <a:prstGeom prst="rect">
            <a:avLst/>
          </a:prstGeom>
        </p:spPr>
        <p:txBody>
          <a:bodyPr wrap="none">
            <a:spAutoFit/>
          </a:bodyPr>
          <a:lstStyle/>
          <a:p>
            <a:pPr algn="l" rtl="0"/>
            <a:r>
              <a:rPr lang="es" b="0" i="0" u="none">
                <a:solidFill>
                  <a:schemeClr val="tx1">
                    <a:lumMod val="65000"/>
                    <a:lumOff val="35000"/>
                  </a:schemeClr>
                </a:solidFill>
              </a:rPr>
              <a:t>Nuestros Nodos</a:t>
            </a:r>
          </a:p>
        </p:txBody>
      </p:sp>
    </p:spTree>
    <p:extLst>
      <p:ext uri="{BB962C8B-B14F-4D97-AF65-F5344CB8AC3E}">
        <p14:creationId xmlns:p14="http://schemas.microsoft.com/office/powerpoint/2010/main" val="7946748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a:bodyPr>
          <a:lstStyle/>
          <a:p>
            <a:pPr algn="l" rtl="0"/>
            <a:r>
              <a:rPr lang="es" b="0" i="0" u="none"/>
              <a:t>ACD </a:t>
            </a:r>
            <a:r>
              <a:rPr lang="es" sz="2000" b="0" i="0" u="none"/>
              <a:t>Haciendo Caras Manualmente</a:t>
            </a:r>
            <a:endParaRPr lang="es" dirty="0"/>
          </a:p>
        </p:txBody>
      </p:sp>
      <p:sp>
        <p:nvSpPr>
          <p:cNvPr id="6" name="Slide Number Placeholder 5"/>
          <p:cNvSpPr>
            <a:spLocks noGrp="1"/>
          </p:cNvSpPr>
          <p:nvPr>
            <p:ph type="sldNum" sz="quarter" idx="12"/>
          </p:nvPr>
        </p:nvSpPr>
        <p:spPr/>
        <p:txBody>
          <a:bodyPr/>
          <a:lstStyle/>
          <a:p>
            <a:pPr algn="l" rtl="0"/>
            <a:fld id="{8B0EDE77-C530-4ADB-AD74-A99B71A289FB}" type="slidenum">
              <a:rPr/>
              <a:pPr algn="l" rtl="0"/>
              <a:t>99</a:t>
            </a:fld>
            <a:endParaRPr lang="es"/>
          </a:p>
        </p:txBody>
      </p:sp>
      <p:pic>
        <p:nvPicPr>
          <p:cNvPr id="19458" name="Picture 2"/>
          <p:cNvPicPr>
            <a:picLocks noChangeAspect="1" noChangeArrowheads="1"/>
          </p:cNvPicPr>
          <p:nvPr/>
        </p:nvPicPr>
        <p:blipFill>
          <a:blip r:embed="rId2" cstate="print"/>
          <a:srcRect/>
          <a:stretch>
            <a:fillRect/>
          </a:stretch>
        </p:blipFill>
        <p:spPr bwMode="auto">
          <a:xfrm>
            <a:off x="457200" y="1143000"/>
            <a:ext cx="5638067" cy="4912609"/>
          </a:xfrm>
          <a:prstGeom prst="rect">
            <a:avLst/>
          </a:prstGeom>
          <a:noFill/>
          <a:ln w="9525">
            <a:noFill/>
            <a:miter lim="800000"/>
            <a:headEnd/>
            <a:tailEnd/>
          </a:ln>
        </p:spPr>
      </p:pic>
      <p:sp>
        <p:nvSpPr>
          <p:cNvPr id="4" name="TextBox 3"/>
          <p:cNvSpPr txBox="1"/>
          <p:nvPr/>
        </p:nvSpPr>
        <p:spPr>
          <a:xfrm>
            <a:off x="5076825" y="1771650"/>
            <a:ext cx="3686175" cy="3847207"/>
          </a:xfrm>
          <a:prstGeom prst="rect">
            <a:avLst/>
          </a:prstGeom>
          <a:solidFill>
            <a:schemeClr val="bg1"/>
          </a:solidFill>
          <a:ln>
            <a:solidFill>
              <a:schemeClr val="tx1">
                <a:lumMod val="65000"/>
                <a:lumOff val="35000"/>
              </a:schemeClr>
            </a:solidFill>
          </a:ln>
        </p:spPr>
        <p:txBody>
          <a:bodyPr wrap="square" rtlCol="0">
            <a:spAutoFit/>
          </a:bodyPr>
          <a:lstStyle/>
          <a:p>
            <a:pPr algn="l" rtl="0"/>
            <a:r>
              <a:rPr lang="es" sz="1600" b="1" i="0" u="none">
                <a:solidFill>
                  <a:schemeClr val="tx1">
                    <a:lumMod val="65000"/>
                    <a:lumOff val="35000"/>
                  </a:schemeClr>
                </a:solidFill>
              </a:rPr>
              <a:t>Entre los nodos por cada “cara”.</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a k i c</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c i e</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k l j i</a:t>
            </a:r>
            <a:endParaRPr lang="es" sz="1600" b="1" dirty="0">
              <a:solidFill>
                <a:schemeClr val="tx1">
                  <a:lumMod val="65000"/>
                  <a:lumOff val="35000"/>
                </a:schemeClr>
              </a:solidFill>
            </a:endParaRP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l b d j</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i j f e</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j d f</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g e f h</a:t>
            </a:r>
          </a:p>
          <a:p>
            <a:pPr algn="l" rtl="0">
              <a:buFont typeface="Arial" pitchFamily="34" charset="0"/>
              <a:buChar char="•"/>
            </a:pPr>
            <a:endParaRPr lang="es" sz="1600" b="1" dirty="0">
              <a:solidFill>
                <a:schemeClr val="tx1">
                  <a:lumMod val="65000"/>
                  <a:lumOff val="35000"/>
                </a:schemeClr>
              </a:solidFill>
            </a:endParaRPr>
          </a:p>
          <a:p>
            <a:pPr algn="l" rtl="0"/>
            <a:r>
              <a:rPr lang="es" sz="1600" b="1" i="0" u="none">
                <a:solidFill>
                  <a:schemeClr val="tx1">
                    <a:lumMod val="65000"/>
                    <a:lumOff val="35000"/>
                  </a:schemeClr>
                </a:solidFill>
              </a:rPr>
              <a:t>Reglas para Hacer Caras</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Conecte los nodos en contra de las manecillas (recorriendo las bases)</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No Caras concavas.</a:t>
            </a:r>
          </a:p>
          <a:p>
            <a:pPr algn="l" rtl="0">
              <a:buFont typeface="Arial" pitchFamily="34" charset="0"/>
              <a:buChar char="•"/>
            </a:pPr>
            <a:r>
              <a:rPr lang="es" sz="1600" b="0" i="0" u="none">
                <a:solidFill>
                  <a:schemeClr val="tx1">
                    <a:lumMod val="65000"/>
                    <a:lumOff val="35000"/>
                  </a:schemeClr>
                </a:solidFill>
              </a:rPr>
              <a:t>  </a:t>
            </a:r>
            <a:r>
              <a:rPr lang="es" sz="1600" b="1" i="0" u="none">
                <a:solidFill>
                  <a:schemeClr val="tx1">
                    <a:lumMod val="65000"/>
                    <a:lumOff val="35000"/>
                  </a:schemeClr>
                </a:solidFill>
              </a:rPr>
              <a:t>Sin caras no-planas.</a:t>
            </a:r>
          </a:p>
        </p:txBody>
      </p:sp>
    </p:spTree>
    <p:extLst>
      <p:ext uri="{BB962C8B-B14F-4D97-AF65-F5344CB8AC3E}">
        <p14:creationId xmlns:p14="http://schemas.microsoft.com/office/powerpoint/2010/main" val="3147923203"/>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8554</TotalTime>
  <Words>8081</Words>
  <Application>Microsoft Office PowerPoint</Application>
  <PresentationFormat>On-screen Show (4:3)</PresentationFormat>
  <Paragraphs>1555</Paragraphs>
  <Slides>146</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146</vt:i4>
      </vt:variant>
    </vt:vector>
  </HeadingPairs>
  <TitlesOfParts>
    <vt:vector size="154" baseType="lpstr">
      <vt:lpstr>Arial</vt:lpstr>
      <vt:lpstr>Wingdings</vt:lpstr>
      <vt:lpstr>Lucida Grande</vt:lpstr>
      <vt:lpstr>Verdana</vt:lpstr>
      <vt:lpstr>Calibri</vt:lpstr>
      <vt:lpstr>Courier New</vt:lpstr>
      <vt:lpstr>Bell Gossett Eco</vt:lpstr>
      <vt:lpstr>Bell Gossett</vt:lpstr>
      <vt:lpstr>Volúmenes</vt:lpstr>
      <vt:lpstr>PowerPoint Presentation</vt:lpstr>
      <vt:lpstr>PowerPoint Presentation</vt:lpstr>
      <vt:lpstr>Encadenamiento y Ofset</vt:lpstr>
      <vt:lpstr>Volumen por Secciones</vt:lpstr>
      <vt:lpstr>Ejemplos Extraños de Encadenamiento</vt:lpstr>
      <vt:lpstr>Clasificación de Sobreprofundidad Permitida</vt:lpstr>
      <vt:lpstr>Isóbata Sobreprofundidad en PostDragado </vt:lpstr>
      <vt:lpstr>Calculos de Isóbata Sobreprofundidad en PostDragado.</vt:lpstr>
      <vt:lpstr>Diferencias en Sobreprofundidad Permitida</vt:lpstr>
      <vt:lpstr>Sin Sobreprofundidad en los Taludes Laterales</vt:lpstr>
      <vt:lpstr>Plantillas Corte Caja</vt:lpstr>
      <vt:lpstr>SECCIONES TRANSVERSALES &amp; VOLUMENES Tour Rápido</vt:lpstr>
      <vt:lpstr>SECCIONES TRANSVERSALES &amp; VOLUMENES Tour Rápido</vt:lpstr>
      <vt:lpstr>SECCIONES TRANSVERSALES &amp; VOLUMENES Tour Rápido</vt:lpstr>
      <vt:lpstr>SECCIONES TRANSVERSALES &amp; VOLUMENES Tour Rápido</vt:lpstr>
      <vt:lpstr>SECCIONES TRANSVERSALES &amp; VOLUMENES Tour Rápido</vt:lpstr>
      <vt:lpstr>SECCIONES TRANSVERSALES &amp; VOLUMENES Tour Rápido</vt:lpstr>
      <vt:lpstr>Vista Secciones sin Volúmenes</vt:lpstr>
      <vt:lpstr>Cálculos de Volumen Levantamiento Sencillo</vt:lpstr>
      <vt:lpstr>Volumen Levantamiento Sencillo con Sobrepuestas.</vt:lpstr>
      <vt:lpstr>PreDragado vs. PostDragado</vt:lpstr>
      <vt:lpstr>Familiarizándose con CSV</vt:lpstr>
      <vt:lpstr>Familiarizándose con CSV</vt:lpstr>
      <vt:lpstr>Familiarizándose con CSV </vt:lpstr>
      <vt:lpstr>Familiarizándose con CSV</vt:lpstr>
      <vt:lpstr>Familiarizándose con CSV </vt:lpstr>
      <vt:lpstr>Familiarizándose con CSV</vt:lpstr>
      <vt:lpstr>Familiarizándose con CSV</vt:lpstr>
      <vt:lpstr>Mirando a la Vista Perfil</vt:lpstr>
      <vt:lpstr>Entendiendo Rellenos</vt:lpstr>
      <vt:lpstr>Unas pocas palabras acerca del Relleno</vt:lpstr>
      <vt:lpstr>Rellenos en Reportes</vt:lpstr>
      <vt:lpstr>Método AEA 3:  Materiales Reportados</vt:lpstr>
      <vt:lpstr>Relleno en Reportes - Reporte Método AEA 3</vt:lpstr>
      <vt:lpstr>Rellenos en Reportes</vt:lpstr>
      <vt:lpstr>Vacíos y Cobertura Incompleta</vt:lpstr>
      <vt:lpstr>Vacíos en Datos Levantamiento</vt:lpstr>
      <vt:lpstr>Datos levantamiento Incompletos: Vacíos Exteriores</vt:lpstr>
      <vt:lpstr>Datos levantamiento Incompletos: Vacíos Exteriores</vt:lpstr>
      <vt:lpstr>Verificando por Vacíos en los Datos</vt:lpstr>
      <vt:lpstr>Ejemplo:  Verificando Vacíos</vt:lpstr>
      <vt:lpstr>Manejo de Vacíos Externos en PostDragado</vt:lpstr>
      <vt:lpstr>“Longitud Total del Levantamiento anterior”</vt:lpstr>
      <vt:lpstr>“Solo donde Ambos levantamientos Tienen Datos”</vt:lpstr>
      <vt:lpstr>Que tal si calculamos el material separadamente para cada perfil y luego tomamos la diferencia?</vt:lpstr>
      <vt:lpstr>Pre Dragado vs Post Dragado</vt:lpstr>
      <vt:lpstr>En un mundo perfecto....</vt:lpstr>
      <vt:lpstr>PLANTILLAS DISEÑO SECCIÓN TRANSVERSAL</vt:lpstr>
      <vt:lpstr>Plantillas</vt:lpstr>
      <vt:lpstr>Plantillas No Estándar</vt:lpstr>
      <vt:lpstr>Plantilla de Diseño</vt:lpstr>
      <vt:lpstr>Ejemplo:  Plantillas </vt:lpstr>
      <vt:lpstr>Ejemplo Plantillas Manual</vt:lpstr>
      <vt:lpstr>El Resultado</vt:lpstr>
      <vt:lpstr>Manejando Plantillas Complejas</vt:lpstr>
      <vt:lpstr>Plantillas más Complejas</vt:lpstr>
      <vt:lpstr>Puntos Plantilla Requerido</vt:lpstr>
      <vt:lpstr>Diferente Número de Puntos de plantilla</vt:lpstr>
      <vt:lpstr>Intente “AEA Sin Segmentos”</vt:lpstr>
      <vt:lpstr>Intente “AEA Sin Segmentos” De nuevo...</vt:lpstr>
      <vt:lpstr>Reporte AEA Sin Segmentos</vt:lpstr>
      <vt:lpstr>Usando un Archivo LNW nuevo como la Fuente de Plantilla</vt:lpstr>
      <vt:lpstr>Volúmenes sin Plantilla!</vt:lpstr>
      <vt:lpstr>Resumen Plantillas</vt:lpstr>
      <vt:lpstr>Créditos Taludes Laterales</vt:lpstr>
      <vt:lpstr>Créditos Taludes Laterales</vt:lpstr>
      <vt:lpstr>Vista AEA3 </vt:lpstr>
      <vt:lpstr>Reporte AEA3</vt:lpstr>
      <vt:lpstr>Jacksonville ProstDragado</vt:lpstr>
      <vt:lpstr>Cálculo Créditos JAX POST</vt:lpstr>
      <vt:lpstr>Jacksonville Post Dragado</vt:lpstr>
      <vt:lpstr>Jacksonville Post Dragado</vt:lpstr>
      <vt:lpstr>Opciones Acreditación JAX POST</vt:lpstr>
      <vt:lpstr>Opciones Acreditación JAX POST</vt:lpstr>
      <vt:lpstr>Créditos Jacksonville ProstDragado</vt:lpstr>
      <vt:lpstr>Créditos Jacksonville ProstDragado</vt:lpstr>
      <vt:lpstr>Créditos Jacksonville Post Dragado</vt:lpstr>
      <vt:lpstr>Limitando volúmenes con un archivo de Borde</vt:lpstr>
      <vt:lpstr>Limitando Cálculos de Volumen con un Archivo Borde</vt:lpstr>
      <vt:lpstr>Limitando Cálculos de Volumen con un Archivo Borde</vt:lpstr>
      <vt:lpstr>Ejemplo Usando un Archivo BRD</vt:lpstr>
      <vt:lpstr>Usando un Archivo BRD </vt:lpstr>
      <vt:lpstr>Volúmenes Playa</vt:lpstr>
      <vt:lpstr>Volúmenes Playa</vt:lpstr>
      <vt:lpstr>Volúmenes Playa</vt:lpstr>
      <vt:lpstr>Volúmenes Playa</vt:lpstr>
      <vt:lpstr>Ejemplo Volumen Playa</vt:lpstr>
      <vt:lpstr>Resultado Playa Pre-dragado</vt:lpstr>
      <vt:lpstr>Reporte Volumen Playa Pre-dragado</vt:lpstr>
      <vt:lpstr>Playa PostDragado</vt:lpstr>
      <vt:lpstr>Playa Post dragado Vista Perfil</vt:lpstr>
      <vt:lpstr>Reporte Playa Post-Dragado</vt:lpstr>
      <vt:lpstr>Volúmenes Playa Taludes Compensantes</vt:lpstr>
      <vt:lpstr>Listado Zona Borde</vt:lpstr>
      <vt:lpstr>Porqué LISTADO ZONA BORDE?</vt:lpstr>
      <vt:lpstr>El Proceso</vt:lpstr>
      <vt:lpstr>DISEÑO DE CANAL AVANZADO (ACD)</vt:lpstr>
      <vt:lpstr>ACD Haciendo Caras Manualmente</vt:lpstr>
      <vt:lpstr>ACD  Herramientas Cara</vt:lpstr>
      <vt:lpstr>DISEÑO DE CANAL AVANZADO (ACD) Cree un área de talud lateralde la forma fácil!</vt:lpstr>
      <vt:lpstr>DISEÑO DE CANAL AVANZADO (ACD) Agregue su talud lateral existente.</vt:lpstr>
      <vt:lpstr>DISEÑO DE CANAL AVANZADO (ACD) Haga su talud lateral final.</vt:lpstr>
      <vt:lpstr>Nuestro Canal en 3D</vt:lpstr>
      <vt:lpstr>DISEÑO DE CANAL AVANZADO (ACD) Cree sus Zonas de Reporte y Asigne los Polígonos</vt:lpstr>
      <vt:lpstr>Avanzada canal Diseño (ACD) Inserte sus líneas planeadas y Exporte su archivo *.ZEL</vt:lpstr>
      <vt:lpstr>Algunos CHN/ZEL “Hace” y “No Hace”</vt:lpstr>
      <vt:lpstr>Algunos CHN/ZEL “Hace” y “No Hace”</vt:lpstr>
      <vt:lpstr>Método Listado Zona Borde en CSV</vt:lpstr>
      <vt:lpstr>Método Listado Zona Borde en CSV</vt:lpstr>
      <vt:lpstr>Reporte Listado Zona Borde</vt:lpstr>
      <vt:lpstr>MATERIAL SOBREDRAGADO</vt:lpstr>
      <vt:lpstr>PowerPoint Presentation</vt:lpstr>
      <vt:lpstr>Ejemplo Sobredragado</vt:lpstr>
      <vt:lpstr>Ejemplo Sobredragado</vt:lpstr>
      <vt:lpstr>Limite DBL - Sin Activar</vt:lpstr>
      <vt:lpstr>Limitar DBL - Activado</vt:lpstr>
      <vt:lpstr>Material Sobredragado</vt:lpstr>
      <vt:lpstr>Material Sobredragado</vt:lpstr>
      <vt:lpstr>Métodos Cálculos de Volumen</vt:lpstr>
      <vt:lpstr>Ejemplo AEA3 Post dragado</vt:lpstr>
      <vt:lpstr>Ejemplo Post Dragado</vt:lpstr>
      <vt:lpstr>Ejemplo Post Dragado Filadelfia PostDragado</vt:lpstr>
      <vt:lpstr>Ejemplo Post Dragado Jacksonville ProstDragado</vt:lpstr>
      <vt:lpstr>Parámetros Filadelfia</vt:lpstr>
      <vt:lpstr>Limitar DBL a PreDragado Sobre Sub Profundidad Talud Lateral:</vt:lpstr>
      <vt:lpstr>Como éstas opciones cambian sus resultados</vt:lpstr>
      <vt:lpstr>Isóbata vs Sin Isóbata</vt:lpstr>
      <vt:lpstr>Isóbata vs Sin Isóbata</vt:lpstr>
      <vt:lpstr>Método Filadelfia</vt:lpstr>
      <vt:lpstr>PowerPoint Presentation</vt:lpstr>
      <vt:lpstr>PowerPoint Presentation</vt:lpstr>
      <vt:lpstr>Qué tal un proyecto real?</vt:lpstr>
      <vt:lpstr>Gracias !</vt:lpstr>
      <vt:lpstr>Ejemplos Prácticos</vt:lpstr>
      <vt:lpstr>Ejemplos Prácticos #1  TIN vs LNW (Método Filadelfia):  Isóbata vs Sin Isóbata</vt:lpstr>
      <vt:lpstr>Ejemplos Prácticos #2  TIN vs LNW (Método Filadelfia):  Talud vs Caja</vt:lpstr>
      <vt:lpstr>Ejemplos Prácticos #3  TIN vs LNW (Método Filadelfia):  Cambiando la Profundidad Canal</vt:lpstr>
      <vt:lpstr>Ejemplos Prácticos #4  TIN vs LNW (Método Filadelfia):  MODELO TIN vs CSV</vt:lpstr>
      <vt:lpstr>Ejemplos Prácticos #5  TIN vs LNW (Método Filadelfia):  Todos los Datos XYZ vs. Datos Sección</vt:lpstr>
      <vt:lpstr>Ejemplos Prácticos #6 Pre vs Post</vt:lpstr>
      <vt:lpstr>VOLUMENES MODELO TIN  La Prueba</vt:lpstr>
      <vt:lpstr>  Pregunta Número 1</vt:lpstr>
      <vt:lpstr>  Pregunta Número 2</vt:lpstr>
      <vt:lpstr>  Pregunta Número 3</vt:lpstr>
      <vt:lpstr>  Pregunta Número 4</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242</cp:revision>
  <dcterms:created xsi:type="dcterms:W3CDTF">2014-07-07T18:31:44Z</dcterms:created>
  <dcterms:modified xsi:type="dcterms:W3CDTF">2020-02-21T14:47:09Z</dcterms:modified>
</cp:coreProperties>
</file>