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835" r:id="rId1"/>
    <p:sldMasterId id="2147483825" r:id="rId2"/>
  </p:sldMasterIdLst>
  <p:notesMasterIdLst>
    <p:notesMasterId r:id="rId45"/>
  </p:notesMasterIdLst>
  <p:handoutMasterIdLst>
    <p:handoutMasterId r:id="rId46"/>
  </p:handoutMasterIdLst>
  <p:sldIdLst>
    <p:sldId id="293" r:id="rId3"/>
    <p:sldId id="353" r:id="rId4"/>
    <p:sldId id="355" r:id="rId5"/>
    <p:sldId id="356" r:id="rId6"/>
    <p:sldId id="358" r:id="rId7"/>
    <p:sldId id="375" r:id="rId8"/>
    <p:sldId id="360" r:id="rId9"/>
    <p:sldId id="361" r:id="rId10"/>
    <p:sldId id="362" r:id="rId11"/>
    <p:sldId id="363" r:id="rId12"/>
    <p:sldId id="366" r:id="rId13"/>
    <p:sldId id="367" r:id="rId14"/>
    <p:sldId id="365" r:id="rId15"/>
    <p:sldId id="364" r:id="rId16"/>
    <p:sldId id="297" r:id="rId17"/>
    <p:sldId id="370" r:id="rId18"/>
    <p:sldId id="369" r:id="rId19"/>
    <p:sldId id="368" r:id="rId20"/>
    <p:sldId id="371" r:id="rId21"/>
    <p:sldId id="372" r:id="rId22"/>
    <p:sldId id="373" r:id="rId23"/>
    <p:sldId id="377" r:id="rId24"/>
    <p:sldId id="378" r:id="rId25"/>
    <p:sldId id="379" r:id="rId26"/>
    <p:sldId id="380" r:id="rId27"/>
    <p:sldId id="381" r:id="rId28"/>
    <p:sldId id="382" r:id="rId29"/>
    <p:sldId id="383" r:id="rId30"/>
    <p:sldId id="384" r:id="rId31"/>
    <p:sldId id="385" r:id="rId32"/>
    <p:sldId id="386" r:id="rId33"/>
    <p:sldId id="396" r:id="rId34"/>
    <p:sldId id="387" r:id="rId35"/>
    <p:sldId id="388" r:id="rId36"/>
    <p:sldId id="389" r:id="rId37"/>
    <p:sldId id="390" r:id="rId38"/>
    <p:sldId id="391" r:id="rId39"/>
    <p:sldId id="392" r:id="rId40"/>
    <p:sldId id="393" r:id="rId41"/>
    <p:sldId id="394" r:id="rId42"/>
    <p:sldId id="395" r:id="rId43"/>
    <p:sldId id="376" r:id="rId44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47"/>
      <p:bold r:id="rId48"/>
      <p:italic r:id="rId49"/>
      <p:boldItalic r:id="rId50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4178">
          <p15:clr>
            <a:srgbClr val="A4A3A4"/>
          </p15:clr>
        </p15:guide>
        <p15:guide id="2" orient="horz" pos="281">
          <p15:clr>
            <a:srgbClr val="A4A3A4"/>
          </p15:clr>
        </p15:guide>
        <p15:guide id="3" orient="horz" pos="689">
          <p15:clr>
            <a:srgbClr val="A4A3A4"/>
          </p15:clr>
        </p15:guide>
        <p15:guide id="4" pos="4728">
          <p15:clr>
            <a:srgbClr val="A4A3A4"/>
          </p15:clr>
        </p15:guide>
        <p15:guide id="5" pos="217">
          <p15:clr>
            <a:srgbClr val="A4A3A4"/>
          </p15:clr>
        </p15:guide>
        <p15:guide id="6" pos="5543">
          <p15:clr>
            <a:srgbClr val="A4A3A4"/>
          </p15:clr>
        </p15:guide>
        <p15:guide id="7" pos="409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0000"/>
    <a:srgbClr val="61ACC9"/>
    <a:srgbClr val="93E4BE"/>
    <a:srgbClr val="8B3E74"/>
    <a:srgbClr val="5B14C4"/>
    <a:srgbClr val="E44589"/>
    <a:srgbClr val="53565A"/>
    <a:srgbClr val="0089B1"/>
    <a:srgbClr val="6E6259"/>
    <a:srgbClr val="0D73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656" autoAdjust="0"/>
    <p:restoredTop sz="95590" autoAdjust="0"/>
  </p:normalViewPr>
  <p:slideViewPr>
    <p:cSldViewPr snapToGrid="0">
      <p:cViewPr varScale="1">
        <p:scale>
          <a:sx n="112" d="100"/>
          <a:sy n="112" d="100"/>
        </p:scale>
        <p:origin x="-2010" y="-72"/>
      </p:cViewPr>
      <p:guideLst>
        <p:guide orient="horz" pos="4178"/>
        <p:guide orient="horz" pos="281"/>
        <p:guide orient="horz" pos="689"/>
        <p:guide pos="4728"/>
        <p:guide pos="217"/>
        <p:guide pos="5543"/>
        <p:guide pos="409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font" Target="fonts/font1.fntdata"/><Relationship Id="rId50" Type="http://schemas.openxmlformats.org/officeDocument/2006/relationships/font" Target="fonts/font4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notesMaster" Target="notesMasters/notesMaster1.xml"/><Relationship Id="rId53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font" Target="fonts/font3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font" Target="fonts/font2.fntdata"/><Relationship Id="rId8" Type="http://schemas.openxmlformats.org/officeDocument/2006/relationships/slide" Target="slides/slide6.xml"/><Relationship Id="rId51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7E2142-8310-5C4B-8DAA-924667C694BF}" type="datetimeFigureOut">
              <a:rPr lang="en-US" smtClean="0"/>
              <a:pPr/>
              <a:t>1/27/2020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66E32C-7160-FD44-A564-463931A37D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17352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0BAC39-B150-0E40-9310-2632AB3BFCB3}" type="datetimeFigureOut">
              <a:rPr lang="en-US" smtClean="0"/>
              <a:pPr/>
              <a:t>1/27/2020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D3A5F2-2DF9-1D48-A4E2-5D75BCCC5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332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itchFamily="34" charset="0"/>
            </a:endParaRPr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97F35016-20F9-4ECF-96FC-B2625988F4AB}" type="slidenum">
              <a:rPr sz="1200" b="0"/>
              <a:pPr/>
              <a:t>3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35436246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itchFamily="34" charset="0"/>
            </a:endParaRPr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5BCEEFDC-90AB-44D2-83A8-CC31E3E7FC24}" type="slidenum">
              <a:rPr sz="1200" b="0"/>
              <a:pPr/>
              <a:t>5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33798431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en-US">
              <a:latin typeface="Arial" pitchFamily="34" charset="0"/>
            </a:endParaRPr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27C714CF-BAF7-4F02-AB5B-34E4C3EB9569}" type="slidenum">
              <a:rPr sz="1200" b="0"/>
              <a:pPr/>
              <a:t>7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3600519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-aqua title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85434"/>
            <a:ext cx="9143999" cy="3581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rgbClr val="53565A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53565A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988" y="284334"/>
            <a:ext cx="2295525" cy="878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no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5696"/>
            <a:ext cx="9143046" cy="62416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357"/>
            <a:ext cx="9143046" cy="68572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chemeClr val="bg1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72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Conten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07CE18-95E8-4CCF-99C0-D574AD05EF8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99773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C0DE0E3-92A5-4828-9AD2-246FEE800BB0}" type="datetimeFigureOut">
              <a:rPr lang="en-US" smtClean="0"/>
              <a:t>1/27/2020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8655D-BD9E-43F4-9876-8144DD1034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2107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divider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6" y="357"/>
            <a:ext cx="9143047" cy="68572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rgbClr val="53565A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88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9144000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2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3507153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3507153" y="4114799"/>
            <a:ext cx="5636847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9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95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content header.png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0"/>
            <a:ext cx="9144000" cy="151447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692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</p:sldLayoutIdLst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rgbClr val="53565A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2667"/>
            <a:ext cx="9143043" cy="149945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1944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  <p:sldLayoutId id="2147483845" r:id="rId10"/>
    <p:sldLayoutId id="2147483846" r:id="rId11"/>
  </p:sldLayoutIdLst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2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7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s://support.hypack.com/support/visitor/index.php?/LiveChat/Chat/Request/_sessionID=uldLlWxjCstAadc8e3e434ecaff6151a1935473db5d95454bce6ryxs99pjTF5daVD6sRxXwWj9eGb/_proactive=0/_filterDepartmentID=/_randomNumber=20/_fullName=/_email=/_promptType=chat" TargetMode="External"/><Relationship Id="rId7" Type="http://schemas.openxmlformats.org/officeDocument/2006/relationships/hyperlink" Target="http://www.hypack.com/" TargetMode="External"/><Relationship Id="rId2" Type="http://schemas.openxmlformats.org/officeDocument/2006/relationships/hyperlink" Target="https://www.youtube.com/user/HYPACK2013/videos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support.hypack.com/" TargetMode="External"/><Relationship Id="rId5" Type="http://schemas.openxmlformats.org/officeDocument/2006/relationships/hyperlink" Target="http://www.ustream.tv/channel/hypack" TargetMode="External"/><Relationship Id="rId4" Type="http://schemas.openxmlformats.org/officeDocument/2006/relationships/hyperlink" Target="https://www.youtube.com/channel/UCOzhxa2gkVQD3ArsKVXiXnQ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18872" y="1669626"/>
            <a:ext cx="7772400" cy="1470025"/>
          </a:xfrm>
        </p:spPr>
        <p:txBody>
          <a:bodyPr/>
          <a:lstStyle/>
          <a:p>
            <a:pPr algn="l" rtl="0"/>
            <a:r>
              <a:rPr lang="ru-RU" b="0" i="0" u="none" baseline="0" dirty="0"/>
              <a:t>Дополнительные Функции HYPACK</a:t>
            </a:r>
            <a:endParaRPr lang="ru-RU" sz="2400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323069" y="3248615"/>
            <a:ext cx="4138863" cy="422029"/>
          </a:xfrm>
        </p:spPr>
        <p:txBody>
          <a:bodyPr/>
          <a:lstStyle/>
          <a:p>
            <a:pPr algn="l" rtl="0"/>
            <a:r>
              <a:rPr lang="ru-RU" b="0" i="0" u="none" baseline="0" dirty="0"/>
              <a:t>Учебный Семинар HYPACK® 2020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Январь 2020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6192" y="4162212"/>
            <a:ext cx="6583680" cy="2695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0507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Данные DQM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Данные DQM содержат все отслеживаемые параметры и сохраняются в файл базы данных для отчета о влиянии на окружающую среду. 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Они включают положение рабочего органа для удаления загрязненных отложений, а также глубину, тип дна и количество материала для обработки. 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Можно осуществлять мониторинг каждой смены и записывать каждую секунду рабочего времени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Характеристики дна можно записывать и создавать отчеты.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>
              <a:defRPr/>
            </a:pPr>
            <a:fld id="{E507CE18-95E8-4CCF-99C0-D574AD05EF8B}" type="slidenum">
              <a:rPr/>
              <a:pPr>
                <a:defRPr/>
              </a:pPr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10980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7272528" cy="988786"/>
          </a:xfrm>
        </p:spPr>
        <p:txBody>
          <a:bodyPr/>
          <a:lstStyle/>
          <a:p>
            <a:pPr algn="l" rtl="0"/>
            <a:r>
              <a:rPr lang="ru-RU" b="0" i="0" u="none" baseline="0" dirty="0"/>
              <a:t>Данные в DQM USACE на бортовом ПК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>
              <a:defRPr/>
            </a:pPr>
            <a:fld id="{E507CE18-95E8-4CCF-99C0-D574AD05EF8B}" type="slidenum">
              <a:rPr/>
              <a:pPr>
                <a:defRPr/>
              </a:pPr>
              <a:t>11</a:t>
            </a:fld>
            <a:endParaRPr lang="ru-RU" dirty="0"/>
          </a:p>
        </p:txBody>
      </p:sp>
      <p:pic>
        <p:nvPicPr>
          <p:cNvPr id="18434" name="Picture 2" descr="C:\Users\cshaw\Downloads\dq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507" y="1458256"/>
            <a:ext cx="6810200" cy="486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9660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7560395" cy="988786"/>
          </a:xfrm>
        </p:spPr>
        <p:txBody>
          <a:bodyPr/>
          <a:lstStyle/>
          <a:p>
            <a:pPr algn="l" rtl="0"/>
            <a:r>
              <a:rPr lang="ru-RU" b="0" i="0" u="none" baseline="0" dirty="0"/>
              <a:t>Планирование миссии и проходы по </a:t>
            </a:r>
            <a:r>
              <a:rPr lang="ru-RU" b="0" i="0" u="none" baseline="0" dirty="0" err="1"/>
              <a:t>галсам</a:t>
            </a:r>
            <a:endParaRPr lang="ru-RU" b="0" i="0" u="none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>
              <a:defRPr/>
            </a:pPr>
            <a:fld id="{E507CE18-95E8-4CCF-99C0-D574AD05EF8B}" type="slidenum">
              <a:rPr/>
              <a:pPr>
                <a:defRPr/>
              </a:pPr>
              <a:t>12</a:t>
            </a:fld>
            <a:endParaRPr lang="ru-RU" dirty="0"/>
          </a:p>
        </p:txBody>
      </p:sp>
      <p:pic>
        <p:nvPicPr>
          <p:cNvPr id="1026" name="Picture 2" descr="C:\Users\cshaw\Downloads\S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2" y="1288438"/>
            <a:ext cx="6571419" cy="4925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96842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7323328" cy="988786"/>
          </a:xfrm>
        </p:spPr>
        <p:txBody>
          <a:bodyPr/>
          <a:lstStyle/>
          <a:p>
            <a:pPr algn="l" rtl="0"/>
            <a:r>
              <a:rPr lang="ru-RU" b="0" i="0" u="none" baseline="0"/>
              <a:t>Автоматический сбор данных и управление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>
              <a:defRPr/>
            </a:pPr>
            <a:fld id="{E507CE18-95E8-4CCF-99C0-D574AD05EF8B}" type="slidenum">
              <a:rPr/>
              <a:pPr>
                <a:defRPr/>
              </a:pPr>
              <a:t>13</a:t>
            </a:fld>
            <a:endParaRPr lang="ru-RU" dirty="0"/>
          </a:p>
        </p:txBody>
      </p:sp>
      <p:pic>
        <p:nvPicPr>
          <p:cNvPr id="2050" name="Picture 2" descr="C:\Users\cshaw\Downloads\sr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2" y="1408112"/>
            <a:ext cx="7088981" cy="4725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48641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Сбор данных от беспилотных аппаратов (надводных и подводных)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>
              <a:defRPr/>
            </a:pPr>
            <a:fld id="{E507CE18-95E8-4CCF-99C0-D574AD05EF8B}" type="slidenum">
              <a:rPr/>
              <a:pPr>
                <a:defRPr/>
              </a:pPr>
              <a:t>14</a:t>
            </a:fld>
            <a:endParaRPr lang="ru-RU" dirty="0"/>
          </a:p>
        </p:txBody>
      </p:sp>
      <p:pic>
        <p:nvPicPr>
          <p:cNvPr id="3074" name="Picture 2" descr="C:\Users\cshaw\Downloads\sr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438" y="1476374"/>
            <a:ext cx="8412162" cy="4676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26309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1" y="0"/>
            <a:ext cx="7568861" cy="988786"/>
          </a:xfrm>
        </p:spPr>
        <p:txBody>
          <a:bodyPr/>
          <a:lstStyle/>
          <a:p>
            <a:pPr algn="l" rtl="0"/>
            <a:r>
              <a:rPr lang="ru-RU" b="0" i="0" u="none" baseline="0" dirty="0"/>
              <a:t>Сбор данных от беспилотных аппаратов (надводных и подводных)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15</a:t>
            </a:fld>
            <a:endParaRPr lang="ru-RU" dirty="0"/>
          </a:p>
        </p:txBody>
      </p:sp>
      <p:pic>
        <p:nvPicPr>
          <p:cNvPr id="4098" name="Picture 2" descr="C:\Users\cshaw\Downloads\sr4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081" r="581" b="1"/>
          <a:stretch/>
        </p:blipFill>
        <p:spPr bwMode="auto">
          <a:xfrm>
            <a:off x="3646761" y="2123440"/>
            <a:ext cx="5241544" cy="4007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7300" y="1289113"/>
            <a:ext cx="347946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Сбор данных в режиме реального времени</a:t>
            </a:r>
          </a:p>
          <a:p>
            <a:pPr marL="742950" lvl="1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борту </a:t>
            </a:r>
          </a:p>
          <a:p>
            <a:pPr marL="742950" lvl="1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Запись удаленно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Можно передавать путевые точки на </a:t>
            </a:r>
            <a:r>
              <a:rPr lang="ru-RU" b="0" i="0" u="none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автономное </a:t>
            </a:r>
            <a:r>
              <a:rPr lang="ru-RU" b="0" i="0" u="none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плавсредство</a:t>
            </a:r>
            <a:endParaRPr lang="ru-RU" b="0" i="0" u="none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7772061" cy="988786"/>
          </a:xfrm>
        </p:spPr>
        <p:txBody>
          <a:bodyPr/>
          <a:lstStyle/>
          <a:p>
            <a:pPr algn="l" rtl="0"/>
            <a:r>
              <a:rPr lang="ru-RU" b="0" i="0" u="none" baseline="0" dirty="0"/>
              <a:t>Данные </a:t>
            </a:r>
            <a:r>
              <a:rPr lang="ru-RU" b="0" i="0" u="none" baseline="0" dirty="0" err="1"/>
              <a:t>беспилотника</a:t>
            </a:r>
            <a:r>
              <a:rPr lang="ru-RU" b="0" i="0" u="none" baseline="0" dirty="0"/>
              <a:t> в 4 </a:t>
            </a:r>
            <a:r>
              <a:rPr lang="ru-RU" b="0" i="0" u="none" baseline="0" dirty="0" smtClean="0"/>
              <a:t>измерениях</a:t>
            </a:r>
            <a:endParaRPr lang="ru-RU" b="0" i="0" u="none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16</a:t>
            </a:fld>
            <a:endParaRPr lang="ru-RU"/>
          </a:p>
        </p:txBody>
      </p:sp>
      <p:pic>
        <p:nvPicPr>
          <p:cNvPr id="5122" name="Picture 2" descr="C:\Users\cshaw\Downloads\full cov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2" y="1180889"/>
            <a:ext cx="5233987" cy="5223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077141" y="2819444"/>
            <a:ext cx="2616200" cy="17543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LIDAR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Данные многолучевой съемки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ADCP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Качество воды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Снимки ГБО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Измерения Уровней</a:t>
            </a:r>
          </a:p>
        </p:txBody>
      </p:sp>
    </p:spTree>
    <p:extLst>
      <p:ext uri="{BB962C8B-B14F-4D97-AF65-F5344CB8AC3E}">
        <p14:creationId xmlns:p14="http://schemas.microsoft.com/office/powerpoint/2010/main" val="23465936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Мониторинг турбулентности вживую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17</a:t>
            </a:fld>
            <a:endParaRPr lang="ru-RU"/>
          </a:p>
        </p:txBody>
      </p:sp>
      <p:pic>
        <p:nvPicPr>
          <p:cNvPr id="6146" name="Picture 2" descr="C:\Users\cshaw\Downloads\l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2" y="1729016"/>
            <a:ext cx="8261403" cy="3913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36067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YSI_Turbidity.dll с YSI EXO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18</a:t>
            </a:fld>
            <a:endParaRPr lang="ru-RU"/>
          </a:p>
        </p:txBody>
      </p:sp>
      <p:pic>
        <p:nvPicPr>
          <p:cNvPr id="7170" name="Picture 2" descr="C:\Users\cshaw\Downloads\ex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2" y="1431184"/>
            <a:ext cx="7142163" cy="4749635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19586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6955028" cy="988786"/>
          </a:xfrm>
        </p:spPr>
        <p:txBody>
          <a:bodyPr/>
          <a:lstStyle/>
          <a:p>
            <a:pPr algn="l" rtl="0"/>
            <a:r>
              <a:rPr lang="ru-RU" b="0" i="0" u="none" baseline="0"/>
              <a:t>Импорт поправок за уровень NOAA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19</a:t>
            </a:fld>
            <a:endParaRPr lang="ru-RU"/>
          </a:p>
        </p:txBody>
      </p:sp>
      <p:pic>
        <p:nvPicPr>
          <p:cNvPr id="1026" name="Picture 2" descr="C:\Users\cshaw\Downloads\NOAA TId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973" y="1162287"/>
            <a:ext cx="7096304" cy="3589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5971" y="4890833"/>
            <a:ext cx="87017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Программа ПОПРАВКИ УРОВНЯ ВРУЧНУЮ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Если известна станция NOAA, она будет выбрана автоматически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Можно сохранить файл *.tdx и *.tid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Можно импортировать в драйвер TIDEDR.DLL в ОБОРУДОВАНИЕ HYPACK</a:t>
            </a:r>
          </a:p>
        </p:txBody>
      </p:sp>
    </p:spTree>
    <p:extLst>
      <p:ext uri="{BB962C8B-B14F-4D97-AF65-F5344CB8AC3E}">
        <p14:creationId xmlns:p14="http://schemas.microsoft.com/office/powerpoint/2010/main" val="4735171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СЪЕМКА HYPACK®:  GHOST SHAPES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>
              <a:defRPr/>
            </a:pPr>
            <a:fld id="{E507CE18-95E8-4CCF-99C0-D574AD05EF8B}" type="slidenum">
              <a:rPr/>
              <a:pPr>
                <a:defRPr/>
              </a:pPr>
              <a:t>2</a:t>
            </a:fld>
            <a:endParaRPr lang="ru-RU" dirty="0"/>
          </a:p>
        </p:txBody>
      </p:sp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7472" y="1578186"/>
            <a:ext cx="8412913" cy="4213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47472" y="5913202"/>
            <a:ext cx="8379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Введите запланированное положение платформы или баржи и покажите контуры судна (оранжевый).</a:t>
            </a:r>
          </a:p>
        </p:txBody>
      </p:sp>
    </p:spTree>
    <p:extLst>
      <p:ext uri="{BB962C8B-B14F-4D97-AF65-F5344CB8AC3E}">
        <p14:creationId xmlns:p14="http://schemas.microsoft.com/office/powerpoint/2010/main" val="7539588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Чтение поправок за уровни NOAA в режиме онлайн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20</a:t>
            </a:fld>
            <a:endParaRPr lang="ru-RU"/>
          </a:p>
        </p:txBody>
      </p:sp>
      <p:pic>
        <p:nvPicPr>
          <p:cNvPr id="2050" name="Picture 2" descr="C:\Users\cshaw\Downloads\NOAA T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24" y="1296988"/>
            <a:ext cx="4194175" cy="5026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075766" y="1963671"/>
            <a:ext cx="31242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NOAATides.dll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Драйвер считывает уровни с сервера NOAA и применяет их в программы СЪЕМКА и DREDGEPACK®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Можно выбрать датум соответствующий проекту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Данные записываются в файлы данных *.Raw для обработки</a:t>
            </a:r>
          </a:p>
        </p:txBody>
      </p:sp>
    </p:spTree>
    <p:extLst>
      <p:ext uri="{BB962C8B-B14F-4D97-AF65-F5344CB8AC3E}">
        <p14:creationId xmlns:p14="http://schemas.microsoft.com/office/powerpoint/2010/main" val="8924126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НАСТРАИВАЕМЫЕ обводы судна в программе СЪЕМКА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364167"/>
            <a:ext cx="8047567" cy="3728034"/>
          </a:xfrm>
        </p:spPr>
        <p:txBody>
          <a:bodyPr>
            <a:normAutofit/>
          </a:bodyPr>
          <a:lstStyle/>
          <a:p>
            <a:pPr marL="342900" indent="-342900" algn="l" rtl="0"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Снимки можно сохранить как BMP и отображать в окнах Карты в СЪЕМКЕ</a:t>
            </a:r>
          </a:p>
          <a:p>
            <a:pPr marL="342900" indent="-342900" algn="l" rtl="0"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Масштабируемые обводы судна</a:t>
            </a:r>
          </a:p>
          <a:p>
            <a:pPr marL="342900" indent="-342900" algn="l" rtl="0"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Легко идентифицируемое отслеживание судна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21</a:t>
            </a:fld>
            <a:endParaRPr lang="ru-RU"/>
          </a:p>
        </p:txBody>
      </p:sp>
      <p:pic>
        <p:nvPicPr>
          <p:cNvPr id="3074" name="Picture 2" descr="C:\Users\cshaw\Downloads\custom BM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2" y="2404824"/>
            <a:ext cx="7184475" cy="3999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0848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0"/>
            <a:r>
              <a:rPr lang="ru-RU" sz="3200" b="0" i="0" u="none" baseline="0"/>
              <a:t>Движение Платформ</a:t>
            </a:r>
          </a:p>
        </p:txBody>
      </p:sp>
    </p:spTree>
    <p:extLst>
      <p:ext uri="{BB962C8B-B14F-4D97-AF65-F5344CB8AC3E}">
        <p14:creationId xmlns:p14="http://schemas.microsoft.com/office/powerpoint/2010/main" val="41046586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Шаг 1:  РЕДАКТОР ОБВОДОВ СУДНА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3810000" cy="4953000"/>
          </a:xfrm>
        </p:spPr>
        <p:txBody>
          <a:bodyPr>
            <a:normAutofit/>
          </a:bodyPr>
          <a:lstStyle/>
          <a:p>
            <a:pPr algn="l" rtl="0"/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Опишите обводы судна.</a:t>
            </a:r>
          </a:p>
          <a:p>
            <a:pPr algn="l" rtl="0"/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Базовая точка судна в координатах X=0, Y=0.</a:t>
            </a:r>
          </a:p>
          <a:p>
            <a:pPr algn="l" rtl="0"/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Задайте 1 или 2 якорных точки</a:t>
            </a:r>
          </a:p>
          <a:p>
            <a:pPr lvl="1" algn="l" rtl="0"/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Одна якорная точка:  СЪЕМКА определит финальное положение платформы, используя Якорную Точку в курс.</a:t>
            </a:r>
          </a:p>
          <a:p>
            <a:pPr lvl="1" algn="l" rtl="0"/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Две якорные точки:  СЪЕМКА определит финальное положение платформы, используя две якорные точки.</a:t>
            </a:r>
          </a:p>
        </p:txBody>
      </p:sp>
      <p:pic>
        <p:nvPicPr>
          <p:cNvPr id="2050" name="Picture 2" descr="C:\Temp\RigMove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2202287"/>
            <a:ext cx="4587498" cy="2819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150575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Temp\RigMove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462825"/>
            <a:ext cx="7010400" cy="43084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746161" y="2286000"/>
            <a:ext cx="17526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rtl="0"/>
            <a:r>
              <a:rPr lang="ru-RU" b="1" i="0" u="none" baseline="0"/>
              <a:t>Якорь №1</a:t>
            </a:r>
          </a:p>
        </p:txBody>
      </p:sp>
      <p:cxnSp>
        <p:nvCxnSpPr>
          <p:cNvPr id="7" name="Straight Arrow Connector 6"/>
          <p:cNvCxnSpPr>
            <a:stCxn id="5" idx="3"/>
          </p:cNvCxnSpPr>
          <p:nvPr/>
        </p:nvCxnSpPr>
        <p:spPr>
          <a:xfrm flipV="1">
            <a:off x="3498761" y="2362200"/>
            <a:ext cx="609600" cy="11430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648200" y="5334000"/>
            <a:ext cx="17526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rtl="0"/>
            <a:r>
              <a:rPr lang="ru-RU" b="1" i="0" u="none" baseline="0"/>
              <a:t>Якорь №2</a:t>
            </a:r>
          </a:p>
        </p:txBody>
      </p:sp>
      <p:cxnSp>
        <p:nvCxnSpPr>
          <p:cNvPr id="10" name="Straight Arrow Connector 9"/>
          <p:cNvCxnSpPr>
            <a:stCxn id="8" idx="3"/>
          </p:cNvCxnSpPr>
          <p:nvPr/>
        </p:nvCxnSpPr>
        <p:spPr>
          <a:xfrm flipV="1">
            <a:off x="6400800" y="5181600"/>
            <a:ext cx="533400" cy="34290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</p:spPr>
        <p:txBody>
          <a:bodyPr/>
          <a:lstStyle/>
          <a:p>
            <a:pPr algn="l" rtl="0"/>
            <a:r>
              <a:rPr lang="ru-RU" b="0" i="0" u="none" baseline="0"/>
              <a:t>Шаг 1:  РЕДАКТОР ОБВОДОВ СУДНА</a:t>
            </a:r>
          </a:p>
        </p:txBody>
      </p:sp>
    </p:spTree>
    <p:extLst>
      <p:ext uri="{BB962C8B-B14F-4D97-AF65-F5344CB8AC3E}">
        <p14:creationId xmlns:p14="http://schemas.microsoft.com/office/powerpoint/2010/main" val="227000465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Шаг 2:  ОБОРУДОВАНИЕ HYPACK®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4876800" cy="5029200"/>
          </a:xfrm>
        </p:spPr>
        <p:txBody>
          <a:bodyPr>
            <a:noAutofit/>
          </a:bodyPr>
          <a:lstStyle/>
          <a:p>
            <a:pPr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Реальное положение платформы - мобиль Судно.</a:t>
            </a:r>
          </a:p>
          <a:p>
            <a:pPr marL="0" lvl="1" indent="0" algn="l" rtl="0">
              <a:buNone/>
            </a:pPr>
            <a:endParaRPr lang="ru-RU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0" lvl="1" indent="0" algn="l" rtl="0">
              <a:buNone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 данном случае мы позиционируем платформу с помощью RTK GPS с дирекционной антенной, используя драйвер GPS.DLL.</a:t>
            </a:r>
          </a:p>
          <a:p>
            <a:endParaRPr lang="ru-RU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Конечное положение платформы - мобиль «Rig Site».</a:t>
            </a:r>
          </a:p>
          <a:p>
            <a:pPr marL="0" lvl="1" indent="0" algn="l" rtl="0">
              <a:buNone/>
            </a:pPr>
            <a:endParaRPr lang="ru-RU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0" lvl="1" indent="0" algn="l" rtl="0">
              <a:buNone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Используем драйвер BARGE.DLL для задания финального положения платформы.</a:t>
            </a:r>
          </a:p>
        </p:txBody>
      </p:sp>
      <p:pic>
        <p:nvPicPr>
          <p:cNvPr id="4098" name="Picture 9" descr="C:\Temp\RigMove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74733" y="1994318"/>
            <a:ext cx="3329471" cy="2667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491673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BARGE.DLL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95400"/>
            <a:ext cx="8382000" cy="4830763"/>
          </a:xfrm>
        </p:spPr>
        <p:txBody>
          <a:bodyPr>
            <a:normAutofit/>
          </a:bodyPr>
          <a:lstStyle/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 установках для BARGE.DLL: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Чтобы позиционировать платформу с помощью одной якорной точки и курса кликните метку «Anchor 1» и введите финальное положение и курс (ниже).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Чтобы позиционировать с помощью двух якорных точек, кликните обе метки Anchor 1 и Anchor 2 и введите финальное положение.</a:t>
            </a:r>
          </a:p>
        </p:txBody>
      </p:sp>
      <p:pic>
        <p:nvPicPr>
          <p:cNvPr id="5122" name="Picture 10" descr="C:\Temp\RigMove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2708" y="3457620"/>
            <a:ext cx="5694467" cy="30480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470345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Шаг 3:  СЪЕМКА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33" y="1413933"/>
            <a:ext cx="4885267" cy="4678363"/>
          </a:xfrm>
        </p:spPr>
        <p:txBody>
          <a:bodyPr>
            <a:normAutofit fontScale="92500" lnSpcReduction="20000"/>
          </a:bodyPr>
          <a:lstStyle/>
          <a:p>
            <a:pPr algn="l" rtl="0"/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Финальное положение платформы будет отображено </a:t>
            </a:r>
            <a:r>
              <a:rPr lang="ru-RU" sz="2400" b="0" i="0" u="none" baseline="0">
                <a:solidFill>
                  <a:schemeClr val="bg2"/>
                </a:solidFill>
              </a:rPr>
              <a:t>синим цветом</a:t>
            </a:r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endParaRPr lang="ru-RU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Оно определено в соответствии с настройками драйвера BARGE.DLL.</a:t>
            </a:r>
          </a:p>
          <a:p>
            <a:endParaRPr lang="ru-RU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Текущее положение платформы показано </a:t>
            </a:r>
            <a:r>
              <a:rPr lang="ru-RU" sz="2400" b="0" i="0" u="none" baseline="0">
                <a:solidFill>
                  <a:srgbClr val="FF0000"/>
                </a:solidFill>
              </a:rPr>
              <a:t>красным цветом</a:t>
            </a:r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pPr lvl="1" algn="l" rtl="0"/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Мы задали цвет заливки основного судна красный.  Можно задать разные цвета.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Мы также задали прозрачность обводов судна, чтобы видеть конечную позицию (синий цвет) под текущей позицией (красный цвет).  (Выполняется в меню Суда.)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6654" y="1828800"/>
            <a:ext cx="3371850" cy="324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2531214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66333"/>
            <a:ext cx="2895600" cy="2620962"/>
          </a:xfrm>
        </p:spPr>
        <p:txBody>
          <a:bodyPr>
            <a:normAutofit/>
          </a:bodyPr>
          <a:lstStyle/>
          <a:p>
            <a:pPr algn="l" rtl="0"/>
            <a:r>
              <a:rPr lang="ru-RU" b="0" i="0" u="none" baseline="0"/>
              <a:t>Параметры судна:  Текущая Позиция</a:t>
            </a:r>
          </a:p>
        </p:txBody>
      </p:sp>
      <p:pic>
        <p:nvPicPr>
          <p:cNvPr id="8194" name="Picture 12" descr="C:\Temp\RigMove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1336540"/>
            <a:ext cx="3810000" cy="5328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21276" y="1851450"/>
            <a:ext cx="20885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Выберите Головное </a:t>
            </a:r>
            <a:r>
              <a:rPr lang="ru-RU" b="0" i="0" u="none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Судно</a:t>
            </a:r>
            <a:endParaRPr lang="ru-RU" b="0" i="0" u="none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2514600" y="1871133"/>
            <a:ext cx="342900" cy="170818"/>
          </a:xfrm>
          <a:prstGeom prst="straightConnector1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99990" y="3064809"/>
            <a:ext cx="18812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Сделайте его непрозрачным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1981200" y="2978889"/>
            <a:ext cx="2133600" cy="450224"/>
          </a:xfrm>
          <a:prstGeom prst="straightConnector1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03190" y="3810112"/>
            <a:ext cx="14832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Задайте </a:t>
            </a:r>
            <a:r>
              <a:rPr lang="ru-RU" b="0" i="0" u="none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цвет</a:t>
            </a:r>
            <a:endParaRPr lang="ru-RU" b="0" i="0" u="none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1447800" y="3467213"/>
            <a:ext cx="2895600" cy="533400"/>
          </a:xfrm>
          <a:prstGeom prst="straightConnector1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0" y="2293484"/>
            <a:ext cx="1828800" cy="1805592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>
            <a:lvl1pPr algn="l" defTabSz="457200" rtl="0" eaLnBrk="1" latinLnBrk="0" hangingPunct="1">
              <a:lnSpc>
                <a:spcPts val="2900"/>
              </a:lnSpc>
              <a:spcBef>
                <a:spcPct val="0"/>
              </a:spcBef>
              <a:buNone/>
              <a:defRPr sz="2800" b="0" kern="120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algn="l" rtl="0"/>
            <a:r>
              <a:rPr lang="ru-RU" b="0" i="0" u="none" baseline="0"/>
              <a:t>Шаг 3:  СЪЕМКА</a:t>
            </a:r>
          </a:p>
        </p:txBody>
      </p:sp>
    </p:spTree>
    <p:extLst>
      <p:ext uri="{BB962C8B-B14F-4D97-AF65-F5344CB8AC3E}">
        <p14:creationId xmlns:p14="http://schemas.microsoft.com/office/powerpoint/2010/main" val="346262793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95400"/>
            <a:ext cx="2286000" cy="2925762"/>
          </a:xfrm>
        </p:spPr>
        <p:txBody>
          <a:bodyPr>
            <a:normAutofit/>
          </a:bodyPr>
          <a:lstStyle/>
          <a:p>
            <a:pPr algn="l" rtl="0"/>
            <a:r>
              <a:rPr lang="ru-RU" b="0" i="0" u="none" baseline="0" dirty="0"/>
              <a:t>Параметры судна:  Финальная Позиция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253986" y="1220470"/>
            <a:ext cx="5838106" cy="5257800"/>
            <a:chOff x="1657333" y="0"/>
            <a:chExt cx="7115192" cy="6858000"/>
          </a:xfrm>
        </p:grpSpPr>
        <p:pic>
          <p:nvPicPr>
            <p:cNvPr id="9218" name="Picture 13" descr="C:\Temp\RigMove3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361666" y="0"/>
              <a:ext cx="4410859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TextBox 4"/>
            <p:cNvSpPr txBox="1"/>
            <p:nvPr/>
          </p:nvSpPr>
          <p:spPr>
            <a:xfrm>
              <a:off x="1657333" y="457200"/>
              <a:ext cx="3099213" cy="843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/>
              <a:r>
                <a:rPr lang="ru-RU" b="0" i="0" u="none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Выберите Судно - </a:t>
              </a:r>
              <a:r>
                <a:rPr lang="ru-RU" b="0" i="0" u="none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Платформу</a:t>
              </a:r>
              <a:endPara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6" name="Straight Arrow Connector 5"/>
            <p:cNvCxnSpPr/>
            <p:nvPr/>
          </p:nvCxnSpPr>
          <p:spPr>
            <a:xfrm>
              <a:off x="4040981" y="698069"/>
              <a:ext cx="557213" cy="140131"/>
            </a:xfrm>
            <a:prstGeom prst="straightConnector1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/>
          </p:nvSpPr>
          <p:spPr>
            <a:xfrm>
              <a:off x="1752600" y="2209800"/>
              <a:ext cx="2514599" cy="4817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/>
              <a:r>
                <a:rPr lang="ru-RU" b="0" i="0" u="none" baseline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Задайте Прозрачность</a:t>
              </a:r>
            </a:p>
          </p:txBody>
        </p:sp>
        <p:cxnSp>
          <p:nvCxnSpPr>
            <p:cNvPr id="8" name="Straight Arrow Connector 7"/>
            <p:cNvCxnSpPr/>
            <p:nvPr/>
          </p:nvCxnSpPr>
          <p:spPr>
            <a:xfrm flipV="1">
              <a:off x="3741738" y="2057400"/>
              <a:ext cx="3178175" cy="634137"/>
            </a:xfrm>
            <a:prstGeom prst="straightConnector1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>
            <a:xfrm>
              <a:off x="1778760" y="2895600"/>
              <a:ext cx="2119345" cy="4817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/>
              <a:r>
                <a:rPr lang="ru-RU" b="0" i="0" u="none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Задайте </a:t>
              </a:r>
              <a:r>
                <a:rPr lang="ru-RU" b="0" i="0" u="none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цвет</a:t>
              </a:r>
              <a:endPara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10" name="Straight Arrow Connector 9"/>
            <p:cNvCxnSpPr/>
            <p:nvPr/>
          </p:nvCxnSpPr>
          <p:spPr>
            <a:xfrm flipV="1">
              <a:off x="3741738" y="2743200"/>
              <a:ext cx="2430462" cy="393269"/>
            </a:xfrm>
            <a:prstGeom prst="straightConnector1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4824" y="2211593"/>
            <a:ext cx="2666776" cy="263293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itle 1"/>
          <p:cNvSpPr txBox="1">
            <a:spLocks/>
          </p:cNvSpPr>
          <p:nvPr/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>
            <a:lvl1pPr algn="l" defTabSz="457200" rtl="0" eaLnBrk="1" latinLnBrk="0" hangingPunct="1">
              <a:lnSpc>
                <a:spcPts val="2900"/>
              </a:lnSpc>
              <a:spcBef>
                <a:spcPct val="0"/>
              </a:spcBef>
              <a:buNone/>
              <a:defRPr sz="2800" b="0" kern="120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algn="l" rtl="0"/>
            <a:r>
              <a:rPr lang="ru-RU" b="0" i="0" u="none" baseline="0"/>
              <a:t>Шаг 3:  СЪЕМКА</a:t>
            </a:r>
          </a:p>
        </p:txBody>
      </p:sp>
    </p:spTree>
    <p:extLst>
      <p:ext uri="{BB962C8B-B14F-4D97-AF65-F5344CB8AC3E}">
        <p14:creationId xmlns:p14="http://schemas.microsoft.com/office/powerpoint/2010/main" val="8215533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17938" y="1295182"/>
            <a:ext cx="6844862" cy="788275"/>
          </a:xfrm>
          <a:noFill/>
          <a:ln w="9525">
            <a:noFill/>
          </a:ln>
          <a:effectLst/>
        </p:spPr>
        <p:txBody>
          <a:bodyPr>
            <a:noAutofit/>
          </a:bodyPr>
          <a:lstStyle/>
          <a:p>
            <a:pPr marL="54864" algn="ctr" rtl="0" eaLnBrk="1" fontAlgn="auto" hangingPunct="1">
              <a:spcAft>
                <a:spcPts val="0"/>
              </a:spcAft>
              <a:defRPr/>
            </a:pPr>
            <a:r>
              <a:rPr lang="ru-RU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Передача окон SURVEY по сети на ПК без НУРАСК.</a:t>
            </a:r>
          </a:p>
        </p:txBody>
      </p:sp>
      <p:sp>
        <p:nvSpPr>
          <p:cNvPr id="14339" name="Rectangle 4"/>
          <p:cNvSpPr>
            <a:spLocks noChangeArrowheads="1"/>
          </p:cNvSpPr>
          <p:nvPr/>
        </p:nvSpPr>
        <p:spPr bwMode="auto">
          <a:xfrm>
            <a:off x="3886200" y="4543097"/>
            <a:ext cx="1905000" cy="1447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wrap="none" anchor="b" anchorCtr="1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rtl="0"/>
            <a:r>
              <a:rPr lang="ru-RU" b="1" i="0" u="none" baseline="0"/>
              <a:t>ПК с HYPACK</a:t>
            </a:r>
          </a:p>
        </p:txBody>
      </p:sp>
      <p:pic>
        <p:nvPicPr>
          <p:cNvPr id="14340" name="Picture 5" descr="Survey View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4825" y="4790747"/>
            <a:ext cx="104775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Line 6"/>
          <p:cNvSpPr>
            <a:spLocks noChangeShapeType="1"/>
          </p:cNvSpPr>
          <p:nvPr/>
        </p:nvSpPr>
        <p:spPr bwMode="auto">
          <a:xfrm flipV="1">
            <a:off x="4800600" y="2790497"/>
            <a:ext cx="0" cy="1752600"/>
          </a:xfrm>
          <a:prstGeom prst="line">
            <a:avLst/>
          </a:prstGeom>
          <a:noFill/>
          <a:ln w="28575">
            <a:solidFill>
              <a:srgbClr val="92D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42" name="Line 7"/>
          <p:cNvSpPr>
            <a:spLocks noChangeShapeType="1"/>
          </p:cNvSpPr>
          <p:nvPr/>
        </p:nvSpPr>
        <p:spPr bwMode="auto">
          <a:xfrm>
            <a:off x="1219200" y="2790497"/>
            <a:ext cx="7239000" cy="0"/>
          </a:xfrm>
          <a:prstGeom prst="line">
            <a:avLst/>
          </a:prstGeom>
          <a:noFill/>
          <a:ln w="28575">
            <a:solidFill>
              <a:srgbClr val="92D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3171497"/>
            <a:ext cx="1752600" cy="1219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wrap="none" anchor="b" anchorCtr="1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rtl="0"/>
            <a:r>
              <a:rPr lang="ru-RU" sz="1000" b="1" i="0" u="none" baseline="0"/>
              <a:t>ПК без HYPACK</a:t>
            </a:r>
          </a:p>
          <a:p>
            <a:pPr algn="ctr" rtl="0"/>
            <a:r>
              <a:rPr lang="ru-RU" sz="1000" b="1" i="0" u="none" baseline="0"/>
              <a:t>Запуск SURVEY VIEWER</a:t>
            </a:r>
          </a:p>
        </p:txBody>
      </p:sp>
      <p:sp>
        <p:nvSpPr>
          <p:cNvPr id="14344" name="Rectangle 9"/>
          <p:cNvSpPr>
            <a:spLocks noChangeArrowheads="1"/>
          </p:cNvSpPr>
          <p:nvPr/>
        </p:nvSpPr>
        <p:spPr bwMode="auto">
          <a:xfrm>
            <a:off x="2362200" y="3171497"/>
            <a:ext cx="1676400" cy="1219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wrap="none" anchor="b" anchorCtr="1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rtl="0"/>
            <a:r>
              <a:rPr lang="ru-RU" sz="1000" b="1" i="0" u="none" baseline="0"/>
              <a:t>ПК без HYPACK</a:t>
            </a:r>
          </a:p>
          <a:p>
            <a:pPr algn="ctr" rtl="0"/>
            <a:r>
              <a:rPr lang="ru-RU" sz="1000" b="1" i="0" u="none" baseline="0"/>
              <a:t>Запуск SURVEY VIEWER</a:t>
            </a:r>
          </a:p>
        </p:txBody>
      </p:sp>
      <p:sp>
        <p:nvSpPr>
          <p:cNvPr id="14345" name="Rectangle 10"/>
          <p:cNvSpPr>
            <a:spLocks noChangeArrowheads="1"/>
          </p:cNvSpPr>
          <p:nvPr/>
        </p:nvSpPr>
        <p:spPr bwMode="auto">
          <a:xfrm>
            <a:off x="7162800" y="3200400"/>
            <a:ext cx="1752600" cy="1219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wrap="none" anchor="b" anchorCtr="1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rtl="0"/>
            <a:r>
              <a:rPr lang="ru-RU" sz="1000" b="1" i="0" u="none" baseline="0"/>
              <a:t>ПК без HYPACK</a:t>
            </a:r>
          </a:p>
          <a:p>
            <a:pPr algn="ctr" rtl="0"/>
            <a:r>
              <a:rPr lang="ru-RU" sz="1000" b="1" i="0" u="none" baseline="0"/>
              <a:t>Запуск SURVEY VIEWER</a:t>
            </a:r>
          </a:p>
        </p:txBody>
      </p:sp>
      <p:sp>
        <p:nvSpPr>
          <p:cNvPr id="14346" name="Rectangle 11"/>
          <p:cNvSpPr>
            <a:spLocks noChangeArrowheads="1"/>
          </p:cNvSpPr>
          <p:nvPr/>
        </p:nvSpPr>
        <p:spPr bwMode="auto">
          <a:xfrm>
            <a:off x="5314950" y="3261985"/>
            <a:ext cx="1676400" cy="1219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wrap="none" anchor="b" anchorCtr="1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rtl="0"/>
            <a:r>
              <a:rPr lang="ru-RU" sz="1000" b="1" i="0" u="none" baseline="0"/>
              <a:t>ПК без HYPACK</a:t>
            </a:r>
          </a:p>
          <a:p>
            <a:pPr algn="ctr" rtl="0"/>
            <a:r>
              <a:rPr lang="ru-RU" sz="1000" b="1" i="0" u="none" baseline="0"/>
              <a:t>Запуск SURVEY VIEWER</a:t>
            </a:r>
          </a:p>
        </p:txBody>
      </p:sp>
      <p:sp>
        <p:nvSpPr>
          <p:cNvPr id="14347" name="Line 12"/>
          <p:cNvSpPr>
            <a:spLocks noChangeShapeType="1"/>
          </p:cNvSpPr>
          <p:nvPr/>
        </p:nvSpPr>
        <p:spPr bwMode="auto">
          <a:xfrm>
            <a:off x="1219200" y="2790497"/>
            <a:ext cx="0" cy="381000"/>
          </a:xfrm>
          <a:prstGeom prst="line">
            <a:avLst/>
          </a:prstGeom>
          <a:noFill/>
          <a:ln w="28575">
            <a:solidFill>
              <a:srgbClr val="92D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48" name="Line 13"/>
          <p:cNvSpPr>
            <a:spLocks noChangeShapeType="1"/>
          </p:cNvSpPr>
          <p:nvPr/>
        </p:nvSpPr>
        <p:spPr bwMode="auto">
          <a:xfrm>
            <a:off x="3124200" y="2790497"/>
            <a:ext cx="0" cy="381000"/>
          </a:xfrm>
          <a:prstGeom prst="line">
            <a:avLst/>
          </a:prstGeom>
          <a:noFill/>
          <a:ln w="28575">
            <a:solidFill>
              <a:srgbClr val="92D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49" name="Line 14"/>
          <p:cNvSpPr>
            <a:spLocks noChangeShapeType="1"/>
          </p:cNvSpPr>
          <p:nvPr/>
        </p:nvSpPr>
        <p:spPr bwMode="auto">
          <a:xfrm>
            <a:off x="6153150" y="2804785"/>
            <a:ext cx="0" cy="457200"/>
          </a:xfrm>
          <a:prstGeom prst="line">
            <a:avLst/>
          </a:prstGeom>
          <a:noFill/>
          <a:ln w="28575">
            <a:solidFill>
              <a:srgbClr val="92D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50" name="Line 15"/>
          <p:cNvSpPr>
            <a:spLocks noChangeShapeType="1"/>
          </p:cNvSpPr>
          <p:nvPr/>
        </p:nvSpPr>
        <p:spPr bwMode="auto">
          <a:xfrm>
            <a:off x="8458200" y="2790497"/>
            <a:ext cx="0" cy="457200"/>
          </a:xfrm>
          <a:prstGeom prst="line">
            <a:avLst/>
          </a:prstGeom>
          <a:noFill/>
          <a:ln w="28575">
            <a:solidFill>
              <a:srgbClr val="92D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4351" name="Picture 16" descr="Survey View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290150"/>
            <a:ext cx="685800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2" name="Picture 17" descr="Survey View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3261985"/>
            <a:ext cx="685800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3" name="Picture 18" descr="Survey View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8350" y="3338185"/>
            <a:ext cx="685800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4" name="Picture 19" descr="Survey View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3338185"/>
            <a:ext cx="685800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55" name="Text Box 20"/>
          <p:cNvSpPr txBox="1">
            <a:spLocks noChangeArrowheads="1"/>
          </p:cNvSpPr>
          <p:nvPr/>
        </p:nvSpPr>
        <p:spPr bwMode="auto">
          <a:xfrm>
            <a:off x="3276600" y="2254473"/>
            <a:ext cx="4419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ru-RU" b="1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Проводная или беспроводная сеть.</a:t>
            </a:r>
          </a:p>
        </p:txBody>
      </p:sp>
      <p:sp>
        <p:nvSpPr>
          <p:cNvPr id="14356" name="TextBox 22"/>
          <p:cNvSpPr txBox="1">
            <a:spLocks noChangeArrowheads="1"/>
          </p:cNvSpPr>
          <p:nvPr/>
        </p:nvSpPr>
        <p:spPr bwMode="auto">
          <a:xfrm>
            <a:off x="225213" y="4727584"/>
            <a:ext cx="3813387" cy="10156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WINDOWS 10 и WINDOWS 7 имеют ограничение числа клиентов для трансляции 8</a:t>
            </a: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17938" y="207142"/>
            <a:ext cx="39624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rtl="0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Arial" charset="0"/>
              </a:rPr>
              <a:t>SURVEY VIEWER</a:t>
            </a:r>
          </a:p>
        </p:txBody>
      </p:sp>
    </p:spTree>
    <p:extLst>
      <p:ext uri="{BB962C8B-B14F-4D97-AF65-F5344CB8AC3E}">
        <p14:creationId xmlns:p14="http://schemas.microsoft.com/office/powerpoint/2010/main" val="156361709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СЪЕМКА:  Окно Информация Баржи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63899"/>
            <a:ext cx="3429000" cy="4525963"/>
          </a:xfrm>
        </p:spPr>
        <p:txBody>
          <a:bodyPr>
            <a:normAutofit/>
          </a:bodyPr>
          <a:lstStyle/>
          <a:p>
            <a:pPr algn="l" rtl="0"/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Отображает расстояние и пеленг каждой якорной точки, которую следует переместить.</a:t>
            </a:r>
          </a:p>
          <a:p>
            <a:pPr algn="l" rtl="0"/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Отображает текущий курс и требуемый курс.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1828800"/>
            <a:ext cx="4618695" cy="3581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1801516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1" i="0" u="none" baseline="0"/>
              <a:t>Всё!</a:t>
            </a:r>
          </a:p>
        </p:txBody>
      </p:sp>
      <p:pic>
        <p:nvPicPr>
          <p:cNvPr id="10242" name="Picture 11" descr="C:\Temp\RigMove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719" y="1590040"/>
            <a:ext cx="8305800" cy="4439536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72577081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УПРАВЛЕНИЕ БАРЖОЙ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>
              <a:defRPr/>
            </a:pPr>
            <a:fld id="{E507CE18-95E8-4CCF-99C0-D574AD05EF8B}" type="slidenum">
              <a:rPr/>
              <a:pPr>
                <a:defRPr/>
              </a:pPr>
              <a:t>32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844966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Управление баржами в HYPACK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242318"/>
            <a:ext cx="8229600" cy="1406056"/>
          </a:xfrm>
        </p:spPr>
        <p:txBody>
          <a:bodyPr>
            <a:normAutofit/>
          </a:bodyPr>
          <a:lstStyle/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На основной барже нужно видеть Буксир 1, Буксир 2, Буксир 4 и Буксир 4.</a:t>
            </a:r>
          </a:p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На Буксире 1 нужно видеть Баржу, Буксир 2, Буксир 3 и Буксир 4.</a:t>
            </a:r>
          </a:p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 т.д.</a:t>
            </a:r>
          </a:p>
        </p:txBody>
      </p:sp>
      <p:pic>
        <p:nvPicPr>
          <p:cNvPr id="5" name="Picture 4" descr="C:\Temp\BargeTest4 JL Area Map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849" y="2370668"/>
            <a:ext cx="6005915" cy="4057226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16867583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Требования к оборудованию: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600200"/>
            <a:ext cx="3962400" cy="2133600"/>
          </a:xfrm>
          <a:ln>
            <a:noFill/>
          </a:ln>
        </p:spPr>
        <p:txBody>
          <a:bodyPr>
            <a:normAutofit/>
          </a:bodyPr>
          <a:lstStyle/>
          <a:p>
            <a:pPr algn="l" rtl="0"/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Главная баржа: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GPS с векторной антенной.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Беспроводной роутер с однонаправленной антенной.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ПК со СЪЕМКА HYPACK®.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953000" y="1600200"/>
            <a:ext cx="3352800" cy="213360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Буксиры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ru-RU" b="0" i="0" u="none" strike="noStrike" kern="1200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GPS с векторной антенной.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ru-RU" b="0" i="0" u="none" strike="noStrike" kern="1200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ПК с программой СЪЕМКА HYPACK® и WiFi.</a:t>
            </a:r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782392" y="5411273"/>
            <a:ext cx="54102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sng" strike="noStrike" cap="none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Судно</a:t>
            </a:r>
            <a:r>
              <a:rPr kumimoji="0" lang="ru-RU" sz="1100" b="0" i="0" u="none" strike="noStrike" cap="none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	</a:t>
            </a:r>
            <a:r>
              <a:rPr kumimoji="0" lang="ru-RU" sz="1100" b="1" i="0" u="sng" strike="noStrike" cap="none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Адреса IP </a:t>
            </a:r>
            <a:r>
              <a:rPr kumimoji="0" lang="ru-RU" sz="1100" b="0" i="0" u="none" strike="noStrike" cap="none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	</a:t>
            </a:r>
            <a:r>
              <a:rPr kumimoji="0" lang="ru-RU" sz="1100" b="1" i="0" u="sng" strike="noStrike" cap="none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Маска Подсети</a:t>
            </a:r>
            <a:endParaRPr kumimoji="0" lang="ru-RU" sz="800" b="0" i="0" u="none" strike="noStrike" cap="none" normalizeH="0" baseline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Главная баржа (Судно):	192.168.5.101		255.255.255.0</a:t>
            </a:r>
            <a:endParaRPr kumimoji="0" lang="ru-RU" sz="800" b="0" i="0" u="none" strike="noStrike" cap="none" normalizeH="0" baseline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Буксир 1:		192.168.5.102		255.255.255.0</a:t>
            </a:r>
            <a:endParaRPr kumimoji="0" lang="ru-RU" sz="800" b="0" i="0" u="none" strike="noStrike" cap="none" normalizeH="0" baseline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Буксир 2:		192.168.5.103		255.255.255.0</a:t>
            </a:r>
            <a:endParaRPr kumimoji="0" lang="ru-RU" sz="800" b="0" i="0" u="none" strike="noStrike" cap="none" normalizeH="0" baseline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Буксир 3:		192.168.5.104		255.255.255.0</a:t>
            </a:r>
            <a:endParaRPr kumimoji="0" lang="ru-RU" sz="800" b="0" i="0" u="none" strike="noStrike" cap="none" normalizeH="0" baseline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Буксир 4:		192.168.5.105		255.255.255.0</a:t>
            </a: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762000" y="3886200"/>
            <a:ext cx="7543800" cy="144780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Настройки сети:</a:t>
            </a:r>
          </a:p>
          <a:p>
            <a:pPr marL="800100" lvl="1" indent="-342900" algn="l" rtl="0">
              <a:spcBef>
                <a:spcPct val="20000"/>
              </a:spcBef>
              <a:buFont typeface="Arial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Каждый ПК нуждается в статическом адресе IP в общей подсети.</a:t>
            </a:r>
          </a:p>
          <a:p>
            <a:pPr marL="800100" lvl="1" indent="-342900" algn="l" rtl="0">
              <a:spcBef>
                <a:spcPct val="20000"/>
              </a:spcBef>
              <a:buFont typeface="Arial" pitchFamily="34" charset="0"/>
              <a:buChar char="•"/>
            </a:pPr>
            <a:r>
              <a:rPr kumimoji="0" lang="ru-RU" b="0" i="0" u="none" strike="noStrike" kern="1200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Смотрите пример ниже с настройками.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666062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Задание статического адреса IP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880" y="1312333"/>
            <a:ext cx="8229600" cy="2133600"/>
          </a:xfrm>
        </p:spPr>
        <p:txBody>
          <a:bodyPr>
            <a:normAutofit fontScale="92500"/>
          </a:bodyPr>
          <a:lstStyle/>
          <a:p>
            <a:pPr algn="l" rtl="0"/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Откройте Центр Управления Сетями и Общим Доступом и кликните на Беспроводном Сетевом Подключении.  Слева появится новое окно.</a:t>
            </a:r>
          </a:p>
          <a:p>
            <a:pPr algn="l" rtl="0"/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Кликните кнопку «Свойства».  В центре появится окно.</a:t>
            </a:r>
          </a:p>
          <a:p>
            <a:pPr algn="l" rtl="0"/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Кликните Интернет Протокол Версии 4 (TCP/Pv4), затем «Свойства».  Справа появится окно.</a:t>
            </a:r>
          </a:p>
          <a:p>
            <a:pPr algn="l" rtl="0"/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Введите соответствующий адрес IP и маску подсети для этого ПК.</a:t>
            </a:r>
          </a:p>
        </p:txBody>
      </p:sp>
      <p:pic>
        <p:nvPicPr>
          <p:cNvPr id="5" name="Picture 4" descr="C:\Temp\Barge DNS Settings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" y="3506895"/>
            <a:ext cx="8229600" cy="26703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9579759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-13814"/>
            <a:ext cx="5486400" cy="1143000"/>
          </a:xfrm>
        </p:spPr>
        <p:txBody>
          <a:bodyPr/>
          <a:lstStyle/>
          <a:p>
            <a:pPr algn="l" rtl="0"/>
            <a:r>
              <a:rPr lang="ru-RU" b="0" i="0" u="none" baseline="0"/>
              <a:t>ОБОРУДОВАНИЕ HYPACK®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29186"/>
            <a:ext cx="3352800" cy="5029200"/>
          </a:xfrm>
        </p:spPr>
        <p:txBody>
          <a:bodyPr>
            <a:normAutofit/>
          </a:bodyPr>
          <a:lstStyle/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Добавьте мобиль для каждого судна.  Установки судна для Баржи показаны справа.</a:t>
            </a:r>
          </a:p>
          <a:p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600" b="0" i="0" u="none" baseline="0">
                <a:solidFill>
                  <a:schemeClr val="bg2"/>
                </a:solidFill>
              </a:rPr>
              <a:t>На каждом судне: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Используйте GPS.DLL для определение его положения и курса.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Используйте драйвера NMEAOUTPUT.DLL для вывода своего местоположения и курса для других судов.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bg2"/>
                </a:solidFill>
              </a:rPr>
              <a:t>Чтобы видеть другие суда: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Используйте GPS.DLL для определение их положения и курса.</a:t>
            </a:r>
          </a:p>
        </p:txBody>
      </p:sp>
      <p:pic>
        <p:nvPicPr>
          <p:cNvPr id="4" name="Picture 3" descr="C:\Temp\Bargetest3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2401" y="1554769"/>
            <a:ext cx="2209800" cy="2286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" name="Picture 4" descr="C:\Temp\Bargetest4 JL Hardware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6928" y="3002280"/>
            <a:ext cx="2234485" cy="2133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962401" y="3843989"/>
            <a:ext cx="2209800" cy="2769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200" b="0" i="0" u="none" baseline="0" dirty="0"/>
              <a:t>Установки судна на Барже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356929" y="5135880"/>
            <a:ext cx="2397603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200" b="0" i="0" u="none" baseline="0" dirty="0"/>
              <a:t>Установки судна на Буксире </a:t>
            </a:r>
            <a:r>
              <a:rPr lang="ru-RU" sz="1600" b="0" i="0" u="none" baseline="0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79184042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Настройка NMEAOUTPUT.DLL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0"/>
            <a:ext cx="4419600" cy="3078163"/>
          </a:xfrm>
        </p:spPr>
        <p:txBody>
          <a:bodyPr>
            <a:normAutofit/>
          </a:bodyPr>
          <a:lstStyle/>
          <a:p>
            <a:pPr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На каждом судне настроим драйвер NMEAOUTPUT.DLL для вывода его положения и курса через подключение UDP.</a:t>
            </a:r>
          </a:p>
          <a:p>
            <a:endParaRPr lang="ru-RU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Каждое судно использует отдельные порты чтения и записи.</a:t>
            </a:r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1295400" y="1336399"/>
            <a:ext cx="7162800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NMEAOUTPUT.DLL </a:t>
            </a:r>
            <a:r>
              <a:rPr kumimoji="0" lang="ru-RU" sz="1400" b="0" i="0" u="none" strike="noStrike" cap="none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r>
              <a:rPr kumimoji="0" lang="ru-RU" sz="1400" b="1" i="0" u="sng" strike="noStrike" cap="none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Тип</a:t>
            </a:r>
            <a:r>
              <a:rPr kumimoji="0" lang="ru-RU" sz="1400" b="0" i="0" u="none" strike="noStrike" cap="none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r>
              <a:rPr kumimoji="0" lang="ru-RU" sz="1400" b="1" i="0" u="sng" strike="noStrike" cap="none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Client/Server</a:t>
            </a:r>
            <a:r>
              <a:rPr kumimoji="0" lang="ru-RU" sz="1400" b="0" i="0" u="none" strike="noStrike" cap="none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r>
              <a:rPr kumimoji="0" lang="ru-RU" sz="1400" b="1" i="0" u="sng" strike="noStrike" cap="none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Порт чтения/Записи</a:t>
            </a:r>
            <a:endParaRPr kumimoji="0" lang="ru-RU" sz="1000" b="0" i="0" u="none" strike="noStrike" cap="none" normalizeH="0" baseline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Баржа (Судно)		UDP	Server		9101</a:t>
            </a:r>
            <a:endParaRPr kumimoji="0" lang="ru-RU" sz="1000" b="0" i="0" u="none" strike="noStrike" cap="none" normalizeH="0" baseline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Буксир2		UDP	Server		9102</a:t>
            </a:r>
            <a:endParaRPr kumimoji="0" lang="ru-RU" sz="1000" b="0" i="0" u="none" strike="noStrike" cap="none" normalizeH="0" baseline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Буксир3		UDP	Server		9103</a:t>
            </a:r>
            <a:endParaRPr kumimoji="0" lang="ru-RU" sz="1000" b="0" i="0" u="none" strike="noStrike" cap="none" normalizeH="0" baseline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Буксир4		UDP	Server		9104</a:t>
            </a:r>
            <a:endParaRPr kumimoji="0" lang="ru-RU" sz="1000" b="0" i="0" u="none" strike="noStrike" cap="none" normalizeH="0" baseline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Буксир5		UDP	Server		9105</a:t>
            </a:r>
            <a:endParaRPr kumimoji="0" lang="ru-RU" sz="1000" b="0" i="0" u="none" strike="noStrike" cap="none" normalizeH="0" baseline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5" descr="C:\Temp\Bargetest NMEAOUTPUT Network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3081270"/>
            <a:ext cx="3733800" cy="2362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0655604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Настройте NMEAOUTPUT.DLL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838200"/>
          </a:xfrm>
        </p:spPr>
        <p:txBody>
          <a:bodyPr/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Окно установок:  Вывод GGA и HDT.</a:t>
            </a:r>
          </a:p>
        </p:txBody>
      </p:sp>
      <p:pic>
        <p:nvPicPr>
          <p:cNvPr id="4" name="Picture 3" descr="C:\Temp\Bargetest NMEAOUTPUT Setup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2209800"/>
            <a:ext cx="7010400" cy="3533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5297166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Настройте NMEAOUTPUT.DLL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762000"/>
          </a:xfrm>
        </p:spPr>
        <p:txBody>
          <a:bodyPr/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Настройте частоту обновления 1Гц</a:t>
            </a:r>
          </a:p>
        </p:txBody>
      </p:sp>
      <p:pic>
        <p:nvPicPr>
          <p:cNvPr id="4" name="Picture 3" descr="C:\Temp\Bargetest 1Hz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500" y="2453640"/>
            <a:ext cx="7086600" cy="3505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4495800" y="3733800"/>
            <a:ext cx="3581400" cy="46566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93151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0838" y="229826"/>
            <a:ext cx="7488621" cy="693683"/>
          </a:xfrm>
        </p:spPr>
        <p:txBody>
          <a:bodyPr/>
          <a:lstStyle/>
          <a:p>
            <a:pPr algn="l" rtl="0" eaLnBrk="1" hangingPunct="1">
              <a:defRPr/>
            </a:pPr>
            <a:r>
              <a:rPr lang="ru-RU" sz="3200" b="0" i="0" u="none" baseline="0"/>
              <a:t>Password Protected Sharing = Off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>
          <a:xfrm>
            <a:off x="340838" y="1228512"/>
            <a:ext cx="6421968" cy="4191001"/>
          </a:xfrm>
          <a:noFill/>
          <a:ln>
            <a:noFill/>
          </a:ln>
        </p:spPr>
        <p:txBody>
          <a:bodyPr>
            <a:normAutofit/>
          </a:bodyPr>
          <a:lstStyle/>
          <a:p>
            <a:pPr algn="l" rtl="0" eaLnBrk="1" hangingPunct="1">
              <a:buClr>
                <a:schemeClr val="tx1"/>
              </a:buClr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Чтобы SURVEY VIEWER работал корректно на ПК с Wn7, нужно зайти в настройки доступа сети и отключить защиту паролем на ПК с HYPACK SURVEY.</a:t>
            </a:r>
          </a:p>
        </p:txBody>
      </p:sp>
      <p:pic>
        <p:nvPicPr>
          <p:cNvPr id="1536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838" y="2319018"/>
            <a:ext cx="7078497" cy="40546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038022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rtl="0"/>
            <a:r>
              <a:rPr lang="ru-RU" b="0" i="0" u="none" baseline="0"/>
              <a:t>Чтение транслируемой информации с каждого судна</a:t>
            </a: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9001" y="1731218"/>
            <a:ext cx="1454030" cy="2101735"/>
          </a:xfrm>
          <a:prstGeom prst="rect">
            <a:avLst/>
          </a:prstGeom>
          <a:ln>
            <a:noFill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474689" y="4575386"/>
            <a:ext cx="2057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На барже мы используем драйвер GPS.DLL для чтения позиций с буксира 1</a:t>
            </a:r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34251" y="1733974"/>
            <a:ext cx="1210962" cy="1422400"/>
          </a:xfrm>
          <a:prstGeom prst="rect">
            <a:avLst/>
          </a:prstGeom>
          <a:ln>
            <a:noFill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2811707" y="3790017"/>
            <a:ext cx="16002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Мы считываем только данные позиций и курса от каждого судна.</a:t>
            </a:r>
          </a:p>
        </p:txBody>
      </p: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71143" y="1733974"/>
            <a:ext cx="3810000" cy="2756170"/>
          </a:xfrm>
          <a:prstGeom prst="rect">
            <a:avLst/>
          </a:prstGeom>
          <a:ln>
            <a:noFill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4971143" y="4575386"/>
            <a:ext cx="3810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Зададим подключение по сети с протоколом UDP в качестве Сервера.  Задайте порт чтения и записи в соответствии с настройками на буксирах.</a:t>
            </a:r>
          </a:p>
        </p:txBody>
      </p:sp>
    </p:spTree>
    <p:extLst>
      <p:ext uri="{BB962C8B-B14F-4D97-AF65-F5344CB8AC3E}">
        <p14:creationId xmlns:p14="http://schemas.microsoft.com/office/powerpoint/2010/main" val="16449760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algn="l" rtl="0"/>
            <a:r>
              <a:rPr lang="ru-RU" b="0" i="0" u="none" baseline="0"/>
              <a:t>СЪЕМКА HYPACK®</a:t>
            </a:r>
          </a:p>
        </p:txBody>
      </p:sp>
      <p:pic>
        <p:nvPicPr>
          <p:cNvPr id="4" name="Picture 3" descr="C:\Temp\Bargetest4 JL Survey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578186"/>
            <a:ext cx="7867227" cy="4592319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49844300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99703" y="1874702"/>
            <a:ext cx="8554481" cy="1470025"/>
          </a:xfrm>
        </p:spPr>
        <p:txBody>
          <a:bodyPr/>
          <a:lstStyle/>
          <a:p>
            <a:pPr algn="l" rtl="0"/>
            <a:r>
              <a:rPr lang="ru-RU" b="0" i="0" u="none" baseline="0"/>
              <a:t>Спасибо!</a:t>
            </a:r>
            <a:endParaRPr lang="ru-RU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Январь 2020</a:t>
            </a:r>
          </a:p>
        </p:txBody>
      </p:sp>
      <p:sp>
        <p:nvSpPr>
          <p:cNvPr id="6" name="Rectangle 5"/>
          <p:cNvSpPr/>
          <p:nvPr/>
        </p:nvSpPr>
        <p:spPr>
          <a:xfrm>
            <a:off x="511657" y="4756957"/>
            <a:ext cx="8142645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2"/>
              </a:rPr>
              <a:t>HYPACK на Youtube.com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( Исторические Сессии )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3"/>
              </a:rPr>
              <a:t>Живой Чат HYPACK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4"/>
              </a:rPr>
              <a:t>HYPACK на Youtube.com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( Новые Сессии ) 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5"/>
              </a:rPr>
              <a:t>HYPACK Ustream</a:t>
            </a: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hlinkClick r:id="rId6"/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6"/>
              </a:rPr>
              <a:t>Сайт поддержки HYPACK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				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7"/>
              </a:rPr>
              <a:t>Сайт HYPACK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9703" y="4319514"/>
            <a:ext cx="3108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1" i="0" u="none" baseline="0">
                <a:solidFill>
                  <a:schemeClr val="bg2"/>
                </a:solidFill>
              </a:rPr>
              <a:t>Ссылки на дополнительную информацию: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81700" y="1737360"/>
            <a:ext cx="242778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1" i="0" u="sng" baseline="0">
                <a:solidFill>
                  <a:schemeClr val="bg1"/>
                </a:solidFill>
              </a:rPr>
              <a:t>Свяжитесь с нами:</a:t>
            </a:r>
          </a:p>
          <a:p>
            <a:endParaRPr lang="ru-RU" dirty="0"/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Sales@HYPACK.com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Help@HYPACK.com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+1(860) 635 - 1500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45275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95756" y="225389"/>
            <a:ext cx="8443913" cy="682625"/>
          </a:xfrm>
        </p:spPr>
        <p:txBody>
          <a:bodyPr/>
          <a:lstStyle/>
          <a:p>
            <a:pPr marL="54864" algn="l" rtl="0" eaLnBrk="1" fontAlgn="auto" hangingPunct="1">
              <a:spcAft>
                <a:spcPts val="0"/>
              </a:spcAft>
              <a:defRPr/>
            </a:pPr>
            <a:r>
              <a:rPr lang="ru-RU" sz="3200" b="0" i="0" u="none" baseline="0"/>
              <a:t>Удаленный просмотр в сети</a:t>
            </a:r>
          </a:p>
        </p:txBody>
      </p:sp>
      <p:pic>
        <p:nvPicPr>
          <p:cNvPr id="4098" name="Picture 2" descr="C:\Users\cshaw\Downloads\Remote Access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5"/>
          <a:stretch/>
        </p:blipFill>
        <p:spPr bwMode="auto">
          <a:xfrm>
            <a:off x="195756" y="1561253"/>
            <a:ext cx="8406377" cy="4648993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51364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3200" b="0" i="0" u="none" baseline="0"/>
              <a:t>Управление удаленным просмотром в сети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>
              <a:defRPr/>
            </a:pPr>
            <a:fld id="{E507CE18-95E8-4CCF-99C0-D574AD05EF8B}" type="slidenum">
              <a:rPr/>
              <a:pPr>
                <a:defRPr/>
              </a:pPr>
              <a:t>6</a:t>
            </a:fld>
            <a:endParaRPr lang="ru-RU" dirty="0"/>
          </a:p>
        </p:txBody>
      </p:sp>
      <p:pic>
        <p:nvPicPr>
          <p:cNvPr id="5122" name="Picture 2" descr="C:\Users\cshaw\Downloads\Remote Access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" b="1"/>
          <a:stretch/>
        </p:blipFill>
        <p:spPr bwMode="auto">
          <a:xfrm>
            <a:off x="347472" y="2087356"/>
            <a:ext cx="8133445" cy="4101798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47472" y="1225750"/>
            <a:ext cx="7772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Можно управлять СЪЕМКОЙ удаленно с ПК без ключа HYPACK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Можно отдавать базовые команды. Запись, Постановка целей и др.</a:t>
            </a:r>
          </a:p>
        </p:txBody>
      </p:sp>
    </p:spTree>
    <p:extLst>
      <p:ext uri="{BB962C8B-B14F-4D97-AF65-F5344CB8AC3E}">
        <p14:creationId xmlns:p14="http://schemas.microsoft.com/office/powerpoint/2010/main" val="5580357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itle 2"/>
          <p:cNvSpPr>
            <a:spLocks noGrp="1"/>
          </p:cNvSpPr>
          <p:nvPr>
            <p:ph type="title"/>
          </p:nvPr>
        </p:nvSpPr>
        <p:spPr>
          <a:xfrm>
            <a:off x="236482" y="91966"/>
            <a:ext cx="6936477" cy="685800"/>
          </a:xfrm>
        </p:spPr>
        <p:txBody>
          <a:bodyPr>
            <a:noAutofit/>
          </a:bodyPr>
          <a:lstStyle/>
          <a:p>
            <a:pPr marL="54864" algn="l" rtl="0" eaLnBrk="1" fontAlgn="auto" hangingPunct="1">
              <a:spcAft>
                <a:spcPts val="0"/>
              </a:spcAft>
              <a:defRPr/>
            </a:pPr>
            <a:r>
              <a:rPr lang="ru-RU" sz="3200" b="0" i="0" u="none" baseline="0"/>
              <a:t>WebIF.DLL:  Другая опция...</a:t>
            </a:r>
          </a:p>
        </p:txBody>
      </p:sp>
      <p:sp>
        <p:nvSpPr>
          <p:cNvPr id="19459" name="Content Placeholder 1"/>
          <p:cNvSpPr>
            <a:spLocks noGrp="1"/>
          </p:cNvSpPr>
          <p:nvPr>
            <p:ph idx="1"/>
          </p:nvPr>
        </p:nvSpPr>
        <p:spPr>
          <a:xfrm>
            <a:off x="5138799" y="2105163"/>
            <a:ext cx="3602421" cy="3381704"/>
          </a:xfrm>
          <a:noFill/>
          <a:ln>
            <a:noFill/>
          </a:ln>
          <a:effectLst/>
        </p:spPr>
        <p:txBody>
          <a:bodyPr/>
          <a:lstStyle/>
          <a:p>
            <a:pPr marL="342900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Просматривайте окна SURVEY (Окна карты и Окна Данных) через подключение Intranet.</a:t>
            </a:r>
          </a:p>
          <a:p>
            <a:pPr marL="342900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endParaRPr lang="ru-RU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Смотрите презентацию WEBIF в папке Survey.</a:t>
            </a:r>
          </a:p>
          <a:p>
            <a:pPr lvl="1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charset="0"/>
              <a:buChar char="•"/>
              <a:defRPr/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9460" name="Picture 3" descr="C:\2010 HYPACK Presentations\06 - SURVEY\Pictures\2010 SURVEY WebIP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482" y="1130562"/>
            <a:ext cx="4229447" cy="5476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53675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Мониторинг судна в режиме 3Д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>
              <a:defRPr/>
            </a:pPr>
            <a:fld id="{E507CE18-95E8-4CCF-99C0-D574AD05EF8B}" type="slidenum">
              <a:rPr/>
              <a:pPr>
                <a:defRPr/>
              </a:pPr>
              <a:t>8</a:t>
            </a:fld>
            <a:endParaRPr lang="ru-RU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 flipH="1">
            <a:off x="291253" y="5203395"/>
            <a:ext cx="8297333" cy="1292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 снимке судно с экипажем подходит к барже с судном снабжения на заднем плане. Промерное судно проходит по галсам на переднем плане с магнитометром. Каждое судно управляется на отдельном ПК в пределах внутренней беспроводной сети, а данные собираются на главном ПК. Используется программа 3DTV с ее новой функцией отслеживания нескольких судов. Глубина магнитометра управляется путем изменения заглубления мобиля. </a:t>
            </a:r>
            <a:endParaRPr kumimoji="0" lang="ru-RU" altLang="en-US" sz="800" b="0" i="0" u="none" strike="noStrike" cap="none" normalizeH="0" baseline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en-US" sz="1800" b="0" i="0" u="none" strike="noStrike" cap="none" normalizeH="0" baseline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2" y="1195122"/>
            <a:ext cx="5369220" cy="400827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5818293" y="1575474"/>
            <a:ext cx="322749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defTabSz="914400" rtl="0" fontAlgn="base">
              <a:spcBef>
                <a:spcPct val="0"/>
              </a:spcBef>
              <a:spcAft>
                <a:spcPct val="0"/>
              </a:spcAft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Баржа готовая к обслуживанию несколькими судами, включая судно снабжения и судно с экипажем. </a:t>
            </a:r>
          </a:p>
          <a:p>
            <a:pPr lvl="0" algn="l" defTabSz="914400" rtl="0" fontAlgn="base">
              <a:spcBef>
                <a:spcPct val="0"/>
              </a:spcBef>
              <a:spcAft>
                <a:spcPct val="0"/>
              </a:spcAft>
            </a:pPr>
            <a:endParaRPr lang="ru-RU" altLang="en-US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818293" y="3052802"/>
            <a:ext cx="312589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defTabSz="914400" rtl="0" fontAlgn="base">
              <a:spcBef>
                <a:spcPct val="0"/>
              </a:spcBef>
              <a:spcAft>
                <a:spcPct val="0"/>
              </a:spcAft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Требуется, чтобы все суда могли обмениваться позициями и глубиной, исправленной за уровни друг с другом. </a:t>
            </a:r>
          </a:p>
        </p:txBody>
      </p:sp>
    </p:spTree>
    <p:extLst>
      <p:ext uri="{BB962C8B-B14F-4D97-AF65-F5344CB8AC3E}">
        <p14:creationId xmlns:p14="http://schemas.microsoft.com/office/powerpoint/2010/main" val="41532000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Менеджмент качеством дноуглубительных работ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>
              <a:defRPr/>
            </a:pPr>
            <a:fld id="{E507CE18-95E8-4CCF-99C0-D574AD05EF8B}" type="slidenum">
              <a:rPr/>
              <a:pPr>
                <a:defRPr/>
              </a:pPr>
              <a:t>9</a:t>
            </a:fld>
            <a:endParaRPr lang="ru-RU" dirty="0"/>
          </a:p>
        </p:txBody>
      </p:sp>
      <p:pic>
        <p:nvPicPr>
          <p:cNvPr id="17410" name="Picture 2" descr="C:\Users\cshaw\Downloads\Dredge Monitorin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2" y="1408276"/>
            <a:ext cx="6752568" cy="4767697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2303220"/>
      </p:ext>
    </p:extLst>
  </p:cSld>
  <p:clrMapOvr>
    <a:masterClrMapping/>
  </p:clrMapOvr>
</p:sld>
</file>

<file path=ppt/theme/theme1.xml><?xml version="1.0" encoding="utf-8"?>
<a:theme xmlns:a="http://schemas.openxmlformats.org/drawingml/2006/main" name="Bell Gossett Eco">
  <a:themeElements>
    <a:clrScheme name="Xylem 1">
      <a:dk1>
        <a:sysClr val="windowText" lastClr="000000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Bell Gossett">
  <a:themeElements>
    <a:clrScheme name="Xylem 1">
      <a:dk1>
        <a:sysClr val="windowText" lastClr="000000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Xylem_Template.potx</Template>
  <TotalTime>4832</TotalTime>
  <Words>1189</Words>
  <Application>Microsoft Office PowerPoint</Application>
  <PresentationFormat>Экран (4:3)</PresentationFormat>
  <Paragraphs>215</Paragraphs>
  <Slides>42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42</vt:i4>
      </vt:variant>
    </vt:vector>
  </HeadingPairs>
  <TitlesOfParts>
    <vt:vector size="48" baseType="lpstr">
      <vt:lpstr>Arial</vt:lpstr>
      <vt:lpstr>Times New Roman</vt:lpstr>
      <vt:lpstr>Lucida Grande</vt:lpstr>
      <vt:lpstr>Calibri</vt:lpstr>
      <vt:lpstr>Bell Gossett Eco</vt:lpstr>
      <vt:lpstr>Bell Gossett</vt:lpstr>
      <vt:lpstr>Дополнительные Функции HYPACK</vt:lpstr>
      <vt:lpstr>СЪЕМКА HYPACK®:  GHOST SHAPES</vt:lpstr>
      <vt:lpstr>Передача окон SURVEY по сети на ПК без НУРАСК.</vt:lpstr>
      <vt:lpstr>Password Protected Sharing = Off</vt:lpstr>
      <vt:lpstr>Удаленный просмотр в сети</vt:lpstr>
      <vt:lpstr>Управление удаленным просмотром в сети</vt:lpstr>
      <vt:lpstr>WebIF.DLL:  Другая опция...</vt:lpstr>
      <vt:lpstr>Мониторинг судна в режиме 3Д</vt:lpstr>
      <vt:lpstr>Менеджмент качеством дноуглубительных работ</vt:lpstr>
      <vt:lpstr>Данные DQM </vt:lpstr>
      <vt:lpstr>Данные в DQM USACE на бортовом ПК</vt:lpstr>
      <vt:lpstr>Планирование миссии и проходы по галсам</vt:lpstr>
      <vt:lpstr>Автоматический сбор данных и управление</vt:lpstr>
      <vt:lpstr>Сбор данных от беспилотных аппаратов (надводных и подводных)</vt:lpstr>
      <vt:lpstr>Сбор данных от беспилотных аппаратов (надводных и подводных)</vt:lpstr>
      <vt:lpstr>Данные беспилотника в 4 измерениях</vt:lpstr>
      <vt:lpstr>Мониторинг турбулентности вживую</vt:lpstr>
      <vt:lpstr>YSI_Turbidity.dll с YSI EXO</vt:lpstr>
      <vt:lpstr>Импорт поправок за уровень NOAA</vt:lpstr>
      <vt:lpstr>Чтение поправок за уровни NOAA в режиме онлайн</vt:lpstr>
      <vt:lpstr>НАСТРАИВАЕМЫЕ обводы судна в программе СЪЕМКА</vt:lpstr>
      <vt:lpstr>Движение Платформ</vt:lpstr>
      <vt:lpstr>Шаг 1:  РЕДАКТОР ОБВОДОВ СУДНА</vt:lpstr>
      <vt:lpstr>Шаг 1:  РЕДАКТОР ОБВОДОВ СУДНА</vt:lpstr>
      <vt:lpstr>Шаг 2:  ОБОРУДОВАНИЕ HYPACK®</vt:lpstr>
      <vt:lpstr>BARGE.DLL</vt:lpstr>
      <vt:lpstr>Шаг 3:  СЪЕМКА</vt:lpstr>
      <vt:lpstr>Параметры судна:  Текущая Позиция</vt:lpstr>
      <vt:lpstr>Параметры судна:  Финальная Позиция</vt:lpstr>
      <vt:lpstr>СЪЕМКА:  Окно Информация Баржи</vt:lpstr>
      <vt:lpstr>Всё!</vt:lpstr>
      <vt:lpstr>УПРАВЛЕНИЕ БАРЖОЙ</vt:lpstr>
      <vt:lpstr>Управление баржами в HYPACK</vt:lpstr>
      <vt:lpstr>Требования к оборудованию:</vt:lpstr>
      <vt:lpstr>Задание статического адреса IP</vt:lpstr>
      <vt:lpstr>ОБОРУДОВАНИЕ HYPACK®</vt:lpstr>
      <vt:lpstr>Настройка NMEAOUTPUT.DLL</vt:lpstr>
      <vt:lpstr>Настройте NMEAOUTPUT.DLL</vt:lpstr>
      <vt:lpstr>Настройте NMEAOUTPUT.DLL</vt:lpstr>
      <vt:lpstr>Чтение транслируемой информации с каждого судна</vt:lpstr>
      <vt:lpstr>СЪЕМКА HYPACK®</vt:lpstr>
      <vt:lpstr>Спасибо!</vt:lpstr>
    </vt:vector>
  </TitlesOfParts>
  <Company>McDill 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Headline goes here Second line</dc:title>
  <dc:creator>Kori Zangl Holsten</dc:creator>
  <cp:lastModifiedBy>Иван Изаак</cp:lastModifiedBy>
  <cp:revision>186</cp:revision>
  <dcterms:created xsi:type="dcterms:W3CDTF">2014-07-07T18:31:44Z</dcterms:created>
  <dcterms:modified xsi:type="dcterms:W3CDTF">2020-01-27T08:12:09Z</dcterms:modified>
</cp:coreProperties>
</file>