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58"/>
  </p:notesMasterIdLst>
  <p:handoutMasterIdLst>
    <p:handoutMasterId r:id="rId59"/>
  </p:handoutMasterIdLst>
  <p:sldIdLst>
    <p:sldId id="293" r:id="rId3"/>
    <p:sldId id="352" r:id="rId4"/>
    <p:sldId id="351" r:id="rId5"/>
    <p:sldId id="297" r:id="rId6"/>
    <p:sldId id="354" r:id="rId7"/>
    <p:sldId id="355" r:id="rId8"/>
    <p:sldId id="356" r:id="rId9"/>
    <p:sldId id="357" r:id="rId10"/>
    <p:sldId id="358" r:id="rId11"/>
    <p:sldId id="359" r:id="rId12"/>
    <p:sldId id="360" r:id="rId13"/>
    <p:sldId id="361" r:id="rId14"/>
    <p:sldId id="362" r:id="rId15"/>
    <p:sldId id="363" r:id="rId16"/>
    <p:sldId id="364" r:id="rId17"/>
    <p:sldId id="365" r:id="rId18"/>
    <p:sldId id="366" r:id="rId19"/>
    <p:sldId id="367" r:id="rId20"/>
    <p:sldId id="368" r:id="rId21"/>
    <p:sldId id="404" r:id="rId22"/>
    <p:sldId id="369" r:id="rId23"/>
    <p:sldId id="370" r:id="rId24"/>
    <p:sldId id="371" r:id="rId25"/>
    <p:sldId id="376" r:id="rId26"/>
    <p:sldId id="377" r:id="rId27"/>
    <p:sldId id="378" r:id="rId28"/>
    <p:sldId id="379" r:id="rId29"/>
    <p:sldId id="380" r:id="rId30"/>
    <p:sldId id="381" r:id="rId31"/>
    <p:sldId id="382" r:id="rId32"/>
    <p:sldId id="383" r:id="rId33"/>
    <p:sldId id="384" r:id="rId34"/>
    <p:sldId id="385" r:id="rId35"/>
    <p:sldId id="386" r:id="rId36"/>
    <p:sldId id="387" r:id="rId37"/>
    <p:sldId id="388" r:id="rId38"/>
    <p:sldId id="389" r:id="rId39"/>
    <p:sldId id="390" r:id="rId40"/>
    <p:sldId id="375" r:id="rId41"/>
    <p:sldId id="391" r:id="rId42"/>
    <p:sldId id="392" r:id="rId43"/>
    <p:sldId id="393" r:id="rId44"/>
    <p:sldId id="394" r:id="rId45"/>
    <p:sldId id="395" r:id="rId46"/>
    <p:sldId id="396" r:id="rId47"/>
    <p:sldId id="397" r:id="rId48"/>
    <p:sldId id="398" r:id="rId49"/>
    <p:sldId id="399" r:id="rId50"/>
    <p:sldId id="400" r:id="rId51"/>
    <p:sldId id="401" r:id="rId52"/>
    <p:sldId id="402" r:id="rId53"/>
    <p:sldId id="407" r:id="rId54"/>
    <p:sldId id="406" r:id="rId55"/>
    <p:sldId id="403" r:id="rId56"/>
    <p:sldId id="405" r:id="rId57"/>
  </p:sldIdLst>
  <p:sldSz cx="9144000" cy="6858000" type="screen4x3"/>
  <p:notesSz cx="6858000" cy="9144000"/>
  <p:embeddedFontLst>
    <p:embeddedFont>
      <p:font typeface="Microsoft YaHei" panose="020B0503020204020204" pitchFamily="34" charset="-122"/>
      <p:regular r:id="rId60"/>
      <p:bold r:id="rId61"/>
    </p:embeddedFont>
    <p:embeddedFont>
      <p:font typeface="Calibri" panose="020F0502020204030204" pitchFamily="34" charset="0"/>
      <p:regular r:id="rId62"/>
      <p:bold r:id="rId63"/>
      <p:italic r:id="rId64"/>
      <p:boldItalic r:id="rId65"/>
    </p:embeddedFont>
    <p:embeddedFont>
      <p:font typeface="Cambria" panose="02040503050406030204" pitchFamily="18" charset="0"/>
      <p:regular r:id="rId66"/>
      <p:bold r:id="rId67"/>
      <p:italic r:id="rId68"/>
      <p:boldItalic r:id="rId6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36" autoAdjust="0"/>
    <p:restoredTop sz="95222" autoAdjust="0"/>
  </p:normalViewPr>
  <p:slideViewPr>
    <p:cSldViewPr snapToGrid="0">
      <p:cViewPr varScale="1">
        <p:scale>
          <a:sx n="43" d="100"/>
          <a:sy n="43" d="100"/>
        </p:scale>
        <p:origin x="-726" y="-90"/>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font" Target="fonts/font4.fntdata"/><Relationship Id="rId68" Type="http://schemas.openxmlformats.org/officeDocument/2006/relationships/font" Target="fonts/font9.fntdata"/><Relationship Id="rId7" Type="http://schemas.openxmlformats.org/officeDocument/2006/relationships/slide" Target="slides/slide5.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66" Type="http://schemas.openxmlformats.org/officeDocument/2006/relationships/font" Target="fonts/font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font" Target="fonts/font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5.fntdata"/><Relationship Id="rId69" Type="http://schemas.openxmlformats.org/officeDocument/2006/relationships/font" Target="fonts/font10.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 Id="rId67" Type="http://schemas.openxmlformats.org/officeDocument/2006/relationships/font" Target="fonts/font8.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3.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22EE3C28-1649-4787-950B-01813675951B}" type="slidenum">
              <a:rPr>
                <a:latin typeface="Calibri" pitchFamily="34" charset="0"/>
              </a:rPr>
              <a:pPr algn="l" rtl="0">
                <a:spcBef>
                  <a:spcPct val="0"/>
                </a:spcBef>
                <a:buClrTx/>
                <a:buFontTx/>
                <a:buNone/>
              </a:pPr>
              <a:t>6</a:t>
            </a:fld>
            <a:endParaRPr lang="es" altLang="en-US">
              <a:latin typeface="Calibri" pitchFamily="34" charset="0"/>
            </a:endParaRPr>
          </a:p>
        </p:txBody>
      </p:sp>
      <p:sp>
        <p:nvSpPr>
          <p:cNvPr id="3584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584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584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5842D649-13EF-4E02-B6E9-92A1B3109794}" type="slidenum">
              <a:rPr>
                <a:latin typeface="Calibri" pitchFamily="34" charset="0"/>
              </a:rPr>
              <a:pPr algn="r" rtl="0" eaLnBrk="1" hangingPunct="1">
                <a:spcBef>
                  <a:spcPct val="0"/>
                </a:spcBef>
                <a:buClrTx/>
                <a:buFontTx/>
                <a:buNone/>
              </a:pPr>
              <a:t>6</a:t>
            </a:fld>
            <a:endParaRPr lang="es" altLang="en-US">
              <a:latin typeface="Calibri" pitchFamily="34" charset="0"/>
            </a:endParaRPr>
          </a:p>
        </p:txBody>
      </p:sp>
    </p:spTree>
    <p:extLst>
      <p:ext uri="{BB962C8B-B14F-4D97-AF65-F5344CB8AC3E}">
        <p14:creationId xmlns:p14="http://schemas.microsoft.com/office/powerpoint/2010/main" val="31950644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AE32A1EE-5F3A-4EDF-905D-B30914E51D48}" type="slidenum">
              <a:rPr>
                <a:latin typeface="Calibri" pitchFamily="34" charset="0"/>
              </a:rPr>
              <a:pPr algn="l" rtl="0">
                <a:spcBef>
                  <a:spcPct val="0"/>
                </a:spcBef>
                <a:buClrTx/>
                <a:buFontTx/>
                <a:buNone/>
              </a:pPr>
              <a:t>15</a:t>
            </a:fld>
            <a:endParaRPr lang="es" altLang="en-US">
              <a:latin typeface="Calibri" pitchFamily="34" charset="0"/>
            </a:endParaRPr>
          </a:p>
        </p:txBody>
      </p:sp>
      <p:sp>
        <p:nvSpPr>
          <p:cNvPr id="4505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506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4506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0A74F311-7154-439E-BCAD-A661B20B61C1}" type="slidenum">
              <a:rPr>
                <a:latin typeface="Calibri" pitchFamily="34" charset="0"/>
              </a:rPr>
              <a:pPr algn="r" rtl="0" eaLnBrk="1" hangingPunct="1">
                <a:spcBef>
                  <a:spcPct val="0"/>
                </a:spcBef>
                <a:buClrTx/>
                <a:buFontTx/>
                <a:buNone/>
              </a:pPr>
              <a:t>15</a:t>
            </a:fld>
            <a:endParaRPr lang="es" altLang="en-US">
              <a:latin typeface="Calibri" pitchFamily="34" charset="0"/>
            </a:endParaRPr>
          </a:p>
        </p:txBody>
      </p:sp>
    </p:spTree>
    <p:extLst>
      <p:ext uri="{BB962C8B-B14F-4D97-AF65-F5344CB8AC3E}">
        <p14:creationId xmlns:p14="http://schemas.microsoft.com/office/powerpoint/2010/main" val="671421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6F457726-9109-48D5-8194-9EA628402B91}" type="slidenum">
              <a:rPr>
                <a:latin typeface="Calibri" pitchFamily="34" charset="0"/>
              </a:rPr>
              <a:pPr algn="l" rtl="0">
                <a:spcBef>
                  <a:spcPct val="0"/>
                </a:spcBef>
                <a:buClrTx/>
                <a:buFontTx/>
                <a:buNone/>
              </a:pPr>
              <a:t>16</a:t>
            </a:fld>
            <a:endParaRPr lang="es" altLang="en-US">
              <a:latin typeface="Calibri" pitchFamily="34" charset="0"/>
            </a:endParaRPr>
          </a:p>
        </p:txBody>
      </p:sp>
      <p:sp>
        <p:nvSpPr>
          <p:cNvPr id="4608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608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4608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4FCA0BB6-A2A1-4BD3-9C4F-9F560C8CF4CE}" type="slidenum">
              <a:rPr>
                <a:latin typeface="Calibri" pitchFamily="34" charset="0"/>
              </a:rPr>
              <a:pPr algn="r" rtl="0" eaLnBrk="1" hangingPunct="1">
                <a:spcBef>
                  <a:spcPct val="0"/>
                </a:spcBef>
                <a:buClrTx/>
                <a:buFontTx/>
                <a:buNone/>
              </a:pPr>
              <a:t>16</a:t>
            </a:fld>
            <a:endParaRPr lang="es" altLang="en-US">
              <a:latin typeface="Calibri" pitchFamily="34" charset="0"/>
            </a:endParaRPr>
          </a:p>
        </p:txBody>
      </p:sp>
    </p:spTree>
    <p:extLst>
      <p:ext uri="{BB962C8B-B14F-4D97-AF65-F5344CB8AC3E}">
        <p14:creationId xmlns:p14="http://schemas.microsoft.com/office/powerpoint/2010/main" val="1585592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0C6ED453-DB95-49C6-ABF0-8A56B70A043E}" type="slidenum">
              <a:rPr>
                <a:latin typeface="Calibri" pitchFamily="34" charset="0"/>
              </a:rPr>
              <a:pPr algn="l" rtl="0">
                <a:spcBef>
                  <a:spcPct val="0"/>
                </a:spcBef>
                <a:buClrTx/>
                <a:buFontTx/>
                <a:buNone/>
              </a:pPr>
              <a:t>17</a:t>
            </a:fld>
            <a:endParaRPr lang="es" altLang="en-US">
              <a:latin typeface="Calibri" pitchFamily="34" charset="0"/>
            </a:endParaRPr>
          </a:p>
        </p:txBody>
      </p:sp>
      <p:sp>
        <p:nvSpPr>
          <p:cNvPr id="4710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710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4710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0505FCC1-F0BE-4436-98C9-3E5DB89FBD3E}" type="slidenum">
              <a:rPr>
                <a:latin typeface="Calibri" pitchFamily="34" charset="0"/>
              </a:rPr>
              <a:pPr algn="r" rtl="0" eaLnBrk="1" hangingPunct="1">
                <a:spcBef>
                  <a:spcPct val="0"/>
                </a:spcBef>
                <a:buClrTx/>
                <a:buFontTx/>
                <a:buNone/>
              </a:pPr>
              <a:t>17</a:t>
            </a:fld>
            <a:endParaRPr lang="es" altLang="en-US">
              <a:latin typeface="Calibri" pitchFamily="34" charset="0"/>
            </a:endParaRPr>
          </a:p>
        </p:txBody>
      </p:sp>
    </p:spTree>
    <p:extLst>
      <p:ext uri="{BB962C8B-B14F-4D97-AF65-F5344CB8AC3E}">
        <p14:creationId xmlns:p14="http://schemas.microsoft.com/office/powerpoint/2010/main" val="2254326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05968668-3F45-42F8-A98B-58B63D49AAFE}" type="slidenum">
              <a:rPr>
                <a:latin typeface="Calibri" pitchFamily="34" charset="0"/>
              </a:rPr>
              <a:pPr algn="l" rtl="0">
                <a:spcBef>
                  <a:spcPct val="0"/>
                </a:spcBef>
                <a:buClrTx/>
                <a:buFontTx/>
                <a:buNone/>
              </a:pPr>
              <a:t>18</a:t>
            </a:fld>
            <a:endParaRPr lang="es" altLang="en-US">
              <a:latin typeface="Calibri" pitchFamily="34" charset="0"/>
            </a:endParaRPr>
          </a:p>
        </p:txBody>
      </p:sp>
      <p:sp>
        <p:nvSpPr>
          <p:cNvPr id="4813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813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4813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5F15DA6C-A5E5-4A41-ACCD-331F095C22E8}" type="slidenum">
              <a:rPr>
                <a:latin typeface="Calibri" pitchFamily="34" charset="0"/>
              </a:rPr>
              <a:pPr algn="r" rtl="0" eaLnBrk="1" hangingPunct="1">
                <a:spcBef>
                  <a:spcPct val="0"/>
                </a:spcBef>
                <a:buClrTx/>
                <a:buFontTx/>
                <a:buNone/>
              </a:pPr>
              <a:t>18</a:t>
            </a:fld>
            <a:endParaRPr lang="es" altLang="en-US">
              <a:latin typeface="Calibri" pitchFamily="34" charset="0"/>
            </a:endParaRPr>
          </a:p>
        </p:txBody>
      </p:sp>
    </p:spTree>
    <p:extLst>
      <p:ext uri="{BB962C8B-B14F-4D97-AF65-F5344CB8AC3E}">
        <p14:creationId xmlns:p14="http://schemas.microsoft.com/office/powerpoint/2010/main" val="1006449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517249CA-E564-4BE3-8C71-9074B6EBC8D5}" type="slidenum">
              <a:rPr>
                <a:latin typeface="Calibri" pitchFamily="34" charset="0"/>
              </a:rPr>
              <a:pPr algn="l" rtl="0">
                <a:spcBef>
                  <a:spcPct val="0"/>
                </a:spcBef>
                <a:buClrTx/>
                <a:buFontTx/>
                <a:buNone/>
              </a:pPr>
              <a:t>19</a:t>
            </a:fld>
            <a:endParaRPr lang="es" altLang="en-US">
              <a:latin typeface="Calibri" pitchFamily="34" charset="0"/>
            </a:endParaRPr>
          </a:p>
        </p:txBody>
      </p:sp>
      <p:sp>
        <p:nvSpPr>
          <p:cNvPr id="4915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915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4915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9EC09A34-D570-449D-BC14-413DF68D863D}" type="slidenum">
              <a:rPr>
                <a:latin typeface="Calibri" pitchFamily="34" charset="0"/>
              </a:rPr>
              <a:pPr algn="r" rtl="0" eaLnBrk="1" hangingPunct="1">
                <a:spcBef>
                  <a:spcPct val="0"/>
                </a:spcBef>
                <a:buClrTx/>
                <a:buFontTx/>
                <a:buNone/>
              </a:pPr>
              <a:t>19</a:t>
            </a:fld>
            <a:endParaRPr lang="es" altLang="en-US">
              <a:latin typeface="Calibri" pitchFamily="34" charset="0"/>
            </a:endParaRPr>
          </a:p>
        </p:txBody>
      </p:sp>
    </p:spTree>
    <p:extLst>
      <p:ext uri="{BB962C8B-B14F-4D97-AF65-F5344CB8AC3E}">
        <p14:creationId xmlns:p14="http://schemas.microsoft.com/office/powerpoint/2010/main" val="3768073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4AC63BC9-6FC9-42FA-9F21-4E8A51267949}" type="slidenum">
              <a:rPr>
                <a:latin typeface="Calibri" pitchFamily="34" charset="0"/>
              </a:rPr>
              <a:pPr algn="l" rtl="0">
                <a:spcBef>
                  <a:spcPct val="0"/>
                </a:spcBef>
                <a:buClrTx/>
                <a:buFontTx/>
                <a:buNone/>
              </a:pPr>
              <a:t>24</a:t>
            </a:fld>
            <a:endParaRPr lang="es" altLang="en-US">
              <a:latin typeface="Calibri" pitchFamily="34" charset="0"/>
            </a:endParaRPr>
          </a:p>
        </p:txBody>
      </p:sp>
      <p:sp>
        <p:nvSpPr>
          <p:cNvPr id="399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994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3994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5E8246F7-653B-4AF2-8CA9-2E31B6953CDF}" type="slidenum">
              <a:rPr>
                <a:latin typeface="Calibri" pitchFamily="34" charset="0"/>
              </a:rPr>
              <a:pPr algn="r" rtl="0" eaLnBrk="1" hangingPunct="1">
                <a:spcBef>
                  <a:spcPct val="0"/>
                </a:spcBef>
                <a:buClrTx/>
                <a:buFontTx/>
                <a:buNone/>
              </a:pPr>
              <a:t>24</a:t>
            </a:fld>
            <a:endParaRPr lang="es" altLang="en-US">
              <a:latin typeface="Calibri" pitchFamily="34" charset="0"/>
            </a:endParaRPr>
          </a:p>
        </p:txBody>
      </p:sp>
    </p:spTree>
    <p:extLst>
      <p:ext uri="{BB962C8B-B14F-4D97-AF65-F5344CB8AC3E}">
        <p14:creationId xmlns:p14="http://schemas.microsoft.com/office/powerpoint/2010/main" val="1614271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6982001A-DDEC-46CC-A6AA-113B0035F753}" type="slidenum">
              <a:rPr>
                <a:latin typeface="Calibri" pitchFamily="34" charset="0"/>
              </a:rPr>
              <a:pPr algn="l" rtl="0">
                <a:spcBef>
                  <a:spcPct val="0"/>
                </a:spcBef>
                <a:buClrTx/>
                <a:buFontTx/>
                <a:buNone/>
              </a:pPr>
              <a:t>25</a:t>
            </a:fld>
            <a:endParaRPr lang="es" altLang="en-US">
              <a:latin typeface="Calibri" pitchFamily="34" charset="0"/>
            </a:endParaRPr>
          </a:p>
        </p:txBody>
      </p:sp>
      <p:sp>
        <p:nvSpPr>
          <p:cNvPr id="4096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096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4096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BC40E3CD-CE90-4AD5-BC4B-49D27D821F0A}" type="slidenum">
              <a:rPr>
                <a:latin typeface="Calibri" pitchFamily="34" charset="0"/>
              </a:rPr>
              <a:pPr algn="r" rtl="0" eaLnBrk="1" hangingPunct="1">
                <a:spcBef>
                  <a:spcPct val="0"/>
                </a:spcBef>
                <a:buClrTx/>
                <a:buFontTx/>
                <a:buNone/>
              </a:pPr>
              <a:t>25</a:t>
            </a:fld>
            <a:endParaRPr lang="es" altLang="en-US">
              <a:latin typeface="Calibri" pitchFamily="34" charset="0"/>
            </a:endParaRPr>
          </a:p>
        </p:txBody>
      </p:sp>
    </p:spTree>
    <p:extLst>
      <p:ext uri="{BB962C8B-B14F-4D97-AF65-F5344CB8AC3E}">
        <p14:creationId xmlns:p14="http://schemas.microsoft.com/office/powerpoint/2010/main" val="1296500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E54B9EA5-CC93-43C6-A176-4F756BB824FC}" type="slidenum">
              <a:rPr>
                <a:latin typeface="Calibri" pitchFamily="34" charset="0"/>
              </a:rPr>
              <a:pPr algn="l" rtl="0">
                <a:spcBef>
                  <a:spcPct val="0"/>
                </a:spcBef>
                <a:buClrTx/>
                <a:buFontTx/>
                <a:buNone/>
              </a:pPr>
              <a:t>26</a:t>
            </a:fld>
            <a:endParaRPr lang="es" altLang="en-US">
              <a:latin typeface="Calibri" pitchFamily="34" charset="0"/>
            </a:endParaRPr>
          </a:p>
        </p:txBody>
      </p:sp>
      <p:sp>
        <p:nvSpPr>
          <p:cNvPr id="4198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198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4198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CB1783B9-B657-44B7-B4DB-8E87B8B775D6}" type="slidenum">
              <a:rPr>
                <a:latin typeface="Calibri" pitchFamily="34" charset="0"/>
              </a:rPr>
              <a:pPr algn="r" rtl="0" eaLnBrk="1" hangingPunct="1">
                <a:spcBef>
                  <a:spcPct val="0"/>
                </a:spcBef>
                <a:buClrTx/>
                <a:buFontTx/>
                <a:buNone/>
              </a:pPr>
              <a:t>26</a:t>
            </a:fld>
            <a:endParaRPr lang="es" altLang="en-US">
              <a:latin typeface="Calibri" pitchFamily="34" charset="0"/>
            </a:endParaRPr>
          </a:p>
        </p:txBody>
      </p:sp>
    </p:spTree>
    <p:extLst>
      <p:ext uri="{BB962C8B-B14F-4D97-AF65-F5344CB8AC3E}">
        <p14:creationId xmlns:p14="http://schemas.microsoft.com/office/powerpoint/2010/main" val="1446061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C9F20C4D-CBE2-456B-8A74-23901F66A02F}" type="slidenum">
              <a:rPr>
                <a:latin typeface="Calibri" pitchFamily="34" charset="0"/>
              </a:rPr>
              <a:pPr algn="l" rtl="0">
                <a:spcBef>
                  <a:spcPct val="0"/>
                </a:spcBef>
                <a:buClrTx/>
                <a:buFontTx/>
                <a:buNone/>
              </a:pPr>
              <a:t>27</a:t>
            </a:fld>
            <a:endParaRPr lang="es" altLang="en-US">
              <a:latin typeface="Calibri" pitchFamily="34" charset="0"/>
            </a:endParaRPr>
          </a:p>
        </p:txBody>
      </p:sp>
      <p:sp>
        <p:nvSpPr>
          <p:cNvPr id="4301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301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4301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62439B40-04C0-4CA8-8367-201624919ECD}" type="slidenum">
              <a:rPr>
                <a:latin typeface="Calibri" pitchFamily="34" charset="0"/>
              </a:rPr>
              <a:pPr algn="r" rtl="0" eaLnBrk="1" hangingPunct="1">
                <a:spcBef>
                  <a:spcPct val="0"/>
                </a:spcBef>
                <a:buClrTx/>
                <a:buFontTx/>
                <a:buNone/>
              </a:pPr>
              <a:t>27</a:t>
            </a:fld>
            <a:endParaRPr lang="es" altLang="en-US">
              <a:latin typeface="Calibri" pitchFamily="34" charset="0"/>
            </a:endParaRPr>
          </a:p>
        </p:txBody>
      </p:sp>
    </p:spTree>
    <p:extLst>
      <p:ext uri="{BB962C8B-B14F-4D97-AF65-F5344CB8AC3E}">
        <p14:creationId xmlns:p14="http://schemas.microsoft.com/office/powerpoint/2010/main" val="565355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E32A4243-E160-4BEC-BA79-D27878EA8199}" type="slidenum">
              <a:rPr>
                <a:latin typeface="Calibri" pitchFamily="34" charset="0"/>
              </a:rPr>
              <a:pPr algn="l" rtl="0">
                <a:spcBef>
                  <a:spcPct val="0"/>
                </a:spcBef>
                <a:buClrTx/>
                <a:buFontTx/>
                <a:buNone/>
              </a:pPr>
              <a:t>41</a:t>
            </a:fld>
            <a:endParaRPr lang="es" altLang="en-US">
              <a:latin typeface="Calibri" pitchFamily="34" charset="0"/>
            </a:endParaRPr>
          </a:p>
        </p:txBody>
      </p:sp>
      <p:sp>
        <p:nvSpPr>
          <p:cNvPr id="2969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2970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2970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C70FBBB4-044D-48BF-AB90-76748FE94CBD}" type="slidenum">
              <a:rPr>
                <a:latin typeface="Calibri" pitchFamily="34" charset="0"/>
              </a:rPr>
              <a:pPr algn="r" rtl="0" eaLnBrk="1" hangingPunct="1">
                <a:spcBef>
                  <a:spcPct val="0"/>
                </a:spcBef>
                <a:buClrTx/>
                <a:buFontTx/>
                <a:buNone/>
              </a:pPr>
              <a:t>41</a:t>
            </a:fld>
            <a:endParaRPr lang="es" altLang="en-US">
              <a:latin typeface="Calibri" pitchFamily="34" charset="0"/>
            </a:endParaRPr>
          </a:p>
        </p:txBody>
      </p:sp>
    </p:spTree>
    <p:extLst>
      <p:ext uri="{BB962C8B-B14F-4D97-AF65-F5344CB8AC3E}">
        <p14:creationId xmlns:p14="http://schemas.microsoft.com/office/powerpoint/2010/main" val="2427401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688D5735-2F8A-481F-AD30-7110D433D393}" type="slidenum">
              <a:rPr>
                <a:latin typeface="Calibri" pitchFamily="34" charset="0"/>
              </a:rPr>
              <a:pPr algn="l" rtl="0">
                <a:spcBef>
                  <a:spcPct val="0"/>
                </a:spcBef>
                <a:buClrTx/>
                <a:buFontTx/>
                <a:buNone/>
              </a:pPr>
              <a:t>7</a:t>
            </a:fld>
            <a:endParaRPr lang="es" altLang="en-US">
              <a:latin typeface="Calibri" pitchFamily="34" charset="0"/>
            </a:endParaRPr>
          </a:p>
        </p:txBody>
      </p:sp>
      <p:sp>
        <p:nvSpPr>
          <p:cNvPr id="3686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686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686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AEF4D47C-C892-4BA9-8D29-EA529A8C1D80}" type="slidenum">
              <a:rPr>
                <a:latin typeface="Calibri" pitchFamily="34" charset="0"/>
              </a:rPr>
              <a:pPr algn="r" rtl="0" eaLnBrk="1" hangingPunct="1">
                <a:spcBef>
                  <a:spcPct val="0"/>
                </a:spcBef>
                <a:buClrTx/>
                <a:buFontTx/>
                <a:buNone/>
              </a:pPr>
              <a:t>7</a:t>
            </a:fld>
            <a:endParaRPr lang="es" altLang="en-US">
              <a:latin typeface="Calibri" pitchFamily="34" charset="0"/>
            </a:endParaRPr>
          </a:p>
        </p:txBody>
      </p:sp>
    </p:spTree>
    <p:extLst>
      <p:ext uri="{BB962C8B-B14F-4D97-AF65-F5344CB8AC3E}">
        <p14:creationId xmlns:p14="http://schemas.microsoft.com/office/powerpoint/2010/main" val="8409138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41FB7EF8-AC85-46E1-BBB2-DF5441D6C327}" type="slidenum">
              <a:rPr>
                <a:latin typeface="Calibri" pitchFamily="34" charset="0"/>
              </a:rPr>
              <a:pPr algn="l" rtl="0">
                <a:spcBef>
                  <a:spcPct val="0"/>
                </a:spcBef>
                <a:buClrTx/>
                <a:buFontTx/>
                <a:buNone/>
              </a:pPr>
              <a:t>42</a:t>
            </a:fld>
            <a:endParaRPr lang="es" altLang="en-US">
              <a:latin typeface="Calibri" pitchFamily="34" charset="0"/>
            </a:endParaRPr>
          </a:p>
        </p:txBody>
      </p:sp>
      <p:sp>
        <p:nvSpPr>
          <p:cNvPr id="3072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072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072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D657BB0A-C41F-4F18-ADC8-1148A306794A}" type="slidenum">
              <a:rPr>
                <a:latin typeface="Calibri" pitchFamily="34" charset="0"/>
              </a:rPr>
              <a:pPr algn="r" rtl="0" eaLnBrk="1" hangingPunct="1">
                <a:spcBef>
                  <a:spcPct val="0"/>
                </a:spcBef>
                <a:buClrTx/>
                <a:buFontTx/>
                <a:buNone/>
              </a:pPr>
              <a:t>42</a:t>
            </a:fld>
            <a:endParaRPr lang="es" altLang="en-US">
              <a:latin typeface="Calibri" pitchFamily="34" charset="0"/>
            </a:endParaRPr>
          </a:p>
        </p:txBody>
      </p:sp>
    </p:spTree>
    <p:extLst>
      <p:ext uri="{BB962C8B-B14F-4D97-AF65-F5344CB8AC3E}">
        <p14:creationId xmlns:p14="http://schemas.microsoft.com/office/powerpoint/2010/main" val="19444409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49A33F99-E800-48FB-9F48-493409A8BDBB}" type="slidenum">
              <a:rPr>
                <a:latin typeface="Calibri" pitchFamily="34" charset="0"/>
              </a:rPr>
              <a:pPr algn="l" rtl="0">
                <a:spcBef>
                  <a:spcPct val="0"/>
                </a:spcBef>
                <a:buClrTx/>
                <a:buFontTx/>
                <a:buNone/>
              </a:pPr>
              <a:t>43</a:t>
            </a:fld>
            <a:endParaRPr lang="es" altLang="en-US">
              <a:latin typeface="Calibri" pitchFamily="34" charset="0"/>
            </a:endParaRPr>
          </a:p>
        </p:txBody>
      </p:sp>
      <p:sp>
        <p:nvSpPr>
          <p:cNvPr id="3174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174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Times New Roman" pitchFamily="18" charset="0"/>
              <a:ea typeface="Microsoft YaHei" pitchFamily="34" charset="-122"/>
            </a:endParaRPr>
          </a:p>
        </p:txBody>
      </p:sp>
      <p:sp>
        <p:nvSpPr>
          <p:cNvPr id="3174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AF51E3F8-2224-41C6-97C0-99A647F53E45}" type="slidenum">
              <a:rPr>
                <a:latin typeface="Calibri" pitchFamily="34" charset="0"/>
              </a:rPr>
              <a:pPr algn="r" rtl="0" eaLnBrk="1" hangingPunct="1">
                <a:spcBef>
                  <a:spcPct val="0"/>
                </a:spcBef>
                <a:buClrTx/>
                <a:buFontTx/>
                <a:buNone/>
              </a:pPr>
              <a:t>43</a:t>
            </a:fld>
            <a:endParaRPr lang="es" altLang="en-US">
              <a:latin typeface="Calibri" pitchFamily="34" charset="0"/>
            </a:endParaRPr>
          </a:p>
        </p:txBody>
      </p:sp>
    </p:spTree>
    <p:extLst>
      <p:ext uri="{BB962C8B-B14F-4D97-AF65-F5344CB8AC3E}">
        <p14:creationId xmlns:p14="http://schemas.microsoft.com/office/powerpoint/2010/main" val="40692349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B2DDA413-29A4-4E1D-A75A-34F300536CB8}" type="slidenum">
              <a:rPr>
                <a:latin typeface="Calibri" pitchFamily="34" charset="0"/>
              </a:rPr>
              <a:pPr algn="l" rtl="0">
                <a:spcBef>
                  <a:spcPct val="0"/>
                </a:spcBef>
                <a:buClrTx/>
                <a:buFontTx/>
                <a:buNone/>
              </a:pPr>
              <a:t>44</a:t>
            </a:fld>
            <a:endParaRPr lang="es" altLang="en-US">
              <a:latin typeface="Calibri" pitchFamily="34" charset="0"/>
            </a:endParaRPr>
          </a:p>
        </p:txBody>
      </p:sp>
      <p:sp>
        <p:nvSpPr>
          <p:cNvPr id="3277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277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277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E866E22B-3E77-4BFE-B2F2-8D383CB785E2}" type="slidenum">
              <a:rPr>
                <a:latin typeface="Calibri" pitchFamily="34" charset="0"/>
              </a:rPr>
              <a:pPr algn="r" rtl="0" eaLnBrk="1" hangingPunct="1">
                <a:spcBef>
                  <a:spcPct val="0"/>
                </a:spcBef>
                <a:buClrTx/>
                <a:buFontTx/>
                <a:buNone/>
              </a:pPr>
              <a:t>44</a:t>
            </a:fld>
            <a:endParaRPr lang="es" altLang="en-US">
              <a:latin typeface="Calibri" pitchFamily="34" charset="0"/>
            </a:endParaRPr>
          </a:p>
        </p:txBody>
      </p:sp>
    </p:spTree>
    <p:extLst>
      <p:ext uri="{BB962C8B-B14F-4D97-AF65-F5344CB8AC3E}">
        <p14:creationId xmlns:p14="http://schemas.microsoft.com/office/powerpoint/2010/main" val="36011330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5202B2BD-4573-405B-9247-80962DA5FBE6}" type="slidenum">
              <a:rPr>
                <a:latin typeface="Calibri" pitchFamily="34" charset="0"/>
              </a:rPr>
              <a:pPr algn="l" rtl="0">
                <a:spcBef>
                  <a:spcPct val="0"/>
                </a:spcBef>
                <a:buClrTx/>
                <a:buFontTx/>
                <a:buNone/>
              </a:pPr>
              <a:t>45</a:t>
            </a:fld>
            <a:endParaRPr lang="es" altLang="en-US">
              <a:latin typeface="Calibri" pitchFamily="34" charset="0"/>
            </a:endParaRPr>
          </a:p>
        </p:txBody>
      </p:sp>
      <p:sp>
        <p:nvSpPr>
          <p:cNvPr id="3379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379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379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773A794E-ABD6-4F26-BB6D-C8CA282BB422}" type="slidenum">
              <a:rPr>
                <a:latin typeface="Calibri" pitchFamily="34" charset="0"/>
              </a:rPr>
              <a:pPr algn="r" rtl="0" eaLnBrk="1" hangingPunct="1">
                <a:spcBef>
                  <a:spcPct val="0"/>
                </a:spcBef>
                <a:buClrTx/>
                <a:buFontTx/>
                <a:buNone/>
              </a:pPr>
              <a:t>45</a:t>
            </a:fld>
            <a:endParaRPr lang="es" altLang="en-US">
              <a:latin typeface="Calibri" pitchFamily="34" charset="0"/>
            </a:endParaRPr>
          </a:p>
        </p:txBody>
      </p:sp>
    </p:spTree>
    <p:extLst>
      <p:ext uri="{BB962C8B-B14F-4D97-AF65-F5344CB8AC3E}">
        <p14:creationId xmlns:p14="http://schemas.microsoft.com/office/powerpoint/2010/main" val="3851599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0D901450-98AB-4B47-A833-F1DEB3753BBC}" type="slidenum">
              <a:rPr>
                <a:latin typeface="Calibri" pitchFamily="34" charset="0"/>
              </a:rPr>
              <a:pPr algn="l" rtl="0">
                <a:spcBef>
                  <a:spcPct val="0"/>
                </a:spcBef>
                <a:buClrTx/>
                <a:buFontTx/>
                <a:buNone/>
              </a:pPr>
              <a:t>46</a:t>
            </a:fld>
            <a:endParaRPr lang="es" altLang="en-US">
              <a:latin typeface="Calibri" pitchFamily="34" charset="0"/>
            </a:endParaRPr>
          </a:p>
        </p:txBody>
      </p:sp>
      <p:sp>
        <p:nvSpPr>
          <p:cNvPr id="3481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482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482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FD698072-8B53-46BF-9B8B-6AF3F44C87BE}" type="slidenum">
              <a:rPr>
                <a:latin typeface="Calibri" pitchFamily="34" charset="0"/>
              </a:rPr>
              <a:pPr algn="r" rtl="0" eaLnBrk="1" hangingPunct="1">
                <a:spcBef>
                  <a:spcPct val="0"/>
                </a:spcBef>
                <a:buClrTx/>
                <a:buFontTx/>
                <a:buNone/>
              </a:pPr>
              <a:t>46</a:t>
            </a:fld>
            <a:endParaRPr lang="es" altLang="en-US">
              <a:latin typeface="Calibri" pitchFamily="34" charset="0"/>
            </a:endParaRPr>
          </a:p>
        </p:txBody>
      </p:sp>
    </p:spTree>
    <p:extLst>
      <p:ext uri="{BB962C8B-B14F-4D97-AF65-F5344CB8AC3E}">
        <p14:creationId xmlns:p14="http://schemas.microsoft.com/office/powerpoint/2010/main" val="2295799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11C9B6C3-ADBA-4853-B16F-EC8AC1F07EF3}" type="slidenum">
              <a:rPr>
                <a:latin typeface="Calibri" pitchFamily="34" charset="0"/>
              </a:rPr>
              <a:pPr algn="l" rtl="0">
                <a:spcBef>
                  <a:spcPct val="0"/>
                </a:spcBef>
                <a:buClrTx/>
                <a:buFontTx/>
                <a:buNone/>
              </a:pPr>
              <a:t>47</a:t>
            </a:fld>
            <a:endParaRPr lang="es" altLang="en-US">
              <a:latin typeface="Calibri" pitchFamily="34" charset="0"/>
            </a:endParaRPr>
          </a:p>
        </p:txBody>
      </p:sp>
      <p:sp>
        <p:nvSpPr>
          <p:cNvPr id="3584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584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584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E94B28BE-E89F-427F-BE9C-0F46AE1CC712}" type="slidenum">
              <a:rPr>
                <a:latin typeface="Calibri" pitchFamily="34" charset="0"/>
              </a:rPr>
              <a:pPr algn="r" rtl="0" eaLnBrk="1" hangingPunct="1">
                <a:spcBef>
                  <a:spcPct val="0"/>
                </a:spcBef>
                <a:buClrTx/>
                <a:buFontTx/>
                <a:buNone/>
              </a:pPr>
              <a:t>47</a:t>
            </a:fld>
            <a:endParaRPr lang="es" altLang="en-US">
              <a:latin typeface="Calibri" pitchFamily="34" charset="0"/>
            </a:endParaRPr>
          </a:p>
        </p:txBody>
      </p:sp>
    </p:spTree>
    <p:extLst>
      <p:ext uri="{BB962C8B-B14F-4D97-AF65-F5344CB8AC3E}">
        <p14:creationId xmlns:p14="http://schemas.microsoft.com/office/powerpoint/2010/main" val="25879682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2DC1BB68-9E07-4BC6-BDD7-D15422E7B59E}" type="slidenum">
              <a:rPr>
                <a:latin typeface="Calibri" pitchFamily="34" charset="0"/>
              </a:rPr>
              <a:pPr algn="l" rtl="0">
                <a:spcBef>
                  <a:spcPct val="0"/>
                </a:spcBef>
                <a:buClrTx/>
                <a:buFontTx/>
                <a:buNone/>
              </a:pPr>
              <a:t>49</a:t>
            </a:fld>
            <a:endParaRPr lang="es" altLang="en-US">
              <a:latin typeface="Calibri" pitchFamily="34" charset="0"/>
            </a:endParaRPr>
          </a:p>
        </p:txBody>
      </p:sp>
      <p:sp>
        <p:nvSpPr>
          <p:cNvPr id="3686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686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686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491EAC75-4A44-46D9-BC9F-9AB17CF5A524}" type="slidenum">
              <a:rPr>
                <a:latin typeface="Calibri" pitchFamily="34" charset="0"/>
              </a:rPr>
              <a:pPr algn="r" rtl="0" eaLnBrk="1" hangingPunct="1">
                <a:spcBef>
                  <a:spcPct val="0"/>
                </a:spcBef>
                <a:buClrTx/>
                <a:buFontTx/>
                <a:buNone/>
              </a:pPr>
              <a:t>49</a:t>
            </a:fld>
            <a:endParaRPr lang="es" altLang="en-US">
              <a:latin typeface="Calibri" pitchFamily="34" charset="0"/>
            </a:endParaRPr>
          </a:p>
        </p:txBody>
      </p:sp>
    </p:spTree>
    <p:extLst>
      <p:ext uri="{BB962C8B-B14F-4D97-AF65-F5344CB8AC3E}">
        <p14:creationId xmlns:p14="http://schemas.microsoft.com/office/powerpoint/2010/main" val="780314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3F6EB1DF-B180-4AE6-AAF0-2BDDA7FA7528}" type="slidenum">
              <a:rPr>
                <a:latin typeface="Calibri" pitchFamily="34" charset="0"/>
              </a:rPr>
              <a:pPr algn="l" rtl="0">
                <a:spcBef>
                  <a:spcPct val="0"/>
                </a:spcBef>
                <a:buClrTx/>
                <a:buFontTx/>
                <a:buNone/>
              </a:pPr>
              <a:t>50</a:t>
            </a:fld>
            <a:endParaRPr lang="es" altLang="en-US">
              <a:latin typeface="Calibri" pitchFamily="34" charset="0"/>
            </a:endParaRPr>
          </a:p>
        </p:txBody>
      </p:sp>
      <p:sp>
        <p:nvSpPr>
          <p:cNvPr id="3789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789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789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48D826BF-73A2-4EB2-B034-7E3650E4B68C}" type="slidenum">
              <a:rPr>
                <a:latin typeface="Calibri" pitchFamily="34" charset="0"/>
              </a:rPr>
              <a:pPr algn="r" rtl="0" eaLnBrk="1" hangingPunct="1">
                <a:spcBef>
                  <a:spcPct val="0"/>
                </a:spcBef>
                <a:buClrTx/>
                <a:buFontTx/>
                <a:buNone/>
              </a:pPr>
              <a:t>50</a:t>
            </a:fld>
            <a:endParaRPr lang="es" altLang="en-US">
              <a:latin typeface="Calibri" pitchFamily="34" charset="0"/>
            </a:endParaRPr>
          </a:p>
        </p:txBody>
      </p:sp>
    </p:spTree>
    <p:extLst>
      <p:ext uri="{BB962C8B-B14F-4D97-AF65-F5344CB8AC3E}">
        <p14:creationId xmlns:p14="http://schemas.microsoft.com/office/powerpoint/2010/main" val="16987889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90EC33FD-C899-428A-BE27-DBAAF8D31A60}" type="slidenum">
              <a:rPr>
                <a:latin typeface="Calibri" pitchFamily="34" charset="0"/>
              </a:rPr>
              <a:pPr algn="l" rtl="0">
                <a:spcBef>
                  <a:spcPct val="0"/>
                </a:spcBef>
                <a:buClrTx/>
                <a:buFontTx/>
                <a:buNone/>
              </a:pPr>
              <a:t>51</a:t>
            </a:fld>
            <a:endParaRPr lang="es" altLang="en-US">
              <a:latin typeface="Calibri" pitchFamily="34" charset="0"/>
            </a:endParaRPr>
          </a:p>
        </p:txBody>
      </p:sp>
      <p:sp>
        <p:nvSpPr>
          <p:cNvPr id="3891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891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891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665B480F-4ADB-41D9-B82D-B5B56D924B98}" type="slidenum">
              <a:rPr>
                <a:latin typeface="Calibri" pitchFamily="34" charset="0"/>
              </a:rPr>
              <a:pPr algn="r" rtl="0" eaLnBrk="1" hangingPunct="1">
                <a:spcBef>
                  <a:spcPct val="0"/>
                </a:spcBef>
                <a:buClrTx/>
                <a:buFontTx/>
                <a:buNone/>
              </a:pPr>
              <a:t>51</a:t>
            </a:fld>
            <a:endParaRPr lang="es" altLang="en-US">
              <a:latin typeface="Calibri" pitchFamily="34" charset="0"/>
            </a:endParaRPr>
          </a:p>
        </p:txBody>
      </p:sp>
    </p:spTree>
    <p:extLst>
      <p:ext uri="{BB962C8B-B14F-4D97-AF65-F5344CB8AC3E}">
        <p14:creationId xmlns:p14="http://schemas.microsoft.com/office/powerpoint/2010/main" val="13694618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FDE381E9-7F02-41C0-9677-5A4DC7E6F9DB}" type="slidenum">
              <a:rPr>
                <a:latin typeface="Calibri" pitchFamily="34" charset="0"/>
              </a:rPr>
              <a:pPr algn="l" rtl="0">
                <a:spcBef>
                  <a:spcPct val="0"/>
                </a:spcBef>
                <a:buClrTx/>
                <a:buFontTx/>
                <a:buNone/>
              </a:pPr>
              <a:t>54</a:t>
            </a:fld>
            <a:endParaRPr lang="es" altLang="en-US">
              <a:latin typeface="Calibri" pitchFamily="34" charset="0"/>
            </a:endParaRPr>
          </a:p>
        </p:txBody>
      </p:sp>
      <p:sp>
        <p:nvSpPr>
          <p:cNvPr id="399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994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994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248DFD80-1974-4335-B7E6-E7784886FDE0}" type="slidenum">
              <a:rPr>
                <a:latin typeface="Calibri" pitchFamily="34" charset="0"/>
              </a:rPr>
              <a:pPr algn="r" rtl="0" eaLnBrk="1" hangingPunct="1">
                <a:spcBef>
                  <a:spcPct val="0"/>
                </a:spcBef>
                <a:buClrTx/>
                <a:buFontTx/>
                <a:buNone/>
              </a:pPr>
              <a:t>54</a:t>
            </a:fld>
            <a:endParaRPr lang="es" altLang="en-US">
              <a:latin typeface="Calibri" pitchFamily="34" charset="0"/>
            </a:endParaRPr>
          </a:p>
        </p:txBody>
      </p:sp>
    </p:spTree>
    <p:extLst>
      <p:ext uri="{BB962C8B-B14F-4D97-AF65-F5344CB8AC3E}">
        <p14:creationId xmlns:p14="http://schemas.microsoft.com/office/powerpoint/2010/main" val="987175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ADD0FB3F-6467-4434-BF22-7740DED67226}" type="slidenum">
              <a:rPr>
                <a:latin typeface="Calibri" pitchFamily="34" charset="0"/>
              </a:rPr>
              <a:pPr algn="l" rtl="0">
                <a:spcBef>
                  <a:spcPct val="0"/>
                </a:spcBef>
                <a:buClrTx/>
                <a:buFontTx/>
                <a:buNone/>
              </a:pPr>
              <a:t>8</a:t>
            </a:fld>
            <a:endParaRPr lang="es" altLang="en-US">
              <a:latin typeface="Calibri" pitchFamily="34" charset="0"/>
            </a:endParaRPr>
          </a:p>
        </p:txBody>
      </p:sp>
      <p:sp>
        <p:nvSpPr>
          <p:cNvPr id="3789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789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789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563ECBF3-4C58-41CE-890F-97A38111A55D}" type="slidenum">
              <a:rPr>
                <a:latin typeface="Calibri" pitchFamily="34" charset="0"/>
              </a:rPr>
              <a:pPr algn="r" rtl="0" eaLnBrk="1" hangingPunct="1">
                <a:spcBef>
                  <a:spcPct val="0"/>
                </a:spcBef>
                <a:buClrTx/>
                <a:buFontTx/>
                <a:buNone/>
              </a:pPr>
              <a:t>8</a:t>
            </a:fld>
            <a:endParaRPr lang="es" altLang="en-US">
              <a:latin typeface="Calibri" pitchFamily="34" charset="0"/>
            </a:endParaRPr>
          </a:p>
        </p:txBody>
      </p:sp>
    </p:spTree>
    <p:extLst>
      <p:ext uri="{BB962C8B-B14F-4D97-AF65-F5344CB8AC3E}">
        <p14:creationId xmlns:p14="http://schemas.microsoft.com/office/powerpoint/2010/main" val="3956831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FF9A4906-5AA4-4E08-B69F-E6204D1CD1B3}" type="slidenum">
              <a:rPr>
                <a:latin typeface="Calibri" pitchFamily="34" charset="0"/>
              </a:rPr>
              <a:pPr algn="l" rtl="0">
                <a:spcBef>
                  <a:spcPct val="0"/>
                </a:spcBef>
                <a:buClrTx/>
                <a:buFontTx/>
                <a:buNone/>
              </a:pPr>
              <a:t>9</a:t>
            </a:fld>
            <a:endParaRPr lang="es" altLang="en-US">
              <a:latin typeface="Calibri" pitchFamily="34" charset="0"/>
            </a:endParaRPr>
          </a:p>
        </p:txBody>
      </p:sp>
      <p:sp>
        <p:nvSpPr>
          <p:cNvPr id="3891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891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rtl="0" eaLnBrk="1" hangingPunct="1">
              <a:spcBef>
                <a:spcPct val="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s" altLang="en-US">
              <a:latin typeface="Calibri" pitchFamily="34" charset="0"/>
              <a:ea typeface="Microsoft YaHei" pitchFamily="34" charset="-122"/>
            </a:endParaRPr>
          </a:p>
        </p:txBody>
      </p:sp>
      <p:sp>
        <p:nvSpPr>
          <p:cNvPr id="3891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37DA4822-874F-471D-9F9E-831AF34C0327}" type="slidenum">
              <a:rPr>
                <a:latin typeface="Calibri" pitchFamily="34" charset="0"/>
              </a:rPr>
              <a:pPr algn="r" rtl="0" eaLnBrk="1" hangingPunct="1">
                <a:spcBef>
                  <a:spcPct val="0"/>
                </a:spcBef>
                <a:buClrTx/>
                <a:buFontTx/>
                <a:buNone/>
              </a:pPr>
              <a:t>9</a:t>
            </a:fld>
            <a:endParaRPr lang="es" altLang="en-US">
              <a:latin typeface="Calibri" pitchFamily="34" charset="0"/>
            </a:endParaRPr>
          </a:p>
        </p:txBody>
      </p:sp>
    </p:spTree>
    <p:extLst>
      <p:ext uri="{BB962C8B-B14F-4D97-AF65-F5344CB8AC3E}">
        <p14:creationId xmlns:p14="http://schemas.microsoft.com/office/powerpoint/2010/main" val="709796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4AC63BC9-6FC9-42FA-9F21-4E8A51267949}" type="slidenum">
              <a:rPr>
                <a:latin typeface="Calibri" pitchFamily="34" charset="0"/>
              </a:rPr>
              <a:pPr algn="l" rtl="0">
                <a:spcBef>
                  <a:spcPct val="0"/>
                </a:spcBef>
                <a:buClrTx/>
                <a:buFontTx/>
                <a:buNone/>
              </a:pPr>
              <a:t>10</a:t>
            </a:fld>
            <a:endParaRPr lang="es" altLang="en-US">
              <a:latin typeface="Calibri" pitchFamily="34" charset="0"/>
            </a:endParaRPr>
          </a:p>
        </p:txBody>
      </p:sp>
      <p:sp>
        <p:nvSpPr>
          <p:cNvPr id="399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9940"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39941"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5E8246F7-653B-4AF2-8CA9-2E31B6953CDF}" type="slidenum">
              <a:rPr>
                <a:latin typeface="Calibri" pitchFamily="34" charset="0"/>
              </a:rPr>
              <a:pPr algn="r" rtl="0" eaLnBrk="1" hangingPunct="1">
                <a:spcBef>
                  <a:spcPct val="0"/>
                </a:spcBef>
                <a:buClrTx/>
                <a:buFontTx/>
                <a:buNone/>
              </a:pPr>
              <a:t>10</a:t>
            </a:fld>
            <a:endParaRPr lang="es" altLang="en-US">
              <a:latin typeface="Calibri" pitchFamily="34" charset="0"/>
            </a:endParaRPr>
          </a:p>
        </p:txBody>
      </p:sp>
    </p:spTree>
    <p:extLst>
      <p:ext uri="{BB962C8B-B14F-4D97-AF65-F5344CB8AC3E}">
        <p14:creationId xmlns:p14="http://schemas.microsoft.com/office/powerpoint/2010/main" val="1368419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6982001A-DDEC-46CC-A6AA-113B0035F753}" type="slidenum">
              <a:rPr>
                <a:latin typeface="Calibri" pitchFamily="34" charset="0"/>
              </a:rPr>
              <a:pPr algn="l" rtl="0">
                <a:spcBef>
                  <a:spcPct val="0"/>
                </a:spcBef>
                <a:buClrTx/>
                <a:buFontTx/>
                <a:buNone/>
              </a:pPr>
              <a:t>11</a:t>
            </a:fld>
            <a:endParaRPr lang="es" altLang="en-US">
              <a:latin typeface="Calibri" pitchFamily="34" charset="0"/>
            </a:endParaRPr>
          </a:p>
        </p:txBody>
      </p:sp>
      <p:sp>
        <p:nvSpPr>
          <p:cNvPr id="4096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0964"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40965"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BC40E3CD-CE90-4AD5-BC4B-49D27D821F0A}" type="slidenum">
              <a:rPr>
                <a:latin typeface="Calibri" pitchFamily="34" charset="0"/>
              </a:rPr>
              <a:pPr algn="r" rtl="0" eaLnBrk="1" hangingPunct="1">
                <a:spcBef>
                  <a:spcPct val="0"/>
                </a:spcBef>
                <a:buClrTx/>
                <a:buFontTx/>
                <a:buNone/>
              </a:pPr>
              <a:t>11</a:t>
            </a:fld>
            <a:endParaRPr lang="es" altLang="en-US">
              <a:latin typeface="Calibri" pitchFamily="34" charset="0"/>
            </a:endParaRPr>
          </a:p>
        </p:txBody>
      </p:sp>
    </p:spTree>
    <p:extLst>
      <p:ext uri="{BB962C8B-B14F-4D97-AF65-F5344CB8AC3E}">
        <p14:creationId xmlns:p14="http://schemas.microsoft.com/office/powerpoint/2010/main" val="1181171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E54B9EA5-CC93-43C6-A176-4F756BB824FC}" type="slidenum">
              <a:rPr>
                <a:latin typeface="Calibri" pitchFamily="34" charset="0"/>
              </a:rPr>
              <a:pPr algn="l" rtl="0">
                <a:spcBef>
                  <a:spcPct val="0"/>
                </a:spcBef>
                <a:buClrTx/>
                <a:buFontTx/>
                <a:buNone/>
              </a:pPr>
              <a:t>12</a:t>
            </a:fld>
            <a:endParaRPr lang="es" altLang="en-US">
              <a:latin typeface="Calibri" pitchFamily="34" charset="0"/>
            </a:endParaRPr>
          </a:p>
        </p:txBody>
      </p:sp>
      <p:sp>
        <p:nvSpPr>
          <p:cNvPr id="4198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1988"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41989"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CB1783B9-B657-44B7-B4DB-8E87B8B775D6}" type="slidenum">
              <a:rPr>
                <a:latin typeface="Calibri" pitchFamily="34" charset="0"/>
              </a:rPr>
              <a:pPr algn="r" rtl="0" eaLnBrk="1" hangingPunct="1">
                <a:spcBef>
                  <a:spcPct val="0"/>
                </a:spcBef>
                <a:buClrTx/>
                <a:buFontTx/>
                <a:buNone/>
              </a:pPr>
              <a:t>12</a:t>
            </a:fld>
            <a:endParaRPr lang="es" altLang="en-US">
              <a:latin typeface="Calibri" pitchFamily="34" charset="0"/>
            </a:endParaRPr>
          </a:p>
        </p:txBody>
      </p:sp>
    </p:spTree>
    <p:extLst>
      <p:ext uri="{BB962C8B-B14F-4D97-AF65-F5344CB8AC3E}">
        <p14:creationId xmlns:p14="http://schemas.microsoft.com/office/powerpoint/2010/main" val="1267000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C9F20C4D-CBE2-456B-8A74-23901F66A02F}" type="slidenum">
              <a:rPr>
                <a:latin typeface="Calibri" pitchFamily="34" charset="0"/>
              </a:rPr>
              <a:pPr algn="l" rtl="0">
                <a:spcBef>
                  <a:spcPct val="0"/>
                </a:spcBef>
                <a:buClrTx/>
                <a:buFontTx/>
                <a:buNone/>
              </a:pPr>
              <a:t>13</a:t>
            </a:fld>
            <a:endParaRPr lang="es" altLang="en-US">
              <a:latin typeface="Calibri" pitchFamily="34" charset="0"/>
            </a:endParaRPr>
          </a:p>
        </p:txBody>
      </p:sp>
      <p:sp>
        <p:nvSpPr>
          <p:cNvPr id="4301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3012"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43013"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62439B40-04C0-4CA8-8367-201624919ECD}" type="slidenum">
              <a:rPr>
                <a:latin typeface="Calibri" pitchFamily="34" charset="0"/>
              </a:rPr>
              <a:pPr algn="r" rtl="0" eaLnBrk="1" hangingPunct="1">
                <a:spcBef>
                  <a:spcPct val="0"/>
                </a:spcBef>
                <a:buClrTx/>
                <a:buFontTx/>
                <a:buNone/>
              </a:pPr>
              <a:t>13</a:t>
            </a:fld>
            <a:endParaRPr lang="es" altLang="en-US">
              <a:latin typeface="Calibri" pitchFamily="34" charset="0"/>
            </a:endParaRPr>
          </a:p>
        </p:txBody>
      </p:sp>
    </p:spTree>
    <p:extLst>
      <p:ext uri="{BB962C8B-B14F-4D97-AF65-F5344CB8AC3E}">
        <p14:creationId xmlns:p14="http://schemas.microsoft.com/office/powerpoint/2010/main" val="1168747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10"/>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723900" algn="l"/>
                <a:tab pos="1447800" algn="l"/>
                <a:tab pos="2171700" algn="l"/>
                <a:tab pos="2895600" algn="l"/>
              </a:tabLst>
              <a:defRPr sz="1200">
                <a:solidFill>
                  <a:srgbClr val="000000"/>
                </a:solidFill>
                <a:latin typeface="Times New Roman" pitchFamily="18" charset="0"/>
              </a:defRPr>
            </a:lvl9pPr>
          </a:lstStyle>
          <a:p>
            <a:pPr algn="l" rtl="0">
              <a:spcBef>
                <a:spcPct val="0"/>
              </a:spcBef>
              <a:buClrTx/>
              <a:buFontTx/>
              <a:buNone/>
            </a:pPr>
            <a:fld id="{48C713A8-5145-4D9B-8A28-A91D72155DD6}" type="slidenum">
              <a:rPr>
                <a:latin typeface="Calibri" pitchFamily="34" charset="0"/>
              </a:rPr>
              <a:pPr algn="l" rtl="0">
                <a:spcBef>
                  <a:spcPct val="0"/>
                </a:spcBef>
                <a:buClrTx/>
                <a:buFontTx/>
                <a:buNone/>
              </a:pPr>
              <a:t>14</a:t>
            </a:fld>
            <a:endParaRPr lang="es" altLang="en-US">
              <a:latin typeface="Calibri" pitchFamily="34" charset="0"/>
            </a:endParaRPr>
          </a:p>
        </p:txBody>
      </p:sp>
      <p:sp>
        <p:nvSpPr>
          <p:cNvPr id="4403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4036"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 altLang="en-US">
              <a:latin typeface="Times New Roman" pitchFamily="18" charset="0"/>
            </a:endParaRPr>
          </a:p>
        </p:txBody>
      </p:sp>
      <p:sp>
        <p:nvSpPr>
          <p:cNvPr id="44037"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spcBef>
                <a:spcPct val="30000"/>
              </a:spcBef>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algn="r" rtl="0" eaLnBrk="1" hangingPunct="1">
              <a:spcBef>
                <a:spcPct val="0"/>
              </a:spcBef>
              <a:buClrTx/>
              <a:buFontTx/>
              <a:buNone/>
            </a:pPr>
            <a:fld id="{F691022F-B3A3-4D0C-B90A-E36D41D6ECFA}" type="slidenum">
              <a:rPr>
                <a:latin typeface="Calibri" pitchFamily="34" charset="0"/>
              </a:rPr>
              <a:pPr algn="r" rtl="0" eaLnBrk="1" hangingPunct="1">
                <a:spcBef>
                  <a:spcPct val="0"/>
                </a:spcBef>
                <a:buClrTx/>
                <a:buFontTx/>
                <a:buNone/>
              </a:pPr>
              <a:t>14</a:t>
            </a:fld>
            <a:endParaRPr lang="es" altLang="en-US">
              <a:latin typeface="Calibri" pitchFamily="34" charset="0"/>
            </a:endParaRPr>
          </a:p>
        </p:txBody>
      </p:sp>
    </p:spTree>
    <p:extLst>
      <p:ext uri="{BB962C8B-B14F-4D97-AF65-F5344CB8AC3E}">
        <p14:creationId xmlns:p14="http://schemas.microsoft.com/office/powerpoint/2010/main" val="22417529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5.pn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27.emf"/></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dual_system_SURVEY.avi" TargetMode="External"/><Relationship Id="rId1" Type="http://schemas.microsoft.com/office/2007/relationships/media" Target="SBP_dual_system_SURVEY.avi" TargetMode="External"/><Relationship Id="rId5" Type="http://schemas.openxmlformats.org/officeDocument/2006/relationships/image" Target="../media/image32.png"/><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xml"/><Relationship Id="rId1" Type="http://schemas.openxmlformats.org/officeDocument/2006/relationships/slideLayout" Target="../slideLayouts/slideLayout12.xml"/><Relationship Id="rId4" Type="http://schemas.openxmlformats.org/officeDocument/2006/relationships/slide" Target="slide40.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22.jp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7.emf"/></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9.xml"/><Relationship Id="rId1" Type="http://schemas.openxmlformats.org/officeDocument/2006/relationships/slideLayout" Target="../slideLayouts/slideLayout11.xml"/><Relationship Id="rId5" Type="http://schemas.openxmlformats.org/officeDocument/2006/relationships/image" Target="../media/image40.png"/><Relationship Id="rId4" Type="http://schemas.openxmlformats.org/officeDocument/2006/relationships/slide" Target="slide36.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eg"/><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jp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eg"/><Relationship Id="rId1" Type="http://schemas.openxmlformats.org/officeDocument/2006/relationships/slideLayout" Target="../slideLayouts/slideLayout11.xml"/><Relationship Id="rId6" Type="http://schemas.openxmlformats.org/officeDocument/2006/relationships/image" Target="../media/image47.png"/><Relationship Id="rId5" Type="http://schemas.openxmlformats.org/officeDocument/2006/relationships/image" Target="../media/image44.jpeg"/><Relationship Id="rId4" Type="http://schemas.openxmlformats.org/officeDocument/2006/relationships/image" Target="../media/image43.jpg"/></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eg"/><Relationship Id="rId1" Type="http://schemas.openxmlformats.org/officeDocument/2006/relationships/slideLayout" Target="../slideLayouts/slideLayout11.xml"/><Relationship Id="rId6" Type="http://schemas.openxmlformats.org/officeDocument/2006/relationships/image" Target="../media/image49.png"/><Relationship Id="rId5" Type="http://schemas.openxmlformats.org/officeDocument/2006/relationships/image" Target="../media/image44.jpeg"/><Relationship Id="rId4" Type="http://schemas.openxmlformats.org/officeDocument/2006/relationships/image" Target="../media/image43.jpg"/></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52.png"/><Relationship Id="rId5" Type="http://schemas.openxmlformats.org/officeDocument/2006/relationships/image" Target="../media/image51.emf"/><Relationship Id="rId4" Type="http://schemas.openxmlformats.org/officeDocument/2006/relationships/package" Target="../embeddings/Microsoft_Word_Document1.docx"/></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11.xml"/><Relationship Id="rId6" Type="http://schemas.openxmlformats.org/officeDocument/2006/relationships/image" Target="../media/image53.png"/><Relationship Id="rId5" Type="http://schemas.openxmlformats.org/officeDocument/2006/relationships/image" Target="../media/image41.jpeg"/><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41.jpeg"/><Relationship Id="rId1" Type="http://schemas.openxmlformats.org/officeDocument/2006/relationships/slideLayout" Target="../slideLayouts/slideLayout11.xml"/><Relationship Id="rId5" Type="http://schemas.openxmlformats.org/officeDocument/2006/relationships/image" Target="../media/image57.png"/><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66.jpeg"/></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68.png"/></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6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data_processing.avi" TargetMode="External"/><Relationship Id="rId1" Type="http://schemas.microsoft.com/office/2007/relationships/media" Target="SBP_data_processing.avi" TargetMode="External"/><Relationship Id="rId4" Type="http://schemas.openxmlformats.org/officeDocument/2006/relationships/image" Target="../media/image73.png"/></Relationships>
</file>

<file path=ppt/slides/_rels/slide4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6.xml"/><Relationship Id="rId1" Type="http://schemas.openxmlformats.org/officeDocument/2006/relationships/slideLayout" Target="../slideLayouts/slideLayout15.xml"/><Relationship Id="rId4" Type="http://schemas.openxmlformats.org/officeDocument/2006/relationships/image" Target="../media/image7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data_export.avi" TargetMode="External"/><Relationship Id="rId1" Type="http://schemas.microsoft.com/office/2007/relationships/media" Target="SBP_data_export.avi" TargetMode="External"/><Relationship Id="rId5" Type="http://schemas.openxmlformats.org/officeDocument/2006/relationships/image" Target="../media/image76.png"/><Relationship Id="rId4" Type="http://schemas.openxmlformats.org/officeDocument/2006/relationships/notesSlide" Target="../notesSlides/notesSlide27.xml"/></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3D_fence_output.avi" TargetMode="External"/><Relationship Id="rId1" Type="http://schemas.microsoft.com/office/2007/relationships/media" Target="SBP_3D_fence_output.avi" TargetMode="External"/><Relationship Id="rId5" Type="http://schemas.openxmlformats.org/officeDocument/2006/relationships/image" Target="../media/image79.png"/><Relationship Id="rId4" Type="http://schemas.openxmlformats.org/officeDocument/2006/relationships/notesSlide" Target="../notesSlides/notesSlide29.xml"/></Relationships>
</file>

<file path=ppt/slides/_rels/slide55.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SBP_complex_hardware.avi" TargetMode="External"/><Relationship Id="rId1" Type="http://schemas.microsoft.com/office/2007/relationships/media" Target="SBP_complex_hardware.avi" TargetMode="External"/><Relationship Id="rId5" Type="http://schemas.openxmlformats.org/officeDocument/2006/relationships/image" Target="../media/image20.pn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l" rtl="0"/>
            <a:r>
              <a:rPr lang="es" b="0" i="0" u="none"/>
              <a:t>Datos Sub-bottom Colección y Procesamiento </a:t>
            </a:r>
            <a:endParaRPr lang="es" sz="2400" dirty="0"/>
          </a:p>
        </p:txBody>
      </p:sp>
      <p:sp>
        <p:nvSpPr>
          <p:cNvPr id="2" name="Subtitle 1"/>
          <p:cNvSpPr>
            <a:spLocks noGrp="1"/>
          </p:cNvSpPr>
          <p:nvPr>
            <p:ph type="subTitle" idx="1"/>
          </p:nvPr>
        </p:nvSpPr>
        <p:spPr>
          <a:xfrm>
            <a:off x="385511" y="3650782"/>
            <a:ext cx="4138863" cy="422029"/>
          </a:xfrm>
        </p:spPr>
        <p:txBody>
          <a:bodyPr/>
          <a:lstStyle/>
          <a:p>
            <a:pPr algn="l" rtl="0"/>
            <a:r>
              <a:rPr lang="es" b="0" i="0" u="none"/>
              <a:t>Evento de Entrenamiento HYPACK 2020</a:t>
            </a:r>
          </a:p>
        </p:txBody>
      </p:sp>
      <p:sp>
        <p:nvSpPr>
          <p:cNvPr id="5" name="Picture Placeholder 4">
            <a:extLst>
              <a:ext uri="{FF2B5EF4-FFF2-40B4-BE49-F238E27FC236}">
                <a16:creationId xmlns:a16="http://schemas.microsoft.com/office/drawing/2014/main" xmlns="" id="{C490D473-BC91-4379-938A-9DC4E556E86D}"/>
              </a:ext>
            </a:extLst>
          </p:cNvPr>
          <p:cNvSpPr>
            <a:spLocks noGrp="1"/>
          </p:cNvSpPr>
          <p:nvPr>
            <p:ph type="pic" sz="quarter" idx="10"/>
          </p:nvPr>
        </p:nvSpPr>
        <p:spPr/>
      </p:sp>
      <p:pic>
        <p:nvPicPr>
          <p:cNvPr id="8" name="Picture 2">
            <a:extLst>
              <a:ext uri="{FF2B5EF4-FFF2-40B4-BE49-F238E27FC236}">
                <a16:creationId xmlns:a16="http://schemas.microsoft.com/office/drawing/2014/main" xmlns="" id="{6DFB707F-CD69-46FA-A4D0-9BE8296AF7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204" t="12748" r="16117" b="8964"/>
          <a:stretch/>
        </p:blipFill>
        <p:spPr bwMode="auto">
          <a:xfrm>
            <a:off x="0" y="4114799"/>
            <a:ext cx="9144000" cy="2743201"/>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Monitor Sub-Bottom Análogo</a:t>
            </a:r>
          </a:p>
        </p:txBody>
      </p:sp>
      <p:sp>
        <p:nvSpPr>
          <p:cNvPr id="21507" name="Text Box 3"/>
          <p:cNvSpPr txBox="1">
            <a:spLocks noChangeArrowheads="1"/>
          </p:cNvSpPr>
          <p:nvPr/>
        </p:nvSpPr>
        <p:spPr bwMode="auto">
          <a:xfrm>
            <a:off x="3901678" y="1136968"/>
            <a:ext cx="2286000" cy="2463800"/>
          </a:xfrm>
          <a:prstGeom prst="rect">
            <a:avLst/>
          </a:prstGeom>
          <a:solidFill>
            <a:schemeClr val="bg1"/>
          </a:solidFill>
          <a:ln>
            <a:noFill/>
          </a:ln>
          <a:extLs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es" sz="1400" b="0" i="0" u="none">
                <a:solidFill>
                  <a:schemeClr val="tx1">
                    <a:lumMod val="65000"/>
                    <a:lumOff val="35000"/>
                  </a:schemeClr>
                </a:solidFill>
              </a:rPr>
              <a:t>El Monitor Análogo es usado para configurar los parámetros análogos para generar disparos y para escuchar los retornos.</a:t>
            </a:r>
          </a:p>
          <a:p>
            <a:pPr algn="l" rtl="0" eaLnBrk="1" hangingPunct="1">
              <a:spcAft>
                <a:spcPct val="0"/>
              </a:spcAft>
              <a:buClrTx/>
              <a:buFontTx/>
              <a:buNone/>
            </a:pPr>
            <a:endParaRPr lang="es" altLang="en-US" sz="1400" dirty="0">
              <a:solidFill>
                <a:schemeClr val="tx1">
                  <a:lumMod val="65000"/>
                  <a:lumOff val="35000"/>
                </a:schemeClr>
              </a:solidFill>
            </a:endParaRPr>
          </a:p>
          <a:p>
            <a:pPr algn="l" rtl="0" eaLnBrk="1" hangingPunct="1">
              <a:spcAft>
                <a:spcPct val="0"/>
              </a:spcAft>
              <a:buClrTx/>
              <a:buFontTx/>
              <a:buNone/>
            </a:pPr>
            <a:r>
              <a:rPr lang="es" sz="1400" b="0" i="0" u="none">
                <a:solidFill>
                  <a:schemeClr val="tx1">
                    <a:lumMod val="65000"/>
                    <a:lumOff val="35000"/>
                  </a:schemeClr>
                </a:solidFill>
              </a:rPr>
              <a:t>Cada sistema Sub-Bottom análogo tendrá su propia configuración particular para maximizar la calidad del retorno.</a:t>
            </a:r>
          </a:p>
        </p:txBody>
      </p:sp>
      <p:sp>
        <p:nvSpPr>
          <p:cNvPr id="21510"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s" altLang="en-US"/>
          </a:p>
        </p:txBody>
      </p:sp>
      <p:sp>
        <p:nvSpPr>
          <p:cNvPr id="21511"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s" altLang="en-US"/>
          </a:p>
        </p:txBody>
      </p:sp>
      <p:sp>
        <p:nvSpPr>
          <p:cNvPr id="21516" name="Text Box 3"/>
          <p:cNvSpPr txBox="1">
            <a:spLocks noChangeArrowheads="1"/>
          </p:cNvSpPr>
          <p:nvPr/>
        </p:nvSpPr>
        <p:spPr bwMode="auto">
          <a:xfrm>
            <a:off x="228600" y="3641724"/>
            <a:ext cx="6086475" cy="1157069"/>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marL="171450" indent="-171450" algn="l" rtl="0" eaLnBrk="1" hangingPunct="1">
              <a:spcBef>
                <a:spcPts val="500"/>
              </a:spcBef>
              <a:spcAft>
                <a:spcPct val="0"/>
              </a:spcAft>
              <a:buClrTx/>
              <a:buSzPct val="125000"/>
              <a:buFont typeface="Arial" panose="020B0604020202020204" pitchFamily="34" charset="0"/>
              <a:buChar char="•"/>
            </a:pPr>
            <a:r>
              <a:rPr lang="es" sz="1200" b="0" i="0" u="none" dirty="0">
                <a:solidFill>
                  <a:schemeClr val="tx1">
                    <a:lumMod val="65000"/>
                    <a:lumOff val="35000"/>
                  </a:schemeClr>
                </a:solidFill>
              </a:rPr>
              <a:t>Cuando LEVANTAMIENTO es iniciado, los manejadores automáticamente iniciarán el Monitor Análogo.</a:t>
            </a:r>
          </a:p>
          <a:p>
            <a:pPr marL="171450" indent="-171450" algn="l" rtl="0" eaLnBrk="1" hangingPunct="1">
              <a:spcBef>
                <a:spcPts val="500"/>
              </a:spcBef>
              <a:spcAft>
                <a:spcPct val="0"/>
              </a:spcAft>
              <a:buClrTx/>
              <a:buSzPct val="125000"/>
              <a:buFont typeface="Arial" panose="020B0604020202020204" pitchFamily="34" charset="0"/>
              <a:buChar char="•"/>
            </a:pPr>
            <a:r>
              <a:rPr lang="es" sz="1200" b="0" i="0" u="none" dirty="0">
                <a:solidFill>
                  <a:schemeClr val="tx1">
                    <a:lumMod val="65000"/>
                    <a:lumOff val="35000"/>
                  </a:schemeClr>
                </a:solidFill>
              </a:rPr>
              <a:t>Seleccione el botón “Canales I/O” y por cada campo uno necesita configurar el canal en el dispositivo NI USB a la que la señal esta conectado.  Cada uno de los Canales puede ser asignado una etiqueta personalizada o nombre aplicable al sistema SBP en uso, ej: “Señal Sparker”.</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597" y="1041400"/>
            <a:ext cx="3524478" cy="25908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5075" y="990600"/>
            <a:ext cx="2771775" cy="3448686"/>
          </a:xfrm>
          <a:prstGeom prst="rect">
            <a:avLst/>
          </a:prstGeom>
        </p:spPr>
      </p:pic>
      <p:cxnSp>
        <p:nvCxnSpPr>
          <p:cNvPr id="6" name="Elbow Connector 5"/>
          <p:cNvCxnSpPr/>
          <p:nvPr/>
        </p:nvCxnSpPr>
        <p:spPr>
          <a:xfrm flipV="1">
            <a:off x="3374231" y="1041400"/>
            <a:ext cx="2940844" cy="368300"/>
          </a:xfrm>
          <a:prstGeom prst="bentConnector3">
            <a:avLst>
              <a:gd name="adj1" fmla="val 15344"/>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1515" name="Straight Arrow Connector 8"/>
          <p:cNvCxnSpPr>
            <a:cxnSpLocks noChangeShapeType="1"/>
          </p:cNvCxnSpPr>
          <p:nvPr/>
        </p:nvCxnSpPr>
        <p:spPr bwMode="auto">
          <a:xfrm>
            <a:off x="5943600" y="2857500"/>
            <a:ext cx="4508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1" name="Rectangle 10"/>
          <p:cNvSpPr/>
          <p:nvPr/>
        </p:nvSpPr>
        <p:spPr>
          <a:xfrm>
            <a:off x="11153775" y="1659256"/>
            <a:ext cx="104775" cy="457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2" name="Rectangle 11"/>
          <p:cNvSpPr/>
          <p:nvPr/>
        </p:nvSpPr>
        <p:spPr>
          <a:xfrm>
            <a:off x="6394450" y="2181542"/>
            <a:ext cx="2616200" cy="218090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4" name="TextBox 13"/>
          <p:cNvSpPr txBox="1"/>
          <p:nvPr/>
        </p:nvSpPr>
        <p:spPr>
          <a:xfrm>
            <a:off x="228600" y="5036919"/>
            <a:ext cx="8648700" cy="1384995"/>
          </a:xfrm>
          <a:prstGeom prst="rect">
            <a:avLst/>
          </a:prstGeom>
          <a:noFill/>
        </p:spPr>
        <p:txBody>
          <a:bodyPr wrap="square" rtlCol="0">
            <a:spAutoFit/>
          </a:bodyPr>
          <a:lstStyle/>
          <a:p>
            <a:pPr marL="171450" indent="-171450" algn="l" rtl="0">
              <a:buSzPct val="125000"/>
              <a:buFont typeface="Arial" panose="020B0604020202020204" pitchFamily="34" charset="0"/>
              <a:buChar char="•"/>
            </a:pPr>
            <a:r>
              <a:rPr lang="es" sz="1200" b="0" i="0" u="none">
                <a:solidFill>
                  <a:schemeClr val="tx1">
                    <a:lumMod val="65000"/>
                    <a:lumOff val="35000"/>
                  </a:schemeClr>
                </a:solidFill>
              </a:rPr>
              <a:t>Los niveles de voltaje del disparador por defecto de -5V/+5V deben generalmente ser usados pero los niveles de voltaje para el Canal 1 y/o 2 necesitan ser definidos en este momento.  Los niveles de señal de voltaje recomendados para los sitemas SBP Pinger/Chirp son entre -5V/+5V t -2V/+5V dependiendo de la edad del sistema mientras que disposiciones de hidrófonos para boomers/sparkers/etc generalmente sacan voltajes de salida en el rango de -1V/+1V a -5V/+5V voltios dependiendo de la sensibilidad de la disposición, la ganancia en el preamp del hidrófono y la reflectividad del fondo marino.</a:t>
            </a:r>
          </a:p>
          <a:p>
            <a:pPr marL="171450" indent="-171450" algn="l" rtl="0">
              <a:buSzPct val="125000"/>
              <a:buFont typeface="Arial" panose="020B0604020202020204" pitchFamily="34" charset="0"/>
              <a:buChar char="•"/>
            </a:pPr>
            <a:r>
              <a:rPr lang="es" sz="1200" b="0" i="0" u="none">
                <a:solidFill>
                  <a:schemeClr val="tx1">
                    <a:lumMod val="65000"/>
                    <a:lumOff val="35000"/>
                  </a:schemeClr>
                </a:solidFill>
              </a:rPr>
              <a:t>Use el Modo Terminal por defecto (RSE) y rata de muestreo canal por defecto excepto para usuarios avanzados.  </a:t>
            </a:r>
          </a:p>
        </p:txBody>
      </p:sp>
    </p:spTree>
    <p:extLst>
      <p:ext uri="{BB962C8B-B14F-4D97-AF65-F5344CB8AC3E}">
        <p14:creationId xmlns:p14="http://schemas.microsoft.com/office/powerpoint/2010/main" val="302206672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Monitor Sub-Bottom Análogo Continuación</a:t>
            </a:r>
          </a:p>
        </p:txBody>
      </p:sp>
      <p:sp>
        <p:nvSpPr>
          <p:cNvPr id="22531"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s" altLang="en-US"/>
          </a:p>
        </p:txBody>
      </p:sp>
      <p:sp>
        <p:nvSpPr>
          <p:cNvPr id="22532"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s" altLang="en-US"/>
          </a:p>
        </p:txBody>
      </p:sp>
      <p:sp>
        <p:nvSpPr>
          <p:cNvPr id="24" name="Text Box 3"/>
          <p:cNvSpPr txBox="1">
            <a:spLocks noChangeArrowheads="1"/>
          </p:cNvSpPr>
          <p:nvPr/>
        </p:nvSpPr>
        <p:spPr bwMode="auto">
          <a:xfrm>
            <a:off x="96838" y="1311064"/>
            <a:ext cx="5008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50000"/>
              <a:buFont typeface="Wingdings" pitchFamily="2" charset="2"/>
              <a:buChar char=""/>
              <a:defRPr/>
            </a:pPr>
            <a:r>
              <a:rPr lang="es" sz="1400" b="0" i="0" u="none" dirty="0">
                <a:solidFill>
                  <a:schemeClr val="tx1">
                    <a:lumMod val="65000"/>
                    <a:lumOff val="35000"/>
                  </a:schemeClr>
                </a:solidFill>
              </a:rPr>
              <a:t>Los valores de voltaje definidos para Canal 1 &amp; 2 pueden ser considerados como una “base de ganancia” para el canal y es importante no recortar las señales entrantes puesto que estos datos recortados no pueden ser recuperados.  </a:t>
            </a:r>
            <a:r>
              <a:rPr lang="es" sz="1400" b="1" i="0" u="none" dirty="0">
                <a:solidFill>
                  <a:srgbClr val="FF0000"/>
                </a:solidFill>
              </a:rPr>
              <a:t>Una regla básica es ajustar el rango de voltaje alrededor de un tercio más alto que la señal de voltaje de entrada real.</a:t>
            </a:r>
          </a:p>
          <a:p>
            <a:pPr marL="0" indent="0" algn="l" rtl="0" eaLnBrk="1" hangingPunct="1">
              <a:spcBef>
                <a:spcPts val="500"/>
              </a:spcBef>
              <a:spcAft>
                <a:spcPct val="0"/>
              </a:spcAft>
              <a:buClrTx/>
              <a:buSzPct val="50000"/>
              <a:defRPr/>
            </a:pPr>
            <a:endParaRPr lang="es" sz="1400" dirty="0"/>
          </a:p>
          <a:p>
            <a:pPr algn="l" rtl="0" eaLnBrk="1" hangingPunct="1">
              <a:spcBef>
                <a:spcPts val="500"/>
              </a:spcBef>
              <a:spcAft>
                <a:spcPct val="0"/>
              </a:spcAft>
              <a:buClrTx/>
              <a:buSzPct val="50000"/>
              <a:buFont typeface="Wingdings" pitchFamily="2" charset="2"/>
              <a:buChar char=""/>
              <a:defRPr/>
            </a:pPr>
            <a:r>
              <a:rPr lang="es" sz="1400" b="0" i="0" u="none" dirty="0">
                <a:solidFill>
                  <a:schemeClr val="tx1">
                    <a:lumMod val="65000"/>
                    <a:lumOff val="35000"/>
                  </a:schemeClr>
                </a:solidFill>
              </a:rPr>
              <a:t>Cualquier problema de configuración será reportado como un </a:t>
            </a:r>
            <a:r>
              <a:rPr lang="es" sz="1400" b="0" i="0" u="none" dirty="0">
                <a:solidFill>
                  <a:srgbClr val="FF0000"/>
                </a:solidFill>
              </a:rPr>
              <a:t>mensaje rojo brillante en el fondo del Monitor Análogo</a:t>
            </a:r>
            <a:r>
              <a:rPr lang="es" sz="1400" b="0" i="0" u="none" dirty="0"/>
              <a:t>.  </a:t>
            </a:r>
            <a:r>
              <a:rPr lang="es" sz="1400" b="0" i="0" u="none" dirty="0">
                <a:solidFill>
                  <a:schemeClr val="tx1">
                    <a:lumMod val="65000"/>
                    <a:lumOff val="35000"/>
                  </a:schemeClr>
                </a:solidFill>
              </a:rPr>
              <a:t>Trazos de señal son mostrados para propósitos de diagnóstico y para asegurar que la señal de disparo esta siendo recibida. (Haga clic en las etiquetas para recorrer los canales.) El umbral de disparo debe ser ajustado justo sobre el voltaje base y es mostrado como una línea roja.  Cada vez que la señal de disparo cruza esta línea, un ping es registrado.  En este punto, si el cableado y la configuración del Monitor Análogo es correcta, uno debe ser capaz de iniciar LEVANTAMIENTO, ver datos entrando en los trazos de señal correcta y ver el campo Número de Ping en el Monitor Análogo aumentando constantemente. La ventana de datos desplazable en LEVANTAMIENTO también mostrará datos de perfilador sub-bottom.</a:t>
            </a:r>
          </a:p>
          <a:p>
            <a:pPr marL="0" indent="0" algn="l" rtl="0" eaLnBrk="1" hangingPunct="1">
              <a:spcBef>
                <a:spcPts val="500"/>
              </a:spcBef>
              <a:spcAft>
                <a:spcPct val="0"/>
              </a:spcAft>
              <a:buClrTx/>
              <a:buSzPct val="45000"/>
              <a:defRPr/>
            </a:pPr>
            <a:endParaRPr lang="es" sz="1400" dirty="0"/>
          </a:p>
        </p:txBody>
      </p:sp>
      <p:pic>
        <p:nvPicPr>
          <p:cNvPr id="22534" name="Picture 2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4067" y="2463800"/>
            <a:ext cx="350837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535" name="Straight Arrow Connector 8"/>
          <p:cNvCxnSpPr>
            <a:cxnSpLocks noChangeShapeType="1"/>
          </p:cNvCxnSpPr>
          <p:nvPr/>
        </p:nvCxnSpPr>
        <p:spPr bwMode="auto">
          <a:xfrm flipH="1" flipV="1">
            <a:off x="4794191" y="3563596"/>
            <a:ext cx="726076" cy="1211604"/>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56631857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400" b="0" i="0" u="none" dirty="0">
                <a:cs typeface="Arial" pitchFamily="34" charset="0"/>
              </a:rPr>
              <a:t>Parámetros Análogo - Disparadores &amp; Ratas de Barrido</a:t>
            </a:r>
          </a:p>
        </p:txBody>
      </p:sp>
      <p:sp>
        <p:nvSpPr>
          <p:cNvPr id="23555" name="Text Box 5"/>
          <p:cNvSpPr txBox="1">
            <a:spLocks noChangeArrowheads="1"/>
          </p:cNvSpPr>
          <p:nvPr/>
        </p:nvSpPr>
        <p:spPr bwMode="auto">
          <a:xfrm>
            <a:off x="152400" y="3352800"/>
            <a:ext cx="2895600" cy="132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es" sz="1600" b="0" i="0" u="none">
                <a:solidFill>
                  <a:srgbClr val="098DB4"/>
                </a:solidFill>
              </a:rPr>
              <a:t>Disparador Externo:  </a:t>
            </a:r>
            <a:r>
              <a:rPr lang="es" sz="1600" b="0" i="0" u="none">
                <a:solidFill>
                  <a:schemeClr val="tx1">
                    <a:lumMod val="65000"/>
                    <a:lumOff val="35000"/>
                  </a:schemeClr>
                </a:solidFill>
              </a:rPr>
              <a:t>El sistema sub-bottom esta siendo disparado por otra fuente y HYPACK solo “escucha” por el retorno.</a:t>
            </a:r>
          </a:p>
        </p:txBody>
      </p:sp>
      <p:sp>
        <p:nvSpPr>
          <p:cNvPr id="18439" name="Text Box 6"/>
          <p:cNvSpPr txBox="1">
            <a:spLocks noChangeArrowheads="1"/>
          </p:cNvSpPr>
          <p:nvPr/>
        </p:nvSpPr>
        <p:spPr bwMode="auto">
          <a:xfrm>
            <a:off x="3124200" y="3352800"/>
            <a:ext cx="2895600" cy="181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defRPr/>
            </a:pPr>
            <a:r>
              <a:rPr lang="es" sz="1600" b="0" i="0" u="none">
                <a:solidFill>
                  <a:srgbClr val="098DB4"/>
                </a:solidFill>
              </a:rPr>
              <a:t>Disparador Interno:  </a:t>
            </a:r>
            <a:r>
              <a:rPr lang="es" sz="1600" b="0" i="0" u="none">
                <a:solidFill>
                  <a:schemeClr val="tx1">
                    <a:lumMod val="65000"/>
                    <a:lumOff val="35000"/>
                  </a:schemeClr>
                </a:solidFill>
              </a:rPr>
              <a:t>HYPACK provee un disparo para el sistema sub-bottom vía la caja NI USB A/D.  El usuario puede controlar el Intervalo de Disparo desde la caja de Configuración Análoga.</a:t>
            </a:r>
          </a:p>
        </p:txBody>
      </p:sp>
      <p:sp>
        <p:nvSpPr>
          <p:cNvPr id="18440" name="Text Box 7"/>
          <p:cNvSpPr txBox="1">
            <a:spLocks noChangeArrowheads="1"/>
          </p:cNvSpPr>
          <p:nvPr/>
        </p:nvSpPr>
        <p:spPr bwMode="auto">
          <a:xfrm>
            <a:off x="6096000" y="3352800"/>
            <a:ext cx="2895600" cy="83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defRPr/>
            </a:pPr>
            <a:r>
              <a:rPr lang="es" sz="1600" b="0" i="0" u="none">
                <a:solidFill>
                  <a:srgbClr val="098DB4"/>
                </a:solidFill>
              </a:rPr>
              <a:t>Interno - SB Divisible:  </a:t>
            </a:r>
            <a:r>
              <a:rPr lang="es" sz="1600" b="0" i="0" u="none">
                <a:solidFill>
                  <a:schemeClr val="tx1">
                    <a:lumMod val="65000"/>
                    <a:lumOff val="35000"/>
                  </a:schemeClr>
                </a:solidFill>
              </a:rPr>
              <a:t>Usado para evitar interferencia entre dos sistemas sub-bottom.</a:t>
            </a:r>
          </a:p>
        </p:txBody>
      </p:sp>
      <p:sp>
        <p:nvSpPr>
          <p:cNvPr id="18441" name="Text Box 8"/>
          <p:cNvSpPr txBox="1">
            <a:spLocks noChangeArrowheads="1"/>
          </p:cNvSpPr>
          <p:nvPr/>
        </p:nvSpPr>
        <p:spPr bwMode="auto">
          <a:xfrm>
            <a:off x="152400" y="4745038"/>
            <a:ext cx="2895600" cy="6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defRPr/>
            </a:pPr>
            <a:r>
              <a:rPr lang="es" sz="1200" b="0" i="0" u="none" dirty="0">
                <a:solidFill>
                  <a:srgbClr val="098DB4"/>
                </a:solidFill>
              </a:rPr>
              <a:t>Período de Muestra:  </a:t>
            </a:r>
            <a:r>
              <a:rPr lang="es" sz="1200" b="0" i="0" u="none" dirty="0">
                <a:solidFill>
                  <a:schemeClr val="tx1">
                    <a:lumMod val="65000"/>
                    <a:lumOff val="35000"/>
                  </a:schemeClr>
                </a:solidFill>
              </a:rPr>
              <a:t>Cuanto tiempo el driver del Sub-Bottom escucha por retornos.</a:t>
            </a:r>
          </a:p>
        </p:txBody>
      </p:sp>
      <p:sp>
        <p:nvSpPr>
          <p:cNvPr id="18442" name="Text Box 9"/>
          <p:cNvSpPr txBox="1">
            <a:spLocks noChangeArrowheads="1"/>
          </p:cNvSpPr>
          <p:nvPr/>
        </p:nvSpPr>
        <p:spPr bwMode="auto">
          <a:xfrm>
            <a:off x="152400" y="5410200"/>
            <a:ext cx="2895600"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defRPr/>
            </a:pPr>
            <a:r>
              <a:rPr lang="es" sz="1200" b="0" i="0" u="none">
                <a:solidFill>
                  <a:srgbClr val="098DB4"/>
                </a:solidFill>
              </a:rPr>
              <a:t>Retardo Muestra:  </a:t>
            </a:r>
            <a:r>
              <a:rPr lang="es" sz="1200" b="0" i="0" u="none">
                <a:solidFill>
                  <a:schemeClr val="tx1">
                    <a:lumMod val="65000"/>
                    <a:lumOff val="35000"/>
                  </a:schemeClr>
                </a:solidFill>
              </a:rPr>
              <a:t>Qué tanto el controlador de sub-bottom espera después del ping antes de comenzar a escuchar. Esta característica puede ser usada en aguas mas profundas para reducir la longitud de la columna de agua en los datos.</a:t>
            </a:r>
          </a:p>
          <a:p>
            <a:pPr algn="l" rtl="0" eaLnBrk="1" hangingPunct="1">
              <a:spcAft>
                <a:spcPct val="0"/>
              </a:spcAft>
              <a:buClrTx/>
              <a:buFontTx/>
              <a:buNone/>
              <a:defRPr/>
            </a:pPr>
            <a:endParaRPr lang="es" altLang="en-US" sz="1200" dirty="0">
              <a:solidFill>
                <a:srgbClr val="404040"/>
              </a:solidFill>
            </a:endParaRPr>
          </a:p>
        </p:txBody>
      </p:sp>
      <p:pic>
        <p:nvPicPr>
          <p:cNvPr id="2356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75" y="1088572"/>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2"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760209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228600" y="0"/>
            <a:ext cx="8915400"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400" b="0" i="0" u="none" dirty="0">
                <a:cs typeface="Arial" pitchFamily="34" charset="0"/>
              </a:rPr>
              <a:t>Parámetros Análogo - Disparadores &amp; Ratas de Barrido Continuación</a:t>
            </a:r>
          </a:p>
        </p:txBody>
      </p:sp>
      <p:pic>
        <p:nvPicPr>
          <p:cNvPr id="24579"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219200"/>
            <a:ext cx="3357563" cy="27432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80" name="Text Box 3"/>
          <p:cNvSpPr txBox="1">
            <a:spLocks noChangeArrowheads="1"/>
          </p:cNvSpPr>
          <p:nvPr/>
        </p:nvSpPr>
        <p:spPr bwMode="auto">
          <a:xfrm>
            <a:off x="96838" y="1143000"/>
            <a:ext cx="5389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50000"/>
              <a:buFont typeface="Wingdings" pitchFamily="2" charset="2"/>
              <a:buChar char=""/>
            </a:pPr>
            <a:r>
              <a:rPr lang="es" sz="1200" b="0" i="0" u="none" dirty="0">
                <a:solidFill>
                  <a:schemeClr val="tx1">
                    <a:lumMod val="65000"/>
                    <a:lumOff val="35000"/>
                  </a:schemeClr>
                </a:solidFill>
              </a:rPr>
              <a:t>En el ejemplo, Sistema SBP es disparado cada 250 ms con longitud de barrido de 70 ms (±53 m). El sistema SBP 1 disparo es dividido por 2 para dar al Sistema SBP un intervalo de disparo de 500 ms con un retardo de disparo de 85 ms y 150 ms de longitud de barrido.  </a:t>
            </a:r>
          </a:p>
          <a:p>
            <a:pPr algn="l" rtl="0" eaLnBrk="1" hangingPunct="1">
              <a:spcBef>
                <a:spcPts val="500"/>
              </a:spcBef>
              <a:spcAft>
                <a:spcPct val="0"/>
              </a:spcAft>
              <a:buClrTx/>
              <a:buSzPct val="50000"/>
              <a:buFont typeface="Wingdings" pitchFamily="2" charset="2"/>
              <a:buChar char=""/>
            </a:pPr>
            <a:r>
              <a:rPr lang="es" sz="1200" b="0" i="0" u="none" dirty="0">
                <a:solidFill>
                  <a:schemeClr val="tx1">
                    <a:lumMod val="65000"/>
                    <a:lumOff val="35000"/>
                  </a:schemeClr>
                </a:solidFill>
              </a:rPr>
              <a:t>Uno puede darse cuenta si habrá alguna interferencia acústica entre los sistemas si las líneas de barrido “azul” ocupa el mismo segmento de tiempo; Como se puede ver, este no es el caso y el resultado serán dos conjuntos de datos sin interferencias. </a:t>
            </a:r>
          </a:p>
          <a:p>
            <a:pPr algn="l" rtl="0" eaLnBrk="1" hangingPunct="1">
              <a:spcBef>
                <a:spcPts val="500"/>
              </a:spcBef>
              <a:spcAft>
                <a:spcPct val="0"/>
              </a:spcAft>
              <a:buClrTx/>
              <a:buSzPct val="50000"/>
              <a:buFont typeface="Wingdings" pitchFamily="2" charset="2"/>
              <a:buChar char=""/>
            </a:pPr>
            <a:r>
              <a:rPr lang="es" sz="1200" b="0" i="0" u="none" dirty="0">
                <a:solidFill>
                  <a:schemeClr val="tx1">
                    <a:lumMod val="65000"/>
                    <a:lumOff val="35000"/>
                  </a:schemeClr>
                </a:solidFill>
              </a:rPr>
              <a:t>Como un ejemplo, la regla de oro general para configurar los disparadores y longitud de barrido para varios perfiladores sub-bottom, en una profundidad de agua máxima de 30 metros, son tabulados mas abajo.  Note, que para convertir desde metros a milisegundos, uno debe dividir por 0.75 </a:t>
            </a:r>
          </a:p>
        </p:txBody>
      </p:sp>
      <p:pic>
        <p:nvPicPr>
          <p:cNvPr id="2458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 y="4114800"/>
            <a:ext cx="7319963" cy="1981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2" name="Rectangle 2"/>
          <p:cNvSpPr>
            <a:spLocks noChangeArrowheads="1"/>
          </p:cNvSpPr>
          <p:nvPr/>
        </p:nvSpPr>
        <p:spPr bwMode="auto">
          <a:xfrm>
            <a:off x="457200" y="5943600"/>
            <a:ext cx="7086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es" sz="1400" b="0" i="0" u="none">
                <a:solidFill>
                  <a:srgbClr val="FF0000"/>
                </a:solidFill>
              </a:rPr>
              <a:t>Nota: es una buena idea ajustar el valor de barrido a un poco mas que lo calculado por uno para permitir un margen de seguridad por condiciones del fondo marino desconocidas.</a:t>
            </a:r>
          </a:p>
          <a:p>
            <a:endParaRPr lang="es" altLang="en-US" sz="1400" dirty="0">
              <a:solidFill>
                <a:schemeClr val="tx1"/>
              </a:solidFill>
            </a:endParaRPr>
          </a:p>
        </p:txBody>
      </p:sp>
    </p:spTree>
    <p:extLst>
      <p:ext uri="{BB962C8B-B14F-4D97-AF65-F5344CB8AC3E}">
        <p14:creationId xmlns:p14="http://schemas.microsoft.com/office/powerpoint/2010/main" val="32002407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Ejecutando LEVANTAMIENTO (SBP Sencillo)</a:t>
            </a:r>
          </a:p>
        </p:txBody>
      </p:sp>
      <p:sp>
        <p:nvSpPr>
          <p:cNvPr id="25603" name="Text Box 3"/>
          <p:cNvSpPr txBox="1">
            <a:spLocks noChangeArrowheads="1"/>
          </p:cNvSpPr>
          <p:nvPr/>
        </p:nvSpPr>
        <p:spPr bwMode="auto">
          <a:xfrm>
            <a:off x="6858000" y="3092450"/>
            <a:ext cx="2209800" cy="117475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pPr>
            <a:r>
              <a:rPr lang="es" sz="1800" b="0" i="0" u="none">
                <a:solidFill>
                  <a:schemeClr val="tx1">
                    <a:lumMod val="65000"/>
                    <a:lumOff val="35000"/>
                  </a:schemeClr>
                </a:solidFill>
              </a:rPr>
              <a:t>En LEVANTAMIENTO los datos de perfiles sub-bottom son vistos en la Ventana de Datos Desplazable.</a:t>
            </a:r>
          </a:p>
        </p:txBody>
      </p:sp>
      <p:grpSp>
        <p:nvGrpSpPr>
          <p:cNvPr id="41" name="Group 4"/>
          <p:cNvGrpSpPr>
            <a:grpSpLocks noChangeAspect="1"/>
          </p:cNvGrpSpPr>
          <p:nvPr/>
        </p:nvGrpSpPr>
        <p:grpSpPr bwMode="auto">
          <a:xfrm>
            <a:off x="347663" y="1084263"/>
            <a:ext cx="6430966" cy="4824413"/>
            <a:chOff x="219" y="683"/>
            <a:chExt cx="4051" cy="3039"/>
          </a:xfrm>
        </p:grpSpPr>
        <p:sp>
          <p:nvSpPr>
            <p:cNvPr id="42" name="AutoShape 3"/>
            <p:cNvSpPr>
              <a:spLocks noChangeAspect="1" noChangeArrowheads="1" noTextEdit="1"/>
            </p:cNvSpPr>
            <p:nvPr/>
          </p:nvSpPr>
          <p:spPr bwMode="auto">
            <a:xfrm>
              <a:off x="219" y="882"/>
              <a:ext cx="4014" cy="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Rectangle 5"/>
            <p:cNvSpPr>
              <a:spLocks noChangeArrowheads="1"/>
            </p:cNvSpPr>
            <p:nvPr/>
          </p:nvSpPr>
          <p:spPr bwMode="auto">
            <a:xfrm>
              <a:off x="219" y="683"/>
              <a:ext cx="6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4" name="Rectangle 6"/>
            <p:cNvSpPr>
              <a:spLocks noChangeArrowheads="1"/>
            </p:cNvSpPr>
            <p:nvPr/>
          </p:nvSpPr>
          <p:spPr bwMode="auto">
            <a:xfrm>
              <a:off x="4178" y="3500"/>
              <a:ext cx="92"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smtClean="0">
                  <a:ln>
                    <a:noFill/>
                  </a:ln>
                  <a:solidFill>
                    <a:srgbClr val="4F81BD"/>
                  </a:solidFill>
                  <a:effectLst/>
                  <a:latin typeface="Cambria" panose="02040503050406030204" pitchFamily="18"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5" name="Rectangle 9"/>
            <p:cNvSpPr>
              <a:spLocks noChangeArrowheads="1"/>
            </p:cNvSpPr>
            <p:nvPr/>
          </p:nvSpPr>
          <p:spPr bwMode="auto">
            <a:xfrm>
              <a:off x="2401" y="3625"/>
              <a:ext cx="5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6" name="Rectangle 11"/>
            <p:cNvSpPr>
              <a:spLocks noChangeArrowheads="1"/>
            </p:cNvSpPr>
            <p:nvPr/>
          </p:nvSpPr>
          <p:spPr bwMode="auto">
            <a:xfrm>
              <a:off x="3509" y="3625"/>
              <a:ext cx="5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pic>
          <p:nvPicPr>
            <p:cNvPr id="47"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 y="876"/>
              <a:ext cx="3959" cy="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Rectangle 13"/>
            <p:cNvSpPr>
              <a:spLocks noChangeArrowheads="1"/>
            </p:cNvSpPr>
            <p:nvPr/>
          </p:nvSpPr>
          <p:spPr bwMode="auto">
            <a:xfrm>
              <a:off x="2427" y="1494"/>
              <a:ext cx="1270" cy="173"/>
            </a:xfrm>
            <a:prstGeom prst="rect">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Rectangle 14"/>
            <p:cNvSpPr>
              <a:spLocks noChangeArrowheads="1"/>
            </p:cNvSpPr>
            <p:nvPr/>
          </p:nvSpPr>
          <p:spPr bwMode="auto">
            <a:xfrm>
              <a:off x="2491" y="1528"/>
              <a:ext cx="113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Ventana</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r>
                <a:rPr kumimoji="0" lang="en-US" altLang="en-US" sz="1100" b="1" i="0" u="none" strike="noStrike" cap="none" normalizeH="0" baseline="0" dirty="0" err="1" smtClean="0">
                  <a:ln>
                    <a:noFill/>
                  </a:ln>
                  <a:solidFill>
                    <a:srgbClr val="000000"/>
                  </a:solidFill>
                  <a:effectLst/>
                  <a:latin typeface="Arial" panose="020B0604020202020204" pitchFamily="34" charset="0"/>
                </a:rPr>
                <a:t>Datos</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r>
                <a:rPr kumimoji="0" lang="en-US" altLang="en-US" sz="1100" b="1" i="0" u="none" strike="noStrike" cap="none" normalizeH="0" baseline="0" dirty="0" err="1" smtClean="0">
                  <a:ln>
                    <a:noFill/>
                  </a:ln>
                  <a:solidFill>
                    <a:srgbClr val="000000"/>
                  </a:solidFill>
                  <a:effectLst/>
                  <a:latin typeface="Arial" panose="020B0604020202020204" pitchFamily="34" charset="0"/>
                </a:rPr>
                <a:t>Desp;lzable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0" name="Rectangle 16"/>
            <p:cNvSpPr>
              <a:spLocks noChangeArrowheads="1"/>
            </p:cNvSpPr>
            <p:nvPr/>
          </p:nvSpPr>
          <p:spPr bwMode="auto">
            <a:xfrm>
              <a:off x="3408" y="1528"/>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1" name="Freeform 17"/>
            <p:cNvSpPr>
              <a:spLocks noEditPoints="1"/>
            </p:cNvSpPr>
            <p:nvPr/>
          </p:nvSpPr>
          <p:spPr bwMode="auto">
            <a:xfrm>
              <a:off x="3065" y="1109"/>
              <a:ext cx="69" cy="330"/>
            </a:xfrm>
            <a:custGeom>
              <a:avLst/>
              <a:gdLst>
                <a:gd name="T0" fmla="*/ 305 w 543"/>
                <a:gd name="T1" fmla="*/ 0 h 2600"/>
                <a:gd name="T2" fmla="*/ 305 w 543"/>
                <a:gd name="T3" fmla="*/ 2534 h 2600"/>
                <a:gd name="T4" fmla="*/ 238 w 543"/>
                <a:gd name="T5" fmla="*/ 2534 h 2600"/>
                <a:gd name="T6" fmla="*/ 238 w 543"/>
                <a:gd name="T7" fmla="*/ 0 h 2600"/>
                <a:gd name="T8" fmla="*/ 305 w 543"/>
                <a:gd name="T9" fmla="*/ 0 h 2600"/>
                <a:gd name="T10" fmla="*/ 534 w 543"/>
                <a:gd name="T11" fmla="*/ 2151 h 2600"/>
                <a:gd name="T12" fmla="*/ 272 w 543"/>
                <a:gd name="T13" fmla="*/ 2600 h 2600"/>
                <a:gd name="T14" fmla="*/ 10 w 543"/>
                <a:gd name="T15" fmla="*/ 2151 h 2600"/>
                <a:gd name="T16" fmla="*/ 22 w 543"/>
                <a:gd name="T17" fmla="*/ 2105 h 2600"/>
                <a:gd name="T18" fmla="*/ 67 w 543"/>
                <a:gd name="T19" fmla="*/ 2117 h 2600"/>
                <a:gd name="T20" fmla="*/ 301 w 543"/>
                <a:gd name="T21" fmla="*/ 2517 h 2600"/>
                <a:gd name="T22" fmla="*/ 243 w 543"/>
                <a:gd name="T23" fmla="*/ 2517 h 2600"/>
                <a:gd name="T24" fmla="*/ 476 w 543"/>
                <a:gd name="T25" fmla="*/ 2117 h 2600"/>
                <a:gd name="T26" fmla="*/ 522 w 543"/>
                <a:gd name="T27" fmla="*/ 2105 h 2600"/>
                <a:gd name="T28" fmla="*/ 534 w 543"/>
                <a:gd name="T29" fmla="*/ 2151 h 2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3" h="2600">
                  <a:moveTo>
                    <a:pt x="305" y="0"/>
                  </a:moveTo>
                  <a:lnTo>
                    <a:pt x="305" y="2534"/>
                  </a:lnTo>
                  <a:lnTo>
                    <a:pt x="238" y="2534"/>
                  </a:lnTo>
                  <a:lnTo>
                    <a:pt x="238" y="0"/>
                  </a:lnTo>
                  <a:lnTo>
                    <a:pt x="305" y="0"/>
                  </a:lnTo>
                  <a:close/>
                  <a:moveTo>
                    <a:pt x="534" y="2151"/>
                  </a:moveTo>
                  <a:lnTo>
                    <a:pt x="272" y="2600"/>
                  </a:lnTo>
                  <a:lnTo>
                    <a:pt x="10" y="2151"/>
                  </a:lnTo>
                  <a:cubicBezTo>
                    <a:pt x="0" y="2135"/>
                    <a:pt x="6" y="2114"/>
                    <a:pt x="22" y="2105"/>
                  </a:cubicBezTo>
                  <a:cubicBezTo>
                    <a:pt x="38" y="2096"/>
                    <a:pt x="58" y="2101"/>
                    <a:pt x="67" y="2117"/>
                  </a:cubicBezTo>
                  <a:lnTo>
                    <a:pt x="301" y="2517"/>
                  </a:lnTo>
                  <a:lnTo>
                    <a:pt x="243" y="2517"/>
                  </a:lnTo>
                  <a:lnTo>
                    <a:pt x="476" y="2117"/>
                  </a:lnTo>
                  <a:cubicBezTo>
                    <a:pt x="486" y="2101"/>
                    <a:pt x="506" y="2096"/>
                    <a:pt x="522" y="2105"/>
                  </a:cubicBezTo>
                  <a:cubicBezTo>
                    <a:pt x="538" y="2114"/>
                    <a:pt x="543" y="2135"/>
                    <a:pt x="534" y="2151"/>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Rectangle 18"/>
            <p:cNvSpPr>
              <a:spLocks noChangeArrowheads="1"/>
            </p:cNvSpPr>
            <p:nvPr/>
          </p:nvSpPr>
          <p:spPr bwMode="auto">
            <a:xfrm>
              <a:off x="2867" y="1024"/>
              <a:ext cx="49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anose="020B0604020202020204" pitchFamily="34" charset="0"/>
                </a:rPr>
                <a:t>Bang </a:t>
              </a:r>
              <a:r>
                <a:rPr kumimoji="0" lang="en-US" altLang="en-US" sz="1100" b="1" i="0" u="none" strike="noStrike" cap="none" normalizeH="0" baseline="0" dirty="0" err="1" smtClean="0">
                  <a:ln>
                    <a:noFill/>
                  </a:ln>
                  <a:solidFill>
                    <a:srgbClr val="000000"/>
                  </a:solidFill>
                  <a:effectLst/>
                  <a:latin typeface="Arial" panose="020B0604020202020204" pitchFamily="34" charset="0"/>
                </a:rPr>
                <a:t>Pulso</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3" name="Rectangle 19"/>
            <p:cNvSpPr>
              <a:spLocks noChangeArrowheads="1"/>
            </p:cNvSpPr>
            <p:nvPr/>
          </p:nvSpPr>
          <p:spPr bwMode="auto">
            <a:xfrm>
              <a:off x="3328" y="1024"/>
              <a:ext cx="6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4" name="Freeform 20"/>
            <p:cNvSpPr>
              <a:spLocks noEditPoints="1"/>
            </p:cNvSpPr>
            <p:nvPr/>
          </p:nvSpPr>
          <p:spPr bwMode="auto">
            <a:xfrm>
              <a:off x="3986" y="1109"/>
              <a:ext cx="69" cy="223"/>
            </a:xfrm>
            <a:custGeom>
              <a:avLst/>
              <a:gdLst>
                <a:gd name="T0" fmla="*/ 305 w 543"/>
                <a:gd name="T1" fmla="*/ 0 h 1760"/>
                <a:gd name="T2" fmla="*/ 305 w 543"/>
                <a:gd name="T3" fmla="*/ 1694 h 1760"/>
                <a:gd name="T4" fmla="*/ 238 w 543"/>
                <a:gd name="T5" fmla="*/ 1694 h 1760"/>
                <a:gd name="T6" fmla="*/ 238 w 543"/>
                <a:gd name="T7" fmla="*/ 0 h 1760"/>
                <a:gd name="T8" fmla="*/ 305 w 543"/>
                <a:gd name="T9" fmla="*/ 0 h 1760"/>
                <a:gd name="T10" fmla="*/ 534 w 543"/>
                <a:gd name="T11" fmla="*/ 1311 h 1760"/>
                <a:gd name="T12" fmla="*/ 271 w 543"/>
                <a:gd name="T13" fmla="*/ 1760 h 1760"/>
                <a:gd name="T14" fmla="*/ 9 w 543"/>
                <a:gd name="T15" fmla="*/ 1311 h 1760"/>
                <a:gd name="T16" fmla="*/ 21 w 543"/>
                <a:gd name="T17" fmla="*/ 1265 h 1760"/>
                <a:gd name="T18" fmla="*/ 67 w 543"/>
                <a:gd name="T19" fmla="*/ 1277 h 1760"/>
                <a:gd name="T20" fmla="*/ 300 w 543"/>
                <a:gd name="T21" fmla="*/ 1677 h 1760"/>
                <a:gd name="T22" fmla="*/ 243 w 543"/>
                <a:gd name="T23" fmla="*/ 1677 h 1760"/>
                <a:gd name="T24" fmla="*/ 476 w 543"/>
                <a:gd name="T25" fmla="*/ 1277 h 1760"/>
                <a:gd name="T26" fmla="*/ 522 w 543"/>
                <a:gd name="T27" fmla="*/ 1265 h 1760"/>
                <a:gd name="T28" fmla="*/ 534 w 543"/>
                <a:gd name="T29" fmla="*/ 1311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3" h="1760">
                  <a:moveTo>
                    <a:pt x="305" y="0"/>
                  </a:moveTo>
                  <a:lnTo>
                    <a:pt x="305" y="1694"/>
                  </a:lnTo>
                  <a:lnTo>
                    <a:pt x="238" y="1694"/>
                  </a:lnTo>
                  <a:lnTo>
                    <a:pt x="238" y="0"/>
                  </a:lnTo>
                  <a:lnTo>
                    <a:pt x="305" y="0"/>
                  </a:lnTo>
                  <a:close/>
                  <a:moveTo>
                    <a:pt x="534" y="1311"/>
                  </a:moveTo>
                  <a:lnTo>
                    <a:pt x="271" y="1760"/>
                  </a:lnTo>
                  <a:lnTo>
                    <a:pt x="9" y="1311"/>
                  </a:lnTo>
                  <a:cubicBezTo>
                    <a:pt x="0" y="1295"/>
                    <a:pt x="5" y="1274"/>
                    <a:pt x="21" y="1265"/>
                  </a:cubicBezTo>
                  <a:cubicBezTo>
                    <a:pt x="37" y="1256"/>
                    <a:pt x="58" y="1261"/>
                    <a:pt x="67" y="1277"/>
                  </a:cubicBezTo>
                  <a:lnTo>
                    <a:pt x="300" y="1677"/>
                  </a:lnTo>
                  <a:lnTo>
                    <a:pt x="243" y="1677"/>
                  </a:lnTo>
                  <a:lnTo>
                    <a:pt x="476" y="1277"/>
                  </a:lnTo>
                  <a:cubicBezTo>
                    <a:pt x="485" y="1261"/>
                    <a:pt x="506" y="1256"/>
                    <a:pt x="522" y="1265"/>
                  </a:cubicBezTo>
                  <a:cubicBezTo>
                    <a:pt x="537" y="1274"/>
                    <a:pt x="543" y="1295"/>
                    <a:pt x="534" y="1311"/>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Rectangle 21"/>
            <p:cNvSpPr>
              <a:spLocks noChangeArrowheads="1"/>
            </p:cNvSpPr>
            <p:nvPr/>
          </p:nvSpPr>
          <p:spPr bwMode="auto">
            <a:xfrm>
              <a:off x="3473" y="915"/>
              <a:ext cx="64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Ventana</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Amplitud</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r>
                <a:rPr kumimoji="0" lang="en-US" altLang="en-US" sz="1100" b="1" i="0" u="none" strike="noStrike" cap="none" normalizeH="0" baseline="0" dirty="0" err="1" smtClean="0">
                  <a:ln>
                    <a:noFill/>
                  </a:ln>
                  <a:solidFill>
                    <a:srgbClr val="000000"/>
                  </a:solidFill>
                  <a:effectLst/>
                  <a:latin typeface="Arial" panose="020B0604020202020204" pitchFamily="34" charset="0"/>
                </a:rPr>
                <a:t>Señal</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6" name="Rectangle 23"/>
            <p:cNvSpPr>
              <a:spLocks noChangeArrowheads="1"/>
            </p:cNvSpPr>
            <p:nvPr/>
          </p:nvSpPr>
          <p:spPr bwMode="auto">
            <a:xfrm>
              <a:off x="3979" y="1086"/>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7" name="Freeform 24"/>
            <p:cNvSpPr>
              <a:spLocks noEditPoints="1"/>
            </p:cNvSpPr>
            <p:nvPr/>
          </p:nvSpPr>
          <p:spPr bwMode="auto">
            <a:xfrm>
              <a:off x="2148" y="1860"/>
              <a:ext cx="69" cy="198"/>
            </a:xfrm>
            <a:custGeom>
              <a:avLst/>
              <a:gdLst>
                <a:gd name="T0" fmla="*/ 609 w 1085"/>
                <a:gd name="T1" fmla="*/ 0 h 3120"/>
                <a:gd name="T2" fmla="*/ 609 w 1085"/>
                <a:gd name="T3" fmla="*/ 2988 h 3120"/>
                <a:gd name="T4" fmla="*/ 476 w 1085"/>
                <a:gd name="T5" fmla="*/ 2988 h 3120"/>
                <a:gd name="T6" fmla="*/ 476 w 1085"/>
                <a:gd name="T7" fmla="*/ 0 h 3120"/>
                <a:gd name="T8" fmla="*/ 609 w 1085"/>
                <a:gd name="T9" fmla="*/ 0 h 3120"/>
                <a:gd name="T10" fmla="*/ 1067 w 1085"/>
                <a:gd name="T11" fmla="*/ 2222 h 3120"/>
                <a:gd name="T12" fmla="*/ 542 w 1085"/>
                <a:gd name="T13" fmla="*/ 3120 h 3120"/>
                <a:gd name="T14" fmla="*/ 18 w 1085"/>
                <a:gd name="T15" fmla="*/ 2222 h 3120"/>
                <a:gd name="T16" fmla="*/ 42 w 1085"/>
                <a:gd name="T17" fmla="*/ 2130 h 3120"/>
                <a:gd name="T18" fmla="*/ 133 w 1085"/>
                <a:gd name="T19" fmla="*/ 2154 h 3120"/>
                <a:gd name="T20" fmla="*/ 600 w 1085"/>
                <a:gd name="T21" fmla="*/ 2954 h 3120"/>
                <a:gd name="T22" fmla="*/ 485 w 1085"/>
                <a:gd name="T23" fmla="*/ 2954 h 3120"/>
                <a:gd name="T24" fmla="*/ 952 w 1085"/>
                <a:gd name="T25" fmla="*/ 2154 h 3120"/>
                <a:gd name="T26" fmla="*/ 1043 w 1085"/>
                <a:gd name="T27" fmla="*/ 2130 h 3120"/>
                <a:gd name="T28" fmla="*/ 1067 w 1085"/>
                <a:gd name="T29" fmla="*/ 2222 h 3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5" h="3120">
                  <a:moveTo>
                    <a:pt x="609" y="0"/>
                  </a:moveTo>
                  <a:lnTo>
                    <a:pt x="609" y="2988"/>
                  </a:lnTo>
                  <a:lnTo>
                    <a:pt x="476" y="2988"/>
                  </a:lnTo>
                  <a:lnTo>
                    <a:pt x="476" y="0"/>
                  </a:lnTo>
                  <a:lnTo>
                    <a:pt x="609" y="0"/>
                  </a:lnTo>
                  <a:close/>
                  <a:moveTo>
                    <a:pt x="1067" y="2222"/>
                  </a:moveTo>
                  <a:lnTo>
                    <a:pt x="542" y="3120"/>
                  </a:lnTo>
                  <a:lnTo>
                    <a:pt x="18" y="2222"/>
                  </a:lnTo>
                  <a:cubicBezTo>
                    <a:pt x="0" y="2190"/>
                    <a:pt x="10" y="2149"/>
                    <a:pt x="42" y="2130"/>
                  </a:cubicBezTo>
                  <a:cubicBezTo>
                    <a:pt x="74" y="2112"/>
                    <a:pt x="115" y="2123"/>
                    <a:pt x="133" y="2154"/>
                  </a:cubicBezTo>
                  <a:lnTo>
                    <a:pt x="600" y="2954"/>
                  </a:lnTo>
                  <a:lnTo>
                    <a:pt x="485" y="2954"/>
                  </a:lnTo>
                  <a:lnTo>
                    <a:pt x="952" y="2154"/>
                  </a:lnTo>
                  <a:cubicBezTo>
                    <a:pt x="970" y="2123"/>
                    <a:pt x="1011" y="2112"/>
                    <a:pt x="1043" y="2130"/>
                  </a:cubicBezTo>
                  <a:cubicBezTo>
                    <a:pt x="1075" y="2149"/>
                    <a:pt x="1085" y="2190"/>
                    <a:pt x="1067" y="2222"/>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Rectangle 25"/>
            <p:cNvSpPr>
              <a:spLocks noChangeArrowheads="1"/>
            </p:cNvSpPr>
            <p:nvPr/>
          </p:nvSpPr>
          <p:spPr bwMode="auto">
            <a:xfrm>
              <a:off x="2039" y="1782"/>
              <a:ext cx="5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b="1" dirty="0" err="1" smtClean="0">
                  <a:solidFill>
                    <a:srgbClr val="000000"/>
                  </a:solidFill>
                </a:rPr>
                <a:t>Lecho</a:t>
              </a:r>
              <a:r>
                <a:rPr lang="en-US" altLang="en-US" sz="1100" b="1" dirty="0" smtClean="0">
                  <a:solidFill>
                    <a:srgbClr val="000000"/>
                  </a:solidFill>
                </a:rPr>
                <a:t> Marino</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9" name="Rectangle 26"/>
            <p:cNvSpPr>
              <a:spLocks noChangeArrowheads="1"/>
            </p:cNvSpPr>
            <p:nvPr/>
          </p:nvSpPr>
          <p:spPr bwMode="auto">
            <a:xfrm>
              <a:off x="2340" y="1782"/>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0" name="Freeform 27"/>
            <p:cNvSpPr>
              <a:spLocks noEditPoints="1"/>
            </p:cNvSpPr>
            <p:nvPr/>
          </p:nvSpPr>
          <p:spPr bwMode="auto">
            <a:xfrm>
              <a:off x="3697" y="1890"/>
              <a:ext cx="69" cy="1005"/>
            </a:xfrm>
            <a:custGeom>
              <a:avLst/>
              <a:gdLst>
                <a:gd name="T0" fmla="*/ 305 w 543"/>
                <a:gd name="T1" fmla="*/ 0 h 7920"/>
                <a:gd name="T2" fmla="*/ 305 w 543"/>
                <a:gd name="T3" fmla="*/ 7854 h 7920"/>
                <a:gd name="T4" fmla="*/ 238 w 543"/>
                <a:gd name="T5" fmla="*/ 7854 h 7920"/>
                <a:gd name="T6" fmla="*/ 238 w 543"/>
                <a:gd name="T7" fmla="*/ 0 h 7920"/>
                <a:gd name="T8" fmla="*/ 305 w 543"/>
                <a:gd name="T9" fmla="*/ 0 h 7920"/>
                <a:gd name="T10" fmla="*/ 534 w 543"/>
                <a:gd name="T11" fmla="*/ 7471 h 7920"/>
                <a:gd name="T12" fmla="*/ 271 w 543"/>
                <a:gd name="T13" fmla="*/ 7920 h 7920"/>
                <a:gd name="T14" fmla="*/ 9 w 543"/>
                <a:gd name="T15" fmla="*/ 7471 h 7920"/>
                <a:gd name="T16" fmla="*/ 21 w 543"/>
                <a:gd name="T17" fmla="*/ 7425 h 7920"/>
                <a:gd name="T18" fmla="*/ 67 w 543"/>
                <a:gd name="T19" fmla="*/ 7437 h 7920"/>
                <a:gd name="T20" fmla="*/ 300 w 543"/>
                <a:gd name="T21" fmla="*/ 7837 h 7920"/>
                <a:gd name="T22" fmla="*/ 243 w 543"/>
                <a:gd name="T23" fmla="*/ 7837 h 7920"/>
                <a:gd name="T24" fmla="*/ 476 w 543"/>
                <a:gd name="T25" fmla="*/ 7437 h 7920"/>
                <a:gd name="T26" fmla="*/ 522 w 543"/>
                <a:gd name="T27" fmla="*/ 7425 h 7920"/>
                <a:gd name="T28" fmla="*/ 534 w 543"/>
                <a:gd name="T29" fmla="*/ 7471 h 7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3" h="7920">
                  <a:moveTo>
                    <a:pt x="305" y="0"/>
                  </a:moveTo>
                  <a:lnTo>
                    <a:pt x="305" y="7854"/>
                  </a:lnTo>
                  <a:lnTo>
                    <a:pt x="238" y="7854"/>
                  </a:lnTo>
                  <a:lnTo>
                    <a:pt x="238" y="0"/>
                  </a:lnTo>
                  <a:lnTo>
                    <a:pt x="305" y="0"/>
                  </a:lnTo>
                  <a:close/>
                  <a:moveTo>
                    <a:pt x="534" y="7471"/>
                  </a:moveTo>
                  <a:lnTo>
                    <a:pt x="271" y="7920"/>
                  </a:lnTo>
                  <a:lnTo>
                    <a:pt x="9" y="7471"/>
                  </a:lnTo>
                  <a:cubicBezTo>
                    <a:pt x="0" y="7455"/>
                    <a:pt x="5" y="7434"/>
                    <a:pt x="21" y="7425"/>
                  </a:cubicBezTo>
                  <a:cubicBezTo>
                    <a:pt x="37" y="7416"/>
                    <a:pt x="58" y="7421"/>
                    <a:pt x="67" y="7437"/>
                  </a:cubicBezTo>
                  <a:lnTo>
                    <a:pt x="300" y="7837"/>
                  </a:lnTo>
                  <a:lnTo>
                    <a:pt x="243" y="7837"/>
                  </a:lnTo>
                  <a:lnTo>
                    <a:pt x="476" y="7437"/>
                  </a:lnTo>
                  <a:cubicBezTo>
                    <a:pt x="485" y="7421"/>
                    <a:pt x="506" y="7416"/>
                    <a:pt x="522" y="7425"/>
                  </a:cubicBezTo>
                  <a:cubicBezTo>
                    <a:pt x="537" y="7434"/>
                    <a:pt x="543" y="7455"/>
                    <a:pt x="534" y="7471"/>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Rectangle 28"/>
            <p:cNvSpPr>
              <a:spLocks noChangeArrowheads="1"/>
            </p:cNvSpPr>
            <p:nvPr/>
          </p:nvSpPr>
          <p:spPr bwMode="auto">
            <a:xfrm>
              <a:off x="3534" y="1694"/>
              <a:ext cx="36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100" b="1" dirty="0" smtClean="0">
                  <a:solidFill>
                    <a:srgbClr val="000000"/>
                  </a:solidFill>
                </a:rPr>
                <a:t>Primer</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anose="020B0604020202020204" pitchFamily="34" charset="0"/>
                </a:rPr>
                <a:t> </a:t>
              </a:r>
              <a:r>
                <a:rPr kumimoji="0" lang="en-US" altLang="en-US" sz="1100" b="1" i="0" u="none" strike="noStrike" cap="none" normalizeH="0" baseline="0" dirty="0" err="1" smtClean="0">
                  <a:ln>
                    <a:noFill/>
                  </a:ln>
                  <a:solidFill>
                    <a:srgbClr val="000000"/>
                  </a:solidFill>
                  <a:effectLst/>
                  <a:latin typeface="Arial" panose="020B0604020202020204" pitchFamily="34" charset="0"/>
                </a:rPr>
                <a:t>Multiplo</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62" name="Rectangle 29"/>
            <p:cNvSpPr>
              <a:spLocks noChangeArrowheads="1"/>
            </p:cNvSpPr>
            <p:nvPr/>
          </p:nvSpPr>
          <p:spPr bwMode="auto">
            <a:xfrm>
              <a:off x="3906" y="1792"/>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3" name="Freeform 30"/>
            <p:cNvSpPr>
              <a:spLocks noEditPoints="1"/>
            </p:cNvSpPr>
            <p:nvPr/>
          </p:nvSpPr>
          <p:spPr bwMode="auto">
            <a:xfrm>
              <a:off x="2602" y="1960"/>
              <a:ext cx="255" cy="555"/>
            </a:xfrm>
            <a:custGeom>
              <a:avLst/>
              <a:gdLst>
                <a:gd name="T0" fmla="*/ 1950 w 2011"/>
                <a:gd name="T1" fmla="*/ 0 h 4374"/>
                <a:gd name="T2" fmla="*/ 57 w 2011"/>
                <a:gd name="T3" fmla="*/ 4300 h 4374"/>
                <a:gd name="T4" fmla="*/ 118 w 2011"/>
                <a:gd name="T5" fmla="*/ 4327 h 4374"/>
                <a:gd name="T6" fmla="*/ 2011 w 2011"/>
                <a:gd name="T7" fmla="*/ 27 h 4374"/>
                <a:gd name="T8" fmla="*/ 1950 w 2011"/>
                <a:gd name="T9" fmla="*/ 0 h 4374"/>
                <a:gd name="T10" fmla="*/ 2 w 2011"/>
                <a:gd name="T11" fmla="*/ 3857 h 4374"/>
                <a:gd name="T12" fmla="*/ 60 w 2011"/>
                <a:gd name="T13" fmla="*/ 4374 h 4374"/>
                <a:gd name="T14" fmla="*/ 481 w 2011"/>
                <a:gd name="T15" fmla="*/ 4068 h 4374"/>
                <a:gd name="T16" fmla="*/ 489 w 2011"/>
                <a:gd name="T17" fmla="*/ 4022 h 4374"/>
                <a:gd name="T18" fmla="*/ 442 w 2011"/>
                <a:gd name="T19" fmla="*/ 4014 h 4374"/>
                <a:gd name="T20" fmla="*/ 67 w 2011"/>
                <a:gd name="T21" fmla="*/ 4286 h 4374"/>
                <a:gd name="T22" fmla="*/ 120 w 2011"/>
                <a:gd name="T23" fmla="*/ 4310 h 4374"/>
                <a:gd name="T24" fmla="*/ 68 w 2011"/>
                <a:gd name="T25" fmla="*/ 3849 h 4374"/>
                <a:gd name="T26" fmla="*/ 31 w 2011"/>
                <a:gd name="T27" fmla="*/ 3820 h 4374"/>
                <a:gd name="T28" fmla="*/ 2 w 2011"/>
                <a:gd name="T29" fmla="*/ 3857 h 4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11" h="4374">
                  <a:moveTo>
                    <a:pt x="1950" y="0"/>
                  </a:moveTo>
                  <a:lnTo>
                    <a:pt x="57" y="4300"/>
                  </a:lnTo>
                  <a:lnTo>
                    <a:pt x="118" y="4327"/>
                  </a:lnTo>
                  <a:lnTo>
                    <a:pt x="2011" y="27"/>
                  </a:lnTo>
                  <a:lnTo>
                    <a:pt x="1950" y="0"/>
                  </a:lnTo>
                  <a:close/>
                  <a:moveTo>
                    <a:pt x="2" y="3857"/>
                  </a:moveTo>
                  <a:lnTo>
                    <a:pt x="60" y="4374"/>
                  </a:lnTo>
                  <a:lnTo>
                    <a:pt x="481" y="4068"/>
                  </a:lnTo>
                  <a:cubicBezTo>
                    <a:pt x="496" y="4057"/>
                    <a:pt x="500" y="4037"/>
                    <a:pt x="489" y="4022"/>
                  </a:cubicBezTo>
                  <a:cubicBezTo>
                    <a:pt x="478" y="4007"/>
                    <a:pt x="457" y="4003"/>
                    <a:pt x="442" y="4014"/>
                  </a:cubicBezTo>
                  <a:lnTo>
                    <a:pt x="67" y="4286"/>
                  </a:lnTo>
                  <a:lnTo>
                    <a:pt x="120" y="4310"/>
                  </a:lnTo>
                  <a:lnTo>
                    <a:pt x="68" y="3849"/>
                  </a:lnTo>
                  <a:cubicBezTo>
                    <a:pt x="66" y="3831"/>
                    <a:pt x="49" y="3818"/>
                    <a:pt x="31" y="3820"/>
                  </a:cubicBezTo>
                  <a:cubicBezTo>
                    <a:pt x="13" y="3822"/>
                    <a:pt x="0" y="3839"/>
                    <a:pt x="2" y="3857"/>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Rectangle 31"/>
            <p:cNvSpPr>
              <a:spLocks noChangeArrowheads="1"/>
            </p:cNvSpPr>
            <p:nvPr/>
          </p:nvSpPr>
          <p:spPr bwMode="auto">
            <a:xfrm>
              <a:off x="2711" y="1735"/>
              <a:ext cx="4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Capas</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Sedimento</a:t>
              </a:r>
              <a:r>
                <a:rPr kumimoji="0" lang="en-US" altLang="en-US" sz="1100" b="1" i="0" u="none" strike="noStrike" cap="none" normalizeH="0" baseline="0" dirty="0" smtClean="0">
                  <a:ln>
                    <a:noFill/>
                  </a:ln>
                  <a:solidFill>
                    <a:srgbClr val="000000"/>
                  </a:solidFill>
                  <a:effectLst/>
                  <a:latin typeface="Arial" panose="020B0604020202020204" pitchFamily="34" charset="0"/>
                </a:rPr>
                <a:t>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65" name="Rectangle 33"/>
            <p:cNvSpPr>
              <a:spLocks noChangeArrowheads="1"/>
            </p:cNvSpPr>
            <p:nvPr/>
          </p:nvSpPr>
          <p:spPr bwMode="auto">
            <a:xfrm>
              <a:off x="3038" y="1868"/>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6" name="Freeform 34"/>
            <p:cNvSpPr>
              <a:spLocks noEditPoints="1"/>
            </p:cNvSpPr>
            <p:nvPr/>
          </p:nvSpPr>
          <p:spPr bwMode="auto">
            <a:xfrm>
              <a:off x="2910" y="1959"/>
              <a:ext cx="121" cy="175"/>
            </a:xfrm>
            <a:custGeom>
              <a:avLst/>
              <a:gdLst>
                <a:gd name="T0" fmla="*/ 55 w 948"/>
                <a:gd name="T1" fmla="*/ 0 h 1379"/>
                <a:gd name="T2" fmla="*/ 938 w 948"/>
                <a:gd name="T3" fmla="*/ 1305 h 1379"/>
                <a:gd name="T4" fmla="*/ 883 w 948"/>
                <a:gd name="T5" fmla="*/ 1343 h 1379"/>
                <a:gd name="T6" fmla="*/ 0 w 948"/>
                <a:gd name="T7" fmla="*/ 37 h 1379"/>
                <a:gd name="T8" fmla="*/ 55 w 948"/>
                <a:gd name="T9" fmla="*/ 0 h 1379"/>
                <a:gd name="T10" fmla="*/ 913 w 948"/>
                <a:gd name="T11" fmla="*/ 860 h 1379"/>
                <a:gd name="T12" fmla="*/ 948 w 948"/>
                <a:gd name="T13" fmla="*/ 1379 h 1379"/>
                <a:gd name="T14" fmla="*/ 479 w 948"/>
                <a:gd name="T15" fmla="*/ 1154 h 1379"/>
                <a:gd name="T16" fmla="*/ 463 w 948"/>
                <a:gd name="T17" fmla="*/ 1109 h 1379"/>
                <a:gd name="T18" fmla="*/ 508 w 948"/>
                <a:gd name="T19" fmla="*/ 1093 h 1379"/>
                <a:gd name="T20" fmla="*/ 925 w 948"/>
                <a:gd name="T21" fmla="*/ 1294 h 1379"/>
                <a:gd name="T22" fmla="*/ 877 w 948"/>
                <a:gd name="T23" fmla="*/ 1326 h 1379"/>
                <a:gd name="T24" fmla="*/ 846 w 948"/>
                <a:gd name="T25" fmla="*/ 864 h 1379"/>
                <a:gd name="T26" fmla="*/ 877 w 948"/>
                <a:gd name="T27" fmla="*/ 829 h 1379"/>
                <a:gd name="T28" fmla="*/ 913 w 948"/>
                <a:gd name="T29" fmla="*/ 860 h 1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8" h="1379">
                  <a:moveTo>
                    <a:pt x="55" y="0"/>
                  </a:moveTo>
                  <a:lnTo>
                    <a:pt x="938" y="1305"/>
                  </a:lnTo>
                  <a:lnTo>
                    <a:pt x="883" y="1343"/>
                  </a:lnTo>
                  <a:lnTo>
                    <a:pt x="0" y="37"/>
                  </a:lnTo>
                  <a:lnTo>
                    <a:pt x="55" y="0"/>
                  </a:lnTo>
                  <a:close/>
                  <a:moveTo>
                    <a:pt x="913" y="860"/>
                  </a:moveTo>
                  <a:lnTo>
                    <a:pt x="948" y="1379"/>
                  </a:lnTo>
                  <a:lnTo>
                    <a:pt x="479" y="1154"/>
                  </a:lnTo>
                  <a:cubicBezTo>
                    <a:pt x="462" y="1146"/>
                    <a:pt x="455" y="1126"/>
                    <a:pt x="463" y="1109"/>
                  </a:cubicBezTo>
                  <a:cubicBezTo>
                    <a:pt x="471" y="1092"/>
                    <a:pt x="491" y="1085"/>
                    <a:pt x="508" y="1093"/>
                  </a:cubicBezTo>
                  <a:lnTo>
                    <a:pt x="925" y="1294"/>
                  </a:lnTo>
                  <a:lnTo>
                    <a:pt x="877" y="1326"/>
                  </a:lnTo>
                  <a:lnTo>
                    <a:pt x="846" y="864"/>
                  </a:lnTo>
                  <a:cubicBezTo>
                    <a:pt x="845" y="846"/>
                    <a:pt x="859" y="830"/>
                    <a:pt x="877" y="829"/>
                  </a:cubicBezTo>
                  <a:cubicBezTo>
                    <a:pt x="896" y="828"/>
                    <a:pt x="912" y="841"/>
                    <a:pt x="913" y="860"/>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35"/>
            <p:cNvSpPr>
              <a:spLocks noEditPoints="1"/>
            </p:cNvSpPr>
            <p:nvPr/>
          </p:nvSpPr>
          <p:spPr bwMode="auto">
            <a:xfrm>
              <a:off x="2854" y="1961"/>
              <a:ext cx="69" cy="655"/>
            </a:xfrm>
            <a:custGeom>
              <a:avLst/>
              <a:gdLst>
                <a:gd name="T0" fmla="*/ 305 w 543"/>
                <a:gd name="T1" fmla="*/ 0 h 5160"/>
                <a:gd name="T2" fmla="*/ 305 w 543"/>
                <a:gd name="T3" fmla="*/ 5094 h 5160"/>
                <a:gd name="T4" fmla="*/ 238 w 543"/>
                <a:gd name="T5" fmla="*/ 5094 h 5160"/>
                <a:gd name="T6" fmla="*/ 238 w 543"/>
                <a:gd name="T7" fmla="*/ 0 h 5160"/>
                <a:gd name="T8" fmla="*/ 305 w 543"/>
                <a:gd name="T9" fmla="*/ 0 h 5160"/>
                <a:gd name="T10" fmla="*/ 534 w 543"/>
                <a:gd name="T11" fmla="*/ 4711 h 5160"/>
                <a:gd name="T12" fmla="*/ 271 w 543"/>
                <a:gd name="T13" fmla="*/ 5160 h 5160"/>
                <a:gd name="T14" fmla="*/ 9 w 543"/>
                <a:gd name="T15" fmla="*/ 4711 h 5160"/>
                <a:gd name="T16" fmla="*/ 21 w 543"/>
                <a:gd name="T17" fmla="*/ 4665 h 5160"/>
                <a:gd name="T18" fmla="*/ 67 w 543"/>
                <a:gd name="T19" fmla="*/ 4677 h 5160"/>
                <a:gd name="T20" fmla="*/ 300 w 543"/>
                <a:gd name="T21" fmla="*/ 5077 h 5160"/>
                <a:gd name="T22" fmla="*/ 243 w 543"/>
                <a:gd name="T23" fmla="*/ 5077 h 5160"/>
                <a:gd name="T24" fmla="*/ 476 w 543"/>
                <a:gd name="T25" fmla="*/ 4677 h 5160"/>
                <a:gd name="T26" fmla="*/ 522 w 543"/>
                <a:gd name="T27" fmla="*/ 4665 h 5160"/>
                <a:gd name="T28" fmla="*/ 534 w 543"/>
                <a:gd name="T29" fmla="*/ 4711 h 5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3" h="5160">
                  <a:moveTo>
                    <a:pt x="305" y="0"/>
                  </a:moveTo>
                  <a:lnTo>
                    <a:pt x="305" y="5094"/>
                  </a:lnTo>
                  <a:lnTo>
                    <a:pt x="238" y="5094"/>
                  </a:lnTo>
                  <a:lnTo>
                    <a:pt x="238" y="0"/>
                  </a:lnTo>
                  <a:lnTo>
                    <a:pt x="305" y="0"/>
                  </a:lnTo>
                  <a:close/>
                  <a:moveTo>
                    <a:pt x="534" y="4711"/>
                  </a:moveTo>
                  <a:lnTo>
                    <a:pt x="271" y="5160"/>
                  </a:lnTo>
                  <a:lnTo>
                    <a:pt x="9" y="4711"/>
                  </a:lnTo>
                  <a:cubicBezTo>
                    <a:pt x="0" y="4695"/>
                    <a:pt x="5" y="4674"/>
                    <a:pt x="21" y="4665"/>
                  </a:cubicBezTo>
                  <a:cubicBezTo>
                    <a:pt x="37" y="4656"/>
                    <a:pt x="58" y="4661"/>
                    <a:pt x="67" y="4677"/>
                  </a:cubicBezTo>
                  <a:lnTo>
                    <a:pt x="300" y="5077"/>
                  </a:lnTo>
                  <a:lnTo>
                    <a:pt x="243" y="5077"/>
                  </a:lnTo>
                  <a:lnTo>
                    <a:pt x="476" y="4677"/>
                  </a:lnTo>
                  <a:cubicBezTo>
                    <a:pt x="485" y="4661"/>
                    <a:pt x="506" y="4656"/>
                    <a:pt x="522" y="4665"/>
                  </a:cubicBezTo>
                  <a:cubicBezTo>
                    <a:pt x="538" y="4674"/>
                    <a:pt x="543" y="4695"/>
                    <a:pt x="534" y="4711"/>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Rectangle 36"/>
            <p:cNvSpPr>
              <a:spLocks noChangeArrowheads="1"/>
            </p:cNvSpPr>
            <p:nvPr/>
          </p:nvSpPr>
          <p:spPr bwMode="auto">
            <a:xfrm>
              <a:off x="1875" y="1256"/>
              <a:ext cx="308" cy="130"/>
            </a:xfrm>
            <a:prstGeom prst="rect">
              <a:avLst/>
            </a:prstGeom>
            <a:noFill/>
            <a:ln w="26988" cap="flat">
              <a:solidFill>
                <a:srgbClr val="F600F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Freeform 37"/>
            <p:cNvSpPr>
              <a:spLocks noEditPoints="1"/>
            </p:cNvSpPr>
            <p:nvPr/>
          </p:nvSpPr>
          <p:spPr bwMode="auto">
            <a:xfrm>
              <a:off x="2184" y="1299"/>
              <a:ext cx="215" cy="69"/>
            </a:xfrm>
            <a:custGeom>
              <a:avLst/>
              <a:gdLst>
                <a:gd name="T0" fmla="*/ 1693 w 1693"/>
                <a:gd name="T1" fmla="*/ 238 h 542"/>
                <a:gd name="T2" fmla="*/ 66 w 1693"/>
                <a:gd name="T3" fmla="*/ 238 h 542"/>
                <a:gd name="T4" fmla="*/ 66 w 1693"/>
                <a:gd name="T5" fmla="*/ 304 h 542"/>
                <a:gd name="T6" fmla="*/ 1693 w 1693"/>
                <a:gd name="T7" fmla="*/ 304 h 542"/>
                <a:gd name="T8" fmla="*/ 1693 w 1693"/>
                <a:gd name="T9" fmla="*/ 238 h 542"/>
                <a:gd name="T10" fmla="*/ 449 w 1693"/>
                <a:gd name="T11" fmla="*/ 9 h 542"/>
                <a:gd name="T12" fmla="*/ 0 w 1693"/>
                <a:gd name="T13" fmla="*/ 271 h 542"/>
                <a:gd name="T14" fmla="*/ 449 w 1693"/>
                <a:gd name="T15" fmla="*/ 533 h 542"/>
                <a:gd name="T16" fmla="*/ 495 w 1693"/>
                <a:gd name="T17" fmla="*/ 521 h 542"/>
                <a:gd name="T18" fmla="*/ 483 w 1693"/>
                <a:gd name="T19" fmla="*/ 476 h 542"/>
                <a:gd name="T20" fmla="*/ 83 w 1693"/>
                <a:gd name="T21" fmla="*/ 242 h 542"/>
                <a:gd name="T22" fmla="*/ 83 w 1693"/>
                <a:gd name="T23" fmla="*/ 300 h 542"/>
                <a:gd name="T24" fmla="*/ 483 w 1693"/>
                <a:gd name="T25" fmla="*/ 67 h 542"/>
                <a:gd name="T26" fmla="*/ 495 w 1693"/>
                <a:gd name="T27" fmla="*/ 21 h 542"/>
                <a:gd name="T28" fmla="*/ 449 w 1693"/>
                <a:gd name="T29" fmla="*/ 9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3" h="542">
                  <a:moveTo>
                    <a:pt x="1693" y="238"/>
                  </a:moveTo>
                  <a:lnTo>
                    <a:pt x="66" y="238"/>
                  </a:lnTo>
                  <a:lnTo>
                    <a:pt x="66" y="304"/>
                  </a:lnTo>
                  <a:lnTo>
                    <a:pt x="1693" y="304"/>
                  </a:lnTo>
                  <a:lnTo>
                    <a:pt x="1693" y="238"/>
                  </a:lnTo>
                  <a:close/>
                  <a:moveTo>
                    <a:pt x="449" y="9"/>
                  </a:moveTo>
                  <a:lnTo>
                    <a:pt x="0" y="271"/>
                  </a:lnTo>
                  <a:lnTo>
                    <a:pt x="449" y="533"/>
                  </a:lnTo>
                  <a:cubicBezTo>
                    <a:pt x="465" y="542"/>
                    <a:pt x="486" y="537"/>
                    <a:pt x="495" y="521"/>
                  </a:cubicBezTo>
                  <a:cubicBezTo>
                    <a:pt x="504" y="505"/>
                    <a:pt x="499" y="485"/>
                    <a:pt x="483" y="476"/>
                  </a:cubicBezTo>
                  <a:lnTo>
                    <a:pt x="83" y="242"/>
                  </a:lnTo>
                  <a:lnTo>
                    <a:pt x="83" y="300"/>
                  </a:lnTo>
                  <a:lnTo>
                    <a:pt x="483" y="67"/>
                  </a:lnTo>
                  <a:cubicBezTo>
                    <a:pt x="499" y="57"/>
                    <a:pt x="504" y="37"/>
                    <a:pt x="495" y="21"/>
                  </a:cubicBezTo>
                  <a:cubicBezTo>
                    <a:pt x="486" y="5"/>
                    <a:pt x="465" y="0"/>
                    <a:pt x="449" y="9"/>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Rectangle 38"/>
            <p:cNvSpPr>
              <a:spLocks noChangeArrowheads="1"/>
            </p:cNvSpPr>
            <p:nvPr/>
          </p:nvSpPr>
          <p:spPr bwMode="auto">
            <a:xfrm>
              <a:off x="2460" y="1289"/>
              <a:ext cx="62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smtClean="0">
                  <a:ln>
                    <a:noFill/>
                  </a:ln>
                  <a:solidFill>
                    <a:srgbClr val="000000"/>
                  </a:solidFill>
                  <a:effectLst/>
                  <a:latin typeface="Arial" panose="020B0604020202020204" pitchFamily="34" charset="0"/>
                </a:rPr>
                <a:t>Controles</a:t>
              </a:r>
              <a:r>
                <a:rPr kumimoji="0" lang="en-US" altLang="en-US" sz="1100" b="1" i="0" u="none" strike="noStrike" cap="none" normalizeH="0" baseline="0" dirty="0" smtClean="0">
                  <a:ln>
                    <a:noFill/>
                  </a:ln>
                  <a:solidFill>
                    <a:srgbClr val="000000"/>
                  </a:solidFill>
                  <a:effectLst/>
                  <a:latin typeface="Arial" panose="020B0604020202020204" pitchFamily="34" charset="0"/>
                </a:rPr>
                <a:t> SBP</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71" name="Rectangle 39"/>
            <p:cNvSpPr>
              <a:spLocks noChangeArrowheads="1"/>
            </p:cNvSpPr>
            <p:nvPr/>
          </p:nvSpPr>
          <p:spPr bwMode="auto">
            <a:xfrm>
              <a:off x="3005" y="1289"/>
              <a:ext cx="6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smtClean="0">
                  <a:ln>
                    <a:noFill/>
                  </a:ln>
                  <a:solidFill>
                    <a:srgbClr val="000000"/>
                  </a:solidFill>
                  <a:effectLst/>
                  <a:latin typeface="Arial" panose="020B060402020202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pSp>
      <p:sp>
        <p:nvSpPr>
          <p:cNvPr id="72" name="TextBox 71"/>
          <p:cNvSpPr txBox="1"/>
          <p:nvPr/>
        </p:nvSpPr>
        <p:spPr>
          <a:xfrm>
            <a:off x="321834" y="5734231"/>
            <a:ext cx="6372345" cy="253916"/>
          </a:xfrm>
          <a:prstGeom prst="rect">
            <a:avLst/>
          </a:prstGeom>
          <a:noFill/>
        </p:spPr>
        <p:txBody>
          <a:bodyPr wrap="square" rtlCol="0">
            <a:spAutoFit/>
          </a:bodyPr>
          <a:lstStyle/>
          <a:p>
            <a:r>
              <a:rPr lang="en-US" sz="1050" dirty="0" smtClean="0"/>
              <a:t>El </a:t>
            </a:r>
            <a:r>
              <a:rPr lang="en-US" sz="1050" dirty="0" err="1" smtClean="0"/>
              <a:t>programa</a:t>
            </a:r>
            <a:r>
              <a:rPr lang="en-US" sz="1050" dirty="0" smtClean="0"/>
              <a:t> LEVANTAMIENTO </a:t>
            </a:r>
            <a:r>
              <a:rPr lang="en-US" sz="1050" dirty="0" err="1" smtClean="0"/>
              <a:t>mostrando</a:t>
            </a:r>
            <a:r>
              <a:rPr lang="en-US" sz="1050" dirty="0" smtClean="0"/>
              <a:t> </a:t>
            </a:r>
            <a:r>
              <a:rPr lang="en-US" sz="1050" dirty="0" err="1" smtClean="0"/>
              <a:t>ventanas</a:t>
            </a:r>
            <a:r>
              <a:rPr lang="en-US" sz="1050" dirty="0" smtClean="0"/>
              <a:t> del </a:t>
            </a:r>
            <a:r>
              <a:rPr lang="en-US" sz="1050" dirty="0" err="1" smtClean="0"/>
              <a:t>Mapa</a:t>
            </a:r>
            <a:r>
              <a:rPr lang="en-US" sz="1050" dirty="0" smtClean="0"/>
              <a:t>, </a:t>
            </a:r>
            <a:r>
              <a:rPr lang="en-US" sz="1050" dirty="0" err="1" smtClean="0"/>
              <a:t>Datos</a:t>
            </a:r>
            <a:r>
              <a:rPr lang="en-US" sz="1050" dirty="0" smtClean="0"/>
              <a:t> </a:t>
            </a:r>
            <a:r>
              <a:rPr lang="en-US" sz="1050" dirty="0" err="1" smtClean="0"/>
              <a:t>desplazados</a:t>
            </a:r>
            <a:r>
              <a:rPr lang="en-US" sz="1050" dirty="0" smtClean="0"/>
              <a:t> e </a:t>
            </a:r>
            <a:r>
              <a:rPr lang="en-US" sz="1050" dirty="0" err="1" smtClean="0"/>
              <a:t>Indicador</a:t>
            </a:r>
            <a:r>
              <a:rPr lang="en-US" sz="1050" dirty="0" smtClean="0"/>
              <a:t> </a:t>
            </a:r>
            <a:r>
              <a:rPr lang="en-US" sz="1050" dirty="0" err="1" smtClean="0"/>
              <a:t>Izq</a:t>
            </a:r>
            <a:r>
              <a:rPr lang="en-US" sz="1050" dirty="0" smtClean="0"/>
              <a:t>/Der.</a:t>
            </a:r>
            <a:endParaRPr lang="en-US" sz="1050" dirty="0"/>
          </a:p>
        </p:txBody>
      </p:sp>
    </p:spTree>
    <p:extLst>
      <p:ext uri="{BB962C8B-B14F-4D97-AF65-F5344CB8AC3E}">
        <p14:creationId xmlns:p14="http://schemas.microsoft.com/office/powerpoint/2010/main" val="3527293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Ejecutando LEVANTAMIENTO (SBP Doble)</a:t>
            </a:r>
          </a:p>
        </p:txBody>
      </p:sp>
      <p:sp>
        <p:nvSpPr>
          <p:cNvPr id="26627" name="Text Box 3"/>
          <p:cNvSpPr txBox="1">
            <a:spLocks noChangeArrowheads="1"/>
          </p:cNvSpPr>
          <p:nvPr/>
        </p:nvSpPr>
        <p:spPr bwMode="auto">
          <a:xfrm>
            <a:off x="6781800" y="2362200"/>
            <a:ext cx="2286000" cy="117475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pPr>
            <a:r>
              <a:rPr lang="es" sz="1800" b="0" i="0" u="none">
                <a:solidFill>
                  <a:schemeClr val="tx1">
                    <a:lumMod val="65000"/>
                    <a:lumOff val="35000"/>
                  </a:schemeClr>
                </a:solidFill>
              </a:rPr>
              <a:t>Si uno esta simultáneamente adquiriendo dos canales de datos de sub-bottom habrán dos instancias de la ventana de Datos desplazable mostrando Canal 1 &amp; 2 respectivamente.</a:t>
            </a:r>
          </a:p>
        </p:txBody>
      </p:sp>
      <p:grpSp>
        <p:nvGrpSpPr>
          <p:cNvPr id="3" name="Group 2"/>
          <p:cNvGrpSpPr/>
          <p:nvPr/>
        </p:nvGrpSpPr>
        <p:grpSpPr>
          <a:xfrm>
            <a:off x="149225" y="1511300"/>
            <a:ext cx="6632575" cy="4908390"/>
            <a:chOff x="149225" y="1511300"/>
            <a:chExt cx="6632575" cy="4908390"/>
          </a:xfrm>
        </p:grpSpPr>
        <p:pic>
          <p:nvPicPr>
            <p:cNvPr id="266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25" y="1511300"/>
              <a:ext cx="6632575" cy="48895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9225" y="6204246"/>
              <a:ext cx="6632575" cy="215444"/>
            </a:xfrm>
            <a:prstGeom prst="rect">
              <a:avLst/>
            </a:prstGeom>
            <a:solidFill>
              <a:schemeClr val="bg1"/>
            </a:solidFill>
          </p:spPr>
          <p:txBody>
            <a:bodyPr wrap="square" rtlCol="0">
              <a:spAutoFit/>
            </a:bodyPr>
            <a:lstStyle/>
            <a:p>
              <a:r>
                <a:rPr lang="en-US" sz="800" dirty="0" smtClean="0"/>
                <a:t>El </a:t>
              </a:r>
              <a:r>
                <a:rPr lang="en-US" sz="800" dirty="0" err="1" smtClean="0"/>
                <a:t>programa</a:t>
              </a:r>
              <a:r>
                <a:rPr lang="en-US" sz="800" dirty="0" smtClean="0"/>
                <a:t> LEVANTAMIENTO </a:t>
              </a:r>
              <a:r>
                <a:rPr lang="en-US" sz="800" dirty="0" err="1" smtClean="0"/>
                <a:t>mostrando</a:t>
              </a:r>
              <a:r>
                <a:rPr lang="en-US" sz="800" dirty="0" smtClean="0"/>
                <a:t> un Sistema de </a:t>
              </a:r>
              <a:r>
                <a:rPr lang="en-US" sz="800" dirty="0" err="1" smtClean="0"/>
                <a:t>doble</a:t>
              </a:r>
              <a:r>
                <a:rPr lang="en-US" sz="800" dirty="0" smtClean="0"/>
                <a:t> sub-bottom </a:t>
              </a:r>
              <a:r>
                <a:rPr lang="en-US" sz="800" dirty="0" err="1" smtClean="0"/>
                <a:t>mostrando</a:t>
              </a:r>
              <a:r>
                <a:rPr lang="en-US" sz="800" dirty="0" smtClean="0"/>
                <a:t> dos </a:t>
              </a:r>
              <a:r>
                <a:rPr lang="en-US" sz="800" dirty="0" err="1" smtClean="0"/>
                <a:t>instancias</a:t>
              </a:r>
              <a:r>
                <a:rPr lang="en-US" sz="800" dirty="0" smtClean="0"/>
                <a:t> de la </a:t>
              </a:r>
              <a:r>
                <a:rPr lang="en-US" sz="800" dirty="0" err="1" smtClean="0"/>
                <a:t>ventana</a:t>
              </a:r>
              <a:r>
                <a:rPr lang="en-US" sz="800" dirty="0" smtClean="0"/>
                <a:t> de </a:t>
              </a:r>
              <a:r>
                <a:rPr lang="en-US" sz="800" dirty="0" err="1" smtClean="0"/>
                <a:t>Datos</a:t>
              </a:r>
              <a:r>
                <a:rPr lang="en-US" sz="800" dirty="0" smtClean="0"/>
                <a:t> </a:t>
              </a:r>
              <a:r>
                <a:rPr lang="en-US" sz="800" dirty="0" err="1" smtClean="0"/>
                <a:t>desplazables</a:t>
              </a:r>
              <a:r>
                <a:rPr lang="en-US" sz="800" dirty="0" smtClean="0"/>
                <a:t>.</a:t>
              </a:r>
              <a:endParaRPr lang="en-US" sz="800" dirty="0"/>
            </a:p>
          </p:txBody>
        </p:sp>
      </p:grpSp>
    </p:spTree>
    <p:extLst>
      <p:ext uri="{BB962C8B-B14F-4D97-AF65-F5344CB8AC3E}">
        <p14:creationId xmlns:p14="http://schemas.microsoft.com/office/powerpoint/2010/main" val="250635886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Text Box 3"/>
          <p:cNvSpPr txBox="1">
            <a:spLocks noChangeArrowheads="1"/>
          </p:cNvSpPr>
          <p:nvPr/>
        </p:nvSpPr>
        <p:spPr bwMode="auto">
          <a:xfrm>
            <a:off x="96838" y="1143000"/>
            <a:ext cx="5676900" cy="32766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marL="0" indent="0" algn="l" rtl="0" eaLnBrk="1" hangingPunct="1">
              <a:spcBef>
                <a:spcPts val="500"/>
              </a:spcBef>
              <a:spcAft>
                <a:spcPct val="0"/>
              </a:spcAft>
              <a:buClrTx/>
              <a:buSzPct val="45000"/>
              <a:defRPr/>
            </a:pPr>
            <a:r>
              <a:rPr lang="es" sz="1800" b="1" i="0" u="none" dirty="0">
                <a:solidFill>
                  <a:schemeClr val="tx1">
                    <a:lumMod val="65000"/>
                    <a:lumOff val="35000"/>
                  </a:schemeClr>
                </a:solidFill>
              </a:rPr>
              <a:t>Controles Sub-bottom</a:t>
            </a:r>
          </a:p>
          <a:p>
            <a:pPr marL="0" indent="0" algn="l" rtl="0" eaLnBrk="1" hangingPunct="1">
              <a:spcBef>
                <a:spcPts val="500"/>
              </a:spcBef>
              <a:spcAft>
                <a:spcPct val="0"/>
              </a:spcAft>
              <a:buClrTx/>
              <a:buSzPct val="45000"/>
              <a:defRPr/>
            </a:pPr>
            <a:r>
              <a:rPr lang="es" sz="1800" b="0" i="0" u="none" dirty="0">
                <a:solidFill>
                  <a:schemeClr val="tx1">
                    <a:lumMod val="65000"/>
                    <a:lumOff val="35000"/>
                  </a:schemeClr>
                </a:solidFill>
              </a:rPr>
              <a:t>Hay dos Controles Sub-bottom (Opciones &amp; Correcciones Sub-bottom) localizados en la parte superior de la ventana de Datos Desplazable:</a:t>
            </a:r>
          </a:p>
          <a:p>
            <a:pPr marL="0" indent="0" algn="l" rtl="0" eaLnBrk="1" hangingPunct="1">
              <a:spcBef>
                <a:spcPts val="500"/>
              </a:spcBef>
              <a:spcAft>
                <a:spcPct val="0"/>
              </a:spcAft>
              <a:buClrTx/>
              <a:buSzPct val="45000"/>
              <a:defRPr/>
            </a:pPr>
            <a:endParaRPr lang="es" sz="1800" b="1" dirty="0">
              <a:solidFill>
                <a:schemeClr val="tx1">
                  <a:lumMod val="65000"/>
                  <a:lumOff val="35000"/>
                </a:schemeClr>
              </a:solidFill>
            </a:endParaRPr>
          </a:p>
          <a:p>
            <a:pPr marL="0" indent="0" algn="l" rtl="0" eaLnBrk="1" hangingPunct="1">
              <a:spcBef>
                <a:spcPts val="500"/>
              </a:spcBef>
              <a:spcAft>
                <a:spcPct val="0"/>
              </a:spcAft>
              <a:buClrTx/>
              <a:buSzPct val="45000"/>
              <a:defRPr/>
            </a:pPr>
            <a:r>
              <a:rPr lang="es" sz="1800" b="1" i="0" u="none" dirty="0">
                <a:solidFill>
                  <a:schemeClr val="tx1">
                    <a:lumMod val="65000"/>
                    <a:lumOff val="35000"/>
                  </a:schemeClr>
                </a:solidFill>
              </a:rPr>
              <a:t>Opciones</a:t>
            </a:r>
          </a:p>
          <a:p>
            <a:pPr marL="0" indent="0" algn="l" rtl="0" eaLnBrk="1" hangingPunct="1">
              <a:spcBef>
                <a:spcPts val="500"/>
              </a:spcBef>
              <a:spcAft>
                <a:spcPct val="0"/>
              </a:spcAft>
              <a:buClrTx/>
              <a:buSzPct val="45000"/>
              <a:defRPr/>
            </a:pPr>
            <a:r>
              <a:rPr lang="es" sz="1800" b="0" i="0" u="none" dirty="0" smtClean="0">
                <a:solidFill>
                  <a:schemeClr val="tx1">
                    <a:lumMod val="65000"/>
                    <a:lumOff val="35000"/>
                  </a:schemeClr>
                </a:solidFill>
              </a:rPr>
              <a:t>Esta </a:t>
            </a:r>
            <a:r>
              <a:rPr lang="es" sz="1800" b="0" i="0" u="none" dirty="0">
                <a:solidFill>
                  <a:schemeClr val="tx1">
                    <a:lumMod val="65000"/>
                    <a:lumOff val="35000"/>
                  </a:schemeClr>
                </a:solidFill>
              </a:rPr>
              <a:t>ventana permite que la ventana de Datos Desplazable ser ajustada verticalmente usando Autoescala o valores Manuales.  Opciones para mostrar una cuadrícula en las imágenes de datos sub-bottom estan disponibles y la cuadrícula puede ser mostrada en milisegundos o metros.</a:t>
            </a:r>
          </a:p>
          <a:p>
            <a:pPr marL="0" indent="0" algn="l" rtl="0" eaLnBrk="1" hangingPunct="1">
              <a:spcBef>
                <a:spcPts val="500"/>
              </a:spcBef>
              <a:spcAft>
                <a:spcPct val="0"/>
              </a:spcAft>
              <a:buClrTx/>
              <a:buSzPct val="45000"/>
              <a:defRPr/>
            </a:pPr>
            <a:endParaRPr lang="es" sz="1800" dirty="0"/>
          </a:p>
          <a:p>
            <a:pPr algn="l" rtl="0" eaLnBrk="1" hangingPunct="1">
              <a:spcBef>
                <a:spcPts val="500"/>
              </a:spcBef>
              <a:spcAft>
                <a:spcPct val="0"/>
              </a:spcAft>
              <a:buClrTx/>
              <a:buSzPct val="45000"/>
              <a:buFont typeface="Wingdings" pitchFamily="2" charset="2"/>
              <a:buChar char=""/>
              <a:defRPr/>
            </a:pPr>
            <a:endParaRPr lang="es" altLang="en-US" sz="1400" dirty="0"/>
          </a:p>
        </p:txBody>
      </p:sp>
      <p:sp>
        <p:nvSpPr>
          <p:cNvPr id="27651"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Controles Sub-bottom en LEVANTAMIENTO</a:t>
            </a:r>
          </a:p>
        </p:txBody>
      </p:sp>
      <p:pic>
        <p:nvPicPr>
          <p:cNvPr id="2765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0775" y="2057400"/>
            <a:ext cx="25527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Rectangle 1"/>
          <p:cNvSpPr>
            <a:spLocks noChangeArrowheads="1"/>
          </p:cNvSpPr>
          <p:nvPr/>
        </p:nvSpPr>
        <p:spPr bwMode="auto">
          <a:xfrm>
            <a:off x="6127335" y="3614738"/>
            <a:ext cx="27118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es" sz="1400" b="0" i="0" u="none" dirty="0">
                <a:solidFill>
                  <a:schemeClr val="bg2">
                    <a:lumMod val="60000"/>
                    <a:lumOff val="40000"/>
                  </a:schemeClr>
                </a:solidFill>
              </a:rPr>
              <a:t>Ventana de Datos Desplazable opciones de presentación</a:t>
            </a:r>
          </a:p>
        </p:txBody>
      </p:sp>
      <p:cxnSp>
        <p:nvCxnSpPr>
          <p:cNvPr id="27654" name="Straight Arrow Connector 8"/>
          <p:cNvCxnSpPr>
            <a:cxnSpLocks noChangeShapeType="1"/>
          </p:cNvCxnSpPr>
          <p:nvPr/>
        </p:nvCxnSpPr>
        <p:spPr bwMode="auto">
          <a:xfrm flipH="1">
            <a:off x="5354638" y="2911475"/>
            <a:ext cx="83820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7655" name="Rectangle 2"/>
          <p:cNvSpPr>
            <a:spLocks noChangeArrowheads="1"/>
          </p:cNvSpPr>
          <p:nvPr/>
        </p:nvSpPr>
        <p:spPr bwMode="auto">
          <a:xfrm>
            <a:off x="457200" y="4876800"/>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es" b="1" i="0" u="none">
                <a:solidFill>
                  <a:srgbClr val="FF0000"/>
                </a:solidFill>
              </a:rPr>
              <a:t>Nota:</a:t>
            </a:r>
            <a:r>
              <a:rPr lang="es" b="0" i="0" u="none">
                <a:solidFill>
                  <a:srgbClr val="FF0000"/>
                </a:solidFill>
              </a:rPr>
              <a:t> estas correcciones no son aplicadas a los archivos de datos SEG-Y puesto que HYPACK siempre graba los datos brutos al archivo SEG-Y. </a:t>
            </a:r>
          </a:p>
        </p:txBody>
      </p:sp>
    </p:spTree>
    <p:extLst>
      <p:ext uri="{BB962C8B-B14F-4D97-AF65-F5344CB8AC3E}">
        <p14:creationId xmlns:p14="http://schemas.microsoft.com/office/powerpoint/2010/main" val="58518982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96838" y="990600"/>
            <a:ext cx="5040312" cy="18288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pPr>
            <a:r>
              <a:rPr lang="es" sz="1600" b="1" i="0" u="none" dirty="0">
                <a:solidFill>
                  <a:schemeClr val="tx1">
                    <a:lumMod val="65000"/>
                    <a:lumOff val="35000"/>
                  </a:schemeClr>
                </a:solidFill>
              </a:rPr>
              <a:t>Controles Sub-bottom</a:t>
            </a:r>
          </a:p>
          <a:p>
            <a:pPr algn="l" rtl="0" eaLnBrk="1" hangingPunct="1">
              <a:spcBef>
                <a:spcPts val="500"/>
              </a:spcBef>
              <a:spcAft>
                <a:spcPct val="0"/>
              </a:spcAft>
              <a:buClrTx/>
              <a:buSzPct val="45000"/>
            </a:pPr>
            <a:r>
              <a:rPr lang="es" sz="1600" b="0" i="0" u="none" dirty="0">
                <a:solidFill>
                  <a:schemeClr val="tx1">
                    <a:lumMod val="65000"/>
                    <a:lumOff val="35000"/>
                  </a:schemeClr>
                </a:solidFill>
              </a:rPr>
              <a:t>Hay dos Controles Sub-bottom (Opciones &amp; Correcciones Sub-bottom) localizados en la parte superior de la ventana de Datos Desplazable:</a:t>
            </a:r>
          </a:p>
          <a:p>
            <a:pPr algn="l" rtl="0" eaLnBrk="1" hangingPunct="1">
              <a:spcBef>
                <a:spcPts val="500"/>
              </a:spcBef>
              <a:spcAft>
                <a:spcPct val="0"/>
              </a:spcAft>
              <a:buClrTx/>
              <a:buSzPct val="45000"/>
            </a:pPr>
            <a:r>
              <a:rPr lang="es" sz="1600" b="1" i="0" u="none" dirty="0">
                <a:solidFill>
                  <a:schemeClr val="tx1">
                    <a:lumMod val="65000"/>
                    <a:lumOff val="35000"/>
                  </a:schemeClr>
                </a:solidFill>
              </a:rPr>
              <a:t>Correcciones Sub-bottom:</a:t>
            </a:r>
            <a:r>
              <a:rPr lang="es" sz="1600" b="0" i="0" u="none" dirty="0">
                <a:solidFill>
                  <a:schemeClr val="tx1">
                    <a:lumMod val="65000"/>
                    <a:lumOff val="35000"/>
                  </a:schemeClr>
                </a:solidFill>
              </a:rPr>
              <a:t> Esta ventana controla los modos de Filtrado de Paso de Banda de datos, TVG, Traqueo de Fondo y Presentación de la Señal.</a:t>
            </a:r>
          </a:p>
          <a:p>
            <a:pPr algn="l" rtl="0" eaLnBrk="1" hangingPunct="1">
              <a:spcBef>
                <a:spcPts val="500"/>
              </a:spcBef>
              <a:spcAft>
                <a:spcPct val="0"/>
              </a:spcAft>
              <a:buClrTx/>
              <a:buSzPct val="45000"/>
            </a:pPr>
            <a:endParaRPr lang="es" altLang="en-US" sz="1400" dirty="0"/>
          </a:p>
        </p:txBody>
      </p:sp>
      <p:sp>
        <p:nvSpPr>
          <p:cNvPr id="28675"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Controles Sub-bottom en LEVANTAMIENTO</a:t>
            </a:r>
          </a:p>
        </p:txBody>
      </p:sp>
      <p:sp>
        <p:nvSpPr>
          <p:cNvPr id="28676" name="Rectangle 2"/>
          <p:cNvSpPr>
            <a:spLocks noChangeArrowheads="1"/>
          </p:cNvSpPr>
          <p:nvPr/>
        </p:nvSpPr>
        <p:spPr bwMode="auto">
          <a:xfrm>
            <a:off x="457200" y="6096000"/>
            <a:ext cx="7086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es" sz="1600" b="1" i="0" u="none" dirty="0">
                <a:solidFill>
                  <a:srgbClr val="FF0000"/>
                </a:solidFill>
              </a:rPr>
              <a:t>Nota:</a:t>
            </a:r>
            <a:r>
              <a:rPr lang="es" sz="1600" b="0" i="0" u="none" dirty="0">
                <a:solidFill>
                  <a:srgbClr val="FF0000"/>
                </a:solidFill>
              </a:rPr>
              <a:t> estas correcciones no son aplicadas a los archivos de datos SEG-Y puesto que HYPACK siempre graba los datos brutos al archivo SEG-Y. </a:t>
            </a:r>
          </a:p>
        </p:txBody>
      </p:sp>
      <p:sp>
        <p:nvSpPr>
          <p:cNvPr id="4" name="Rectangle 3"/>
          <p:cNvSpPr/>
          <p:nvPr/>
        </p:nvSpPr>
        <p:spPr>
          <a:xfrm>
            <a:off x="152400" y="3228975"/>
            <a:ext cx="8686800" cy="3175000"/>
          </a:xfrm>
          <a:prstGeom prst="rect">
            <a:avLst/>
          </a:prstGeom>
        </p:spPr>
        <p:txBody>
          <a:bodyPr>
            <a:spAutoFit/>
          </a:bodyPr>
          <a:lstStyle/>
          <a:p>
            <a:pPr marL="285750" indent="-285750" algn="l" rtl="0" eaLnBrk="1" hangingPunct="1">
              <a:spcBef>
                <a:spcPts val="500"/>
              </a:spcBef>
              <a:buSzPct val="125000"/>
              <a:buFont typeface="Arial" panose="020B0604020202020204" pitchFamily="34" charset="0"/>
              <a:buChar char="•"/>
              <a:defRPr/>
            </a:pPr>
            <a:r>
              <a:rPr lang="es" sz="1100" b="0" i="0" u="none" dirty="0">
                <a:solidFill>
                  <a:schemeClr val="tx1">
                    <a:lumMod val="65000"/>
                    <a:lumOff val="35000"/>
                  </a:schemeClr>
                </a:solidFill>
              </a:rPr>
              <a:t>El F</a:t>
            </a:r>
            <a:r>
              <a:rPr lang="es" sz="1100" b="1" i="0" u="none" dirty="0">
                <a:solidFill>
                  <a:schemeClr val="tx1">
                    <a:lumMod val="65000"/>
                    <a:lumOff val="35000"/>
                  </a:schemeClr>
                </a:solidFill>
              </a:rPr>
              <a:t>iltrado de Paso de Banda</a:t>
            </a:r>
            <a:r>
              <a:rPr lang="es" sz="1100" b="0" i="0" u="none" dirty="0">
                <a:solidFill>
                  <a:schemeClr val="tx1">
                    <a:lumMod val="65000"/>
                    <a:lumOff val="35000"/>
                  </a:schemeClr>
                </a:solidFill>
              </a:rPr>
              <a:t> reduce el ruido extraño registrado por el receptor del sub-bottom durante la adquisición. En general, el punto de inicio recomendado para filtrar datos sub-bottom es usar una frecuencia de inicio paso bajo de la mitad de la frecuencia de transmisión del sub-bottom y una frecuencia final de paso alto del doble de la frecuencia de transmisión del sub-bottom.  Por ejemplo si usted está usando un perfilador sub-bottom transmitiendo a 4 kHz, entonces use un Filtro Pasa Banda entre 2 KHz y 8 kHz como punto de inicio y ajuste en consecuencia para alcanzar datos de buena calidad.  Generalmente filtrado pasa banda adicional no debe ser aplicado a datos Chirp debido al filtrado coincidente y la correlación que se aplica a las llegadas de señal por parte del fabricante del perfilador de sub-bottom.</a:t>
            </a:r>
          </a:p>
          <a:p>
            <a:pPr marL="285750" indent="-285750" algn="l" rtl="0" eaLnBrk="1" hangingPunct="1">
              <a:spcBef>
                <a:spcPts val="500"/>
              </a:spcBef>
              <a:buSzPct val="125000"/>
              <a:buFont typeface="Arial" panose="020B0604020202020204" pitchFamily="34" charset="0"/>
              <a:buChar char="•"/>
              <a:defRPr/>
            </a:pPr>
            <a:r>
              <a:rPr lang="es" sz="1100" b="1" i="0" u="none" dirty="0">
                <a:solidFill>
                  <a:schemeClr val="tx1">
                    <a:lumMod val="65000"/>
                    <a:lumOff val="35000"/>
                  </a:schemeClr>
                </a:solidFill>
              </a:rPr>
              <a:t>TVG (Ganancia Variable en Tiempo)</a:t>
            </a:r>
            <a:r>
              <a:rPr lang="es" sz="1100" b="0" i="0" u="none" dirty="0">
                <a:solidFill>
                  <a:schemeClr val="tx1">
                    <a:lumMod val="65000"/>
                    <a:lumOff val="35000"/>
                  </a:schemeClr>
                </a:solidFill>
              </a:rPr>
              <a:t> tiene tres niveles (TVG1, TVG2 &amp; TVG3) que puede ser aplicado para mejorar la presentación de datos en tiempo real. Rata TVG1 se aplica a traves de la columna de agua, rata TVG2 se aplica desde el traqueo del fondo del lecho marino a través del estrato del lecho y la rata TVG3 se aplica durante la parte final del período de barrido. Ajuste TVG3 a una rata mas baja que TVG2 para prevenir la saturación que puede de otra forma ocurrir si la ganancia continua incrementándose durante largos períodos de barrido. Defina un período de retardo para cuando usted requiera aplicar la rata TVG3. El retardo TVG3 comienza en el traqueo del fondo del lecho marino (inicio de la rampa TVG2). </a:t>
            </a:r>
            <a:r>
              <a:rPr lang="es" sz="1100" b="1" i="0" u="none" dirty="0">
                <a:solidFill>
                  <a:schemeClr val="tx1">
                    <a:lumMod val="65000"/>
                    <a:lumOff val="35000"/>
                  </a:schemeClr>
                </a:solidFill>
              </a:rPr>
              <a:t>Nota:</a:t>
            </a:r>
            <a:r>
              <a:rPr lang="es" sz="1100" b="0" i="0" u="none" dirty="0">
                <a:solidFill>
                  <a:schemeClr val="tx1">
                    <a:lumMod val="65000"/>
                    <a:lumOff val="35000"/>
                  </a:schemeClr>
                </a:solidFill>
              </a:rPr>
              <a:t> Si usted define un período de retardo TVG3 de cero, la rata TVG2 </a:t>
            </a:r>
            <a:r>
              <a:rPr lang="es" sz="1100" b="0" i="0" u="none" dirty="0" smtClean="0">
                <a:solidFill>
                  <a:schemeClr val="tx1">
                    <a:lumMod val="65000"/>
                    <a:lumOff val="35000"/>
                  </a:schemeClr>
                </a:solidFill>
              </a:rPr>
              <a:t>aplicará desde </a:t>
            </a:r>
            <a:r>
              <a:rPr lang="es" sz="1100" b="0" i="0" u="none" dirty="0">
                <a:solidFill>
                  <a:schemeClr val="tx1">
                    <a:lumMod val="65000"/>
                    <a:lumOff val="35000"/>
                  </a:schemeClr>
                </a:solidFill>
              </a:rPr>
              <a:t>el traqueo del fondo marino hasta el final del barrido.  Para sistemas de perfiladores sub-bottom de penetracion en aguas someras solo TVG1 &amp; TVG2 son generalmente usados.  La combinación óptima varía, dependiendo del sistema sub-bottom y de la profundidad de penetración.  </a:t>
            </a:r>
          </a:p>
          <a:p>
            <a:pPr algn="l" rtl="0" eaLnBrk="1" hangingPunct="1">
              <a:spcBef>
                <a:spcPts val="500"/>
              </a:spcBef>
              <a:buSzPct val="100000"/>
              <a:defRPr/>
            </a:pPr>
            <a:endParaRPr lang="es" sz="1100" dirty="0">
              <a:solidFill>
                <a:schemeClr val="tx1">
                  <a:lumMod val="65000"/>
                  <a:lumOff val="35000"/>
                </a:schemeClr>
              </a:solidFill>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626" y="1019174"/>
            <a:ext cx="3745706" cy="2280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679" name="Straight Arrow Connector 8"/>
          <p:cNvCxnSpPr>
            <a:cxnSpLocks noChangeShapeType="1"/>
          </p:cNvCxnSpPr>
          <p:nvPr/>
        </p:nvCxnSpPr>
        <p:spPr bwMode="auto">
          <a:xfrm flipH="1">
            <a:off x="4956175" y="2286000"/>
            <a:ext cx="4254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9512559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96838" y="990600"/>
            <a:ext cx="5040312" cy="18288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pPr>
            <a:r>
              <a:rPr lang="es" sz="1600" b="1" i="0" u="none">
                <a:solidFill>
                  <a:schemeClr val="tx1">
                    <a:lumMod val="65000"/>
                    <a:lumOff val="35000"/>
                  </a:schemeClr>
                </a:solidFill>
              </a:rPr>
              <a:t>Controles Sub-bottom</a:t>
            </a:r>
          </a:p>
          <a:p>
            <a:pPr algn="l" rtl="0" eaLnBrk="1" hangingPunct="1">
              <a:spcBef>
                <a:spcPts val="500"/>
              </a:spcBef>
              <a:spcAft>
                <a:spcPct val="0"/>
              </a:spcAft>
              <a:buClrTx/>
              <a:buSzPct val="45000"/>
            </a:pPr>
            <a:r>
              <a:rPr lang="es" sz="1600" b="0" i="0" u="none">
                <a:solidFill>
                  <a:schemeClr val="tx1">
                    <a:lumMod val="65000"/>
                    <a:lumOff val="35000"/>
                  </a:schemeClr>
                </a:solidFill>
              </a:rPr>
              <a:t>Hay dos Controles Sub-bottom (Opciones &amp; Correcciones Sub-bottom) localizados en la parte superior de la ventana de Datos Desplazable:</a:t>
            </a:r>
          </a:p>
          <a:p>
            <a:pPr algn="l" rtl="0" eaLnBrk="1" hangingPunct="1">
              <a:spcBef>
                <a:spcPts val="500"/>
              </a:spcBef>
              <a:spcAft>
                <a:spcPct val="0"/>
              </a:spcAft>
              <a:buClrTx/>
              <a:buSzPct val="45000"/>
            </a:pPr>
            <a:r>
              <a:rPr lang="es" sz="1600" b="1" i="0" u="none">
                <a:solidFill>
                  <a:schemeClr val="tx1">
                    <a:lumMod val="65000"/>
                    <a:lumOff val="35000"/>
                  </a:schemeClr>
                </a:solidFill>
              </a:rPr>
              <a:t>Correcciones Sub-bottom:</a:t>
            </a:r>
            <a:r>
              <a:rPr lang="es" sz="1600" b="0" i="0" u="none">
                <a:solidFill>
                  <a:schemeClr val="tx1">
                    <a:lumMod val="65000"/>
                    <a:lumOff val="35000"/>
                  </a:schemeClr>
                </a:solidFill>
              </a:rPr>
              <a:t> Esta ventana controla los modos de Filtrado de Paso de Banda de datos, TVG, Traqueo de Fondo y Presentación de la Señal.</a:t>
            </a:r>
          </a:p>
          <a:p>
            <a:pPr algn="l" rtl="0" eaLnBrk="1" hangingPunct="1">
              <a:spcBef>
                <a:spcPts val="500"/>
              </a:spcBef>
              <a:spcAft>
                <a:spcPct val="0"/>
              </a:spcAft>
              <a:buClrTx/>
              <a:buSzPct val="45000"/>
            </a:pPr>
            <a:endParaRPr lang="es" altLang="en-US" sz="1800" dirty="0"/>
          </a:p>
        </p:txBody>
      </p:sp>
      <p:sp>
        <p:nvSpPr>
          <p:cNvPr id="29699" name="Text Box 1"/>
          <p:cNvSpPr txBox="1">
            <a:spLocks noChangeArrowheads="1"/>
          </p:cNvSpPr>
          <p:nvPr/>
        </p:nvSpPr>
        <p:spPr bwMode="auto">
          <a:xfrm>
            <a:off x="228600" y="0"/>
            <a:ext cx="804386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dirty="0">
                <a:cs typeface="Arial" pitchFamily="34" charset="0"/>
              </a:rPr>
              <a:t>Controles Sub-bottom en LEVANTAMIENTO </a:t>
            </a:r>
            <a:r>
              <a:rPr lang="es" sz="2800" b="0" i="0" u="none" dirty="0" smtClean="0">
                <a:cs typeface="Arial" pitchFamily="34" charset="0"/>
              </a:rPr>
              <a:t>Continuación…</a:t>
            </a:r>
            <a:endParaRPr lang="es" sz="2800" b="0" i="0" u="none" dirty="0">
              <a:cs typeface="Arial" pitchFamily="34" charset="0"/>
            </a:endParaRPr>
          </a:p>
        </p:txBody>
      </p:sp>
      <p:sp>
        <p:nvSpPr>
          <p:cNvPr id="29700" name="Rectangle 2"/>
          <p:cNvSpPr>
            <a:spLocks noChangeArrowheads="1"/>
          </p:cNvSpPr>
          <p:nvPr/>
        </p:nvSpPr>
        <p:spPr bwMode="auto">
          <a:xfrm>
            <a:off x="457200" y="6211888"/>
            <a:ext cx="7086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es" sz="1600" b="1" i="0" u="none">
                <a:solidFill>
                  <a:srgbClr val="FF0000"/>
                </a:solidFill>
              </a:rPr>
              <a:t>Nota:</a:t>
            </a:r>
            <a:r>
              <a:rPr lang="es" sz="1600" b="0" i="0" u="none">
                <a:solidFill>
                  <a:srgbClr val="FF0000"/>
                </a:solidFill>
              </a:rPr>
              <a:t> estas correcciones no son aplicadas a los archivos de datos SEG-Y puesto que HYPACK siempre graba los datos brutos al archivo SEG-Y. </a:t>
            </a:r>
          </a:p>
        </p:txBody>
      </p:sp>
      <p:sp>
        <p:nvSpPr>
          <p:cNvPr id="4" name="Rectangle 3"/>
          <p:cNvSpPr/>
          <p:nvPr/>
        </p:nvSpPr>
        <p:spPr>
          <a:xfrm>
            <a:off x="152400" y="2911475"/>
            <a:ext cx="8686800" cy="3267561"/>
          </a:xfrm>
          <a:prstGeom prst="rect">
            <a:avLst/>
          </a:prstGeom>
        </p:spPr>
        <p:txBody>
          <a:bodyPr>
            <a:spAutoFit/>
          </a:bodyPr>
          <a:lstStyle/>
          <a:p>
            <a:pPr marL="285750" indent="-285750" algn="l" rtl="0" eaLnBrk="1" hangingPunct="1">
              <a:spcBef>
                <a:spcPts val="500"/>
              </a:spcBef>
              <a:buSzPct val="125000"/>
              <a:buFont typeface="Arial" panose="020B0604020202020204" pitchFamily="34" charset="0"/>
              <a:buChar char="•"/>
              <a:defRPr/>
            </a:pPr>
            <a:r>
              <a:rPr lang="es" sz="1100" b="1" i="0" u="none" dirty="0">
                <a:solidFill>
                  <a:schemeClr val="tx1">
                    <a:lumMod val="65000"/>
                    <a:lumOff val="35000"/>
                  </a:schemeClr>
                </a:solidFill>
              </a:rPr>
              <a:t>Traqueo del Fondo</a:t>
            </a:r>
            <a:r>
              <a:rPr lang="es" sz="1100" b="0" i="0" u="none" dirty="0">
                <a:solidFill>
                  <a:schemeClr val="tx1">
                    <a:lumMod val="65000"/>
                    <a:lumOff val="35000"/>
                  </a:schemeClr>
                </a:solidFill>
              </a:rPr>
              <a:t> puede ser determinado por uno de tres métodos:</a:t>
            </a:r>
          </a:p>
          <a:p>
            <a:pPr algn="l" rtl="0">
              <a:buSzPct val="125000"/>
              <a:defRPr/>
            </a:pPr>
            <a:r>
              <a:rPr lang="es" sz="1100" b="0" i="0" u="none" dirty="0">
                <a:solidFill>
                  <a:schemeClr val="tx1">
                    <a:lumMod val="65000"/>
                    <a:lumOff val="35000"/>
                  </a:schemeClr>
                </a:solidFill>
              </a:rPr>
              <a:t>		</a:t>
            </a:r>
            <a:r>
              <a:rPr lang="es" sz="1100" b="1" i="0" u="none" dirty="0">
                <a:solidFill>
                  <a:schemeClr val="tx1">
                    <a:lumMod val="65000"/>
                    <a:lumOff val="35000"/>
                  </a:schemeClr>
                </a:solidFill>
              </a:rPr>
              <a:t>Calcular:</a:t>
            </a:r>
            <a:r>
              <a:rPr lang="es" sz="1100" b="0" i="0" u="none" dirty="0">
                <a:solidFill>
                  <a:schemeClr val="tx1">
                    <a:lumMod val="65000"/>
                    <a:lumOff val="35000"/>
                  </a:schemeClr>
                </a:solidFill>
              </a:rPr>
              <a:t> Cálculo basado en los niveles de amplitud de señal </a:t>
            </a:r>
          </a:p>
          <a:p>
            <a:pPr algn="l" rtl="0">
              <a:buSzPct val="125000"/>
              <a:defRPr/>
            </a:pPr>
            <a:r>
              <a:rPr lang="es" sz="1100" b="0" i="0" u="none" dirty="0">
                <a:solidFill>
                  <a:schemeClr val="tx1">
                    <a:lumMod val="65000"/>
                    <a:lumOff val="35000"/>
                  </a:schemeClr>
                </a:solidFill>
              </a:rPr>
              <a:t>		usando los valores definidos por el usuario de </a:t>
            </a:r>
            <a:r>
              <a:rPr lang="es" sz="1100" b="0" i="1" u="none" dirty="0">
                <a:solidFill>
                  <a:schemeClr val="tx1">
                    <a:lumMod val="65000"/>
                    <a:lumOff val="35000"/>
                  </a:schemeClr>
                </a:solidFill>
              </a:rPr>
              <a:t>blanqueo</a:t>
            </a:r>
            <a:r>
              <a:rPr lang="es" sz="1100" b="0" i="0" u="none" dirty="0">
                <a:solidFill>
                  <a:schemeClr val="tx1">
                    <a:lumMod val="65000"/>
                    <a:lumOff val="35000"/>
                  </a:schemeClr>
                </a:solidFill>
              </a:rPr>
              <a:t>, </a:t>
            </a:r>
            <a:r>
              <a:rPr lang="es" sz="1100" b="0" i="1" u="none" dirty="0">
                <a:solidFill>
                  <a:schemeClr val="tx1">
                    <a:lumMod val="65000"/>
                    <a:lumOff val="35000"/>
                  </a:schemeClr>
                </a:solidFill>
              </a:rPr>
              <a:t>tamaño puerta</a:t>
            </a:r>
            <a:r>
              <a:rPr lang="es" sz="1100" b="0" i="0" u="none" dirty="0">
                <a:solidFill>
                  <a:schemeClr val="tx1">
                    <a:lumMod val="65000"/>
                    <a:lumOff val="35000"/>
                  </a:schemeClr>
                </a:solidFill>
              </a:rPr>
              <a:t> y </a:t>
            </a:r>
            <a:r>
              <a:rPr lang="es" sz="1100" b="0" i="1" u="none" dirty="0">
                <a:solidFill>
                  <a:schemeClr val="tx1">
                    <a:lumMod val="65000"/>
                    <a:lumOff val="35000"/>
                  </a:schemeClr>
                </a:solidFill>
              </a:rPr>
              <a:t>sensibilidad</a:t>
            </a:r>
            <a:r>
              <a:rPr lang="es" sz="1100" b="0" i="0" u="none" dirty="0">
                <a:solidFill>
                  <a:schemeClr val="tx1">
                    <a:lumMod val="65000"/>
                    <a:lumOff val="35000"/>
                  </a:schemeClr>
                </a:solidFill>
              </a:rPr>
              <a:t>.</a:t>
            </a:r>
          </a:p>
          <a:p>
            <a:pPr algn="l" rtl="0">
              <a:buSzPct val="125000"/>
              <a:defRPr/>
            </a:pPr>
            <a:r>
              <a:rPr lang="es" sz="1100" b="0" i="0" u="none" dirty="0">
                <a:solidFill>
                  <a:schemeClr val="tx1">
                    <a:lumMod val="65000"/>
                    <a:lumOff val="35000"/>
                  </a:schemeClr>
                </a:solidFill>
              </a:rPr>
              <a:t>		</a:t>
            </a:r>
            <a:r>
              <a:rPr lang="es" sz="1100" b="1" i="0" u="none" dirty="0">
                <a:solidFill>
                  <a:schemeClr val="tx1">
                    <a:lumMod val="65000"/>
                    <a:lumOff val="35000"/>
                  </a:schemeClr>
                </a:solidFill>
              </a:rPr>
              <a:t>Manual:</a:t>
            </a:r>
            <a:r>
              <a:rPr lang="es" sz="1100" b="0" i="0" u="none" dirty="0">
                <a:solidFill>
                  <a:schemeClr val="tx1">
                    <a:lumMod val="65000"/>
                    <a:lumOff val="35000"/>
                  </a:schemeClr>
                </a:solidFill>
              </a:rPr>
              <a:t> Manualmente ajustando la profundidad para el traqueo del fondo.</a:t>
            </a:r>
          </a:p>
          <a:p>
            <a:pPr algn="l" rtl="0">
              <a:buSzPct val="125000"/>
              <a:defRPr/>
            </a:pPr>
            <a:r>
              <a:rPr lang="es" sz="1100" b="0" i="0" u="none" dirty="0">
                <a:solidFill>
                  <a:schemeClr val="tx1">
                    <a:lumMod val="65000"/>
                    <a:lumOff val="35000"/>
                  </a:schemeClr>
                </a:solidFill>
              </a:rPr>
              <a:t>		</a:t>
            </a:r>
            <a:r>
              <a:rPr lang="es" sz="1100" b="1" i="0" u="none" dirty="0">
                <a:solidFill>
                  <a:schemeClr val="tx1">
                    <a:lumMod val="65000"/>
                    <a:lumOff val="35000"/>
                  </a:schemeClr>
                </a:solidFill>
              </a:rPr>
              <a:t>Sensor:</a:t>
            </a:r>
            <a:r>
              <a:rPr lang="es" sz="1100" b="0" i="0" u="none" dirty="0">
                <a:solidFill>
                  <a:schemeClr val="tx1">
                    <a:lumMod val="65000"/>
                    <a:lumOff val="35000"/>
                  </a:schemeClr>
                </a:solidFill>
              </a:rPr>
              <a:t> Leyendo el traqueo del fondo desde el sistema sub-bottom.</a:t>
            </a:r>
          </a:p>
          <a:p>
            <a:pPr algn="l" rtl="0">
              <a:buSzPct val="125000"/>
              <a:defRPr/>
            </a:pPr>
            <a:r>
              <a:rPr lang="es" sz="1100" b="0" i="0" u="none" dirty="0">
                <a:solidFill>
                  <a:schemeClr val="tx1">
                    <a:lumMod val="65000"/>
                    <a:lumOff val="35000"/>
                  </a:schemeClr>
                </a:solidFill>
              </a:rPr>
              <a:t>Nota: la ubicación del traqueo del fondo puede ser ajustado haciendo clic donde la línea de traqueo de fondo horizontal roja debe aparecer en la ventana de Amplitud de Señal en la ventana de Datos Desplazable.</a:t>
            </a:r>
          </a:p>
          <a:p>
            <a:pPr marL="285750" indent="-285750" algn="l" rtl="0" eaLnBrk="1" hangingPunct="1">
              <a:spcBef>
                <a:spcPts val="500"/>
              </a:spcBef>
              <a:buSzPct val="125000"/>
              <a:buFont typeface="Arial" panose="020B0604020202020204" pitchFamily="34" charset="0"/>
              <a:buChar char="•"/>
              <a:defRPr/>
            </a:pPr>
            <a:endParaRPr lang="es" sz="1100" b="1" dirty="0">
              <a:solidFill>
                <a:schemeClr val="tx1">
                  <a:lumMod val="65000"/>
                  <a:lumOff val="35000"/>
                </a:schemeClr>
              </a:solidFill>
            </a:endParaRPr>
          </a:p>
          <a:p>
            <a:pPr marL="171450" indent="-171450" algn="l" rtl="0">
              <a:buSzPct val="125000"/>
              <a:buFont typeface="Arial" panose="020B0604020202020204" pitchFamily="34" charset="0"/>
              <a:buChar char="•"/>
              <a:defRPr/>
            </a:pPr>
            <a:r>
              <a:rPr lang="es" sz="1100" b="0" i="0" u="none" dirty="0">
                <a:solidFill>
                  <a:schemeClr val="tx1">
                    <a:lumMod val="65000"/>
                    <a:lumOff val="35000"/>
                  </a:schemeClr>
                </a:solidFill>
              </a:rPr>
              <a:t>   </a:t>
            </a:r>
            <a:r>
              <a:rPr lang="es" sz="1100" b="1" i="0" u="none" dirty="0">
                <a:solidFill>
                  <a:schemeClr val="tx1">
                    <a:lumMod val="65000"/>
                    <a:lumOff val="35000"/>
                  </a:schemeClr>
                </a:solidFill>
              </a:rPr>
              <a:t>TVG (Ganancia Variable en Tiempo)</a:t>
            </a:r>
            <a:r>
              <a:rPr lang="es" sz="1100" b="0" i="0" u="none" dirty="0">
                <a:solidFill>
                  <a:schemeClr val="tx1">
                    <a:lumMod val="65000"/>
                    <a:lumOff val="35000"/>
                  </a:schemeClr>
                </a:solidFill>
              </a:rPr>
              <a:t> Modos de Presentación Señal (Colorear por Amplitud) estan disponibles para ajustar como los datos son visualizados.          	La escala de presentación puede ser ajustada a Autoescala o manualmente ajustada:</a:t>
            </a:r>
          </a:p>
          <a:p>
            <a:pPr lvl="2" algn="l" rtl="0">
              <a:buSzPct val="125000"/>
              <a:defRPr/>
            </a:pPr>
            <a:r>
              <a:rPr lang="es" sz="1100" b="0" i="0" u="none" dirty="0">
                <a:solidFill>
                  <a:schemeClr val="tx1">
                    <a:lumMod val="65000"/>
                    <a:lumOff val="35000"/>
                  </a:schemeClr>
                </a:solidFill>
              </a:rPr>
              <a:t>Unipolar - imagen escala grises con la cual la amplitud de señal negativa es hecha cero.  Esto funciona bien con datos Pinger y Chirp.</a:t>
            </a:r>
          </a:p>
          <a:p>
            <a:pPr lvl="2" algn="l" rtl="0">
              <a:buSzPct val="125000"/>
              <a:defRPr/>
            </a:pPr>
            <a:r>
              <a:rPr lang="es" sz="1100" b="0" i="0" u="none" dirty="0">
                <a:solidFill>
                  <a:schemeClr val="tx1">
                    <a:lumMod val="65000"/>
                    <a:lumOff val="35000"/>
                  </a:schemeClr>
                </a:solidFill>
              </a:rPr>
              <a:t>Bipolar - imagen de escala grises con la cual tanto las señales positiva y negativa son mostradas con el nivel de señal cero coloreado al 50% de gris.  Este funciona bien para datos de Boomer / sparker.</a:t>
            </a:r>
          </a:p>
          <a:p>
            <a:pPr lvl="2" algn="l" rtl="0">
              <a:buSzPct val="125000"/>
              <a:defRPr/>
            </a:pPr>
            <a:r>
              <a:rPr lang="es" sz="1100" b="0" i="0" u="none" dirty="0">
                <a:solidFill>
                  <a:schemeClr val="tx1">
                    <a:lumMod val="65000"/>
                    <a:lumOff val="35000"/>
                  </a:schemeClr>
                </a:solidFill>
              </a:rPr>
              <a:t>Rectificado - imagen de escala de grises mostrada como el valor de amplitud de señal absoluto donde las señales negativas son convertidos a valores positivos.  Este funciona bien para datos de Boomer / sparker.</a:t>
            </a:r>
          </a:p>
          <a:p>
            <a:pPr lvl="2" algn="l" rtl="0">
              <a:buSzPct val="125000"/>
              <a:defRPr/>
            </a:pPr>
            <a:r>
              <a:rPr lang="es" sz="1100" b="0" i="0" u="none" dirty="0">
                <a:solidFill>
                  <a:schemeClr val="tx1">
                    <a:lumMod val="65000"/>
                    <a:lumOff val="35000"/>
                  </a:schemeClr>
                </a:solidFill>
              </a:rPr>
              <a:t>Color - version a color de la presentación Bipolar</a:t>
            </a:r>
          </a:p>
          <a:p>
            <a:pPr algn="l" rtl="0" eaLnBrk="1" hangingPunct="1">
              <a:spcBef>
                <a:spcPts val="500"/>
              </a:spcBef>
              <a:buSzPct val="100000"/>
              <a:defRPr/>
            </a:pPr>
            <a:endParaRPr lang="es" sz="1100" dirty="0">
              <a:solidFill>
                <a:schemeClr val="tx1"/>
              </a:solidFill>
            </a:endParaRP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626" y="1019174"/>
            <a:ext cx="3745706" cy="2280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Straight Arrow Connector 8"/>
          <p:cNvCxnSpPr>
            <a:cxnSpLocks noChangeShapeType="1"/>
          </p:cNvCxnSpPr>
          <p:nvPr/>
        </p:nvCxnSpPr>
        <p:spPr bwMode="auto">
          <a:xfrm flipH="1">
            <a:off x="4956175" y="2286000"/>
            <a:ext cx="4254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22957017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76200" y="0"/>
            <a:ext cx="8915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Colección SBP Doble Análogo en LEVANTAMIENTO</a:t>
            </a:r>
          </a:p>
        </p:txBody>
      </p:sp>
      <p:pic>
        <p:nvPicPr>
          <p:cNvPr id="2" name="SBP_dual_system_SURVEY.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04800" y="1517650"/>
            <a:ext cx="8610600" cy="480695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7123965"/>
      </p:ext>
    </p:extLst>
  </p:cSld>
  <p:clrMapOvr>
    <a:masterClrMapping/>
  </p:clrMapOvr>
  <p:transition/>
  <p:timing>
    <p:tnLst>
      <p:par>
        <p:cTn id="1" dur="indefinite" restart="never" fill="hold" nodeType="tmRoot">
          <p:childTnLst>
            <p:par>
              <p:cTn id="2" fill="hold" nodeType="interactiveSeq"/>
            </p:par>
            <p:seq concurrent="1" nextAc="seek">
              <p:cTn id="3" restart="whenNotActive" fill="hold" evtFilter="cancelBubble" nodeType="interactiveSeq">
                <p:stCondLst>
                  <p:cond evt="onClick" delay="0">
                    <p:tgtEl>
                      <p:spTgt spid="2"/>
                    </p:tgtEl>
                  </p:cond>
                </p:stCondLst>
                <p:endSync evt="end" delay="0">
                  <p:rtn val="all"/>
                </p:endSync>
                <p:childTnLst>
                  <p:par>
                    <p:cTn id="4" fill="hold" nodeType="clickPar">
                      <p:stCondLst>
                        <p:cond delay="0"/>
                      </p:stCondLst>
                      <p:childTnLst>
                        <p:par>
                          <p:cTn id="5" fill="hold" nodeType="withGroup">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video>
              <p:cMediaNode vol="80000">
                <p:cTn id="8"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Introducción</a:t>
            </a:r>
          </a:p>
        </p:txBody>
      </p:sp>
      <p:sp>
        <p:nvSpPr>
          <p:cNvPr id="3" name="Content Placeholder 2"/>
          <p:cNvSpPr>
            <a:spLocks noGrp="1"/>
          </p:cNvSpPr>
          <p:nvPr>
            <p:ph idx="1"/>
          </p:nvPr>
        </p:nvSpPr>
        <p:spPr>
          <a:xfrm>
            <a:off x="347472" y="1285875"/>
            <a:ext cx="8146823" cy="4690872"/>
          </a:xfrm>
        </p:spPr>
        <p:txBody>
          <a:bodyPr>
            <a:normAutofit/>
          </a:bodyPr>
          <a:lstStyle/>
          <a:p>
            <a:pPr algn="l" rtl="0"/>
            <a:r>
              <a:rPr lang="es" b="0" i="0" u="none" dirty="0">
                <a:solidFill>
                  <a:schemeClr val="tx1">
                    <a:lumMod val="65000"/>
                    <a:lumOff val="35000"/>
                  </a:schemeClr>
                </a:solidFill>
              </a:rPr>
              <a:t>Esta presentation cubre los siguientes tópicos:</a:t>
            </a:r>
          </a:p>
          <a:p>
            <a:pPr marL="342900" indent="-342900" algn="l" rtl="0">
              <a:buClr>
                <a:schemeClr val="tx1">
                  <a:lumMod val="65000"/>
                  <a:lumOff val="35000"/>
                </a:schemeClr>
              </a:buClr>
              <a:buFont typeface="Arial" panose="020B0604020202020204" pitchFamily="34" charset="0"/>
              <a:buChar char="•"/>
            </a:pPr>
            <a:endParaRPr lang="es"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r>
              <a:rPr lang="es" b="0" i="0" u="none" dirty="0">
                <a:solidFill>
                  <a:schemeClr val="tx1">
                    <a:lumMod val="65000"/>
                    <a:lumOff val="35000"/>
                  </a:schemeClr>
                </a:solidFill>
                <a:hlinkClick r:id="rId2" action="ppaction://hlinksldjump"/>
              </a:rPr>
              <a:t>Colección de Datos perfilador Sub-bottom en HYPACK.</a:t>
            </a:r>
            <a:endParaRPr lang="es"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endParaRPr lang="es"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r>
              <a:rPr lang="es" b="0" i="0" u="none" dirty="0">
                <a:solidFill>
                  <a:schemeClr val="tx1">
                    <a:lumMod val="65000"/>
                    <a:lumOff val="35000"/>
                  </a:schemeClr>
                </a:solidFill>
                <a:hlinkClick r:id="rId3" action="ppaction://hlinksldjump"/>
              </a:rPr>
              <a:t>Configurando un dispositivo análogo a digital de National Instruments (NI DAQ) para colección de datos con perfilador de sub-bottom o sonar lateral.</a:t>
            </a:r>
            <a:endParaRPr lang="es"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endParaRPr lang="es" dirty="0">
              <a:solidFill>
                <a:schemeClr val="tx1">
                  <a:lumMod val="65000"/>
                  <a:lumOff val="35000"/>
                </a:schemeClr>
              </a:solidFill>
              <a:hlinkClick r:id="rId4" action="ppaction://hlinksldjump"/>
            </a:endParaRPr>
          </a:p>
          <a:p>
            <a:pPr marL="342900" indent="-342900" algn="l" rtl="0">
              <a:buClr>
                <a:schemeClr val="tx1">
                  <a:lumMod val="65000"/>
                  <a:lumOff val="35000"/>
                </a:schemeClr>
              </a:buClr>
              <a:buFont typeface="Arial" panose="020B0604020202020204" pitchFamily="34" charset="0"/>
              <a:buChar char="•"/>
            </a:pPr>
            <a:r>
              <a:rPr lang="es" b="0" i="0" u="none" dirty="0" smtClean="0">
                <a:solidFill>
                  <a:schemeClr val="tx1">
                    <a:lumMod val="65000"/>
                    <a:lumOff val="35000"/>
                  </a:schemeClr>
                </a:solidFill>
                <a:hlinkClick r:id="rId4" action="ppaction://hlinksldjump"/>
              </a:rPr>
              <a:t>Procesamiento </a:t>
            </a:r>
            <a:r>
              <a:rPr lang="es" b="0" i="0" u="none" dirty="0">
                <a:solidFill>
                  <a:schemeClr val="tx1">
                    <a:lumMod val="65000"/>
                    <a:lumOff val="35000"/>
                  </a:schemeClr>
                </a:solidFill>
                <a:hlinkClick r:id="rId4" action="ppaction://hlinksldjump"/>
              </a:rPr>
              <a:t>datos en el Procesador Sub-bottom</a:t>
            </a:r>
            <a:endParaRPr lang="es" dirty="0"/>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a:t>
            </a:fld>
            <a:endParaRPr lang="es"/>
          </a:p>
        </p:txBody>
      </p:sp>
    </p:spTree>
    <p:extLst>
      <p:ext uri="{BB962C8B-B14F-4D97-AF65-F5344CB8AC3E}">
        <p14:creationId xmlns:p14="http://schemas.microsoft.com/office/powerpoint/2010/main" val="21234643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222" y="2495550"/>
            <a:ext cx="7772400" cy="1362075"/>
          </a:xfrm>
        </p:spPr>
        <p:txBody>
          <a:bodyPr/>
          <a:lstStyle/>
          <a:p>
            <a:pPr algn="l" rtl="0"/>
            <a:r>
              <a:rPr lang="es" sz="3600" b="0" i="0" u="none" dirty="0"/>
              <a:t>Configurando un dispositivo NI-DAQ: </a:t>
            </a:r>
            <a:r>
              <a:rPr lang="es" sz="3600" dirty="0"/>
              <a:t/>
            </a:r>
            <a:br>
              <a:rPr lang="es" sz="3600" dirty="0"/>
            </a:br>
            <a:r>
              <a:rPr lang="es" sz="3600" b="0" i="0" u="none" dirty="0"/>
              <a:t>SBP &amp; SSS Análogo</a:t>
            </a:r>
            <a:endParaRPr lang="es" sz="3600"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20</a:t>
            </a:fld>
            <a:endParaRPr lang="es"/>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832" r="22975"/>
          <a:stretch/>
        </p:blipFill>
        <p:spPr bwMode="auto">
          <a:xfrm>
            <a:off x="637229" y="4182223"/>
            <a:ext cx="1667822" cy="2571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5979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Modelos NI-DAQ</a:t>
            </a:r>
          </a:p>
        </p:txBody>
      </p:sp>
      <p:sp>
        <p:nvSpPr>
          <p:cNvPr id="3" name="Content Placeholder 2"/>
          <p:cNvSpPr>
            <a:spLocks noGrp="1"/>
          </p:cNvSpPr>
          <p:nvPr>
            <p:ph idx="1"/>
          </p:nvPr>
        </p:nvSpPr>
        <p:spPr>
          <a:xfrm>
            <a:off x="330219" y="1272397"/>
            <a:ext cx="6877405" cy="4844094"/>
          </a:xfrm>
        </p:spPr>
        <p:txBody>
          <a:bodyPr>
            <a:normAutofit fontScale="70000" lnSpcReduction="20000"/>
          </a:bodyPr>
          <a:lstStyle/>
          <a:p>
            <a:pPr marL="342900" indent="-342900" algn="l" rtl="0">
              <a:buFont typeface="Arial" panose="020B0604020202020204" pitchFamily="34" charset="0"/>
              <a:buChar char="•"/>
            </a:pPr>
            <a:r>
              <a:rPr lang="es" sz="3200" b="0" i="0" u="none" dirty="0">
                <a:solidFill>
                  <a:schemeClr val="tx1">
                    <a:lumMod val="65000"/>
                    <a:lumOff val="35000"/>
                  </a:schemeClr>
                </a:solidFill>
              </a:rPr>
              <a:t>NI USB-6221 BNC – recomendaciones actuales de HYPACK (Producto </a:t>
            </a:r>
            <a:r>
              <a:rPr lang="es" sz="3200" b="0" i="0" u="none" dirty="0" smtClean="0">
                <a:solidFill>
                  <a:schemeClr val="tx1">
                    <a:lumMod val="65000"/>
                    <a:lumOff val="35000"/>
                  </a:schemeClr>
                </a:solidFill>
              </a:rPr>
              <a:t>Legado)</a:t>
            </a:r>
            <a:endParaRPr lang="es" sz="3200" b="0" i="0" u="none" dirty="0">
              <a:solidFill>
                <a:schemeClr val="tx1">
                  <a:lumMod val="65000"/>
                  <a:lumOff val="35000"/>
                </a:schemeClr>
              </a:solidFill>
            </a:endParaRPr>
          </a:p>
          <a:p>
            <a:pPr marL="342900" indent="-342900" algn="l" rtl="0">
              <a:buFont typeface="Arial" panose="020B0604020202020204" pitchFamily="34" charset="0"/>
              <a:buChar char="•"/>
            </a:pPr>
            <a:endParaRPr lang="es" sz="3200" dirty="0">
              <a:solidFill>
                <a:schemeClr val="tx1">
                  <a:lumMod val="65000"/>
                  <a:lumOff val="35000"/>
                </a:schemeClr>
              </a:solidFill>
            </a:endParaRPr>
          </a:p>
          <a:p>
            <a:pPr marL="342900" indent="-342900" algn="l" rtl="0">
              <a:buFont typeface="Arial" panose="020B0604020202020204" pitchFamily="34" charset="0"/>
              <a:buChar char="•"/>
            </a:pPr>
            <a:r>
              <a:rPr lang="es" sz="3200" b="0" i="0" u="none" dirty="0">
                <a:solidFill>
                  <a:schemeClr val="tx1">
                    <a:lumMod val="65000"/>
                    <a:lumOff val="35000"/>
                  </a:schemeClr>
                </a:solidFill>
              </a:rPr>
              <a:t>Hoja de cálculo resumen Investigación de modelos de reemplazo</a:t>
            </a:r>
          </a:p>
          <a:p>
            <a:pPr marL="342900" indent="-342900" algn="l" rtl="0">
              <a:buFont typeface="Arial" panose="020B0604020202020204" pitchFamily="34" charset="0"/>
              <a:buChar char="•"/>
            </a:pPr>
            <a:endParaRPr lang="es" sz="3200" dirty="0">
              <a:solidFill>
                <a:schemeClr val="tx1">
                  <a:lumMod val="65000"/>
                  <a:lumOff val="35000"/>
                </a:schemeClr>
              </a:solidFill>
            </a:endParaRPr>
          </a:p>
          <a:p>
            <a:pPr marL="342900" indent="-342900" algn="l" rtl="0">
              <a:buFont typeface="Arial" panose="020B0604020202020204" pitchFamily="34" charset="0"/>
              <a:buChar char="•"/>
            </a:pPr>
            <a:r>
              <a:rPr lang="es" sz="3200" b="0" i="0" u="none" dirty="0">
                <a:solidFill>
                  <a:schemeClr val="tx1">
                    <a:lumMod val="65000"/>
                    <a:lumOff val="35000"/>
                  </a:schemeClr>
                </a:solidFill>
              </a:rPr>
              <a:t>Nuevas recomendaciones 16-bit son:</a:t>
            </a:r>
          </a:p>
          <a:p>
            <a:pPr marL="754380" lvl="3" indent="-342900" algn="l" rtl="0">
              <a:buFont typeface="Arial" panose="020B0604020202020204" pitchFamily="34" charset="0"/>
              <a:buChar char="•"/>
            </a:pPr>
            <a:r>
              <a:rPr lang="es" sz="2600" b="0" i="0" u="none" dirty="0">
                <a:solidFill>
                  <a:schemeClr val="tx1">
                    <a:lumMod val="65000"/>
                    <a:lumOff val="35000"/>
                  </a:schemeClr>
                </a:solidFill>
              </a:rPr>
              <a:t>USB-6341 con BNC 2110</a:t>
            </a:r>
          </a:p>
          <a:p>
            <a:pPr marL="754380" lvl="3" indent="-342900" algn="l" rtl="0">
              <a:buFont typeface="Arial" panose="020B0604020202020204" pitchFamily="34" charset="0"/>
              <a:buChar char="•"/>
            </a:pPr>
            <a:endParaRPr lang="es" sz="2600" dirty="0">
              <a:solidFill>
                <a:schemeClr val="tx1">
                  <a:lumMod val="65000"/>
                  <a:lumOff val="35000"/>
                </a:schemeClr>
              </a:solidFill>
            </a:endParaRPr>
          </a:p>
          <a:p>
            <a:pPr marL="754380" lvl="3" indent="-342900" algn="l" rtl="0">
              <a:buFont typeface="Arial" panose="020B0604020202020204" pitchFamily="34" charset="0"/>
              <a:buChar char="•"/>
            </a:pPr>
            <a:r>
              <a:rPr lang="es" sz="2600" b="0" i="0" u="none" dirty="0">
                <a:solidFill>
                  <a:schemeClr val="tx1">
                    <a:lumMod val="65000"/>
                    <a:lumOff val="35000"/>
                  </a:schemeClr>
                </a:solidFill>
              </a:rPr>
              <a:t>USB-6212 BNC</a:t>
            </a:r>
          </a:p>
          <a:p>
            <a:pPr marL="342900" indent="-342900" algn="l" rtl="0">
              <a:buFont typeface="Arial" panose="020B0604020202020204" pitchFamily="34" charset="0"/>
              <a:buChar char="•"/>
            </a:pPr>
            <a:endParaRPr lang="es" sz="3200" dirty="0">
              <a:solidFill>
                <a:schemeClr val="tx1">
                  <a:lumMod val="65000"/>
                  <a:lumOff val="35000"/>
                </a:schemeClr>
              </a:solidFill>
            </a:endParaRPr>
          </a:p>
          <a:p>
            <a:pPr marL="342900" indent="-342900" algn="l" rtl="0">
              <a:buFont typeface="Arial" panose="020B0604020202020204" pitchFamily="34" charset="0"/>
              <a:buChar char="•"/>
            </a:pPr>
            <a:endParaRPr lang="es" sz="3200" dirty="0">
              <a:solidFill>
                <a:schemeClr val="tx1">
                  <a:lumMod val="65000"/>
                  <a:lumOff val="35000"/>
                </a:schemeClr>
              </a:solidFill>
            </a:endParaRPr>
          </a:p>
          <a:p>
            <a:pPr marL="342900" indent="-342900" algn="l" rtl="0">
              <a:buFont typeface="Arial" panose="020B0604020202020204" pitchFamily="34" charset="0"/>
              <a:buChar char="•"/>
            </a:pPr>
            <a:r>
              <a:rPr lang="es" sz="3200" b="0" i="0" u="none" dirty="0">
                <a:solidFill>
                  <a:schemeClr val="tx1">
                    <a:lumMod val="65000"/>
                    <a:lumOff val="35000"/>
                  </a:schemeClr>
                </a:solidFill>
              </a:rPr>
              <a:t>Chesapeake Technologies</a:t>
            </a:r>
            <a:endParaRPr lang="es" sz="2600" dirty="0">
              <a:solidFill>
                <a:schemeClr val="tx1">
                  <a:lumMod val="65000"/>
                  <a:lumOff val="35000"/>
                </a:schemeClr>
              </a:solidFill>
            </a:endParaRPr>
          </a:p>
          <a:p>
            <a:pPr marL="754380" lvl="3" indent="-342900" algn="l" rtl="0">
              <a:buFont typeface="Arial" panose="020B0604020202020204" pitchFamily="34" charset="0"/>
              <a:buChar char="•"/>
            </a:pPr>
            <a:r>
              <a:rPr lang="es" sz="2600" b="0" i="0" u="none" dirty="0">
                <a:solidFill>
                  <a:schemeClr val="tx1">
                    <a:lumMod val="65000"/>
                    <a:lumOff val="35000"/>
                  </a:schemeClr>
                </a:solidFill>
              </a:rPr>
              <a:t>USB-6210 (sin soporte de disparo) - trabaja con HYPACK</a:t>
            </a:r>
          </a:p>
          <a:p>
            <a:pPr marL="754380" lvl="3" indent="-342900" algn="l" rtl="0">
              <a:buFont typeface="Arial" panose="020B0604020202020204" pitchFamily="34" charset="0"/>
              <a:buChar char="•"/>
            </a:pPr>
            <a:r>
              <a:rPr lang="es" sz="2600" b="0" i="0" u="none" dirty="0">
                <a:solidFill>
                  <a:schemeClr val="tx1">
                    <a:lumMod val="65000"/>
                    <a:lumOff val="35000"/>
                  </a:schemeClr>
                </a:solidFill>
              </a:rPr>
              <a:t>USB-4431 (24-bit) – no funciona con HYPACK</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21</a:t>
            </a:fld>
            <a:endParaRPr lang="es"/>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832" r="22975"/>
          <a:stretch/>
        </p:blipFill>
        <p:spPr bwMode="auto">
          <a:xfrm rot="5400000">
            <a:off x="7655854" y="1341136"/>
            <a:ext cx="1316498" cy="2029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descr="USB-6341"/>
          <p:cNvPicPr>
            <a:picLocks noChangeAspect="1" noChangeArrowheads="1"/>
          </p:cNvPicPr>
          <p:nvPr/>
        </p:nvPicPr>
        <p:blipFill rotWithShape="1">
          <a:blip r:embed="rId3">
            <a:extLst>
              <a:ext uri="{28A0092B-C50C-407E-A947-70E740481C1C}">
                <a14:useLocalDpi xmlns:a14="http://schemas.microsoft.com/office/drawing/2010/main" val="0"/>
              </a:ext>
            </a:extLst>
          </a:blip>
          <a:srcRect l="7154" t="13685" r="5720" b="19456"/>
          <a:stretch/>
        </p:blipFill>
        <p:spPr bwMode="auto">
          <a:xfrm>
            <a:off x="6846474" y="3027510"/>
            <a:ext cx="2194711" cy="1229446"/>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30437" r="30034"/>
          <a:stretch/>
        </p:blipFill>
        <p:spPr bwMode="auto">
          <a:xfrm>
            <a:off x="7791568" y="4256956"/>
            <a:ext cx="1045070" cy="1923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a:xfrm>
            <a:off x="5400675" y="1438275"/>
            <a:ext cx="2077811" cy="68774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V="1">
            <a:off x="3733800" y="3526971"/>
            <a:ext cx="3834973" cy="1152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endCxn id="6149" idx="1"/>
          </p:cNvCxnSpPr>
          <p:nvPr/>
        </p:nvCxnSpPr>
        <p:spPr>
          <a:xfrm>
            <a:off x="2714625" y="4164746"/>
            <a:ext cx="5076943" cy="105388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8852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Instalando software NI_DAQ</a:t>
            </a:r>
          </a:p>
        </p:txBody>
      </p:sp>
      <p:sp>
        <p:nvSpPr>
          <p:cNvPr id="3" name="Content Placeholder 2"/>
          <p:cNvSpPr>
            <a:spLocks noGrp="1"/>
          </p:cNvSpPr>
          <p:nvPr>
            <p:ph idx="1"/>
          </p:nvPr>
        </p:nvSpPr>
        <p:spPr>
          <a:xfrm>
            <a:off x="304340" y="1195296"/>
            <a:ext cx="8458200" cy="2280499"/>
          </a:xfrm>
        </p:spPr>
        <p:txBody>
          <a:bodyPr>
            <a:normAutofit/>
          </a:bodyPr>
          <a:lstStyle/>
          <a:p>
            <a:pPr marL="342900" indent="-342900" algn="l" rtl="0">
              <a:buFont typeface="Arial" panose="020B0604020202020204" pitchFamily="34" charset="0"/>
              <a:buChar char="•"/>
            </a:pPr>
            <a:r>
              <a:rPr lang="es" sz="1600" b="0" i="0" u="none" dirty="0">
                <a:solidFill>
                  <a:schemeClr val="tx1">
                    <a:lumMod val="65000"/>
                    <a:lumOff val="35000"/>
                  </a:schemeClr>
                </a:solidFill>
              </a:rPr>
              <a:t>Instale el NIDAQ951f2.exe en el PC de adquisición &amp; efectúe las actualizaciones de software.  Esto puede tomar una hora o mas!</a:t>
            </a:r>
          </a:p>
          <a:p>
            <a:pPr marL="342900" indent="-342900" algn="l" rtl="0">
              <a:buFont typeface="Arial" panose="020B0604020202020204" pitchFamily="34" charset="0"/>
              <a:buChar char="•"/>
            </a:pPr>
            <a:r>
              <a:rPr lang="es" sz="1600" b="0" i="0" u="none" dirty="0">
                <a:solidFill>
                  <a:schemeClr val="tx1">
                    <a:lumMod val="65000"/>
                    <a:lumOff val="35000"/>
                  </a:schemeClr>
                </a:solidFill>
              </a:rPr>
              <a:t>Conecte el dispositivo NI_USB &amp; inicie el software NI_DAQ.</a:t>
            </a:r>
          </a:p>
          <a:p>
            <a:pPr marL="342900" indent="-342900" algn="l" rtl="0">
              <a:buFont typeface="Arial" panose="020B0604020202020204" pitchFamily="34" charset="0"/>
              <a:buChar char="•"/>
            </a:pPr>
            <a:r>
              <a:rPr lang="es" sz="1600" b="0" i="0" u="none" dirty="0">
                <a:solidFill>
                  <a:schemeClr val="tx1">
                    <a:lumMod val="65000"/>
                    <a:lumOff val="35000"/>
                  </a:schemeClr>
                </a:solidFill>
              </a:rPr>
              <a:t>Pruebe el sistema.</a:t>
            </a:r>
          </a:p>
          <a:p>
            <a:pPr marL="342900" indent="-342900" algn="l" rtl="0">
              <a:buFont typeface="Arial" panose="020B0604020202020204" pitchFamily="34" charset="0"/>
              <a:buChar char="•"/>
            </a:pPr>
            <a:r>
              <a:rPr lang="es" sz="1600" b="0" i="0" u="none" dirty="0">
                <a:solidFill>
                  <a:schemeClr val="tx1">
                    <a:lumMod val="65000"/>
                    <a:lumOff val="35000"/>
                  </a:schemeClr>
                </a:solidFill>
              </a:rPr>
              <a:t>RSE Por Defecto Señal flotante </a:t>
            </a:r>
          </a:p>
          <a:p>
            <a:pPr algn="l" rtl="0"/>
            <a:r>
              <a:rPr lang="es" sz="1600" b="0" i="0" u="none" dirty="0">
                <a:solidFill>
                  <a:schemeClr val="tx1">
                    <a:lumMod val="65000"/>
                    <a:lumOff val="35000"/>
                  </a:schemeClr>
                </a:solidFill>
              </a:rPr>
              <a:t>	fuente (Señal de Referencia Finalizada).</a:t>
            </a:r>
          </a:p>
          <a:p>
            <a:pPr marL="342900" indent="-342900" algn="l" rtl="0">
              <a:buFont typeface="Arial" panose="020B0604020202020204" pitchFamily="34" charset="0"/>
              <a:buChar char="•"/>
            </a:pPr>
            <a:r>
              <a:rPr lang="es" sz="1600" b="0" i="0" u="none" dirty="0">
                <a:solidFill>
                  <a:schemeClr val="tx1">
                    <a:lumMod val="65000"/>
                    <a:lumOff val="35000"/>
                  </a:schemeClr>
                </a:solidFill>
              </a:rPr>
              <a:t>El software NI_DAQ no debe ejecutarse cuando este usando HYPACK.</a:t>
            </a:r>
          </a:p>
          <a:p>
            <a:endParaRPr lang="es" sz="1600" dirty="0">
              <a:solidFill>
                <a:schemeClr val="tx1">
                  <a:lumMod val="65000"/>
                  <a:lumOff val="35000"/>
                </a:schemeClr>
              </a:solidFill>
            </a:endParaRPr>
          </a:p>
          <a:p>
            <a:endParaRPr lang="es" sz="1600" dirty="0">
              <a:solidFill>
                <a:schemeClr val="tx1">
                  <a:lumMod val="65000"/>
                  <a:lumOff val="35000"/>
                </a:schemeClr>
              </a:solidFill>
            </a:endParaRPr>
          </a:p>
          <a:p>
            <a:pPr marL="342900" indent="-342900" algn="l" rtl="0">
              <a:buFont typeface="Arial" panose="020B0604020202020204" pitchFamily="34" charset="0"/>
              <a:buChar char="•"/>
            </a:pPr>
            <a:endParaRPr lang="es" sz="2000" dirty="0"/>
          </a:p>
          <a:p>
            <a:pPr marL="342900" indent="-342900" algn="l" rtl="0">
              <a:buFont typeface="Arial" panose="020B0604020202020204" pitchFamily="34" charset="0"/>
              <a:buChar char="•"/>
            </a:pPr>
            <a:endParaRPr lang="es" sz="2000" dirty="0"/>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22</a:t>
            </a:fld>
            <a:endParaRPr lang="es"/>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7835"/>
          <a:stretch/>
        </p:blipFill>
        <p:spPr bwMode="auto">
          <a:xfrm>
            <a:off x="351623" y="3590481"/>
            <a:ext cx="4268002" cy="2714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2412" y="3574876"/>
            <a:ext cx="4149483" cy="2725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4877752" y="4463325"/>
            <a:ext cx="1351598" cy="651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
          </a:p>
        </p:txBody>
      </p:sp>
    </p:spTree>
    <p:extLst>
      <p:ext uri="{BB962C8B-B14F-4D97-AF65-F5344CB8AC3E}">
        <p14:creationId xmlns:p14="http://schemas.microsoft.com/office/powerpoint/2010/main" val="6464379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625754" cy="988786"/>
          </a:xfrm>
        </p:spPr>
        <p:txBody>
          <a:bodyPr/>
          <a:lstStyle/>
          <a:p>
            <a:pPr algn="l" rtl="0"/>
            <a:r>
              <a:rPr lang="es" b="0" i="0" u="none" dirty="0"/>
              <a:t>Deshabilite Servicios NI_DAQ no necesarios.</a:t>
            </a:r>
          </a:p>
        </p:txBody>
      </p:sp>
      <p:sp>
        <p:nvSpPr>
          <p:cNvPr id="3" name="Content Placeholder 2"/>
          <p:cNvSpPr>
            <a:spLocks noGrp="1"/>
          </p:cNvSpPr>
          <p:nvPr>
            <p:ph idx="1"/>
          </p:nvPr>
        </p:nvSpPr>
        <p:spPr>
          <a:xfrm>
            <a:off x="304340" y="1473121"/>
            <a:ext cx="8458200" cy="4966099"/>
          </a:xfrm>
        </p:spPr>
        <p:txBody>
          <a:bodyPr>
            <a:normAutofit/>
          </a:bodyPr>
          <a:lstStyle/>
          <a:p>
            <a:pPr marL="342900" indent="-342900" algn="l" rtl="0">
              <a:buFont typeface="Arial" panose="020B0604020202020204" pitchFamily="34" charset="0"/>
              <a:buChar char="•"/>
            </a:pPr>
            <a:r>
              <a:rPr lang="es" sz="1600" b="0" i="0" u="none" dirty="0">
                <a:solidFill>
                  <a:schemeClr val="tx1">
                    <a:lumMod val="65000"/>
                    <a:lumOff val="35000"/>
                  </a:schemeClr>
                </a:solidFill>
              </a:rPr>
              <a:t>El controlador NI instala muchos servicios, la mayoría de los cuales son iniciados automáticamente.  </a:t>
            </a:r>
          </a:p>
          <a:p>
            <a:pPr marL="342900" indent="-342900" algn="l" rtl="0">
              <a:buFont typeface="Arial" panose="020B0604020202020204" pitchFamily="34" charset="0"/>
              <a:buChar char="•"/>
            </a:pPr>
            <a:r>
              <a:rPr lang="es" sz="1600" b="0" i="0" u="none" dirty="0">
                <a:solidFill>
                  <a:schemeClr val="tx1">
                    <a:lumMod val="65000"/>
                    <a:lumOff val="35000"/>
                  </a:schemeClr>
                </a:solidFill>
              </a:rPr>
              <a:t>Solo cuatro son requeridos para realmente usar el dispositivo. </a:t>
            </a:r>
          </a:p>
          <a:p>
            <a:pPr marL="342900" indent="-342900" algn="l" rtl="0">
              <a:buFont typeface="Arial" panose="020B0604020202020204" pitchFamily="34" charset="0"/>
              <a:buChar char="•"/>
            </a:pPr>
            <a:r>
              <a:rPr lang="es" sz="1600" b="0" i="0" u="none" dirty="0">
                <a:solidFill>
                  <a:schemeClr val="tx1">
                    <a:lumMod val="65000"/>
                    <a:lumOff val="35000"/>
                  </a:schemeClr>
                </a:solidFill>
              </a:rPr>
              <a:t>Vaya a Panel de Control-&gt; Herramientas Administrativas-&gt; Servicios y deshabilite los servicios no necesarios para evitar conflictos de puertos potenciales con otros dispositivos.  Habilite/Deshabilite los servicios NI como se muestra mas abajo:</a:t>
            </a:r>
          </a:p>
          <a:p>
            <a:pPr lvl="2" indent="0" algn="l" rtl="0">
              <a:buNone/>
            </a:pPr>
            <a:endParaRPr lang="es" sz="2000" dirty="0"/>
          </a:p>
          <a:p>
            <a:pPr marL="342900" indent="-342900" algn="l" rtl="0">
              <a:buFont typeface="Arial" panose="020B0604020202020204" pitchFamily="34" charset="0"/>
              <a:buChar char="•"/>
            </a:pPr>
            <a:endParaRPr lang="es" sz="2000" dirty="0"/>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23</a:t>
            </a:fld>
            <a:endParaRPr lang="e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49" y="3175641"/>
            <a:ext cx="7953375" cy="3245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0831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Información Monitor Análogo General</a:t>
            </a:r>
          </a:p>
        </p:txBody>
      </p:sp>
      <p:sp>
        <p:nvSpPr>
          <p:cNvPr id="21507" name="Text Box 3"/>
          <p:cNvSpPr txBox="1">
            <a:spLocks noChangeArrowheads="1"/>
          </p:cNvSpPr>
          <p:nvPr/>
        </p:nvSpPr>
        <p:spPr bwMode="auto">
          <a:xfrm>
            <a:off x="3901678" y="1136968"/>
            <a:ext cx="2286000" cy="2463800"/>
          </a:xfrm>
          <a:prstGeom prst="rect">
            <a:avLst/>
          </a:prstGeom>
          <a:solidFill>
            <a:schemeClr val="bg1"/>
          </a:solidFill>
          <a:ln>
            <a:noFill/>
          </a:ln>
          <a:extLs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es" sz="1400" b="0" i="0" u="none">
                <a:solidFill>
                  <a:schemeClr val="tx1">
                    <a:lumMod val="65000"/>
                    <a:lumOff val="35000"/>
                  </a:schemeClr>
                </a:solidFill>
              </a:rPr>
              <a:t>El Monitor Análogo es usado para configurar los parámetros análogos para generar disparos y para escuchar los retornos.</a:t>
            </a:r>
          </a:p>
          <a:p>
            <a:pPr algn="l" rtl="0" eaLnBrk="1" hangingPunct="1">
              <a:spcAft>
                <a:spcPct val="0"/>
              </a:spcAft>
              <a:buClrTx/>
              <a:buFontTx/>
              <a:buNone/>
            </a:pPr>
            <a:endParaRPr lang="es" altLang="en-US" sz="1400" dirty="0">
              <a:solidFill>
                <a:schemeClr val="tx1">
                  <a:lumMod val="65000"/>
                  <a:lumOff val="35000"/>
                </a:schemeClr>
              </a:solidFill>
            </a:endParaRPr>
          </a:p>
          <a:p>
            <a:pPr algn="l" rtl="0" eaLnBrk="1" hangingPunct="1">
              <a:spcAft>
                <a:spcPct val="0"/>
              </a:spcAft>
              <a:buClrTx/>
              <a:buFontTx/>
              <a:buNone/>
            </a:pPr>
            <a:r>
              <a:rPr lang="es" sz="1400" b="0" i="0" u="none">
                <a:solidFill>
                  <a:schemeClr val="tx1">
                    <a:lumMod val="65000"/>
                    <a:lumOff val="35000"/>
                  </a:schemeClr>
                </a:solidFill>
              </a:rPr>
              <a:t>Cada sistema Sub-Bottom análogo tendrá su propia configuración particular para maximizar la calidad del retorno.</a:t>
            </a:r>
          </a:p>
        </p:txBody>
      </p:sp>
      <p:sp>
        <p:nvSpPr>
          <p:cNvPr id="21510"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s" altLang="en-US"/>
          </a:p>
        </p:txBody>
      </p:sp>
      <p:sp>
        <p:nvSpPr>
          <p:cNvPr id="21511"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s" altLang="en-US"/>
          </a:p>
        </p:txBody>
      </p:sp>
      <p:sp>
        <p:nvSpPr>
          <p:cNvPr id="21516" name="Text Box 3"/>
          <p:cNvSpPr txBox="1">
            <a:spLocks noChangeArrowheads="1"/>
          </p:cNvSpPr>
          <p:nvPr/>
        </p:nvSpPr>
        <p:spPr bwMode="auto">
          <a:xfrm>
            <a:off x="228600" y="3641724"/>
            <a:ext cx="6086475" cy="1157069"/>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marL="171450" indent="-171450" algn="l" rtl="0" eaLnBrk="1" hangingPunct="1">
              <a:spcBef>
                <a:spcPts val="500"/>
              </a:spcBef>
              <a:spcAft>
                <a:spcPct val="0"/>
              </a:spcAft>
              <a:buClrTx/>
              <a:buSzPct val="125000"/>
              <a:buFont typeface="Arial" panose="020B0604020202020204" pitchFamily="34" charset="0"/>
              <a:buChar char="•"/>
            </a:pPr>
            <a:r>
              <a:rPr lang="es" sz="1200" b="0" i="0" u="none" dirty="0">
                <a:solidFill>
                  <a:schemeClr val="tx1">
                    <a:lumMod val="65000"/>
                    <a:lumOff val="35000"/>
                  </a:schemeClr>
                </a:solidFill>
              </a:rPr>
              <a:t>Cuando LEVANTAMIENTO es iniciado, los manejadores automáticamente iniciarán el Monitor Análogo.</a:t>
            </a:r>
          </a:p>
          <a:p>
            <a:pPr marL="171450" indent="-171450" algn="l" rtl="0" eaLnBrk="1" hangingPunct="1">
              <a:spcBef>
                <a:spcPts val="500"/>
              </a:spcBef>
              <a:spcAft>
                <a:spcPct val="0"/>
              </a:spcAft>
              <a:buClrTx/>
              <a:buSzPct val="125000"/>
              <a:buFont typeface="Arial" panose="020B0604020202020204" pitchFamily="34" charset="0"/>
              <a:buChar char="•"/>
            </a:pPr>
            <a:r>
              <a:rPr lang="es" sz="1200" b="0" i="0" u="none" dirty="0">
                <a:solidFill>
                  <a:schemeClr val="tx1">
                    <a:lumMod val="65000"/>
                    <a:lumOff val="35000"/>
                  </a:schemeClr>
                </a:solidFill>
              </a:rPr>
              <a:t>Seleccione el botón “Canales I/O” y por cada campo uno necesita configurar el canal en el dispositivo NI USB a la que la señal esta conectado.  Cada uno de los Canales puede ser asignado una etiqueta personalizada o nombre aplicable al sistema SBP en uso, ej: “Señal Sparker”.</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597" y="1041400"/>
            <a:ext cx="3524478" cy="25908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5075" y="990600"/>
            <a:ext cx="2771775" cy="3448686"/>
          </a:xfrm>
          <a:prstGeom prst="rect">
            <a:avLst/>
          </a:prstGeom>
        </p:spPr>
      </p:pic>
      <p:cxnSp>
        <p:nvCxnSpPr>
          <p:cNvPr id="6" name="Elbow Connector 5"/>
          <p:cNvCxnSpPr/>
          <p:nvPr/>
        </p:nvCxnSpPr>
        <p:spPr>
          <a:xfrm flipV="1">
            <a:off x="3374231" y="1041400"/>
            <a:ext cx="2940844" cy="368300"/>
          </a:xfrm>
          <a:prstGeom prst="bentConnector3">
            <a:avLst>
              <a:gd name="adj1" fmla="val 15344"/>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1515" name="Straight Arrow Connector 8"/>
          <p:cNvCxnSpPr>
            <a:cxnSpLocks noChangeShapeType="1"/>
          </p:cNvCxnSpPr>
          <p:nvPr/>
        </p:nvCxnSpPr>
        <p:spPr bwMode="auto">
          <a:xfrm>
            <a:off x="5943600" y="2857500"/>
            <a:ext cx="450850"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1" name="Rectangle 10"/>
          <p:cNvSpPr/>
          <p:nvPr/>
        </p:nvSpPr>
        <p:spPr>
          <a:xfrm>
            <a:off x="11153775" y="1659256"/>
            <a:ext cx="104775" cy="457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2" name="Rectangle 11"/>
          <p:cNvSpPr/>
          <p:nvPr/>
        </p:nvSpPr>
        <p:spPr>
          <a:xfrm>
            <a:off x="6394450" y="2181542"/>
            <a:ext cx="2616200" cy="218090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4" name="TextBox 13"/>
          <p:cNvSpPr txBox="1"/>
          <p:nvPr/>
        </p:nvSpPr>
        <p:spPr>
          <a:xfrm>
            <a:off x="228600" y="5036919"/>
            <a:ext cx="8648700" cy="1384995"/>
          </a:xfrm>
          <a:prstGeom prst="rect">
            <a:avLst/>
          </a:prstGeom>
          <a:noFill/>
        </p:spPr>
        <p:txBody>
          <a:bodyPr wrap="square" rtlCol="0">
            <a:spAutoFit/>
          </a:bodyPr>
          <a:lstStyle/>
          <a:p>
            <a:pPr marL="171450" indent="-171450" algn="l" rtl="0">
              <a:buSzPct val="125000"/>
              <a:buFont typeface="Arial" panose="020B0604020202020204" pitchFamily="34" charset="0"/>
              <a:buChar char="•"/>
            </a:pPr>
            <a:r>
              <a:rPr lang="es" sz="1200" b="0" i="0" u="none">
                <a:solidFill>
                  <a:schemeClr val="tx1">
                    <a:lumMod val="65000"/>
                    <a:lumOff val="35000"/>
                  </a:schemeClr>
                </a:solidFill>
              </a:rPr>
              <a:t>Los niveles de voltaje del disparador por defecto de -5V/+5V deben generalmente ser usados pero los niveles de voltaje para el Canal 1 y/o 2 necesitan ser definidos en este momento.  Los niveles de señal de voltaje recomendados para los sitemas SBP Pinger/Chirp son entre -5V/+5V t -2V/+5V dependiendo de la edad del sistema mientras que disposiciones de hidrófonos para boomers/sparkers/etc generalmente sacan voltajes de salida en el rango de -1V/+1V a -5V/+5V voltios dependiendo de la sensibilidad de la disposición, la ganancia en el preamp del hidrófono y la reflectividad del fondo marino.</a:t>
            </a:r>
          </a:p>
          <a:p>
            <a:pPr marL="171450" indent="-171450" algn="l" rtl="0">
              <a:buSzPct val="125000"/>
              <a:buFont typeface="Arial" panose="020B0604020202020204" pitchFamily="34" charset="0"/>
              <a:buChar char="•"/>
            </a:pPr>
            <a:r>
              <a:rPr lang="es" sz="1200" b="0" i="0" u="none">
                <a:solidFill>
                  <a:schemeClr val="tx1">
                    <a:lumMod val="65000"/>
                    <a:lumOff val="35000"/>
                  </a:schemeClr>
                </a:solidFill>
              </a:rPr>
              <a:t>Use el Modo Terminal por defecto (RSE) y rata de muestreo canal por defecto excepto para usuarios avanzados.  </a:t>
            </a:r>
          </a:p>
        </p:txBody>
      </p:sp>
    </p:spTree>
    <p:extLst>
      <p:ext uri="{BB962C8B-B14F-4D97-AF65-F5344CB8AC3E}">
        <p14:creationId xmlns:p14="http://schemas.microsoft.com/office/powerpoint/2010/main" val="141747077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228600" y="0"/>
            <a:ext cx="79676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Información Monitor Análogo Continuación</a:t>
            </a:r>
          </a:p>
        </p:txBody>
      </p:sp>
      <p:sp>
        <p:nvSpPr>
          <p:cNvPr id="22531" name="Rectangle 1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s" altLang="en-US"/>
          </a:p>
        </p:txBody>
      </p:sp>
      <p:sp>
        <p:nvSpPr>
          <p:cNvPr id="22532" name="Rectangle 12"/>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s" altLang="en-US"/>
          </a:p>
        </p:txBody>
      </p:sp>
      <p:sp>
        <p:nvSpPr>
          <p:cNvPr id="24" name="Text Box 3"/>
          <p:cNvSpPr txBox="1">
            <a:spLocks noChangeArrowheads="1"/>
          </p:cNvSpPr>
          <p:nvPr/>
        </p:nvSpPr>
        <p:spPr bwMode="auto">
          <a:xfrm>
            <a:off x="96838" y="1182875"/>
            <a:ext cx="5008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50000"/>
              <a:buFont typeface="Wingdings" pitchFamily="2" charset="2"/>
              <a:buChar char=""/>
              <a:defRPr/>
            </a:pPr>
            <a:r>
              <a:rPr lang="es" sz="1400" b="0" i="0" u="none" dirty="0">
                <a:solidFill>
                  <a:schemeClr val="tx1">
                    <a:lumMod val="65000"/>
                    <a:lumOff val="35000"/>
                  </a:schemeClr>
                </a:solidFill>
              </a:rPr>
              <a:t>Los valores de voltaje definidos para Canal 1 &amp; 2 pueden ser considerados como una “base de ganancia” para el canal y es importante no recortar las señales entrantes puesto que estos datos recortados no pueden ser recuperados.  </a:t>
            </a:r>
            <a:r>
              <a:rPr lang="es" sz="1400" b="1" i="0" u="none" dirty="0">
                <a:solidFill>
                  <a:srgbClr val="FF0000"/>
                </a:solidFill>
              </a:rPr>
              <a:t>Una regla básica es ajustar el rango de voltaje alrededor de un tercio más alto que la señal de voltaje de entrada real.</a:t>
            </a:r>
          </a:p>
          <a:p>
            <a:pPr marL="0" indent="0" algn="l" rtl="0" eaLnBrk="1" hangingPunct="1">
              <a:spcBef>
                <a:spcPts val="500"/>
              </a:spcBef>
              <a:spcAft>
                <a:spcPct val="0"/>
              </a:spcAft>
              <a:buClrTx/>
              <a:buSzPct val="50000"/>
              <a:defRPr/>
            </a:pPr>
            <a:endParaRPr lang="es" sz="1400" dirty="0"/>
          </a:p>
          <a:p>
            <a:pPr algn="l" rtl="0" eaLnBrk="1" hangingPunct="1">
              <a:spcBef>
                <a:spcPts val="500"/>
              </a:spcBef>
              <a:spcAft>
                <a:spcPct val="0"/>
              </a:spcAft>
              <a:buClrTx/>
              <a:buSzPct val="50000"/>
              <a:buFont typeface="Wingdings" pitchFamily="2" charset="2"/>
              <a:buChar char=""/>
              <a:defRPr/>
            </a:pPr>
            <a:r>
              <a:rPr lang="es" sz="1400" b="0" i="0" u="none" dirty="0">
                <a:solidFill>
                  <a:schemeClr val="tx1">
                    <a:lumMod val="65000"/>
                    <a:lumOff val="35000"/>
                  </a:schemeClr>
                </a:solidFill>
              </a:rPr>
              <a:t>Cualquier problema de configuración será reportado como un </a:t>
            </a:r>
            <a:r>
              <a:rPr lang="es" sz="1400" b="0" i="0" u="none" dirty="0">
                <a:solidFill>
                  <a:srgbClr val="FF0000"/>
                </a:solidFill>
              </a:rPr>
              <a:t>mensaje rojo brillante en el fondo del Monitor Análogo</a:t>
            </a:r>
            <a:r>
              <a:rPr lang="es" sz="1400" b="0" i="0" u="none" dirty="0"/>
              <a:t>.  </a:t>
            </a:r>
            <a:r>
              <a:rPr lang="es" sz="1400" b="0" i="0" u="none" dirty="0">
                <a:solidFill>
                  <a:schemeClr val="tx1">
                    <a:lumMod val="65000"/>
                    <a:lumOff val="35000"/>
                  </a:schemeClr>
                </a:solidFill>
              </a:rPr>
              <a:t>Trazos de señal son mostrados para propósitos de diagnóstico y para asegurar que la señal de disparo esta siendo recibida. (Haga clic en las etiquetas para recorrer los canales.) El umbral de disparo debe ser ajustado justo sobre el voltaje base y es mostrado como una línea roja.  Cada vez que la señal de disparo cruza esta línea, un ping es registrado.  En este punto, si el cableado y la configuración del Monitor Análogo es correcta, uno debe ser capaz de iniciar LEVANTAMIENTO, ver datos entrando en los trazos de señal correcta y ver el campo Número de Ping en el Monitor Análogo aumentando constantemente. La ventana de datos desplazable en LEVANTAMIENTO también mostrará datos de perfilador sub-bottom.</a:t>
            </a:r>
          </a:p>
          <a:p>
            <a:pPr marL="0" indent="0" algn="l" rtl="0" eaLnBrk="1" hangingPunct="1">
              <a:spcBef>
                <a:spcPts val="500"/>
              </a:spcBef>
              <a:spcAft>
                <a:spcPct val="0"/>
              </a:spcAft>
              <a:buClrTx/>
              <a:buSzPct val="45000"/>
              <a:defRPr/>
            </a:pPr>
            <a:endParaRPr lang="es" sz="1400" dirty="0"/>
          </a:p>
        </p:txBody>
      </p:sp>
      <p:pic>
        <p:nvPicPr>
          <p:cNvPr id="22534" name="Picture 2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524000"/>
            <a:ext cx="350837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535" name="Straight Arrow Connector 8"/>
          <p:cNvCxnSpPr>
            <a:cxnSpLocks noChangeShapeType="1"/>
          </p:cNvCxnSpPr>
          <p:nvPr/>
        </p:nvCxnSpPr>
        <p:spPr bwMode="auto">
          <a:xfrm flipH="1" flipV="1">
            <a:off x="4811713" y="3200400"/>
            <a:ext cx="838200" cy="68580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789565216"/>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228600" y="0"/>
            <a:ext cx="8763000"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400" b="0" i="0" u="none" dirty="0">
                <a:cs typeface="Arial" pitchFamily="34" charset="0"/>
              </a:rPr>
              <a:t>Parámetros Análogo - Disparadores &amp; Ratas de Barrido</a:t>
            </a:r>
          </a:p>
        </p:txBody>
      </p:sp>
      <p:sp>
        <p:nvSpPr>
          <p:cNvPr id="23555" name="Text Box 5"/>
          <p:cNvSpPr txBox="1">
            <a:spLocks noChangeArrowheads="1"/>
          </p:cNvSpPr>
          <p:nvPr/>
        </p:nvSpPr>
        <p:spPr bwMode="auto">
          <a:xfrm>
            <a:off x="152400" y="3352800"/>
            <a:ext cx="2895600" cy="132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es" sz="1600" b="0" i="0" u="none">
                <a:solidFill>
                  <a:srgbClr val="098DB4"/>
                </a:solidFill>
              </a:rPr>
              <a:t>Disparador Externo:  </a:t>
            </a:r>
            <a:r>
              <a:rPr lang="es" sz="1600" b="0" i="0" u="none">
                <a:solidFill>
                  <a:schemeClr val="tx1">
                    <a:lumMod val="65000"/>
                    <a:lumOff val="35000"/>
                  </a:schemeClr>
                </a:solidFill>
              </a:rPr>
              <a:t>El sistema sub-bottom esta siendo disparado por otra fuente y HYPACK solo “escucha” por el retorno.</a:t>
            </a:r>
          </a:p>
        </p:txBody>
      </p:sp>
      <p:sp>
        <p:nvSpPr>
          <p:cNvPr id="18439" name="Text Box 6"/>
          <p:cNvSpPr txBox="1">
            <a:spLocks noChangeArrowheads="1"/>
          </p:cNvSpPr>
          <p:nvPr/>
        </p:nvSpPr>
        <p:spPr bwMode="auto">
          <a:xfrm>
            <a:off x="3124200" y="3352800"/>
            <a:ext cx="2895600" cy="181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defRPr/>
            </a:pPr>
            <a:r>
              <a:rPr lang="es" sz="1600" b="0" i="0" u="none">
                <a:solidFill>
                  <a:srgbClr val="098DB4"/>
                </a:solidFill>
              </a:rPr>
              <a:t>Disparador Interno:  </a:t>
            </a:r>
            <a:r>
              <a:rPr lang="es" sz="1600" b="0" i="0" u="none">
                <a:solidFill>
                  <a:schemeClr val="tx1">
                    <a:lumMod val="65000"/>
                    <a:lumOff val="35000"/>
                  </a:schemeClr>
                </a:solidFill>
              </a:rPr>
              <a:t>HYPACK provee un disparo para el sistema sub-bottom vía la caja NI USB A/D.  El usuario puede controlar el Intervalo de Disparo desde la caja de Configuración Análoga.</a:t>
            </a:r>
          </a:p>
        </p:txBody>
      </p:sp>
      <p:sp>
        <p:nvSpPr>
          <p:cNvPr id="18440" name="Text Box 7"/>
          <p:cNvSpPr txBox="1">
            <a:spLocks noChangeArrowheads="1"/>
          </p:cNvSpPr>
          <p:nvPr/>
        </p:nvSpPr>
        <p:spPr bwMode="auto">
          <a:xfrm>
            <a:off x="6096000" y="3352800"/>
            <a:ext cx="2895600" cy="83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defRPr/>
            </a:pPr>
            <a:r>
              <a:rPr lang="es" sz="1600" b="0" i="0" u="none">
                <a:solidFill>
                  <a:srgbClr val="098DB4"/>
                </a:solidFill>
              </a:rPr>
              <a:t>Interno - SB Divisible:  </a:t>
            </a:r>
            <a:r>
              <a:rPr lang="es" sz="1600" b="0" i="0" u="none">
                <a:solidFill>
                  <a:schemeClr val="tx1">
                    <a:lumMod val="65000"/>
                    <a:lumOff val="35000"/>
                  </a:schemeClr>
                </a:solidFill>
              </a:rPr>
              <a:t>Usado para evitar interferencia entre dos sistemas sub-bottom.</a:t>
            </a:r>
          </a:p>
        </p:txBody>
      </p:sp>
      <p:sp>
        <p:nvSpPr>
          <p:cNvPr id="18441" name="Text Box 8"/>
          <p:cNvSpPr txBox="1">
            <a:spLocks noChangeArrowheads="1"/>
          </p:cNvSpPr>
          <p:nvPr/>
        </p:nvSpPr>
        <p:spPr bwMode="auto">
          <a:xfrm>
            <a:off x="152400" y="4745038"/>
            <a:ext cx="2895600" cy="6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defRPr/>
            </a:pPr>
            <a:r>
              <a:rPr lang="es" sz="1200" b="0" i="0" u="none" dirty="0">
                <a:solidFill>
                  <a:srgbClr val="098DB4"/>
                </a:solidFill>
              </a:rPr>
              <a:t>Período de Muestra:  </a:t>
            </a:r>
            <a:r>
              <a:rPr lang="es" sz="1200" b="0" i="0" u="none" dirty="0">
                <a:solidFill>
                  <a:schemeClr val="tx1">
                    <a:lumMod val="65000"/>
                    <a:lumOff val="35000"/>
                  </a:schemeClr>
                </a:solidFill>
              </a:rPr>
              <a:t>Cuanto tiempo el driver del Sub-Bottom escucha por retornos.</a:t>
            </a:r>
          </a:p>
        </p:txBody>
      </p:sp>
      <p:sp>
        <p:nvSpPr>
          <p:cNvPr id="18442" name="Text Box 9"/>
          <p:cNvSpPr txBox="1">
            <a:spLocks noChangeArrowheads="1"/>
          </p:cNvSpPr>
          <p:nvPr/>
        </p:nvSpPr>
        <p:spPr bwMode="auto">
          <a:xfrm>
            <a:off x="152400" y="5410200"/>
            <a:ext cx="2895600"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defRPr/>
            </a:pPr>
            <a:r>
              <a:rPr lang="es" sz="1200" b="0" i="0" u="none">
                <a:solidFill>
                  <a:srgbClr val="098DB4"/>
                </a:solidFill>
              </a:rPr>
              <a:t>Retardo Muestra:  </a:t>
            </a:r>
            <a:r>
              <a:rPr lang="es" sz="1200" b="0" i="0" u="none">
                <a:solidFill>
                  <a:schemeClr val="tx1">
                    <a:lumMod val="65000"/>
                    <a:lumOff val="35000"/>
                  </a:schemeClr>
                </a:solidFill>
              </a:rPr>
              <a:t>Qué tanto el controlador de sub-bottom espera después del ping antes de comenzar a escuchar. Esta característica puede ser usada en aguas mas profundas para reducir la longitud de la columna de agua en los datos.</a:t>
            </a:r>
          </a:p>
          <a:p>
            <a:pPr algn="l" rtl="0" eaLnBrk="1" hangingPunct="1">
              <a:spcAft>
                <a:spcPct val="0"/>
              </a:spcAft>
              <a:buClrTx/>
              <a:buFontTx/>
              <a:buNone/>
              <a:defRPr/>
            </a:pPr>
            <a:endParaRPr lang="es" altLang="en-US" sz="1200" dirty="0">
              <a:solidFill>
                <a:srgbClr val="404040"/>
              </a:solidFill>
            </a:endParaRPr>
          </a:p>
        </p:txBody>
      </p:sp>
      <p:pic>
        <p:nvPicPr>
          <p:cNvPr id="2356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62"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1066800"/>
            <a:ext cx="2797175" cy="2286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015953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228600" y="0"/>
            <a:ext cx="8915400"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400" b="0" i="0" u="none" dirty="0">
                <a:cs typeface="Arial" pitchFamily="34" charset="0"/>
              </a:rPr>
              <a:t>Parámetros Análogo - Disparadores &amp; Ratas de Barrido </a:t>
            </a:r>
            <a:r>
              <a:rPr lang="es" sz="2400" b="0" i="0" u="none" dirty="0" smtClean="0">
                <a:cs typeface="Arial" pitchFamily="34" charset="0"/>
              </a:rPr>
              <a:t>Continuación…</a:t>
            </a:r>
            <a:endParaRPr lang="es" sz="2400" b="0" i="0" u="none" dirty="0">
              <a:cs typeface="Arial" pitchFamily="34" charset="0"/>
            </a:endParaRPr>
          </a:p>
        </p:txBody>
      </p:sp>
      <p:pic>
        <p:nvPicPr>
          <p:cNvPr id="24579"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219200"/>
            <a:ext cx="3357563" cy="27432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80" name="Text Box 3"/>
          <p:cNvSpPr txBox="1">
            <a:spLocks noChangeArrowheads="1"/>
          </p:cNvSpPr>
          <p:nvPr/>
        </p:nvSpPr>
        <p:spPr bwMode="auto">
          <a:xfrm>
            <a:off x="96838" y="1143000"/>
            <a:ext cx="5389562" cy="901700"/>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50000"/>
              <a:buFont typeface="Wingdings" pitchFamily="2" charset="2"/>
              <a:buChar char=""/>
            </a:pPr>
            <a:r>
              <a:rPr lang="es" sz="1200" b="0" i="0" u="none" dirty="0">
                <a:solidFill>
                  <a:schemeClr val="tx1">
                    <a:lumMod val="65000"/>
                    <a:lumOff val="35000"/>
                  </a:schemeClr>
                </a:solidFill>
              </a:rPr>
              <a:t>En el ejemplo, Sistema SBP es disparado cada 250 ms con longitud de barrido de 70 ms (±53 m). El sistema SBP 1 disparo es dividido por 2 para dar al Sistema SBP un intervalo de disparo de 500 ms con un retardo de disparo de 85 ms y 150 ms de longitud de barrido.  </a:t>
            </a:r>
          </a:p>
          <a:p>
            <a:pPr algn="l" rtl="0" eaLnBrk="1" hangingPunct="1">
              <a:spcBef>
                <a:spcPts val="500"/>
              </a:spcBef>
              <a:spcAft>
                <a:spcPct val="0"/>
              </a:spcAft>
              <a:buClrTx/>
              <a:buSzPct val="50000"/>
              <a:buFont typeface="Wingdings" pitchFamily="2" charset="2"/>
              <a:buChar char=""/>
            </a:pPr>
            <a:r>
              <a:rPr lang="es" sz="1200" b="0" i="0" u="none" dirty="0">
                <a:solidFill>
                  <a:schemeClr val="tx1">
                    <a:lumMod val="65000"/>
                    <a:lumOff val="35000"/>
                  </a:schemeClr>
                </a:solidFill>
              </a:rPr>
              <a:t>Uno puede darse cuenta si habrá alguna interferencia acústica entre los sistemas si las líneas de barrido “azul” ocupa el mismo segmento de tiempo; Como se puede ver, este no es el caso y el resultado serán dos conjuntos de datos sin interferencias. </a:t>
            </a:r>
          </a:p>
          <a:p>
            <a:pPr algn="l" rtl="0" eaLnBrk="1" hangingPunct="1">
              <a:spcBef>
                <a:spcPts val="500"/>
              </a:spcBef>
              <a:spcAft>
                <a:spcPct val="0"/>
              </a:spcAft>
              <a:buClrTx/>
              <a:buSzPct val="50000"/>
              <a:buFont typeface="Wingdings" pitchFamily="2" charset="2"/>
              <a:buChar char=""/>
            </a:pPr>
            <a:r>
              <a:rPr lang="es" sz="1200" b="0" i="0" u="none" dirty="0">
                <a:solidFill>
                  <a:schemeClr val="tx1">
                    <a:lumMod val="65000"/>
                    <a:lumOff val="35000"/>
                  </a:schemeClr>
                </a:solidFill>
              </a:rPr>
              <a:t>Como un ejemplo, la regla de oro general para configurar los disparadores y longitud de barrido para varios perfiladores sub-bottom, en una profundidad de agua máxima de 30 metros, son tabulados mas abajo.  Note, que para convertir desde metros a milisegundos, uno debe dividir por 0.75 </a:t>
            </a:r>
          </a:p>
        </p:txBody>
      </p:sp>
      <p:pic>
        <p:nvPicPr>
          <p:cNvPr id="2458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 y="4114800"/>
            <a:ext cx="7319963" cy="1981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2" name="Rectangle 2"/>
          <p:cNvSpPr>
            <a:spLocks noChangeArrowheads="1"/>
          </p:cNvSpPr>
          <p:nvPr/>
        </p:nvSpPr>
        <p:spPr bwMode="auto">
          <a:xfrm>
            <a:off x="457200" y="5943600"/>
            <a:ext cx="7086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es" sz="1400" b="0" i="0" u="none">
                <a:solidFill>
                  <a:srgbClr val="FF0000"/>
                </a:solidFill>
              </a:rPr>
              <a:t>Nota: es una buena idea ajustar el valor de barrido a un poco mas que lo calculado por uno para permitir un margen de seguridad por condiciones del fondo marino desconocidas.</a:t>
            </a:r>
          </a:p>
          <a:p>
            <a:endParaRPr lang="es" altLang="en-US" sz="1400" dirty="0">
              <a:solidFill>
                <a:schemeClr val="tx1"/>
              </a:solidFill>
            </a:endParaRPr>
          </a:p>
        </p:txBody>
      </p:sp>
    </p:spTree>
    <p:extLst>
      <p:ext uri="{BB962C8B-B14F-4D97-AF65-F5344CB8AC3E}">
        <p14:creationId xmlns:p14="http://schemas.microsoft.com/office/powerpoint/2010/main" val="56285822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Cableando el NI-USB DAQ</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28</a:t>
            </a:fld>
            <a:endParaRPr lang="es"/>
          </a:p>
        </p:txBody>
      </p:sp>
      <p:sp>
        <p:nvSpPr>
          <p:cNvPr id="5" name="Content Placeholder 4"/>
          <p:cNvSpPr>
            <a:spLocks noGrp="1"/>
          </p:cNvSpPr>
          <p:nvPr>
            <p:ph idx="1"/>
          </p:nvPr>
        </p:nvSpPr>
        <p:spPr>
          <a:xfrm>
            <a:off x="363793" y="4411129"/>
            <a:ext cx="8458200" cy="1507975"/>
          </a:xfrm>
        </p:spPr>
        <p:txBody>
          <a:bodyPr>
            <a:normAutofit fontScale="92500" lnSpcReduction="10000"/>
          </a:bodyPr>
          <a:lstStyle/>
          <a:p>
            <a:pPr algn="l" rtl="0"/>
            <a:r>
              <a:rPr lang="es" b="0" i="0" u="none">
                <a:solidFill>
                  <a:schemeClr val="tx1">
                    <a:lumMod val="65000"/>
                    <a:lumOff val="35000"/>
                  </a:schemeClr>
                </a:solidFill>
              </a:rPr>
              <a:t>Hay varias posibles configuraciones de disparo análogo &amp; señal:</a:t>
            </a:r>
          </a:p>
          <a:p>
            <a:pPr marL="617220" lvl="2" indent="-342900" algn="l" rtl="0">
              <a:buFont typeface="Arial" panose="020B0604020202020204" pitchFamily="34" charset="0"/>
              <a:buChar char="•"/>
            </a:pPr>
            <a:r>
              <a:rPr lang="es" b="0" i="0" u="none">
                <a:solidFill>
                  <a:schemeClr val="tx1">
                    <a:lumMod val="65000"/>
                    <a:lumOff val="35000"/>
                  </a:schemeClr>
                </a:solidFill>
                <a:hlinkClick r:id="rId2" action="ppaction://hlinksldjump"/>
              </a:rPr>
              <a:t>SBP canal sencillo con disparo interno o externo</a:t>
            </a:r>
            <a:endParaRPr lang="es" dirty="0">
              <a:solidFill>
                <a:schemeClr val="tx1">
                  <a:lumMod val="65000"/>
                  <a:lumOff val="35000"/>
                </a:schemeClr>
              </a:solidFill>
            </a:endParaRPr>
          </a:p>
          <a:p>
            <a:pPr marL="617220" lvl="2" indent="-342900" algn="l" rtl="0">
              <a:buFont typeface="Arial" panose="020B0604020202020204" pitchFamily="34" charset="0"/>
              <a:buChar char="•"/>
            </a:pPr>
            <a:r>
              <a:rPr lang="es" b="0" i="0" u="none">
                <a:solidFill>
                  <a:schemeClr val="tx1">
                    <a:lumMod val="65000"/>
                    <a:lumOff val="35000"/>
                  </a:schemeClr>
                </a:solidFill>
                <a:hlinkClick r:id="rId3" action="ppaction://hlinksldjump"/>
              </a:rPr>
              <a:t>SBP dos canales con disparadores internos (dividido).</a:t>
            </a:r>
            <a:endParaRPr lang="es" dirty="0">
              <a:solidFill>
                <a:schemeClr val="tx1">
                  <a:lumMod val="65000"/>
                  <a:lumOff val="35000"/>
                </a:schemeClr>
              </a:solidFill>
            </a:endParaRPr>
          </a:p>
          <a:p>
            <a:pPr marL="617220" lvl="2" indent="-342900" algn="l" rtl="0">
              <a:buFont typeface="Arial" panose="020B0604020202020204" pitchFamily="34" charset="0"/>
              <a:buChar char="•"/>
            </a:pPr>
            <a:r>
              <a:rPr lang="es" b="0" i="0" u="none">
                <a:solidFill>
                  <a:schemeClr val="tx1">
                    <a:lumMod val="65000"/>
                    <a:lumOff val="35000"/>
                  </a:schemeClr>
                </a:solidFill>
              </a:rPr>
              <a:t>SSS dos canales con disparador interno o externo.</a:t>
            </a:r>
          </a:p>
          <a:p>
            <a:pPr marL="617220" lvl="2" indent="-342900" algn="l" rtl="0">
              <a:buFont typeface="Arial" panose="020B0604020202020204" pitchFamily="34" charset="0"/>
              <a:buChar char="•"/>
            </a:pPr>
            <a:r>
              <a:rPr lang="es" b="0" i="0" u="none">
                <a:solidFill>
                  <a:schemeClr val="tx1">
                    <a:lumMod val="65000"/>
                    <a:lumOff val="35000"/>
                  </a:schemeClr>
                </a:solidFill>
                <a:hlinkClick r:id="rId4" action="ppaction://hlinksldjump"/>
              </a:rPr>
              <a:t>SSS dos canales &amp; SBP dos canales con disparador interno.</a:t>
            </a:r>
            <a:endParaRPr lang="es" dirty="0">
              <a:solidFill>
                <a:schemeClr val="tx1">
                  <a:lumMod val="65000"/>
                  <a:lumOff val="35000"/>
                </a:schemeClr>
              </a:solidFill>
            </a:endParaRPr>
          </a:p>
          <a:p>
            <a:pPr lvl="2" indent="0" algn="l" rtl="0">
              <a:buNone/>
            </a:pPr>
            <a:endParaRPr lang="es" dirty="0"/>
          </a:p>
        </p:txBody>
      </p:sp>
      <p:sp>
        <p:nvSpPr>
          <p:cNvPr id="7" name="Subtitle 4"/>
          <p:cNvSpPr txBox="1">
            <a:spLocks/>
          </p:cNvSpPr>
          <p:nvPr/>
        </p:nvSpPr>
        <p:spPr>
          <a:xfrm>
            <a:off x="373347" y="1232953"/>
            <a:ext cx="7916073" cy="340367"/>
          </a:xfrm>
          <a:prstGeom prst="rect">
            <a:avLst/>
          </a:prstGeom>
        </p:spPr>
        <p:txBody>
          <a:bodyPr vert="horz" lIns="0" tIns="0" rIns="0" bIns="0" rtlCol="0">
            <a:normAutofit/>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r>
              <a:rPr lang="es" sz="1600" b="1" i="0" u="none" dirty="0">
                <a:solidFill>
                  <a:schemeClr val="tx1">
                    <a:lumMod val="65000"/>
                    <a:lumOff val="35000"/>
                  </a:schemeClr>
                </a:solidFill>
              </a:rPr>
              <a:t>Configurando el NI_USB 6221, 6341 &amp; 6212</a:t>
            </a:r>
            <a:r>
              <a:rPr lang="es" sz="1600" b="1" i="0" u="none" dirty="0" smtClean="0">
                <a:solidFill>
                  <a:schemeClr val="tx1">
                    <a:lumMod val="65000"/>
                    <a:lumOff val="35000"/>
                  </a:schemeClr>
                </a:solidFill>
              </a:rPr>
              <a:t>: Sondeando </a:t>
            </a:r>
            <a:r>
              <a:rPr lang="es" sz="1600" b="1" i="0" u="none" dirty="0">
                <a:solidFill>
                  <a:schemeClr val="tx1">
                    <a:lumMod val="65000"/>
                    <a:lumOff val="35000"/>
                  </a:schemeClr>
                </a:solidFill>
              </a:rPr>
              <a:t>Mejor Enero 2018</a:t>
            </a:r>
            <a:r>
              <a:rPr lang="es" sz="1600" b="0" i="0" u="none" dirty="0">
                <a:solidFill>
                  <a:schemeClr val="tx1">
                    <a:lumMod val="65000"/>
                    <a:lumOff val="35000"/>
                  </a:schemeClr>
                </a:solidFill>
              </a:rPr>
              <a:t> </a:t>
            </a:r>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621551"/>
            <a:ext cx="7505700" cy="2578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5874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298" y="0"/>
            <a:ext cx="8743610" cy="988786"/>
          </a:xfrm>
        </p:spPr>
        <p:txBody>
          <a:bodyPr/>
          <a:lstStyle/>
          <a:p>
            <a:pPr algn="l" rtl="0"/>
            <a:r>
              <a:rPr lang="es" b="0" i="0" u="none" dirty="0"/>
              <a:t>Configurando SBP Canal Sencillo - Disparador Interno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29</a:t>
            </a:fld>
            <a:endParaRPr lang="es"/>
          </a:p>
        </p:txBody>
      </p:sp>
      <p:sp>
        <p:nvSpPr>
          <p:cNvPr id="6" name="Rectangle 5"/>
          <p:cNvSpPr/>
          <p:nvPr/>
        </p:nvSpPr>
        <p:spPr>
          <a:xfrm>
            <a:off x="244929" y="4774024"/>
            <a:ext cx="6055286" cy="1631216"/>
          </a:xfrm>
          <a:prstGeom prst="rect">
            <a:avLst/>
          </a:prstGeom>
        </p:spPr>
        <p:txBody>
          <a:bodyPr wrap="square">
            <a:spAutoFit/>
          </a:bodyPr>
          <a:lstStyle/>
          <a:p>
            <a:pPr algn="l" rtl="0"/>
            <a:r>
              <a:rPr lang="es" sz="1600" b="0" i="0" u="none" dirty="0">
                <a:solidFill>
                  <a:schemeClr val="tx1">
                    <a:lumMod val="65000"/>
                    <a:lumOff val="35000"/>
                  </a:schemeClr>
                </a:solidFill>
              </a:rPr>
              <a:t>En esta configuración la Salida Análoga 0 es enviada a la Entrada Análoga 0.  </a:t>
            </a:r>
          </a:p>
          <a:p>
            <a:pPr algn="l" rtl="0"/>
            <a:r>
              <a:rPr lang="es" sz="1600" b="0" i="0" u="none" dirty="0">
                <a:solidFill>
                  <a:schemeClr val="tx1">
                    <a:lumMod val="65000"/>
                    <a:lumOff val="35000"/>
                  </a:schemeClr>
                </a:solidFill>
              </a:rPr>
              <a:t>Una Entrada Análoga 0 debe haber un BNC T para que el disparador pueda ser enviado al SBP. </a:t>
            </a:r>
          </a:p>
          <a:p>
            <a:pPr algn="l" rtl="0"/>
            <a:r>
              <a:rPr lang="es" sz="1600" b="0" i="0" u="none" dirty="0">
                <a:solidFill>
                  <a:schemeClr val="tx1">
                    <a:lumMod val="65000"/>
                    <a:lumOff val="35000"/>
                  </a:schemeClr>
                </a:solidFill>
              </a:rPr>
              <a:t>Entrada Análoga 1 es conectada a la señal SBP</a:t>
            </a:r>
          </a:p>
          <a:p>
            <a:pPr algn="l" rtl="0"/>
            <a:r>
              <a:rPr lang="es" sz="1600" b="0" i="0" u="none" dirty="0">
                <a:solidFill>
                  <a:schemeClr val="tx1">
                    <a:lumMod val="65000"/>
                    <a:lumOff val="35000"/>
                  </a:schemeClr>
                </a:solidFill>
              </a:rPr>
              <a:t>salida:  Ajuste la fuente de señal a Fuente Flotante (FS) </a:t>
            </a:r>
            <a:r>
              <a:rPr lang="es" sz="1600" b="0" i="0" u="none" dirty="0">
                <a:solidFill>
                  <a:srgbClr val="FF0000"/>
                </a:solidFill>
              </a:rPr>
              <a:t>*</a:t>
            </a:r>
          </a:p>
        </p:txBody>
      </p:sp>
      <p:pic>
        <p:nvPicPr>
          <p:cNvPr id="6146"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43676" y="4091238"/>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61122" y="4110546"/>
            <a:ext cx="2369046"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600" b="1" i="0" u="none">
                <a:solidFill>
                  <a:srgbClr val="FF0000"/>
                </a:solidFill>
              </a:rPr>
              <a:t>Salida Señal SBP Ch 1</a:t>
            </a:r>
          </a:p>
        </p:txBody>
      </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12453" t="11190" r="5873" b="2024"/>
          <a:stretch/>
        </p:blipFill>
        <p:spPr>
          <a:xfrm>
            <a:off x="6357160" y="2422697"/>
            <a:ext cx="2721527" cy="3855832"/>
          </a:xfrm>
          <a:prstGeom prst="rect">
            <a:avLst/>
          </a:prstGeom>
        </p:spPr>
      </p:pic>
      <p:sp>
        <p:nvSpPr>
          <p:cNvPr id="15" name="TextBox 14"/>
          <p:cNvSpPr txBox="1"/>
          <p:nvPr/>
        </p:nvSpPr>
        <p:spPr>
          <a:xfrm>
            <a:off x="4504396" y="3829876"/>
            <a:ext cx="1422184" cy="276999"/>
          </a:xfrm>
          <a:prstGeom prst="rect">
            <a:avLst/>
          </a:prstGeom>
          <a:noFill/>
        </p:spPr>
        <p:txBody>
          <a:bodyPr wrap="none" rtlCol="0">
            <a:spAutoFit/>
          </a:bodyPr>
          <a:lstStyle/>
          <a:p>
            <a:pPr algn="l" rtl="0"/>
            <a:r>
              <a:rPr lang="es" sz="1200" b="0" i="0" u="none" dirty="0">
                <a:solidFill>
                  <a:schemeClr val="tx1">
                    <a:lumMod val="65000"/>
                    <a:lumOff val="35000"/>
                  </a:schemeClr>
                </a:solidFill>
              </a:rPr>
              <a:t>48 Hz pasivo HPF</a:t>
            </a:r>
          </a:p>
        </p:txBody>
      </p:sp>
      <p:cxnSp>
        <p:nvCxnSpPr>
          <p:cNvPr id="21" name="Straight Connector 20"/>
          <p:cNvCxnSpPr/>
          <p:nvPr/>
        </p:nvCxnSpPr>
        <p:spPr>
          <a:xfrm flipV="1">
            <a:off x="5176157" y="4281101"/>
            <a:ext cx="2238560" cy="4457"/>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7406641" y="3755616"/>
            <a:ext cx="16152" cy="525485"/>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145" name="Straight Arrow Connector 6144"/>
          <p:cNvCxnSpPr/>
          <p:nvPr/>
        </p:nvCxnSpPr>
        <p:spPr>
          <a:xfrm>
            <a:off x="6676013"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1263998" y="3634249"/>
            <a:ext cx="2634054"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600" b="1" i="0" u="none">
                <a:solidFill>
                  <a:srgbClr val="FF0000"/>
                </a:solidFill>
              </a:rPr>
              <a:t>Entrada Disparador SBP:</a:t>
            </a:r>
          </a:p>
        </p:txBody>
      </p:sp>
      <p:cxnSp>
        <p:nvCxnSpPr>
          <p:cNvPr id="37" name="Straight Arrow Connector 36"/>
          <p:cNvCxnSpPr>
            <a:endCxn id="36" idx="3"/>
          </p:cNvCxnSpPr>
          <p:nvPr/>
        </p:nvCxnSpPr>
        <p:spPr>
          <a:xfrm flipH="1" flipV="1">
            <a:off x="3898052" y="3803526"/>
            <a:ext cx="2782053" cy="12382"/>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6300215" y="3944708"/>
            <a:ext cx="458780" cy="584775"/>
          </a:xfrm>
          <a:prstGeom prst="rect">
            <a:avLst/>
          </a:prstGeom>
        </p:spPr>
        <p:txBody>
          <a:bodyPr wrap="none">
            <a:spAutoFit/>
          </a:bodyPr>
          <a:lstStyle/>
          <a:p>
            <a:pPr algn="l" rtl="0"/>
            <a:r>
              <a:rPr lang="es" sz="3200" b="1" i="0" u="none">
                <a:solidFill>
                  <a:srgbClr val="FF0000"/>
                </a:solidFill>
              </a:rPr>
              <a:t>*</a:t>
            </a:r>
            <a:r>
              <a:rPr lang="es" sz="3200" b="0" i="0" u="none">
                <a:solidFill>
                  <a:srgbClr val="FF0000"/>
                </a:solidFill>
              </a:rPr>
              <a:t> </a:t>
            </a:r>
          </a:p>
        </p:txBody>
      </p:sp>
      <p:sp>
        <p:nvSpPr>
          <p:cNvPr id="42" name="Rectangle 41"/>
          <p:cNvSpPr/>
          <p:nvPr/>
        </p:nvSpPr>
        <p:spPr>
          <a:xfrm>
            <a:off x="6956174" y="3940601"/>
            <a:ext cx="458780" cy="584775"/>
          </a:xfrm>
          <a:prstGeom prst="rect">
            <a:avLst/>
          </a:prstGeom>
        </p:spPr>
        <p:txBody>
          <a:bodyPr wrap="none">
            <a:spAutoFit/>
          </a:bodyPr>
          <a:lstStyle/>
          <a:p>
            <a:pPr algn="l" rtl="0"/>
            <a:r>
              <a:rPr lang="es" sz="3200" b="1" i="0" u="none">
                <a:solidFill>
                  <a:srgbClr val="FF0000"/>
                </a:solidFill>
              </a:rPr>
              <a:t>*</a:t>
            </a:r>
            <a:r>
              <a:rPr lang="es" sz="3200" b="0" i="0" u="none">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4">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5">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9" name="Rectangle 6168"/>
          <p:cNvSpPr/>
          <p:nvPr/>
        </p:nvSpPr>
        <p:spPr>
          <a:xfrm>
            <a:off x="147297" y="2003068"/>
            <a:ext cx="1061509" cy="584775"/>
          </a:xfrm>
          <a:prstGeom prst="rect">
            <a:avLst/>
          </a:prstGeom>
        </p:spPr>
        <p:txBody>
          <a:bodyPr wrap="none">
            <a:spAutoFit/>
          </a:bodyPr>
          <a:lstStyle/>
          <a:p>
            <a:pPr algn="l" rtl="0"/>
            <a:r>
              <a:rPr lang="es" sz="1600" b="1" i="0" u="none">
                <a:solidFill>
                  <a:schemeClr val="tx1">
                    <a:lumMod val="65000"/>
                    <a:lumOff val="35000"/>
                  </a:schemeClr>
                </a:solidFill>
              </a:rPr>
              <a:t>Análogo</a:t>
            </a:r>
            <a:r>
              <a:rPr lang="es" sz="1600" b="0" i="0" u="none">
                <a:solidFill>
                  <a:schemeClr val="tx1">
                    <a:lumMod val="65000"/>
                    <a:lumOff val="35000"/>
                  </a:schemeClr>
                </a:solidFill>
              </a:rPr>
              <a:t> </a:t>
            </a:r>
          </a:p>
          <a:p>
            <a:pPr algn="l" rtl="0"/>
            <a:r>
              <a:rPr lang="es" sz="1600" b="1" i="0" u="none">
                <a:solidFill>
                  <a:schemeClr val="tx1">
                    <a:lumMod val="65000"/>
                    <a:lumOff val="35000"/>
                  </a:schemeClr>
                </a:solidFill>
              </a:rPr>
              <a:t>Monitor</a:t>
            </a:r>
            <a:r>
              <a:rPr lang="es" sz="1600" b="0" i="0" u="none">
                <a:solidFill>
                  <a:schemeClr val="tx1">
                    <a:lumMod val="65000"/>
                    <a:lumOff val="35000"/>
                  </a:schemeClr>
                </a:solidFill>
              </a:rPr>
              <a:t> </a:t>
            </a:r>
          </a:p>
        </p:txBody>
      </p:sp>
      <p:sp>
        <p:nvSpPr>
          <p:cNvPr id="67" name="Rectangle 66"/>
          <p:cNvSpPr/>
          <p:nvPr/>
        </p:nvSpPr>
        <p:spPr>
          <a:xfrm>
            <a:off x="5931634" y="3495749"/>
            <a:ext cx="643574" cy="276999"/>
          </a:xfrm>
          <a:prstGeom prst="rect">
            <a:avLst/>
          </a:prstGeom>
        </p:spPr>
        <p:txBody>
          <a:bodyPr wrap="none">
            <a:spAutoFit/>
          </a:bodyPr>
          <a:lstStyle/>
          <a:p>
            <a:pPr algn="l" rtl="0"/>
            <a:r>
              <a:rPr lang="es" sz="1200" b="0" i="0" u="none">
                <a:solidFill>
                  <a:srgbClr val="FF0000"/>
                </a:solidFill>
              </a:rPr>
              <a:t>BNC T</a:t>
            </a:r>
          </a:p>
        </p:txBody>
      </p:sp>
      <p:pic>
        <p:nvPicPr>
          <p:cNvPr id="32"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2756" y="1049106"/>
            <a:ext cx="2366176" cy="2554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74" name="Rectangle 6173"/>
          <p:cNvSpPr/>
          <p:nvPr/>
        </p:nvSpPr>
        <p:spPr>
          <a:xfrm>
            <a:off x="1396093" y="3102429"/>
            <a:ext cx="791936" cy="27135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3" name="TextBox 2"/>
          <p:cNvSpPr txBox="1"/>
          <p:nvPr/>
        </p:nvSpPr>
        <p:spPr>
          <a:xfrm>
            <a:off x="3820731" y="2900152"/>
            <a:ext cx="1978170" cy="523220"/>
          </a:xfrm>
          <a:prstGeom prst="rect">
            <a:avLst/>
          </a:prstGeom>
          <a:noFill/>
          <a:ln>
            <a:solidFill>
              <a:schemeClr val="tx1"/>
            </a:solidFill>
          </a:ln>
        </p:spPr>
        <p:txBody>
          <a:bodyPr wrap="none" rtlCol="0">
            <a:spAutoFit/>
          </a:bodyPr>
          <a:lstStyle/>
          <a:p>
            <a:pPr algn="l" rtl="0"/>
            <a:r>
              <a:rPr lang="es" sz="1400" b="0" i="0" u="none">
                <a:solidFill>
                  <a:schemeClr val="tx1">
                    <a:lumMod val="65000"/>
                    <a:lumOff val="35000"/>
                  </a:schemeClr>
                </a:solidFill>
              </a:rPr>
              <a:t>Filtro Paso Alto Pasivo</a:t>
            </a:r>
          </a:p>
          <a:p>
            <a:pPr algn="l" rtl="0"/>
            <a:r>
              <a:rPr lang="es" sz="1400" b="0" i="0" u="none">
                <a:solidFill>
                  <a:schemeClr val="tx1">
                    <a:lumMod val="65000"/>
                    <a:lumOff val="35000"/>
                  </a:schemeClr>
                </a:solidFill>
              </a:rPr>
              <a:t>(resistor &amp; capacitor)</a:t>
            </a:r>
          </a:p>
        </p:txBody>
      </p:sp>
      <p:cxnSp>
        <p:nvCxnSpPr>
          <p:cNvPr id="8" name="Straight Arrow Connector 7"/>
          <p:cNvCxnSpPr/>
          <p:nvPr/>
        </p:nvCxnSpPr>
        <p:spPr>
          <a:xfrm flipV="1">
            <a:off x="4368996" y="3497125"/>
            <a:ext cx="128415" cy="45567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3092965" y="2764474"/>
            <a:ext cx="395968" cy="201564"/>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27" name="Straight Arrow Connector 26"/>
          <p:cNvCxnSpPr>
            <a:endCxn id="26" idx="3"/>
          </p:cNvCxnSpPr>
          <p:nvPr/>
        </p:nvCxnSpPr>
        <p:spPr>
          <a:xfrm flipH="1">
            <a:off x="3488933" y="2535732"/>
            <a:ext cx="331798" cy="329524"/>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3730317" y="2281554"/>
            <a:ext cx="2141933" cy="523220"/>
          </a:xfrm>
          <a:prstGeom prst="rect">
            <a:avLst/>
          </a:prstGeom>
        </p:spPr>
        <p:txBody>
          <a:bodyPr wrap="none">
            <a:spAutoFit/>
          </a:bodyPr>
          <a:lstStyle/>
          <a:p>
            <a:pPr algn="l" rtl="0"/>
            <a:r>
              <a:rPr lang="es" sz="1400" b="0" i="0" u="none">
                <a:solidFill>
                  <a:schemeClr val="tx1">
                    <a:lumMod val="65000"/>
                    <a:lumOff val="35000"/>
                  </a:schemeClr>
                </a:solidFill>
              </a:rPr>
              <a:t>Ajuste voltaje a ±</a:t>
            </a:r>
            <a:r>
              <a:rPr lang="es" sz="1400" b="0" i="0" u="none" baseline="30000">
                <a:solidFill>
                  <a:schemeClr val="tx1">
                    <a:lumMod val="65000"/>
                    <a:lumOff val="35000"/>
                  </a:schemeClr>
                </a:solidFill>
              </a:rPr>
              <a:t>1</a:t>
            </a:r>
            <a:r>
              <a:rPr lang="es" sz="1400" b="0" i="0" u="none">
                <a:solidFill>
                  <a:schemeClr val="tx1">
                    <a:lumMod val="65000"/>
                    <a:lumOff val="35000"/>
                  </a:schemeClr>
                </a:solidFill>
              </a:rPr>
              <a:t>/</a:t>
            </a:r>
            <a:r>
              <a:rPr lang="es" sz="1400" b="0" i="0" u="none" baseline="-25000">
                <a:solidFill>
                  <a:schemeClr val="tx1">
                    <a:lumMod val="65000"/>
                    <a:lumOff val="35000"/>
                  </a:schemeClr>
                </a:solidFill>
              </a:rPr>
              <a:t>3 </a:t>
            </a:r>
            <a:r>
              <a:rPr lang="es" sz="1400" b="0" i="0" u="none">
                <a:solidFill>
                  <a:schemeClr val="tx1">
                    <a:lumMod val="65000"/>
                    <a:lumOff val="35000"/>
                  </a:schemeClr>
                </a:solidFill>
              </a:rPr>
              <a:t>más alto</a:t>
            </a:r>
          </a:p>
          <a:p>
            <a:pPr algn="l" rtl="0"/>
            <a:r>
              <a:rPr lang="es" sz="1400" b="0" i="0" u="none">
                <a:solidFill>
                  <a:schemeClr val="tx1">
                    <a:lumMod val="65000"/>
                    <a:lumOff val="35000"/>
                  </a:schemeClr>
                </a:solidFill>
              </a:rPr>
              <a:t>que entrada voltaje</a:t>
            </a:r>
          </a:p>
        </p:txBody>
      </p:sp>
      <p:sp>
        <p:nvSpPr>
          <p:cNvPr id="29" name="Rectangle 28"/>
          <p:cNvSpPr/>
          <p:nvPr/>
        </p:nvSpPr>
        <p:spPr>
          <a:xfrm>
            <a:off x="1389179" y="1281430"/>
            <a:ext cx="563445" cy="1752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
          </a:p>
        </p:txBody>
      </p:sp>
      <p:cxnSp>
        <p:nvCxnSpPr>
          <p:cNvPr id="30" name="Straight Arrow Connector 29"/>
          <p:cNvCxnSpPr/>
          <p:nvPr/>
        </p:nvCxnSpPr>
        <p:spPr>
          <a:xfrm flipH="1">
            <a:off x="1019176" y="1362075"/>
            <a:ext cx="370004"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 Box 2"/>
          <p:cNvSpPr txBox="1">
            <a:spLocks noChangeArrowheads="1"/>
          </p:cNvSpPr>
          <p:nvPr/>
        </p:nvSpPr>
        <p:spPr bwMode="auto">
          <a:xfrm>
            <a:off x="1947" y="1260475"/>
            <a:ext cx="1131528" cy="241300"/>
          </a:xfrm>
          <a:prstGeom prst="rect">
            <a:avLst/>
          </a:prstGeom>
          <a:noFill/>
          <a:ln w="9525">
            <a:noFill/>
            <a:miter lim="800000"/>
            <a:headEnd/>
            <a:tailEnd/>
          </a:ln>
        </p:spPr>
        <p:txBody>
          <a:bodyPr rot="0" vert="horz" wrap="square" lIns="91440" tIns="45720" rIns="91440" bIns="45720" anchor="t" anchorCtr="0">
            <a:noAutofit/>
          </a:bodyPr>
          <a:lstStyle/>
          <a:p>
            <a:pPr marL="0" marR="0" algn="l" rtl="0">
              <a:lnSpc>
                <a:spcPct val="115000"/>
              </a:lnSpc>
              <a:spcBef>
                <a:spcPts val="0"/>
              </a:spcBef>
              <a:spcAft>
                <a:spcPts val="1000"/>
              </a:spcAft>
            </a:pPr>
            <a:r>
              <a:rPr lang="es" sz="800" b="1" i="0" u="none">
                <a:solidFill>
                  <a:schemeClr val="tx1">
                    <a:lumMod val="65000"/>
                    <a:lumOff val="35000"/>
                  </a:schemeClr>
                </a:solidFill>
                <a:effectLst/>
                <a:latin typeface="Arial"/>
                <a:ea typeface="Calibri"/>
                <a:cs typeface="Times New Roman"/>
              </a:rPr>
              <a:t>Desactive esta casilla</a:t>
            </a:r>
            <a:endParaRPr lang="es" sz="1100" dirty="0">
              <a:solidFill>
                <a:schemeClr val="tx1">
                  <a:lumMod val="65000"/>
                  <a:lumOff val="35000"/>
                </a:schemeClr>
              </a:solidFill>
              <a:effectLst/>
              <a:latin typeface="Calibri"/>
              <a:ea typeface="Calibri"/>
              <a:cs typeface="Times New Roman"/>
            </a:endParaRPr>
          </a:p>
        </p:txBody>
      </p:sp>
    </p:spTree>
    <p:extLst>
      <p:ext uri="{BB962C8B-B14F-4D97-AF65-F5344CB8AC3E}">
        <p14:creationId xmlns:p14="http://schemas.microsoft.com/office/powerpoint/2010/main" val="2878331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916" y="2495550"/>
            <a:ext cx="8234706" cy="1362075"/>
          </a:xfrm>
        </p:spPr>
        <p:txBody>
          <a:bodyPr/>
          <a:lstStyle/>
          <a:p>
            <a:pPr algn="l" rtl="0"/>
            <a:r>
              <a:rPr lang="es" sz="4400" b="0" i="0" u="none" dirty="0"/>
              <a:t>Colección de Datos Sub-bottom</a:t>
            </a:r>
            <a:endParaRPr lang="es" sz="4400"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a:t>
            </a:fld>
            <a:endParaRPr lang="e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3281" y="3473025"/>
            <a:ext cx="4861782" cy="3079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68633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298" y="0"/>
            <a:ext cx="8996702" cy="988786"/>
          </a:xfrm>
        </p:spPr>
        <p:txBody>
          <a:bodyPr/>
          <a:lstStyle/>
          <a:p>
            <a:pPr algn="l" rtl="0"/>
            <a:r>
              <a:rPr lang="es" sz="2400" b="0" i="0" u="none" dirty="0"/>
              <a:t>Configurando SBP Canales Sencillos - Disparador Interno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30</a:t>
            </a:fld>
            <a:endParaRPr lang="es"/>
          </a:p>
        </p:txBody>
      </p:sp>
      <p:sp>
        <p:nvSpPr>
          <p:cNvPr id="6169" name="Rectangle 6168"/>
          <p:cNvSpPr/>
          <p:nvPr/>
        </p:nvSpPr>
        <p:spPr>
          <a:xfrm>
            <a:off x="147297" y="2003068"/>
            <a:ext cx="1762021" cy="646331"/>
          </a:xfrm>
          <a:prstGeom prst="rect">
            <a:avLst/>
          </a:prstGeom>
        </p:spPr>
        <p:txBody>
          <a:bodyPr wrap="none">
            <a:spAutoFit/>
          </a:bodyPr>
          <a:lstStyle/>
          <a:p>
            <a:pPr algn="l" rtl="0"/>
            <a:r>
              <a:rPr lang="es" b="1" i="0" u="none">
                <a:solidFill>
                  <a:schemeClr val="tx1">
                    <a:lumMod val="65000"/>
                    <a:lumOff val="35000"/>
                  </a:schemeClr>
                </a:solidFill>
              </a:rPr>
              <a:t>Disparador:</a:t>
            </a:r>
          </a:p>
          <a:p>
            <a:pPr algn="l" rtl="0"/>
            <a:r>
              <a:rPr lang="es" b="1" i="0" u="none">
                <a:solidFill>
                  <a:schemeClr val="tx1">
                    <a:lumMod val="65000"/>
                    <a:lumOff val="35000"/>
                  </a:schemeClr>
                </a:solidFill>
              </a:rPr>
              <a:t>Configuración</a:t>
            </a:r>
          </a:p>
        </p:txBody>
      </p:sp>
      <p:sp>
        <p:nvSpPr>
          <p:cNvPr id="6" name="Rectangle 5"/>
          <p:cNvSpPr/>
          <p:nvPr/>
        </p:nvSpPr>
        <p:spPr>
          <a:xfrm>
            <a:off x="152318" y="5088815"/>
            <a:ext cx="8812068" cy="830997"/>
          </a:xfrm>
          <a:prstGeom prst="rect">
            <a:avLst/>
          </a:prstGeom>
        </p:spPr>
        <p:txBody>
          <a:bodyPr wrap="square">
            <a:spAutoFit/>
          </a:bodyPr>
          <a:lstStyle/>
          <a:p>
            <a:pPr algn="l" rtl="0"/>
            <a:r>
              <a:rPr lang="es" sz="1600" b="0" i="0" u="none">
                <a:solidFill>
                  <a:schemeClr val="tx1">
                    <a:lumMod val="65000"/>
                    <a:lumOff val="35000"/>
                  </a:schemeClr>
                </a:solidFill>
              </a:rPr>
              <a:t>En este ejemplo un Pinger (Ch 1) esta siendo usado para el levantamiento.</a:t>
            </a:r>
          </a:p>
          <a:p>
            <a:pPr marL="285750" indent="-285750" algn="l" rtl="0">
              <a:buFont typeface="Arial" panose="020B0604020202020204" pitchFamily="34" charset="0"/>
              <a:buChar char="•"/>
            </a:pPr>
            <a:r>
              <a:rPr lang="es" sz="1600" b="0" i="0" u="none">
                <a:solidFill>
                  <a:schemeClr val="tx1">
                    <a:lumMod val="65000"/>
                    <a:lumOff val="35000"/>
                  </a:schemeClr>
                </a:solidFill>
              </a:rPr>
              <a:t>Ajuste el Modo de Disparo a Interno.</a:t>
            </a:r>
          </a:p>
          <a:p>
            <a:pPr marL="285750" indent="-285750" algn="l" rtl="0">
              <a:buFont typeface="Arial" panose="020B0604020202020204" pitchFamily="34" charset="0"/>
              <a:buChar char="•"/>
            </a:pPr>
            <a:r>
              <a:rPr lang="es" sz="1600" b="0" i="0" u="none">
                <a:solidFill>
                  <a:schemeClr val="tx1">
                    <a:lumMod val="65000"/>
                    <a:lumOff val="35000"/>
                  </a:schemeClr>
                </a:solidFill>
              </a:rPr>
              <a:t>Ajuste el disparador del Pinger a 250 ms &amp; la rata de barrido a 70 ms (52 m).</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3861" y="1069522"/>
            <a:ext cx="4468826" cy="3651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93546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298" y="0"/>
            <a:ext cx="8743610" cy="988786"/>
          </a:xfrm>
        </p:spPr>
        <p:txBody>
          <a:bodyPr/>
          <a:lstStyle/>
          <a:p>
            <a:pPr algn="l" rtl="0"/>
            <a:r>
              <a:rPr lang="es" b="0" i="0" u="none" dirty="0"/>
              <a:t>Configurando SBP Canal Sencillo - Disparador Externo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31</a:t>
            </a:fld>
            <a:endParaRPr lang="es"/>
          </a:p>
        </p:txBody>
      </p:sp>
      <p:sp>
        <p:nvSpPr>
          <p:cNvPr id="6" name="Rectangle 5"/>
          <p:cNvSpPr/>
          <p:nvPr/>
        </p:nvSpPr>
        <p:spPr>
          <a:xfrm>
            <a:off x="244929" y="4774024"/>
            <a:ext cx="6055286" cy="1077218"/>
          </a:xfrm>
          <a:prstGeom prst="rect">
            <a:avLst/>
          </a:prstGeom>
        </p:spPr>
        <p:txBody>
          <a:bodyPr wrap="square">
            <a:spAutoFit/>
          </a:bodyPr>
          <a:lstStyle/>
          <a:p>
            <a:pPr algn="l" rtl="0"/>
            <a:r>
              <a:rPr lang="es" sz="1600" b="0" i="0" u="none">
                <a:solidFill>
                  <a:schemeClr val="tx1">
                    <a:lumMod val="65000"/>
                    <a:lumOff val="35000"/>
                  </a:schemeClr>
                </a:solidFill>
              </a:rPr>
              <a:t>En esta configuración el Disparador desde el SBP o casilla disparador externo es enviado a la Entrada Análoga 0.  </a:t>
            </a:r>
          </a:p>
          <a:p>
            <a:pPr algn="l" rtl="0"/>
            <a:r>
              <a:rPr lang="es" sz="1600" b="0" i="0" u="none">
                <a:solidFill>
                  <a:schemeClr val="tx1">
                    <a:lumMod val="65000"/>
                    <a:lumOff val="35000"/>
                  </a:schemeClr>
                </a:solidFill>
              </a:rPr>
              <a:t>Entrada Análoga 1 es conectada a la señal SBP</a:t>
            </a:r>
          </a:p>
          <a:p>
            <a:pPr algn="l" rtl="0"/>
            <a:r>
              <a:rPr lang="es" sz="1600" b="0" i="0" u="none">
                <a:solidFill>
                  <a:schemeClr val="tx1">
                    <a:lumMod val="65000"/>
                    <a:lumOff val="35000"/>
                  </a:schemeClr>
                </a:solidFill>
              </a:rPr>
              <a:t>salida:  Ajuste la fuente de señal a Fuente Flotante (FS) </a:t>
            </a:r>
            <a:r>
              <a:rPr lang="es" sz="1600" b="0" i="0" u="none">
                <a:solidFill>
                  <a:srgbClr val="FF0000"/>
                </a:solidFill>
              </a:rPr>
              <a:t>*</a:t>
            </a:r>
          </a:p>
        </p:txBody>
      </p:sp>
      <p:pic>
        <p:nvPicPr>
          <p:cNvPr id="6146"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43676" y="4091238"/>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61122" y="4110546"/>
            <a:ext cx="2369046"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600" b="1" i="0" u="none">
                <a:solidFill>
                  <a:srgbClr val="FF0000"/>
                </a:solidFill>
              </a:rPr>
              <a:t>Salida Señal SBP Ch 1</a:t>
            </a:r>
          </a:p>
        </p:txBody>
      </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12453" t="11190" r="5873" b="2024"/>
          <a:stretch/>
        </p:blipFill>
        <p:spPr>
          <a:xfrm>
            <a:off x="6357160" y="2422697"/>
            <a:ext cx="2721527" cy="3855832"/>
          </a:xfrm>
          <a:prstGeom prst="rect">
            <a:avLst/>
          </a:prstGeom>
        </p:spPr>
      </p:pic>
      <p:sp>
        <p:nvSpPr>
          <p:cNvPr id="15" name="TextBox 14"/>
          <p:cNvSpPr txBox="1"/>
          <p:nvPr/>
        </p:nvSpPr>
        <p:spPr>
          <a:xfrm>
            <a:off x="4051468" y="3829876"/>
            <a:ext cx="1422184" cy="276999"/>
          </a:xfrm>
          <a:prstGeom prst="rect">
            <a:avLst/>
          </a:prstGeom>
          <a:noFill/>
        </p:spPr>
        <p:txBody>
          <a:bodyPr wrap="none" rtlCol="0">
            <a:spAutoFit/>
          </a:bodyPr>
          <a:lstStyle/>
          <a:p>
            <a:pPr algn="l" rtl="0"/>
            <a:r>
              <a:rPr lang="es" sz="1200" b="0" i="0" u="none" dirty="0">
                <a:solidFill>
                  <a:schemeClr val="tx1">
                    <a:lumMod val="65000"/>
                    <a:lumOff val="35000"/>
                  </a:schemeClr>
                </a:solidFill>
              </a:rPr>
              <a:t>48 Hz pasivo HPF</a:t>
            </a:r>
          </a:p>
        </p:txBody>
      </p:sp>
      <p:cxnSp>
        <p:nvCxnSpPr>
          <p:cNvPr id="21" name="Straight Connector 20"/>
          <p:cNvCxnSpPr/>
          <p:nvPr/>
        </p:nvCxnSpPr>
        <p:spPr>
          <a:xfrm flipV="1">
            <a:off x="5176157" y="4281101"/>
            <a:ext cx="2238560" cy="4457"/>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7406641" y="3755616"/>
            <a:ext cx="16152" cy="525485"/>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1263998" y="3634249"/>
            <a:ext cx="2634054"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600" b="1" i="0" u="none">
                <a:solidFill>
                  <a:srgbClr val="FF0000"/>
                </a:solidFill>
              </a:rPr>
              <a:t>Entrada Disparador SBP:</a:t>
            </a:r>
          </a:p>
        </p:txBody>
      </p:sp>
      <p:cxnSp>
        <p:nvCxnSpPr>
          <p:cNvPr id="37" name="Straight Arrow Connector 36"/>
          <p:cNvCxnSpPr>
            <a:stCxn id="36" idx="3"/>
          </p:cNvCxnSpPr>
          <p:nvPr/>
        </p:nvCxnSpPr>
        <p:spPr>
          <a:xfrm>
            <a:off x="3898052" y="3803526"/>
            <a:ext cx="2860943" cy="15390"/>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6300215" y="3944708"/>
            <a:ext cx="458780" cy="584775"/>
          </a:xfrm>
          <a:prstGeom prst="rect">
            <a:avLst/>
          </a:prstGeom>
        </p:spPr>
        <p:txBody>
          <a:bodyPr wrap="none">
            <a:spAutoFit/>
          </a:bodyPr>
          <a:lstStyle/>
          <a:p>
            <a:pPr algn="l" rtl="0"/>
            <a:r>
              <a:rPr lang="es" sz="3200" b="1" i="0" u="none">
                <a:solidFill>
                  <a:srgbClr val="FF0000"/>
                </a:solidFill>
              </a:rPr>
              <a:t>*</a:t>
            </a:r>
            <a:r>
              <a:rPr lang="es" sz="3200" b="0" i="0" u="none">
                <a:solidFill>
                  <a:srgbClr val="FF0000"/>
                </a:solidFill>
              </a:rPr>
              <a:t> </a:t>
            </a:r>
          </a:p>
        </p:txBody>
      </p:sp>
      <p:sp>
        <p:nvSpPr>
          <p:cNvPr id="42" name="Rectangle 41"/>
          <p:cNvSpPr/>
          <p:nvPr/>
        </p:nvSpPr>
        <p:spPr>
          <a:xfrm>
            <a:off x="6956174" y="3940601"/>
            <a:ext cx="458780" cy="584775"/>
          </a:xfrm>
          <a:prstGeom prst="rect">
            <a:avLst/>
          </a:prstGeom>
        </p:spPr>
        <p:txBody>
          <a:bodyPr wrap="none">
            <a:spAutoFit/>
          </a:bodyPr>
          <a:lstStyle/>
          <a:p>
            <a:pPr algn="l" rtl="0"/>
            <a:r>
              <a:rPr lang="es" sz="3200" b="1" i="0" u="none">
                <a:solidFill>
                  <a:srgbClr val="FF0000"/>
                </a:solidFill>
              </a:rPr>
              <a:t>*</a:t>
            </a:r>
            <a:r>
              <a:rPr lang="es" sz="3200" b="0" i="0" u="none">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4">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5">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9" name="Rectangle 6168"/>
          <p:cNvSpPr/>
          <p:nvPr/>
        </p:nvSpPr>
        <p:spPr>
          <a:xfrm>
            <a:off x="147297" y="2003068"/>
            <a:ext cx="1095172" cy="646331"/>
          </a:xfrm>
          <a:prstGeom prst="rect">
            <a:avLst/>
          </a:prstGeom>
        </p:spPr>
        <p:txBody>
          <a:bodyPr wrap="none">
            <a:spAutoFit/>
          </a:bodyPr>
          <a:lstStyle/>
          <a:p>
            <a:pPr algn="l" rtl="0"/>
            <a:r>
              <a:rPr lang="es" b="1" i="0" u="none">
                <a:solidFill>
                  <a:schemeClr val="tx1">
                    <a:lumMod val="65000"/>
                    <a:lumOff val="35000"/>
                  </a:schemeClr>
                </a:solidFill>
              </a:rPr>
              <a:t>Análogo</a:t>
            </a:r>
            <a:r>
              <a:rPr lang="es" b="0" i="0" u="none">
                <a:solidFill>
                  <a:schemeClr val="tx1">
                    <a:lumMod val="65000"/>
                    <a:lumOff val="35000"/>
                  </a:schemeClr>
                </a:solidFill>
              </a:rPr>
              <a:t> </a:t>
            </a:r>
          </a:p>
          <a:p>
            <a:pPr algn="l" rtl="0"/>
            <a:r>
              <a:rPr lang="es" b="1" i="0" u="none">
                <a:solidFill>
                  <a:schemeClr val="tx1">
                    <a:lumMod val="65000"/>
                    <a:lumOff val="35000"/>
                  </a:schemeClr>
                </a:solidFill>
              </a:rPr>
              <a:t>Monitor</a:t>
            </a:r>
            <a:r>
              <a:rPr lang="es" b="0" i="0" u="none">
                <a:solidFill>
                  <a:schemeClr val="tx1">
                    <a:lumMod val="65000"/>
                    <a:lumOff val="35000"/>
                  </a:schemeClr>
                </a:solidFill>
              </a:rPr>
              <a:t> </a:t>
            </a:r>
          </a:p>
        </p:txBody>
      </p:sp>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7140" y="1049106"/>
            <a:ext cx="2366176" cy="2554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74" name="Rectangle 6173"/>
          <p:cNvSpPr/>
          <p:nvPr/>
        </p:nvSpPr>
        <p:spPr>
          <a:xfrm>
            <a:off x="1373041" y="3102428"/>
            <a:ext cx="791936" cy="27135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22" name="Rectangle 21"/>
          <p:cNvSpPr/>
          <p:nvPr/>
        </p:nvSpPr>
        <p:spPr>
          <a:xfrm>
            <a:off x="1389179" y="1281430"/>
            <a:ext cx="563445" cy="1752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
          </a:p>
        </p:txBody>
      </p:sp>
      <p:cxnSp>
        <p:nvCxnSpPr>
          <p:cNvPr id="24" name="Straight Arrow Connector 23"/>
          <p:cNvCxnSpPr/>
          <p:nvPr/>
        </p:nvCxnSpPr>
        <p:spPr>
          <a:xfrm flipH="1">
            <a:off x="1019176" y="1362075"/>
            <a:ext cx="370004"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 Box 2"/>
          <p:cNvSpPr txBox="1">
            <a:spLocks noChangeArrowheads="1"/>
          </p:cNvSpPr>
          <p:nvPr/>
        </p:nvSpPr>
        <p:spPr bwMode="auto">
          <a:xfrm>
            <a:off x="1947" y="1260475"/>
            <a:ext cx="1131528" cy="241300"/>
          </a:xfrm>
          <a:prstGeom prst="rect">
            <a:avLst/>
          </a:prstGeom>
          <a:noFill/>
          <a:ln w="9525">
            <a:noFill/>
            <a:miter lim="800000"/>
            <a:headEnd/>
            <a:tailEnd/>
          </a:ln>
        </p:spPr>
        <p:txBody>
          <a:bodyPr rot="0" vert="horz" wrap="square" lIns="91440" tIns="45720" rIns="91440" bIns="45720" anchor="t" anchorCtr="0">
            <a:noAutofit/>
          </a:bodyPr>
          <a:lstStyle/>
          <a:p>
            <a:pPr marL="0" marR="0" algn="l" rtl="0">
              <a:lnSpc>
                <a:spcPct val="115000"/>
              </a:lnSpc>
              <a:spcBef>
                <a:spcPts val="0"/>
              </a:spcBef>
              <a:spcAft>
                <a:spcPts val="1000"/>
              </a:spcAft>
            </a:pPr>
            <a:r>
              <a:rPr lang="es" sz="800" b="1" i="0" u="none">
                <a:solidFill>
                  <a:schemeClr val="tx1">
                    <a:lumMod val="65000"/>
                    <a:lumOff val="35000"/>
                  </a:schemeClr>
                </a:solidFill>
                <a:effectLst/>
                <a:latin typeface="Arial"/>
                <a:ea typeface="Calibri"/>
                <a:cs typeface="Times New Roman"/>
              </a:rPr>
              <a:t>Desactive esta casilla</a:t>
            </a:r>
            <a:endParaRPr lang="es" sz="1100" dirty="0">
              <a:solidFill>
                <a:schemeClr val="tx1">
                  <a:lumMod val="65000"/>
                  <a:lumOff val="35000"/>
                </a:schemeClr>
              </a:solidFill>
              <a:effectLst/>
              <a:latin typeface="Calibri"/>
              <a:ea typeface="Calibri"/>
              <a:cs typeface="Times New Roman"/>
            </a:endParaRPr>
          </a:p>
        </p:txBody>
      </p:sp>
    </p:spTree>
    <p:extLst>
      <p:ext uri="{BB962C8B-B14F-4D97-AF65-F5344CB8AC3E}">
        <p14:creationId xmlns:p14="http://schemas.microsoft.com/office/powerpoint/2010/main" val="32199782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298" y="0"/>
            <a:ext cx="8743610" cy="988786"/>
          </a:xfrm>
        </p:spPr>
        <p:txBody>
          <a:bodyPr/>
          <a:lstStyle/>
          <a:p>
            <a:pPr algn="l" rtl="0"/>
            <a:r>
              <a:rPr lang="es" sz="2400" b="0" i="0" u="none" dirty="0"/>
              <a:t>Configurando SBP Canales Sencillos - Disparador Externo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32</a:t>
            </a:fld>
            <a:endParaRPr lang="es"/>
          </a:p>
        </p:txBody>
      </p:sp>
      <p:sp>
        <p:nvSpPr>
          <p:cNvPr id="6169" name="Rectangle 6168"/>
          <p:cNvSpPr/>
          <p:nvPr/>
        </p:nvSpPr>
        <p:spPr>
          <a:xfrm>
            <a:off x="147297" y="2003068"/>
            <a:ext cx="1762021" cy="646331"/>
          </a:xfrm>
          <a:prstGeom prst="rect">
            <a:avLst/>
          </a:prstGeom>
        </p:spPr>
        <p:txBody>
          <a:bodyPr wrap="none">
            <a:spAutoFit/>
          </a:bodyPr>
          <a:lstStyle/>
          <a:p>
            <a:pPr algn="l" rtl="0"/>
            <a:r>
              <a:rPr lang="es" b="1" i="0" u="none">
                <a:solidFill>
                  <a:schemeClr val="tx1">
                    <a:lumMod val="65000"/>
                    <a:lumOff val="35000"/>
                  </a:schemeClr>
                </a:solidFill>
              </a:rPr>
              <a:t>Disparador:</a:t>
            </a:r>
          </a:p>
          <a:p>
            <a:pPr algn="l" rtl="0"/>
            <a:r>
              <a:rPr lang="es" b="1" i="0" u="none">
                <a:solidFill>
                  <a:schemeClr val="tx1">
                    <a:lumMod val="65000"/>
                    <a:lumOff val="35000"/>
                  </a:schemeClr>
                </a:solidFill>
              </a:rPr>
              <a:t>Configuración</a:t>
            </a:r>
          </a:p>
        </p:txBody>
      </p:sp>
      <p:sp>
        <p:nvSpPr>
          <p:cNvPr id="6" name="Rectangle 5"/>
          <p:cNvSpPr/>
          <p:nvPr/>
        </p:nvSpPr>
        <p:spPr>
          <a:xfrm>
            <a:off x="152318" y="5088815"/>
            <a:ext cx="8812068" cy="830997"/>
          </a:xfrm>
          <a:prstGeom prst="rect">
            <a:avLst/>
          </a:prstGeom>
        </p:spPr>
        <p:txBody>
          <a:bodyPr wrap="square">
            <a:spAutoFit/>
          </a:bodyPr>
          <a:lstStyle/>
          <a:p>
            <a:pPr algn="l" rtl="0"/>
            <a:r>
              <a:rPr lang="es" sz="1600" b="0" i="0" u="none">
                <a:solidFill>
                  <a:schemeClr val="tx1">
                    <a:lumMod val="65000"/>
                    <a:lumOff val="35000"/>
                  </a:schemeClr>
                </a:solidFill>
              </a:rPr>
              <a:t>En este ejemplo un Pinger (Ch 1) esta siendo usado para el levantamiento.</a:t>
            </a:r>
          </a:p>
          <a:p>
            <a:pPr marL="285750" indent="-285750" algn="l" rtl="0">
              <a:buFont typeface="Arial" panose="020B0604020202020204" pitchFamily="34" charset="0"/>
              <a:buChar char="•"/>
            </a:pPr>
            <a:r>
              <a:rPr lang="es" sz="1600" b="0" i="0" u="none">
                <a:solidFill>
                  <a:schemeClr val="tx1">
                    <a:lumMod val="65000"/>
                    <a:lumOff val="35000"/>
                  </a:schemeClr>
                </a:solidFill>
              </a:rPr>
              <a:t>Ajuste el Modo disparador a Externo.</a:t>
            </a:r>
          </a:p>
          <a:p>
            <a:pPr marL="285750" indent="-285750" algn="l" rtl="0">
              <a:buFont typeface="Arial" panose="020B0604020202020204" pitchFamily="34" charset="0"/>
              <a:buChar char="•"/>
            </a:pPr>
            <a:r>
              <a:rPr lang="es" sz="1600" b="0" i="0" u="none">
                <a:solidFill>
                  <a:schemeClr val="tx1">
                    <a:lumMod val="65000"/>
                    <a:lumOff val="35000"/>
                  </a:schemeClr>
                </a:solidFill>
              </a:rPr>
              <a:t>Ajuste la rata barrido Pinger a 70 ms (52 m).</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7650" y="1069522"/>
            <a:ext cx="4468826" cy="3651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68175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es" b="0" i="0" u="none"/>
              <a:t>Configurando SBP Dos Canales - Disparador Interno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33</a:t>
            </a:fld>
            <a:endParaRPr lang="es"/>
          </a:p>
        </p:txBody>
      </p:sp>
      <p:pic>
        <p:nvPicPr>
          <p:cNvPr id="6146"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51840" y="4425962"/>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69286" y="4445270"/>
            <a:ext cx="2369046"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600" b="1" i="0" u="none">
                <a:solidFill>
                  <a:srgbClr val="FF0000"/>
                </a:solidFill>
              </a:rPr>
              <a:t>Salida Señal SBP Ch 1</a:t>
            </a:r>
          </a:p>
        </p:txBody>
      </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12453" t="11190" r="5873" b="2024"/>
          <a:stretch/>
        </p:blipFill>
        <p:spPr>
          <a:xfrm>
            <a:off x="6357160" y="2422697"/>
            <a:ext cx="2721527" cy="3855832"/>
          </a:xfrm>
          <a:prstGeom prst="rect">
            <a:avLst/>
          </a:prstGeom>
        </p:spPr>
      </p:pic>
      <p:cxnSp>
        <p:nvCxnSpPr>
          <p:cNvPr id="21" name="Straight Connector 20"/>
          <p:cNvCxnSpPr>
            <a:stCxn id="6146" idx="3"/>
          </p:cNvCxnSpPr>
          <p:nvPr/>
        </p:nvCxnSpPr>
        <p:spPr>
          <a:xfrm flipV="1">
            <a:off x="5236511" y="4615826"/>
            <a:ext cx="2888474" cy="4456"/>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8108745" y="3755617"/>
            <a:ext cx="16152" cy="86020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145" name="Straight Arrow Connector 6144"/>
          <p:cNvCxnSpPr/>
          <p:nvPr/>
        </p:nvCxnSpPr>
        <p:spPr>
          <a:xfrm>
            <a:off x="6676013"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1263998" y="3634249"/>
            <a:ext cx="2732928"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600" b="1" i="0" u="none">
                <a:solidFill>
                  <a:srgbClr val="FF0000"/>
                </a:solidFill>
              </a:rPr>
              <a:t>Entrada Disparador SBP 1</a:t>
            </a:r>
          </a:p>
        </p:txBody>
      </p:sp>
      <p:cxnSp>
        <p:nvCxnSpPr>
          <p:cNvPr id="37" name="Straight Arrow Connector 36"/>
          <p:cNvCxnSpPr/>
          <p:nvPr/>
        </p:nvCxnSpPr>
        <p:spPr>
          <a:xfrm flipH="1" flipV="1">
            <a:off x="3673929" y="3815906"/>
            <a:ext cx="3006176" cy="2"/>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6300215" y="3944708"/>
            <a:ext cx="458780" cy="584775"/>
          </a:xfrm>
          <a:prstGeom prst="rect">
            <a:avLst/>
          </a:prstGeom>
        </p:spPr>
        <p:txBody>
          <a:bodyPr wrap="none">
            <a:spAutoFit/>
          </a:bodyPr>
          <a:lstStyle/>
          <a:p>
            <a:pPr algn="l" rtl="0"/>
            <a:r>
              <a:rPr lang="es" sz="3200" b="1" i="0" u="none">
                <a:solidFill>
                  <a:srgbClr val="FF0000"/>
                </a:solidFill>
              </a:rPr>
              <a:t>*</a:t>
            </a:r>
            <a:r>
              <a:rPr lang="es" sz="3200" b="0" i="0" u="none">
                <a:solidFill>
                  <a:srgbClr val="FF0000"/>
                </a:solidFill>
              </a:rPr>
              <a:t> </a:t>
            </a:r>
          </a:p>
        </p:txBody>
      </p:sp>
      <p:sp>
        <p:nvSpPr>
          <p:cNvPr id="42" name="Rectangle 41"/>
          <p:cNvSpPr/>
          <p:nvPr/>
        </p:nvSpPr>
        <p:spPr>
          <a:xfrm>
            <a:off x="6956174" y="3940601"/>
            <a:ext cx="458780" cy="584775"/>
          </a:xfrm>
          <a:prstGeom prst="rect">
            <a:avLst/>
          </a:prstGeom>
        </p:spPr>
        <p:txBody>
          <a:bodyPr wrap="none">
            <a:spAutoFit/>
          </a:bodyPr>
          <a:lstStyle/>
          <a:p>
            <a:pPr algn="l" rtl="0"/>
            <a:r>
              <a:rPr lang="es" sz="3200" b="1" i="0" u="none">
                <a:solidFill>
                  <a:srgbClr val="FF0000"/>
                </a:solidFill>
              </a:rPr>
              <a:t>*</a:t>
            </a:r>
            <a:r>
              <a:rPr lang="es" sz="3200" b="0" i="0" u="none">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4">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5">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8" name="Rectangle 6167"/>
          <p:cNvSpPr/>
          <p:nvPr/>
        </p:nvSpPr>
        <p:spPr>
          <a:xfrm>
            <a:off x="5931634" y="3495749"/>
            <a:ext cx="643574" cy="276999"/>
          </a:xfrm>
          <a:prstGeom prst="rect">
            <a:avLst/>
          </a:prstGeom>
        </p:spPr>
        <p:txBody>
          <a:bodyPr wrap="none">
            <a:spAutoFit/>
          </a:bodyPr>
          <a:lstStyle/>
          <a:p>
            <a:pPr algn="l" rtl="0"/>
            <a:r>
              <a:rPr lang="es" sz="1200" b="0" i="0" u="none">
                <a:solidFill>
                  <a:srgbClr val="FF0000"/>
                </a:solidFill>
              </a:rPr>
              <a:t>BNC T</a:t>
            </a:r>
          </a:p>
        </p:txBody>
      </p:sp>
      <p:sp>
        <p:nvSpPr>
          <p:cNvPr id="6169" name="Rectangle 6168"/>
          <p:cNvSpPr/>
          <p:nvPr/>
        </p:nvSpPr>
        <p:spPr>
          <a:xfrm>
            <a:off x="147297" y="2003068"/>
            <a:ext cx="1095172" cy="646331"/>
          </a:xfrm>
          <a:prstGeom prst="rect">
            <a:avLst/>
          </a:prstGeom>
        </p:spPr>
        <p:txBody>
          <a:bodyPr wrap="none">
            <a:spAutoFit/>
          </a:bodyPr>
          <a:lstStyle/>
          <a:p>
            <a:pPr algn="l" rtl="0"/>
            <a:r>
              <a:rPr lang="es" b="1" i="0" u="none">
                <a:solidFill>
                  <a:schemeClr val="tx1">
                    <a:lumMod val="65000"/>
                    <a:lumOff val="35000"/>
                  </a:schemeClr>
                </a:solidFill>
              </a:rPr>
              <a:t>Análogo</a:t>
            </a:r>
            <a:r>
              <a:rPr lang="es" b="0" i="0" u="none">
                <a:solidFill>
                  <a:schemeClr val="tx1">
                    <a:lumMod val="65000"/>
                    <a:lumOff val="35000"/>
                  </a:schemeClr>
                </a:solidFill>
              </a:rPr>
              <a:t> </a:t>
            </a:r>
          </a:p>
          <a:p>
            <a:pPr algn="l" rtl="0"/>
            <a:r>
              <a:rPr lang="es" b="1" i="0" u="none">
                <a:solidFill>
                  <a:schemeClr val="tx1">
                    <a:lumMod val="65000"/>
                    <a:lumOff val="35000"/>
                  </a:schemeClr>
                </a:solidFill>
              </a:rPr>
              <a:t>Monitor</a:t>
            </a:r>
            <a:r>
              <a:rPr lang="es" b="0" i="0" u="none">
                <a:solidFill>
                  <a:schemeClr val="tx1">
                    <a:lumMod val="65000"/>
                    <a:lumOff val="35000"/>
                  </a:schemeClr>
                </a:solidFill>
              </a:rPr>
              <a:t> </a:t>
            </a:r>
          </a:p>
        </p:txBody>
      </p:sp>
      <p:cxnSp>
        <p:nvCxnSpPr>
          <p:cNvPr id="24" name="Straight Arrow Connector 23"/>
          <p:cNvCxnSpPr/>
          <p:nvPr/>
        </p:nvCxnSpPr>
        <p:spPr>
          <a:xfrm>
            <a:off x="7406790"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1277610" y="4031569"/>
            <a:ext cx="2732928"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600" b="1" i="0" u="none">
                <a:solidFill>
                  <a:srgbClr val="FF0000"/>
                </a:solidFill>
              </a:rPr>
              <a:t>Entrada Disparador SBP 2</a:t>
            </a:r>
          </a:p>
        </p:txBody>
      </p:sp>
      <p:cxnSp>
        <p:nvCxnSpPr>
          <p:cNvPr id="28" name="Straight Arrow Connector 27"/>
          <p:cNvCxnSpPr>
            <a:stCxn id="42" idx="3"/>
          </p:cNvCxnSpPr>
          <p:nvPr/>
        </p:nvCxnSpPr>
        <p:spPr>
          <a:xfrm flipH="1" flipV="1">
            <a:off x="3687541" y="4213226"/>
            <a:ext cx="3727413" cy="19763"/>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414954" y="3840525"/>
            <a:ext cx="0" cy="392463"/>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sp>
        <p:nvSpPr>
          <p:cNvPr id="34" name="Rectangle 33"/>
          <p:cNvSpPr/>
          <p:nvPr/>
        </p:nvSpPr>
        <p:spPr>
          <a:xfrm>
            <a:off x="6973300" y="3802101"/>
            <a:ext cx="643574" cy="276999"/>
          </a:xfrm>
          <a:prstGeom prst="rect">
            <a:avLst/>
          </a:prstGeom>
        </p:spPr>
        <p:txBody>
          <a:bodyPr wrap="none">
            <a:spAutoFit/>
          </a:bodyPr>
          <a:lstStyle/>
          <a:p>
            <a:pPr algn="l" rtl="0"/>
            <a:r>
              <a:rPr lang="es" sz="1200" b="0" i="0" u="none">
                <a:solidFill>
                  <a:srgbClr val="FF0000"/>
                </a:solidFill>
              </a:rPr>
              <a:t>BNC T</a:t>
            </a:r>
          </a:p>
        </p:txBody>
      </p:sp>
      <p:pic>
        <p:nvPicPr>
          <p:cNvPr id="35"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3965452" y="4847774"/>
            <a:ext cx="1284671" cy="388640"/>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1274734" y="4867082"/>
            <a:ext cx="2369046"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600" b="1" i="0" u="none">
                <a:solidFill>
                  <a:srgbClr val="FF0000"/>
                </a:solidFill>
              </a:rPr>
              <a:t>Salida Señal SBP Ch 2</a:t>
            </a:r>
          </a:p>
        </p:txBody>
      </p:sp>
      <p:cxnSp>
        <p:nvCxnSpPr>
          <p:cNvPr id="39" name="Straight Connector 38"/>
          <p:cNvCxnSpPr>
            <a:stCxn id="35" idx="3"/>
          </p:cNvCxnSpPr>
          <p:nvPr/>
        </p:nvCxnSpPr>
        <p:spPr>
          <a:xfrm flipV="1">
            <a:off x="5250123" y="5037638"/>
            <a:ext cx="3533342" cy="4456"/>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8783465" y="3802101"/>
            <a:ext cx="0" cy="1235538"/>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 name="Rectangle 5"/>
          <p:cNvSpPr/>
          <p:nvPr/>
        </p:nvSpPr>
        <p:spPr>
          <a:xfrm>
            <a:off x="152319" y="5253527"/>
            <a:ext cx="6271154" cy="1384995"/>
          </a:xfrm>
          <a:prstGeom prst="rect">
            <a:avLst/>
          </a:prstGeom>
        </p:spPr>
        <p:txBody>
          <a:bodyPr wrap="square">
            <a:spAutoFit/>
          </a:bodyPr>
          <a:lstStyle/>
          <a:p>
            <a:pPr algn="l" rtl="0"/>
            <a:r>
              <a:rPr lang="es" sz="1400" b="0" i="0" u="none" dirty="0">
                <a:solidFill>
                  <a:schemeClr val="tx1">
                    <a:lumMod val="65000"/>
                    <a:lumOff val="35000"/>
                  </a:schemeClr>
                </a:solidFill>
              </a:rPr>
              <a:t>En esta configuración la Salida Análoga 0 es enviada a la Entrada Análoga 0.  </a:t>
            </a:r>
          </a:p>
          <a:p>
            <a:pPr algn="l" rtl="0"/>
            <a:r>
              <a:rPr lang="es" sz="1400" b="0" i="0" u="none" dirty="0">
                <a:solidFill>
                  <a:schemeClr val="tx1">
                    <a:lumMod val="65000"/>
                    <a:lumOff val="35000"/>
                  </a:schemeClr>
                </a:solidFill>
              </a:rPr>
              <a:t>Salida Análoga 1 es enviada a la Entrada Análoga 1.</a:t>
            </a:r>
          </a:p>
          <a:p>
            <a:pPr algn="l" rtl="0"/>
            <a:r>
              <a:rPr lang="es" sz="1400" b="0" i="0" u="none" dirty="0">
                <a:solidFill>
                  <a:schemeClr val="tx1">
                    <a:lumMod val="65000"/>
                    <a:lumOff val="35000"/>
                  </a:schemeClr>
                </a:solidFill>
              </a:rPr>
              <a:t>En Entrada Análoga 0 &amp; 1 debe haber un BNC T de manera que </a:t>
            </a:r>
          </a:p>
          <a:p>
            <a:pPr algn="l" rtl="0"/>
            <a:r>
              <a:rPr lang="es" sz="1400" b="0" i="0" u="none" dirty="0">
                <a:solidFill>
                  <a:schemeClr val="tx1">
                    <a:lumMod val="65000"/>
                    <a:lumOff val="35000"/>
                  </a:schemeClr>
                </a:solidFill>
              </a:rPr>
              <a:t>los disparos puedan ser enviados a los dos SBP. Sistemas. </a:t>
            </a:r>
          </a:p>
          <a:p>
            <a:pPr algn="l" rtl="0"/>
            <a:r>
              <a:rPr lang="es" sz="1400" b="0" i="0" u="none" dirty="0">
                <a:solidFill>
                  <a:schemeClr val="tx1">
                    <a:lumMod val="65000"/>
                    <a:lumOff val="35000"/>
                  </a:schemeClr>
                </a:solidFill>
              </a:rPr>
              <a:t>Entrada Entrada Análoga 2 es conectada a la salida señal SBP Ch 1 &amp; Entrada Análoga 3 a Ch 2.  </a:t>
            </a:r>
            <a:endParaRPr lang="es" sz="1400" b="1" dirty="0">
              <a:solidFill>
                <a:schemeClr val="tx1">
                  <a:lumMod val="65000"/>
                  <a:lumOff val="35000"/>
                </a:schemeClr>
              </a:solidFill>
            </a:endParaRPr>
          </a:p>
        </p:txBody>
      </p:sp>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2694" y="1049106"/>
            <a:ext cx="2366176" cy="2554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TextBox 31"/>
          <p:cNvSpPr txBox="1"/>
          <p:nvPr/>
        </p:nvSpPr>
        <p:spPr>
          <a:xfrm>
            <a:off x="4726781" y="4702076"/>
            <a:ext cx="1422184" cy="276999"/>
          </a:xfrm>
          <a:prstGeom prst="rect">
            <a:avLst/>
          </a:prstGeom>
          <a:noFill/>
        </p:spPr>
        <p:txBody>
          <a:bodyPr wrap="none" rtlCol="0">
            <a:spAutoFit/>
          </a:bodyPr>
          <a:lstStyle/>
          <a:p>
            <a:pPr algn="l" rtl="0"/>
            <a:r>
              <a:rPr lang="es" sz="1200" b="0" i="0" u="none">
                <a:solidFill>
                  <a:schemeClr val="tx1">
                    <a:lumMod val="65000"/>
                    <a:lumOff val="35000"/>
                  </a:schemeClr>
                </a:solidFill>
              </a:rPr>
              <a:t>48 Hz pasivo HPF</a:t>
            </a:r>
          </a:p>
        </p:txBody>
      </p:sp>
    </p:spTree>
    <p:extLst>
      <p:ext uri="{BB962C8B-B14F-4D97-AF65-F5344CB8AC3E}">
        <p14:creationId xmlns:p14="http://schemas.microsoft.com/office/powerpoint/2010/main" val="89562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es" b="0" i="0" u="none"/>
              <a:t>Configurando SBP Dos Canales - Disparador Interno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34</a:t>
            </a:fld>
            <a:endParaRPr lang="es"/>
          </a:p>
        </p:txBody>
      </p:sp>
      <p:sp>
        <p:nvSpPr>
          <p:cNvPr id="6169" name="Rectangle 6168"/>
          <p:cNvSpPr/>
          <p:nvPr/>
        </p:nvSpPr>
        <p:spPr>
          <a:xfrm>
            <a:off x="147297" y="2003068"/>
            <a:ext cx="1762021" cy="646331"/>
          </a:xfrm>
          <a:prstGeom prst="rect">
            <a:avLst/>
          </a:prstGeom>
        </p:spPr>
        <p:txBody>
          <a:bodyPr wrap="none">
            <a:spAutoFit/>
          </a:bodyPr>
          <a:lstStyle/>
          <a:p>
            <a:pPr algn="l" rtl="0"/>
            <a:r>
              <a:rPr lang="es" b="1" i="0" u="none">
                <a:solidFill>
                  <a:schemeClr val="tx1">
                    <a:lumMod val="65000"/>
                    <a:lumOff val="35000"/>
                  </a:schemeClr>
                </a:solidFill>
              </a:rPr>
              <a:t>Disparador:</a:t>
            </a:r>
          </a:p>
          <a:p>
            <a:pPr algn="l" rtl="0"/>
            <a:r>
              <a:rPr lang="es" b="1" i="0" u="none">
                <a:solidFill>
                  <a:schemeClr val="tx1">
                    <a:lumMod val="65000"/>
                    <a:lumOff val="35000"/>
                  </a:schemeClr>
                </a:solidFill>
              </a:rPr>
              <a:t>Configuración</a:t>
            </a:r>
          </a:p>
        </p:txBody>
      </p:sp>
      <p:sp>
        <p:nvSpPr>
          <p:cNvPr id="6" name="Rectangle 5"/>
          <p:cNvSpPr/>
          <p:nvPr/>
        </p:nvSpPr>
        <p:spPr>
          <a:xfrm>
            <a:off x="152318" y="4804507"/>
            <a:ext cx="8812068" cy="1569660"/>
          </a:xfrm>
          <a:prstGeom prst="rect">
            <a:avLst/>
          </a:prstGeom>
        </p:spPr>
        <p:txBody>
          <a:bodyPr wrap="square">
            <a:spAutoFit/>
          </a:bodyPr>
          <a:lstStyle/>
          <a:p>
            <a:pPr algn="l" rtl="0"/>
            <a:r>
              <a:rPr lang="es" sz="1600" b="0" i="0" u="none">
                <a:solidFill>
                  <a:schemeClr val="tx1">
                    <a:lumMod val="65000"/>
                    <a:lumOff val="35000"/>
                  </a:schemeClr>
                </a:solidFill>
              </a:rPr>
              <a:t>En este ejemplo un Pinger (Ch 1) &amp; Sparker (Ch 2) estan siendo usados por el levantamiento.</a:t>
            </a:r>
          </a:p>
          <a:p>
            <a:pPr marL="285750" indent="-285750" algn="l" rtl="0">
              <a:buFont typeface="Arial" panose="020B0604020202020204" pitchFamily="34" charset="0"/>
              <a:buChar char="•"/>
            </a:pPr>
            <a:r>
              <a:rPr lang="es" sz="1600" b="0" i="0" u="none">
                <a:solidFill>
                  <a:schemeClr val="tx1">
                    <a:lumMod val="65000"/>
                    <a:lumOff val="35000"/>
                  </a:schemeClr>
                </a:solidFill>
              </a:rPr>
              <a:t>Ajuste el disparador del Pinger a 250 ms &amp; la rata de barrido a 70 ms (52 m).</a:t>
            </a:r>
          </a:p>
          <a:p>
            <a:pPr marL="285750" indent="-285750" algn="l" rtl="0">
              <a:buFont typeface="Arial" panose="020B0604020202020204" pitchFamily="34" charset="0"/>
              <a:buChar char="•"/>
            </a:pPr>
            <a:r>
              <a:rPr lang="es" sz="1600" b="0" i="0" u="none">
                <a:solidFill>
                  <a:schemeClr val="tx1">
                    <a:lumMod val="65000"/>
                    <a:lumOff val="35000"/>
                  </a:schemeClr>
                </a:solidFill>
              </a:rPr>
              <a:t>Divida el Disparador 1 (250 ms) por dos para hacer el Disparo 2 500 ms.</a:t>
            </a:r>
            <a:endParaRPr lang="es" sz="1600" dirty="0">
              <a:solidFill>
                <a:schemeClr val="tx1">
                  <a:lumMod val="65000"/>
                  <a:lumOff val="35000"/>
                </a:schemeClr>
              </a:solidFill>
            </a:endParaRPr>
          </a:p>
          <a:p>
            <a:pPr marL="285750" indent="-285750" algn="l" rtl="0">
              <a:buFont typeface="Arial" panose="020B0604020202020204" pitchFamily="34" charset="0"/>
              <a:buChar char="•"/>
            </a:pPr>
            <a:r>
              <a:rPr lang="es" sz="1600" b="0" i="0" u="none">
                <a:solidFill>
                  <a:schemeClr val="tx1">
                    <a:lumMod val="65000"/>
                    <a:lumOff val="35000"/>
                  </a:schemeClr>
                </a:solidFill>
              </a:rPr>
              <a:t>Retardo Disparo 2 por 80 ms de manera que no haya interferencia con el Pinger (Ch 1).</a:t>
            </a:r>
          </a:p>
          <a:p>
            <a:pPr marL="285750" indent="-285750" algn="l" rtl="0">
              <a:buFont typeface="Arial" panose="020B0604020202020204" pitchFamily="34" charset="0"/>
              <a:buChar char="•"/>
            </a:pPr>
            <a:r>
              <a:rPr lang="es" sz="1600" b="0" i="0" u="none">
                <a:solidFill>
                  <a:schemeClr val="tx1">
                    <a:lumMod val="65000"/>
                    <a:lumOff val="35000"/>
                  </a:schemeClr>
                </a:solidFill>
              </a:rPr>
              <a:t>Ajuste la rata de barrido del Sparker (Ch 2) a 150 ms (112 m) para no interferir con el Pinger (Ch 1).</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8329" y="1069522"/>
            <a:ext cx="4466213" cy="3649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01763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0" y="0"/>
            <a:ext cx="8373835" cy="988786"/>
          </a:xfrm>
        </p:spPr>
        <p:txBody>
          <a:bodyPr/>
          <a:lstStyle/>
          <a:p>
            <a:pPr algn="l" rtl="0"/>
            <a:r>
              <a:rPr lang="es" b="0" i="0" u="none"/>
              <a:t>Configurando el Monitor Análogo, Ajustando Disparadores, Retardos &amp; Longitud de Barrido.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35</a:t>
            </a:fld>
            <a:endParaRPr lang="es"/>
          </a:p>
        </p:txBody>
      </p:sp>
      <p:sp>
        <p:nvSpPr>
          <p:cNvPr id="7" name="Subtitle 4"/>
          <p:cNvSpPr txBox="1">
            <a:spLocks/>
          </p:cNvSpPr>
          <p:nvPr/>
        </p:nvSpPr>
        <p:spPr>
          <a:xfrm>
            <a:off x="348856" y="3333366"/>
            <a:ext cx="6280543" cy="381357"/>
          </a:xfrm>
          <a:prstGeom prst="rect">
            <a:avLst/>
          </a:prstGeom>
        </p:spPr>
        <p:txBody>
          <a:bodyPr vert="horz" lIns="0" tIns="0" rIns="0" bIns="0" rtlCol="0">
            <a:normAutofit fontScale="77500" lnSpcReduction="20000"/>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r>
              <a:rPr lang="es" b="1" i="0" u="none">
                <a:solidFill>
                  <a:schemeClr val="tx1">
                    <a:lumMod val="65000"/>
                    <a:lumOff val="35000"/>
                  </a:schemeClr>
                </a:solidFill>
              </a:rPr>
              <a:t>Ajustando los Intervalos de Disparo &amp; Ratas de Barrido</a:t>
            </a:r>
            <a:r>
              <a:rPr lang="es" b="0" i="0" u="none">
                <a:solidFill>
                  <a:schemeClr val="tx1">
                    <a:lumMod val="65000"/>
                    <a:lumOff val="35000"/>
                  </a:schemeClr>
                </a:solidFill>
              </a:rPr>
              <a:t> </a:t>
            </a:r>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
          </a:p>
        </p:txBody>
      </p:sp>
      <p:sp>
        <p:nvSpPr>
          <p:cNvPr id="5" name="Rectangle 6"/>
          <p:cNvSpPr>
            <a:spLocks noChangeArrowheads="1"/>
          </p:cNvSpPr>
          <p:nvPr/>
        </p:nvSpPr>
        <p:spPr bwMode="auto">
          <a:xfrm>
            <a:off x="0" y="5362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
          </a:p>
        </p:txBody>
      </p:sp>
      <p:sp>
        <p:nvSpPr>
          <p:cNvPr id="6" name="Rectangle 7"/>
          <p:cNvSpPr>
            <a:spLocks noChangeArrowheads="1"/>
          </p:cNvSpPr>
          <p:nvPr/>
        </p:nvSpPr>
        <p:spPr bwMode="auto">
          <a:xfrm>
            <a:off x="0" y="5819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
          </a:p>
        </p:txBody>
      </p:sp>
      <p:sp>
        <p:nvSpPr>
          <p:cNvPr id="19" name="Content Placeholder 2"/>
          <p:cNvSpPr>
            <a:spLocks noGrp="1"/>
          </p:cNvSpPr>
          <p:nvPr>
            <p:ph idx="1"/>
          </p:nvPr>
        </p:nvSpPr>
        <p:spPr>
          <a:xfrm>
            <a:off x="342900" y="3767342"/>
            <a:ext cx="8458200" cy="755639"/>
          </a:xfrm>
        </p:spPr>
        <p:txBody>
          <a:bodyPr>
            <a:normAutofit fontScale="92500" lnSpcReduction="20000"/>
          </a:bodyPr>
          <a:lstStyle/>
          <a:p>
            <a:pPr algn="l" rtl="0"/>
            <a:r>
              <a:rPr lang="es" sz="1600" b="0" i="0" u="none">
                <a:solidFill>
                  <a:schemeClr val="tx1">
                    <a:lumMod val="65000"/>
                    <a:lumOff val="35000"/>
                  </a:schemeClr>
                </a:solidFill>
              </a:rPr>
              <a:t>Como un ejemplo, la regla de oro general para configurar los disparadores y longitud de barrido para varios perfiladores sub-bottom, en una profundidad de agua máxima de 30 metros, son tabulados mas abajo.  Note, que para convertir desde metros a milisegundos uno debe dividir por 0.75:</a:t>
            </a:r>
          </a:p>
        </p:txBody>
      </p:sp>
      <p:graphicFrame>
        <p:nvGraphicFramePr>
          <p:cNvPr id="8" name="Object 7"/>
          <p:cNvGraphicFramePr>
            <a:graphicFrameLocks noChangeAspect="1"/>
          </p:cNvGraphicFramePr>
          <p:nvPr>
            <p:extLst>
              <p:ext uri="{D42A27DB-BD31-4B8C-83A1-F6EECF244321}">
                <p14:modId xmlns:p14="http://schemas.microsoft.com/office/powerpoint/2010/main" val="3694051138"/>
              </p:ext>
            </p:extLst>
          </p:nvPr>
        </p:nvGraphicFramePr>
        <p:xfrm>
          <a:off x="330218" y="4590118"/>
          <a:ext cx="8588507" cy="1987460"/>
        </p:xfrm>
        <a:graphic>
          <a:graphicData uri="http://schemas.openxmlformats.org/presentationml/2006/ole">
            <mc:AlternateContent xmlns:mc="http://schemas.openxmlformats.org/markup-compatibility/2006">
              <mc:Choice xmlns:v="urn:schemas-microsoft-com:vml" Requires="v">
                <p:oleObj spid="_x0000_s1026" name="Document" r:id="rId4" imgW="6105850" imgH="1412292" progId="Word.Document.12">
                  <p:embed/>
                </p:oleObj>
              </mc:Choice>
              <mc:Fallback>
                <p:oleObj name="Document" r:id="rId4" imgW="6105850" imgH="1412292" progId="Word.Document.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18" y="4590118"/>
                        <a:ext cx="8588507" cy="19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5161" name="Picture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3106" y="1234085"/>
            <a:ext cx="5405425" cy="1958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14471" y="1766598"/>
            <a:ext cx="3202543" cy="369332"/>
          </a:xfrm>
          <a:prstGeom prst="rect">
            <a:avLst/>
          </a:prstGeom>
        </p:spPr>
        <p:txBody>
          <a:bodyPr wrap="none">
            <a:spAutoFit/>
          </a:bodyPr>
          <a:lstStyle/>
          <a:p>
            <a:pPr algn="l" rtl="0"/>
            <a:r>
              <a:rPr lang="es" b="1" i="0" u="none">
                <a:solidFill>
                  <a:schemeClr val="tx1">
                    <a:lumMod val="65000"/>
                    <a:lumOff val="35000"/>
                  </a:schemeClr>
                </a:solidFill>
              </a:rPr>
              <a:t>Sondeando Mejor Abril 2017</a:t>
            </a:r>
            <a:r>
              <a:rPr lang="es" b="0" i="0" u="none">
                <a:solidFill>
                  <a:schemeClr val="tx1">
                    <a:lumMod val="65000"/>
                    <a:lumOff val="35000"/>
                  </a:schemeClr>
                </a:solidFill>
              </a:rPr>
              <a:t> </a:t>
            </a:r>
          </a:p>
        </p:txBody>
      </p:sp>
    </p:spTree>
    <p:extLst>
      <p:ext uri="{BB962C8B-B14F-4D97-AF65-F5344CB8AC3E}">
        <p14:creationId xmlns:p14="http://schemas.microsoft.com/office/powerpoint/2010/main" val="35093963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es" sz="2400" b="0" i="0" u="none" dirty="0"/>
              <a:t>Configurando SBP &amp; SSS Dos Canales - Disparador Interno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36</a:t>
            </a:fld>
            <a:endParaRPr lang="es"/>
          </a:p>
        </p:txBody>
      </p:sp>
      <p:sp>
        <p:nvSpPr>
          <p:cNvPr id="7" name="TextBox 6"/>
          <p:cNvSpPr txBox="1"/>
          <p:nvPr/>
        </p:nvSpPr>
        <p:spPr>
          <a:xfrm>
            <a:off x="61014" y="4445270"/>
            <a:ext cx="2093778"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400" b="1" i="0" u="none">
                <a:solidFill>
                  <a:srgbClr val="FF0000"/>
                </a:solidFill>
              </a:rPr>
              <a:t>Salida Señal SBP Ch 1</a:t>
            </a:r>
          </a:p>
        </p:txBody>
      </p:sp>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12453" t="11190" r="5873" b="2024"/>
          <a:stretch/>
        </p:blipFill>
        <p:spPr>
          <a:xfrm>
            <a:off x="3695696" y="2422697"/>
            <a:ext cx="2721527" cy="3855832"/>
          </a:xfrm>
          <a:prstGeom prst="rect">
            <a:avLst/>
          </a:prstGeom>
        </p:spPr>
      </p:pic>
      <p:cxnSp>
        <p:nvCxnSpPr>
          <p:cNvPr id="21" name="Straight Connector 20"/>
          <p:cNvCxnSpPr/>
          <p:nvPr/>
        </p:nvCxnSpPr>
        <p:spPr>
          <a:xfrm>
            <a:off x="3399611" y="4620282"/>
            <a:ext cx="2055746" cy="0"/>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5447281" y="3755617"/>
            <a:ext cx="16152" cy="86020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145" name="Straight Arrow Connector 6144"/>
          <p:cNvCxnSpPr/>
          <p:nvPr/>
        </p:nvCxnSpPr>
        <p:spPr>
          <a:xfrm>
            <a:off x="4014549"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55726" y="3634249"/>
            <a:ext cx="2412776"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400" b="1" i="0" u="none">
                <a:solidFill>
                  <a:srgbClr val="FF0000"/>
                </a:solidFill>
              </a:rPr>
              <a:t>Entrada Disparador SBP 1</a:t>
            </a:r>
          </a:p>
        </p:txBody>
      </p:sp>
      <p:cxnSp>
        <p:nvCxnSpPr>
          <p:cNvPr id="37" name="Straight Arrow Connector 36"/>
          <p:cNvCxnSpPr/>
          <p:nvPr/>
        </p:nvCxnSpPr>
        <p:spPr>
          <a:xfrm flipH="1">
            <a:off x="2465657" y="3802101"/>
            <a:ext cx="1548892" cy="13805"/>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150" name="Rectangle 6149"/>
          <p:cNvSpPr/>
          <p:nvPr/>
        </p:nvSpPr>
        <p:spPr>
          <a:xfrm>
            <a:off x="3638751" y="3944708"/>
            <a:ext cx="458780" cy="584775"/>
          </a:xfrm>
          <a:prstGeom prst="rect">
            <a:avLst/>
          </a:prstGeom>
        </p:spPr>
        <p:txBody>
          <a:bodyPr wrap="none">
            <a:spAutoFit/>
          </a:bodyPr>
          <a:lstStyle/>
          <a:p>
            <a:pPr algn="l" rtl="0"/>
            <a:r>
              <a:rPr lang="es" sz="3200" b="1" i="0" u="none">
                <a:solidFill>
                  <a:srgbClr val="FF0000"/>
                </a:solidFill>
              </a:rPr>
              <a:t>*</a:t>
            </a:r>
            <a:r>
              <a:rPr lang="es" sz="3200" b="0" i="0" u="none">
                <a:solidFill>
                  <a:srgbClr val="FF0000"/>
                </a:solidFill>
              </a:rPr>
              <a:t> </a:t>
            </a:r>
          </a:p>
        </p:txBody>
      </p:sp>
      <p:sp>
        <p:nvSpPr>
          <p:cNvPr id="42" name="Rectangle 41"/>
          <p:cNvSpPr/>
          <p:nvPr/>
        </p:nvSpPr>
        <p:spPr>
          <a:xfrm>
            <a:off x="4294710" y="3940601"/>
            <a:ext cx="458780" cy="584775"/>
          </a:xfrm>
          <a:prstGeom prst="rect">
            <a:avLst/>
          </a:prstGeom>
        </p:spPr>
        <p:txBody>
          <a:bodyPr wrap="none">
            <a:spAutoFit/>
          </a:bodyPr>
          <a:lstStyle/>
          <a:p>
            <a:pPr algn="l" rtl="0"/>
            <a:r>
              <a:rPr lang="es" sz="3200" b="1" i="0" u="none">
                <a:solidFill>
                  <a:srgbClr val="FF0000"/>
                </a:solidFill>
              </a:rPr>
              <a:t>*</a:t>
            </a:r>
            <a:r>
              <a:rPr lang="es" sz="3200" b="0" i="0" u="none">
                <a:solidFill>
                  <a:srgbClr val="FF0000"/>
                </a:solidFill>
              </a:rPr>
              <a:t> </a:t>
            </a:r>
          </a:p>
        </p:txBody>
      </p:sp>
      <p:grpSp>
        <p:nvGrpSpPr>
          <p:cNvPr id="6159" name="Group 6158"/>
          <p:cNvGrpSpPr/>
          <p:nvPr/>
        </p:nvGrpSpPr>
        <p:grpSpPr>
          <a:xfrm>
            <a:off x="4433204" y="1001408"/>
            <a:ext cx="4690249" cy="1445782"/>
            <a:chOff x="171449" y="1102004"/>
            <a:chExt cx="5089730" cy="1618009"/>
          </a:xfrm>
        </p:grpSpPr>
        <p:pic>
          <p:nvPicPr>
            <p:cNvPr id="6151" name="Picture 6150"/>
            <p:cNvPicPr>
              <a:picLocks noChangeAspect="1"/>
            </p:cNvPicPr>
            <p:nvPr/>
          </p:nvPicPr>
          <p:blipFill rotWithShape="1">
            <a:blip r:embed="rId3">
              <a:extLst>
                <a:ext uri="{28A0092B-C50C-407E-A947-70E740481C1C}">
                  <a14:useLocalDpi xmlns:a14="http://schemas.microsoft.com/office/drawing/2010/main" val="0"/>
                </a:ext>
              </a:extLst>
            </a:blip>
            <a:srcRect l="4375" t="39643" r="6428" b="32024"/>
            <a:stretch/>
          </p:blipFill>
          <p:spPr>
            <a:xfrm>
              <a:off x="171449" y="1102004"/>
              <a:ext cx="5089730" cy="1212569"/>
            </a:xfrm>
            <a:prstGeom prst="rect">
              <a:avLst/>
            </a:prstGeom>
          </p:spPr>
        </p:pic>
        <p:cxnSp>
          <p:nvCxnSpPr>
            <p:cNvPr id="47" name="Straight Arrow Connector 46"/>
            <p:cNvCxnSpPr/>
            <p:nvPr/>
          </p:nvCxnSpPr>
          <p:spPr>
            <a:xfrm>
              <a:off x="4498521" y="2090057"/>
              <a:ext cx="0" cy="359229"/>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6158" name="Picture 4" descr="Image result for ground symbol"/>
            <p:cNvPicPr>
              <a:picLocks noChangeAspect="1" noChangeArrowheads="1"/>
            </p:cNvPicPr>
            <p:nvPr/>
          </p:nvPicPr>
          <p:blipFill rotWithShape="1">
            <a:blip r:embed="rId4">
              <a:extLst>
                <a:ext uri="{28A0092B-C50C-407E-A947-70E740481C1C}">
                  <a14:useLocalDpi xmlns:a14="http://schemas.microsoft.com/office/drawing/2010/main" val="0"/>
                </a:ext>
              </a:extLst>
            </a:blip>
            <a:srcRect t="48985" b="15236"/>
            <a:stretch/>
          </p:blipFill>
          <p:spPr bwMode="auto">
            <a:xfrm>
              <a:off x="4245071" y="2449286"/>
              <a:ext cx="498377" cy="270727"/>
            </a:xfrm>
            <a:prstGeom prst="rect">
              <a:avLst/>
            </a:prstGeom>
            <a:noFill/>
            <a:extLst>
              <a:ext uri="{909E8E84-426E-40DD-AFC4-6F175D3DCCD1}">
                <a14:hiddenFill xmlns:a14="http://schemas.microsoft.com/office/drawing/2010/main">
                  <a:solidFill>
                    <a:srgbClr val="FFFFFF"/>
                  </a:solidFill>
                </a14:hiddenFill>
              </a:ext>
            </a:extLst>
          </p:spPr>
        </p:pic>
      </p:grpSp>
      <p:sp>
        <p:nvSpPr>
          <p:cNvPr id="6168" name="Rectangle 6167"/>
          <p:cNvSpPr/>
          <p:nvPr/>
        </p:nvSpPr>
        <p:spPr>
          <a:xfrm>
            <a:off x="3270170" y="3495749"/>
            <a:ext cx="643574" cy="276999"/>
          </a:xfrm>
          <a:prstGeom prst="rect">
            <a:avLst/>
          </a:prstGeom>
        </p:spPr>
        <p:txBody>
          <a:bodyPr wrap="none">
            <a:spAutoFit/>
          </a:bodyPr>
          <a:lstStyle/>
          <a:p>
            <a:pPr algn="l" rtl="0"/>
            <a:r>
              <a:rPr lang="es" sz="1200" b="0" i="0" u="none">
                <a:solidFill>
                  <a:srgbClr val="FF0000"/>
                </a:solidFill>
              </a:rPr>
              <a:t>BNC T</a:t>
            </a:r>
          </a:p>
        </p:txBody>
      </p:sp>
      <p:sp>
        <p:nvSpPr>
          <p:cNvPr id="6169" name="Rectangle 6168"/>
          <p:cNvSpPr/>
          <p:nvPr/>
        </p:nvSpPr>
        <p:spPr>
          <a:xfrm>
            <a:off x="-24324" y="1955370"/>
            <a:ext cx="1116701" cy="523220"/>
          </a:xfrm>
          <a:prstGeom prst="rect">
            <a:avLst/>
          </a:prstGeom>
        </p:spPr>
        <p:txBody>
          <a:bodyPr wrap="square">
            <a:spAutoFit/>
          </a:bodyPr>
          <a:lstStyle/>
          <a:p>
            <a:pPr algn="l" rtl="0"/>
            <a:r>
              <a:rPr lang="es" sz="1400" b="1" i="0" u="none">
                <a:solidFill>
                  <a:schemeClr val="tx1">
                    <a:lumMod val="65000"/>
                    <a:lumOff val="35000"/>
                  </a:schemeClr>
                </a:solidFill>
              </a:rPr>
              <a:t>Análogo</a:t>
            </a:r>
            <a:r>
              <a:rPr lang="es" sz="1400" b="0" i="0" u="none">
                <a:solidFill>
                  <a:schemeClr val="tx1">
                    <a:lumMod val="65000"/>
                    <a:lumOff val="35000"/>
                  </a:schemeClr>
                </a:solidFill>
              </a:rPr>
              <a:t> </a:t>
            </a:r>
          </a:p>
          <a:p>
            <a:pPr algn="l" rtl="0"/>
            <a:r>
              <a:rPr lang="es" sz="1400" b="1" i="0" u="none">
                <a:solidFill>
                  <a:schemeClr val="tx1">
                    <a:lumMod val="65000"/>
                    <a:lumOff val="35000"/>
                  </a:schemeClr>
                </a:solidFill>
              </a:rPr>
              <a:t>Monitor</a:t>
            </a:r>
            <a:r>
              <a:rPr lang="es" sz="1400" b="0" i="0" u="none">
                <a:solidFill>
                  <a:schemeClr val="tx1">
                    <a:lumMod val="65000"/>
                    <a:lumOff val="35000"/>
                  </a:schemeClr>
                </a:solidFill>
              </a:rPr>
              <a:t> </a:t>
            </a:r>
          </a:p>
        </p:txBody>
      </p:sp>
      <p:cxnSp>
        <p:nvCxnSpPr>
          <p:cNvPr id="24" name="Straight Arrow Connector 23"/>
          <p:cNvCxnSpPr/>
          <p:nvPr/>
        </p:nvCxnSpPr>
        <p:spPr>
          <a:xfrm>
            <a:off x="4745326" y="2907048"/>
            <a:ext cx="8164" cy="933477"/>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9338" y="4031569"/>
            <a:ext cx="2412776"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400" b="1" i="0" u="none">
                <a:solidFill>
                  <a:srgbClr val="FF0000"/>
                </a:solidFill>
              </a:rPr>
              <a:t>Entrada Disparador SBP 2</a:t>
            </a:r>
          </a:p>
        </p:txBody>
      </p:sp>
      <p:cxnSp>
        <p:nvCxnSpPr>
          <p:cNvPr id="28" name="Straight Arrow Connector 27"/>
          <p:cNvCxnSpPr>
            <a:stCxn id="42" idx="3"/>
          </p:cNvCxnSpPr>
          <p:nvPr/>
        </p:nvCxnSpPr>
        <p:spPr>
          <a:xfrm flipH="1">
            <a:off x="2465657" y="4232989"/>
            <a:ext cx="2287833" cy="4106"/>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4753490" y="3840525"/>
            <a:ext cx="0" cy="392463"/>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sp>
        <p:nvSpPr>
          <p:cNvPr id="34" name="Rectangle 33"/>
          <p:cNvSpPr/>
          <p:nvPr/>
        </p:nvSpPr>
        <p:spPr>
          <a:xfrm>
            <a:off x="4311836" y="3802101"/>
            <a:ext cx="643574" cy="276999"/>
          </a:xfrm>
          <a:prstGeom prst="rect">
            <a:avLst/>
          </a:prstGeom>
        </p:spPr>
        <p:txBody>
          <a:bodyPr wrap="none">
            <a:spAutoFit/>
          </a:bodyPr>
          <a:lstStyle/>
          <a:p>
            <a:pPr algn="l" rtl="0"/>
            <a:r>
              <a:rPr lang="es" sz="1200" b="0" i="0" u="none">
                <a:solidFill>
                  <a:srgbClr val="FF0000"/>
                </a:solidFill>
              </a:rPr>
              <a:t>BNC T</a:t>
            </a:r>
          </a:p>
        </p:txBody>
      </p:sp>
      <p:pic>
        <p:nvPicPr>
          <p:cNvPr id="35" name="Picture 2" descr="See the source image"/>
          <p:cNvPicPr>
            <a:picLocks noChangeAspect="1" noChangeArrowheads="1"/>
          </p:cNvPicPr>
          <p:nvPr/>
        </p:nvPicPr>
        <p:blipFill rotWithShape="1">
          <a:blip r:embed="rId5">
            <a:extLst>
              <a:ext uri="{28A0092B-C50C-407E-A947-70E740481C1C}">
                <a14:useLocalDpi xmlns:a14="http://schemas.microsoft.com/office/drawing/2010/main" val="0"/>
              </a:ext>
            </a:extLst>
          </a:blip>
          <a:srcRect t="35029" b="34719"/>
          <a:stretch/>
        </p:blipFill>
        <p:spPr bwMode="auto">
          <a:xfrm>
            <a:off x="2865672" y="4988653"/>
            <a:ext cx="518858" cy="156966"/>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66462" y="4867082"/>
            <a:ext cx="2093778"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400" b="1" i="0" u="none">
                <a:solidFill>
                  <a:srgbClr val="FF0000"/>
                </a:solidFill>
              </a:rPr>
              <a:t>Salida Señal SBP Ch 2</a:t>
            </a:r>
          </a:p>
        </p:txBody>
      </p:sp>
      <p:cxnSp>
        <p:nvCxnSpPr>
          <p:cNvPr id="39" name="Straight Connector 38"/>
          <p:cNvCxnSpPr/>
          <p:nvPr/>
        </p:nvCxnSpPr>
        <p:spPr>
          <a:xfrm flipV="1">
            <a:off x="3399611" y="5036928"/>
            <a:ext cx="2710808" cy="14820"/>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6122001" y="3802101"/>
            <a:ext cx="0" cy="1235538"/>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41" name="Picture 2" descr="See the source image"/>
          <p:cNvPicPr>
            <a:picLocks noChangeAspect="1" noChangeArrowheads="1"/>
          </p:cNvPicPr>
          <p:nvPr/>
        </p:nvPicPr>
        <p:blipFill rotWithShape="1">
          <a:blip r:embed="rId5">
            <a:extLst>
              <a:ext uri="{28A0092B-C50C-407E-A947-70E740481C1C}">
                <a14:useLocalDpi xmlns:a14="http://schemas.microsoft.com/office/drawing/2010/main" val="0"/>
              </a:ext>
            </a:extLst>
          </a:blip>
          <a:srcRect t="35029" b="34719"/>
          <a:stretch/>
        </p:blipFill>
        <p:spPr bwMode="auto">
          <a:xfrm>
            <a:off x="2865672" y="4551453"/>
            <a:ext cx="518858" cy="156966"/>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6919020" y="5933689"/>
            <a:ext cx="2257349" cy="307777"/>
          </a:xfrm>
          <a:prstGeom prst="rect">
            <a:avLst/>
          </a:prstGeom>
          <a:ln>
            <a:solidFill>
              <a:srgbClr val="00B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400" b="1" i="0" u="none">
                <a:solidFill>
                  <a:srgbClr val="00B050"/>
                </a:solidFill>
              </a:rPr>
              <a:t>Entrada Disparador SSS</a:t>
            </a:r>
          </a:p>
        </p:txBody>
      </p:sp>
      <p:sp>
        <p:nvSpPr>
          <p:cNvPr id="48" name="TextBox 47"/>
          <p:cNvSpPr txBox="1"/>
          <p:nvPr/>
        </p:nvSpPr>
        <p:spPr>
          <a:xfrm>
            <a:off x="6919020" y="5034429"/>
            <a:ext cx="1649811" cy="307777"/>
          </a:xfrm>
          <a:prstGeom prst="rect">
            <a:avLst/>
          </a:prstGeom>
          <a:ln>
            <a:solidFill>
              <a:srgbClr val="00B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400" b="1" i="0" u="none">
                <a:solidFill>
                  <a:srgbClr val="00B050"/>
                </a:solidFill>
              </a:rPr>
              <a:t>SSS Canal Babor</a:t>
            </a:r>
          </a:p>
        </p:txBody>
      </p:sp>
      <p:cxnSp>
        <p:nvCxnSpPr>
          <p:cNvPr id="49" name="Straight Arrow Connector 48"/>
          <p:cNvCxnSpPr/>
          <p:nvPr/>
        </p:nvCxnSpPr>
        <p:spPr>
          <a:xfrm flipV="1">
            <a:off x="5420099" y="4734362"/>
            <a:ext cx="0" cy="502052"/>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420099" y="5236414"/>
            <a:ext cx="1358229"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6924468" y="5497061"/>
            <a:ext cx="1819729" cy="307777"/>
          </a:xfrm>
          <a:prstGeom prst="rect">
            <a:avLst/>
          </a:prstGeom>
          <a:ln>
            <a:solidFill>
              <a:srgbClr val="00B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400" b="1" i="0" u="none">
                <a:solidFill>
                  <a:srgbClr val="00B050"/>
                </a:solidFill>
              </a:rPr>
              <a:t>SSS Canal Estribor</a:t>
            </a:r>
          </a:p>
        </p:txBody>
      </p:sp>
      <p:cxnSp>
        <p:nvCxnSpPr>
          <p:cNvPr id="57" name="Straight Arrow Connector 56"/>
          <p:cNvCxnSpPr/>
          <p:nvPr/>
        </p:nvCxnSpPr>
        <p:spPr>
          <a:xfrm flipH="1" flipV="1">
            <a:off x="4741669" y="4708419"/>
            <a:ext cx="11821" cy="990627"/>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4755015" y="5699046"/>
            <a:ext cx="2091809"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a:off x="3926974" y="2949080"/>
            <a:ext cx="41771" cy="1785282"/>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4018631" y="4708419"/>
            <a:ext cx="4082" cy="1409936"/>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p:nvPr/>
        </p:nvCxnSpPr>
        <p:spPr>
          <a:xfrm flipV="1">
            <a:off x="4014549" y="6131375"/>
            <a:ext cx="2904471" cy="1"/>
          </a:xfrm>
          <a:prstGeom prst="straightConnector1">
            <a:avLst/>
          </a:prstGeom>
          <a:ln w="28575">
            <a:solidFill>
              <a:srgbClr val="00B050"/>
            </a:solidFill>
            <a:tailEnd type="arrow"/>
          </a:ln>
        </p:spPr>
        <p:style>
          <a:lnRef idx="2">
            <a:schemeClr val="accent1"/>
          </a:lnRef>
          <a:fillRef idx="0">
            <a:schemeClr val="accent1"/>
          </a:fillRef>
          <a:effectRef idx="1">
            <a:schemeClr val="accent1"/>
          </a:effectRef>
          <a:fontRef idx="minor">
            <a:schemeClr val="tx1"/>
          </a:fontRef>
        </p:style>
      </p:cxnSp>
      <p:sp>
        <p:nvSpPr>
          <p:cNvPr id="75" name="Rectangle 74"/>
          <p:cNvSpPr/>
          <p:nvPr/>
        </p:nvSpPr>
        <p:spPr>
          <a:xfrm>
            <a:off x="3302498" y="2601701"/>
            <a:ext cx="643574" cy="276999"/>
          </a:xfrm>
          <a:prstGeom prst="rect">
            <a:avLst/>
          </a:prstGeom>
        </p:spPr>
        <p:txBody>
          <a:bodyPr wrap="none">
            <a:spAutoFit/>
          </a:bodyPr>
          <a:lstStyle/>
          <a:p>
            <a:pPr algn="l" rtl="0"/>
            <a:r>
              <a:rPr lang="es" sz="1200" b="0" i="0" u="none">
                <a:solidFill>
                  <a:srgbClr val="FF0000"/>
                </a:solidFill>
              </a:rPr>
              <a:t>BNC T</a:t>
            </a:r>
          </a:p>
        </p:txBody>
      </p:sp>
      <p:sp>
        <p:nvSpPr>
          <p:cNvPr id="76" name="Rectangle 75"/>
          <p:cNvSpPr/>
          <p:nvPr/>
        </p:nvSpPr>
        <p:spPr>
          <a:xfrm>
            <a:off x="3327635" y="4635350"/>
            <a:ext cx="643574" cy="276999"/>
          </a:xfrm>
          <a:prstGeom prst="rect">
            <a:avLst/>
          </a:prstGeom>
        </p:spPr>
        <p:txBody>
          <a:bodyPr wrap="none">
            <a:spAutoFit/>
          </a:bodyPr>
          <a:lstStyle/>
          <a:p>
            <a:pPr algn="l" rtl="0"/>
            <a:r>
              <a:rPr lang="es" sz="1200" b="0" i="0" u="none">
                <a:solidFill>
                  <a:srgbClr val="FF0000"/>
                </a:solidFill>
              </a:rPr>
              <a:t>BNC T</a:t>
            </a:r>
          </a:p>
        </p:txBody>
      </p:sp>
      <p:pic>
        <p:nvPicPr>
          <p:cNvPr id="1024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2726" y="1009929"/>
            <a:ext cx="2358285" cy="2545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 name="TextBox 42"/>
          <p:cNvSpPr txBox="1"/>
          <p:nvPr/>
        </p:nvSpPr>
        <p:spPr>
          <a:xfrm>
            <a:off x="1976956" y="5416710"/>
            <a:ext cx="1718740" cy="307777"/>
          </a:xfrm>
          <a:prstGeom prst="rect">
            <a:avLst/>
          </a:prstGeom>
          <a:noFill/>
        </p:spPr>
        <p:txBody>
          <a:bodyPr wrap="none" rtlCol="0">
            <a:spAutoFit/>
          </a:bodyPr>
          <a:lstStyle/>
          <a:p>
            <a:pPr algn="l" rtl="0"/>
            <a:r>
              <a:rPr lang="es" sz="1400" b="0" i="0" u="none">
                <a:solidFill>
                  <a:schemeClr val="tx1">
                    <a:lumMod val="65000"/>
                    <a:lumOff val="35000"/>
                  </a:schemeClr>
                </a:solidFill>
              </a:rPr>
              <a:t>48 Hz pasivo HPF</a:t>
            </a:r>
          </a:p>
        </p:txBody>
      </p:sp>
      <p:cxnSp>
        <p:nvCxnSpPr>
          <p:cNvPr id="45" name="Straight Arrow Connector 44"/>
          <p:cNvCxnSpPr/>
          <p:nvPr/>
        </p:nvCxnSpPr>
        <p:spPr>
          <a:xfrm flipH="1">
            <a:off x="2919934" y="5203732"/>
            <a:ext cx="130627" cy="293329"/>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693173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l" rtl="0"/>
            <a:fld id="{50F2F8E5-1108-0A46-83A0-852BF6A1A522}" type="slidenum">
              <a:rPr/>
              <a:pPr algn="l" rtl="0"/>
              <a:t>37</a:t>
            </a:fld>
            <a:endParaRPr lang="es"/>
          </a:p>
        </p:txBody>
      </p:sp>
      <p:sp>
        <p:nvSpPr>
          <p:cNvPr id="6169" name="Rectangle 6168"/>
          <p:cNvSpPr/>
          <p:nvPr/>
        </p:nvSpPr>
        <p:spPr>
          <a:xfrm>
            <a:off x="147297" y="2003068"/>
            <a:ext cx="1762021" cy="646331"/>
          </a:xfrm>
          <a:prstGeom prst="rect">
            <a:avLst/>
          </a:prstGeom>
        </p:spPr>
        <p:txBody>
          <a:bodyPr wrap="none">
            <a:spAutoFit/>
          </a:bodyPr>
          <a:lstStyle/>
          <a:p>
            <a:pPr algn="l" rtl="0"/>
            <a:r>
              <a:rPr lang="es" b="1" i="0" u="none">
                <a:solidFill>
                  <a:schemeClr val="tx1">
                    <a:lumMod val="65000"/>
                    <a:lumOff val="35000"/>
                  </a:schemeClr>
                </a:solidFill>
              </a:rPr>
              <a:t>Disparador:</a:t>
            </a:r>
          </a:p>
          <a:p>
            <a:pPr algn="l" rtl="0"/>
            <a:r>
              <a:rPr lang="es" b="1" i="0" u="none">
                <a:solidFill>
                  <a:schemeClr val="tx1">
                    <a:lumMod val="65000"/>
                    <a:lumOff val="35000"/>
                  </a:schemeClr>
                </a:solidFill>
              </a:rPr>
              <a:t>Configuración</a:t>
            </a:r>
          </a:p>
        </p:txBody>
      </p:sp>
      <p:sp>
        <p:nvSpPr>
          <p:cNvPr id="6" name="Rectangle 5"/>
          <p:cNvSpPr/>
          <p:nvPr/>
        </p:nvSpPr>
        <p:spPr>
          <a:xfrm>
            <a:off x="152318" y="4804507"/>
            <a:ext cx="8812068" cy="1323439"/>
          </a:xfrm>
          <a:prstGeom prst="rect">
            <a:avLst/>
          </a:prstGeom>
        </p:spPr>
        <p:txBody>
          <a:bodyPr wrap="square">
            <a:spAutoFit/>
          </a:bodyPr>
          <a:lstStyle/>
          <a:p>
            <a:pPr algn="l" rtl="0"/>
            <a:r>
              <a:rPr lang="es" sz="1600" b="0" i="0" u="none">
                <a:solidFill>
                  <a:schemeClr val="tx1">
                    <a:lumMod val="65000"/>
                    <a:lumOff val="35000"/>
                  </a:schemeClr>
                </a:solidFill>
              </a:rPr>
              <a:t>En este ejemplo un SSS, Pinger (Ch 1) &amp; Sparker (Ch 2) estan siendo usados para el levantamiento.</a:t>
            </a:r>
          </a:p>
          <a:p>
            <a:pPr marL="285750" indent="-285750" algn="l" rtl="0">
              <a:buFont typeface="Arial" panose="020B0604020202020204" pitchFamily="34" charset="0"/>
              <a:buChar char="•"/>
            </a:pPr>
            <a:r>
              <a:rPr lang="es" sz="1600" b="0" i="0" u="none">
                <a:solidFill>
                  <a:schemeClr val="tx1">
                    <a:lumMod val="65000"/>
                    <a:lumOff val="35000"/>
                  </a:schemeClr>
                </a:solidFill>
              </a:rPr>
              <a:t>Ajuste el disparador del SSS &amp; Pinger a 100 ms &amp; la rata de barrido a 100 ms (75 m).</a:t>
            </a:r>
          </a:p>
          <a:p>
            <a:pPr marL="285750" indent="-285750" algn="l" rtl="0">
              <a:buFont typeface="Arial" panose="020B0604020202020204" pitchFamily="34" charset="0"/>
              <a:buChar char="•"/>
            </a:pPr>
            <a:r>
              <a:rPr lang="es" sz="1600" b="0" i="0" u="none">
                <a:solidFill>
                  <a:schemeClr val="tx1">
                    <a:lumMod val="65000"/>
                    <a:lumOff val="35000"/>
                  </a:schemeClr>
                </a:solidFill>
              </a:rPr>
              <a:t>Divida el Disparo 1 (100 ms) por cinco para hacer el Disparo 2 500 ms.</a:t>
            </a:r>
            <a:endParaRPr lang="es" sz="1600" dirty="0">
              <a:solidFill>
                <a:schemeClr val="tx1">
                  <a:lumMod val="65000"/>
                  <a:lumOff val="35000"/>
                </a:schemeClr>
              </a:solidFill>
            </a:endParaRPr>
          </a:p>
          <a:p>
            <a:pPr marL="285750" indent="-285750" algn="l" rtl="0">
              <a:buFont typeface="Arial" panose="020B0604020202020204" pitchFamily="34" charset="0"/>
              <a:buChar char="•"/>
            </a:pPr>
            <a:r>
              <a:rPr lang="es" sz="1600" b="0" i="0" u="none">
                <a:solidFill>
                  <a:schemeClr val="tx1">
                    <a:lumMod val="65000"/>
                    <a:lumOff val="35000"/>
                  </a:schemeClr>
                </a:solidFill>
              </a:rPr>
              <a:t>Retardo Disparo no ayudará con interferencia entre los sistemas.</a:t>
            </a:r>
          </a:p>
          <a:p>
            <a:pPr marL="285750" indent="-285750" algn="l" rtl="0">
              <a:buFont typeface="Arial" panose="020B0604020202020204" pitchFamily="34" charset="0"/>
              <a:buChar char="•"/>
            </a:pPr>
            <a:r>
              <a:rPr lang="es" sz="1600" b="0" i="0" u="none">
                <a:solidFill>
                  <a:schemeClr val="tx1">
                    <a:lumMod val="65000"/>
                    <a:lumOff val="35000"/>
                  </a:schemeClr>
                </a:solidFill>
              </a:rPr>
              <a:t>Ajuste la rata de barrido del Sparker (Ch 2) a 150 ms (112 m).</a:t>
            </a: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8945" y="1045028"/>
            <a:ext cx="4456223" cy="3641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itle 1"/>
          <p:cNvSpPr>
            <a:spLocks noGrp="1"/>
          </p:cNvSpPr>
          <p:nvPr>
            <p:ph type="title"/>
          </p:nvPr>
        </p:nvSpPr>
        <p:spPr>
          <a:xfrm>
            <a:off x="347472" y="0"/>
            <a:ext cx="8543435" cy="988786"/>
          </a:xfrm>
        </p:spPr>
        <p:txBody>
          <a:bodyPr/>
          <a:lstStyle/>
          <a:p>
            <a:pPr algn="l" rtl="0"/>
            <a:r>
              <a:rPr lang="es" sz="2400" b="0" i="0" u="none" dirty="0"/>
              <a:t>Configurando SBP &amp; SSS Dos Canales - Disparador Interno</a:t>
            </a:r>
          </a:p>
        </p:txBody>
      </p:sp>
    </p:spTree>
    <p:extLst>
      <p:ext uri="{BB962C8B-B14F-4D97-AF65-F5344CB8AC3E}">
        <p14:creationId xmlns:p14="http://schemas.microsoft.com/office/powerpoint/2010/main" val="22192457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543435" cy="988786"/>
          </a:xfrm>
        </p:spPr>
        <p:txBody>
          <a:bodyPr/>
          <a:lstStyle/>
          <a:p>
            <a:pPr algn="l" rtl="0"/>
            <a:r>
              <a:rPr lang="es" b="0" i="0" u="none" dirty="0"/>
              <a:t>Configurando el NI USB-6210 (</a:t>
            </a:r>
            <a:r>
              <a:rPr lang="es" sz="2000" b="0" i="0" u="none" dirty="0"/>
              <a:t>Chesapeake Technologies</a:t>
            </a:r>
            <a:r>
              <a:rPr lang="es" b="0" i="0" u="none" dirty="0"/>
              <a:t>) </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38</a:t>
            </a:fld>
            <a:endParaRPr lang="es"/>
          </a:p>
        </p:txBody>
      </p:sp>
      <p:sp>
        <p:nvSpPr>
          <p:cNvPr id="7" name="TextBox 6"/>
          <p:cNvSpPr txBox="1"/>
          <p:nvPr/>
        </p:nvSpPr>
        <p:spPr>
          <a:xfrm>
            <a:off x="61014" y="4061070"/>
            <a:ext cx="2093778"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400" b="1" i="0" u="none">
                <a:solidFill>
                  <a:srgbClr val="FF0000"/>
                </a:solidFill>
              </a:rPr>
              <a:t>Salida Señal SBP Ch 1</a:t>
            </a:r>
          </a:p>
        </p:txBody>
      </p:sp>
      <p:cxnSp>
        <p:nvCxnSpPr>
          <p:cNvPr id="21" name="Straight Connector 20"/>
          <p:cNvCxnSpPr/>
          <p:nvPr/>
        </p:nvCxnSpPr>
        <p:spPr>
          <a:xfrm flipV="1">
            <a:off x="3384530" y="4261104"/>
            <a:ext cx="2370894" cy="17546"/>
          </a:xfrm>
          <a:prstGeom prst="line">
            <a:avLst/>
          </a:prstGeom>
          <a:ln w="28575">
            <a:solidFill>
              <a:srgbClr val="FF0000"/>
            </a:solidFill>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55726" y="3634249"/>
            <a:ext cx="2412776" cy="307777"/>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400" b="1" i="0" u="none" dirty="0">
                <a:solidFill>
                  <a:srgbClr val="FF0000"/>
                </a:solidFill>
              </a:rPr>
              <a:t>Entrada Disparador SBP 1</a:t>
            </a:r>
          </a:p>
        </p:txBody>
      </p:sp>
      <p:sp>
        <p:nvSpPr>
          <p:cNvPr id="6169" name="Rectangle 6168"/>
          <p:cNvSpPr/>
          <p:nvPr/>
        </p:nvSpPr>
        <p:spPr>
          <a:xfrm>
            <a:off x="-24324" y="1955370"/>
            <a:ext cx="1116701" cy="523220"/>
          </a:xfrm>
          <a:prstGeom prst="rect">
            <a:avLst/>
          </a:prstGeom>
        </p:spPr>
        <p:txBody>
          <a:bodyPr wrap="square">
            <a:spAutoFit/>
          </a:bodyPr>
          <a:lstStyle/>
          <a:p>
            <a:pPr algn="l" rtl="0"/>
            <a:r>
              <a:rPr lang="es" sz="1400" b="1" i="0" u="none">
                <a:solidFill>
                  <a:schemeClr val="tx1">
                    <a:lumMod val="65000"/>
                    <a:lumOff val="35000"/>
                  </a:schemeClr>
                </a:solidFill>
              </a:rPr>
              <a:t>Análogo</a:t>
            </a:r>
            <a:r>
              <a:rPr lang="es" sz="1400" b="0" i="0" u="none">
                <a:solidFill>
                  <a:schemeClr val="tx1">
                    <a:lumMod val="65000"/>
                    <a:lumOff val="35000"/>
                  </a:schemeClr>
                </a:solidFill>
              </a:rPr>
              <a:t> </a:t>
            </a:r>
          </a:p>
          <a:p>
            <a:pPr algn="l" rtl="0"/>
            <a:r>
              <a:rPr lang="es" sz="1400" b="1" i="0" u="none">
                <a:solidFill>
                  <a:schemeClr val="tx1">
                    <a:lumMod val="65000"/>
                    <a:lumOff val="35000"/>
                  </a:schemeClr>
                </a:solidFill>
              </a:rPr>
              <a:t>Monitor</a:t>
            </a:r>
            <a:r>
              <a:rPr lang="es" sz="1400" b="0" i="0" u="none">
                <a:solidFill>
                  <a:schemeClr val="tx1">
                    <a:lumMod val="65000"/>
                    <a:lumOff val="35000"/>
                  </a:schemeClr>
                </a:solidFill>
              </a:rPr>
              <a:t> </a:t>
            </a:r>
          </a:p>
        </p:txBody>
      </p:sp>
      <p:pic>
        <p:nvPicPr>
          <p:cNvPr id="41" name="Picture 2" descr="See the source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35029" b="34719"/>
          <a:stretch/>
        </p:blipFill>
        <p:spPr bwMode="auto">
          <a:xfrm>
            <a:off x="2865672" y="4197989"/>
            <a:ext cx="518858" cy="156966"/>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2700890" y="3812425"/>
            <a:ext cx="1718740" cy="307777"/>
          </a:xfrm>
          <a:prstGeom prst="rect">
            <a:avLst/>
          </a:prstGeom>
          <a:noFill/>
        </p:spPr>
        <p:txBody>
          <a:bodyPr wrap="none" rtlCol="0">
            <a:spAutoFit/>
          </a:bodyPr>
          <a:lstStyle/>
          <a:p>
            <a:pPr algn="l" rtl="0"/>
            <a:r>
              <a:rPr lang="es" sz="1400" b="0" i="0" u="none">
                <a:solidFill>
                  <a:schemeClr val="tx1">
                    <a:lumMod val="65000"/>
                    <a:lumOff val="35000"/>
                  </a:schemeClr>
                </a:solidFill>
              </a:rPr>
              <a:t>48 Hz pasivo HPF</a:t>
            </a:r>
          </a:p>
        </p:txBody>
      </p:sp>
      <p:cxnSp>
        <p:nvCxnSpPr>
          <p:cNvPr id="45" name="Straight Arrow Connector 44"/>
          <p:cNvCxnSpPr>
            <a:endCxn id="41" idx="0"/>
          </p:cNvCxnSpPr>
          <p:nvPr/>
        </p:nvCxnSpPr>
        <p:spPr>
          <a:xfrm flipH="1">
            <a:off x="3125101" y="4061626"/>
            <a:ext cx="208961" cy="136363"/>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3526" y="3196558"/>
            <a:ext cx="4770473" cy="1049758"/>
          </a:xfrm>
          <a:prstGeom prst="rect">
            <a:avLst/>
          </a:prstGeom>
        </p:spPr>
      </p:pic>
      <p:cxnSp>
        <p:nvCxnSpPr>
          <p:cNvPr id="23" name="Straight Arrow Connector 22"/>
          <p:cNvCxnSpPr/>
          <p:nvPr/>
        </p:nvCxnSpPr>
        <p:spPr>
          <a:xfrm flipH="1" flipV="1">
            <a:off x="5739272" y="3763153"/>
            <a:ext cx="16152" cy="483163"/>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921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10333"/>
          <a:stretch/>
        </p:blipFill>
        <p:spPr bwMode="auto">
          <a:xfrm>
            <a:off x="3633531" y="4430403"/>
            <a:ext cx="3996550" cy="2353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7" name="Straight Arrow Connector 36"/>
          <p:cNvCxnSpPr/>
          <p:nvPr/>
        </p:nvCxnSpPr>
        <p:spPr>
          <a:xfrm flipH="1">
            <a:off x="2465658" y="3815906"/>
            <a:ext cx="2605804" cy="0"/>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5" name="Rectangle 54"/>
          <p:cNvSpPr/>
          <p:nvPr/>
        </p:nvSpPr>
        <p:spPr>
          <a:xfrm>
            <a:off x="7684034" y="5219803"/>
            <a:ext cx="1513754" cy="738664"/>
          </a:xfrm>
          <a:prstGeom prst="rect">
            <a:avLst/>
          </a:prstGeom>
        </p:spPr>
        <p:txBody>
          <a:bodyPr wrap="square">
            <a:spAutoFit/>
          </a:bodyPr>
          <a:lstStyle/>
          <a:p>
            <a:pPr algn="l" rtl="0"/>
            <a:r>
              <a:rPr lang="es" sz="1400" b="1" i="0" u="none">
                <a:solidFill>
                  <a:schemeClr val="tx1">
                    <a:lumMod val="65000"/>
                    <a:lumOff val="35000"/>
                  </a:schemeClr>
                </a:solidFill>
              </a:rPr>
              <a:t>Software NI</a:t>
            </a:r>
          </a:p>
          <a:p>
            <a:pPr algn="l" rtl="0"/>
            <a:r>
              <a:rPr lang="es" sz="1400" b="1" i="0" u="none">
                <a:solidFill>
                  <a:schemeClr val="tx1">
                    <a:lumMod val="65000"/>
                    <a:lumOff val="35000"/>
                  </a:schemeClr>
                </a:solidFill>
              </a:rPr>
              <a:t>usado por Disparador</a:t>
            </a:r>
            <a:r>
              <a:rPr lang="es" sz="1400" b="0" i="0" u="none">
                <a:solidFill>
                  <a:schemeClr val="tx1">
                    <a:lumMod val="65000"/>
                    <a:lumOff val="35000"/>
                  </a:schemeClr>
                </a:solidFill>
              </a:rPr>
              <a:t> </a:t>
            </a:r>
          </a:p>
        </p:txBody>
      </p:sp>
      <p:cxnSp>
        <p:nvCxnSpPr>
          <p:cNvPr id="17" name="Straight Arrow Connector 16"/>
          <p:cNvCxnSpPr/>
          <p:nvPr/>
        </p:nvCxnSpPr>
        <p:spPr>
          <a:xfrm flipH="1" flipV="1">
            <a:off x="4504154" y="4470319"/>
            <a:ext cx="3179880" cy="934150"/>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9" name="Rectangle 58"/>
          <p:cNvSpPr/>
          <p:nvPr/>
        </p:nvSpPr>
        <p:spPr>
          <a:xfrm>
            <a:off x="3768250" y="5074055"/>
            <a:ext cx="1303211" cy="214904"/>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60" name="Rectangle 59"/>
          <p:cNvSpPr/>
          <p:nvPr/>
        </p:nvSpPr>
        <p:spPr>
          <a:xfrm>
            <a:off x="3768025" y="5499896"/>
            <a:ext cx="736130" cy="48596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61" name="Straight Arrow Connector 60"/>
          <p:cNvCxnSpPr/>
          <p:nvPr/>
        </p:nvCxnSpPr>
        <p:spPr>
          <a:xfrm flipH="1">
            <a:off x="3334062" y="5756034"/>
            <a:ext cx="434498" cy="0"/>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62" name="Rectangle 61"/>
          <p:cNvSpPr/>
          <p:nvPr/>
        </p:nvSpPr>
        <p:spPr>
          <a:xfrm>
            <a:off x="188245" y="4657712"/>
            <a:ext cx="3391333" cy="1785104"/>
          </a:xfrm>
          <a:prstGeom prst="rect">
            <a:avLst/>
          </a:prstGeom>
        </p:spPr>
        <p:txBody>
          <a:bodyPr wrap="square">
            <a:spAutoFit/>
          </a:bodyPr>
          <a:lstStyle/>
          <a:p>
            <a:pPr algn="l" rtl="0"/>
            <a:r>
              <a:rPr lang="es" sz="1100" b="0" i="0" u="none" dirty="0">
                <a:solidFill>
                  <a:schemeClr val="tx1">
                    <a:lumMod val="65000"/>
                    <a:lumOff val="35000"/>
                  </a:schemeClr>
                </a:solidFill>
              </a:rPr>
              <a:t>En el Contador I/O del Panel de Prueba NI:</a:t>
            </a:r>
          </a:p>
          <a:p>
            <a:pPr marL="285750" indent="-285750" algn="l" rtl="0">
              <a:buFont typeface="Arial" panose="020B0604020202020204" pitchFamily="34" charset="0"/>
              <a:buChar char="•"/>
            </a:pPr>
            <a:r>
              <a:rPr lang="es" sz="1100" b="0" i="0" u="none" dirty="0">
                <a:solidFill>
                  <a:schemeClr val="tx1">
                    <a:lumMod val="65000"/>
                    <a:lumOff val="35000"/>
                  </a:schemeClr>
                </a:solidFill>
              </a:rPr>
              <a:t>Ajuste modo a Generador Tren Pulso</a:t>
            </a:r>
          </a:p>
          <a:p>
            <a:pPr marL="285750" indent="-285750" algn="l" rtl="0">
              <a:buFont typeface="Arial" panose="020B0604020202020204" pitchFamily="34" charset="0"/>
              <a:buChar char="•"/>
            </a:pPr>
            <a:r>
              <a:rPr lang="es" sz="1100" b="0" i="0" u="none" dirty="0">
                <a:solidFill>
                  <a:schemeClr val="tx1">
                    <a:lumMod val="65000"/>
                    <a:lumOff val="35000"/>
                  </a:schemeClr>
                </a:solidFill>
              </a:rPr>
              <a:t>Ajuste la Frecuencia a 4 para disparo 250 ms</a:t>
            </a:r>
          </a:p>
          <a:p>
            <a:pPr algn="l" rtl="0"/>
            <a:r>
              <a:rPr lang="es" sz="1100" b="0" i="0" u="none" dirty="0">
                <a:solidFill>
                  <a:schemeClr val="tx1">
                    <a:lumMod val="65000"/>
                    <a:lumOff val="35000"/>
                  </a:schemeClr>
                </a:solidFill>
              </a:rPr>
              <a:t>	(o cualquier intervalo de disparo deseable)</a:t>
            </a:r>
          </a:p>
          <a:p>
            <a:pPr marL="285750" indent="-285750" algn="l" rtl="0">
              <a:buFont typeface="Arial" panose="020B0604020202020204" pitchFamily="34" charset="0"/>
              <a:buChar char="•"/>
            </a:pPr>
            <a:r>
              <a:rPr lang="es" sz="1100" b="0" i="0" u="none" dirty="0">
                <a:solidFill>
                  <a:schemeClr val="tx1">
                    <a:lumMod val="65000"/>
                    <a:lumOff val="35000"/>
                  </a:schemeClr>
                </a:solidFill>
              </a:rPr>
              <a:t>Ajuste el Ciclo de Trabajo a 3</a:t>
            </a:r>
          </a:p>
          <a:p>
            <a:pPr marL="285750" indent="-285750" algn="l" rtl="0">
              <a:buFont typeface="Arial" panose="020B0604020202020204" pitchFamily="34" charset="0"/>
              <a:buChar char="•"/>
            </a:pPr>
            <a:r>
              <a:rPr lang="es" sz="1100" b="0" i="0" u="none" dirty="0">
                <a:solidFill>
                  <a:schemeClr val="tx1">
                    <a:lumMod val="65000"/>
                    <a:lumOff val="35000"/>
                  </a:schemeClr>
                </a:solidFill>
              </a:rPr>
              <a:t>Un </a:t>
            </a:r>
          </a:p>
          <a:p>
            <a:pPr algn="l" rtl="0"/>
            <a:r>
              <a:rPr lang="es" sz="1100" b="0" i="0" u="none" dirty="0">
                <a:solidFill>
                  <a:schemeClr val="tx1">
                    <a:lumMod val="65000"/>
                    <a:lumOff val="35000"/>
                  </a:schemeClr>
                </a:solidFill>
              </a:rPr>
              <a:t>	disparo de 250 ms será generado ahora para el SBP o SSS.</a:t>
            </a:r>
          </a:p>
          <a:p>
            <a:pPr marL="285750" indent="-285750" algn="l" rtl="0">
              <a:buFont typeface="Arial" panose="020B0604020202020204" pitchFamily="34" charset="0"/>
              <a:buChar char="•"/>
            </a:pPr>
            <a:r>
              <a:rPr lang="es" sz="1100" b="0" i="0" u="none" dirty="0">
                <a:solidFill>
                  <a:schemeClr val="tx1">
                    <a:lumMod val="65000"/>
                    <a:lumOff val="35000"/>
                  </a:schemeClr>
                </a:solidFill>
              </a:rPr>
              <a:t>Un SSS requerirá entrada CH2 </a:t>
            </a:r>
          </a:p>
          <a:p>
            <a:pPr algn="l" rtl="0"/>
            <a:r>
              <a:rPr lang="es" sz="1100" b="0" i="0" u="none" dirty="0">
                <a:solidFill>
                  <a:schemeClr val="tx1">
                    <a:lumMod val="65000"/>
                    <a:lumOff val="35000"/>
                  </a:schemeClr>
                </a:solidFill>
              </a:rPr>
              <a:t>	para el otro canal SSS. </a:t>
            </a:r>
          </a:p>
        </p:txBody>
      </p:sp>
      <p:sp>
        <p:nvSpPr>
          <p:cNvPr id="64" name="Rectangle 63"/>
          <p:cNvSpPr/>
          <p:nvPr/>
        </p:nvSpPr>
        <p:spPr>
          <a:xfrm>
            <a:off x="4350474" y="4573312"/>
            <a:ext cx="444363" cy="214904"/>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65" name="Rectangle 64"/>
          <p:cNvSpPr/>
          <p:nvPr/>
        </p:nvSpPr>
        <p:spPr>
          <a:xfrm>
            <a:off x="3633532" y="1246801"/>
            <a:ext cx="5330854" cy="1077218"/>
          </a:xfrm>
          <a:prstGeom prst="rect">
            <a:avLst/>
          </a:prstGeom>
        </p:spPr>
        <p:txBody>
          <a:bodyPr wrap="square">
            <a:spAutoFit/>
          </a:bodyPr>
          <a:lstStyle/>
          <a:p>
            <a:pPr algn="l" rtl="0"/>
            <a:r>
              <a:rPr lang="es" sz="1600" b="0" i="0" u="none">
                <a:solidFill>
                  <a:schemeClr val="tx1">
                    <a:lumMod val="65000"/>
                    <a:lumOff val="35000"/>
                  </a:schemeClr>
                </a:solidFill>
              </a:rPr>
              <a:t>El NI USB-6210 puede ser usado con HYPACK pero el disparo debe ser generado en el software NI u otra fuente externa.  El NI USB-6210 puede ser usado para colección de datos SBP o SSS.  </a:t>
            </a:r>
          </a:p>
        </p:txBody>
      </p:sp>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9853" y="1009930"/>
            <a:ext cx="2358285" cy="2545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44508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l" rtl="0"/>
            <a:fld id="{50F2F8E5-1108-0A46-83A0-852BF6A1A522}" type="slidenum">
              <a:rPr/>
              <a:pPr algn="l" rtl="0"/>
              <a:t>39</a:t>
            </a:fld>
            <a:endParaRPr lang="es"/>
          </a:p>
        </p:txBody>
      </p:sp>
      <p:sp>
        <p:nvSpPr>
          <p:cNvPr id="6" name="Rectangle 5"/>
          <p:cNvSpPr/>
          <p:nvPr/>
        </p:nvSpPr>
        <p:spPr>
          <a:xfrm>
            <a:off x="152318" y="1132501"/>
            <a:ext cx="8812068" cy="738664"/>
          </a:xfrm>
          <a:prstGeom prst="rect">
            <a:avLst/>
          </a:prstGeom>
        </p:spPr>
        <p:txBody>
          <a:bodyPr wrap="square">
            <a:spAutoFit/>
          </a:bodyPr>
          <a:lstStyle/>
          <a:p>
            <a:pPr algn="l" rtl="0"/>
            <a:r>
              <a:rPr lang="es" sz="1400" b="0" i="0" u="none" dirty="0">
                <a:solidFill>
                  <a:schemeClr val="tx1">
                    <a:lumMod val="65000"/>
                    <a:lumOff val="35000"/>
                  </a:schemeClr>
                </a:solidFill>
              </a:rPr>
              <a:t>Un filtro 48 Hz PHP puede remover la característica hidrostática “swell” (wiggle) asociada con remolcar la disposición de hidrófonos.  Este filtro PHP no es necesario para sistemas basados en transdúceres.  Refiérase a las imágenes mas abajo para construir una caja filtro paso alto pasivo de 48 Hz</a:t>
            </a:r>
          </a:p>
        </p:txBody>
      </p:sp>
      <p:sp>
        <p:nvSpPr>
          <p:cNvPr id="11" name="Title 1"/>
          <p:cNvSpPr>
            <a:spLocks noGrp="1"/>
          </p:cNvSpPr>
          <p:nvPr>
            <p:ph type="title"/>
          </p:nvPr>
        </p:nvSpPr>
        <p:spPr>
          <a:xfrm>
            <a:off x="347472" y="0"/>
            <a:ext cx="8543435" cy="988786"/>
          </a:xfrm>
        </p:spPr>
        <p:txBody>
          <a:bodyPr/>
          <a:lstStyle/>
          <a:p>
            <a:pPr algn="l" rtl="0"/>
            <a:r>
              <a:rPr lang="es" b="0" i="0" u="none"/>
              <a:t>Haciendo una Caja Filtro Paso Alto Pasivo 48 Hz</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6366" t="25211" r="19948" b="10027"/>
          <a:stretch/>
        </p:blipFill>
        <p:spPr>
          <a:xfrm>
            <a:off x="1339849" y="2510757"/>
            <a:ext cx="2007954" cy="362686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47" y="2351314"/>
            <a:ext cx="2219485" cy="3945751"/>
          </a:xfrm>
          <a:prstGeom prst="rect">
            <a:avLst/>
          </a:prstGeom>
        </p:spPr>
      </p:pic>
      <p:sp>
        <p:nvSpPr>
          <p:cNvPr id="10" name="TextBox 9"/>
          <p:cNvSpPr txBox="1"/>
          <p:nvPr/>
        </p:nvSpPr>
        <p:spPr>
          <a:xfrm>
            <a:off x="945527" y="1962828"/>
            <a:ext cx="2369046"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600" b="1" i="0" u="none">
                <a:solidFill>
                  <a:srgbClr val="FF0000"/>
                </a:solidFill>
              </a:rPr>
              <a:t>Salida Señal SBP Ch 1</a:t>
            </a:r>
          </a:p>
        </p:txBody>
      </p:sp>
      <p:sp>
        <p:nvSpPr>
          <p:cNvPr id="12" name="TextBox 11"/>
          <p:cNvSpPr txBox="1"/>
          <p:nvPr/>
        </p:nvSpPr>
        <p:spPr>
          <a:xfrm>
            <a:off x="1841124" y="6356814"/>
            <a:ext cx="914033"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algn="l" rtl="0"/>
            <a:r>
              <a:rPr lang="es" sz="1600" b="1" i="0" u="none">
                <a:solidFill>
                  <a:srgbClr val="FF0000"/>
                </a:solidFill>
              </a:rPr>
              <a:t>NI-DAQ</a:t>
            </a:r>
          </a:p>
        </p:txBody>
      </p:sp>
      <p:sp>
        <p:nvSpPr>
          <p:cNvPr id="7" name="Rectangle 6"/>
          <p:cNvSpPr/>
          <p:nvPr/>
        </p:nvSpPr>
        <p:spPr>
          <a:xfrm>
            <a:off x="1705855" y="3957277"/>
            <a:ext cx="461042" cy="79914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13" name="Straight Arrow Connector 12"/>
          <p:cNvCxnSpPr/>
          <p:nvPr/>
        </p:nvCxnSpPr>
        <p:spPr>
          <a:xfrm>
            <a:off x="2343825" y="2351314"/>
            <a:ext cx="0" cy="252081"/>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305406" y="6011580"/>
            <a:ext cx="0" cy="345234"/>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5380264" y="4668691"/>
            <a:ext cx="461042" cy="39957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22" name="Rectangle 21"/>
          <p:cNvSpPr/>
          <p:nvPr/>
        </p:nvSpPr>
        <p:spPr>
          <a:xfrm>
            <a:off x="6039810" y="2807873"/>
            <a:ext cx="665349" cy="68067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23" name="Rectangle 22"/>
          <p:cNvSpPr/>
          <p:nvPr/>
        </p:nvSpPr>
        <p:spPr>
          <a:xfrm>
            <a:off x="7165080" y="2591122"/>
            <a:ext cx="1199367" cy="276999"/>
          </a:xfrm>
          <a:prstGeom prst="rect">
            <a:avLst/>
          </a:prstGeom>
        </p:spPr>
        <p:txBody>
          <a:bodyPr wrap="none">
            <a:spAutoFit/>
          </a:bodyPr>
          <a:lstStyle/>
          <a:p>
            <a:pPr algn="l" rtl="0"/>
            <a:r>
              <a:rPr lang="es" sz="1200" b="0" i="0" u="none">
                <a:solidFill>
                  <a:schemeClr val="tx1">
                    <a:lumMod val="65000"/>
                    <a:lumOff val="35000"/>
                  </a:schemeClr>
                </a:solidFill>
              </a:rPr>
              <a:t>Capacitor 1W6</a:t>
            </a:r>
          </a:p>
        </p:txBody>
      </p:sp>
      <p:cxnSp>
        <p:nvCxnSpPr>
          <p:cNvPr id="24" name="Straight Arrow Connector 23"/>
          <p:cNvCxnSpPr>
            <a:endCxn id="23" idx="1"/>
          </p:cNvCxnSpPr>
          <p:nvPr/>
        </p:nvCxnSpPr>
        <p:spPr>
          <a:xfrm flipV="1">
            <a:off x="6766632" y="2729622"/>
            <a:ext cx="398448" cy="384721"/>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V="1">
            <a:off x="5859515" y="4756417"/>
            <a:ext cx="1179060" cy="96940"/>
          </a:xfrm>
          <a:prstGeom prst="straightConnector1">
            <a:avLst/>
          </a:prstGeom>
          <a:ln w="28575">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8" name="Rectangle 27"/>
          <p:cNvSpPr/>
          <p:nvPr/>
        </p:nvSpPr>
        <p:spPr>
          <a:xfrm>
            <a:off x="6969419" y="4538385"/>
            <a:ext cx="1760418" cy="461665"/>
          </a:xfrm>
          <a:prstGeom prst="rect">
            <a:avLst/>
          </a:prstGeom>
        </p:spPr>
        <p:txBody>
          <a:bodyPr wrap="none">
            <a:spAutoFit/>
          </a:bodyPr>
          <a:lstStyle/>
          <a:p>
            <a:pPr algn="l" rtl="0"/>
            <a:r>
              <a:rPr lang="es" sz="1200" b="0" i="0" u="none">
                <a:solidFill>
                  <a:schemeClr val="tx1">
                    <a:lumMod val="65000"/>
                    <a:lumOff val="35000"/>
                  </a:schemeClr>
                </a:solidFill>
              </a:rPr>
              <a:t>Resistencia </a:t>
            </a:r>
          </a:p>
          <a:p>
            <a:pPr algn="l" rtl="0"/>
            <a:r>
              <a:rPr lang="es" sz="1200" b="0" i="0" u="none">
                <a:solidFill>
                  <a:schemeClr val="tx1">
                    <a:lumMod val="65000"/>
                    <a:lumOff val="35000"/>
                  </a:schemeClr>
                </a:solidFill>
              </a:rPr>
              <a:t>(marron/negro/naranja)</a:t>
            </a:r>
          </a:p>
        </p:txBody>
      </p:sp>
    </p:spTree>
    <p:extLst>
      <p:ext uri="{BB962C8B-B14F-4D97-AF65-F5344CB8AC3E}">
        <p14:creationId xmlns:p14="http://schemas.microsoft.com/office/powerpoint/2010/main" val="3885986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5420939" cy="988786"/>
          </a:xfrm>
        </p:spPr>
        <p:txBody>
          <a:bodyPr/>
          <a:lstStyle/>
          <a:p>
            <a:pPr algn="l" rtl="0"/>
            <a:r>
              <a:rPr lang="es" b="0" i="0" u="none" dirty="0"/>
              <a:t>Colección de Datos Sub-bottom</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a:t>
            </a:fld>
            <a:endParaRPr lang="es" dirty="0"/>
          </a:p>
        </p:txBody>
      </p:sp>
      <p:sp>
        <p:nvSpPr>
          <p:cNvPr id="6" name="Text Box 2"/>
          <p:cNvSpPr txBox="1">
            <a:spLocks noChangeArrowheads="1"/>
          </p:cNvSpPr>
          <p:nvPr/>
        </p:nvSpPr>
        <p:spPr bwMode="auto">
          <a:xfrm>
            <a:off x="347472" y="1382224"/>
            <a:ext cx="8548700" cy="685800"/>
          </a:xfrm>
          <a:prstGeom prst="rect">
            <a:avLst/>
          </a:prstGeom>
          <a:noFill/>
          <a:ln w="9360">
            <a:noFill/>
            <a:miter lim="800000"/>
            <a:headEnd/>
            <a:tailEnd/>
          </a:ln>
          <a:extLst>
            <a:ext uri="{909E8E84-426E-40DD-AFC4-6F175D3DCCD1}">
              <a14:hiddenFill xmlns:a14="http://schemas.microsoft.com/office/drawing/2010/main">
                <a:solidFill>
                  <a:srgbClr val="FFFFFF"/>
                </a:solidFill>
              </a14:hiddenFill>
            </a:ext>
          </a:extLst>
        </p:spPr>
        <p:txBody>
          <a:bodyPr/>
          <a:lstStyle>
            <a:lvl1pPr marL="336550" indent="-336550">
              <a:spcAft>
                <a:spcPts val="600"/>
              </a:spcAft>
              <a:buClr>
                <a:schemeClr val="bg2"/>
              </a:buClr>
              <a:buFont typeface="Arial" pitchFamily="34" charset="0"/>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9pPr>
          </a:lstStyle>
          <a:p>
            <a:pPr algn="l" rtl="0" eaLnBrk="1" hangingPunct="1">
              <a:spcAft>
                <a:spcPct val="0"/>
              </a:spcAft>
              <a:buClrTx/>
              <a:buFont typeface="Arial" pitchFamily="34" charset="0"/>
              <a:buChar char="•"/>
            </a:pPr>
            <a:r>
              <a:rPr lang="es" sz="1600" b="0" i="0" u="none" dirty="0">
                <a:solidFill>
                  <a:schemeClr val="tx1">
                    <a:lumMod val="65000"/>
                    <a:lumOff val="35000"/>
                  </a:schemeClr>
                </a:solidFill>
              </a:rPr>
              <a:t>Colección y procesamiento Sub-bottom es una característica estándar de HYPACK®.</a:t>
            </a:r>
          </a:p>
          <a:p>
            <a:pPr algn="l" rtl="0" eaLnBrk="1" hangingPunct="1">
              <a:spcAft>
                <a:spcPct val="0"/>
              </a:spcAft>
              <a:buClrTx/>
              <a:buFont typeface="Arial" pitchFamily="34" charset="0"/>
              <a:buChar char="•"/>
            </a:pPr>
            <a:r>
              <a:rPr lang="es" sz="1600" b="0" i="0" u="none" dirty="0">
                <a:solidFill>
                  <a:schemeClr val="tx1">
                    <a:lumMod val="65000"/>
                    <a:lumOff val="35000"/>
                  </a:schemeClr>
                </a:solidFill>
              </a:rPr>
              <a:t>Datos Sub-bottom son registrados en formato SEG-Y</a:t>
            </a:r>
          </a:p>
        </p:txBody>
      </p:sp>
      <p:pic>
        <p:nvPicPr>
          <p:cNvPr id="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7472" y="2132454"/>
            <a:ext cx="7451347" cy="4118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222" y="2495550"/>
            <a:ext cx="8339328" cy="1362075"/>
          </a:xfrm>
        </p:spPr>
        <p:txBody>
          <a:bodyPr/>
          <a:lstStyle/>
          <a:p>
            <a:pPr algn="l" rtl="0"/>
            <a:r>
              <a:rPr lang="es" sz="4000" b="0" i="0" u="none" dirty="0"/>
              <a:t>Procesamiento Datos Sub-Bottom:</a:t>
            </a:r>
            <a:endParaRPr lang="es" sz="4000"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40</a:t>
            </a:fld>
            <a:endParaRPr lang="es"/>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810" y="3794759"/>
            <a:ext cx="3886517" cy="2419985"/>
          </a:xfrm>
          <a:prstGeom prst="rect">
            <a:avLst/>
          </a:prstGeom>
          <a:noFill/>
          <a:ln>
            <a:noFill/>
          </a:ln>
          <a:extLst/>
        </p:spPr>
      </p:pic>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285" y="3794759"/>
            <a:ext cx="4053840" cy="2419985"/>
          </a:xfrm>
          <a:prstGeom prst="rect">
            <a:avLst/>
          </a:prstGeom>
          <a:noFill/>
          <a:ln>
            <a:noFill/>
          </a:ln>
          <a:extLst/>
        </p:spPr>
      </p:pic>
      <p:sp>
        <p:nvSpPr>
          <p:cNvPr id="8" name="Text Box 2"/>
          <p:cNvSpPr txBox="1">
            <a:spLocks noChangeArrowheads="1"/>
          </p:cNvSpPr>
          <p:nvPr/>
        </p:nvSpPr>
        <p:spPr bwMode="auto">
          <a:xfrm>
            <a:off x="1430972" y="5403532"/>
            <a:ext cx="2334895" cy="299720"/>
          </a:xfrm>
          <a:prstGeom prst="rect">
            <a:avLst/>
          </a:prstGeom>
          <a:noFill/>
          <a:ln w="9525">
            <a:noFill/>
            <a:miter lim="800000"/>
            <a:headEnd/>
            <a:tailEnd/>
          </a:ln>
        </p:spPr>
        <p:txBody>
          <a:bodyPr rot="0" vert="horz" wrap="square" lIns="91440" tIns="45720" rIns="91440" bIns="45720" anchor="t" anchorCtr="0">
            <a:noAutofit/>
          </a:bodyPr>
          <a:lstStyle/>
          <a:p>
            <a:pPr marL="0" marR="0" algn="l" rtl="0">
              <a:lnSpc>
                <a:spcPct val="115000"/>
              </a:lnSpc>
              <a:spcBef>
                <a:spcPts val="0"/>
              </a:spcBef>
              <a:spcAft>
                <a:spcPts val="1000"/>
              </a:spcAft>
            </a:pPr>
            <a:r>
              <a:rPr lang="es" sz="1200" b="0" i="0" u="none" dirty="0">
                <a:solidFill>
                  <a:schemeClr val="tx1">
                    <a:lumMod val="65000"/>
                    <a:lumOff val="35000"/>
                  </a:schemeClr>
                </a:solidFill>
                <a:effectLst/>
                <a:latin typeface="Arial"/>
                <a:ea typeface="Calibri"/>
                <a:cs typeface="Times New Roman"/>
              </a:rPr>
              <a:t>Datos de nivel de señal bajo</a:t>
            </a:r>
            <a:endParaRPr lang="es" sz="1200" dirty="0">
              <a:solidFill>
                <a:schemeClr val="tx1">
                  <a:lumMod val="65000"/>
                  <a:lumOff val="35000"/>
                </a:schemeClr>
              </a:solidFill>
              <a:effectLst/>
              <a:latin typeface="Calibri"/>
              <a:ea typeface="Calibri"/>
              <a:cs typeface="Times New Roman"/>
            </a:endParaRPr>
          </a:p>
        </p:txBody>
      </p:sp>
      <p:cxnSp>
        <p:nvCxnSpPr>
          <p:cNvPr id="9" name="Straight Arrow Connector 8"/>
          <p:cNvCxnSpPr/>
          <p:nvPr/>
        </p:nvCxnSpPr>
        <p:spPr>
          <a:xfrm>
            <a:off x="3505200" y="5553392"/>
            <a:ext cx="2428875" cy="0"/>
          </a:xfrm>
          <a:prstGeom prst="straightConnector1">
            <a:avLst/>
          </a:prstGeom>
          <a:ln w="76200">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14574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28600" y="-7938"/>
            <a:ext cx="914400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Introducción</a:t>
            </a:r>
          </a:p>
        </p:txBody>
      </p:sp>
      <p:sp>
        <p:nvSpPr>
          <p:cNvPr id="15363" name="Text Box 3"/>
          <p:cNvSpPr txBox="1">
            <a:spLocks noChangeArrowheads="1"/>
          </p:cNvSpPr>
          <p:nvPr/>
        </p:nvSpPr>
        <p:spPr bwMode="auto">
          <a:xfrm>
            <a:off x="533400" y="5410200"/>
            <a:ext cx="4114800" cy="1066800"/>
          </a:xfrm>
          <a:prstGeom prst="rect">
            <a:avLst/>
          </a:prstGeom>
          <a:solidFill>
            <a:schemeClr val="bg1"/>
          </a:solidFill>
          <a:ln w="9360">
            <a:solidFill>
              <a:schemeClr val="bg1"/>
            </a:solidFill>
            <a:miter lim="800000"/>
            <a:headEnd/>
            <a:tailEnd/>
          </a:ln>
        </p:spPr>
        <p:txBody>
          <a:bodyPr/>
          <a:lstStyle>
            <a:lvl1pPr marL="342900" indent="-342900">
              <a:spcAft>
                <a:spcPts val="600"/>
              </a:spcAft>
              <a:buClr>
                <a:schemeClr val="bg2"/>
              </a:buClr>
              <a:buFont typeface="Arial" pitchFamily="34" charset="0"/>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sz="1600">
                <a:solidFill>
                  <a:schemeClr val="tx1"/>
                </a:solidFill>
                <a:latin typeface="Arial" pitchFamily="34" charset="0"/>
                <a:cs typeface="Arial" pitchFamily="34" charset="0"/>
              </a:defRPr>
            </a:lvl9pPr>
          </a:lstStyle>
          <a:p>
            <a:pPr algn="l" rtl="0" eaLnBrk="1" hangingPunct="1">
              <a:spcAft>
                <a:spcPct val="0"/>
              </a:spcAft>
              <a:buClrTx/>
              <a:buFont typeface="Arial" pitchFamily="34" charset="0"/>
              <a:buChar char="•"/>
            </a:pPr>
            <a:r>
              <a:rPr lang="es" sz="1400" b="0" i="0" u="none" dirty="0">
                <a:solidFill>
                  <a:schemeClr val="tx1">
                    <a:lumMod val="65000"/>
                    <a:lumOff val="35000"/>
                  </a:schemeClr>
                </a:solidFill>
              </a:rPr>
              <a:t>Localizado bajo el menú “Procesamiento”</a:t>
            </a:r>
          </a:p>
          <a:p>
            <a:pPr algn="l" rtl="0" eaLnBrk="1" hangingPunct="1">
              <a:spcAft>
                <a:spcPct val="0"/>
              </a:spcAft>
              <a:buClrTx/>
              <a:buFont typeface="Arial" pitchFamily="34" charset="0"/>
              <a:buChar char="•"/>
            </a:pPr>
            <a:r>
              <a:rPr lang="es" sz="1400" b="0" i="0" u="none" dirty="0">
                <a:solidFill>
                  <a:schemeClr val="tx1">
                    <a:lumMod val="65000"/>
                    <a:lumOff val="35000"/>
                  </a:schemeClr>
                </a:solidFill>
              </a:rPr>
              <a:t>Usado para procesar juegos de datos SEG-Y o JSF pequeños &amp; grandes.</a:t>
            </a:r>
          </a:p>
        </p:txBody>
      </p:sp>
      <p:sp>
        <p:nvSpPr>
          <p:cNvPr id="3" name="TextBox 2"/>
          <p:cNvSpPr txBox="1"/>
          <p:nvPr/>
        </p:nvSpPr>
        <p:spPr>
          <a:xfrm>
            <a:off x="4648200" y="5343525"/>
            <a:ext cx="4038600" cy="1384995"/>
          </a:xfrm>
          <a:prstGeom prst="rect">
            <a:avLst/>
          </a:prstGeom>
          <a:noFill/>
        </p:spPr>
        <p:txBody>
          <a:bodyPr>
            <a:spAutoFit/>
          </a:bodyPr>
          <a:lstStyle/>
          <a:p>
            <a:pPr marL="342900" indent="-342900" algn="l" rtl="0" eaLnBrk="1" hangingPunct="1">
              <a:buSzPct val="100000"/>
              <a:buFont typeface="Arial" panose="020B0604020202020204" pitchFamily="34" charset="0"/>
              <a:buChar char="•"/>
              <a:defRPr/>
            </a:pPr>
            <a:r>
              <a:rPr lang="es" sz="1400" b="0" i="0" u="none">
                <a:solidFill>
                  <a:schemeClr val="tx1">
                    <a:lumMod val="65000"/>
                    <a:lumOff val="35000"/>
                  </a:schemeClr>
                </a:solidFill>
              </a:rPr>
              <a:t>Juego completo de características de procesamiento.</a:t>
            </a:r>
          </a:p>
          <a:p>
            <a:pPr marL="342900" indent="-342900" algn="l" rtl="0" eaLnBrk="1" hangingPunct="1">
              <a:buSzPct val="100000"/>
              <a:buFont typeface="Arial" panose="020B0604020202020204" pitchFamily="34" charset="0"/>
              <a:buChar char="•"/>
              <a:defRPr/>
            </a:pPr>
            <a:r>
              <a:rPr lang="es" sz="1400" b="0" i="0" u="none">
                <a:solidFill>
                  <a:schemeClr val="tx1">
                    <a:lumMod val="65000"/>
                    <a:lumOff val="35000"/>
                  </a:schemeClr>
                </a:solidFill>
              </a:rPr>
              <a:t>Digitación de capas &amp; polígonos de color</a:t>
            </a:r>
          </a:p>
          <a:p>
            <a:pPr marL="342900" indent="-342900" algn="l" rtl="0" eaLnBrk="1" hangingPunct="1">
              <a:buSzPct val="100000"/>
              <a:buFont typeface="Arial" panose="020B0604020202020204" pitchFamily="34" charset="0"/>
              <a:buChar char="•"/>
              <a:defRPr/>
            </a:pPr>
            <a:r>
              <a:rPr lang="es" sz="1400" b="0" i="0" u="none">
                <a:solidFill>
                  <a:schemeClr val="tx1">
                    <a:lumMod val="65000"/>
                    <a:lumOff val="35000"/>
                  </a:schemeClr>
                </a:solidFill>
              </a:rPr>
              <a:t>Marque blancos</a:t>
            </a:r>
          </a:p>
          <a:p>
            <a:pPr marL="342900" indent="-342900" algn="l" rtl="0" eaLnBrk="1" hangingPunct="1">
              <a:buSzPct val="100000"/>
              <a:buFont typeface="Arial" panose="020B0604020202020204" pitchFamily="34" charset="0"/>
              <a:buChar char="•"/>
              <a:defRPr/>
            </a:pPr>
            <a:r>
              <a:rPr lang="es" sz="1400" b="0" i="0" u="none">
                <a:solidFill>
                  <a:schemeClr val="tx1">
                    <a:lumMod val="65000"/>
                    <a:lumOff val="35000"/>
                  </a:schemeClr>
                </a:solidFill>
              </a:rPr>
              <a:t>Diagramas de cerca 3D</a:t>
            </a:r>
          </a:p>
          <a:p>
            <a:pPr algn="l" rtl="0" eaLnBrk="1" hangingPunct="1">
              <a:buClr>
                <a:srgbClr val="000000"/>
              </a:buClr>
              <a:buSzPct val="100000"/>
              <a:buFont typeface="Times New Roman" panose="02020603050405020304" pitchFamily="18" charset="0"/>
              <a:buNone/>
              <a:defRPr/>
            </a:pPr>
            <a:endParaRPr lang="es" sz="1400" dirty="0"/>
          </a:p>
        </p:txBody>
      </p:sp>
      <p:pic>
        <p:nvPicPr>
          <p:cNvPr id="1536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085850"/>
            <a:ext cx="7924800" cy="424815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66" name="Text Box 3"/>
          <p:cNvSpPr txBox="1">
            <a:spLocks noChangeArrowheads="1"/>
          </p:cNvSpPr>
          <p:nvPr/>
        </p:nvSpPr>
        <p:spPr bwMode="auto">
          <a:xfrm>
            <a:off x="1295400" y="3289300"/>
            <a:ext cx="18288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400" b="1" i="0" u="none">
                <a:solidFill>
                  <a:srgbClr val="000000"/>
                </a:solidFill>
              </a:rPr>
              <a:t>Manualmente digitalice capas acústicas</a:t>
            </a:r>
          </a:p>
        </p:txBody>
      </p:sp>
      <p:sp>
        <p:nvSpPr>
          <p:cNvPr id="15367" name="Line 6"/>
          <p:cNvSpPr>
            <a:spLocks noChangeShapeType="1"/>
          </p:cNvSpPr>
          <p:nvPr/>
        </p:nvSpPr>
        <p:spPr bwMode="auto">
          <a:xfrm flipH="1" flipV="1">
            <a:off x="1824038" y="2522538"/>
            <a:ext cx="233362" cy="830262"/>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5368" name="Text Box 4"/>
          <p:cNvSpPr txBox="1">
            <a:spLocks noChangeArrowheads="1"/>
          </p:cNvSpPr>
          <p:nvPr/>
        </p:nvSpPr>
        <p:spPr bwMode="auto">
          <a:xfrm>
            <a:off x="4191000" y="2589213"/>
            <a:ext cx="1828800"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400" b="1" i="0" u="none">
                <a:solidFill>
                  <a:srgbClr val="000000"/>
                </a:solidFill>
              </a:rPr>
              <a:t>Marque blancos</a:t>
            </a:r>
          </a:p>
        </p:txBody>
      </p:sp>
      <p:sp>
        <p:nvSpPr>
          <p:cNvPr id="15369" name="Line 7"/>
          <p:cNvSpPr>
            <a:spLocks noChangeShapeType="1"/>
          </p:cNvSpPr>
          <p:nvPr/>
        </p:nvSpPr>
        <p:spPr bwMode="auto">
          <a:xfrm flipH="1" flipV="1">
            <a:off x="4495800" y="2057400"/>
            <a:ext cx="533400" cy="609600"/>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4" name="Rectangle 3"/>
          <p:cNvSpPr/>
          <p:nvPr/>
        </p:nvSpPr>
        <p:spPr>
          <a:xfrm>
            <a:off x="685800" y="1085850"/>
            <a:ext cx="990600" cy="20955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13" name="Rectangle 12"/>
          <p:cNvSpPr/>
          <p:nvPr/>
        </p:nvSpPr>
        <p:spPr>
          <a:xfrm>
            <a:off x="6638925" y="1085850"/>
            <a:ext cx="495300" cy="20796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14" name="Rectangle 13"/>
          <p:cNvSpPr/>
          <p:nvPr/>
        </p:nvSpPr>
        <p:spPr>
          <a:xfrm>
            <a:off x="685800" y="4086225"/>
            <a:ext cx="571500" cy="10477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Tree>
    <p:extLst>
      <p:ext uri="{BB962C8B-B14F-4D97-AF65-F5344CB8AC3E}">
        <p14:creationId xmlns:p14="http://schemas.microsoft.com/office/powerpoint/2010/main" val="88584488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228600" y="0"/>
            <a:ext cx="914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Cargando archivos</a:t>
            </a:r>
          </a:p>
        </p:txBody>
      </p:sp>
      <p:pic>
        <p:nvPicPr>
          <p:cNvPr id="1638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606" y="1001712"/>
            <a:ext cx="6396038" cy="3179763"/>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388" name="Text Box 3"/>
          <p:cNvSpPr txBox="1">
            <a:spLocks noChangeArrowheads="1"/>
          </p:cNvSpPr>
          <p:nvPr/>
        </p:nvSpPr>
        <p:spPr bwMode="auto">
          <a:xfrm>
            <a:off x="152400" y="4147610"/>
            <a:ext cx="8534400" cy="2510578"/>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buFont typeface="Wingdings" pitchFamily="2" charset="2"/>
              <a:buChar char=""/>
            </a:pPr>
            <a:r>
              <a:rPr lang="es" sz="1400" b="0" i="0" u="none" dirty="0">
                <a:solidFill>
                  <a:schemeClr val="tx1">
                    <a:lumMod val="65000"/>
                    <a:lumOff val="35000"/>
                  </a:schemeClr>
                </a:solidFill>
              </a:rPr>
              <a:t>Seleccione “Sesión Nueva” para cargar archivos SEG-Y/JSF/Log en un proyecto nuevo.  HYPACK puede leer la mayoría de archivos SEG-Y de terceros compatibles.</a:t>
            </a:r>
          </a:p>
          <a:p>
            <a:pPr algn="l" rtl="0" eaLnBrk="1" hangingPunct="1">
              <a:spcBef>
                <a:spcPts val="500"/>
              </a:spcBef>
              <a:spcAft>
                <a:spcPct val="0"/>
              </a:spcAft>
              <a:buClrTx/>
              <a:buSzPct val="45000"/>
              <a:buFont typeface="Wingdings" pitchFamily="2" charset="2"/>
              <a:buChar char=""/>
            </a:pPr>
            <a:r>
              <a:rPr lang="es" sz="1400" b="0" i="0" u="none" dirty="0">
                <a:solidFill>
                  <a:schemeClr val="tx1">
                    <a:lumMod val="65000"/>
                    <a:lumOff val="35000"/>
                  </a:schemeClr>
                </a:solidFill>
              </a:rPr>
              <a:t>Para continuar trabajando en un proyecto </a:t>
            </a:r>
            <a:r>
              <a:rPr lang="es" sz="1400" b="0" i="0" u="none" dirty="0" smtClean="0">
                <a:solidFill>
                  <a:schemeClr val="tx1">
                    <a:lumMod val="65000"/>
                    <a:lumOff val="35000"/>
                  </a:schemeClr>
                </a:solidFill>
              </a:rPr>
              <a:t>existente </a:t>
            </a:r>
            <a:r>
              <a:rPr lang="es" sz="1400" b="0" i="0" u="none" dirty="0">
                <a:solidFill>
                  <a:schemeClr val="tx1">
                    <a:lumMod val="65000"/>
                    <a:lumOff val="35000"/>
                  </a:schemeClr>
                </a:solidFill>
              </a:rPr>
              <a:t>seleccione “Abrir Sesión” y haga clic en el archivo SBP.xml para cargar los archivos de datos &amp; parámetros del usuario.</a:t>
            </a:r>
          </a:p>
          <a:p>
            <a:pPr algn="l" rtl="0">
              <a:spcBef>
                <a:spcPts val="500"/>
              </a:spcBef>
              <a:spcAft>
                <a:spcPct val="0"/>
              </a:spcAft>
              <a:buClrTx/>
              <a:buSzPct val="45000"/>
              <a:buFont typeface="Wingdings" pitchFamily="2" charset="2"/>
              <a:buChar char=""/>
            </a:pPr>
            <a:r>
              <a:rPr lang="es" sz="1400" b="0" i="0" u="none" dirty="0">
                <a:solidFill>
                  <a:schemeClr val="tx1">
                    <a:lumMod val="65000"/>
                    <a:lumOff val="35000"/>
                  </a:schemeClr>
                </a:solidFill>
              </a:rPr>
              <a:t>Si el usuario hace clic en “Nueva Sesión” y hay archivos existentes en la carpeta SBP, ahora HYPACK hace un respaldo de ellos en vez de borrar los </a:t>
            </a:r>
            <a:r>
              <a:rPr lang="es" sz="1400" b="0" i="0" u="none" dirty="0" smtClean="0">
                <a:solidFill>
                  <a:schemeClr val="tx1">
                    <a:lumMod val="65000"/>
                    <a:lumOff val="35000"/>
                  </a:schemeClr>
                </a:solidFill>
              </a:rPr>
              <a:t>archivos </a:t>
            </a:r>
            <a:r>
              <a:rPr lang="es" sz="1400" b="0" i="0" u="none" dirty="0">
                <a:solidFill>
                  <a:schemeClr val="tx1">
                    <a:lumMod val="65000"/>
                    <a:lumOff val="35000"/>
                  </a:schemeClr>
                </a:solidFill>
              </a:rPr>
              <a:t>originales en la carpeta SBP.</a:t>
            </a:r>
            <a:endParaRPr lang="es" altLang="en-US" sz="1400" dirty="0">
              <a:solidFill>
                <a:schemeClr val="tx1">
                  <a:lumMod val="65000"/>
                  <a:lumOff val="35000"/>
                </a:schemeClr>
              </a:solidFill>
            </a:endParaRPr>
          </a:p>
          <a:p>
            <a:pPr algn="l" rtl="0" eaLnBrk="1" hangingPunct="1">
              <a:spcBef>
                <a:spcPts val="500"/>
              </a:spcBef>
              <a:spcAft>
                <a:spcPct val="0"/>
              </a:spcAft>
              <a:buClrTx/>
              <a:buSzPct val="45000"/>
              <a:buFont typeface="Wingdings" pitchFamily="2" charset="2"/>
              <a:buChar char=""/>
            </a:pPr>
            <a:r>
              <a:rPr lang="es" sz="1400" b="0" i="0" u="none" dirty="0">
                <a:solidFill>
                  <a:schemeClr val="tx1">
                    <a:lumMod val="65000"/>
                    <a:lumOff val="35000"/>
                  </a:schemeClr>
                </a:solidFill>
              </a:rPr>
              <a:t>Navegación puede ser leída desde el archivo SEG-Y (o JSF), archivo RAW o archivo EDT.  En HYPACK MAX (SBMAX) uno puede editar la navegación en un archivo RAW por “picos” y aplicar la navegación EDT corregida a los datos de perfiles sub-bottom. </a:t>
            </a:r>
          </a:p>
        </p:txBody>
      </p:sp>
      <p:pic>
        <p:nvPicPr>
          <p:cNvPr id="1638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9467" y="1954107"/>
            <a:ext cx="2889250"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2331119"/>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
          <p:cNvSpPr txBox="1">
            <a:spLocks noChangeArrowheads="1"/>
          </p:cNvSpPr>
          <p:nvPr/>
        </p:nvSpPr>
        <p:spPr bwMode="auto">
          <a:xfrm>
            <a:off x="228600" y="0"/>
            <a:ext cx="844391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Procesamiento de Datos</a:t>
            </a:r>
          </a:p>
        </p:txBody>
      </p:sp>
      <p:pic>
        <p:nvPicPr>
          <p:cNvPr id="1741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 y="1066800"/>
            <a:ext cx="4495800"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57725" y="1066800"/>
            <a:ext cx="4486275"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 Box 2"/>
          <p:cNvSpPr txBox="1">
            <a:spLocks noChangeArrowheads="1"/>
          </p:cNvSpPr>
          <p:nvPr/>
        </p:nvSpPr>
        <p:spPr bwMode="auto">
          <a:xfrm>
            <a:off x="1581150" y="2273300"/>
            <a:ext cx="148590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115000"/>
              </a:lnSpc>
              <a:spcAft>
                <a:spcPts val="1000"/>
              </a:spcAft>
            </a:pPr>
            <a:r>
              <a:rPr lang="es" sz="1000" b="0" i="0" u="none">
                <a:solidFill>
                  <a:srgbClr val="FF0000"/>
                </a:solidFill>
                <a:ea typeface="Calibri" pitchFamily="34" charset="0"/>
                <a:cs typeface="Times New Roman" pitchFamily="18" charset="0"/>
              </a:rPr>
              <a:t>Datos de nivel de señal bajo</a:t>
            </a:r>
            <a:endParaRPr lang="es" altLang="en-US" sz="1100">
              <a:solidFill>
                <a:srgbClr val="FF0000"/>
              </a:solidFill>
              <a:latin typeface="Calibri" pitchFamily="34" charset="0"/>
              <a:ea typeface="Calibri" pitchFamily="34" charset="0"/>
              <a:cs typeface="Times New Roman" pitchFamily="18" charset="0"/>
            </a:endParaRPr>
          </a:p>
        </p:txBody>
      </p:sp>
      <p:sp>
        <p:nvSpPr>
          <p:cNvPr id="17414" name="Text Box 2"/>
          <p:cNvSpPr txBox="1">
            <a:spLocks noChangeArrowheads="1"/>
          </p:cNvSpPr>
          <p:nvPr/>
        </p:nvSpPr>
        <p:spPr bwMode="auto">
          <a:xfrm>
            <a:off x="1524000" y="3124200"/>
            <a:ext cx="1914525"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115000"/>
              </a:lnSpc>
              <a:spcAft>
                <a:spcPts val="1000"/>
              </a:spcAft>
            </a:pPr>
            <a:r>
              <a:rPr lang="es" sz="1000" b="1" i="0" u="none" dirty="0">
                <a:solidFill>
                  <a:schemeClr val="tx1"/>
                </a:solidFill>
                <a:ea typeface="Calibri" pitchFamily="34" charset="0"/>
                <a:cs typeface="Times New Roman" pitchFamily="18" charset="0"/>
              </a:rPr>
              <a:t>Datos Boomer Brutos</a:t>
            </a:r>
            <a:endParaRPr lang="es" altLang="en-US" sz="1100" b="1" dirty="0">
              <a:solidFill>
                <a:schemeClr val="tx1"/>
              </a:solidFill>
              <a:latin typeface="Calibri" pitchFamily="34" charset="0"/>
              <a:ea typeface="Calibri" pitchFamily="34" charset="0"/>
              <a:cs typeface="Times New Roman" pitchFamily="18" charset="0"/>
            </a:endParaRPr>
          </a:p>
        </p:txBody>
      </p:sp>
      <p:sp>
        <p:nvSpPr>
          <p:cNvPr id="17415" name="Text Box 2"/>
          <p:cNvSpPr txBox="1">
            <a:spLocks noChangeArrowheads="1"/>
          </p:cNvSpPr>
          <p:nvPr/>
        </p:nvSpPr>
        <p:spPr bwMode="auto">
          <a:xfrm>
            <a:off x="6096000" y="3048000"/>
            <a:ext cx="1828800" cy="300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115000"/>
              </a:lnSpc>
              <a:spcAft>
                <a:spcPts val="1000"/>
              </a:spcAft>
            </a:pPr>
            <a:r>
              <a:rPr lang="es" sz="1000" b="1" i="0" u="none">
                <a:solidFill>
                  <a:schemeClr val="tx1"/>
                </a:solidFill>
                <a:ea typeface="Calibri" pitchFamily="34" charset="0"/>
                <a:cs typeface="Times New Roman" pitchFamily="18" charset="0"/>
              </a:rPr>
              <a:t>Datos Boomer Procesados</a:t>
            </a:r>
            <a:endParaRPr lang="es" altLang="en-US" sz="1100" b="1">
              <a:solidFill>
                <a:schemeClr val="tx1"/>
              </a:solidFill>
              <a:latin typeface="Calibri" pitchFamily="34" charset="0"/>
              <a:ea typeface="Calibri" pitchFamily="34" charset="0"/>
              <a:cs typeface="Times New Roman" pitchFamily="18" charset="0"/>
            </a:endParaRPr>
          </a:p>
        </p:txBody>
      </p:sp>
      <p:sp>
        <p:nvSpPr>
          <p:cNvPr id="17416" name="Rectangle 5"/>
          <p:cNvSpPr>
            <a:spLocks noChangeArrowheads="1"/>
          </p:cNvSpPr>
          <p:nvPr/>
        </p:nvSpPr>
        <p:spPr bwMode="auto">
          <a:xfrm>
            <a:off x="-284481" y="3718878"/>
            <a:ext cx="9232053" cy="2439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marL="742950" lvl="1" indent="-285750" algn="l" rtl="0" eaLnBrk="1" hangingPunct="1">
              <a:spcBef>
                <a:spcPts val="500"/>
              </a:spcBef>
              <a:buSzPct val="45000"/>
              <a:buFont typeface="Arial" panose="020B0604020202020204" pitchFamily="34" charset="0"/>
              <a:buChar char="•"/>
            </a:pPr>
            <a:r>
              <a:rPr lang="es" sz="1400" b="0" i="0" u="none" dirty="0">
                <a:solidFill>
                  <a:schemeClr val="tx1">
                    <a:lumMod val="65000"/>
                    <a:lumOff val="35000"/>
                  </a:schemeClr>
                </a:solidFill>
              </a:rPr>
              <a:t>Botón</a:t>
            </a:r>
            <a:r>
              <a:rPr lang="es" sz="1400" b="1" i="0" u="none" dirty="0">
                <a:solidFill>
                  <a:schemeClr val="tx1">
                    <a:lumMod val="65000"/>
                    <a:lumOff val="35000"/>
                  </a:schemeClr>
                </a:solidFill>
              </a:rPr>
              <a:t> Auto Distancia, TVG &amp; Traqueo del Fondo </a:t>
            </a:r>
            <a:r>
              <a:rPr lang="es" sz="1400" b="0" i="0" u="none" dirty="0">
                <a:solidFill>
                  <a:schemeClr val="tx1">
                    <a:lumMod val="65000"/>
                    <a:lumOff val="35000"/>
                  </a:schemeClr>
                </a:solidFill>
              </a:rPr>
              <a:t>bajo la Pestaña Presentación en el menú Configuración el cual puede proveer parámetros iniciales para la presentación de datos</a:t>
            </a:r>
          </a:p>
          <a:p>
            <a:pPr marL="742950" lvl="1" indent="-285750" algn="l" rtl="0" eaLnBrk="1" hangingPunct="1">
              <a:spcBef>
                <a:spcPts val="500"/>
              </a:spcBef>
              <a:buSzPct val="45000"/>
              <a:buFont typeface="Arial" panose="020B0604020202020204" pitchFamily="34" charset="0"/>
              <a:buChar char="•"/>
            </a:pPr>
            <a:r>
              <a:rPr lang="es" sz="1400" b="0" i="0" u="none" dirty="0">
                <a:solidFill>
                  <a:schemeClr val="tx1">
                    <a:lumMod val="65000"/>
                    <a:lumOff val="35000"/>
                  </a:schemeClr>
                </a:solidFill>
              </a:rPr>
              <a:t>La ventana Configuración es usada para corregir el rango dinámico de los datos, aplicar filtros frecuencia pasa banda, ganancia variable en tiempo (TVG), traqueo de fondo, blanqueamiento de columna de agua (removiendo ruido en columna de agua) y filtrado de swell a los datos  </a:t>
            </a:r>
          </a:p>
          <a:p>
            <a:pPr marL="742950" lvl="1" indent="-285750" algn="l" rtl="0" eaLnBrk="1" hangingPunct="1">
              <a:spcBef>
                <a:spcPts val="500"/>
              </a:spcBef>
              <a:buSzPct val="45000"/>
              <a:buFont typeface="Arial" panose="020B0604020202020204" pitchFamily="34" charset="0"/>
              <a:buChar char="•"/>
            </a:pPr>
            <a:r>
              <a:rPr lang="es" sz="1400" b="0" i="0" u="none" dirty="0">
                <a:solidFill>
                  <a:schemeClr val="tx1">
                    <a:lumMod val="65000"/>
                    <a:lumOff val="35000"/>
                  </a:schemeClr>
                </a:solidFill>
              </a:rPr>
              <a:t>Los controles de la pestaña </a:t>
            </a:r>
            <a:r>
              <a:rPr lang="es" sz="1400" b="1" i="0" u="none" dirty="0">
                <a:solidFill>
                  <a:schemeClr val="tx1">
                    <a:lumMod val="65000"/>
                    <a:lumOff val="35000"/>
                  </a:schemeClr>
                </a:solidFill>
              </a:rPr>
              <a:t>Rango Dinámico </a:t>
            </a:r>
            <a:r>
              <a:rPr lang="es" sz="1400" b="0" i="0" u="none" dirty="0">
                <a:solidFill>
                  <a:schemeClr val="tx1">
                    <a:lumMod val="65000"/>
                    <a:lumOff val="35000"/>
                  </a:schemeClr>
                </a:solidFill>
              </a:rPr>
              <a:t>tienen opciones para ver los datos en modos Bipolar, Rectificado o Unipolar y aplica diferentes paletas de color para mejorar visualmente los datos.  </a:t>
            </a:r>
          </a:p>
          <a:p>
            <a:pPr marL="742950" lvl="1" indent="-285750" algn="l" rtl="0" eaLnBrk="1" hangingPunct="1">
              <a:spcBef>
                <a:spcPts val="500"/>
              </a:spcBef>
              <a:buSzPct val="45000"/>
              <a:buFont typeface="Arial" panose="020B0604020202020204" pitchFamily="34" charset="0"/>
              <a:buChar char="•"/>
            </a:pPr>
            <a:r>
              <a:rPr lang="es" sz="1400" b="0" i="0" u="none" dirty="0">
                <a:solidFill>
                  <a:schemeClr val="tx1">
                    <a:lumMod val="65000"/>
                    <a:lumOff val="35000"/>
                  </a:schemeClr>
                </a:solidFill>
              </a:rPr>
              <a:t>Curvas TVG (exponencial &amp; definidas por el usuario) pueden ser aplicadas a los datos así como curvas TVG definidas por el usuario.  Estas curvas pueden ser salvadas por cada línea o proyecto y re-importadas/aplicadas en cualquier etapa posterior.  </a:t>
            </a:r>
          </a:p>
        </p:txBody>
      </p:sp>
    </p:spTree>
    <p:extLst>
      <p:ext uri="{BB962C8B-B14F-4D97-AF65-F5344CB8AC3E}">
        <p14:creationId xmlns:p14="http://schemas.microsoft.com/office/powerpoint/2010/main" val="2945156735"/>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2" y="990600"/>
            <a:ext cx="7169150" cy="3544887"/>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5"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Digitalizando Capas</a:t>
            </a:r>
          </a:p>
        </p:txBody>
      </p:sp>
      <p:sp>
        <p:nvSpPr>
          <p:cNvPr id="18436" name="AutoShape 3"/>
          <p:cNvSpPr>
            <a:spLocks noChangeArrowheads="1"/>
          </p:cNvSpPr>
          <p:nvPr/>
        </p:nvSpPr>
        <p:spPr bwMode="auto">
          <a:xfrm>
            <a:off x="7239000" y="1371599"/>
            <a:ext cx="1828800" cy="1593791"/>
          </a:xfrm>
          <a:prstGeom prst="roundRect">
            <a:avLst>
              <a:gd name="adj" fmla="val 171"/>
            </a:avLst>
          </a:prstGeom>
          <a:solidFill>
            <a:srgbClr val="99CCFF"/>
          </a:solidFill>
          <a:ln w="9360">
            <a:solidFill>
              <a:srgbClr val="000000"/>
            </a:solidFill>
            <a:round/>
            <a:headEnd/>
            <a:tailEnd/>
          </a:ln>
        </p:spPr>
        <p:txBody>
          <a:bodyPr lIns="90000" tIns="45000" rIns="90000" bIns="45000" anchor="ctr" anchorCtr="1"/>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es" sz="1600" b="0" i="0" u="none" dirty="0">
                <a:solidFill>
                  <a:schemeClr val="tx1">
                    <a:lumMod val="65000"/>
                    <a:lumOff val="35000"/>
                  </a:schemeClr>
                </a:solidFill>
              </a:rPr>
              <a:t>Digitalice hasta </a:t>
            </a:r>
            <a:r>
              <a:rPr lang="es" sz="1600" b="0" i="0" u="none" dirty="0" smtClean="0">
                <a:solidFill>
                  <a:schemeClr val="tx1">
                    <a:lumMod val="65000"/>
                    <a:lumOff val="35000"/>
                  </a:schemeClr>
                </a:solidFill>
              </a:rPr>
              <a:t>20 diferentes </a:t>
            </a:r>
            <a:r>
              <a:rPr lang="es" sz="1600" b="0" i="0" u="none" dirty="0">
                <a:solidFill>
                  <a:schemeClr val="tx1">
                    <a:lumMod val="65000"/>
                    <a:lumOff val="35000"/>
                  </a:schemeClr>
                </a:solidFill>
              </a:rPr>
              <a:t>capas (nombres personalizados &amp; colores</a:t>
            </a:r>
            <a:r>
              <a:rPr lang="es" sz="1600" b="0" i="0" u="none" dirty="0" smtClean="0">
                <a:solidFill>
                  <a:schemeClr val="tx1">
                    <a:lumMod val="65000"/>
                    <a:lumOff val="35000"/>
                  </a:schemeClr>
                </a:solidFill>
              </a:rPr>
              <a:t>)</a:t>
            </a:r>
          </a:p>
        </p:txBody>
      </p:sp>
      <p:sp>
        <p:nvSpPr>
          <p:cNvPr id="18437" name="Text Box 5"/>
          <p:cNvSpPr txBox="1">
            <a:spLocks noChangeArrowheads="1"/>
          </p:cNvSpPr>
          <p:nvPr/>
        </p:nvSpPr>
        <p:spPr bwMode="auto">
          <a:xfrm>
            <a:off x="7239000" y="3048000"/>
            <a:ext cx="1752600" cy="2248950"/>
          </a:xfrm>
          <a:prstGeom prst="rect">
            <a:avLst/>
          </a:prstGeom>
          <a:solidFill>
            <a:srgbClr val="FFFFFF"/>
          </a:solidFill>
          <a:ln w="9360">
            <a:solidFill>
              <a:srgbClr val="9B9AB3"/>
            </a:solidFill>
            <a:miter lim="800000"/>
            <a:headEnd/>
            <a:tailEnd/>
          </a:ln>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endParaRPr lang="es" altLang="en-US" sz="1400" dirty="0">
              <a:solidFill>
                <a:schemeClr val="tx1">
                  <a:lumMod val="65000"/>
                  <a:lumOff val="35000"/>
                </a:schemeClr>
              </a:solidFill>
            </a:endParaRPr>
          </a:p>
          <a:p>
            <a:pPr algn="l" rtl="0" eaLnBrk="1" hangingPunct="1">
              <a:spcAft>
                <a:spcPct val="0"/>
              </a:spcAft>
              <a:buClrTx/>
              <a:buFontTx/>
              <a:buNone/>
            </a:pPr>
            <a:r>
              <a:rPr lang="es" sz="1400" b="0" i="0" u="none">
                <a:solidFill>
                  <a:schemeClr val="tx1">
                    <a:lumMod val="65000"/>
                    <a:lumOff val="35000"/>
                  </a:schemeClr>
                </a:solidFill>
              </a:rPr>
              <a:t>Aplique velocidad del sonido diferente para agua y sedimento</a:t>
            </a:r>
          </a:p>
          <a:p>
            <a:pPr algn="l" rtl="0" eaLnBrk="1" hangingPunct="1">
              <a:spcAft>
                <a:spcPct val="0"/>
              </a:spcAft>
              <a:buClrTx/>
              <a:buFontTx/>
              <a:buNone/>
            </a:pPr>
            <a:endParaRPr lang="es" altLang="en-US" sz="1400" dirty="0">
              <a:solidFill>
                <a:schemeClr val="tx1">
                  <a:lumMod val="65000"/>
                  <a:lumOff val="35000"/>
                </a:schemeClr>
              </a:solidFill>
            </a:endParaRPr>
          </a:p>
          <a:p>
            <a:pPr algn="l" rtl="0" eaLnBrk="1" hangingPunct="1">
              <a:spcAft>
                <a:spcPct val="0"/>
              </a:spcAft>
              <a:buClrTx/>
              <a:buFontTx/>
              <a:buNone/>
            </a:pPr>
            <a:r>
              <a:rPr lang="es" sz="1400" b="0" i="0" u="none">
                <a:solidFill>
                  <a:schemeClr val="tx1">
                    <a:lumMod val="65000"/>
                    <a:lumOff val="35000"/>
                  </a:schemeClr>
                </a:solidFill>
              </a:rPr>
              <a:t>Capas pueden ser exportadas a formato EDT o XYZ</a:t>
            </a:r>
          </a:p>
          <a:p>
            <a:pPr algn="l" rtl="0" eaLnBrk="1" hangingPunct="1">
              <a:spcAft>
                <a:spcPct val="0"/>
              </a:spcAft>
              <a:buClrTx/>
              <a:buFontTx/>
              <a:buNone/>
            </a:pPr>
            <a:endParaRPr lang="es" altLang="en-US" sz="1400" dirty="0">
              <a:solidFill>
                <a:srgbClr val="002060"/>
              </a:solidFill>
            </a:endParaRPr>
          </a:p>
        </p:txBody>
      </p:sp>
      <p:pic>
        <p:nvPicPr>
          <p:cNvPr id="1843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3733800"/>
            <a:ext cx="857250" cy="495300"/>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00B8FF"/>
                </a:solidFill>
              </a14:hiddenFill>
            </a:ext>
          </a:extLst>
        </p:spPr>
      </p:pic>
      <p:cxnSp>
        <p:nvCxnSpPr>
          <p:cNvPr id="10" name="Straight Arrow Connector 9"/>
          <p:cNvCxnSpPr/>
          <p:nvPr/>
        </p:nvCxnSpPr>
        <p:spPr>
          <a:xfrm flipH="1">
            <a:off x="2346325" y="1746250"/>
            <a:ext cx="54927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440" name="Text Box 2"/>
          <p:cNvSpPr txBox="1">
            <a:spLocks noChangeArrowheads="1"/>
          </p:cNvSpPr>
          <p:nvPr/>
        </p:nvSpPr>
        <p:spPr bwMode="auto">
          <a:xfrm>
            <a:off x="2895600" y="1558925"/>
            <a:ext cx="2009686"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115000"/>
              </a:lnSpc>
              <a:spcAft>
                <a:spcPts val="1000"/>
              </a:spcAft>
            </a:pPr>
            <a:r>
              <a:rPr lang="es" sz="1200" b="1" i="0" u="none" dirty="0">
                <a:solidFill>
                  <a:schemeClr val="tx1"/>
                </a:solidFill>
                <a:ea typeface="Calibri" pitchFamily="34" charset="0"/>
                <a:cs typeface="Times New Roman" pitchFamily="18" charset="0"/>
              </a:rPr>
              <a:t>Herramienta Anotación</a:t>
            </a:r>
            <a:endParaRPr lang="es" altLang="en-US" sz="1200" b="1" dirty="0">
              <a:solidFill>
                <a:schemeClr val="tx1"/>
              </a:solidFill>
              <a:latin typeface="Calibri" pitchFamily="34" charset="0"/>
              <a:ea typeface="Calibri" pitchFamily="34" charset="0"/>
              <a:cs typeface="Times New Roman" pitchFamily="18" charset="0"/>
            </a:endParaRPr>
          </a:p>
        </p:txBody>
      </p:sp>
      <p:sp>
        <p:nvSpPr>
          <p:cNvPr id="18441" name="Text Box 3"/>
          <p:cNvSpPr txBox="1">
            <a:spLocks noChangeArrowheads="1"/>
          </p:cNvSpPr>
          <p:nvPr/>
        </p:nvSpPr>
        <p:spPr bwMode="auto">
          <a:xfrm>
            <a:off x="838200" y="3289300"/>
            <a:ext cx="1828800" cy="6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200" b="1" i="0" u="none">
                <a:solidFill>
                  <a:srgbClr val="000000"/>
                </a:solidFill>
              </a:rPr>
              <a:t>Manualmente digitalice capas acústicas</a:t>
            </a:r>
          </a:p>
        </p:txBody>
      </p:sp>
      <p:sp>
        <p:nvSpPr>
          <p:cNvPr id="18442" name="Line 6"/>
          <p:cNvSpPr>
            <a:spLocks noChangeShapeType="1"/>
          </p:cNvSpPr>
          <p:nvPr/>
        </p:nvSpPr>
        <p:spPr bwMode="auto">
          <a:xfrm flipH="1" flipV="1">
            <a:off x="1824038" y="2522538"/>
            <a:ext cx="233362" cy="830262"/>
          </a:xfrm>
          <a:prstGeom prst="line">
            <a:avLst/>
          </a:prstGeom>
          <a:noFill/>
          <a:ln w="28575">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8443" name="Rectangle 1"/>
          <p:cNvSpPr>
            <a:spLocks noChangeArrowheads="1"/>
          </p:cNvSpPr>
          <p:nvPr/>
        </p:nvSpPr>
        <p:spPr bwMode="auto">
          <a:xfrm>
            <a:off x="136733" y="4756511"/>
            <a:ext cx="7000031" cy="1944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marL="742950" lvl="1" indent="-285750" algn="l" rtl="0" eaLnBrk="1" hangingPunct="1">
              <a:spcBef>
                <a:spcPts val="500"/>
              </a:spcBef>
              <a:buSzPct val="45000"/>
              <a:buFont typeface="Arial" panose="020B0604020202020204" pitchFamily="34" charset="0"/>
              <a:buChar char="•"/>
            </a:pPr>
            <a:r>
              <a:rPr lang="es" sz="1400" b="0" i="0" u="none" dirty="0">
                <a:solidFill>
                  <a:schemeClr val="tx1">
                    <a:lumMod val="65000"/>
                    <a:lumOff val="35000"/>
                  </a:schemeClr>
                </a:solidFill>
              </a:rPr>
              <a:t>Seleccione el número Reflector y manualmente digitalice cada capa geológica.</a:t>
            </a:r>
          </a:p>
          <a:p>
            <a:pPr marL="742950" lvl="1" indent="-285750" algn="l" rtl="0" eaLnBrk="1" hangingPunct="1">
              <a:spcBef>
                <a:spcPts val="500"/>
              </a:spcBef>
              <a:buSzPct val="45000"/>
              <a:buFont typeface="Arial" panose="020B0604020202020204" pitchFamily="34" charset="0"/>
              <a:buChar char="•"/>
            </a:pPr>
            <a:r>
              <a:rPr lang="es" sz="1400" b="0" i="0" u="none" dirty="0">
                <a:solidFill>
                  <a:schemeClr val="tx1">
                    <a:lumMod val="65000"/>
                    <a:lumOff val="35000"/>
                  </a:schemeClr>
                </a:solidFill>
              </a:rPr>
              <a:t>Para digitalizar “clic izquierdo mouse” (+) para agregar un punto.  Shift clic (-) para remover un punto &amp; CTRL clic (-) para mover un punto.  </a:t>
            </a:r>
          </a:p>
          <a:p>
            <a:pPr marL="742950" lvl="1" indent="-285750" algn="l" rtl="0" eaLnBrk="1" hangingPunct="1">
              <a:spcBef>
                <a:spcPts val="500"/>
              </a:spcBef>
              <a:buSzPct val="45000"/>
              <a:buFont typeface="Arial" panose="020B0604020202020204" pitchFamily="34" charset="0"/>
              <a:buChar char="•"/>
            </a:pPr>
            <a:r>
              <a:rPr lang="es" sz="1400" b="0" i="0" u="none" dirty="0">
                <a:solidFill>
                  <a:schemeClr val="tx1">
                    <a:lumMod val="65000"/>
                    <a:lumOff val="35000"/>
                  </a:schemeClr>
                </a:solidFill>
              </a:rPr>
              <a:t>Seleccione “Herramienta Anotación” bajo la Pestaña Presentación para agregar información de profundidad &amp; grosor sedimento en la ubicación del cursor.  Anotaciones pueden ser agregadas a los datos o removidas de la misma forma como se edita un Reflector </a:t>
            </a:r>
          </a:p>
        </p:txBody>
      </p:sp>
    </p:spTree>
    <p:extLst>
      <p:ext uri="{BB962C8B-B14F-4D97-AF65-F5344CB8AC3E}">
        <p14:creationId xmlns:p14="http://schemas.microsoft.com/office/powerpoint/2010/main" val="607832319"/>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36663"/>
            <a:ext cx="4651375" cy="447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Vista Area Gráfica de Capas Digitalizadas.</a:t>
            </a:r>
          </a:p>
        </p:txBody>
      </p:sp>
      <p:sp>
        <p:nvSpPr>
          <p:cNvPr id="19460" name="Text Box 3"/>
          <p:cNvSpPr txBox="1">
            <a:spLocks noChangeArrowheads="1"/>
          </p:cNvSpPr>
          <p:nvPr/>
        </p:nvSpPr>
        <p:spPr bwMode="auto">
          <a:xfrm>
            <a:off x="385763" y="3352800"/>
            <a:ext cx="1828800" cy="6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200" b="1" i="0" u="none">
                <a:solidFill>
                  <a:srgbClr val="000000"/>
                </a:solidFill>
              </a:rPr>
              <a:t>Isopacas/ ”puntos” digitalización profundidad</a:t>
            </a:r>
          </a:p>
        </p:txBody>
      </p:sp>
      <p:sp>
        <p:nvSpPr>
          <p:cNvPr id="19461" name="Line 6"/>
          <p:cNvSpPr>
            <a:spLocks noChangeShapeType="1"/>
          </p:cNvSpPr>
          <p:nvPr/>
        </p:nvSpPr>
        <p:spPr bwMode="auto">
          <a:xfrm flipV="1">
            <a:off x="1752600" y="3124200"/>
            <a:ext cx="457200" cy="228600"/>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9462" name="Rectangle 1"/>
          <p:cNvSpPr>
            <a:spLocks noChangeArrowheads="1"/>
          </p:cNvSpPr>
          <p:nvPr/>
        </p:nvSpPr>
        <p:spPr bwMode="auto">
          <a:xfrm>
            <a:off x="4572000" y="1600200"/>
            <a:ext cx="4533900" cy="342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lvl="1" algn="l" rtl="0" eaLnBrk="1" hangingPunct="1">
              <a:spcBef>
                <a:spcPts val="500"/>
              </a:spcBef>
              <a:buSzPct val="45000"/>
            </a:pPr>
            <a:r>
              <a:rPr lang="es" sz="1400" b="0" i="0" u="none" dirty="0">
                <a:solidFill>
                  <a:schemeClr val="tx1">
                    <a:lumMod val="65000"/>
                    <a:lumOff val="35000"/>
                  </a:schemeClr>
                </a:solidFill>
              </a:rPr>
              <a:t>Profundidades digitalizadas (capas) de Reflector o isopacas (grosor sedimentos) pueden ser vistas ploteadas en la ventana Vista Traqueos como digitalización en progreso.</a:t>
            </a:r>
          </a:p>
          <a:p>
            <a:pPr lvl="1" algn="l" rtl="0" eaLnBrk="1" hangingPunct="1">
              <a:spcBef>
                <a:spcPts val="500"/>
              </a:spcBef>
              <a:buSzPct val="45000"/>
              <a:buFont typeface="Wingdings" pitchFamily="2" charset="2"/>
              <a:buChar char=""/>
            </a:pPr>
            <a:endParaRPr lang="es" altLang="en-US" sz="1400" dirty="0">
              <a:solidFill>
                <a:schemeClr val="tx1">
                  <a:lumMod val="65000"/>
                  <a:lumOff val="35000"/>
                </a:schemeClr>
              </a:solidFill>
            </a:endParaRPr>
          </a:p>
          <a:p>
            <a:pPr lvl="1" algn="l" rtl="0" eaLnBrk="1" hangingPunct="1">
              <a:spcBef>
                <a:spcPts val="500"/>
              </a:spcBef>
              <a:buSzPct val="45000"/>
            </a:pPr>
            <a:r>
              <a:rPr lang="es" sz="1400" b="0" i="0" u="none" dirty="0">
                <a:solidFill>
                  <a:schemeClr val="tx1">
                    <a:lumMod val="65000"/>
                    <a:lumOff val="35000"/>
                  </a:schemeClr>
                </a:solidFill>
              </a:rPr>
              <a:t>Esto es una herramienta de control de calidad útil como la consitencia de la interpretación puede ser medida al revisar la interpretación en líneas adyacentes o que crucen. </a:t>
            </a:r>
          </a:p>
          <a:p>
            <a:pPr lvl="1" algn="l" rtl="0" eaLnBrk="1" hangingPunct="1">
              <a:spcBef>
                <a:spcPts val="500"/>
              </a:spcBef>
              <a:buSzPct val="45000"/>
              <a:buFont typeface="Wingdings" pitchFamily="2" charset="2"/>
              <a:buChar char=""/>
            </a:pPr>
            <a:endParaRPr lang="es" altLang="en-US" sz="1400" dirty="0">
              <a:solidFill>
                <a:schemeClr val="tx1">
                  <a:lumMod val="65000"/>
                  <a:lumOff val="35000"/>
                </a:schemeClr>
              </a:solidFill>
            </a:endParaRPr>
          </a:p>
          <a:p>
            <a:pPr lvl="1" algn="l" rtl="0" eaLnBrk="1" hangingPunct="1">
              <a:spcBef>
                <a:spcPts val="500"/>
              </a:spcBef>
              <a:buSzPct val="45000"/>
            </a:pPr>
            <a:r>
              <a:rPr lang="es" sz="1400" b="0" i="0" u="none" dirty="0">
                <a:solidFill>
                  <a:schemeClr val="tx1">
                    <a:lumMod val="65000"/>
                    <a:lumOff val="35000"/>
                  </a:schemeClr>
                </a:solidFill>
              </a:rPr>
              <a:t>Puntos por cada uno de los 20 Reflectores pueden ser vistas por profundidad absoluta o isopaca (grosor sedimento).</a:t>
            </a:r>
          </a:p>
          <a:p>
            <a:pPr lvl="1" algn="l" rtl="0" eaLnBrk="1" hangingPunct="1">
              <a:spcBef>
                <a:spcPts val="500"/>
              </a:spcBef>
              <a:buSzPct val="45000"/>
              <a:buFont typeface="Wingdings" pitchFamily="2" charset="2"/>
              <a:buChar char=""/>
            </a:pPr>
            <a:endParaRPr lang="es" altLang="en-US" sz="1200" dirty="0">
              <a:solidFill>
                <a:schemeClr val="tx1"/>
              </a:solidFill>
            </a:endParaRPr>
          </a:p>
        </p:txBody>
      </p:sp>
      <p:sp>
        <p:nvSpPr>
          <p:cNvPr id="19463" name="Rectangle 2"/>
          <p:cNvSpPr>
            <a:spLocks noChangeArrowheads="1"/>
          </p:cNvSpPr>
          <p:nvPr/>
        </p:nvSpPr>
        <p:spPr bwMode="auto">
          <a:xfrm>
            <a:off x="228600" y="5754688"/>
            <a:ext cx="741172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es" sz="1400" b="0" i="0" u="none">
                <a:solidFill>
                  <a:schemeClr val="tx1">
                    <a:lumMod val="65000"/>
                    <a:lumOff val="35000"/>
                  </a:schemeClr>
                </a:solidFill>
              </a:rPr>
              <a:t>La ventana Vista Traqueo muestra valores de interpretación isopacas reflector digitalizadas representadas como puntos de isopacas coloreadas (grosor) para tres líneas de levantamiento.  Una barra de escala a color editable es provista en la pestaña Vista Traqueo de la Presentación.</a:t>
            </a:r>
          </a:p>
        </p:txBody>
      </p:sp>
    </p:spTree>
    <p:extLst>
      <p:ext uri="{BB962C8B-B14F-4D97-AF65-F5344CB8AC3E}">
        <p14:creationId xmlns:p14="http://schemas.microsoft.com/office/powerpoint/2010/main" val="1071494818"/>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320" y="1267831"/>
            <a:ext cx="7092950" cy="35052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2"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Coloreando Capas</a:t>
            </a:r>
          </a:p>
        </p:txBody>
      </p:sp>
      <p:sp>
        <p:nvSpPr>
          <p:cNvPr id="20483" name="AutoShape 3"/>
          <p:cNvSpPr>
            <a:spLocks noChangeArrowheads="1"/>
          </p:cNvSpPr>
          <p:nvPr/>
        </p:nvSpPr>
        <p:spPr bwMode="auto">
          <a:xfrm>
            <a:off x="7108348" y="2765425"/>
            <a:ext cx="1828800" cy="1150938"/>
          </a:xfrm>
          <a:prstGeom prst="roundRect">
            <a:avLst>
              <a:gd name="adj" fmla="val 171"/>
            </a:avLst>
          </a:prstGeom>
          <a:solidFill>
            <a:srgbClr val="99CCFF"/>
          </a:solidFill>
          <a:ln w="9360">
            <a:solidFill>
              <a:srgbClr val="000000"/>
            </a:solidFill>
            <a:round/>
            <a:headEnd/>
            <a:tailEnd/>
          </a:ln>
        </p:spPr>
        <p:txBody>
          <a:bodyPr lIns="90000" tIns="45000" rIns="90000" bIns="45000" anchor="ctr" anchorCtr="1"/>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es" sz="1800" b="0" i="0" u="none">
                <a:solidFill>
                  <a:schemeClr val="tx1">
                    <a:lumMod val="65000"/>
                    <a:lumOff val="35000"/>
                  </a:schemeClr>
                </a:solidFill>
              </a:rPr>
              <a:t>Coloree hasta tres polígonos separados</a:t>
            </a:r>
          </a:p>
        </p:txBody>
      </p:sp>
      <p:sp>
        <p:nvSpPr>
          <p:cNvPr id="20484" name="Rectangle 1"/>
          <p:cNvSpPr>
            <a:spLocks noChangeArrowheads="1"/>
          </p:cNvSpPr>
          <p:nvPr/>
        </p:nvSpPr>
        <p:spPr bwMode="auto">
          <a:xfrm>
            <a:off x="401320" y="5020524"/>
            <a:ext cx="7543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bg1"/>
                </a:solidFill>
                <a:latin typeface="Arial" pitchFamily="34" charset="0"/>
                <a:ea typeface="Microsoft YaHei" pitchFamily="34" charset="-122"/>
              </a:defRPr>
            </a:lvl1pPr>
            <a:lvl2pPr marL="457200">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lvl="1" indent="0" algn="l" rtl="0" eaLnBrk="1" hangingPunct="1">
              <a:spcBef>
                <a:spcPts val="500"/>
              </a:spcBef>
              <a:buSzPct val="45000"/>
            </a:pPr>
            <a:r>
              <a:rPr lang="es" b="0" i="0" u="none">
                <a:solidFill>
                  <a:schemeClr val="tx1">
                    <a:lumMod val="65000"/>
                    <a:lumOff val="35000"/>
                  </a:schemeClr>
                </a:solidFill>
              </a:rPr>
              <a:t>Otra característica útil es la habilidad de ser capaz de colorear cada unidad geológica como un polígono isopaca usando una paleta de color personalizada y transparencia.</a:t>
            </a:r>
          </a:p>
        </p:txBody>
      </p:sp>
      <p:sp>
        <p:nvSpPr>
          <p:cNvPr id="20486" name="Text Box 3"/>
          <p:cNvSpPr txBox="1">
            <a:spLocks noChangeArrowheads="1"/>
          </p:cNvSpPr>
          <p:nvPr/>
        </p:nvSpPr>
        <p:spPr bwMode="auto">
          <a:xfrm>
            <a:off x="2779713" y="3806825"/>
            <a:ext cx="18288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400" b="1" i="0" u="none">
                <a:solidFill>
                  <a:srgbClr val="000000"/>
                </a:solidFill>
              </a:rPr>
              <a:t>Polígono geológico coloreado</a:t>
            </a:r>
          </a:p>
        </p:txBody>
      </p:sp>
      <p:sp>
        <p:nvSpPr>
          <p:cNvPr id="20487" name="Line 6"/>
          <p:cNvSpPr>
            <a:spLocks noChangeShapeType="1"/>
          </p:cNvSpPr>
          <p:nvPr/>
        </p:nvSpPr>
        <p:spPr bwMode="auto">
          <a:xfrm flipH="1" flipV="1">
            <a:off x="2779713" y="2925763"/>
            <a:ext cx="233362" cy="830262"/>
          </a:xfrm>
          <a:prstGeom prst="line">
            <a:avLst/>
          </a:prstGeom>
          <a:noFill/>
          <a:ln w="9360">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Tree>
    <p:extLst>
      <p:ext uri="{BB962C8B-B14F-4D97-AF65-F5344CB8AC3E}">
        <p14:creationId xmlns:p14="http://schemas.microsoft.com/office/powerpoint/2010/main" val="2494722018"/>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066800"/>
            <a:ext cx="6172200" cy="30495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00B8FF"/>
                </a:solidFill>
              </a14:hiddenFill>
            </a:ext>
          </a:extLst>
        </p:spPr>
      </p:pic>
      <p:sp>
        <p:nvSpPr>
          <p:cNvPr id="21507"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Blancos</a:t>
            </a:r>
          </a:p>
        </p:txBody>
      </p:sp>
      <p:sp>
        <p:nvSpPr>
          <p:cNvPr id="21508" name="Text Box 3"/>
          <p:cNvSpPr txBox="1">
            <a:spLocks noChangeArrowheads="1"/>
          </p:cNvSpPr>
          <p:nvPr/>
        </p:nvSpPr>
        <p:spPr bwMode="auto">
          <a:xfrm>
            <a:off x="1092200" y="1676400"/>
            <a:ext cx="1052513" cy="371475"/>
          </a:xfrm>
          <a:prstGeom prst="rect">
            <a:avLst/>
          </a:prstGeom>
          <a:solidFill>
            <a:srgbClr val="FFFF00"/>
          </a:solidFill>
          <a:ln w="9360">
            <a:solidFill>
              <a:srgbClr val="FFFFFF"/>
            </a:solidFill>
            <a:miter lim="800000"/>
            <a:headEnd/>
            <a:tailEnd/>
          </a:ln>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r>
              <a:rPr lang="es" sz="1800" b="0" i="0" u="none">
                <a:solidFill>
                  <a:srgbClr val="002060"/>
                </a:solidFill>
              </a:rPr>
              <a:t>Blancos</a:t>
            </a:r>
          </a:p>
        </p:txBody>
      </p:sp>
      <p:sp>
        <p:nvSpPr>
          <p:cNvPr id="21509" name="Line 4"/>
          <p:cNvSpPr>
            <a:spLocks noChangeShapeType="1"/>
          </p:cNvSpPr>
          <p:nvPr/>
        </p:nvSpPr>
        <p:spPr bwMode="auto">
          <a:xfrm>
            <a:off x="2133600" y="1981200"/>
            <a:ext cx="381000" cy="5334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21510" name="Line 5"/>
          <p:cNvSpPr>
            <a:spLocks noChangeShapeType="1"/>
          </p:cNvSpPr>
          <p:nvPr/>
        </p:nvSpPr>
        <p:spPr bwMode="auto">
          <a:xfrm>
            <a:off x="2144713" y="1981200"/>
            <a:ext cx="2201862" cy="3810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4823" name="Text Box 6"/>
          <p:cNvSpPr txBox="1">
            <a:spLocks noChangeArrowheads="1"/>
          </p:cNvSpPr>
          <p:nvPr/>
        </p:nvSpPr>
        <p:spPr bwMode="auto">
          <a:xfrm>
            <a:off x="228600" y="4191000"/>
            <a:ext cx="5715000" cy="2525949"/>
          </a:xfrm>
          <a:prstGeom prst="rect">
            <a:avLst/>
          </a:prstGeom>
          <a:solidFill>
            <a:schemeClr val="bg1"/>
          </a:solidFill>
          <a:ln w="9360">
            <a:noFill/>
            <a:miter lim="800000"/>
            <a:headEnd/>
            <a:tailEnd/>
          </a:ln>
        </p:spPr>
        <p:txBody>
          <a:bodyPr lIns="90000" tIns="46800" rIns="90000" bIns="46800">
            <a:spAutoFit/>
          </a:bodyP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marL="285750" indent="-285750" algn="l" rtl="0" eaLnBrk="1" hangingPunct="1">
              <a:spcAft>
                <a:spcPct val="0"/>
              </a:spcAft>
              <a:buClrTx/>
              <a:buFont typeface="Arial" pitchFamily="34" charset="0"/>
              <a:buChar char="•"/>
              <a:defRPr/>
            </a:pPr>
            <a:endParaRPr lang="es" altLang="en-US" sz="1400" dirty="0">
              <a:solidFill>
                <a:srgbClr val="000000"/>
              </a:solidFill>
            </a:endParaRPr>
          </a:p>
          <a:p>
            <a:pPr marL="285750" indent="-285750" algn="l" rtl="0" eaLnBrk="1" hangingPunct="1">
              <a:spcAft>
                <a:spcPct val="0"/>
              </a:spcAft>
              <a:buClrTx/>
              <a:buFont typeface="Arial" pitchFamily="34" charset="0"/>
              <a:buChar char="•"/>
              <a:defRPr/>
            </a:pPr>
            <a:r>
              <a:rPr lang="es" sz="1600" b="0" i="0" u="none" dirty="0">
                <a:solidFill>
                  <a:schemeClr val="tx1">
                    <a:lumMod val="65000"/>
                    <a:lumOff val="35000"/>
                  </a:schemeClr>
                </a:solidFill>
              </a:rPr>
              <a:t>Agregue, edite, o borre blancos en el Modo Edición Blancos.</a:t>
            </a:r>
          </a:p>
          <a:p>
            <a:pPr marL="285750" indent="-285750" algn="l" rtl="0" eaLnBrk="1" hangingPunct="1">
              <a:spcAft>
                <a:spcPct val="0"/>
              </a:spcAft>
              <a:buClrTx/>
              <a:buFont typeface="Arial" pitchFamily="34" charset="0"/>
              <a:buChar char="•"/>
              <a:defRPr/>
            </a:pPr>
            <a:endParaRPr lang="es" altLang="en-US" sz="1600" dirty="0">
              <a:solidFill>
                <a:schemeClr val="tx1">
                  <a:lumMod val="65000"/>
                  <a:lumOff val="35000"/>
                </a:schemeClr>
              </a:solidFill>
            </a:endParaRPr>
          </a:p>
          <a:p>
            <a:pPr marL="285750" indent="-285750" algn="l" rtl="0" eaLnBrk="1" hangingPunct="1">
              <a:spcAft>
                <a:spcPct val="0"/>
              </a:spcAft>
              <a:buClrTx/>
              <a:buFont typeface="Arial" pitchFamily="34" charset="0"/>
              <a:buChar char="•"/>
              <a:defRPr/>
            </a:pPr>
            <a:r>
              <a:rPr lang="es" sz="1600" b="0" i="0" u="none" dirty="0">
                <a:solidFill>
                  <a:schemeClr val="tx1">
                    <a:lumMod val="65000"/>
                    <a:lumOff val="35000"/>
                  </a:schemeClr>
                </a:solidFill>
              </a:rPr>
              <a:t>Arrastre manijas de blancos para marcar profundidad &amp; isopacas</a:t>
            </a:r>
          </a:p>
          <a:p>
            <a:pPr marL="285750" indent="-285750" algn="l" rtl="0" eaLnBrk="1" hangingPunct="1">
              <a:spcAft>
                <a:spcPct val="0"/>
              </a:spcAft>
              <a:buClrTx/>
              <a:buFont typeface="Arial" pitchFamily="34" charset="0"/>
              <a:buChar char="•"/>
              <a:defRPr/>
            </a:pPr>
            <a:endParaRPr lang="es" altLang="en-US" sz="1600" dirty="0">
              <a:solidFill>
                <a:schemeClr val="tx1">
                  <a:lumMod val="65000"/>
                  <a:lumOff val="35000"/>
                </a:schemeClr>
              </a:solidFill>
            </a:endParaRPr>
          </a:p>
          <a:p>
            <a:pPr marL="285750" indent="-285750" algn="l" rtl="0" eaLnBrk="1" hangingPunct="1">
              <a:spcAft>
                <a:spcPct val="0"/>
              </a:spcAft>
              <a:buClrTx/>
              <a:buFont typeface="Arial" pitchFamily="34" charset="0"/>
              <a:buChar char="•"/>
              <a:defRPr/>
            </a:pPr>
            <a:r>
              <a:rPr lang="es" sz="1600" b="0" i="0" u="none" dirty="0">
                <a:solidFill>
                  <a:schemeClr val="tx1">
                    <a:lumMod val="65000"/>
                    <a:lumOff val="35000"/>
                  </a:schemeClr>
                </a:solidFill>
              </a:rPr>
              <a:t>Salvado a SBP.tgt en la carpeta del proyecto</a:t>
            </a:r>
          </a:p>
          <a:p>
            <a:pPr marL="285750" indent="-285750" algn="l" rtl="0" eaLnBrk="1" hangingPunct="1">
              <a:spcAft>
                <a:spcPct val="0"/>
              </a:spcAft>
              <a:buClrTx/>
              <a:buFont typeface="Arial" pitchFamily="34" charset="0"/>
              <a:buChar char="•"/>
              <a:defRPr/>
            </a:pPr>
            <a:endParaRPr lang="es" altLang="en-US" sz="1600" dirty="0">
              <a:solidFill>
                <a:schemeClr val="tx1">
                  <a:lumMod val="65000"/>
                  <a:lumOff val="35000"/>
                </a:schemeClr>
              </a:solidFill>
            </a:endParaRPr>
          </a:p>
          <a:p>
            <a:pPr marL="285750" indent="-285750" algn="l" rtl="0" eaLnBrk="1" hangingPunct="1">
              <a:spcAft>
                <a:spcPct val="0"/>
              </a:spcAft>
              <a:buClrTx/>
              <a:buFont typeface="Arial" pitchFamily="34" charset="0"/>
              <a:buChar char="•"/>
              <a:defRPr/>
            </a:pPr>
            <a:r>
              <a:rPr lang="es" sz="1600" b="0" i="0" u="none" dirty="0">
                <a:solidFill>
                  <a:schemeClr val="tx1">
                    <a:lumMod val="65000"/>
                    <a:lumOff val="35000"/>
                  </a:schemeClr>
                </a:solidFill>
              </a:rPr>
              <a:t>Blancos también son mostrados en Vista Traqueos</a:t>
            </a:r>
            <a:r>
              <a:rPr lang="es" sz="1600" b="0" i="0" u="none" dirty="0" smtClean="0">
                <a:solidFill>
                  <a:schemeClr val="tx1">
                    <a:lumMod val="65000"/>
                    <a:lumOff val="35000"/>
                  </a:schemeClr>
                </a:solidFill>
              </a:rPr>
              <a:t>.</a:t>
            </a:r>
            <a:endParaRPr lang="es" altLang="en-US" sz="1400" dirty="0">
              <a:solidFill>
                <a:srgbClr val="000000"/>
              </a:solidFill>
            </a:endParaRPr>
          </a:p>
        </p:txBody>
      </p:sp>
      <p:pic>
        <p:nvPicPr>
          <p:cNvPr id="2151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8813" y="3352800"/>
            <a:ext cx="788987" cy="457200"/>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00B8FF"/>
                </a:solidFill>
              </a14:hiddenFill>
            </a:ext>
          </a:extLst>
        </p:spPr>
      </p:pic>
      <p:pic>
        <p:nvPicPr>
          <p:cNvPr id="2151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1263" y="1066800"/>
            <a:ext cx="2832100" cy="321468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Arrow Connector 2"/>
          <p:cNvCxnSpPr/>
          <p:nvPr/>
        </p:nvCxnSpPr>
        <p:spPr>
          <a:xfrm flipV="1">
            <a:off x="4468813" y="3886200"/>
            <a:ext cx="2389187" cy="207876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1515"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0513" y="4394200"/>
            <a:ext cx="2198687" cy="19304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Straight Arrow Connector 16"/>
          <p:cNvCxnSpPr/>
          <p:nvPr/>
        </p:nvCxnSpPr>
        <p:spPr>
          <a:xfrm flipV="1">
            <a:off x="4614729" y="5181600"/>
            <a:ext cx="3462471" cy="121761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4648912" y="5819776"/>
            <a:ext cx="3456863" cy="57943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68162434"/>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7"/>
          <p:cNvSpPr>
            <a:spLocks noGrp="1"/>
          </p:cNvSpPr>
          <p:nvPr>
            <p:ph type="title"/>
          </p:nvPr>
        </p:nvSpPr>
        <p:spPr>
          <a:xfrm>
            <a:off x="347663" y="0"/>
            <a:ext cx="8339137" cy="989013"/>
          </a:xfrm>
        </p:spPr>
        <p:txBody>
          <a:bodyPr/>
          <a:lstStyle/>
          <a:p>
            <a:pPr algn="l" rtl="0" eaLnBrk="1" hangingPunct="1"/>
            <a:r>
              <a:rPr lang="es" b="0" i="0" u="none">
                <a:latin typeface="Arial" pitchFamily="34" charset="0"/>
                <a:cs typeface="Arial" pitchFamily="34" charset="0"/>
              </a:rPr>
              <a:t>Sesión Ejemplo - Procesamiento Datos </a:t>
            </a:r>
          </a:p>
        </p:txBody>
      </p:sp>
      <p:pic>
        <p:nvPicPr>
          <p:cNvPr id="2" name="SBP_data_processing.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228600" y="1371600"/>
            <a:ext cx="8623300" cy="4814888"/>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70122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Exportando Datos &amp; Correcciones</a:t>
            </a:r>
          </a:p>
        </p:txBody>
      </p:sp>
      <p:pic>
        <p:nvPicPr>
          <p:cNvPr id="235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1066800"/>
            <a:ext cx="2097088" cy="300513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28600" y="1038225"/>
            <a:ext cx="6324600" cy="5078313"/>
          </a:xfrm>
          <a:prstGeom prst="rect">
            <a:avLst/>
          </a:prstGeom>
        </p:spPr>
        <p:txBody>
          <a:bodyPr wrap="square">
            <a:spAutoFit/>
          </a:bodyPr>
          <a:lstStyle/>
          <a:p>
            <a:pPr algn="l" rtl="0">
              <a:defRPr/>
            </a:pPr>
            <a:r>
              <a:rPr lang="es" sz="1200" b="0" i="0" u="none" dirty="0">
                <a:solidFill>
                  <a:schemeClr val="tx1">
                    <a:lumMod val="65000"/>
                    <a:lumOff val="35000"/>
                  </a:schemeClr>
                </a:solidFill>
              </a:rPr>
              <a:t>Interpretación de datos generada de la digitalización de varias sub-superficies reflectivas pueden ser sacadas como archivos ASCII XYZ o HYPACK EDT.  Varias correcciones pueden ser aplicadas a las salidas de datos tales como:</a:t>
            </a:r>
          </a:p>
          <a:p>
            <a:pPr algn="l" rtl="0">
              <a:defRPr/>
            </a:pPr>
            <a:endParaRPr lang="es" sz="1200" dirty="0">
              <a:solidFill>
                <a:schemeClr val="tx1">
                  <a:lumMod val="65000"/>
                  <a:lumOff val="35000"/>
                </a:schemeClr>
              </a:solidFill>
            </a:endParaRPr>
          </a:p>
          <a:p>
            <a:pPr marL="285750" indent="-285750" algn="l" rtl="0">
              <a:buFont typeface="Arial" panose="020B0604020202020204" pitchFamily="34" charset="0"/>
              <a:buChar char="•"/>
              <a:defRPr/>
            </a:pPr>
            <a:r>
              <a:rPr lang="es" sz="1200" b="0" i="0" u="none" dirty="0">
                <a:solidFill>
                  <a:schemeClr val="tx1">
                    <a:lumMod val="65000"/>
                    <a:lumOff val="35000"/>
                  </a:schemeClr>
                </a:solidFill>
              </a:rPr>
              <a:t>Correcciones de Velocidad del Sonido en la columna de agua (valor promedio o aplicar un perfil de velocidad del sonido) y correcciones de velocidad separadas para sedimento saturado o roca.</a:t>
            </a:r>
          </a:p>
          <a:p>
            <a:pPr marL="285750" indent="-285750" algn="l" rtl="0">
              <a:buFont typeface="Arial" panose="020B0604020202020204" pitchFamily="34" charset="0"/>
              <a:buChar char="•"/>
              <a:defRPr/>
            </a:pPr>
            <a:r>
              <a:rPr lang="es" sz="1200" b="0" i="0" u="none" dirty="0">
                <a:solidFill>
                  <a:schemeClr val="tx1">
                    <a:lumMod val="65000"/>
                    <a:lumOff val="35000"/>
                  </a:schemeClr>
                </a:solidFill>
              </a:rPr>
              <a:t>Correcciones de Marea usando un archivo de marea HYPACK.</a:t>
            </a:r>
          </a:p>
          <a:p>
            <a:pPr marL="285750" indent="-285750" algn="l" rtl="0">
              <a:buFont typeface="Arial" panose="020B0604020202020204" pitchFamily="34" charset="0"/>
              <a:buChar char="•"/>
              <a:defRPr/>
            </a:pPr>
            <a:r>
              <a:rPr lang="es" sz="1200" b="0" i="0" u="none" dirty="0">
                <a:solidFill>
                  <a:schemeClr val="tx1">
                    <a:lumMod val="65000"/>
                    <a:lumOff val="35000"/>
                  </a:schemeClr>
                </a:solidFill>
              </a:rPr>
              <a:t>Correcciones de Layback a las salidas de datos si estos fueron no especificados en Equipos HYPACK.  Si los datos fueron adquiridos en HYPACK y EQUIPOS fue configurado correctamente entonces las coordenadas en el archivo SEG-Y serán corregidas para la posición del sensor SBP.</a:t>
            </a:r>
          </a:p>
          <a:p>
            <a:pPr marL="285750" indent="-285750" algn="l" rtl="0">
              <a:buFont typeface="Arial" panose="020B0604020202020204" pitchFamily="34" charset="0"/>
              <a:buChar char="•"/>
              <a:defRPr/>
            </a:pPr>
            <a:r>
              <a:rPr lang="es" sz="1200" b="0" i="0" u="none" dirty="0">
                <a:solidFill>
                  <a:schemeClr val="tx1">
                    <a:lumMod val="65000"/>
                    <a:lumOff val="35000"/>
                  </a:schemeClr>
                </a:solidFill>
              </a:rPr>
              <a:t>Correcciones de Latencia entre mediciones y transmisión al computador de adquisición de datos.  Ver Sondeando Mejor Mayo 2018 por detalles.</a:t>
            </a:r>
          </a:p>
          <a:p>
            <a:pPr marL="285750" indent="-285750" algn="l" rtl="0">
              <a:buFont typeface="Arial" panose="020B0604020202020204" pitchFamily="34" charset="0"/>
              <a:buChar char="•"/>
              <a:defRPr/>
            </a:pPr>
            <a:r>
              <a:rPr lang="es" sz="1200" b="0" i="0" u="none" dirty="0">
                <a:solidFill>
                  <a:schemeClr val="tx1">
                    <a:lumMod val="65000"/>
                    <a:lumOff val="35000"/>
                  </a:schemeClr>
                </a:solidFill>
              </a:rPr>
              <a:t>Salidas Interpretación pueden ser recortadas a un archivo de borde.</a:t>
            </a:r>
          </a:p>
          <a:p>
            <a:pPr marL="285750" indent="-285750" algn="l" rtl="0">
              <a:buFont typeface="Arial" panose="020B0604020202020204" pitchFamily="34" charset="0"/>
              <a:buChar char="•"/>
              <a:defRPr/>
            </a:pPr>
            <a:endParaRPr lang="es" sz="1200" dirty="0">
              <a:solidFill>
                <a:schemeClr val="tx1">
                  <a:lumMod val="65000"/>
                  <a:lumOff val="35000"/>
                </a:schemeClr>
              </a:solidFill>
            </a:endParaRPr>
          </a:p>
          <a:p>
            <a:pPr algn="l" rtl="0">
              <a:defRPr/>
            </a:pPr>
            <a:r>
              <a:rPr lang="es" sz="1200" b="0" i="0" u="none" dirty="0">
                <a:solidFill>
                  <a:schemeClr val="tx1">
                    <a:lumMod val="65000"/>
                    <a:lumOff val="35000"/>
                  </a:schemeClr>
                </a:solidFill>
              </a:rPr>
              <a:t>Un archivo de referencia separado es generado con cada archivo ASCII XYZ resaltando las correcciones aplicadas a los datos.</a:t>
            </a:r>
          </a:p>
          <a:p>
            <a:pPr algn="l" rtl="0">
              <a:defRPr/>
            </a:pPr>
            <a:endParaRPr lang="es" sz="1200" dirty="0">
              <a:solidFill>
                <a:schemeClr val="tx1">
                  <a:lumMod val="65000"/>
                  <a:lumOff val="35000"/>
                </a:schemeClr>
              </a:solidFill>
            </a:endParaRPr>
          </a:p>
          <a:p>
            <a:pPr algn="l" rtl="0">
              <a:defRPr/>
            </a:pPr>
            <a:r>
              <a:rPr lang="es" sz="1200" b="0" i="0" u="none" dirty="0">
                <a:solidFill>
                  <a:schemeClr val="tx1">
                    <a:lumMod val="65000"/>
                    <a:lumOff val="35000"/>
                  </a:schemeClr>
                </a:solidFill>
              </a:rPr>
              <a:t>Pantallazos pueden ser capturados en varios formatos de imágenes (PNG, JPG o BMP), con o sin la interpretación de reflector superimpuesta.  Un archivo de referencia de coordenadas con cada imagen el cual permite la imagen ser usada como una cortina sísmica vertical en paquetes de software de terceros.</a:t>
            </a:r>
          </a:p>
          <a:p>
            <a:pPr algn="l" rtl="0">
              <a:defRPr/>
            </a:pPr>
            <a:endParaRPr lang="es" sz="1200" dirty="0">
              <a:solidFill>
                <a:schemeClr val="tx1">
                  <a:lumMod val="65000"/>
                  <a:lumOff val="35000"/>
                </a:schemeClr>
              </a:solidFill>
            </a:endParaRPr>
          </a:p>
          <a:p>
            <a:pPr algn="l" rtl="0">
              <a:defRPr/>
            </a:pPr>
            <a:r>
              <a:rPr lang="es" sz="1200" b="0" i="0" u="none" dirty="0">
                <a:solidFill>
                  <a:schemeClr val="tx1">
                    <a:lumMod val="65000"/>
                    <a:lumOff val="35000"/>
                  </a:schemeClr>
                </a:solidFill>
              </a:rPr>
              <a:t>Datos exportados pueden ser usados en el MODELO TIN para generar superficies y volúmenes o en otros paquetes de software de terceros GIS/CAD.</a:t>
            </a:r>
          </a:p>
          <a:p>
            <a:pPr algn="l" rtl="0">
              <a:defRPr/>
            </a:pPr>
            <a:endParaRPr lang="es" sz="1200" dirty="0">
              <a:solidFill>
                <a:schemeClr val="tx1"/>
              </a:solidFill>
            </a:endParaRPr>
          </a:p>
        </p:txBody>
      </p:sp>
      <p:sp>
        <p:nvSpPr>
          <p:cNvPr id="3" name="Rectangle 2"/>
          <p:cNvSpPr/>
          <p:nvPr/>
        </p:nvSpPr>
        <p:spPr>
          <a:xfrm>
            <a:off x="7086600" y="2438400"/>
            <a:ext cx="1524000" cy="68580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pic>
        <p:nvPicPr>
          <p:cNvPr id="2355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4191000"/>
            <a:ext cx="2276475" cy="13462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00B8FF"/>
                </a:solidFill>
              </a14:hiddenFill>
            </a:ext>
          </a:extLst>
        </p:spPr>
      </p:pic>
      <p:sp>
        <p:nvSpPr>
          <p:cNvPr id="23559" name="Line 6"/>
          <p:cNvSpPr>
            <a:spLocks noChangeShapeType="1"/>
          </p:cNvSpPr>
          <p:nvPr/>
        </p:nvSpPr>
        <p:spPr bwMode="auto">
          <a:xfrm flipV="1">
            <a:off x="6553200" y="4495800"/>
            <a:ext cx="457200" cy="228600"/>
          </a:xfrm>
          <a:prstGeom prst="line">
            <a:avLst/>
          </a:prstGeom>
          <a:noFill/>
          <a:ln w="28575">
            <a:solidFill>
              <a:srgbClr val="DC23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Tree>
    <p:extLst>
      <p:ext uri="{BB962C8B-B14F-4D97-AF65-F5344CB8AC3E}">
        <p14:creationId xmlns:p14="http://schemas.microsoft.com/office/powerpoint/2010/main" val="2196265398"/>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5596128" cy="988786"/>
          </a:xfrm>
        </p:spPr>
        <p:txBody>
          <a:bodyPr/>
          <a:lstStyle/>
          <a:p>
            <a:pPr algn="l" rtl="0"/>
            <a:r>
              <a:rPr lang="es" b="0" i="0" u="none"/>
              <a:t>Sistemas Perfiladores Sub-bottom</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5</a:t>
            </a:fld>
            <a:endParaRPr lang="es" dirty="0"/>
          </a:p>
        </p:txBody>
      </p:sp>
      <p:grpSp>
        <p:nvGrpSpPr>
          <p:cNvPr id="3" name="Group 2"/>
          <p:cNvGrpSpPr/>
          <p:nvPr/>
        </p:nvGrpSpPr>
        <p:grpSpPr>
          <a:xfrm>
            <a:off x="257824" y="1613648"/>
            <a:ext cx="8536552" cy="4634567"/>
            <a:chOff x="347472" y="1115138"/>
            <a:chExt cx="8229600" cy="5142041"/>
          </a:xfrm>
        </p:grpSpPr>
        <p:grpSp>
          <p:nvGrpSpPr>
            <p:cNvPr id="8" name="Group 3"/>
            <p:cNvGrpSpPr>
              <a:grpSpLocks/>
            </p:cNvGrpSpPr>
            <p:nvPr/>
          </p:nvGrpSpPr>
          <p:grpSpPr bwMode="auto">
            <a:xfrm>
              <a:off x="347472" y="5096716"/>
              <a:ext cx="8229600" cy="1160463"/>
              <a:chOff x="533400" y="5486400"/>
              <a:chExt cx="8229600" cy="1447800"/>
            </a:xfrm>
          </p:grpSpPr>
          <p:sp>
            <p:nvSpPr>
              <p:cNvPr id="9" name="Rectangle 2"/>
              <p:cNvSpPr>
                <a:spLocks noChangeArrowheads="1"/>
              </p:cNvSpPr>
              <p:nvPr/>
            </p:nvSpPr>
            <p:spPr bwMode="auto">
              <a:xfrm>
                <a:off x="533400" y="5486400"/>
                <a:ext cx="8229600" cy="1447800"/>
              </a:xfrm>
              <a:prstGeom prst="rect">
                <a:avLst/>
              </a:prstGeom>
              <a:solidFill>
                <a:srgbClr val="131217"/>
              </a:solidFill>
              <a:ln w="25560">
                <a:solidFill>
                  <a:srgbClr val="FFFFFF"/>
                </a:solidFill>
                <a:miter lim="800000"/>
                <a:headEnd/>
                <a:tailEnd/>
              </a:ln>
            </p:spPr>
            <p:txBody>
              <a:bodyPr wrap="none" anchor="ctr"/>
              <a:lstStyle/>
              <a:p>
                <a:pPr algn="l" rtl="0" eaLnBrk="1" hangingPunct="1">
                  <a:buClr>
                    <a:srgbClr val="000000"/>
                  </a:buClr>
                  <a:buSzPct val="100000"/>
                  <a:buFont typeface="Times New Roman" pitchFamily="18" charset="0"/>
                  <a:buNone/>
                </a:pPr>
                <a:endParaRPr lang="es" altLang="en-US" sz="1400"/>
              </a:p>
            </p:txBody>
          </p:sp>
          <p:sp>
            <p:nvSpPr>
              <p:cNvPr id="10" name="AutoShape 10"/>
              <p:cNvSpPr>
                <a:spLocks noChangeArrowheads="1"/>
              </p:cNvSpPr>
              <p:nvPr/>
            </p:nvSpPr>
            <p:spPr bwMode="auto">
              <a:xfrm>
                <a:off x="6781800" y="5673118"/>
                <a:ext cx="1600200" cy="1143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200" b="0" i="0" u="none">
                    <a:solidFill>
                      <a:srgbClr val="FFFFFF"/>
                    </a:solidFill>
                  </a:rPr>
                  <a:t>HYPACK</a:t>
                </a:r>
                <a:r>
                  <a:rPr lang="es" sz="1200" b="0" i="0" u="none" baseline="30000">
                    <a:solidFill>
                      <a:srgbClr val="FFFFFF"/>
                    </a:solidFill>
                  </a:rPr>
                  <a:t>®</a:t>
                </a:r>
              </a:p>
              <a:p>
                <a:pPr algn="ctr" rtl="0" eaLnBrk="1" hangingPunct="1">
                  <a:spcAft>
                    <a:spcPct val="0"/>
                  </a:spcAft>
                  <a:buClrTx/>
                  <a:buFontTx/>
                  <a:buNone/>
                </a:pPr>
                <a:r>
                  <a:rPr lang="es" sz="1200" b="0" i="0" u="none">
                    <a:solidFill>
                      <a:srgbClr val="FFFFFF"/>
                    </a:solidFill>
                  </a:rPr>
                  <a:t>LEVANTAMIENTO</a:t>
                </a:r>
              </a:p>
            </p:txBody>
          </p:sp>
          <p:sp>
            <p:nvSpPr>
              <p:cNvPr id="11" name="AutoShape 11"/>
              <p:cNvSpPr>
                <a:spLocks noChangeArrowheads="1"/>
              </p:cNvSpPr>
              <p:nvPr/>
            </p:nvSpPr>
            <p:spPr bwMode="auto">
              <a:xfrm>
                <a:off x="680634" y="5631657"/>
                <a:ext cx="1600200" cy="53907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1" i="0" u="none">
                    <a:solidFill>
                      <a:srgbClr val="FFFFFF"/>
                    </a:solidFill>
                  </a:rPr>
                  <a:t>SUB-BOTTOM ANALOGO CH-1</a:t>
                </a:r>
              </a:p>
            </p:txBody>
          </p:sp>
          <p:sp>
            <p:nvSpPr>
              <p:cNvPr id="12" name="AutoShape 12"/>
              <p:cNvSpPr>
                <a:spLocks noChangeArrowheads="1"/>
              </p:cNvSpPr>
              <p:nvPr/>
            </p:nvSpPr>
            <p:spPr bwMode="auto">
              <a:xfrm>
                <a:off x="4495800" y="6060570"/>
                <a:ext cx="1600200" cy="381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200" b="0" i="0" u="none">
                    <a:solidFill>
                      <a:srgbClr val="FFFFFF"/>
                    </a:solidFill>
                  </a:rPr>
                  <a:t>SUBBOT.DLL</a:t>
                </a:r>
              </a:p>
            </p:txBody>
          </p:sp>
          <p:sp>
            <p:nvSpPr>
              <p:cNvPr id="13" name="AutoShape 13"/>
              <p:cNvSpPr>
                <a:spLocks noChangeArrowheads="1"/>
              </p:cNvSpPr>
              <p:nvPr/>
            </p:nvSpPr>
            <p:spPr bwMode="auto">
              <a:xfrm>
                <a:off x="2743200" y="5596846"/>
                <a:ext cx="1143000" cy="1219271"/>
              </a:xfrm>
              <a:prstGeom prst="roundRect">
                <a:avLst>
                  <a:gd name="adj" fmla="val 16667"/>
                </a:avLst>
              </a:prstGeom>
              <a:solidFill>
                <a:srgbClr val="FF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0" i="0" u="none">
                    <a:solidFill>
                      <a:srgbClr val="FFFFFF"/>
                    </a:solidFill>
                  </a:rPr>
                  <a:t>Cajas A/D</a:t>
                </a:r>
              </a:p>
              <a:p>
                <a:pPr algn="ctr" rtl="0" eaLnBrk="1" hangingPunct="1">
                  <a:spcAft>
                    <a:spcPct val="0"/>
                  </a:spcAft>
                  <a:buClrTx/>
                  <a:buFontTx/>
                  <a:buNone/>
                </a:pPr>
                <a:r>
                  <a:rPr lang="es" sz="1050" b="0" i="0" u="none">
                    <a:solidFill>
                      <a:srgbClr val="FFFFFF"/>
                    </a:solidFill>
                  </a:rPr>
                  <a:t>NI-USB-BNC 6221, 6341 o 6212</a:t>
                </a:r>
              </a:p>
            </p:txBody>
          </p:sp>
          <p:cxnSp>
            <p:nvCxnSpPr>
              <p:cNvPr id="14" name="AutoShape 14"/>
              <p:cNvCxnSpPr>
                <a:cxnSpLocks noChangeShapeType="1"/>
                <a:stCxn id="11" idx="3"/>
              </p:cNvCxnSpPr>
              <p:nvPr/>
            </p:nvCxnSpPr>
            <p:spPr bwMode="auto">
              <a:xfrm>
                <a:off x="2280834" y="5901193"/>
                <a:ext cx="457604" cy="343425"/>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cxnSp>
            <p:nvCxnSpPr>
              <p:cNvPr id="15" name="AutoShape 15"/>
              <p:cNvCxnSpPr>
                <a:cxnSpLocks noChangeShapeType="1"/>
              </p:cNvCxnSpPr>
              <p:nvPr/>
            </p:nvCxnSpPr>
            <p:spPr bwMode="auto">
              <a:xfrm>
                <a:off x="3886200" y="6244619"/>
                <a:ext cx="609600" cy="0"/>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cxnSp>
            <p:nvCxnSpPr>
              <p:cNvPr id="16" name="AutoShape 16"/>
              <p:cNvCxnSpPr>
                <a:cxnSpLocks noChangeShapeType="1"/>
              </p:cNvCxnSpPr>
              <p:nvPr/>
            </p:nvCxnSpPr>
            <p:spPr bwMode="auto">
              <a:xfrm>
                <a:off x="6096000" y="6244618"/>
                <a:ext cx="685800" cy="1"/>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grpSp>
        <p:sp>
          <p:nvSpPr>
            <p:cNvPr id="17" name="Line 22"/>
            <p:cNvSpPr>
              <a:spLocks noChangeShapeType="1"/>
            </p:cNvSpPr>
            <p:nvPr/>
          </p:nvSpPr>
          <p:spPr bwMode="auto">
            <a:xfrm>
              <a:off x="2100072" y="4818530"/>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s" sz="1400"/>
            </a:p>
          </p:txBody>
        </p:sp>
        <p:grpSp>
          <p:nvGrpSpPr>
            <p:cNvPr id="18" name="Group 1"/>
            <p:cNvGrpSpPr>
              <a:grpSpLocks/>
            </p:cNvGrpSpPr>
            <p:nvPr/>
          </p:nvGrpSpPr>
          <p:grpSpPr bwMode="auto">
            <a:xfrm>
              <a:off x="347472" y="1115138"/>
              <a:ext cx="8229600" cy="3983638"/>
              <a:chOff x="533400" y="1088112"/>
              <a:chExt cx="8229600" cy="4267200"/>
            </a:xfrm>
          </p:grpSpPr>
          <p:sp>
            <p:nvSpPr>
              <p:cNvPr id="19" name="Rectangle 1"/>
              <p:cNvSpPr>
                <a:spLocks noChangeArrowheads="1"/>
              </p:cNvSpPr>
              <p:nvPr/>
            </p:nvSpPr>
            <p:spPr bwMode="auto">
              <a:xfrm>
                <a:off x="533400" y="1088112"/>
                <a:ext cx="8229600" cy="4267200"/>
              </a:xfrm>
              <a:prstGeom prst="rect">
                <a:avLst/>
              </a:prstGeom>
              <a:solidFill>
                <a:srgbClr val="131217"/>
              </a:solidFill>
              <a:ln w="25560">
                <a:solidFill>
                  <a:srgbClr val="FFFFFF"/>
                </a:solidFill>
                <a:miter lim="800000"/>
                <a:headEnd/>
                <a:tailEnd/>
              </a:ln>
            </p:spPr>
            <p:txBody>
              <a:bodyPr wrap="none"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Tx/>
                  <a:buNone/>
                </a:pPr>
                <a:endParaRPr lang="es" altLang="en-US" sz="1800" dirty="0">
                  <a:solidFill>
                    <a:srgbClr val="000000"/>
                  </a:solidFill>
                  <a:latin typeface="Times New Roman" pitchFamily="18" charset="0"/>
                </a:endParaRPr>
              </a:p>
            </p:txBody>
          </p:sp>
          <p:sp>
            <p:nvSpPr>
              <p:cNvPr id="20" name="Line 3"/>
              <p:cNvSpPr>
                <a:spLocks noChangeShapeType="1"/>
              </p:cNvSpPr>
              <p:nvPr/>
            </p:nvSpPr>
            <p:spPr bwMode="auto">
              <a:xfrm>
                <a:off x="6172200" y="3048000"/>
                <a:ext cx="685800" cy="1588"/>
              </a:xfrm>
              <a:prstGeom prst="line">
                <a:avLst/>
              </a:prstGeom>
              <a:noFill/>
              <a:ln w="38160">
                <a:solidFill>
                  <a:srgbClr val="FFFFFF"/>
                </a:solidFill>
                <a:miter lim="800000"/>
                <a:headEnd/>
                <a:tailEnd type="triangle" w="med" len="med"/>
              </a:ln>
              <a:extLst>
                <a:ext uri="{909E8E84-426E-40DD-AFC4-6F175D3DCCD1}">
                  <a14:hiddenFill xmlns:a14="http://schemas.microsoft.com/office/drawing/2010/main">
                    <a:noFill/>
                  </a14:hiddenFill>
                </a:ext>
              </a:extLst>
            </p:spPr>
            <p:txBody>
              <a:bodyPr/>
              <a:lstStyle/>
              <a:p>
                <a:endParaRPr lang="es" sz="1400"/>
              </a:p>
            </p:txBody>
          </p:sp>
          <p:sp>
            <p:nvSpPr>
              <p:cNvPr id="21" name="AutoShape 5"/>
              <p:cNvSpPr>
                <a:spLocks noChangeArrowheads="1"/>
              </p:cNvSpPr>
              <p:nvPr/>
            </p:nvSpPr>
            <p:spPr bwMode="auto">
              <a:xfrm>
                <a:off x="685800" y="2071777"/>
                <a:ext cx="1600200" cy="6858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1" i="0" u="none">
                    <a:solidFill>
                      <a:srgbClr val="FFFFFF"/>
                    </a:solidFill>
                  </a:rPr>
                  <a:t>SyQwest B2010/SB3510HD</a:t>
                </a:r>
              </a:p>
              <a:p>
                <a:pPr algn="ctr" rtl="0" eaLnBrk="1" hangingPunct="1">
                  <a:spcAft>
                    <a:spcPct val="0"/>
                  </a:spcAft>
                  <a:buClrTx/>
                  <a:buFontTx/>
                  <a:buNone/>
                </a:pPr>
                <a:r>
                  <a:rPr lang="es" sz="1050" b="1" i="0" u="none">
                    <a:solidFill>
                      <a:srgbClr val="FFFFFF"/>
                    </a:solidFill>
                  </a:rPr>
                  <a:t>Stratabox</a:t>
                </a:r>
              </a:p>
            </p:txBody>
          </p:sp>
          <p:sp>
            <p:nvSpPr>
              <p:cNvPr id="22" name="Line 6"/>
              <p:cNvSpPr>
                <a:spLocks noChangeShapeType="1"/>
              </p:cNvSpPr>
              <p:nvPr/>
            </p:nvSpPr>
            <p:spPr bwMode="auto">
              <a:xfrm>
                <a:off x="3200400" y="3048000"/>
                <a:ext cx="1371600" cy="1588"/>
              </a:xfrm>
              <a:prstGeom prst="line">
                <a:avLst/>
              </a:prstGeom>
              <a:noFill/>
              <a:ln w="38160">
                <a:solidFill>
                  <a:srgbClr val="FFFFFF"/>
                </a:solidFill>
                <a:miter lim="800000"/>
                <a:headEnd/>
                <a:tailEnd type="triangle" w="med" len="med"/>
              </a:ln>
              <a:extLst>
                <a:ext uri="{909E8E84-426E-40DD-AFC4-6F175D3DCCD1}">
                  <a14:hiddenFill xmlns:a14="http://schemas.microsoft.com/office/drawing/2010/main">
                    <a:noFill/>
                  </a14:hiddenFill>
                </a:ext>
              </a:extLst>
            </p:spPr>
            <p:txBody>
              <a:bodyPr/>
              <a:lstStyle/>
              <a:p>
                <a:endParaRPr lang="es" sz="1400"/>
              </a:p>
            </p:txBody>
          </p:sp>
          <p:sp>
            <p:nvSpPr>
              <p:cNvPr id="23" name="AutoShape 7"/>
              <p:cNvSpPr>
                <a:spLocks noChangeArrowheads="1"/>
              </p:cNvSpPr>
              <p:nvPr/>
            </p:nvSpPr>
            <p:spPr bwMode="auto">
              <a:xfrm>
                <a:off x="4572000" y="3738801"/>
                <a:ext cx="1600200" cy="6858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100" b="0" i="0" u="none">
                    <a:solidFill>
                      <a:srgbClr val="FFFFFF"/>
                    </a:solidFill>
                  </a:rPr>
                  <a:t>Fabricante</a:t>
                </a:r>
              </a:p>
              <a:p>
                <a:pPr algn="ctr" rtl="0" eaLnBrk="1" hangingPunct="1">
                  <a:spcAft>
                    <a:spcPct val="0"/>
                  </a:spcAft>
                  <a:buClrTx/>
                  <a:buFontTx/>
                  <a:buNone/>
                </a:pPr>
                <a:r>
                  <a:rPr lang="es" sz="1100" b="0" i="0" u="none">
                    <a:solidFill>
                      <a:srgbClr val="FFFFFF"/>
                    </a:solidFill>
                  </a:rPr>
                  <a:t>Programa Control</a:t>
                </a:r>
              </a:p>
              <a:p>
                <a:pPr algn="ctr" rtl="0" eaLnBrk="1" hangingPunct="1">
                  <a:spcAft>
                    <a:spcPct val="0"/>
                  </a:spcAft>
                  <a:buClrTx/>
                  <a:buFontTx/>
                  <a:buNone/>
                </a:pPr>
                <a:r>
                  <a:rPr lang="es" sz="800" b="0" i="0" u="none">
                    <a:solidFill>
                      <a:srgbClr val="FFFFFF"/>
                    </a:solidFill>
                  </a:rPr>
                  <a:t>(Sistema dependiente)</a:t>
                </a:r>
              </a:p>
            </p:txBody>
          </p:sp>
          <p:sp>
            <p:nvSpPr>
              <p:cNvPr id="24" name="AutoShape 8"/>
              <p:cNvSpPr>
                <a:spLocks noChangeArrowheads="1"/>
              </p:cNvSpPr>
              <p:nvPr/>
            </p:nvSpPr>
            <p:spPr bwMode="auto">
              <a:xfrm>
                <a:off x="4572000" y="2819400"/>
                <a:ext cx="1600200" cy="381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200" b="0" i="0" u="none">
                    <a:solidFill>
                      <a:srgbClr val="FFFFFF"/>
                    </a:solidFill>
                  </a:rPr>
                  <a:t>SUBBOT.DLL</a:t>
                </a:r>
              </a:p>
            </p:txBody>
          </p:sp>
          <p:sp>
            <p:nvSpPr>
              <p:cNvPr id="25" name="AutoShape 9"/>
              <p:cNvSpPr>
                <a:spLocks noChangeArrowheads="1"/>
              </p:cNvSpPr>
              <p:nvPr/>
            </p:nvSpPr>
            <p:spPr bwMode="auto">
              <a:xfrm>
                <a:off x="6858000" y="2362200"/>
                <a:ext cx="1600200" cy="114300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200" b="0" i="0" u="none">
                    <a:solidFill>
                      <a:srgbClr val="FFFFFF"/>
                    </a:solidFill>
                  </a:rPr>
                  <a:t>HYPACK</a:t>
                </a:r>
                <a:r>
                  <a:rPr lang="es" sz="1200" b="0" i="0" u="none" baseline="30000">
                    <a:solidFill>
                      <a:srgbClr val="FFFFFF"/>
                    </a:solidFill>
                  </a:rPr>
                  <a:t>®</a:t>
                </a:r>
              </a:p>
              <a:p>
                <a:pPr algn="ctr" rtl="0" eaLnBrk="1" hangingPunct="1">
                  <a:spcAft>
                    <a:spcPct val="0"/>
                  </a:spcAft>
                  <a:buClrTx/>
                  <a:buFontTx/>
                  <a:buNone/>
                </a:pPr>
                <a:r>
                  <a:rPr lang="es" sz="1200" b="0" i="0" u="none">
                    <a:solidFill>
                      <a:srgbClr val="FFFFFF"/>
                    </a:solidFill>
                  </a:rPr>
                  <a:t>LEVANTAMIENTO</a:t>
                </a:r>
              </a:p>
            </p:txBody>
          </p:sp>
          <p:sp>
            <p:nvSpPr>
              <p:cNvPr id="26" name="AutoShape 18"/>
              <p:cNvSpPr>
                <a:spLocks noChangeArrowheads="1"/>
              </p:cNvSpPr>
              <p:nvPr/>
            </p:nvSpPr>
            <p:spPr bwMode="auto">
              <a:xfrm>
                <a:off x="685800" y="1630392"/>
                <a:ext cx="1600200" cy="365796"/>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1" i="0" u="none">
                    <a:solidFill>
                      <a:srgbClr val="FFFFFF"/>
                    </a:solidFill>
                  </a:rPr>
                  <a:t>Innomar SES-2000</a:t>
                </a:r>
              </a:p>
            </p:txBody>
          </p:sp>
          <p:sp>
            <p:nvSpPr>
              <p:cNvPr id="27" name="AutoShape 19"/>
              <p:cNvSpPr>
                <a:spLocks noChangeArrowheads="1"/>
              </p:cNvSpPr>
              <p:nvPr/>
            </p:nvSpPr>
            <p:spPr bwMode="auto">
              <a:xfrm>
                <a:off x="685800" y="1152145"/>
                <a:ext cx="1600200" cy="397735"/>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1" i="0" u="none">
                    <a:solidFill>
                      <a:srgbClr val="FFFFFF"/>
                    </a:solidFill>
                  </a:rPr>
                  <a:t>Edgetech 3000</a:t>
                </a:r>
              </a:p>
            </p:txBody>
          </p:sp>
          <p:sp>
            <p:nvSpPr>
              <p:cNvPr id="28" name="Line 21"/>
              <p:cNvSpPr>
                <a:spLocks noChangeShapeType="1"/>
              </p:cNvSpPr>
              <p:nvPr/>
            </p:nvSpPr>
            <p:spPr bwMode="auto">
              <a:xfrm>
                <a:off x="3200400" y="1408175"/>
                <a:ext cx="0" cy="3777320"/>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s" sz="1400"/>
              </a:p>
            </p:txBody>
          </p:sp>
          <p:sp>
            <p:nvSpPr>
              <p:cNvPr id="29" name="Line 24"/>
              <p:cNvSpPr>
                <a:spLocks noChangeShapeType="1"/>
              </p:cNvSpPr>
              <p:nvPr/>
            </p:nvSpPr>
            <p:spPr bwMode="auto">
              <a:xfrm>
                <a:off x="2286000" y="2416201"/>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s" sz="1400"/>
              </a:p>
            </p:txBody>
          </p:sp>
          <p:sp>
            <p:nvSpPr>
              <p:cNvPr id="30" name="Line 25"/>
              <p:cNvSpPr>
                <a:spLocks noChangeShapeType="1"/>
              </p:cNvSpPr>
              <p:nvPr/>
            </p:nvSpPr>
            <p:spPr bwMode="auto">
              <a:xfrm>
                <a:off x="2286000" y="1813291"/>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s" sz="1400"/>
              </a:p>
            </p:txBody>
          </p:sp>
          <p:sp>
            <p:nvSpPr>
              <p:cNvPr id="31" name="Line 26"/>
              <p:cNvSpPr>
                <a:spLocks noChangeShapeType="1"/>
              </p:cNvSpPr>
              <p:nvPr/>
            </p:nvSpPr>
            <p:spPr bwMode="auto">
              <a:xfrm>
                <a:off x="2286000" y="1406588"/>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s" sz="1400"/>
              </a:p>
            </p:txBody>
          </p:sp>
          <p:sp>
            <p:nvSpPr>
              <p:cNvPr id="32" name="Line 27"/>
              <p:cNvSpPr>
                <a:spLocks noChangeShapeType="1"/>
              </p:cNvSpPr>
              <p:nvPr/>
            </p:nvSpPr>
            <p:spPr bwMode="auto">
              <a:xfrm flipH="1">
                <a:off x="3195638" y="4071213"/>
                <a:ext cx="1381125" cy="1588"/>
              </a:xfrm>
              <a:prstGeom prst="line">
                <a:avLst/>
              </a:prstGeom>
              <a:noFill/>
              <a:ln w="9360">
                <a:solidFill>
                  <a:srgbClr val="FFFFFF"/>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s" sz="1400"/>
              </a:p>
            </p:txBody>
          </p:sp>
          <p:sp>
            <p:nvSpPr>
              <p:cNvPr id="33" name="Rounded Rectangle 32"/>
              <p:cNvSpPr/>
              <p:nvPr/>
            </p:nvSpPr>
            <p:spPr>
              <a:xfrm>
                <a:off x="3541713" y="1842352"/>
                <a:ext cx="3048000" cy="727289"/>
              </a:xfrm>
              <a:prstGeom prst="roundRect">
                <a:avLst/>
              </a:prstGeom>
              <a:solidFill>
                <a:srgbClr val="098DB4"/>
              </a:solidFill>
            </p:spPr>
            <p:style>
              <a:lnRef idx="1">
                <a:schemeClr val="accent1"/>
              </a:lnRef>
              <a:fillRef idx="3">
                <a:schemeClr val="accent1"/>
              </a:fillRef>
              <a:effectRef idx="2">
                <a:schemeClr val="accent1"/>
              </a:effectRef>
              <a:fontRef idx="minor">
                <a:schemeClr val="lt1"/>
              </a:fontRef>
            </p:style>
            <p:txBody>
              <a:bodyPr/>
              <a:lstStyle/>
              <a:p>
                <a:pPr algn="l" rtl="0" eaLnBrk="1" hangingPunct="1">
                  <a:buSzPct val="100000"/>
                  <a:defRPr/>
                </a:pPr>
                <a:r>
                  <a:rPr lang="es" sz="1400" b="0" i="0" u="none"/>
                  <a:t>Un DLL es usado para todos los sistemas</a:t>
                </a:r>
              </a:p>
              <a:p>
                <a:pPr algn="ctr" rtl="0" eaLnBrk="1" hangingPunct="1">
                  <a:buClr>
                    <a:srgbClr val="000000"/>
                  </a:buClr>
                  <a:buSzPct val="100000"/>
                  <a:buFont typeface="Times New Roman" panose="02020603050405020304" pitchFamily="18" charset="0"/>
                  <a:buNone/>
                  <a:defRPr/>
                </a:pPr>
                <a:endParaRPr lang="es" sz="1400" dirty="0"/>
              </a:p>
            </p:txBody>
          </p:sp>
        </p:grpSp>
        <p:sp>
          <p:nvSpPr>
            <p:cNvPr id="34" name="AutoShape 18"/>
            <p:cNvSpPr>
              <a:spLocks noChangeArrowheads="1"/>
            </p:cNvSpPr>
            <p:nvPr/>
          </p:nvSpPr>
          <p:spPr bwMode="auto">
            <a:xfrm>
              <a:off x="499872" y="2669055"/>
              <a:ext cx="1600200" cy="433388"/>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1" i="0" u="none">
                  <a:solidFill>
                    <a:srgbClr val="FFFFFF"/>
                  </a:solidFill>
                </a:rPr>
                <a:t>GeoAcoustics GeoPulse Chirp</a:t>
              </a:r>
            </a:p>
          </p:txBody>
        </p:sp>
        <p:sp>
          <p:nvSpPr>
            <p:cNvPr id="35" name="Line 25"/>
            <p:cNvSpPr>
              <a:spLocks noChangeShapeType="1"/>
            </p:cNvSpPr>
            <p:nvPr/>
          </p:nvSpPr>
          <p:spPr bwMode="auto">
            <a:xfrm>
              <a:off x="2100072" y="2896068"/>
              <a:ext cx="914400" cy="1587"/>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s" sz="1400"/>
            </a:p>
          </p:txBody>
        </p:sp>
        <p:sp>
          <p:nvSpPr>
            <p:cNvPr id="36" name="AutoShape 18"/>
            <p:cNvSpPr>
              <a:spLocks noChangeArrowheads="1"/>
            </p:cNvSpPr>
            <p:nvPr/>
          </p:nvSpPr>
          <p:spPr bwMode="auto">
            <a:xfrm>
              <a:off x="499872" y="3165943"/>
              <a:ext cx="1600200" cy="433387"/>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1" i="0" u="none">
                  <a:solidFill>
                    <a:srgbClr val="FFFFFF"/>
                  </a:solidFill>
                </a:rPr>
                <a:t>Teledyne Odom Chirp III</a:t>
              </a:r>
            </a:p>
          </p:txBody>
        </p:sp>
        <p:sp>
          <p:nvSpPr>
            <p:cNvPr id="37" name="Line 25"/>
            <p:cNvSpPr>
              <a:spLocks noChangeShapeType="1"/>
            </p:cNvSpPr>
            <p:nvPr/>
          </p:nvSpPr>
          <p:spPr bwMode="auto">
            <a:xfrm>
              <a:off x="2100072" y="3370730"/>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s" sz="1400"/>
            </a:p>
          </p:txBody>
        </p:sp>
        <p:sp>
          <p:nvSpPr>
            <p:cNvPr id="38" name="AutoShape 18"/>
            <p:cNvSpPr>
              <a:spLocks noChangeArrowheads="1"/>
            </p:cNvSpPr>
            <p:nvPr/>
          </p:nvSpPr>
          <p:spPr bwMode="auto">
            <a:xfrm>
              <a:off x="499872" y="3672355"/>
              <a:ext cx="1600200" cy="295275"/>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1" i="0" u="none">
                  <a:solidFill>
                    <a:srgbClr val="FFFFFF"/>
                  </a:solidFill>
                </a:rPr>
                <a:t>Benthos Chirp</a:t>
              </a:r>
            </a:p>
          </p:txBody>
        </p:sp>
        <p:sp>
          <p:nvSpPr>
            <p:cNvPr id="39" name="Line 25"/>
            <p:cNvSpPr>
              <a:spLocks noChangeShapeType="1"/>
            </p:cNvSpPr>
            <p:nvPr/>
          </p:nvSpPr>
          <p:spPr bwMode="auto">
            <a:xfrm>
              <a:off x="2100072" y="3824755"/>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s" sz="1400"/>
            </a:p>
          </p:txBody>
        </p:sp>
        <p:sp>
          <p:nvSpPr>
            <p:cNvPr id="40" name="AutoShape 18"/>
            <p:cNvSpPr>
              <a:spLocks noChangeArrowheads="1"/>
            </p:cNvSpPr>
            <p:nvPr/>
          </p:nvSpPr>
          <p:spPr bwMode="auto">
            <a:xfrm>
              <a:off x="495110" y="4399430"/>
              <a:ext cx="1600200" cy="295275"/>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1" i="0" u="none">
                  <a:solidFill>
                    <a:srgbClr val="FFFFFF"/>
                  </a:solidFill>
                </a:rPr>
                <a:t>Knudsen</a:t>
              </a:r>
            </a:p>
          </p:txBody>
        </p:sp>
        <p:sp>
          <p:nvSpPr>
            <p:cNvPr id="41" name="Line 25"/>
            <p:cNvSpPr>
              <a:spLocks noChangeShapeType="1"/>
            </p:cNvSpPr>
            <p:nvPr/>
          </p:nvSpPr>
          <p:spPr bwMode="auto">
            <a:xfrm>
              <a:off x="2095310" y="4551830"/>
              <a:ext cx="914400" cy="1588"/>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s" sz="1400"/>
            </a:p>
          </p:txBody>
        </p:sp>
        <p:sp>
          <p:nvSpPr>
            <p:cNvPr id="42" name="AutoShape 18"/>
            <p:cNvSpPr>
              <a:spLocks noChangeArrowheads="1"/>
            </p:cNvSpPr>
            <p:nvPr/>
          </p:nvSpPr>
          <p:spPr bwMode="auto">
            <a:xfrm>
              <a:off x="495110" y="4043830"/>
              <a:ext cx="1600200" cy="293688"/>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1" i="0" u="none">
                  <a:solidFill>
                    <a:srgbClr val="FFFFFF"/>
                  </a:solidFill>
                </a:rPr>
                <a:t>Falmouth HMS-622</a:t>
              </a:r>
            </a:p>
          </p:txBody>
        </p:sp>
        <p:sp>
          <p:nvSpPr>
            <p:cNvPr id="43" name="Line 25"/>
            <p:cNvSpPr>
              <a:spLocks noChangeShapeType="1"/>
            </p:cNvSpPr>
            <p:nvPr/>
          </p:nvSpPr>
          <p:spPr bwMode="auto">
            <a:xfrm>
              <a:off x="2095310" y="4185118"/>
              <a:ext cx="914400" cy="1587"/>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s" sz="1400"/>
            </a:p>
          </p:txBody>
        </p:sp>
        <p:sp>
          <p:nvSpPr>
            <p:cNvPr id="44" name="AutoShape 9"/>
            <p:cNvSpPr>
              <a:spLocks noChangeArrowheads="1"/>
            </p:cNvSpPr>
            <p:nvPr/>
          </p:nvSpPr>
          <p:spPr bwMode="auto">
            <a:xfrm>
              <a:off x="3393830" y="1283314"/>
              <a:ext cx="3005138" cy="349250"/>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600" b="1" i="0" u="none">
                  <a:solidFill>
                    <a:srgbClr val="FFFFFF"/>
                  </a:solidFill>
                </a:rPr>
                <a:t>SISTEMAS DIGITALES</a:t>
              </a:r>
            </a:p>
          </p:txBody>
        </p:sp>
        <p:sp>
          <p:nvSpPr>
            <p:cNvPr id="45" name="AutoShape 11"/>
            <p:cNvSpPr>
              <a:spLocks noChangeArrowheads="1"/>
            </p:cNvSpPr>
            <p:nvPr/>
          </p:nvSpPr>
          <p:spPr bwMode="auto">
            <a:xfrm>
              <a:off x="482092" y="5707295"/>
              <a:ext cx="1600200" cy="392113"/>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1" i="0" u="none">
                  <a:solidFill>
                    <a:srgbClr val="FFFFFF"/>
                  </a:solidFill>
                </a:rPr>
                <a:t>SUB-BOTTOM ANALOGO CH-2</a:t>
              </a:r>
            </a:p>
          </p:txBody>
        </p:sp>
        <p:cxnSp>
          <p:nvCxnSpPr>
            <p:cNvPr id="46" name="AutoShape 14"/>
            <p:cNvCxnSpPr>
              <a:cxnSpLocks noChangeShapeType="1"/>
              <a:stCxn id="45" idx="3"/>
              <a:endCxn id="13" idx="1"/>
            </p:cNvCxnSpPr>
            <p:nvPr/>
          </p:nvCxnSpPr>
          <p:spPr bwMode="auto">
            <a:xfrm flipV="1">
              <a:off x="2082292" y="5673887"/>
              <a:ext cx="474980" cy="229465"/>
            </a:xfrm>
            <a:prstGeom prst="straightConnector1">
              <a:avLst/>
            </a:prstGeom>
            <a:noFill/>
            <a:ln w="19080">
              <a:solidFill>
                <a:srgbClr val="FFFFFF"/>
              </a:solidFill>
              <a:miter lim="800000"/>
              <a:headEnd/>
              <a:tailEnd type="triangle" w="med" len="med"/>
            </a:ln>
            <a:extLst>
              <a:ext uri="{909E8E84-426E-40DD-AFC4-6F175D3DCCD1}">
                <a14:hiddenFill xmlns:a14="http://schemas.microsoft.com/office/drawing/2010/main">
                  <a:noFill/>
                </a14:hiddenFill>
              </a:ext>
            </a:extLst>
          </p:spPr>
        </p:cxnSp>
        <p:sp>
          <p:nvSpPr>
            <p:cNvPr id="47" name="AutoShape 9"/>
            <p:cNvSpPr>
              <a:spLocks noChangeArrowheads="1"/>
            </p:cNvSpPr>
            <p:nvPr/>
          </p:nvSpPr>
          <p:spPr bwMode="auto">
            <a:xfrm>
              <a:off x="3977807" y="5185350"/>
              <a:ext cx="2351365" cy="298797"/>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200" b="1" i="0" u="none">
                  <a:solidFill>
                    <a:srgbClr val="FFFFFF"/>
                  </a:solidFill>
                </a:rPr>
                <a:t>SISTEMAS ANALOGOS</a:t>
              </a:r>
            </a:p>
          </p:txBody>
        </p:sp>
        <p:sp>
          <p:nvSpPr>
            <p:cNvPr id="48" name="AutoShape 18"/>
            <p:cNvSpPr>
              <a:spLocks noChangeArrowheads="1"/>
            </p:cNvSpPr>
            <p:nvPr/>
          </p:nvSpPr>
          <p:spPr bwMode="auto">
            <a:xfrm>
              <a:off x="499872" y="4753443"/>
              <a:ext cx="1600200" cy="293687"/>
            </a:xfrm>
            <a:prstGeom prst="roundRect">
              <a:avLst>
                <a:gd name="adj" fmla="val 16667"/>
              </a:avLst>
            </a:prstGeom>
            <a:solidFill>
              <a:srgbClr val="C00000"/>
            </a:solidFill>
            <a:ln w="25560">
              <a:solidFill>
                <a:srgbClr val="FFFFFF"/>
              </a:solidFill>
              <a:miter lim="800000"/>
              <a:headEnd/>
              <a:tailEnd/>
            </a:ln>
          </p:spPr>
          <p:txBody>
            <a:bodyPr lIns="90000" tIns="46800" rIns="90000" bIns="46800" anchor="ctr"/>
            <a:lstStyle>
              <a:lvl1pPr>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ctr" rtl="0" eaLnBrk="1" hangingPunct="1">
                <a:spcAft>
                  <a:spcPct val="0"/>
                </a:spcAft>
                <a:buClrTx/>
                <a:buFontTx/>
                <a:buNone/>
              </a:pPr>
              <a:r>
                <a:rPr lang="es" sz="1050" b="1" i="0" u="none">
                  <a:solidFill>
                    <a:srgbClr val="FFFFFF"/>
                  </a:solidFill>
                </a:rPr>
                <a:t>Dispositivos Especializados</a:t>
              </a:r>
            </a:p>
          </p:txBody>
        </p:sp>
        <p:sp>
          <p:nvSpPr>
            <p:cNvPr id="49" name="Line 25"/>
            <p:cNvSpPr>
              <a:spLocks noChangeShapeType="1"/>
            </p:cNvSpPr>
            <p:nvPr/>
          </p:nvSpPr>
          <p:spPr bwMode="auto">
            <a:xfrm>
              <a:off x="2100072" y="4905843"/>
              <a:ext cx="914400" cy="0"/>
            </a:xfrm>
            <a:prstGeom prst="line">
              <a:avLst/>
            </a:prstGeom>
            <a:noFill/>
            <a:ln w="9360">
              <a:solidFill>
                <a:srgbClr val="FFFFFF"/>
              </a:solidFill>
              <a:round/>
              <a:headEnd/>
              <a:tailEnd/>
            </a:ln>
            <a:extLst>
              <a:ext uri="{909E8E84-426E-40DD-AFC4-6F175D3DCCD1}">
                <a14:hiddenFill xmlns:a14="http://schemas.microsoft.com/office/drawing/2010/main">
                  <a:noFill/>
                </a14:hiddenFill>
              </a:ext>
            </a:extLst>
          </p:spPr>
          <p:txBody>
            <a:bodyPr/>
            <a:lstStyle/>
            <a:p>
              <a:endParaRPr lang="es" sz="1400"/>
            </a:p>
          </p:txBody>
        </p:sp>
      </p:grpSp>
    </p:spTree>
    <p:extLst>
      <p:ext uri="{BB962C8B-B14F-4D97-AF65-F5344CB8AC3E}">
        <p14:creationId xmlns:p14="http://schemas.microsoft.com/office/powerpoint/2010/main" val="36980626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BP_data_export.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04800" y="1525588"/>
            <a:ext cx="8458200" cy="4722812"/>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24579" name="Title 7"/>
          <p:cNvSpPr>
            <a:spLocks noGrp="1"/>
          </p:cNvSpPr>
          <p:nvPr>
            <p:ph type="title"/>
          </p:nvPr>
        </p:nvSpPr>
        <p:spPr>
          <a:xfrm>
            <a:off x="347663" y="0"/>
            <a:ext cx="7348537" cy="989013"/>
          </a:xfrm>
        </p:spPr>
        <p:txBody>
          <a:bodyPr/>
          <a:lstStyle/>
          <a:p>
            <a:pPr algn="l" rtl="0" eaLnBrk="1" hangingPunct="1"/>
            <a:r>
              <a:rPr lang="es" b="0" i="0" u="none">
                <a:latin typeface="Arial" pitchFamily="34" charset="0"/>
                <a:cs typeface="Arial" pitchFamily="34" charset="0"/>
              </a:rPr>
              <a:t>Sesión Ejemplo - Exportando Datos </a:t>
            </a:r>
          </a:p>
        </p:txBody>
      </p:sp>
    </p:spTree>
    <p:extLst>
      <p:ext uri="{BB962C8B-B14F-4D97-AF65-F5344CB8AC3E}">
        <p14:creationId xmlns:p14="http://schemas.microsoft.com/office/powerpoint/2010/main" val="1037989595"/>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seq concurrent="1" nextAc="seek">
              <p:cTn id="4" restart="whenNotActive" fill="hold" evtFilter="cancelBubble" nodeType="interactiveSeq">
                <p:stCondLst>
                  <p:cond evt="onClick" delay="0">
                    <p:tgtEl>
                      <p:spTgt spid="2"/>
                    </p:tgtEl>
                  </p:cond>
                </p:stCondLst>
                <p:endSync evt="end" delay="0">
                  <p:rtn val="all"/>
                </p:endSync>
                <p:childTnLst>
                  <p:par>
                    <p:cTn id="5" fill="hold" nodeType="clickPar">
                      <p:stCondLst>
                        <p:cond delay="0"/>
                      </p:stCondLst>
                      <p:childTnLst>
                        <p:par>
                          <p:cTn id="6" fill="hold" nodeType="withGroup">
                            <p:stCondLst>
                              <p:cond delay="0"/>
                            </p:stCondLst>
                            <p:childTnLst>
                              <p:par>
                                <p:cTn id="7" presetID="2" presetClass="mediacall" presetSubtype="0" fill="hold" nodeType="clickEffect">
                                  <p:stCondLst>
                                    <p:cond delay="0"/>
                                  </p:stCondLst>
                                  <p:childTnLst>
                                    <p:cmd type="call" cmd="togglePause">
                                      <p:cBhvr>
                                        <p:cTn id="8" dur="1" fill="hold"/>
                                        <p:tgtEl>
                                          <p:spTgt spid="2"/>
                                        </p:tgtEl>
                                      </p:cBhvr>
                                    </p:cmd>
                                  </p:childTnLst>
                                </p:cTn>
                              </p:par>
                            </p:childTnLst>
                          </p:cTn>
                        </p:par>
                      </p:childTnLst>
                    </p:cTn>
                  </p:par>
                </p:childTnLst>
              </p:cTn>
              <p:nextCondLst>
                <p:cond evt="onClick" delay="0">
                  <p:tgtEl>
                    <p:spTgt spid="2"/>
                  </p:tgtEl>
                </p:cond>
              </p:nextCondLst>
            </p:seq>
            <p:video>
              <p:cMediaNode vol="80000">
                <p:cTn id="9" fill="hold" display="0">
                  <p:stCondLst>
                    <p:cond delay="indefinite"/>
                  </p:stCondLst>
                </p:cTn>
                <p:tgtEl>
                  <p:spTgt spid="2"/>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Diagramas Cercas 3D</a:t>
            </a:r>
          </a:p>
        </p:txBody>
      </p:sp>
      <p:sp>
        <p:nvSpPr>
          <p:cNvPr id="25603" name="Rectangle 2"/>
          <p:cNvSpPr>
            <a:spLocks noChangeArrowheads="1"/>
          </p:cNvSpPr>
          <p:nvPr/>
        </p:nvSpPr>
        <p:spPr bwMode="auto">
          <a:xfrm>
            <a:off x="333375" y="1553369"/>
            <a:ext cx="4495800"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bg1"/>
                </a:solidFill>
                <a:latin typeface="Arial" pitchFamily="34" charset="0"/>
                <a:ea typeface="Microsoft YaHei" pitchFamily="34" charset="-122"/>
              </a:defRPr>
            </a:lvl1pPr>
            <a:lvl2pPr>
              <a:defRPr>
                <a:solidFill>
                  <a:schemeClr val="bg1"/>
                </a:solidFill>
                <a:latin typeface="Arial" pitchFamily="34" charset="0"/>
                <a:ea typeface="Microsoft YaHei" pitchFamily="34" charset="-122"/>
              </a:defRPr>
            </a:lvl2pPr>
            <a:lvl3pPr>
              <a:defRPr>
                <a:solidFill>
                  <a:schemeClr val="bg1"/>
                </a:solidFill>
                <a:latin typeface="Arial" pitchFamily="34" charset="0"/>
                <a:ea typeface="Microsoft YaHei" pitchFamily="34" charset="-122"/>
              </a:defRPr>
            </a:lvl3pPr>
            <a:lvl4pPr>
              <a:defRPr>
                <a:solidFill>
                  <a:schemeClr val="bg1"/>
                </a:solidFill>
                <a:latin typeface="Arial" pitchFamily="34" charset="0"/>
                <a:ea typeface="Microsoft YaHei" pitchFamily="34" charset="-122"/>
              </a:defRPr>
            </a:lvl4pPr>
            <a:lvl5pPr>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defRPr>
                <a:solidFill>
                  <a:schemeClr val="bg1"/>
                </a:solidFill>
                <a:latin typeface="Arial" pitchFamily="34" charset="0"/>
                <a:ea typeface="Microsoft YaHei" pitchFamily="34" charset="-122"/>
              </a:defRPr>
            </a:lvl9pPr>
          </a:lstStyle>
          <a:p>
            <a:pPr algn="l" rtl="0">
              <a:buFont typeface="Arial" pitchFamily="34" charset="0"/>
              <a:buChar char="•"/>
            </a:pPr>
            <a:r>
              <a:rPr lang="es" sz="1400" b="0" i="0" u="none">
                <a:solidFill>
                  <a:schemeClr val="tx1">
                    <a:lumMod val="65000"/>
                    <a:lumOff val="35000"/>
                  </a:schemeClr>
                </a:solidFill>
              </a:rPr>
              <a:t>HYPACK SUB-BOTTOM tiene la habilidad de producir diagramas de cerca 3D de las líneas de perfiles sub-bottom con interpretación de reflectores superimpuesta y polígonos de isopacas coloreadas.  </a:t>
            </a:r>
          </a:p>
          <a:p>
            <a:pPr algn="l" rtl="0">
              <a:buFont typeface="Arial" pitchFamily="34" charset="0"/>
              <a:buChar char="•"/>
            </a:pPr>
            <a:endParaRPr lang="es" altLang="en-US" sz="1400" dirty="0">
              <a:solidFill>
                <a:schemeClr val="tx1">
                  <a:lumMod val="65000"/>
                  <a:lumOff val="35000"/>
                </a:schemeClr>
              </a:solidFill>
            </a:endParaRPr>
          </a:p>
          <a:p>
            <a:pPr algn="l" rtl="0">
              <a:buFont typeface="Arial" pitchFamily="34" charset="0"/>
              <a:buChar char="•"/>
            </a:pPr>
            <a:r>
              <a:rPr lang="es" sz="1400" b="0" i="0" u="none">
                <a:solidFill>
                  <a:schemeClr val="tx1">
                    <a:lumMod val="65000"/>
                    <a:lumOff val="35000"/>
                  </a:schemeClr>
                </a:solidFill>
              </a:rPr>
              <a:t>El diagrama de cerca puede ser rotado en cualquier dirección y la transparencia de los datos puede ser controlada.  Los datos cerca pueden también ser recortados a un archivo de borde para resaltar un área de interés particular.  </a:t>
            </a:r>
          </a:p>
          <a:p>
            <a:pPr algn="l" rtl="0">
              <a:buFont typeface="Arial" pitchFamily="34" charset="0"/>
              <a:buChar char="•"/>
            </a:pPr>
            <a:endParaRPr lang="es" altLang="en-US" sz="1400" dirty="0">
              <a:solidFill>
                <a:schemeClr val="tx1">
                  <a:lumMod val="65000"/>
                  <a:lumOff val="35000"/>
                </a:schemeClr>
              </a:solidFill>
            </a:endParaRPr>
          </a:p>
          <a:p>
            <a:pPr algn="l" rtl="0">
              <a:buFont typeface="Arial" pitchFamily="34" charset="0"/>
              <a:buChar char="•"/>
            </a:pPr>
            <a:r>
              <a:rPr lang="es" sz="1400" b="0" i="0" u="none">
                <a:solidFill>
                  <a:schemeClr val="tx1">
                    <a:lumMod val="65000"/>
                    <a:lumOff val="35000"/>
                  </a:schemeClr>
                </a:solidFill>
              </a:rPr>
              <a:t>Esta es una herramienta útil para visualizar los datos en tres dimensiones para proveer un mejor entendimiento de la sub-superficie geológica.  </a:t>
            </a:r>
          </a:p>
        </p:txBody>
      </p:sp>
      <p:grpSp>
        <p:nvGrpSpPr>
          <p:cNvPr id="2" name="Group 1">
            <a:extLst>
              <a:ext uri="{FF2B5EF4-FFF2-40B4-BE49-F238E27FC236}">
                <a16:creationId xmlns:a16="http://schemas.microsoft.com/office/drawing/2014/main" xmlns="" id="{4767F1D8-D639-4DD5-B44C-72FE6CDFA754}"/>
              </a:ext>
            </a:extLst>
          </p:cNvPr>
          <p:cNvGrpSpPr/>
          <p:nvPr/>
        </p:nvGrpSpPr>
        <p:grpSpPr>
          <a:xfrm>
            <a:off x="5000625" y="1553369"/>
            <a:ext cx="2097088" cy="2276475"/>
            <a:chOff x="4724400" y="1047750"/>
            <a:chExt cx="2097088" cy="2276475"/>
          </a:xfrm>
        </p:grpSpPr>
        <p:pic>
          <p:nvPicPr>
            <p:cNvPr id="25606" name="Picture 2"/>
            <p:cNvPicPr>
              <a:picLocks noChangeAspect="1" noChangeArrowheads="1"/>
            </p:cNvPicPr>
            <p:nvPr/>
          </p:nvPicPr>
          <p:blipFill>
            <a:blip r:embed="rId3">
              <a:extLst>
                <a:ext uri="{28A0092B-C50C-407E-A947-70E740481C1C}">
                  <a14:useLocalDpi xmlns:a14="http://schemas.microsoft.com/office/drawing/2010/main" val="0"/>
                </a:ext>
              </a:extLst>
            </a:blip>
            <a:srcRect b="24231"/>
            <a:stretch>
              <a:fillRect/>
            </a:stretch>
          </p:blipFill>
          <p:spPr bwMode="auto">
            <a:xfrm>
              <a:off x="4724400" y="1047750"/>
              <a:ext cx="2097088" cy="22764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00B8FF"/>
                  </a:solidFill>
                </a14:hiddenFill>
              </a:ext>
            </a:extLst>
          </p:spPr>
        </p:pic>
        <p:sp>
          <p:nvSpPr>
            <p:cNvPr id="8" name="Rectangle 7"/>
            <p:cNvSpPr/>
            <p:nvPr/>
          </p:nvSpPr>
          <p:spPr>
            <a:xfrm>
              <a:off x="4876800" y="3076575"/>
              <a:ext cx="1524000" cy="200025"/>
            </a:xfrm>
            <a:prstGeom prst="rect">
              <a:avLst/>
            </a:pr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grpSp>
      <p:sp>
        <p:nvSpPr>
          <p:cNvPr id="25608" name="AutoShape 3"/>
          <p:cNvSpPr>
            <a:spLocks noChangeArrowheads="1"/>
          </p:cNvSpPr>
          <p:nvPr/>
        </p:nvSpPr>
        <p:spPr bwMode="auto">
          <a:xfrm>
            <a:off x="6677025" y="3263900"/>
            <a:ext cx="2133600" cy="3094171"/>
          </a:xfrm>
          <a:prstGeom prst="roundRect">
            <a:avLst>
              <a:gd name="adj" fmla="val 171"/>
            </a:avLst>
          </a:prstGeom>
          <a:solidFill>
            <a:srgbClr val="99CCFF"/>
          </a:solidFill>
          <a:ln w="9360">
            <a:solidFill>
              <a:srgbClr val="000000"/>
            </a:solidFill>
            <a:round/>
            <a:headEnd/>
            <a:tailEnd/>
          </a:ln>
        </p:spPr>
        <p:txBody>
          <a:bodyPr lIns="90000" tIns="45000" rIns="90000" bIns="45000" anchor="ctr" anchorCtr="1"/>
          <a:lstStyle>
            <a:lvl1pPr marL="285750" indent="-285750">
              <a:spcAft>
                <a:spcPts val="600"/>
              </a:spcAft>
              <a:buClr>
                <a:schemeClr val="bg2"/>
              </a:buClr>
              <a:buFont typeface="Arial"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cs typeface="Arial" pitchFamily="34" charset="0"/>
              </a:defRPr>
            </a:lvl9pPr>
          </a:lstStyle>
          <a:p>
            <a:pPr algn="l" rtl="0" eaLnBrk="1" hangingPunct="1">
              <a:spcAft>
                <a:spcPct val="0"/>
              </a:spcAft>
              <a:buClrTx/>
              <a:buFont typeface="Arial" pitchFamily="34" charset="0"/>
              <a:buChar char="•"/>
            </a:pPr>
            <a:r>
              <a:rPr lang="es" sz="1800" b="0" i="0" u="none">
                <a:solidFill>
                  <a:schemeClr val="tx1">
                    <a:lumMod val="65000"/>
                    <a:lumOff val="35000"/>
                  </a:schemeClr>
                </a:solidFill>
              </a:rPr>
              <a:t>Use Shift clic mouse izquierdo para rotar la Cerca.</a:t>
            </a:r>
          </a:p>
          <a:p>
            <a:pPr algn="l" rtl="0" eaLnBrk="1" hangingPunct="1">
              <a:spcAft>
                <a:spcPct val="0"/>
              </a:spcAft>
              <a:buClrTx/>
              <a:buFont typeface="Arial" pitchFamily="34" charset="0"/>
              <a:buChar char="•"/>
            </a:pPr>
            <a:r>
              <a:rPr lang="es" sz="1800" b="0" i="0" u="none">
                <a:solidFill>
                  <a:schemeClr val="tx1">
                    <a:lumMod val="65000"/>
                    <a:lumOff val="35000"/>
                  </a:schemeClr>
                </a:solidFill>
              </a:rPr>
              <a:t>Rueda mouse para zoom dentro/fuera.</a:t>
            </a:r>
          </a:p>
          <a:p>
            <a:pPr algn="l" rtl="0" eaLnBrk="1" hangingPunct="1">
              <a:spcAft>
                <a:spcPct val="0"/>
              </a:spcAft>
              <a:buClrTx/>
              <a:buFont typeface="Arial" pitchFamily="34" charset="0"/>
              <a:buChar char="•"/>
            </a:pPr>
            <a:r>
              <a:rPr lang="es" sz="1800" b="0" i="0" u="none">
                <a:solidFill>
                  <a:schemeClr val="tx1">
                    <a:lumMod val="65000"/>
                    <a:lumOff val="35000"/>
                  </a:schemeClr>
                </a:solidFill>
              </a:rPr>
              <a:t>Clic mouse derecho para panear.</a:t>
            </a:r>
          </a:p>
        </p:txBody>
      </p:sp>
    </p:spTree>
    <p:extLst>
      <p:ext uri="{BB962C8B-B14F-4D97-AF65-F5344CB8AC3E}">
        <p14:creationId xmlns:p14="http://schemas.microsoft.com/office/powerpoint/2010/main" val="3354214113"/>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1A251B-3239-4DA8-A210-394A58902496}"/>
              </a:ext>
            </a:extLst>
          </p:cNvPr>
          <p:cNvSpPr>
            <a:spLocks noGrp="1"/>
          </p:cNvSpPr>
          <p:nvPr>
            <p:ph type="title"/>
          </p:nvPr>
        </p:nvSpPr>
        <p:spPr/>
        <p:txBody>
          <a:bodyPr/>
          <a:lstStyle/>
          <a:p>
            <a:pPr algn="l" rtl="0"/>
            <a:r>
              <a:rPr lang="es" b="0" i="0" u="none">
                <a:cs typeface="Arial" pitchFamily="34" charset="0"/>
              </a:rPr>
              <a:t>Diagramas Cercas 3D</a:t>
            </a:r>
            <a:endParaRPr lang="es" dirty="0"/>
          </a:p>
        </p:txBody>
      </p:sp>
      <p:sp>
        <p:nvSpPr>
          <p:cNvPr id="3" name="Slide Number Placeholder 2">
            <a:extLst>
              <a:ext uri="{FF2B5EF4-FFF2-40B4-BE49-F238E27FC236}">
                <a16:creationId xmlns:a16="http://schemas.microsoft.com/office/drawing/2014/main" xmlns="" id="{65258E91-39E7-40D1-98F9-EC91E5ABF921}"/>
              </a:ext>
            </a:extLst>
          </p:cNvPr>
          <p:cNvSpPr>
            <a:spLocks noGrp="1"/>
          </p:cNvSpPr>
          <p:nvPr>
            <p:ph type="sldNum" sz="quarter" idx="12"/>
          </p:nvPr>
        </p:nvSpPr>
        <p:spPr/>
        <p:txBody>
          <a:bodyPr/>
          <a:lstStyle/>
          <a:p>
            <a:pPr algn="l" rtl="0"/>
            <a:fld id="{50F2F8E5-1108-0A46-83A0-852BF6A1A522}" type="slidenum">
              <a:rPr/>
              <a:pPr algn="l" rtl="0"/>
              <a:t>52</a:t>
            </a:fld>
            <a:endParaRPr lang="es"/>
          </a:p>
        </p:txBody>
      </p:sp>
      <p:pic>
        <p:nvPicPr>
          <p:cNvPr id="4" name="Picture 5">
            <a:extLst>
              <a:ext uri="{FF2B5EF4-FFF2-40B4-BE49-F238E27FC236}">
                <a16:creationId xmlns:a16="http://schemas.microsoft.com/office/drawing/2014/main" xmlns="" id="{5E059EA0-E55D-4723-821B-9A3701634C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447" r="4332"/>
          <a:stretch>
            <a:fillRect/>
          </a:stretch>
        </p:blipFill>
        <p:spPr bwMode="auto">
          <a:xfrm>
            <a:off x="368255" y="1368082"/>
            <a:ext cx="6507888" cy="465705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9">
            <a:extLst>
              <a:ext uri="{FF2B5EF4-FFF2-40B4-BE49-F238E27FC236}">
                <a16:creationId xmlns:a16="http://schemas.microsoft.com/office/drawing/2014/main" xmlns="" id="{3DEF6EE8-F433-4BE6-A04C-86AE29C5CC8E}"/>
              </a:ext>
            </a:extLst>
          </p:cNvPr>
          <p:cNvSpPr>
            <a:spLocks noChangeArrowheads="1"/>
          </p:cNvSpPr>
          <p:nvPr/>
        </p:nvSpPr>
        <p:spPr bwMode="auto">
          <a:xfrm>
            <a:off x="649480" y="6169251"/>
            <a:ext cx="620852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es" sz="1200" b="0" i="0" u="none" dirty="0">
                <a:solidFill>
                  <a:schemeClr val="tx1">
                    <a:lumMod val="65000"/>
                    <a:lumOff val="35000"/>
                  </a:schemeClr>
                </a:solidFill>
              </a:rPr>
              <a:t>Diagrama cerca 3D de tres líneas paralelas de perfiles sub-bottom mostrando interpretación superimpuesta y barras de escala.</a:t>
            </a:r>
          </a:p>
        </p:txBody>
      </p:sp>
    </p:spTree>
    <p:extLst>
      <p:ext uri="{BB962C8B-B14F-4D97-AF65-F5344CB8AC3E}">
        <p14:creationId xmlns:p14="http://schemas.microsoft.com/office/powerpoint/2010/main" val="13336755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3312FB-91D9-4AA0-9B15-04CC05B8E84D}"/>
              </a:ext>
            </a:extLst>
          </p:cNvPr>
          <p:cNvSpPr>
            <a:spLocks noGrp="1"/>
          </p:cNvSpPr>
          <p:nvPr>
            <p:ph type="title"/>
          </p:nvPr>
        </p:nvSpPr>
        <p:spPr/>
        <p:txBody>
          <a:bodyPr/>
          <a:lstStyle/>
          <a:p>
            <a:pPr algn="l" rtl="0"/>
            <a:r>
              <a:rPr lang="es" b="0" i="0" u="none"/>
              <a:t>Presentación Cerca (Fence) 3D</a:t>
            </a:r>
          </a:p>
        </p:txBody>
      </p:sp>
      <p:sp>
        <p:nvSpPr>
          <p:cNvPr id="3" name="Slide Number Placeholder 2">
            <a:extLst>
              <a:ext uri="{FF2B5EF4-FFF2-40B4-BE49-F238E27FC236}">
                <a16:creationId xmlns:a16="http://schemas.microsoft.com/office/drawing/2014/main" xmlns="" id="{C92554E8-80F8-46F7-9DA9-7BCDADE92A1F}"/>
              </a:ext>
            </a:extLst>
          </p:cNvPr>
          <p:cNvSpPr>
            <a:spLocks noGrp="1"/>
          </p:cNvSpPr>
          <p:nvPr>
            <p:ph type="sldNum" sz="quarter" idx="12"/>
          </p:nvPr>
        </p:nvSpPr>
        <p:spPr/>
        <p:txBody>
          <a:bodyPr/>
          <a:lstStyle/>
          <a:p>
            <a:pPr algn="l" rtl="0"/>
            <a:fld id="{50F2F8E5-1108-0A46-83A0-852BF6A1A522}" type="slidenum">
              <a:rPr/>
              <a:pPr algn="l" rtl="0"/>
              <a:t>53</a:t>
            </a:fld>
            <a:endParaRPr lang="es"/>
          </a:p>
        </p:txBody>
      </p:sp>
      <p:pic>
        <p:nvPicPr>
          <p:cNvPr id="4" name="Picture 4">
            <a:extLst>
              <a:ext uri="{FF2B5EF4-FFF2-40B4-BE49-F238E27FC236}">
                <a16:creationId xmlns:a16="http://schemas.microsoft.com/office/drawing/2014/main" xmlns="" id="{BE5AA937-7904-43BC-9867-A98C3C5544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4300" t="4419" r="5045" b="41545"/>
          <a:stretch>
            <a:fillRect/>
          </a:stretch>
        </p:blipFill>
        <p:spPr bwMode="auto">
          <a:xfrm>
            <a:off x="806450" y="1566723"/>
            <a:ext cx="7531100" cy="42597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xmlns="" id="{EF90F912-6F75-4863-8A98-A9254B555505}"/>
              </a:ext>
            </a:extLst>
          </p:cNvPr>
          <p:cNvSpPr>
            <a:spLocks noChangeArrowheads="1"/>
          </p:cNvSpPr>
          <p:nvPr/>
        </p:nvSpPr>
        <p:spPr bwMode="auto">
          <a:xfrm>
            <a:off x="1418601" y="5839235"/>
            <a:ext cx="59564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es" sz="1400" b="0" i="0" u="none" dirty="0">
                <a:solidFill>
                  <a:schemeClr val="tx1">
                    <a:lumMod val="65000"/>
                    <a:lumOff val="35000"/>
                  </a:schemeClr>
                </a:solidFill>
              </a:rPr>
              <a:t>Diagrama cerca 3D de dos líneas de perfiles sub-bottom intersectantes. </a:t>
            </a:r>
          </a:p>
        </p:txBody>
      </p:sp>
    </p:spTree>
    <p:extLst>
      <p:ext uri="{BB962C8B-B14F-4D97-AF65-F5344CB8AC3E}">
        <p14:creationId xmlns:p14="http://schemas.microsoft.com/office/powerpoint/2010/main" val="1296330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7"/>
          <p:cNvSpPr>
            <a:spLocks noGrp="1"/>
          </p:cNvSpPr>
          <p:nvPr>
            <p:ph type="title"/>
          </p:nvPr>
        </p:nvSpPr>
        <p:spPr>
          <a:xfrm>
            <a:off x="347663" y="0"/>
            <a:ext cx="7348537" cy="989013"/>
          </a:xfrm>
        </p:spPr>
        <p:txBody>
          <a:bodyPr/>
          <a:lstStyle/>
          <a:p>
            <a:pPr algn="l" rtl="0" eaLnBrk="1" hangingPunct="1"/>
            <a:r>
              <a:rPr lang="es" b="0" i="0" u="none">
                <a:latin typeface="Arial" pitchFamily="34" charset="0"/>
                <a:cs typeface="Arial" pitchFamily="34" charset="0"/>
              </a:rPr>
              <a:t>Sesión Ejemplo - Cercas 3D </a:t>
            </a:r>
          </a:p>
        </p:txBody>
      </p:sp>
      <p:pic>
        <p:nvPicPr>
          <p:cNvPr id="3" name="SBP_3D_fence_output.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81000" y="1524000"/>
            <a:ext cx="8378825" cy="4678363"/>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3644022"/>
      </p:ext>
    </p:extLst>
  </p:cSld>
  <p:clrMapOvr>
    <a:masterClrMapping/>
  </p:clrMapOvr>
  <p:transition/>
  <p:timing>
    <p:tnLst>
      <p:par>
        <p:cTn id="1" dur="indefinite" restart="never" fill="hold" nodeType="tmRoot">
          <p:childTnLst>
            <p:par>
              <p:cTn id="2" fill="hold" nodeType="interactiveSeq"/>
            </p:par>
            <p:seq concurrent="1" nextAc="seek">
              <p:cTn id="3" dur="indefinite" nodeType="mainSeq"/>
              <p:prevCondLst>
                <p:cond evt="onPrev" delay="0">
                  <p:tgtEl>
                    <p:sldTgt/>
                  </p:tgtEl>
                </p:cond>
              </p:prevCondLst>
              <p:nextCondLst>
                <p:cond evt="onNext" delay="0">
                  <p:tgtEl>
                    <p:sldTgt/>
                  </p:tgtEl>
                </p:cond>
              </p:nextCondLst>
            </p:seq>
            <p:seq concurrent="1" nextAc="seek">
              <p:cTn id="4" restart="whenNotActive" fill="hold" evtFilter="cancelBubble" nodeType="interactiveSeq">
                <p:stCondLst>
                  <p:cond evt="onClick" delay="0">
                    <p:tgtEl>
                      <p:spTgt spid="3"/>
                    </p:tgtEl>
                  </p:cond>
                </p:stCondLst>
                <p:endSync evt="end" delay="0">
                  <p:rtn val="all"/>
                </p:endSync>
                <p:childTnLst>
                  <p:par>
                    <p:cTn id="5" fill="hold" nodeType="clickPar">
                      <p:stCondLst>
                        <p:cond delay="0"/>
                      </p:stCondLst>
                      <p:childTnLst>
                        <p:par>
                          <p:cTn id="6" fill="hold" nodeType="withGroup">
                            <p:stCondLst>
                              <p:cond delay="0"/>
                            </p:stCondLst>
                            <p:childTnLst>
                              <p:par>
                                <p:cTn id="7" presetID="2" presetClass="mediacall" presetSubtype="0" fill="hold" nodeType="clickEffect">
                                  <p:stCondLst>
                                    <p:cond delay="0"/>
                                  </p:stCondLst>
                                  <p:childTnLst>
                                    <p:cmd type="call" cmd="togglePause">
                                      <p:cBhvr>
                                        <p:cTn id="8" dur="1" fill="hold"/>
                                        <p:tgtEl>
                                          <p:spTgt spid="3"/>
                                        </p:tgtEl>
                                      </p:cBhvr>
                                    </p:cmd>
                                  </p:childTnLst>
                                </p:cTn>
                              </p:par>
                            </p:childTnLst>
                          </p:cTn>
                        </p:par>
                      </p:childTnLst>
                    </p:cTn>
                  </p:par>
                </p:childTnLst>
              </p:cTn>
              <p:nextCondLst>
                <p:cond evt="onClick" delay="0">
                  <p:tgtEl>
                    <p:spTgt spid="3"/>
                  </p:tgtEl>
                </p:cond>
              </p:nextCondLst>
            </p:seq>
            <p:video>
              <p:cMediaNode vol="80000">
                <p:cTn id="9" fill="hold" display="0">
                  <p:stCondLst>
                    <p:cond delay="indefinite"/>
                  </p:stCondLst>
                </p:cTn>
                <p:tgtEl>
                  <p:spTgt spid="3"/>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
        <p:nvSpPr>
          <p:cNvPr id="8" name="Rectangle 7"/>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Más Nuevas) </a:t>
            </a:r>
            <a:r>
              <a:rPr lang="es" sz="1600" b="0" i="0" u="none" dirty="0">
                <a:solidFill>
                  <a:schemeClr val="tx1">
                    <a:lumMod val="65000"/>
                    <a:lumOff val="35000"/>
                  </a:schemeClr>
                </a:solidFill>
              </a:rPr>
              <a:t>	</a:t>
            </a:r>
            <a:r>
              <a:rPr lang="es" sz="1600" b="0" i="0" u="none" dirty="0" smtClean="0">
                <a:solidFill>
                  <a:schemeClr val="tx1">
                    <a:lumMod val="65000"/>
                    <a:lumOff val="35000"/>
                  </a:schemeClr>
                </a:solidFill>
                <a:hlinkClick r:id="rId5"/>
              </a:rPr>
              <a:t>HYPACK </a:t>
            </a:r>
            <a:r>
              <a:rPr lang="es" sz="1600" b="0" i="0" u="none" dirty="0">
                <a:solidFill>
                  <a:schemeClr val="tx1">
                    <a:lumMod val="65000"/>
                    <a:lumOff val="35000"/>
                  </a:schemeClr>
                </a:solidFill>
                <a:hlinkClick r:id="rId5"/>
              </a:rPr>
              <a:t>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Tree>
    <p:extLst>
      <p:ext uri="{BB962C8B-B14F-4D97-AF65-F5344CB8AC3E}">
        <p14:creationId xmlns:p14="http://schemas.microsoft.com/office/powerpoint/2010/main" val="609004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2"/>
          <p:cNvSpPr txBox="1">
            <a:spLocks noChangeArrowheads="1"/>
          </p:cNvSpPr>
          <p:nvPr/>
        </p:nvSpPr>
        <p:spPr bwMode="auto">
          <a:xfrm>
            <a:off x="197223" y="0"/>
            <a:ext cx="8458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Configuración EQUIPO Sencilla: SUBBOT.DLL</a:t>
            </a:r>
          </a:p>
        </p:txBody>
      </p:sp>
      <p:sp>
        <p:nvSpPr>
          <p:cNvPr id="17412" name="Text Box 3"/>
          <p:cNvSpPr txBox="1">
            <a:spLocks noChangeArrowheads="1"/>
          </p:cNvSpPr>
          <p:nvPr/>
        </p:nvSpPr>
        <p:spPr bwMode="auto">
          <a:xfrm>
            <a:off x="277906" y="1213297"/>
            <a:ext cx="6968927" cy="901700"/>
          </a:xfrm>
          <a:prstGeom prst="rect">
            <a:avLst/>
          </a:prstGeom>
          <a:noFill/>
          <a:ln w="9525">
            <a:no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buFont typeface="Wingdings" pitchFamily="2" charset="2"/>
              <a:buChar char=""/>
            </a:pPr>
            <a:r>
              <a:rPr lang="es" sz="1800" b="0" i="0" u="none" dirty="0">
                <a:solidFill>
                  <a:schemeClr val="tx1">
                    <a:lumMod val="65000"/>
                    <a:lumOff val="35000"/>
                  </a:schemeClr>
                </a:solidFill>
              </a:rPr>
              <a:t>Agregue un dispositivo de posicionamiento &amp; el dispositivo SUBBOT.DLL y seleccione el SBP en la forma de configuración</a:t>
            </a:r>
          </a:p>
          <a:p>
            <a:pPr algn="l" rtl="0" eaLnBrk="1" hangingPunct="1">
              <a:spcBef>
                <a:spcPts val="500"/>
              </a:spcBef>
              <a:spcAft>
                <a:spcPct val="0"/>
              </a:spcAft>
              <a:buClrTx/>
              <a:buSzPct val="45000"/>
              <a:buFont typeface="Wingdings" pitchFamily="2" charset="2"/>
              <a:buChar char=""/>
            </a:pPr>
            <a:r>
              <a:rPr lang="es" sz="1800" b="0" i="0" u="none" dirty="0">
                <a:solidFill>
                  <a:schemeClr val="tx1">
                    <a:lumMod val="65000"/>
                    <a:lumOff val="35000"/>
                  </a:schemeClr>
                </a:solidFill>
              </a:rPr>
              <a:t>Parámetros de Conexión deben coincidir con el sistema SBP</a:t>
            </a:r>
          </a:p>
        </p:txBody>
      </p:sp>
      <p:grpSp>
        <p:nvGrpSpPr>
          <p:cNvPr id="3" name="Group 2"/>
          <p:cNvGrpSpPr/>
          <p:nvPr/>
        </p:nvGrpSpPr>
        <p:grpSpPr>
          <a:xfrm>
            <a:off x="277907" y="2420468"/>
            <a:ext cx="7109012" cy="4183997"/>
            <a:chOff x="457200" y="1066800"/>
            <a:chExt cx="7631113" cy="4605338"/>
          </a:xfrm>
        </p:grpSpPr>
        <p:pic>
          <p:nvPicPr>
            <p:cNvPr id="1741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13" y="1066800"/>
              <a:ext cx="7581900" cy="460533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413" name="AutoShape 4"/>
            <p:cNvSpPr>
              <a:spLocks noChangeArrowheads="1"/>
            </p:cNvSpPr>
            <p:nvPr/>
          </p:nvSpPr>
          <p:spPr bwMode="auto">
            <a:xfrm>
              <a:off x="4800600" y="3427413"/>
              <a:ext cx="2209800" cy="6858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l" rtl="0" eaLnBrk="1" hangingPunct="1">
                <a:buClr>
                  <a:srgbClr val="000000"/>
                </a:buClr>
                <a:buSzPct val="100000"/>
                <a:buFont typeface="Times New Roman" pitchFamily="18" charset="0"/>
                <a:buNone/>
              </a:pPr>
              <a:endParaRPr lang="es" altLang="en-US"/>
            </a:p>
          </p:txBody>
        </p:sp>
        <p:cxnSp>
          <p:nvCxnSpPr>
            <p:cNvPr id="17414" name="Straight Arrow Connector 8"/>
            <p:cNvCxnSpPr>
              <a:cxnSpLocks noChangeShapeType="1"/>
            </p:cNvCxnSpPr>
            <p:nvPr/>
          </p:nvCxnSpPr>
          <p:spPr bwMode="auto">
            <a:xfrm flipH="1">
              <a:off x="2590800" y="3352800"/>
              <a:ext cx="1749425" cy="0"/>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pic>
          <p:nvPicPr>
            <p:cNvPr id="1741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663" y="3649663"/>
              <a:ext cx="1912937" cy="922337"/>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416" name="AutoShape 4"/>
            <p:cNvSpPr>
              <a:spLocks noChangeArrowheads="1"/>
            </p:cNvSpPr>
            <p:nvPr/>
          </p:nvSpPr>
          <p:spPr bwMode="auto">
            <a:xfrm>
              <a:off x="457200" y="2057400"/>
              <a:ext cx="2133600" cy="26670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l" rtl="0" eaLnBrk="1" hangingPunct="1">
                <a:buClr>
                  <a:srgbClr val="000000"/>
                </a:buClr>
                <a:buSzPct val="100000"/>
                <a:buFont typeface="Times New Roman" pitchFamily="18" charset="0"/>
                <a:buNone/>
              </a:pPr>
              <a:endParaRPr lang="es" altLang="en-US"/>
            </a:p>
          </p:txBody>
        </p:sp>
      </p:grpSp>
    </p:spTree>
    <p:extLst>
      <p:ext uri="{BB962C8B-B14F-4D97-AF65-F5344CB8AC3E}">
        <p14:creationId xmlns:p14="http://schemas.microsoft.com/office/powerpoint/2010/main" val="29906037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
          <p:cNvSpPr txBox="1">
            <a:spLocks noChangeArrowheads="1"/>
          </p:cNvSpPr>
          <p:nvPr/>
        </p:nvSpPr>
        <p:spPr bwMode="auto">
          <a:xfrm>
            <a:off x="228600" y="0"/>
            <a:ext cx="84439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Prueba Dispositivo Equipo: EdgeTech Chirp</a:t>
            </a:r>
          </a:p>
        </p:txBody>
      </p:sp>
      <p:pic>
        <p:nvPicPr>
          <p:cNvPr id="18441" name="Picture 10"/>
          <p:cNvPicPr>
            <a:picLocks noChangeAspect="1" noChangeArrowheads="1"/>
          </p:cNvPicPr>
          <p:nvPr/>
        </p:nvPicPr>
        <p:blipFill>
          <a:blip r:embed="rId3">
            <a:extLst>
              <a:ext uri="{28A0092B-C50C-407E-A947-70E740481C1C}">
                <a14:useLocalDpi xmlns:a14="http://schemas.microsoft.com/office/drawing/2010/main" val="0"/>
              </a:ext>
            </a:extLst>
          </a:blip>
          <a:srcRect r="50000"/>
          <a:stretch>
            <a:fillRect/>
          </a:stretch>
        </p:blipFill>
        <p:spPr bwMode="auto">
          <a:xfrm>
            <a:off x="1143000" y="5953125"/>
            <a:ext cx="1600200" cy="21113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97435" y="1004084"/>
            <a:ext cx="3621504" cy="369332"/>
          </a:xfrm>
          <a:prstGeom prst="rect">
            <a:avLst/>
          </a:prstGeom>
        </p:spPr>
        <p:txBody>
          <a:bodyPr wrap="none">
            <a:spAutoFit/>
          </a:bodyPr>
          <a:lstStyle/>
          <a:p>
            <a:pPr algn="l" rtl="0"/>
            <a:r>
              <a:rPr lang="es" b="0" i="0" u="none">
                <a:solidFill>
                  <a:schemeClr val="tx1">
                    <a:lumMod val="65000"/>
                    <a:lumOff val="35000"/>
                  </a:schemeClr>
                </a:solidFill>
              </a:rPr>
              <a:t>No haga filtro pasa banda con datos Chirp</a:t>
            </a:r>
            <a:endParaRPr lang="es" dirty="0"/>
          </a:p>
        </p:txBody>
      </p:sp>
      <p:pic>
        <p:nvPicPr>
          <p:cNvPr id="1843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434353"/>
            <a:ext cx="6764338" cy="43688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Straight Arrow Connector 9"/>
          <p:cNvCxnSpPr/>
          <p:nvPr/>
        </p:nvCxnSpPr>
        <p:spPr>
          <a:xfrm>
            <a:off x="762000" y="2310653"/>
            <a:ext cx="5324476" cy="254099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844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5788866"/>
            <a:ext cx="6705600" cy="944562"/>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64918" y="1743322"/>
            <a:ext cx="3738563" cy="2619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 name="Straight Arrow Connector 12"/>
          <p:cNvCxnSpPr/>
          <p:nvPr/>
        </p:nvCxnSpPr>
        <p:spPr>
          <a:xfrm>
            <a:off x="3675529" y="1284381"/>
            <a:ext cx="1461247" cy="68533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843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86476" y="4851648"/>
            <a:ext cx="2393950" cy="1440456"/>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p:cNvCxnSpPr/>
          <p:nvPr/>
        </p:nvCxnSpPr>
        <p:spPr>
          <a:xfrm>
            <a:off x="990600" y="2272554"/>
            <a:ext cx="4146176" cy="3808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3598113"/>
      </p:ext>
    </p:extLst>
  </p:cSld>
  <p:clrMapOvr>
    <a:masterClrMapping/>
  </p:clrMapOvr>
  <p:transition/>
  <p:timing>
    <p:tnLst>
      <p:par>
        <p:cTn id="1" dur="indefinite" restart="never" fill="hold" nodeType="tmRoot">
          <p:childTnLst>
            <p:par>
              <p:cTn id="2" fill="hold" nodeType="interactiveSeq"/>
            </p:par>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4" r="400" b="825"/>
          <a:stretch/>
        </p:blipFill>
        <p:spPr bwMode="auto">
          <a:xfrm>
            <a:off x="1571626" y="1618271"/>
            <a:ext cx="5518150" cy="3315679"/>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459" name="Text Box 2"/>
          <p:cNvSpPr txBox="1">
            <a:spLocks noChangeArrowheads="1"/>
          </p:cNvSpPr>
          <p:nvPr/>
        </p:nvSpPr>
        <p:spPr bwMode="auto">
          <a:xfrm>
            <a:off x="0" y="6350"/>
            <a:ext cx="914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dirty="0">
                <a:cs typeface="Arial" pitchFamily="34" charset="0"/>
              </a:rPr>
              <a:t>Configuración EQUIPOS para SBP doble: SUBBOT.DLL</a:t>
            </a:r>
          </a:p>
        </p:txBody>
      </p:sp>
      <p:sp>
        <p:nvSpPr>
          <p:cNvPr id="19460" name="AutoShape 4"/>
          <p:cNvSpPr>
            <a:spLocks noChangeArrowheads="1"/>
          </p:cNvSpPr>
          <p:nvPr/>
        </p:nvSpPr>
        <p:spPr bwMode="auto">
          <a:xfrm>
            <a:off x="1600200" y="2667000"/>
            <a:ext cx="1524000" cy="7620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l" rtl="0" eaLnBrk="1" hangingPunct="1">
              <a:buClr>
                <a:srgbClr val="000000"/>
              </a:buClr>
              <a:buSzPct val="100000"/>
              <a:buFont typeface="Times New Roman" pitchFamily="18" charset="0"/>
              <a:buNone/>
            </a:pPr>
            <a:endParaRPr lang="es" altLang="en-US"/>
          </a:p>
        </p:txBody>
      </p:sp>
      <p:sp>
        <p:nvSpPr>
          <p:cNvPr id="19461" name="AutoShape 4"/>
          <p:cNvSpPr>
            <a:spLocks noChangeArrowheads="1"/>
          </p:cNvSpPr>
          <p:nvPr/>
        </p:nvSpPr>
        <p:spPr bwMode="auto">
          <a:xfrm>
            <a:off x="4572000" y="3316288"/>
            <a:ext cx="1676400" cy="508000"/>
          </a:xfrm>
          <a:prstGeom prst="roundRect">
            <a:avLst>
              <a:gd name="adj"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l" rtl="0" eaLnBrk="1" hangingPunct="1">
              <a:buClr>
                <a:srgbClr val="000000"/>
              </a:buClr>
              <a:buSzPct val="100000"/>
              <a:buFont typeface="Times New Roman" pitchFamily="18" charset="0"/>
              <a:buNone/>
            </a:pPr>
            <a:endParaRPr lang="es" altLang="en-US"/>
          </a:p>
        </p:txBody>
      </p:sp>
      <p:cxnSp>
        <p:nvCxnSpPr>
          <p:cNvPr id="19462" name="Straight Arrow Connector 8"/>
          <p:cNvCxnSpPr>
            <a:cxnSpLocks noChangeShapeType="1"/>
          </p:cNvCxnSpPr>
          <p:nvPr/>
        </p:nvCxnSpPr>
        <p:spPr bwMode="auto">
          <a:xfrm flipH="1">
            <a:off x="3124200" y="3276600"/>
            <a:ext cx="1076325" cy="4763"/>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9463" name="Text Box 3"/>
          <p:cNvSpPr txBox="1">
            <a:spLocks noChangeArrowheads="1"/>
          </p:cNvSpPr>
          <p:nvPr/>
        </p:nvSpPr>
        <p:spPr bwMode="auto">
          <a:xfrm>
            <a:off x="0" y="996950"/>
            <a:ext cx="7089776"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pPr>
            <a:r>
              <a:rPr lang="es" sz="1600" b="0" i="0" u="none" dirty="0">
                <a:solidFill>
                  <a:schemeClr val="tx1">
                    <a:lumMod val="65000"/>
                    <a:lumOff val="35000"/>
                  </a:schemeClr>
                </a:solidFill>
              </a:rPr>
              <a:t>Use esta configuración de EQUIPO cuando este levantando con dos sistemas análogos simultáneamente:</a:t>
            </a:r>
          </a:p>
        </p:txBody>
      </p:sp>
      <p:sp>
        <p:nvSpPr>
          <p:cNvPr id="19464" name="Text Box 3"/>
          <p:cNvSpPr txBox="1">
            <a:spLocks noChangeArrowheads="1"/>
          </p:cNvSpPr>
          <p:nvPr/>
        </p:nvSpPr>
        <p:spPr bwMode="auto">
          <a:xfrm>
            <a:off x="0" y="4953000"/>
            <a:ext cx="8001000" cy="1781086"/>
          </a:xfrm>
          <a:prstGeom prst="rect">
            <a:avLst/>
          </a:pr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marL="339725" indent="-339725">
              <a:spcAft>
                <a:spcPts val="600"/>
              </a:spcAft>
              <a:buClr>
                <a:schemeClr val="bg2"/>
              </a:buClr>
              <a:buFont typeface="Arial"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200">
                <a:solidFill>
                  <a:schemeClr val="tx1"/>
                </a:solidFill>
                <a:latin typeface="Arial" pitchFamily="34" charset="0"/>
                <a:cs typeface="Arial" pitchFamily="34" charset="0"/>
              </a:defRPr>
            </a:lvl1pPr>
            <a:lvl2pPr marL="136525" indent="-136525">
              <a:spcAft>
                <a:spcPts val="400"/>
              </a:spcAft>
              <a:buClr>
                <a:schemeClr val="tx1"/>
              </a:buClr>
              <a:buSzPct val="100000"/>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2000">
                <a:solidFill>
                  <a:schemeClr val="tx1"/>
                </a:solidFill>
                <a:latin typeface="Arial" pitchFamily="34" charset="0"/>
                <a:cs typeface="Arial" pitchFamily="34" charset="0"/>
              </a:defRPr>
            </a:lvl2pPr>
            <a:lvl3pPr marL="273050"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tx1"/>
                </a:solidFill>
                <a:latin typeface="Arial" pitchFamily="34" charset="0"/>
                <a:cs typeface="Arial" pitchFamily="34" charset="0"/>
              </a:defRPr>
            </a:lvl3pPr>
            <a:lvl4pPr marL="411163" indent="-136525">
              <a:spcAft>
                <a:spcPts val="400"/>
              </a:spcAft>
              <a:buFont typeface="Arial" pitchFamily="34" charset="0"/>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4pPr>
            <a:lvl5pPr marL="547688" indent="-136525">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sz="1600">
                <a:solidFill>
                  <a:schemeClr val="tx1"/>
                </a:solidFill>
                <a:latin typeface="Arial" pitchFamily="34" charset="0"/>
                <a:cs typeface="Arial" pitchFamily="34" charset="0"/>
              </a:defRPr>
            </a:lvl9pPr>
          </a:lstStyle>
          <a:p>
            <a:pPr algn="l" rtl="0" eaLnBrk="1" hangingPunct="1">
              <a:spcBef>
                <a:spcPts val="500"/>
              </a:spcBef>
              <a:spcAft>
                <a:spcPct val="0"/>
              </a:spcAft>
              <a:buClrTx/>
              <a:buSzPct val="45000"/>
              <a:buFont typeface="Wingdings" pitchFamily="2" charset="2"/>
              <a:buChar char=""/>
            </a:pPr>
            <a:r>
              <a:rPr lang="es" sz="1600" b="0" i="0" u="none" dirty="0">
                <a:solidFill>
                  <a:schemeClr val="tx1">
                    <a:lumMod val="65000"/>
                    <a:lumOff val="35000"/>
                  </a:schemeClr>
                </a:solidFill>
              </a:rPr>
              <a:t>Agregue un dispositivo de posicionamiento &amp; dispositivo SUBBOT.DLL para el primer sistema SBP análogo  Renombre el dispositivo ej: “Sparker” para evitar confusión.</a:t>
            </a:r>
          </a:p>
          <a:p>
            <a:pPr algn="l" rtl="0" eaLnBrk="1" hangingPunct="1">
              <a:spcBef>
                <a:spcPts val="500"/>
              </a:spcBef>
              <a:spcAft>
                <a:spcPct val="0"/>
              </a:spcAft>
              <a:buClrTx/>
              <a:buSzPct val="45000"/>
              <a:buFont typeface="Wingdings" pitchFamily="2" charset="2"/>
              <a:buChar char=""/>
            </a:pPr>
            <a:r>
              <a:rPr lang="es" sz="1600" b="0" i="0" u="none" dirty="0">
                <a:solidFill>
                  <a:schemeClr val="tx1">
                    <a:lumMod val="65000"/>
                    <a:lumOff val="35000"/>
                  </a:schemeClr>
                </a:solidFill>
              </a:rPr>
              <a:t>Agregue un Móvil con un segundo dispositivo SUBBOT.DLL y Towfish.DLL para posicionamiento.  Asigne esta iteración de SUBBOT.DLL al Canal 2 (estos archivos de datos serán almacenados como XXXX_XXXX_02.seg.  La posición Towfish.DLL será almacenada en este archivo SEG-Y.   </a:t>
            </a:r>
          </a:p>
        </p:txBody>
      </p:sp>
      <p:cxnSp>
        <p:nvCxnSpPr>
          <p:cNvPr id="19465" name="Straight Arrow Connector 8"/>
          <p:cNvCxnSpPr>
            <a:cxnSpLocks noChangeShapeType="1"/>
          </p:cNvCxnSpPr>
          <p:nvPr/>
        </p:nvCxnSpPr>
        <p:spPr bwMode="auto">
          <a:xfrm flipH="1">
            <a:off x="6248400" y="2590800"/>
            <a:ext cx="685800" cy="690563"/>
          </a:xfrm>
          <a:prstGeom prst="straightConnector1">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9466" name="TextBox 4"/>
          <p:cNvSpPr txBox="1">
            <a:spLocks noChangeArrowheads="1"/>
          </p:cNvSpPr>
          <p:nvPr/>
        </p:nvSpPr>
        <p:spPr bwMode="auto">
          <a:xfrm>
            <a:off x="6854825" y="2286000"/>
            <a:ext cx="13260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rtl="0"/>
            <a:r>
              <a:rPr lang="es" b="0" i="0" u="none" dirty="0">
                <a:solidFill>
                  <a:srgbClr val="FF0000"/>
                </a:solidFill>
              </a:rPr>
              <a:t>Renombre </a:t>
            </a:r>
            <a:endParaRPr lang="es" b="0" i="0" u="none" dirty="0" smtClean="0">
              <a:solidFill>
                <a:srgbClr val="FF0000"/>
              </a:solidFill>
            </a:endParaRPr>
          </a:p>
          <a:p>
            <a:pPr algn="l" rtl="0"/>
            <a:r>
              <a:rPr lang="es" b="0" i="0" u="none" dirty="0" smtClean="0">
                <a:solidFill>
                  <a:srgbClr val="FF0000"/>
                </a:solidFill>
              </a:rPr>
              <a:t>Dispositivo</a:t>
            </a:r>
            <a:endParaRPr lang="es" b="0" i="0" u="none" dirty="0">
              <a:solidFill>
                <a:srgbClr val="FF0000"/>
              </a:solidFill>
            </a:endParaRPr>
          </a:p>
        </p:txBody>
      </p:sp>
    </p:spTree>
    <p:extLst>
      <p:ext uri="{BB962C8B-B14F-4D97-AF65-F5344CB8AC3E}">
        <p14:creationId xmlns:p14="http://schemas.microsoft.com/office/powerpoint/2010/main" val="9561997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0" y="6350"/>
            <a:ext cx="8458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Arial" pitchFamily="34" charset="0"/>
                <a:ea typeface="Microsoft YaHei" pitchFamily="34" charset="-122"/>
              </a:defRPr>
            </a:lvl9pPr>
          </a:lstStyle>
          <a:p>
            <a:pPr algn="l" rtl="0" eaLnBrk="1" hangingPunct="1">
              <a:buSzPct val="100000"/>
            </a:pPr>
            <a:r>
              <a:rPr lang="es" sz="2800" b="0" i="0" u="none">
                <a:cs typeface="Arial" pitchFamily="34" charset="0"/>
              </a:rPr>
              <a:t>Configuración EQUIPOS Compleja: SUBBOT.DLL</a:t>
            </a:r>
          </a:p>
        </p:txBody>
      </p:sp>
      <p:pic>
        <p:nvPicPr>
          <p:cNvPr id="4" name="SBP_complex_hardware.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304800" y="1614768"/>
            <a:ext cx="8153400" cy="455295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290908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seq concurrent="1" nextAc="seek">
              <p:cTn id="3" restart="whenNotActive" fill="hold" evtFilter="cancelBubble" nodeType="interactiveSeq">
                <p:stCondLst>
                  <p:cond evt="onClick" delay="0">
                    <p:tgtEl>
                      <p:spTgt spid="4"/>
                    </p:tgtEl>
                  </p:cond>
                </p:stCondLst>
                <p:endSync evt="end" delay="0">
                  <p:rtn val="all"/>
                </p:endSync>
                <p:childTnLst>
                  <p:par>
                    <p:cTn id="4" fill="hold" nodeType="clickPar">
                      <p:stCondLst>
                        <p:cond delay="0"/>
                      </p:stCondLst>
                      <p:childTnLst>
                        <p:par>
                          <p:cTn id="5" fill="hold" nodeType="withGroup">
                            <p:stCondLst>
                              <p:cond delay="0"/>
                            </p:stCondLst>
                            <p:childTnLst>
                              <p:par>
                                <p:cTn id="6" presetID="2" presetClass="mediacall" presetSubtype="0" fill="hold" nodeType="clickEffect">
                                  <p:stCondLst>
                                    <p:cond delay="0"/>
                                  </p:stCondLst>
                                  <p:childTnLst>
                                    <p:cmd type="call" cmd="togglePause">
                                      <p:cBhvr>
                                        <p:cTn id="7" dur="1" fill="hold"/>
                                        <p:tgtEl>
                                          <p:spTgt spid="4"/>
                                        </p:tgtEl>
                                      </p:cBhvr>
                                    </p:cmd>
                                  </p:childTnLst>
                                </p:cTn>
                              </p:par>
                            </p:childTnLst>
                          </p:cTn>
                        </p:par>
                      </p:childTnLst>
                    </p:cTn>
                  </p:par>
                </p:childTnLst>
              </p:cTn>
              <p:nextCondLst>
                <p:cond evt="onClick" delay="0">
                  <p:tgtEl>
                    <p:spTgt spid="4"/>
                  </p:tgtEl>
                </p:cond>
              </p:nextCondLst>
            </p:seq>
            <p:video>
              <p:cMediaNode vol="80000">
                <p:cTn id="8" fill="hold" display="0">
                  <p:stCondLst>
                    <p:cond delay="indefinite"/>
                  </p:stCondLst>
                </p:cTn>
                <p:tgtEl>
                  <p:spTgt spid="4"/>
                </p:tgtEl>
              </p:cMediaNode>
            </p:video>
          </p:childTnLst>
        </p:cTn>
      </p:par>
    </p:tnLst>
  </p:timing>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5045</TotalTime>
  <Words>4936</Words>
  <Application>Microsoft Office PowerPoint</Application>
  <PresentationFormat>On-screen Show (4:3)</PresentationFormat>
  <Paragraphs>497</Paragraphs>
  <Slides>55</Slides>
  <Notes>29</Notes>
  <HiddenSlides>0</HiddenSlides>
  <MMClips>5</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55</vt:i4>
      </vt:variant>
    </vt:vector>
  </HeadingPairs>
  <TitlesOfParts>
    <vt:vector size="65" baseType="lpstr">
      <vt:lpstr>Arial</vt:lpstr>
      <vt:lpstr>Wingdings</vt:lpstr>
      <vt:lpstr>Microsoft YaHei</vt:lpstr>
      <vt:lpstr>Calibri</vt:lpstr>
      <vt:lpstr>Lucida Grande</vt:lpstr>
      <vt:lpstr>Times New Roman</vt:lpstr>
      <vt:lpstr>Cambria</vt:lpstr>
      <vt:lpstr>Bell Gossett Eco</vt:lpstr>
      <vt:lpstr>Bell Gossett</vt:lpstr>
      <vt:lpstr>Document</vt:lpstr>
      <vt:lpstr>Datos Sub-bottom Colección y Procesamiento </vt:lpstr>
      <vt:lpstr>Introducción</vt:lpstr>
      <vt:lpstr>Colección de Datos Sub-bottom</vt:lpstr>
      <vt:lpstr>Colección de Datos Sub-bottom</vt:lpstr>
      <vt:lpstr>Sistemas Perfiladores Sub-bottom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Configurando un dispositivo NI-DAQ:  SBP &amp; SSS Análogo</vt:lpstr>
      <vt:lpstr>Modelos NI-DAQ</vt:lpstr>
      <vt:lpstr>Instalando software NI_DAQ</vt:lpstr>
      <vt:lpstr>Deshabilite Servicios NI_DAQ no necesarios.</vt:lpstr>
      <vt:lpstr>PowerPoint Presentation</vt:lpstr>
      <vt:lpstr>PowerPoint Presentation</vt:lpstr>
      <vt:lpstr>PowerPoint Presentation</vt:lpstr>
      <vt:lpstr>PowerPoint Presentation</vt:lpstr>
      <vt:lpstr>Cableando el NI-USB DAQ</vt:lpstr>
      <vt:lpstr>Configurando SBP Canal Sencillo - Disparador Interno</vt:lpstr>
      <vt:lpstr>Configurando SBP Canales Sencillos - Disparador Interno</vt:lpstr>
      <vt:lpstr>Configurando SBP Canal Sencillo - Disparador Externo</vt:lpstr>
      <vt:lpstr>Configurando SBP Canales Sencillos - Disparador Externo</vt:lpstr>
      <vt:lpstr>Configurando SBP Dos Canales - Disparador Interno</vt:lpstr>
      <vt:lpstr>Configurando SBP Dos Canales - Disparador Interno</vt:lpstr>
      <vt:lpstr>Configurando el Monitor Análogo, Ajustando Disparadores, Retardos &amp; Longitud de Barrido.</vt:lpstr>
      <vt:lpstr>Configurando SBP &amp; SSS Dos Canales - Disparador Interno</vt:lpstr>
      <vt:lpstr>Configurando SBP &amp; SSS Dos Canales - Disparador Interno</vt:lpstr>
      <vt:lpstr>Configurando el NI USB-6210 (Chesapeake Technologies) </vt:lpstr>
      <vt:lpstr>Haciendo una Caja Filtro Paso Alto Pasivo 48 Hz</vt:lpstr>
      <vt:lpstr>Procesamiento Datos Sub-Bottom: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Sesión Ejemplo - Procesamiento Datos </vt:lpstr>
      <vt:lpstr>PowerPoint Presentation</vt:lpstr>
      <vt:lpstr>Sesión Ejemplo - Exportando Datos </vt:lpstr>
      <vt:lpstr>PowerPoint Presentation</vt:lpstr>
      <vt:lpstr>Diagramas Cercas 3D</vt:lpstr>
      <vt:lpstr>Presentación Cerca (Fence) 3D</vt:lpstr>
      <vt:lpstr>Sesión Ejemplo - Cercas 3D </vt:lpstr>
      <vt:lpstr>Gracias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213</cp:revision>
  <dcterms:created xsi:type="dcterms:W3CDTF">2014-07-07T18:31:44Z</dcterms:created>
  <dcterms:modified xsi:type="dcterms:W3CDTF">2020-02-21T14:45:33Z</dcterms:modified>
</cp:coreProperties>
</file>