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35" r:id="rId1"/>
    <p:sldMasterId id="2147483825" r:id="rId2"/>
  </p:sldMasterIdLst>
  <p:notesMasterIdLst>
    <p:notesMasterId r:id="rId38"/>
  </p:notesMasterIdLst>
  <p:handoutMasterIdLst>
    <p:handoutMasterId r:id="rId39"/>
  </p:handoutMasterIdLst>
  <p:sldIdLst>
    <p:sldId id="293" r:id="rId3"/>
    <p:sldId id="391" r:id="rId4"/>
    <p:sldId id="393" r:id="rId5"/>
    <p:sldId id="394" r:id="rId6"/>
    <p:sldId id="395" r:id="rId7"/>
    <p:sldId id="396" r:id="rId8"/>
    <p:sldId id="397" r:id="rId9"/>
    <p:sldId id="398" r:id="rId10"/>
    <p:sldId id="399" r:id="rId11"/>
    <p:sldId id="400" r:id="rId12"/>
    <p:sldId id="401" r:id="rId13"/>
    <p:sldId id="402" r:id="rId14"/>
    <p:sldId id="403" r:id="rId15"/>
    <p:sldId id="404" r:id="rId16"/>
    <p:sldId id="405" r:id="rId17"/>
    <p:sldId id="406" r:id="rId18"/>
    <p:sldId id="407" r:id="rId19"/>
    <p:sldId id="408" r:id="rId20"/>
    <p:sldId id="409" r:id="rId21"/>
    <p:sldId id="410" r:id="rId22"/>
    <p:sldId id="411" r:id="rId23"/>
    <p:sldId id="412" r:id="rId24"/>
    <p:sldId id="413" r:id="rId25"/>
    <p:sldId id="414" r:id="rId26"/>
    <p:sldId id="415" r:id="rId27"/>
    <p:sldId id="416" r:id="rId28"/>
    <p:sldId id="417" r:id="rId29"/>
    <p:sldId id="418" r:id="rId30"/>
    <p:sldId id="419" r:id="rId31"/>
    <p:sldId id="420" r:id="rId32"/>
    <p:sldId id="421" r:id="rId33"/>
    <p:sldId id="422" r:id="rId34"/>
    <p:sldId id="423" r:id="rId35"/>
    <p:sldId id="424" r:id="rId36"/>
    <p:sldId id="390" r:id="rId3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178">
          <p15:clr>
            <a:srgbClr val="A4A3A4"/>
          </p15:clr>
        </p15:guide>
        <p15:guide id="2" orient="horz" pos="281">
          <p15:clr>
            <a:srgbClr val="A4A3A4"/>
          </p15:clr>
        </p15:guide>
        <p15:guide id="3" orient="horz" pos="689">
          <p15:clr>
            <a:srgbClr val="A4A3A4"/>
          </p15:clr>
        </p15:guide>
        <p15:guide id="4" pos="4728">
          <p15:clr>
            <a:srgbClr val="A4A3A4"/>
          </p15:clr>
        </p15:guide>
        <p15:guide id="5" pos="217">
          <p15:clr>
            <a:srgbClr val="A4A3A4"/>
          </p15:clr>
        </p15:guide>
        <p15:guide id="6" pos="5543">
          <p15:clr>
            <a:srgbClr val="A4A3A4"/>
          </p15:clr>
        </p15:guide>
        <p15:guide id="7" pos="409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6259"/>
    <a:srgbClr val="53565A"/>
    <a:srgbClr val="8B0000"/>
    <a:srgbClr val="61ACC9"/>
    <a:srgbClr val="93E4BE"/>
    <a:srgbClr val="8B3E74"/>
    <a:srgbClr val="5B14C4"/>
    <a:srgbClr val="E44589"/>
    <a:srgbClr val="0089B1"/>
    <a:srgbClr val="0D7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743" autoAdjust="0"/>
    <p:restoredTop sz="95590" autoAdjust="0"/>
  </p:normalViewPr>
  <p:slideViewPr>
    <p:cSldViewPr snapToGrid="0">
      <p:cViewPr varScale="1">
        <p:scale>
          <a:sx n="112" d="100"/>
          <a:sy n="112" d="100"/>
        </p:scale>
        <p:origin x="-1584" y="-72"/>
      </p:cViewPr>
      <p:guideLst>
        <p:guide orient="horz" pos="4178"/>
        <p:guide orient="horz" pos="281"/>
        <p:guide orient="horz" pos="689"/>
        <p:guide pos="4728"/>
        <p:guide pos="217"/>
        <p:guide pos="5543"/>
        <p:guide pos="409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E2142-8310-5C4B-8DAA-924667C694BF}" type="datetimeFigureOut">
              <a:rPr lang="en-US" smtClean="0"/>
              <a:pPr/>
              <a:t>1/22/2020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E32C-7160-FD44-A564-463931A37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73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AC39-B150-0E40-9310-2632AB3BFCB3}" type="datetimeFigureOut">
              <a:rPr lang="en-US" smtClean="0"/>
              <a:pPr/>
              <a:t>1/22/2020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A5F2-2DF9-1D48-A4E2-5D75BCCC5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en-US">
              <a:latin typeface="Arial" pitchFamily="34" charset="0"/>
            </a:endParaRPr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2AD414C5-6CC7-45B5-96C3-2FA4CF1E871A}" type="slidenum">
              <a:rPr sz="1200" b="0"/>
              <a:pPr/>
              <a:t>4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36801206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7A8FFC5A-3537-48B4-968C-F08CDD126278}" type="slidenum">
              <a:rPr sz="1200" b="0"/>
              <a:pPr/>
              <a:t>20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22894287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3475338B-867E-4CF9-B7FE-D78086C9EC56}" type="slidenum">
              <a:rPr sz="1200" b="0"/>
              <a:pPr/>
              <a:t>22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26890092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4491F425-1A48-47FC-8601-C476CD9FDB30}" type="slidenum">
              <a:rPr sz="1200" b="0"/>
              <a:pPr/>
              <a:t>24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17682821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BFF4D556-51AE-44C9-B790-78CFE482F0AB}" type="slidenum">
              <a:rPr sz="1200" b="0"/>
              <a:pPr/>
              <a:t>25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8427047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831152A0-74EB-4A98-BBFB-8D12C387A611}" type="slidenum">
              <a:rPr sz="1200" b="0"/>
              <a:pPr/>
              <a:t>26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39410544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EDABFE45-9E22-4529-A57F-E4C9157A93EB}" type="slidenum">
              <a:rPr sz="1200" b="0"/>
              <a:pPr/>
              <a:t>6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36937365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43293FDB-BDEC-4BB3-847D-A00B704B426B}" type="slidenum">
              <a:rPr sz="1200" b="0"/>
              <a:pPr/>
              <a:t>7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2834751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8BA4F712-8C39-4682-AB34-B67CEF503068}" type="slidenum">
              <a:rPr sz="1200" b="0"/>
              <a:pPr/>
              <a:t>8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27736773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E160808F-6328-4A39-BE35-AE499E2CD7C5}" type="slidenum">
              <a:rPr sz="1200" b="0"/>
              <a:pPr/>
              <a:t>12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24042049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527EBF60-81A4-49D1-9F76-C44BE5D06CB0}" type="slidenum">
              <a:rPr sz="1200" b="0"/>
              <a:pPr/>
              <a:t>13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41379122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5365DBA0-FD40-4C2C-ABE6-E86DB9DAA661}" type="slidenum">
              <a:rPr sz="1200" b="0"/>
              <a:pPr/>
              <a:t>14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21169610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en-US">
              <a:latin typeface="Arial" pitchFamily="34" charset="0"/>
            </a:endParaRPr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96696042-F8C2-4BF6-81D2-2A4209882A23}" type="slidenum">
              <a:rPr sz="1200" b="0"/>
              <a:pPr/>
              <a:t>17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20460131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352A86A6-4AC5-4D4C-BA98-31D3BFEE59FE}" type="slidenum">
              <a:rPr sz="1200" b="0"/>
              <a:pPr/>
              <a:t>19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3440215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988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696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357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86A28FB-AF7F-4888-A69D-4529E9F8DC33}" type="datetime1">
              <a:rPr lang="en-US" altLang="en-US"/>
              <a:pPr/>
              <a:t>1/22/2020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2006 HYPACK® Training Seminar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8B068F-3393-4FAC-8A70-EA31456970D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71154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9EE570C-C508-401A-BFAD-07668512D2A1}" type="datetime1">
              <a:rPr lang="en-US" altLang="en-US"/>
              <a:pPr/>
              <a:t>1/22/2020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2006 HYPACK® Training Seminar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ABB65DE5-164E-49CC-906E-60DDD751C6E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94394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6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88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3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692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rgbClr val="53565A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667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94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45" r:id="rId10"/>
    <p:sldLayoutId id="2147483846" r:id="rId11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ОЛЭ - Выборка Глубин</a:t>
            </a:r>
            <a:endParaRPr lang="ru-RU" sz="2400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33136" y="2774482"/>
            <a:ext cx="4138863" cy="422029"/>
          </a:xfrm>
        </p:spPr>
        <p:txBody>
          <a:bodyPr/>
          <a:lstStyle/>
          <a:p>
            <a:pPr algn="l" rtl="0"/>
            <a:r>
              <a:rPr lang="ru-RU" b="0" i="0" u="none" baseline="0"/>
              <a:t>Учебный Семинар HYPACK® 2020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23765"/>
            <a:ext cx="9144000" cy="2734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7050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>
          <a:xfrm>
            <a:off x="347663" y="0"/>
            <a:ext cx="8339137" cy="989013"/>
          </a:xfrm>
        </p:spPr>
        <p:txBody>
          <a:bodyPr/>
          <a:lstStyle/>
          <a:p>
            <a:pPr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Опции выборки:  3-мерная выборка</a:t>
            </a:r>
          </a:p>
        </p:txBody>
      </p:sp>
      <p:pic>
        <p:nvPicPr>
          <p:cNvPr id="4915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235075"/>
            <a:ext cx="2895600" cy="226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/>
          </p:cNvPr>
          <p:cNvSpPr/>
          <p:nvPr/>
        </p:nvSpPr>
        <p:spPr>
          <a:xfrm>
            <a:off x="457200" y="2819400"/>
            <a:ext cx="1981200" cy="457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pic>
        <p:nvPicPr>
          <p:cNvPr id="4915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733800"/>
            <a:ext cx="3948113" cy="216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390650"/>
            <a:ext cx="3505200" cy="192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733800"/>
            <a:ext cx="3962400" cy="217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60" name="TextBox 7"/>
          <p:cNvSpPr txBox="1">
            <a:spLocks noChangeArrowheads="1"/>
          </p:cNvSpPr>
          <p:nvPr/>
        </p:nvSpPr>
        <p:spPr bwMode="auto">
          <a:xfrm>
            <a:off x="3505200" y="3303588"/>
            <a:ext cx="50292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ru-RU" sz="12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Исходный файл XYZ многолучевой съемки возле дамбы</a:t>
            </a:r>
          </a:p>
        </p:txBody>
      </p:sp>
      <p:sp>
        <p:nvSpPr>
          <p:cNvPr id="49161" name="TextBox 8"/>
          <p:cNvSpPr txBox="1">
            <a:spLocks noChangeArrowheads="1"/>
          </p:cNvSpPr>
          <p:nvPr/>
        </p:nvSpPr>
        <p:spPr bwMode="auto">
          <a:xfrm>
            <a:off x="304800" y="5867400"/>
            <a:ext cx="3962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ru-RU" sz="12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Результаты 2-мерной выборки в CLOUD</a:t>
            </a:r>
          </a:p>
        </p:txBody>
      </p:sp>
      <p:sp>
        <p:nvSpPr>
          <p:cNvPr id="49162" name="TextBox 9"/>
          <p:cNvSpPr txBox="1">
            <a:spLocks noChangeArrowheads="1"/>
          </p:cNvSpPr>
          <p:nvPr/>
        </p:nvSpPr>
        <p:spPr bwMode="auto">
          <a:xfrm>
            <a:off x="4648200" y="5867400"/>
            <a:ext cx="3429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ru-RU" sz="12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Результаты 3-мерной выборки в CLOUD</a:t>
            </a:r>
          </a:p>
        </p:txBody>
      </p:sp>
      <p:sp>
        <p:nvSpPr>
          <p:cNvPr id="49163" name="TextBox 10"/>
          <p:cNvSpPr txBox="1">
            <a:spLocks noChangeArrowheads="1"/>
          </p:cNvSpPr>
          <p:nvPr/>
        </p:nvSpPr>
        <p:spPr bwMode="auto">
          <a:xfrm>
            <a:off x="347663" y="6172200"/>
            <a:ext cx="69675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sz="1800" b="0" i="0" u="none" baseline="0">
                <a:solidFill>
                  <a:srgbClr val="53565A"/>
                </a:solidFill>
              </a:rPr>
              <a:t>3-мерная выборка сохраняет больше точек на вертикальных поверхностях (опоры мостов, причальные стенки и др.)</a:t>
            </a:r>
          </a:p>
        </p:txBody>
      </p:sp>
    </p:spTree>
    <p:extLst>
      <p:ext uri="{BB962C8B-B14F-4D97-AF65-F5344CB8AC3E}">
        <p14:creationId xmlns:p14="http://schemas.microsoft.com/office/powerpoint/2010/main" val="1178183775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406" y="2368867"/>
            <a:ext cx="7772400" cy="1362075"/>
          </a:xfrm>
        </p:spPr>
        <p:txBody>
          <a:bodyPr/>
          <a:lstStyle/>
          <a:p>
            <a:pPr algn="l" rtl="0"/>
            <a:r>
              <a:rPr lang="ru-RU" b="0" i="0" u="none" baseline="0" dirty="0"/>
              <a:t>КРОСС </a:t>
            </a:r>
            <a:r>
              <a:rPr lang="ru-RU" b="0" i="0" u="none" baseline="0" dirty="0" smtClean="0"/>
              <a:t>ВЫБОРКА</a:t>
            </a:r>
            <a:r>
              <a:rPr lang="en-US" b="0" i="0" u="none" baseline="0" dirty="0" smtClean="0"/>
              <a:t/>
            </a:r>
            <a:br>
              <a:rPr lang="en-US" b="0" i="0" u="none" baseline="0" dirty="0" smtClean="0"/>
            </a:br>
            <a:r>
              <a:rPr lang="en-US" dirty="0" smtClean="0"/>
              <a:t>Cross Sort</a:t>
            </a:r>
            <a:endParaRPr lang="ru-RU" b="0" i="0" u="none" baseline="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11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1981" y="3730942"/>
            <a:ext cx="4619625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08678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КРОСС ВЫБОРКА</a:t>
            </a:r>
          </a:p>
        </p:txBody>
      </p:sp>
      <p:pic>
        <p:nvPicPr>
          <p:cNvPr id="50180" name="Picture 4" descr="CrossSortBefor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462088"/>
            <a:ext cx="2909888" cy="2576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1" name="Picture 5" descr="CrossSortAft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657600"/>
            <a:ext cx="2895600" cy="25336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6">
            <a:extLst/>
          </p:cNvPr>
          <p:cNvSpPr txBox="1">
            <a:spLocks noChangeArrowheads="1"/>
          </p:cNvSpPr>
          <p:nvPr/>
        </p:nvSpPr>
        <p:spPr bwMode="auto">
          <a:xfrm>
            <a:off x="381000" y="1295400"/>
            <a:ext cx="43434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rtl="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ru-RU" b="0" i="0" u="none" kern="0" baseline="0" dirty="0">
                <a:solidFill>
                  <a:schemeClr val="bg2"/>
                </a:solidFill>
              </a:rPr>
              <a:t>Преимущества</a:t>
            </a:r>
          </a:p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kern="0" baseline="0" dirty="0">
                <a:solidFill>
                  <a:srgbClr val="53565A"/>
                </a:solidFill>
              </a:rPr>
              <a:t>Выборка как можно плотнее. </a:t>
            </a:r>
          </a:p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kern="0" baseline="0" dirty="0">
                <a:solidFill>
                  <a:srgbClr val="53565A"/>
                </a:solidFill>
              </a:rPr>
              <a:t>Позволяет оставлять данные по продольным проходам в месте пересечения с поперечными проходами.</a:t>
            </a:r>
          </a:p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kern="0" baseline="0" dirty="0">
                <a:solidFill>
                  <a:srgbClr val="53565A"/>
                </a:solidFill>
              </a:rPr>
              <a:t>Только для данных ОЛЭ (форматы </a:t>
            </a:r>
            <a:r>
              <a:rPr lang="ru-RU" b="0" i="0" u="none" kern="0" baseline="0" dirty="0" err="1">
                <a:solidFill>
                  <a:srgbClr val="53565A"/>
                </a:solidFill>
              </a:rPr>
              <a:t>All</a:t>
            </a:r>
            <a:r>
              <a:rPr lang="ru-RU" b="0" i="0" u="none" kern="0" baseline="0" dirty="0">
                <a:solidFill>
                  <a:srgbClr val="53565A"/>
                </a:solidFill>
              </a:rPr>
              <a:t> либо HS2x)</a:t>
            </a:r>
          </a:p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kern="0" baseline="0" dirty="0">
                <a:solidFill>
                  <a:srgbClr val="53565A"/>
                </a:solidFill>
              </a:rPr>
              <a:t>Используется для печати данных дноуглубления (равномерный шаг, приятно глазу)</a:t>
            </a:r>
          </a:p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kern="0" baseline="0" dirty="0">
                <a:solidFill>
                  <a:srgbClr val="53565A"/>
                </a:solidFill>
              </a:rPr>
              <a:t>Быстро!</a:t>
            </a:r>
          </a:p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ru-RU" b="0" kern="0" dirty="0">
              <a:solidFill>
                <a:srgbClr val="53565A"/>
              </a:solidFill>
            </a:endParaRPr>
          </a:p>
          <a:p>
            <a:pPr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b="0" i="0" u="none" kern="0" baseline="0" dirty="0">
                <a:solidFill>
                  <a:schemeClr val="bg2"/>
                </a:solidFill>
              </a:rPr>
              <a:t>Недостатки</a:t>
            </a:r>
          </a:p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kern="0" baseline="0" dirty="0">
                <a:solidFill>
                  <a:srgbClr val="53565A"/>
                </a:solidFill>
              </a:rPr>
              <a:t>Некоторые отличительные глубины могут быть убраны.</a:t>
            </a:r>
          </a:p>
          <a:p>
            <a:pPr algn="l" rtl="0" eaLnBrk="1" hangingPunct="1">
              <a:lnSpc>
                <a:spcPct val="90000"/>
              </a:lnSpc>
              <a:buClr>
                <a:schemeClr val="tx1"/>
              </a:buClr>
              <a:defRPr/>
            </a:pPr>
            <a:endParaRPr lang="ru-RU" b="0" kern="0" dirty="0">
              <a:solidFill>
                <a:srgbClr val="53565A"/>
              </a:solidFill>
            </a:endParaRPr>
          </a:p>
          <a:p>
            <a:pPr algn="ctr" rtl="0" eaLnBrk="1" hangingPunct="1">
              <a:lnSpc>
                <a:spcPct val="90000"/>
              </a:lnSpc>
              <a:buClr>
                <a:schemeClr val="tx1"/>
              </a:buClr>
              <a:buFont typeface="Wingdings 2" pitchFamily="18" charset="2"/>
              <a:buChar char=""/>
              <a:defRPr/>
            </a:pPr>
            <a:endParaRPr lang="ru-RU" sz="2000" b="0" kern="0" dirty="0">
              <a:solidFill>
                <a:srgbClr val="53565A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46579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7780528" cy="988786"/>
          </a:xfrm>
        </p:spPr>
        <p:txBody>
          <a:bodyPr/>
          <a:lstStyle/>
          <a:p>
            <a:pPr marL="53975" algn="l" rtl="0" eaLnBrk="1" hangingPunct="1"/>
            <a:r>
              <a:rPr lang="ru-RU" sz="3600" b="0" i="0" u="none" baseline="0" dirty="0">
                <a:latin typeface="Arial" pitchFamily="34" charset="0"/>
                <a:cs typeface="Arial" pitchFamily="34" charset="0"/>
              </a:rPr>
              <a:t>КРОСС ВЫБОРКА:  Блок схема</a:t>
            </a:r>
          </a:p>
        </p:txBody>
      </p:sp>
      <p:sp>
        <p:nvSpPr>
          <p:cNvPr id="51203" name="Rectangle 3"/>
          <p:cNvSpPr>
            <a:spLocks noGrp="1"/>
          </p:cNvSpPr>
          <p:nvPr>
            <p:ph idx="4294967295"/>
          </p:nvPr>
        </p:nvSpPr>
        <p:spPr>
          <a:xfrm>
            <a:off x="347472" y="4859337"/>
            <a:ext cx="7118773" cy="1951037"/>
          </a:xfrm>
        </p:spPr>
        <p:txBody>
          <a:bodyPr>
            <a:normAutofit/>
          </a:bodyPr>
          <a:lstStyle/>
          <a:p>
            <a:pPr algn="l" rtl="0" eaLnBrk="1" hangingPunct="1">
              <a:buClrTx/>
            </a:pPr>
            <a:r>
              <a:rPr lang="ru-RU" sz="1800" b="0" i="0" u="none" baseline="0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Ввод:</a:t>
            </a:r>
          </a:p>
          <a:p>
            <a:pPr marL="788988" lvl="1" indent="-285750" algn="l" rtl="0" eaLnBrk="1" hangingPunct="1">
              <a:buClrTx/>
            </a:pPr>
            <a:r>
              <a:rPr lang="ru-RU" sz="1600" b="0" i="0" u="none" baseline="0" dirty="0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Одного и более файлов каталогов отредактированных данных.</a:t>
            </a:r>
          </a:p>
          <a:p>
            <a:pPr marL="788988" lvl="1" indent="-285750" algn="l" rtl="0" eaLnBrk="1" hangingPunct="1">
              <a:buClrTx/>
            </a:pPr>
            <a:r>
              <a:rPr lang="ru-RU" sz="1600" b="0" i="0" u="none" baseline="0" dirty="0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Один планшет (*.PLT)</a:t>
            </a:r>
          </a:p>
          <a:p>
            <a:pPr algn="l" rtl="0" eaLnBrk="1" hangingPunct="1">
              <a:buClrTx/>
            </a:pPr>
            <a:r>
              <a:rPr lang="ru-RU" sz="1800" b="0" i="0" u="none" baseline="0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Вывод:</a:t>
            </a:r>
          </a:p>
          <a:p>
            <a:pPr marL="788988" lvl="1" indent="-285750" algn="l" rtl="0" eaLnBrk="1" hangingPunct="1">
              <a:buClrTx/>
            </a:pPr>
            <a:r>
              <a:rPr lang="ru-RU" sz="1600" b="0" i="0" u="none" baseline="0" dirty="0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Файл каталога отредактированных данных в папку SORT. </a:t>
            </a:r>
          </a:p>
        </p:txBody>
      </p:sp>
      <p:sp>
        <p:nvSpPr>
          <p:cNvPr id="7" name="Rounded Rectangle 6">
            <a:extLst/>
          </p:cNvPr>
          <p:cNvSpPr/>
          <p:nvPr/>
        </p:nvSpPr>
        <p:spPr>
          <a:xfrm>
            <a:off x="3581400" y="2362200"/>
            <a:ext cx="1905000" cy="1447800"/>
          </a:xfrm>
          <a:prstGeom prst="roundRect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2400" b="0" i="0" u="none" baseline="0"/>
              <a:t>КРОСС ВЫБОРКА</a:t>
            </a:r>
          </a:p>
        </p:txBody>
      </p:sp>
      <p:sp>
        <p:nvSpPr>
          <p:cNvPr id="8" name="Rounded Rectangle 7">
            <a:extLst/>
          </p:cNvPr>
          <p:cNvSpPr/>
          <p:nvPr/>
        </p:nvSpPr>
        <p:spPr>
          <a:xfrm>
            <a:off x="160867" y="1341438"/>
            <a:ext cx="2582333" cy="1096962"/>
          </a:xfrm>
          <a:prstGeom prst="round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1400" b="0" i="0" u="none" baseline="0"/>
              <a:t>Файлы каталогов отредактированных данных формата ALL и HS2x</a:t>
            </a:r>
          </a:p>
          <a:p>
            <a:pPr algn="ctr" rtl="0">
              <a:defRPr/>
            </a:pPr>
            <a:r>
              <a:rPr lang="ru-RU" sz="1400" b="0" i="0" u="none" baseline="0"/>
              <a:t>(Папка Edit)</a:t>
            </a:r>
          </a:p>
        </p:txBody>
      </p:sp>
      <p:sp>
        <p:nvSpPr>
          <p:cNvPr id="9" name="Rounded Rectangle 8">
            <a:extLst/>
          </p:cNvPr>
          <p:cNvSpPr/>
          <p:nvPr/>
        </p:nvSpPr>
        <p:spPr>
          <a:xfrm>
            <a:off x="6248400" y="2286000"/>
            <a:ext cx="2794000" cy="838200"/>
          </a:xfrm>
          <a:prstGeom prst="round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1400" b="0" i="0" u="none" baseline="0"/>
              <a:t>Файлы отредактированных данных формат All</a:t>
            </a:r>
          </a:p>
          <a:p>
            <a:pPr algn="ctr" rtl="0">
              <a:defRPr/>
            </a:pPr>
            <a:r>
              <a:rPr lang="ru-RU" sz="1400" b="0" i="0" u="none" baseline="0"/>
              <a:t>(Папка Sort)</a:t>
            </a:r>
          </a:p>
        </p:txBody>
      </p:sp>
      <p:cxnSp>
        <p:nvCxnSpPr>
          <p:cNvPr id="11" name="Straight Arrow Connector 10">
            <a:extLst/>
          </p:cNvPr>
          <p:cNvCxnSpPr>
            <a:stCxn id="8" idx="3"/>
          </p:cNvCxnSpPr>
          <p:nvPr/>
        </p:nvCxnSpPr>
        <p:spPr>
          <a:xfrm>
            <a:off x="2743200" y="1889919"/>
            <a:ext cx="914400" cy="548481"/>
          </a:xfrm>
          <a:prstGeom prst="straightConnector1">
            <a:avLst/>
          </a:prstGeom>
          <a:ln w="9525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/>
          </p:cNvPr>
          <p:cNvCxnSpPr>
            <a:endCxn id="9" idx="1"/>
          </p:cNvCxnSpPr>
          <p:nvPr/>
        </p:nvCxnSpPr>
        <p:spPr>
          <a:xfrm>
            <a:off x="5486400" y="2705100"/>
            <a:ext cx="762000" cy="0"/>
          </a:xfrm>
          <a:prstGeom prst="straightConnector1">
            <a:avLst/>
          </a:prstGeom>
          <a:ln w="9525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15">
            <a:extLst/>
          </p:cNvPr>
          <p:cNvSpPr/>
          <p:nvPr/>
        </p:nvSpPr>
        <p:spPr>
          <a:xfrm>
            <a:off x="381000" y="2667000"/>
            <a:ext cx="2362200" cy="838200"/>
          </a:xfrm>
          <a:prstGeom prst="round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1600" b="0" i="0" u="none" baseline="0"/>
              <a:t>Файл планшета *.PLT</a:t>
            </a:r>
          </a:p>
        </p:txBody>
      </p:sp>
      <p:cxnSp>
        <p:nvCxnSpPr>
          <p:cNvPr id="17" name="Straight Arrow Connector 16">
            <a:extLst/>
          </p:cNvPr>
          <p:cNvCxnSpPr>
            <a:stCxn id="16" idx="3"/>
            <a:endCxn id="7" idx="1"/>
          </p:cNvCxnSpPr>
          <p:nvPr/>
        </p:nvCxnSpPr>
        <p:spPr>
          <a:xfrm>
            <a:off x="2743200" y="3086100"/>
            <a:ext cx="838200" cy="1588"/>
          </a:xfrm>
          <a:prstGeom prst="straightConnector1">
            <a:avLst/>
          </a:prstGeom>
          <a:ln w="9525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ounded Rectangle 20">
            <a:extLst/>
          </p:cNvPr>
          <p:cNvSpPr/>
          <p:nvPr/>
        </p:nvSpPr>
        <p:spPr>
          <a:xfrm>
            <a:off x="160867" y="3733800"/>
            <a:ext cx="2582333" cy="960438"/>
          </a:xfrm>
          <a:prstGeom prst="roundRect">
            <a:avLst/>
          </a:prstGeom>
          <a:solidFill>
            <a:srgbClr val="C00000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1200" b="0" i="0" u="none" baseline="0" dirty="0"/>
              <a:t>Опционально, второй файл каталога отредактированных данных формата ALL и </a:t>
            </a:r>
            <a:r>
              <a:rPr lang="ru-RU" sz="1200" b="0" i="0" u="none" baseline="0" dirty="0" smtClean="0"/>
              <a:t>HS2x</a:t>
            </a:r>
            <a:r>
              <a:rPr lang="en-US" sz="1200" b="0" i="0" u="none" baseline="0" dirty="0" smtClean="0"/>
              <a:t> (</a:t>
            </a:r>
            <a:r>
              <a:rPr lang="ru-RU" sz="1200" b="0" i="0" u="none" baseline="0" dirty="0" smtClean="0"/>
              <a:t>Папка </a:t>
            </a:r>
            <a:r>
              <a:rPr lang="ru-RU" sz="1200" b="0" i="0" u="none" baseline="0" dirty="0" err="1"/>
              <a:t>Edit</a:t>
            </a:r>
            <a:r>
              <a:rPr lang="ru-RU" sz="1200" b="0" i="0" u="none" baseline="0" dirty="0"/>
              <a:t>)</a:t>
            </a:r>
          </a:p>
        </p:txBody>
      </p:sp>
      <p:cxnSp>
        <p:nvCxnSpPr>
          <p:cNvPr id="22" name="Straight Arrow Connector 21">
            <a:extLst/>
          </p:cNvPr>
          <p:cNvCxnSpPr>
            <a:stCxn id="21" idx="3"/>
          </p:cNvCxnSpPr>
          <p:nvPr/>
        </p:nvCxnSpPr>
        <p:spPr>
          <a:xfrm flipV="1">
            <a:off x="2743200" y="3733801"/>
            <a:ext cx="838200" cy="480218"/>
          </a:xfrm>
          <a:prstGeom prst="straightConnector1">
            <a:avLst/>
          </a:prstGeom>
          <a:ln w="9525">
            <a:solidFill>
              <a:srgbClr val="00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ounded Rectangle 26">
            <a:extLst/>
          </p:cNvPr>
          <p:cNvSpPr/>
          <p:nvPr/>
        </p:nvSpPr>
        <p:spPr>
          <a:xfrm>
            <a:off x="6248400" y="3276600"/>
            <a:ext cx="2794000" cy="1189038"/>
          </a:xfrm>
          <a:prstGeom prst="roundRect">
            <a:avLst/>
          </a:prstGeom>
          <a:solidFill>
            <a:srgbClr val="C00000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1400" b="0" i="0" u="none" baseline="0"/>
              <a:t>Опционально 2</a:t>
            </a:r>
            <a:r>
              <a:rPr lang="ru-RU" sz="1400" b="0" i="0" u="none" baseline="30000"/>
              <a:t>й </a:t>
            </a:r>
            <a:r>
              <a:rPr lang="ru-RU" sz="1400" b="0" i="0" u="none" baseline="0"/>
              <a:t>набор файлов отредактированных данных ALL </a:t>
            </a:r>
          </a:p>
          <a:p>
            <a:pPr algn="ctr" rtl="0">
              <a:defRPr/>
            </a:pPr>
            <a:r>
              <a:rPr lang="ru-RU" sz="1400" b="0" i="0" u="none" baseline="0"/>
              <a:t>(Папка Sort)</a:t>
            </a:r>
          </a:p>
        </p:txBody>
      </p:sp>
      <p:cxnSp>
        <p:nvCxnSpPr>
          <p:cNvPr id="28" name="Straight Arrow Connector 27">
            <a:extLst/>
          </p:cNvPr>
          <p:cNvCxnSpPr>
            <a:endCxn id="27" idx="1"/>
          </p:cNvCxnSpPr>
          <p:nvPr/>
        </p:nvCxnSpPr>
        <p:spPr>
          <a:xfrm>
            <a:off x="5486400" y="3695700"/>
            <a:ext cx="762000" cy="175419"/>
          </a:xfrm>
          <a:prstGeom prst="straightConnector1">
            <a:avLst/>
          </a:prstGeom>
          <a:ln w="9525">
            <a:solidFill>
              <a:srgbClr val="00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8298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Настройка КРОСС ВЫБОРКА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0963" y="2273320"/>
            <a:ext cx="4619625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0025" y="2936796"/>
            <a:ext cx="28194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rgbClr val="6E6259"/>
                </a:solidFill>
              </a:rPr>
              <a:t>Укажите приоритет направления галсов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sz="1600" dirty="0">
              <a:solidFill>
                <a:srgbClr val="6E6259"/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rgbClr val="6E6259"/>
                </a:solidFill>
              </a:rPr>
              <a:t>Укажите размер подписей глубин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rgbClr val="6E6259"/>
                </a:solidFill>
              </a:rPr>
              <a:t>Укажите разрешение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rgbClr val="6E6259"/>
                </a:solidFill>
              </a:rPr>
              <a:t>Выберите файл планшета PLT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rgbClr val="6E6259"/>
                </a:solidFill>
              </a:rPr>
              <a:t>Загрузите основные файлы данных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rgbClr val="6E6259"/>
                </a:solidFill>
              </a:rPr>
              <a:t>Загрузите контрольные галсы (опционально)</a:t>
            </a: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2705100" y="3133725"/>
            <a:ext cx="14478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2390775" y="3619500"/>
            <a:ext cx="3209925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2647950" y="3967847"/>
            <a:ext cx="14478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2647950" y="4324350"/>
            <a:ext cx="14478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2647950" y="4724400"/>
            <a:ext cx="14478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122069" y="1563038"/>
            <a:ext cx="21574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rgbClr val="6E6259"/>
                </a:solidFill>
              </a:rPr>
              <a:t>Выберите глубину сонара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5953125" y="2022306"/>
            <a:ext cx="0" cy="76851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707746" y="5518150"/>
            <a:ext cx="64907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400" b="0" i="0" u="none" baseline="0" dirty="0">
                <a:solidFill>
                  <a:srgbClr val="6E6259"/>
                </a:solidFill>
              </a:rPr>
              <a:t>Выберите уровень разрешения Влияет на то, как близко будут находится результирующие глубины Высокое разрешение (по умолчанию) максимизирует количество глубин, а низкое - больше расстояние между подписями для лучшего чтения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 flipV="1">
            <a:off x="6353175" y="3705315"/>
            <a:ext cx="152401" cy="180966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7994572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ПРИМЕР РАБОТЫ CROSS SORT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15</a:t>
            </a:fld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680009"/>
            <a:ext cx="8153061" cy="440975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196" y="1234399"/>
            <a:ext cx="7244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rgbClr val="6E6259"/>
                </a:solidFill>
              </a:rPr>
              <a:t>Заметьте, галсы с востока на запад имеют приоритет.</a:t>
            </a:r>
          </a:p>
        </p:txBody>
      </p:sp>
    </p:spTree>
    <p:extLst>
      <p:ext uri="{BB962C8B-B14F-4D97-AF65-F5344CB8AC3E}">
        <p14:creationId xmlns:p14="http://schemas.microsoft.com/office/powerpoint/2010/main" val="15760329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1" y="2514600"/>
            <a:ext cx="8330861" cy="1362075"/>
          </a:xfrm>
        </p:spPr>
        <p:txBody>
          <a:bodyPr/>
          <a:lstStyle/>
          <a:p>
            <a:pPr algn="l" rtl="0"/>
            <a:r>
              <a:rPr lang="ru-RU" b="0" i="0" u="none" baseline="0" dirty="0"/>
              <a:t>ВЫБОРКА </a:t>
            </a:r>
            <a:r>
              <a:rPr lang="ru-RU" b="0" i="0" u="none" baseline="0" dirty="0" smtClean="0"/>
              <a:t>ОЛЭ</a:t>
            </a:r>
            <a:r>
              <a:rPr lang="en-US" b="0" i="0" u="none" baseline="0" dirty="0" smtClean="0"/>
              <a:t> / SB Selection</a:t>
            </a:r>
            <a:endParaRPr lang="ru-RU" b="0" i="0" u="none" baseline="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16</a:t>
            </a:fld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151" y="3645710"/>
            <a:ext cx="4933950" cy="2755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43651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ВЫБОРКА ОЛЭ</a:t>
            </a:r>
          </a:p>
        </p:txBody>
      </p:sp>
      <p:sp>
        <p:nvSpPr>
          <p:cNvPr id="53253" name="TextBox 5"/>
          <p:cNvSpPr txBox="1">
            <a:spLocks noChangeArrowheads="1"/>
          </p:cNvSpPr>
          <p:nvPr/>
        </p:nvSpPr>
        <p:spPr bwMode="auto">
          <a:xfrm>
            <a:off x="7399867" y="2272071"/>
            <a:ext cx="16764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sz="1600" b="0" i="0" u="none" baseline="0">
                <a:solidFill>
                  <a:srgbClr val="53565A"/>
                </a:solidFill>
              </a:rPr>
              <a:t>Distance - по расстоянию от начала галса</a:t>
            </a:r>
          </a:p>
        </p:txBody>
      </p:sp>
      <p:sp>
        <p:nvSpPr>
          <p:cNvPr id="53254" name="TextBox 6"/>
          <p:cNvSpPr txBox="1">
            <a:spLocks noChangeArrowheads="1"/>
          </p:cNvSpPr>
          <p:nvPr/>
        </p:nvSpPr>
        <p:spPr bwMode="auto">
          <a:xfrm>
            <a:off x="7399867" y="4608051"/>
            <a:ext cx="1676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sz="1600" b="0" i="0" u="none" baseline="0">
                <a:solidFill>
                  <a:srgbClr val="53565A"/>
                </a:solidFill>
              </a:rPr>
              <a:t>Отслеживание мин и макс глубины.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811" y="3814067"/>
            <a:ext cx="7083694" cy="2254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616" y="1312735"/>
            <a:ext cx="7089889" cy="2256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88325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" y="2223949"/>
            <a:ext cx="8683413" cy="3083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299" name="TextBox 4">
            <a:extLst/>
          </p:cNvPr>
          <p:cNvSpPr txBox="1">
            <a:spLocks noChangeArrowheads="1"/>
          </p:cNvSpPr>
          <p:nvPr/>
        </p:nvSpPr>
        <p:spPr bwMode="auto">
          <a:xfrm>
            <a:off x="152400" y="1439863"/>
            <a:ext cx="7620000" cy="369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defRPr/>
            </a:pPr>
            <a:r>
              <a:rPr lang="ru-RU" sz="1800" b="0" i="0" u="none" baseline="0">
                <a:solidFill>
                  <a:srgbClr val="53565A"/>
                </a:solidFill>
              </a:rPr>
              <a:t>Отслеживание мин и макс глубины и с заполнением между ними по расстоянию.</a:t>
            </a:r>
          </a:p>
        </p:txBody>
      </p:sp>
      <p:sp>
        <p:nvSpPr>
          <p:cNvPr id="542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ВЫБОРКА ОЛЭ</a:t>
            </a:r>
          </a:p>
        </p:txBody>
      </p:sp>
    </p:spTree>
    <p:extLst>
      <p:ext uri="{BB962C8B-B14F-4D97-AF65-F5344CB8AC3E}">
        <p14:creationId xmlns:p14="http://schemas.microsoft.com/office/powerpoint/2010/main" val="3261601507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0" y="1445745"/>
            <a:ext cx="1752600" cy="4200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Rounded Rectangle 7">
            <a:extLst/>
          </p:cNvPr>
          <p:cNvSpPr/>
          <p:nvPr/>
        </p:nvSpPr>
        <p:spPr>
          <a:xfrm>
            <a:off x="163773" y="1759424"/>
            <a:ext cx="4360459" cy="533400"/>
          </a:xfrm>
          <a:prstGeom prst="roundRect">
            <a:avLst/>
          </a:prstGeom>
          <a:noFill/>
          <a:ln w="28575">
            <a:solidFill>
              <a:srgbClr val="61AE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Выборка глубин по расстоянию вдоль профиля</a:t>
            </a:r>
          </a:p>
        </p:txBody>
      </p:sp>
      <p:sp>
        <p:nvSpPr>
          <p:cNvPr id="9" name="Rounded Rectangle 8">
            <a:extLst/>
          </p:cNvPr>
          <p:cNvSpPr/>
          <p:nvPr/>
        </p:nvSpPr>
        <p:spPr>
          <a:xfrm>
            <a:off x="163773" y="2844417"/>
            <a:ext cx="4360459" cy="580270"/>
          </a:xfrm>
          <a:prstGeom prst="roundRect">
            <a:avLst/>
          </a:prstGeom>
          <a:noFill/>
          <a:ln w="28575">
            <a:solidFill>
              <a:srgbClr val="61AE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Сохранение наименьших и наибольших глубин</a:t>
            </a:r>
          </a:p>
        </p:txBody>
      </p:sp>
      <p:sp>
        <p:nvSpPr>
          <p:cNvPr id="10" name="Rounded Rectangle 9">
            <a:extLst/>
          </p:cNvPr>
          <p:cNvSpPr/>
          <p:nvPr/>
        </p:nvSpPr>
        <p:spPr>
          <a:xfrm>
            <a:off x="163774" y="4067033"/>
            <a:ext cx="4360458" cy="648268"/>
          </a:xfrm>
          <a:prstGeom prst="roundRect">
            <a:avLst/>
          </a:prstGeom>
          <a:noFill/>
          <a:ln w="28575">
            <a:solidFill>
              <a:srgbClr val="61AE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Сохраняет также глубины между выбранными мин и макс.</a:t>
            </a:r>
          </a:p>
        </p:txBody>
      </p:sp>
      <p:sp>
        <p:nvSpPr>
          <p:cNvPr id="11" name="Rectangle 10">
            <a:extLst/>
          </p:cNvPr>
          <p:cNvSpPr/>
          <p:nvPr/>
        </p:nvSpPr>
        <p:spPr>
          <a:xfrm>
            <a:off x="5629701" y="2217643"/>
            <a:ext cx="921224" cy="45720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12" name="Rectangle 11">
            <a:extLst/>
          </p:cNvPr>
          <p:cNvSpPr/>
          <p:nvPr/>
        </p:nvSpPr>
        <p:spPr>
          <a:xfrm>
            <a:off x="5629701" y="2688372"/>
            <a:ext cx="921224" cy="61438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13" name="Rectangle 12">
            <a:extLst/>
          </p:cNvPr>
          <p:cNvSpPr/>
          <p:nvPr/>
        </p:nvSpPr>
        <p:spPr>
          <a:xfrm rot="10800000">
            <a:off x="5629700" y="3359623"/>
            <a:ext cx="921224" cy="45720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cxnSp>
        <p:nvCxnSpPr>
          <p:cNvPr id="15" name="Straight Arrow Connector 14">
            <a:extLst/>
          </p:cNvPr>
          <p:cNvCxnSpPr>
            <a:stCxn id="8" idx="3"/>
            <a:endCxn id="11" idx="1"/>
          </p:cNvCxnSpPr>
          <p:nvPr/>
        </p:nvCxnSpPr>
        <p:spPr>
          <a:xfrm>
            <a:off x="4524232" y="2026124"/>
            <a:ext cx="1105469" cy="420119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/>
          </p:cNvPr>
          <p:cNvCxnSpPr>
            <a:stCxn id="9" idx="3"/>
          </p:cNvCxnSpPr>
          <p:nvPr/>
        </p:nvCxnSpPr>
        <p:spPr>
          <a:xfrm flipV="1">
            <a:off x="4524232" y="2995566"/>
            <a:ext cx="1105469" cy="13898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/>
          </p:cNvPr>
          <p:cNvCxnSpPr>
            <a:stCxn id="10" idx="3"/>
            <a:endCxn id="13" idx="3"/>
          </p:cNvCxnSpPr>
          <p:nvPr/>
        </p:nvCxnSpPr>
        <p:spPr>
          <a:xfrm flipV="1">
            <a:off x="4524232" y="3588223"/>
            <a:ext cx="1105468" cy="80294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308" name="Title 1"/>
          <p:cNvSpPr txBox="1">
            <a:spLocks/>
          </p:cNvSpPr>
          <p:nvPr/>
        </p:nvSpPr>
        <p:spPr bwMode="auto">
          <a:xfrm>
            <a:off x="228600" y="0"/>
            <a:ext cx="8153400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/>
          <a:lstStyle>
            <a:lvl1pPr defTabSz="457200">
              <a:spcAft>
                <a:spcPts val="600"/>
              </a:spcAft>
              <a:buClr>
                <a:schemeClr val="bg2"/>
              </a:buClr>
              <a:buFont typeface="Arial" pitchFamily="34" charset="0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36525" indent="-136525" defTabSz="457200">
              <a:spcAft>
                <a:spcPts val="400"/>
              </a:spcAft>
              <a:buClr>
                <a:schemeClr val="tx1"/>
              </a:buClr>
              <a:buSzPct val="100000"/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273050" indent="-136525" defTabSz="457200">
              <a:spcAft>
                <a:spcPts val="400"/>
              </a:spcAft>
              <a:buFont typeface="Lucida Grande"/>
              <a:buChar char="-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411163" indent="-136525" defTabSz="457200">
              <a:spcAft>
                <a:spcPts val="40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547688" indent="-136525" defTabSz="457200"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10048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14620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9192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23764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hangingPunct="1">
              <a:lnSpc>
                <a:spcPts val="2900"/>
              </a:lnSpc>
              <a:spcAft>
                <a:spcPct val="0"/>
              </a:spcAft>
              <a:buClrTx/>
              <a:buFontTx/>
              <a:buNone/>
            </a:pPr>
            <a:r>
              <a:rPr lang="ru-RU" sz="3600" b="0" i="0" u="none" baseline="0">
                <a:solidFill>
                  <a:schemeClr val="bg1"/>
                </a:solidFill>
              </a:rPr>
              <a:t>ВЫБОРКА ОЛЭ</a:t>
            </a:r>
          </a:p>
        </p:txBody>
      </p:sp>
    </p:spTree>
    <p:extLst>
      <p:ext uri="{BB962C8B-B14F-4D97-AF65-F5344CB8AC3E}">
        <p14:creationId xmlns:p14="http://schemas.microsoft.com/office/powerpoint/2010/main" val="20496659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Введение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2854081"/>
            <a:ext cx="4513550" cy="1928934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Программы выборки данных позволяют пользователю уменьшить плотность данных не влияя на точность результата.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</a:t>
            </a:fld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842" y="1575207"/>
            <a:ext cx="3555078" cy="2156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345" y="4147049"/>
            <a:ext cx="3570610" cy="1912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995937" y="3731780"/>
            <a:ext cx="3509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ОТ ТАКОГО...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65310" y="6104990"/>
            <a:ext cx="3570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...К ТАКОМУ</a:t>
            </a:r>
          </a:p>
        </p:txBody>
      </p:sp>
    </p:spTree>
    <p:extLst>
      <p:ext uri="{BB962C8B-B14F-4D97-AF65-F5344CB8AC3E}">
        <p14:creationId xmlns:p14="http://schemas.microsoft.com/office/powerpoint/2010/main" val="1448765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ВЫБОРКА ОЛЭ:  Блок схема</a:t>
            </a:r>
          </a:p>
        </p:txBody>
      </p:sp>
      <p:sp>
        <p:nvSpPr>
          <p:cNvPr id="39939" name="Rectangle 3">
            <a:extLst/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762000" y="3733800"/>
            <a:ext cx="8382000" cy="1066800"/>
          </a:xfrm>
        </p:spPr>
        <p:txBody>
          <a:bodyPr rtlCol="0">
            <a:normAutofit fontScale="92500"/>
          </a:bodyPr>
          <a:lstStyle/>
          <a:p>
            <a:pPr marL="342900" indent="-342900" algn="l" rtl="0" eaLnBrk="1" fontAlgn="auto" hangingPunct="1"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ru-RU" b="0" i="0" u="none" baseline="0">
                <a:solidFill>
                  <a:srgbClr val="53565A"/>
                </a:solidFill>
              </a:rPr>
              <a:t>Считывает файл каталога с отредактированными данными (*.LOG).</a:t>
            </a:r>
          </a:p>
          <a:p>
            <a:pPr marL="342900" indent="-342900" algn="l" rtl="0" eaLnBrk="1" fontAlgn="auto" hangingPunct="1"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ru-RU" b="0" i="0" u="none" baseline="0">
                <a:solidFill>
                  <a:srgbClr val="53565A"/>
                </a:solidFill>
              </a:rPr>
              <a:t>Файл каталога отредактированных данных в папку SORT. </a:t>
            </a:r>
          </a:p>
          <a:p>
            <a:pPr marL="342900" indent="-342900" algn="l" rtl="0" eaLnBrk="1" fontAlgn="auto" hangingPunct="1"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ru-RU" b="0" i="0" u="none" baseline="0">
                <a:solidFill>
                  <a:srgbClr val="53565A"/>
                </a:solidFill>
              </a:rPr>
              <a:t>Только данные однолучевой съемки!</a:t>
            </a:r>
          </a:p>
        </p:txBody>
      </p:sp>
      <p:sp>
        <p:nvSpPr>
          <p:cNvPr id="7" name="Rounded Rectangle 6">
            <a:extLst/>
          </p:cNvPr>
          <p:cNvSpPr/>
          <p:nvPr/>
        </p:nvSpPr>
        <p:spPr>
          <a:xfrm>
            <a:off x="3657600" y="1676400"/>
            <a:ext cx="1905000" cy="1524000"/>
          </a:xfrm>
          <a:prstGeom prst="roundRect">
            <a:avLst/>
          </a:prstGeom>
          <a:solidFill>
            <a:srgbClr val="61AEC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1800" b="0" i="0" u="none" baseline="0"/>
              <a:t>ВЫБОРКА ОЛЭ</a:t>
            </a:r>
          </a:p>
        </p:txBody>
      </p:sp>
      <p:sp>
        <p:nvSpPr>
          <p:cNvPr id="8" name="Rounded Rectangle 7">
            <a:extLst/>
          </p:cNvPr>
          <p:cNvSpPr/>
          <p:nvPr/>
        </p:nvSpPr>
        <p:spPr>
          <a:xfrm>
            <a:off x="914400" y="1600200"/>
            <a:ext cx="1828800" cy="1676400"/>
          </a:xfrm>
          <a:prstGeom prst="roundRect">
            <a:avLst/>
          </a:prstGeom>
          <a:solidFill>
            <a:srgbClr val="C0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1800" b="0" i="0" u="none" baseline="0"/>
              <a:t>Файлы ОЛЭ в формате отредактированных данных</a:t>
            </a:r>
          </a:p>
          <a:p>
            <a:pPr algn="ctr" rtl="0">
              <a:defRPr/>
            </a:pPr>
            <a:r>
              <a:rPr lang="ru-RU" sz="1800" b="0" i="0" u="none" baseline="0"/>
              <a:t>(Папка Edit)</a:t>
            </a:r>
          </a:p>
        </p:txBody>
      </p:sp>
      <p:sp>
        <p:nvSpPr>
          <p:cNvPr id="9" name="Rounded Rectangle 8">
            <a:extLst/>
          </p:cNvPr>
          <p:cNvSpPr/>
          <p:nvPr/>
        </p:nvSpPr>
        <p:spPr>
          <a:xfrm>
            <a:off x="6172200" y="1600200"/>
            <a:ext cx="1905000" cy="1676400"/>
          </a:xfrm>
          <a:prstGeom prst="roundRect">
            <a:avLst/>
          </a:prstGeom>
          <a:solidFill>
            <a:srgbClr val="C0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1800" b="0" i="0" u="none" baseline="0"/>
              <a:t>Файлы отредактированных данных формат All</a:t>
            </a:r>
          </a:p>
          <a:p>
            <a:pPr algn="ctr" rtl="0">
              <a:defRPr/>
            </a:pPr>
            <a:r>
              <a:rPr lang="ru-RU" sz="1800" b="0" i="0" u="none" baseline="0"/>
              <a:t>(Папка Sort)</a:t>
            </a:r>
          </a:p>
        </p:txBody>
      </p:sp>
      <p:cxnSp>
        <p:nvCxnSpPr>
          <p:cNvPr id="11" name="Straight Arrow Connector 10">
            <a:extLst/>
          </p:cNvPr>
          <p:cNvCxnSpPr>
            <a:stCxn id="8" idx="3"/>
            <a:endCxn id="7" idx="1"/>
          </p:cNvCxnSpPr>
          <p:nvPr/>
        </p:nvCxnSpPr>
        <p:spPr>
          <a:xfrm>
            <a:off x="2743200" y="2438400"/>
            <a:ext cx="9144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/>
          </p:cNvPr>
          <p:cNvCxnSpPr>
            <a:stCxn id="7" idx="3"/>
            <a:endCxn id="9" idx="1"/>
          </p:cNvCxnSpPr>
          <p:nvPr/>
        </p:nvCxnSpPr>
        <p:spPr>
          <a:xfrm>
            <a:off x="5562600" y="2438400"/>
            <a:ext cx="6096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67842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 dirty="0" smtClean="0"/>
              <a:t>КАРТОГРАФ</a:t>
            </a:r>
            <a:r>
              <a:rPr lang="en-US" b="0" i="0" u="none" baseline="0" dirty="0" smtClean="0"/>
              <a:t/>
            </a:r>
            <a:br>
              <a:rPr lang="en-US" b="0" i="0" u="none" baseline="0" dirty="0" smtClean="0"/>
            </a:br>
            <a:r>
              <a:rPr lang="en-US" dirty="0" smtClean="0"/>
              <a:t>Mapper</a:t>
            </a:r>
            <a:endParaRPr lang="ru-RU" b="0" i="0" u="none" baseline="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21</a:t>
            </a:fld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0822" y="2689679"/>
            <a:ext cx="4089050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46166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347663" y="0"/>
            <a:ext cx="3453870" cy="989013"/>
          </a:xfrm>
        </p:spPr>
        <p:txBody>
          <a:bodyPr anchorCtr="1"/>
          <a:lstStyle/>
          <a:p>
            <a:pPr algn="l" rtl="0" eaLnBrk="1" hangingPunct="1"/>
            <a:r>
              <a:rPr lang="ru-RU" sz="3600" b="0" i="0" u="none" baseline="0" dirty="0">
                <a:latin typeface="Arial" pitchFamily="34" charset="0"/>
                <a:cs typeface="Arial" pitchFamily="34" charset="0"/>
              </a:rPr>
              <a:t>КАРТОГРАФ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subTitle" idx="4294967295"/>
          </p:nvPr>
        </p:nvSpPr>
        <p:spPr>
          <a:xfrm>
            <a:off x="193675" y="1219200"/>
            <a:ext cx="5867400" cy="381000"/>
          </a:xfrm>
        </p:spPr>
        <p:txBody>
          <a:bodyPr>
            <a:normAutofit fontScale="70000" lnSpcReduction="20000"/>
          </a:bodyPr>
          <a:lstStyle/>
          <a:p>
            <a:pPr algn="l" rtl="0" eaLnBrk="1" hangingPunct="1"/>
            <a:r>
              <a:rPr lang="ru-RU" sz="2000" b="0" i="0" u="none" baseline="0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Разбиение данных многолучевой съемки на ячейки матрицы и сохранение одной глубины в ячейке</a:t>
            </a:r>
          </a:p>
        </p:txBody>
      </p:sp>
      <p:sp>
        <p:nvSpPr>
          <p:cNvPr id="5" name="Rectangle 3">
            <a:extLst/>
          </p:cNvPr>
          <p:cNvSpPr txBox="1">
            <a:spLocks noChangeArrowheads="1"/>
          </p:cNvSpPr>
          <p:nvPr/>
        </p:nvSpPr>
        <p:spPr bwMode="auto">
          <a:xfrm>
            <a:off x="190500" y="1790700"/>
            <a:ext cx="4038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rtl="0" eaLnBrk="1" hangingPunct="1">
              <a:buFont typeface="Arial" panose="020B0604020202020204" pitchFamily="34" charset="0"/>
              <a:buChar char="•"/>
              <a:defRPr/>
            </a:pPr>
            <a:r>
              <a:rPr lang="ru-RU" b="0" i="0" u="none" kern="0" baseline="0">
                <a:solidFill>
                  <a:srgbClr val="53565A"/>
                </a:solidFill>
                <a:latin typeface="+mn-lt"/>
              </a:rPr>
              <a:t>Программа MAPPER выдает одну глубину в каждой заполненной ячейке матрицы.</a:t>
            </a:r>
          </a:p>
          <a:p>
            <a:pPr marL="342900" indent="-342900" algn="l" rtl="0" eaLnBrk="1" hangingPunct="1">
              <a:buFont typeface="Arial" panose="020B0604020202020204" pitchFamily="34" charset="0"/>
              <a:buChar char="•"/>
              <a:defRPr/>
            </a:pPr>
            <a:r>
              <a:rPr lang="ru-RU" b="0" i="0" u="none" kern="0" baseline="0">
                <a:solidFill>
                  <a:srgbClr val="53565A"/>
                </a:solidFill>
                <a:latin typeface="+mn-lt"/>
              </a:rPr>
              <a:t>MAPPER может сохранить следующие глубины в ячейке:</a:t>
            </a:r>
          </a:p>
          <a:p>
            <a:pPr marL="696913" lvl="1" indent="-342900" algn="l" rtl="0" eaLnBrk="1" hangingPunct="1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b="0" i="0" u="none" kern="0" baseline="0">
                <a:solidFill>
                  <a:srgbClr val="53565A"/>
                </a:solidFill>
                <a:latin typeface="+mn-lt"/>
              </a:rPr>
              <a:t>Минимум</a:t>
            </a:r>
          </a:p>
          <a:p>
            <a:pPr marL="696913" lvl="1" indent="-342900" algn="l" rtl="0" eaLnBrk="1" hangingPunct="1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b="0" i="0" u="none" kern="0" baseline="0">
                <a:solidFill>
                  <a:srgbClr val="53565A"/>
                </a:solidFill>
                <a:latin typeface="+mn-lt"/>
              </a:rPr>
              <a:t>Максимум</a:t>
            </a:r>
          </a:p>
          <a:p>
            <a:pPr marL="696913" lvl="1" indent="-342900" algn="l" rtl="0" eaLnBrk="1" hangingPunct="1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b="0" i="0" u="none" kern="0" baseline="0">
                <a:solidFill>
                  <a:srgbClr val="53565A"/>
                </a:solidFill>
                <a:latin typeface="+mn-lt"/>
              </a:rPr>
              <a:t>Среднее</a:t>
            </a:r>
          </a:p>
          <a:p>
            <a:pPr marL="696913" lvl="1" indent="-342900" algn="l" rtl="0" eaLnBrk="1" hangingPunct="1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b="0" i="0" u="none" kern="0" baseline="0">
                <a:solidFill>
                  <a:srgbClr val="53565A"/>
                </a:solidFill>
                <a:latin typeface="+mn-lt"/>
              </a:rPr>
              <a:t>Ближайшую к центру</a:t>
            </a:r>
          </a:p>
          <a:p>
            <a:pPr marL="696913" lvl="1" indent="-342900" algn="l" rtl="0" eaLnBrk="1" hangingPunct="1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b="0" i="0" u="none" kern="0" baseline="0">
                <a:solidFill>
                  <a:srgbClr val="53565A"/>
                </a:solidFill>
                <a:latin typeface="+mn-lt"/>
              </a:rPr>
              <a:t>Ближайшую к заданному пользователем лучу</a:t>
            </a:r>
          </a:p>
          <a:p>
            <a:pPr marL="696913" lvl="1" indent="-342900" algn="l" rtl="0" eaLnBrk="1" hangingPunct="1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b="0" i="0" u="none" kern="0" baseline="0">
                <a:solidFill>
                  <a:srgbClr val="53565A"/>
                </a:solidFill>
                <a:latin typeface="+mn-lt"/>
              </a:rPr>
              <a:t>Количество данных в ячейке:</a:t>
            </a:r>
            <a:endParaRPr lang="ru-RU" sz="2000" b="0" kern="0" dirty="0">
              <a:solidFill>
                <a:srgbClr val="53565A"/>
              </a:solidFill>
              <a:latin typeface="+mn-lt"/>
            </a:endParaRPr>
          </a:p>
        </p:txBody>
      </p:sp>
      <p:sp>
        <p:nvSpPr>
          <p:cNvPr id="57349" name="Rectangle 4" descr="Large grid"/>
          <p:cNvSpPr>
            <a:spLocks noChangeArrowheads="1"/>
          </p:cNvSpPr>
          <p:nvPr/>
        </p:nvSpPr>
        <p:spPr bwMode="auto">
          <a:xfrm>
            <a:off x="4343400" y="1828800"/>
            <a:ext cx="2514600" cy="3352800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57350" name="Oval 5"/>
          <p:cNvSpPr>
            <a:spLocks noChangeArrowheads="1"/>
          </p:cNvSpPr>
          <p:nvPr/>
        </p:nvSpPr>
        <p:spPr bwMode="auto">
          <a:xfrm>
            <a:off x="6096000" y="3581400"/>
            <a:ext cx="228600" cy="2286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57351" name="Oval 6"/>
          <p:cNvSpPr>
            <a:spLocks noChangeArrowheads="1"/>
          </p:cNvSpPr>
          <p:nvPr/>
        </p:nvSpPr>
        <p:spPr bwMode="auto">
          <a:xfrm>
            <a:off x="7086600" y="2133600"/>
            <a:ext cx="1905000" cy="18288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57352" name="Line 7"/>
          <p:cNvSpPr>
            <a:spLocks noChangeShapeType="1"/>
          </p:cNvSpPr>
          <p:nvPr/>
        </p:nvSpPr>
        <p:spPr bwMode="auto">
          <a:xfrm flipV="1">
            <a:off x="6324600" y="3352800"/>
            <a:ext cx="762000" cy="304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7353" name="Line 8"/>
          <p:cNvSpPr>
            <a:spLocks noChangeShapeType="1"/>
          </p:cNvSpPr>
          <p:nvPr/>
        </p:nvSpPr>
        <p:spPr bwMode="auto">
          <a:xfrm>
            <a:off x="7391400" y="2362200"/>
            <a:ext cx="0" cy="13716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7354" name="Line 9"/>
          <p:cNvSpPr>
            <a:spLocks noChangeShapeType="1"/>
          </p:cNvSpPr>
          <p:nvPr/>
        </p:nvSpPr>
        <p:spPr bwMode="auto">
          <a:xfrm>
            <a:off x="7239000" y="3581400"/>
            <a:ext cx="1600200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7355" name="Line 10"/>
          <p:cNvSpPr>
            <a:spLocks noChangeShapeType="1"/>
          </p:cNvSpPr>
          <p:nvPr/>
        </p:nvSpPr>
        <p:spPr bwMode="auto">
          <a:xfrm flipV="1">
            <a:off x="8686800" y="2362200"/>
            <a:ext cx="0" cy="12954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7356" name="Line 11"/>
          <p:cNvSpPr>
            <a:spLocks noChangeShapeType="1"/>
          </p:cNvSpPr>
          <p:nvPr/>
        </p:nvSpPr>
        <p:spPr bwMode="auto">
          <a:xfrm>
            <a:off x="7239000" y="2590800"/>
            <a:ext cx="1600200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7357" name="Oval 12"/>
          <p:cNvSpPr>
            <a:spLocks noChangeArrowheads="1"/>
          </p:cNvSpPr>
          <p:nvPr/>
        </p:nvSpPr>
        <p:spPr bwMode="auto">
          <a:xfrm>
            <a:off x="8001000" y="30480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57358" name="Oval 13"/>
          <p:cNvSpPr>
            <a:spLocks noChangeArrowheads="1"/>
          </p:cNvSpPr>
          <p:nvPr/>
        </p:nvSpPr>
        <p:spPr bwMode="auto">
          <a:xfrm>
            <a:off x="7848600" y="31242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57359" name="Oval 14"/>
          <p:cNvSpPr>
            <a:spLocks noChangeArrowheads="1"/>
          </p:cNvSpPr>
          <p:nvPr/>
        </p:nvSpPr>
        <p:spPr bwMode="auto">
          <a:xfrm>
            <a:off x="8229600" y="28194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57360" name="Oval 15"/>
          <p:cNvSpPr>
            <a:spLocks noChangeArrowheads="1"/>
          </p:cNvSpPr>
          <p:nvPr/>
        </p:nvSpPr>
        <p:spPr bwMode="auto">
          <a:xfrm>
            <a:off x="8229600" y="34290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59409" name="Text Box 16">
            <a:extLst/>
          </p:cNvPr>
          <p:cNvSpPr txBox="1">
            <a:spLocks noChangeArrowheads="1"/>
          </p:cNvSpPr>
          <p:nvPr/>
        </p:nvSpPr>
        <p:spPr bwMode="auto">
          <a:xfrm>
            <a:off x="7086600" y="3001963"/>
            <a:ext cx="1066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 eaLnBrk="1" hangingPunct="1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Среднее</a:t>
            </a:r>
          </a:p>
        </p:txBody>
      </p:sp>
      <p:sp>
        <p:nvSpPr>
          <p:cNvPr id="59410" name="Text Box 17">
            <a:extLst/>
          </p:cNvPr>
          <p:cNvSpPr txBox="1">
            <a:spLocks noChangeArrowheads="1"/>
          </p:cNvSpPr>
          <p:nvPr/>
        </p:nvSpPr>
        <p:spPr bwMode="auto">
          <a:xfrm>
            <a:off x="8305800" y="3352800"/>
            <a:ext cx="533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 eaLnBrk="1" hangingPunct="1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Min</a:t>
            </a:r>
          </a:p>
        </p:txBody>
      </p:sp>
      <p:sp>
        <p:nvSpPr>
          <p:cNvPr id="59411" name="Text Box 18">
            <a:extLst/>
          </p:cNvPr>
          <p:cNvSpPr txBox="1">
            <a:spLocks noChangeArrowheads="1"/>
          </p:cNvSpPr>
          <p:nvPr/>
        </p:nvSpPr>
        <p:spPr bwMode="auto">
          <a:xfrm>
            <a:off x="8229600" y="2590800"/>
            <a:ext cx="609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 eaLnBrk="1" hangingPunct="1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Макс.</a:t>
            </a:r>
          </a:p>
        </p:txBody>
      </p:sp>
      <p:sp>
        <p:nvSpPr>
          <p:cNvPr id="59412" name="Text Box 19">
            <a:extLst/>
          </p:cNvPr>
          <p:cNvSpPr txBox="1">
            <a:spLocks noChangeArrowheads="1"/>
          </p:cNvSpPr>
          <p:nvPr/>
        </p:nvSpPr>
        <p:spPr bwMode="auto">
          <a:xfrm>
            <a:off x="8077200" y="2971800"/>
            <a:ext cx="914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 eaLnBrk="1" hangingPunct="1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Ближайшее</a:t>
            </a:r>
          </a:p>
        </p:txBody>
      </p:sp>
      <p:sp>
        <p:nvSpPr>
          <p:cNvPr id="57365" name="Oval 20"/>
          <p:cNvSpPr>
            <a:spLocks noChangeArrowheads="1"/>
          </p:cNvSpPr>
          <p:nvPr/>
        </p:nvSpPr>
        <p:spPr bwMode="auto">
          <a:xfrm>
            <a:off x="7620000" y="3429000"/>
            <a:ext cx="76200" cy="76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57366" name="Oval 21"/>
          <p:cNvSpPr>
            <a:spLocks noChangeArrowheads="1"/>
          </p:cNvSpPr>
          <p:nvPr/>
        </p:nvSpPr>
        <p:spPr bwMode="auto">
          <a:xfrm>
            <a:off x="7924800" y="3352800"/>
            <a:ext cx="76200" cy="76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57367" name="Oval 22"/>
          <p:cNvSpPr>
            <a:spLocks noChangeArrowheads="1"/>
          </p:cNvSpPr>
          <p:nvPr/>
        </p:nvSpPr>
        <p:spPr bwMode="auto">
          <a:xfrm>
            <a:off x="7696200" y="3276600"/>
            <a:ext cx="76200" cy="76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57368" name="Oval 23"/>
          <p:cNvSpPr>
            <a:spLocks noChangeArrowheads="1"/>
          </p:cNvSpPr>
          <p:nvPr/>
        </p:nvSpPr>
        <p:spPr bwMode="auto">
          <a:xfrm>
            <a:off x="8382000" y="3276600"/>
            <a:ext cx="76200" cy="76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57369" name="Oval 24"/>
          <p:cNvSpPr>
            <a:spLocks noChangeArrowheads="1"/>
          </p:cNvSpPr>
          <p:nvPr/>
        </p:nvSpPr>
        <p:spPr bwMode="auto">
          <a:xfrm>
            <a:off x="7620000" y="2895600"/>
            <a:ext cx="76200" cy="76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57370" name="Oval 25"/>
          <p:cNvSpPr>
            <a:spLocks noChangeArrowheads="1"/>
          </p:cNvSpPr>
          <p:nvPr/>
        </p:nvSpPr>
        <p:spPr bwMode="auto">
          <a:xfrm>
            <a:off x="8001000" y="2819400"/>
            <a:ext cx="76200" cy="76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57371" name="Oval 26"/>
          <p:cNvSpPr>
            <a:spLocks noChangeArrowheads="1"/>
          </p:cNvSpPr>
          <p:nvPr/>
        </p:nvSpPr>
        <p:spPr bwMode="auto">
          <a:xfrm>
            <a:off x="7696200" y="2667000"/>
            <a:ext cx="76200" cy="76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57372" name="Oval 27"/>
          <p:cNvSpPr>
            <a:spLocks noChangeArrowheads="1"/>
          </p:cNvSpPr>
          <p:nvPr/>
        </p:nvSpPr>
        <p:spPr bwMode="auto">
          <a:xfrm>
            <a:off x="8534400" y="2895600"/>
            <a:ext cx="76200" cy="76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57373" name="Oval 28"/>
          <p:cNvSpPr>
            <a:spLocks noChangeArrowheads="1"/>
          </p:cNvSpPr>
          <p:nvPr/>
        </p:nvSpPr>
        <p:spPr bwMode="auto">
          <a:xfrm>
            <a:off x="8153400" y="2590800"/>
            <a:ext cx="76200" cy="76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57374" name="Oval 29"/>
          <p:cNvSpPr>
            <a:spLocks noChangeArrowheads="1"/>
          </p:cNvSpPr>
          <p:nvPr/>
        </p:nvSpPr>
        <p:spPr bwMode="auto">
          <a:xfrm>
            <a:off x="7467600" y="3276600"/>
            <a:ext cx="76200" cy="76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907573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/>
          </p:cNvPr>
          <p:cNvSpPr/>
          <p:nvPr/>
        </p:nvSpPr>
        <p:spPr>
          <a:xfrm>
            <a:off x="3276600" y="2133600"/>
            <a:ext cx="2438400" cy="2819400"/>
          </a:xfrm>
          <a:prstGeom prst="rect">
            <a:avLst/>
          </a:prstGeom>
          <a:solidFill>
            <a:srgbClr val="61AEC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2800" b="0" i="0" u="none" baseline="0"/>
              <a:t>КАРТОГРАФ</a:t>
            </a:r>
          </a:p>
        </p:txBody>
      </p:sp>
      <p:sp>
        <p:nvSpPr>
          <p:cNvPr id="5837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КАРТОГРАФ:  Блок - схема</a:t>
            </a:r>
          </a:p>
        </p:txBody>
      </p:sp>
      <p:sp>
        <p:nvSpPr>
          <p:cNvPr id="5" name="Rounded Rectangle 4">
            <a:extLst/>
          </p:cNvPr>
          <p:cNvSpPr/>
          <p:nvPr/>
        </p:nvSpPr>
        <p:spPr>
          <a:xfrm>
            <a:off x="914400" y="1524000"/>
            <a:ext cx="1295400" cy="609600"/>
          </a:xfrm>
          <a:prstGeom prst="roundRect">
            <a:avLst/>
          </a:prstGeom>
          <a:solidFill>
            <a:schemeClr val="accent4">
              <a:lumMod val="1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2800" b="0" i="0" u="none" baseline="0"/>
              <a:t>MTX</a:t>
            </a:r>
          </a:p>
        </p:txBody>
      </p:sp>
      <p:sp>
        <p:nvSpPr>
          <p:cNvPr id="6" name="Rounded Rectangle 5">
            <a:extLst/>
          </p:cNvPr>
          <p:cNvSpPr/>
          <p:nvPr/>
        </p:nvSpPr>
        <p:spPr>
          <a:xfrm>
            <a:off x="1143000" y="2590800"/>
            <a:ext cx="1066800" cy="381000"/>
          </a:xfrm>
          <a:prstGeom prst="roundRect">
            <a:avLst/>
          </a:prstGeom>
          <a:solidFill>
            <a:schemeClr val="accent4">
              <a:lumMod val="1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1800" b="0" i="0" u="none" baseline="0"/>
              <a:t>HS2/x</a:t>
            </a:r>
          </a:p>
        </p:txBody>
      </p:sp>
      <p:sp>
        <p:nvSpPr>
          <p:cNvPr id="7" name="Rounded Rectangle 6">
            <a:extLst/>
          </p:cNvPr>
          <p:cNvSpPr/>
          <p:nvPr/>
        </p:nvSpPr>
        <p:spPr>
          <a:xfrm>
            <a:off x="1143000" y="3048000"/>
            <a:ext cx="1066800" cy="381000"/>
          </a:xfrm>
          <a:prstGeom prst="roundRect">
            <a:avLst/>
          </a:prstGeom>
          <a:solidFill>
            <a:schemeClr val="accent4">
              <a:lumMod val="1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1800" b="0" i="0" u="none" baseline="0"/>
              <a:t>HS2</a:t>
            </a:r>
          </a:p>
        </p:txBody>
      </p:sp>
      <p:sp>
        <p:nvSpPr>
          <p:cNvPr id="8" name="Rounded Rectangle 7">
            <a:extLst/>
          </p:cNvPr>
          <p:cNvSpPr/>
          <p:nvPr/>
        </p:nvSpPr>
        <p:spPr>
          <a:xfrm>
            <a:off x="1143000" y="3505200"/>
            <a:ext cx="1066800" cy="381000"/>
          </a:xfrm>
          <a:prstGeom prst="roundRect">
            <a:avLst/>
          </a:prstGeom>
          <a:solidFill>
            <a:schemeClr val="accent4">
              <a:lumMod val="1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1800" b="0" i="0" u="none" baseline="0"/>
              <a:t>XYZ</a:t>
            </a:r>
          </a:p>
        </p:txBody>
      </p:sp>
      <p:sp>
        <p:nvSpPr>
          <p:cNvPr id="9" name="Rounded Rectangle 8">
            <a:extLst/>
          </p:cNvPr>
          <p:cNvSpPr/>
          <p:nvPr/>
        </p:nvSpPr>
        <p:spPr>
          <a:xfrm>
            <a:off x="1143000" y="3962400"/>
            <a:ext cx="1066800" cy="381000"/>
          </a:xfrm>
          <a:prstGeom prst="roundRect">
            <a:avLst/>
          </a:prstGeom>
          <a:solidFill>
            <a:schemeClr val="accent4">
              <a:lumMod val="1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1800" b="0" i="0" u="none" baseline="0"/>
              <a:t>*.LOG</a:t>
            </a:r>
          </a:p>
        </p:txBody>
      </p:sp>
      <p:sp>
        <p:nvSpPr>
          <p:cNvPr id="10" name="Rounded Rectangle 9">
            <a:extLst/>
          </p:cNvPr>
          <p:cNvSpPr/>
          <p:nvPr/>
        </p:nvSpPr>
        <p:spPr>
          <a:xfrm>
            <a:off x="6781800" y="2438400"/>
            <a:ext cx="1371600" cy="685800"/>
          </a:xfrm>
          <a:prstGeom prst="roundRect">
            <a:avLst/>
          </a:prstGeom>
          <a:solidFill>
            <a:schemeClr val="accent4">
              <a:lumMod val="1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2800" b="0" i="0" u="none" baseline="0"/>
              <a:t>XYZ</a:t>
            </a:r>
          </a:p>
        </p:txBody>
      </p:sp>
      <p:cxnSp>
        <p:nvCxnSpPr>
          <p:cNvPr id="12" name="Straight Arrow Connector 11">
            <a:extLst/>
          </p:cNvPr>
          <p:cNvCxnSpPr>
            <a:stCxn id="6" idx="3"/>
          </p:cNvCxnSpPr>
          <p:nvPr/>
        </p:nvCxnSpPr>
        <p:spPr>
          <a:xfrm flipV="1">
            <a:off x="2209800" y="2743200"/>
            <a:ext cx="106680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/>
          </p:cNvPr>
          <p:cNvCxnSpPr/>
          <p:nvPr/>
        </p:nvCxnSpPr>
        <p:spPr>
          <a:xfrm flipV="1">
            <a:off x="2209800" y="3200400"/>
            <a:ext cx="106680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/>
          </p:cNvPr>
          <p:cNvCxnSpPr/>
          <p:nvPr/>
        </p:nvCxnSpPr>
        <p:spPr>
          <a:xfrm flipV="1">
            <a:off x="2209800" y="3657600"/>
            <a:ext cx="106680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/>
          </p:cNvPr>
          <p:cNvCxnSpPr/>
          <p:nvPr/>
        </p:nvCxnSpPr>
        <p:spPr>
          <a:xfrm flipV="1">
            <a:off x="2209800" y="4114800"/>
            <a:ext cx="106680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/>
          </p:cNvPr>
          <p:cNvCxnSpPr/>
          <p:nvPr/>
        </p:nvCxnSpPr>
        <p:spPr>
          <a:xfrm>
            <a:off x="2209800" y="1828800"/>
            <a:ext cx="1066800" cy="30480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/>
          </p:cNvPr>
          <p:cNvCxnSpPr/>
          <p:nvPr/>
        </p:nvCxnSpPr>
        <p:spPr>
          <a:xfrm flipV="1">
            <a:off x="5715000" y="2819400"/>
            <a:ext cx="106680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384" name="TextBox 18"/>
          <p:cNvSpPr txBox="1">
            <a:spLocks noChangeArrowheads="1"/>
          </p:cNvSpPr>
          <p:nvPr/>
        </p:nvSpPr>
        <p:spPr bwMode="auto">
          <a:xfrm>
            <a:off x="5699124" y="3128963"/>
            <a:ext cx="3444875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b="0" i="0" u="none" baseline="0" dirty="0">
                <a:solidFill>
                  <a:srgbClr val="53565A"/>
                </a:solidFill>
              </a:rPr>
              <a:t>         Z может быть:</a:t>
            </a:r>
          </a:p>
          <a:p>
            <a:pPr algn="l" rtl="0">
              <a:buFont typeface="Arial" pitchFamily="34" charset="0"/>
              <a:buChar char="•"/>
            </a:pPr>
            <a:endParaRPr lang="ru-RU" altLang="en-US" b="0" dirty="0">
              <a:solidFill>
                <a:srgbClr val="53565A"/>
              </a:solidFill>
            </a:endParaRPr>
          </a:p>
          <a:p>
            <a:pPr algn="l" rtl="0">
              <a:buFont typeface="Arial" pitchFamily="34" charset="0"/>
              <a:buChar char="•"/>
            </a:pPr>
            <a:r>
              <a:rPr lang="ru-RU" b="0" i="0" u="none" baseline="0" dirty="0">
                <a:solidFill>
                  <a:srgbClr val="53565A"/>
                </a:solidFill>
              </a:rPr>
              <a:t>  </a:t>
            </a:r>
            <a:r>
              <a:rPr lang="ru-RU" b="0" i="0" u="none" baseline="0" dirty="0" err="1">
                <a:solidFill>
                  <a:srgbClr val="53565A"/>
                </a:solidFill>
              </a:rPr>
              <a:t>Minimum</a:t>
            </a:r>
            <a:r>
              <a:rPr lang="ru-RU" b="0" i="0" u="none" baseline="0" dirty="0">
                <a:solidFill>
                  <a:srgbClr val="53565A"/>
                </a:solidFill>
              </a:rPr>
              <a:t> </a:t>
            </a:r>
            <a:r>
              <a:rPr lang="ru-RU" b="0" i="0" u="none" baseline="0" dirty="0" err="1">
                <a:solidFill>
                  <a:srgbClr val="53565A"/>
                </a:solidFill>
              </a:rPr>
              <a:t>Depth</a:t>
            </a:r>
            <a:r>
              <a:rPr lang="ru-RU" b="0" i="0" u="none" baseline="0" dirty="0">
                <a:solidFill>
                  <a:srgbClr val="53565A"/>
                </a:solidFill>
              </a:rPr>
              <a:t> (мин. глубина)</a:t>
            </a:r>
          </a:p>
          <a:p>
            <a:pPr algn="l" rtl="0">
              <a:buFont typeface="Arial" pitchFamily="34" charset="0"/>
              <a:buChar char="•"/>
            </a:pPr>
            <a:r>
              <a:rPr lang="ru-RU" b="0" i="0" u="none" baseline="0" dirty="0">
                <a:solidFill>
                  <a:srgbClr val="53565A"/>
                </a:solidFill>
              </a:rPr>
              <a:t>  </a:t>
            </a:r>
            <a:r>
              <a:rPr lang="ru-RU" b="0" i="0" u="none" baseline="0" dirty="0" err="1">
                <a:solidFill>
                  <a:srgbClr val="53565A"/>
                </a:solidFill>
              </a:rPr>
              <a:t>Maximum</a:t>
            </a:r>
            <a:r>
              <a:rPr lang="ru-RU" b="0" i="0" u="none" baseline="0" dirty="0">
                <a:solidFill>
                  <a:srgbClr val="53565A"/>
                </a:solidFill>
              </a:rPr>
              <a:t> </a:t>
            </a:r>
            <a:r>
              <a:rPr lang="ru-RU" b="0" i="0" u="none" baseline="0" dirty="0" err="1">
                <a:solidFill>
                  <a:srgbClr val="53565A"/>
                </a:solidFill>
              </a:rPr>
              <a:t>Depth</a:t>
            </a:r>
            <a:r>
              <a:rPr lang="ru-RU" b="0" i="0" u="none" baseline="0" dirty="0">
                <a:solidFill>
                  <a:srgbClr val="53565A"/>
                </a:solidFill>
              </a:rPr>
              <a:t> (макс. глубина)</a:t>
            </a:r>
          </a:p>
          <a:p>
            <a:pPr algn="l" rtl="0">
              <a:buFont typeface="Arial" pitchFamily="34" charset="0"/>
              <a:buChar char="•"/>
            </a:pPr>
            <a:r>
              <a:rPr lang="ru-RU" b="0" i="0" u="none" baseline="0" dirty="0">
                <a:solidFill>
                  <a:srgbClr val="53565A"/>
                </a:solidFill>
              </a:rPr>
              <a:t>  </a:t>
            </a:r>
            <a:r>
              <a:rPr lang="ru-RU" b="0" i="0" u="none" baseline="0" dirty="0" err="1">
                <a:solidFill>
                  <a:srgbClr val="53565A"/>
                </a:solidFill>
              </a:rPr>
              <a:t>Max</a:t>
            </a:r>
            <a:r>
              <a:rPr lang="ru-RU" b="0" i="0" u="none" baseline="0" dirty="0">
                <a:solidFill>
                  <a:srgbClr val="53565A"/>
                </a:solidFill>
              </a:rPr>
              <a:t> - </a:t>
            </a:r>
            <a:r>
              <a:rPr lang="ru-RU" b="0" i="0" u="none" baseline="0" dirty="0" err="1">
                <a:solidFill>
                  <a:srgbClr val="53565A"/>
                </a:solidFill>
              </a:rPr>
              <a:t>Min</a:t>
            </a:r>
            <a:r>
              <a:rPr lang="ru-RU" b="0" i="0" u="none" baseline="0" dirty="0">
                <a:solidFill>
                  <a:srgbClr val="53565A"/>
                </a:solidFill>
              </a:rPr>
              <a:t> Глубина в ячейке</a:t>
            </a:r>
          </a:p>
          <a:p>
            <a:pPr algn="l" rtl="0">
              <a:buFont typeface="Arial" pitchFamily="34" charset="0"/>
              <a:buChar char="•"/>
            </a:pPr>
            <a:r>
              <a:rPr lang="ru-RU" b="0" i="0" u="none" baseline="0" dirty="0">
                <a:solidFill>
                  <a:srgbClr val="53565A"/>
                </a:solidFill>
              </a:rPr>
              <a:t>  Средняя Глубина в ячейке</a:t>
            </a:r>
          </a:p>
          <a:p>
            <a:pPr algn="l" rtl="0">
              <a:buFont typeface="Arial" pitchFamily="34" charset="0"/>
              <a:buChar char="•"/>
            </a:pPr>
            <a:r>
              <a:rPr lang="ru-RU" b="0" i="0" u="none" baseline="0" dirty="0">
                <a:solidFill>
                  <a:srgbClr val="53565A"/>
                </a:solidFill>
              </a:rPr>
              <a:t>  Глубина, ближайшая к углу луча.</a:t>
            </a:r>
          </a:p>
          <a:p>
            <a:pPr algn="l" rtl="0">
              <a:buFont typeface="Arial" pitchFamily="34" charset="0"/>
              <a:buChar char="•"/>
            </a:pPr>
            <a:r>
              <a:rPr lang="ru-RU" b="0" i="0" u="none" baseline="0" dirty="0">
                <a:solidFill>
                  <a:srgbClr val="53565A"/>
                </a:solidFill>
              </a:rPr>
              <a:t>  Число глубин в ячейке</a:t>
            </a:r>
          </a:p>
          <a:p>
            <a:pPr algn="l" rtl="0">
              <a:buFont typeface="Arial" pitchFamily="34" charset="0"/>
              <a:buChar char="•"/>
            </a:pPr>
            <a:r>
              <a:rPr lang="ru-RU" b="0" i="0" u="none" baseline="0" dirty="0">
                <a:solidFill>
                  <a:srgbClr val="53565A"/>
                </a:solidFill>
              </a:rPr>
              <a:t>  Глубина выброса</a:t>
            </a:r>
          </a:p>
        </p:txBody>
      </p:sp>
      <p:sp>
        <p:nvSpPr>
          <p:cNvPr id="20" name="Rounded Rectangle 19">
            <a:extLst/>
          </p:cNvPr>
          <p:cNvSpPr/>
          <p:nvPr/>
        </p:nvSpPr>
        <p:spPr>
          <a:xfrm>
            <a:off x="6781800" y="1295400"/>
            <a:ext cx="1295400" cy="762000"/>
          </a:xfrm>
          <a:prstGeom prst="roundRect">
            <a:avLst/>
          </a:prstGeom>
          <a:solidFill>
            <a:schemeClr val="accent4">
              <a:lumMod val="1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1600" b="0" i="0" u="none" baseline="0"/>
              <a:t>Заполненная</a:t>
            </a:r>
          </a:p>
          <a:p>
            <a:pPr algn="ctr" rtl="0">
              <a:defRPr/>
            </a:pPr>
            <a:r>
              <a:rPr lang="ru-RU" sz="2800" b="0" i="0" u="none" baseline="0"/>
              <a:t>MTX</a:t>
            </a:r>
          </a:p>
        </p:txBody>
      </p:sp>
      <p:cxnSp>
        <p:nvCxnSpPr>
          <p:cNvPr id="21" name="Straight Arrow Connector 20">
            <a:extLst/>
          </p:cNvPr>
          <p:cNvCxnSpPr>
            <a:endCxn id="20" idx="1"/>
          </p:cNvCxnSpPr>
          <p:nvPr/>
        </p:nvCxnSpPr>
        <p:spPr>
          <a:xfrm flipV="1">
            <a:off x="5715000" y="1676400"/>
            <a:ext cx="1066800" cy="45720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387" name="TextBox 18"/>
          <p:cNvSpPr txBox="1">
            <a:spLocks noChangeArrowheads="1"/>
          </p:cNvSpPr>
          <p:nvPr/>
        </p:nvSpPr>
        <p:spPr bwMode="auto">
          <a:xfrm>
            <a:off x="-38101" y="5766858"/>
            <a:ext cx="90852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ru-RU" sz="1800" b="0" i="0" u="none" baseline="0">
                <a:solidFill>
                  <a:srgbClr val="53565A"/>
                </a:solidFill>
              </a:rPr>
              <a:t>Все, что Вы делаете в MAPPER, можно сделать в MBMAX64!  В MBMAX-64 можно также сохранить медианные значения.</a:t>
            </a:r>
          </a:p>
        </p:txBody>
      </p:sp>
    </p:spTree>
    <p:extLst>
      <p:ext uri="{BB962C8B-B14F-4D97-AF65-F5344CB8AC3E}">
        <p14:creationId xmlns:p14="http://schemas.microsoft.com/office/powerpoint/2010/main" val="3311841734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Вывод данных из MAPPER</a:t>
            </a:r>
          </a:p>
        </p:txBody>
      </p:sp>
      <p:pic>
        <p:nvPicPr>
          <p:cNvPr id="5939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1480" y="1810173"/>
            <a:ext cx="4589463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3">
            <a:extLst/>
          </p:cNvPr>
          <p:cNvSpPr txBox="1">
            <a:spLocks noChangeArrowheads="1"/>
          </p:cNvSpPr>
          <p:nvPr/>
        </p:nvSpPr>
        <p:spPr bwMode="auto">
          <a:xfrm>
            <a:off x="380999" y="1600200"/>
            <a:ext cx="3547533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119063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0000"/>
              <a:defRPr/>
            </a:pPr>
            <a:r>
              <a:rPr lang="ru-RU" sz="2400" b="0" i="0" u="none" baseline="0">
                <a:solidFill>
                  <a:schemeClr val="bg2"/>
                </a:solidFill>
                <a:latin typeface="+mn-lt"/>
              </a:rPr>
              <a:t>Опции выборки глубин</a:t>
            </a:r>
          </a:p>
          <a:p>
            <a:pPr marL="919163" lvl="1" indent="-342900" algn="l" rtl="0" eaLnBrk="1" fontAlgn="auto" hangingPunct="1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rgbClr val="53565A"/>
                </a:solidFill>
                <a:latin typeface="+mn-lt"/>
              </a:rPr>
              <a:t>Минимум</a:t>
            </a:r>
          </a:p>
          <a:p>
            <a:pPr marL="919163" lvl="1" indent="-342900" algn="l" rtl="0" eaLnBrk="1" fontAlgn="auto" hangingPunct="1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rgbClr val="53565A"/>
                </a:solidFill>
                <a:latin typeface="+mn-lt"/>
              </a:rPr>
              <a:t>Максимум</a:t>
            </a:r>
          </a:p>
          <a:p>
            <a:pPr marL="919163" lvl="1" indent="-342900" algn="l" rtl="0" eaLnBrk="1" fontAlgn="auto" hangingPunct="1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rgbClr val="53565A"/>
                </a:solidFill>
                <a:latin typeface="+mn-lt"/>
              </a:rPr>
              <a:t>Диапазон</a:t>
            </a:r>
          </a:p>
          <a:p>
            <a:pPr marL="919163" lvl="1" indent="-342900" algn="l" rtl="0" eaLnBrk="1" fontAlgn="auto" hangingPunct="1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rgbClr val="53565A"/>
                </a:solidFill>
                <a:latin typeface="+mn-lt"/>
              </a:rPr>
              <a:t>Среднее</a:t>
            </a:r>
          </a:p>
          <a:p>
            <a:pPr marL="919163" lvl="1" indent="-342900" algn="l" rtl="0" eaLnBrk="1" fontAlgn="auto" hangingPunct="1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rgbClr val="53565A"/>
                </a:solidFill>
                <a:latin typeface="+mn-lt"/>
              </a:rPr>
              <a:t>Ближайшее к Центру Ячейки</a:t>
            </a:r>
          </a:p>
          <a:p>
            <a:pPr marL="919163" lvl="1" indent="-342900" algn="l" rtl="0" eaLnBrk="1" fontAlgn="auto" hangingPunct="1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rgbClr val="53565A"/>
                </a:solidFill>
                <a:latin typeface="+mn-lt"/>
              </a:rPr>
              <a:t>Выбросы:</a:t>
            </a:r>
          </a:p>
          <a:p>
            <a:pPr marL="919163" lvl="1" indent="-342900" algn="l" rtl="0" eaLnBrk="1" fontAlgn="auto" hangingPunct="1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rgbClr val="53565A"/>
                </a:solidFill>
                <a:latin typeface="+mn-lt"/>
              </a:rPr>
              <a:t>Лучший угол (только HS2)</a:t>
            </a:r>
          </a:p>
          <a:p>
            <a:pPr marL="919163" lvl="1" indent="-342900" algn="l" rtl="0" eaLnBrk="1" fontAlgn="auto" hangingPunct="1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rgbClr val="53565A"/>
                </a:solidFill>
                <a:latin typeface="+mn-lt"/>
              </a:rPr>
              <a:t>Число точек в каждой ячейке.</a:t>
            </a:r>
            <a:endParaRPr lang="ru-RU" sz="1800" b="0" dirty="0">
              <a:solidFill>
                <a:srgbClr val="53565A"/>
              </a:solidFill>
              <a:latin typeface="+mn-lt"/>
            </a:endParaRPr>
          </a:p>
          <a:p>
            <a:pPr marL="411163" indent="-29210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0000"/>
              <a:buFont typeface="Arial" charset="0"/>
              <a:buNone/>
              <a:defRPr/>
            </a:pPr>
            <a:endParaRPr lang="ru-RU" sz="1800" b="0" dirty="0">
              <a:solidFill>
                <a:srgbClr val="53565A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94829571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/>
          </p:cNvSpPr>
          <p:nvPr>
            <p:ph type="title"/>
          </p:nvPr>
        </p:nvSpPr>
        <p:spPr>
          <a:xfrm>
            <a:off x="347472" y="0"/>
            <a:ext cx="7686072" cy="988786"/>
          </a:xfrm>
        </p:spPr>
        <p:txBody>
          <a:bodyPr/>
          <a:lstStyle/>
          <a:p>
            <a:pPr marL="53975" algn="l" rtl="0" eaLnBrk="1" hangingPunct="1"/>
            <a:r>
              <a:rPr lang="ru-RU" sz="3600" b="0" i="0" u="none" baseline="0" dirty="0">
                <a:latin typeface="Arial" pitchFamily="34" charset="0"/>
                <a:cs typeface="Arial" pitchFamily="34" charset="0"/>
              </a:rPr>
              <a:t>Результаты выборки в MAPPER</a:t>
            </a:r>
          </a:p>
        </p:txBody>
      </p:sp>
      <p:sp>
        <p:nvSpPr>
          <p:cNvPr id="61443" name="Text Box 5"/>
          <p:cNvSpPr txBox="1">
            <a:spLocks noChangeArrowheads="1"/>
          </p:cNvSpPr>
          <p:nvPr/>
        </p:nvSpPr>
        <p:spPr bwMode="auto">
          <a:xfrm>
            <a:off x="7253288" y="2514600"/>
            <a:ext cx="15605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>
              <a:spcBef>
                <a:spcPct val="50000"/>
              </a:spcBef>
            </a:pPr>
            <a:r>
              <a:rPr lang="ru-RU" sz="1800" b="0" i="0" u="none" baseline="0" dirty="0">
                <a:solidFill>
                  <a:srgbClr val="53565A"/>
                </a:solidFill>
                <a:latin typeface="Verdana" pitchFamily="34" charset="0"/>
              </a:rPr>
              <a:t>Исходный XYZ</a:t>
            </a:r>
          </a:p>
        </p:txBody>
      </p:sp>
      <p:sp>
        <p:nvSpPr>
          <p:cNvPr id="61444" name="Text Box 6"/>
          <p:cNvSpPr txBox="1">
            <a:spLocks noChangeArrowheads="1"/>
          </p:cNvSpPr>
          <p:nvPr/>
        </p:nvSpPr>
        <p:spPr bwMode="auto">
          <a:xfrm>
            <a:off x="7067550" y="4953000"/>
            <a:ext cx="1600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>
              <a:spcBef>
                <a:spcPct val="50000"/>
              </a:spcBef>
            </a:pPr>
            <a:r>
              <a:rPr lang="ru-RU" sz="1800" b="0" i="0" u="none" baseline="0">
                <a:solidFill>
                  <a:srgbClr val="53565A"/>
                </a:solidFill>
                <a:latin typeface="Verdana" pitchFamily="34" charset="0"/>
              </a:rPr>
              <a:t>Выборка в XYZ</a:t>
            </a:r>
          </a:p>
        </p:txBody>
      </p:sp>
      <p:pic>
        <p:nvPicPr>
          <p:cNvPr id="6144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371600"/>
            <a:ext cx="6672262" cy="2552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4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38600"/>
            <a:ext cx="6667500" cy="2505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5070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Выбросы:</a:t>
            </a:r>
          </a:p>
        </p:txBody>
      </p:sp>
      <p:sp>
        <p:nvSpPr>
          <p:cNvPr id="62467" name="Rectangle 3"/>
          <p:cNvSpPr>
            <a:spLocks noGrp="1"/>
          </p:cNvSpPr>
          <p:nvPr>
            <p:ph type="body" sz="half" idx="4294967295"/>
          </p:nvPr>
        </p:nvSpPr>
        <p:spPr>
          <a:xfrm>
            <a:off x="152399" y="1295400"/>
            <a:ext cx="7078133" cy="1295400"/>
          </a:xfrm>
        </p:spPr>
        <p:txBody>
          <a:bodyPr/>
          <a:lstStyle/>
          <a:p>
            <a:pPr marL="411163" algn="l" rtl="0" eaLnBrk="1" hangingPunct="1"/>
            <a:r>
              <a:rPr lang="ru-RU" sz="2400" b="0" i="0" u="none" baseline="0" dirty="0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‘</a:t>
            </a:r>
            <a:r>
              <a:rPr lang="ru-RU" sz="2400" b="0" i="0" u="none" baseline="0" dirty="0" err="1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Strike</a:t>
            </a:r>
            <a:r>
              <a:rPr lang="ru-RU" sz="2400" b="0" i="0" u="none" baseline="0" dirty="0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’ - высота дна над заданным уровнем.</a:t>
            </a:r>
          </a:p>
        </p:txBody>
      </p:sp>
      <p:cxnSp>
        <p:nvCxnSpPr>
          <p:cNvPr id="7" name="Straight Connector 6">
            <a:extLst/>
          </p:cNvPr>
          <p:cNvCxnSpPr/>
          <p:nvPr/>
        </p:nvCxnSpPr>
        <p:spPr>
          <a:xfrm>
            <a:off x="685800" y="3733800"/>
            <a:ext cx="58674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469" name="TextBox 7"/>
          <p:cNvSpPr txBox="1">
            <a:spLocks noChangeArrowheads="1"/>
          </p:cNvSpPr>
          <p:nvPr/>
        </p:nvSpPr>
        <p:spPr bwMode="auto">
          <a:xfrm>
            <a:off x="6629400" y="3581400"/>
            <a:ext cx="2057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Глубина выброса = 12.0</a:t>
            </a:r>
          </a:p>
        </p:txBody>
      </p:sp>
      <p:sp>
        <p:nvSpPr>
          <p:cNvPr id="62470" name="TextBox 9"/>
          <p:cNvSpPr txBox="1">
            <a:spLocks noChangeArrowheads="1"/>
          </p:cNvSpPr>
          <p:nvPr/>
        </p:nvSpPr>
        <p:spPr bwMode="auto">
          <a:xfrm>
            <a:off x="838200" y="2743200"/>
            <a:ext cx="914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b="1" i="0" u="none" baseline="0">
                <a:solidFill>
                  <a:srgbClr val="53565A"/>
                </a:solidFill>
              </a:rPr>
              <a:t>10.6</a:t>
            </a:r>
          </a:p>
        </p:txBody>
      </p:sp>
      <p:sp>
        <p:nvSpPr>
          <p:cNvPr id="62471" name="TextBox 10"/>
          <p:cNvSpPr txBox="1">
            <a:spLocks noChangeArrowheads="1"/>
          </p:cNvSpPr>
          <p:nvPr/>
        </p:nvSpPr>
        <p:spPr bwMode="auto">
          <a:xfrm>
            <a:off x="1828800" y="4495800"/>
            <a:ext cx="914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b="1" i="0" u="none" baseline="0">
                <a:solidFill>
                  <a:srgbClr val="53565A"/>
                </a:solidFill>
              </a:rPr>
              <a:t>13.2</a:t>
            </a:r>
          </a:p>
        </p:txBody>
      </p:sp>
      <p:cxnSp>
        <p:nvCxnSpPr>
          <p:cNvPr id="13" name="Straight Arrow Connector 12">
            <a:extLst/>
          </p:cNvPr>
          <p:cNvCxnSpPr/>
          <p:nvPr/>
        </p:nvCxnSpPr>
        <p:spPr>
          <a:xfrm>
            <a:off x="1143000" y="3048000"/>
            <a:ext cx="0" cy="6858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473" name="TextBox 13"/>
          <p:cNvSpPr txBox="1">
            <a:spLocks noChangeArrowheads="1"/>
          </p:cNvSpPr>
          <p:nvPr/>
        </p:nvSpPr>
        <p:spPr bwMode="auto">
          <a:xfrm>
            <a:off x="1295399" y="3124200"/>
            <a:ext cx="280246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b="0" i="0" u="none" baseline="0">
                <a:solidFill>
                  <a:srgbClr val="53565A"/>
                </a:solidFill>
              </a:rPr>
              <a:t>Вывод данных из MAPPER</a:t>
            </a:r>
          </a:p>
          <a:p>
            <a:pPr algn="l" rtl="0"/>
            <a:r>
              <a:rPr lang="ru-RU" b="0" i="0" u="none" baseline="0">
                <a:solidFill>
                  <a:srgbClr val="53565A"/>
                </a:solidFill>
              </a:rPr>
              <a:t>1.4 (12.0 10.6)</a:t>
            </a:r>
          </a:p>
        </p:txBody>
      </p:sp>
      <p:sp>
        <p:nvSpPr>
          <p:cNvPr id="62474" name="TextBox 14"/>
          <p:cNvSpPr txBox="1">
            <a:spLocks noChangeArrowheads="1"/>
          </p:cNvSpPr>
          <p:nvPr/>
        </p:nvSpPr>
        <p:spPr bwMode="auto">
          <a:xfrm>
            <a:off x="2438400" y="4419600"/>
            <a:ext cx="3124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b="0" i="0" u="none" baseline="0">
                <a:solidFill>
                  <a:srgbClr val="53565A"/>
                </a:solidFill>
              </a:rPr>
              <a:t>Глубина ниже выброса</a:t>
            </a:r>
          </a:p>
          <a:p>
            <a:pPr algn="l" rtl="0"/>
            <a:r>
              <a:rPr lang="ru-RU" b="0" i="0" u="none" baseline="0">
                <a:solidFill>
                  <a:srgbClr val="53565A"/>
                </a:solidFill>
              </a:rPr>
              <a:t>MAPPER ничего не сохранит.</a:t>
            </a:r>
          </a:p>
        </p:txBody>
      </p:sp>
      <p:sp>
        <p:nvSpPr>
          <p:cNvPr id="62475" name="TextBox 13"/>
          <p:cNvSpPr txBox="1">
            <a:spLocks noChangeArrowheads="1"/>
          </p:cNvSpPr>
          <p:nvPr/>
        </p:nvSpPr>
        <p:spPr bwMode="auto">
          <a:xfrm>
            <a:off x="381000" y="5287963"/>
            <a:ext cx="76962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sz="1800" b="0" i="0" u="none" baseline="0">
                <a:solidFill>
                  <a:srgbClr val="53565A"/>
                </a:solidFill>
              </a:rPr>
              <a:t>Выбросы:  В режиме глубин это высота дна над проектной отметкой.  Если дно ниже проектной отметки, не показывается глубина.</a:t>
            </a:r>
          </a:p>
        </p:txBody>
      </p:sp>
    </p:spTree>
    <p:extLst>
      <p:ext uri="{BB962C8B-B14F-4D97-AF65-F5344CB8AC3E}">
        <p14:creationId xmlns:p14="http://schemas.microsoft.com/office/powerpoint/2010/main" val="3623456827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272" y="2345266"/>
            <a:ext cx="8517128" cy="1362075"/>
          </a:xfrm>
        </p:spPr>
        <p:txBody>
          <a:bodyPr/>
          <a:lstStyle/>
          <a:p>
            <a:pPr algn="l" rtl="0"/>
            <a:r>
              <a:rPr lang="ru-RU" sz="4000" b="0" i="0" u="none" baseline="0" dirty="0"/>
              <a:t>CROSS CHECK STATISTICS - СТАТИСТИКА НА ПЕРЕСЕЧЕНИЯХ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27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597" y="4038706"/>
            <a:ext cx="4857749" cy="2716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53851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0C9414C9-2B7E-4657-BBB4-A7C760FC920C}" type="slidenum">
              <a:rPr/>
              <a:pPr/>
              <a:t>28</a:t>
            </a:fld>
            <a:endParaRPr lang="ru-RU" altLang="en-US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Введение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2019300"/>
            <a:ext cx="3505200" cy="3629025"/>
          </a:xfrm>
        </p:spPr>
        <p:txBody>
          <a:bodyPr>
            <a:normAutofit fontScale="92500"/>
          </a:bodyPr>
          <a:lstStyle/>
          <a:p>
            <a:pPr algn="l" rtl="0">
              <a:spcBef>
                <a:spcPct val="50000"/>
              </a:spcBef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Программа STATISTICS вычисляет разность на пересечениях перпендикулярных галсов.</a:t>
            </a:r>
          </a:p>
          <a:p>
            <a:pPr algn="l" rtl="0">
              <a:spcBef>
                <a:spcPct val="50000"/>
              </a:spcBef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Она работает только с файлами формата ALL или HS2x с отредактированными данными однолучевой съемки.</a:t>
            </a:r>
          </a:p>
          <a:p>
            <a:pPr algn="l" rtl="0">
              <a:spcBef>
                <a:spcPct val="50000"/>
              </a:spcBef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Нужно иметь данные поперек канала и продольные галсы.</a:t>
            </a:r>
          </a:p>
        </p:txBody>
      </p:sp>
      <p:pic>
        <p:nvPicPr>
          <p:cNvPr id="25604" name="Picture 4" descr="80_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0950" y="2082800"/>
            <a:ext cx="5070475" cy="34798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94068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4D22F21-AA6F-425D-8501-A08659543088}" type="slidenum">
              <a:rPr/>
              <a:pPr/>
              <a:t>29</a:t>
            </a:fld>
            <a:endParaRPr lang="ru-RU" altLang="en-US"/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Как это работает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0464" y="1663277"/>
            <a:ext cx="3810000" cy="4800600"/>
          </a:xfrm>
        </p:spPr>
        <p:txBody>
          <a:bodyPr/>
          <a:lstStyle/>
          <a:p>
            <a:pPr algn="l" rtl="0">
              <a:spcBef>
                <a:spcPct val="50000"/>
              </a:spcBef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Для каждой пары галсов программа интерполирует глубины в точке пересечения галсов.</a:t>
            </a:r>
          </a:p>
          <a:p>
            <a:pPr algn="l" rtl="0">
              <a:spcBef>
                <a:spcPct val="50000"/>
              </a:spcBef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Программа вычисляет разность между этими значениями.</a:t>
            </a:r>
          </a:p>
          <a:p>
            <a:pPr algn="l" rtl="0">
              <a:spcBef>
                <a:spcPct val="50000"/>
              </a:spcBef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 завершению расчетов разностей, программа вычисляет статистику на пересечениях в виде средней разности и стандартного отклонения.</a:t>
            </a:r>
          </a:p>
        </p:txBody>
      </p:sp>
      <p:grpSp>
        <p:nvGrpSpPr>
          <p:cNvPr id="32772" name="Group 4"/>
          <p:cNvGrpSpPr>
            <a:grpSpLocks/>
          </p:cNvGrpSpPr>
          <p:nvPr/>
        </p:nvGrpSpPr>
        <p:grpSpPr bwMode="auto">
          <a:xfrm>
            <a:off x="4592638" y="1600200"/>
            <a:ext cx="4294187" cy="3429000"/>
            <a:chOff x="2893" y="1008"/>
            <a:chExt cx="2705" cy="2160"/>
          </a:xfrm>
        </p:grpSpPr>
        <p:sp>
          <p:nvSpPr>
            <p:cNvPr id="32773" name="Text Box 5"/>
            <p:cNvSpPr txBox="1">
              <a:spLocks noChangeArrowheads="1"/>
            </p:cNvSpPr>
            <p:nvPr/>
          </p:nvSpPr>
          <p:spPr bwMode="auto">
            <a:xfrm rot="16200000">
              <a:off x="2476" y="2020"/>
              <a:ext cx="106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 rtl="0" eaLnBrk="1" hangingPunct="1">
                <a:spcBef>
                  <a:spcPct val="50000"/>
                </a:spcBef>
              </a:pPr>
              <a:r>
                <a:rPr lang="ru-RU" b="1" i="0" u="none" baseline="0">
                  <a:solidFill>
                    <a:srgbClr val="6E6259"/>
                  </a:solidFill>
                </a:rPr>
                <a:t>32.54</a:t>
              </a:r>
            </a:p>
          </p:txBody>
        </p:sp>
        <p:sp>
          <p:nvSpPr>
            <p:cNvPr id="32774" name="Text Box 6"/>
            <p:cNvSpPr txBox="1">
              <a:spLocks noChangeArrowheads="1"/>
            </p:cNvSpPr>
            <p:nvPr/>
          </p:nvSpPr>
          <p:spPr bwMode="auto">
            <a:xfrm rot="16194522">
              <a:off x="4952" y="2022"/>
              <a:ext cx="1061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 rtl="0" eaLnBrk="1" hangingPunct="1">
                <a:spcBef>
                  <a:spcPct val="50000"/>
                </a:spcBef>
              </a:pPr>
              <a:r>
                <a:rPr lang="ru-RU" b="1" i="0" u="none" baseline="0">
                  <a:solidFill>
                    <a:srgbClr val="6E6259"/>
                  </a:solidFill>
                </a:rPr>
                <a:t>31.86</a:t>
              </a:r>
            </a:p>
          </p:txBody>
        </p:sp>
        <p:sp>
          <p:nvSpPr>
            <p:cNvPr id="32775" name="Line 7"/>
            <p:cNvSpPr>
              <a:spLocks noChangeShapeType="1"/>
            </p:cNvSpPr>
            <p:nvPr/>
          </p:nvSpPr>
          <p:spPr bwMode="auto">
            <a:xfrm>
              <a:off x="3232" y="2427"/>
              <a:ext cx="2176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6E6259"/>
                </a:solidFill>
              </a:endParaRPr>
            </a:p>
          </p:txBody>
        </p:sp>
        <p:sp>
          <p:nvSpPr>
            <p:cNvPr id="32776" name="Text Box 8"/>
            <p:cNvSpPr txBox="1">
              <a:spLocks noChangeArrowheads="1"/>
            </p:cNvSpPr>
            <p:nvPr/>
          </p:nvSpPr>
          <p:spPr bwMode="auto">
            <a:xfrm>
              <a:off x="3518" y="1008"/>
              <a:ext cx="80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 rtl="0" eaLnBrk="1" hangingPunct="1">
                <a:spcBef>
                  <a:spcPct val="50000"/>
                </a:spcBef>
              </a:pPr>
              <a:r>
                <a:rPr lang="ru-RU" b="1" i="0" u="none" baseline="0">
                  <a:solidFill>
                    <a:srgbClr val="6E6259"/>
                  </a:solidFill>
                </a:rPr>
                <a:t>31.55</a:t>
              </a:r>
            </a:p>
          </p:txBody>
        </p:sp>
        <p:sp>
          <p:nvSpPr>
            <p:cNvPr id="32777" name="Text Box 9"/>
            <p:cNvSpPr txBox="1">
              <a:spLocks noChangeArrowheads="1"/>
            </p:cNvSpPr>
            <p:nvPr/>
          </p:nvSpPr>
          <p:spPr bwMode="auto">
            <a:xfrm>
              <a:off x="3518" y="2936"/>
              <a:ext cx="573" cy="2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 rtl="0" eaLnBrk="1" hangingPunct="1">
                <a:spcBef>
                  <a:spcPct val="50000"/>
                </a:spcBef>
              </a:pPr>
              <a:r>
                <a:rPr lang="ru-RU" b="1" i="0" u="none" baseline="0">
                  <a:solidFill>
                    <a:srgbClr val="6E6259"/>
                  </a:solidFill>
                </a:rPr>
                <a:t>32.16</a:t>
              </a:r>
            </a:p>
          </p:txBody>
        </p:sp>
        <p:sp>
          <p:nvSpPr>
            <p:cNvPr id="32778" name="Line 10"/>
            <p:cNvSpPr>
              <a:spLocks noChangeShapeType="1"/>
            </p:cNvSpPr>
            <p:nvPr/>
          </p:nvSpPr>
          <p:spPr bwMode="auto">
            <a:xfrm>
              <a:off x="3804" y="1292"/>
              <a:ext cx="0" cy="1632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6E6259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53395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Преимущества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6995" y="1244600"/>
            <a:ext cx="4634103" cy="5095875"/>
          </a:xfrm>
        </p:spPr>
        <p:txBody>
          <a:bodyPr>
            <a:normAutofit/>
          </a:bodyPr>
          <a:lstStyle/>
          <a:p>
            <a:pPr algn="l" rtl="0"/>
            <a:r>
              <a:rPr lang="ru-RU" sz="2000" b="0" i="0" u="none" baseline="0">
                <a:solidFill>
                  <a:srgbClr val="6E6259"/>
                </a:solidFill>
              </a:rPr>
              <a:t>Зачем мне нужно разрежать данные, которые я с таким трудом собрал?</a:t>
            </a:r>
          </a:p>
          <a:p>
            <a:endParaRPr lang="ru-RU" sz="2000" dirty="0">
              <a:solidFill>
                <a:srgbClr val="6E6259"/>
              </a:solidFill>
            </a:endParaRPr>
          </a:p>
          <a:p>
            <a:pPr marL="342900" indent="-342900" algn="l" rtl="0"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rgbClr val="6E6259"/>
                </a:solidFill>
              </a:rPr>
              <a:t>Легче экспортировать - пакеты CAD и картографические программы могут не справиться с большими наборами данных</a:t>
            </a:r>
          </a:p>
          <a:p>
            <a:pPr marL="342900" indent="-342900" algn="l" rtl="0"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rgbClr val="6E6259"/>
                </a:solidFill>
              </a:rPr>
              <a:t>Печать планшетов - попробуйте напечатать весь набор данных многолучевой съемки! Отойдите и наслаждайтесь сплошной цветной заливкой!</a:t>
            </a:r>
          </a:p>
          <a:p>
            <a:pPr marL="342900" indent="-342900" algn="l" rtl="0"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rgbClr val="6E6259"/>
                </a:solidFill>
              </a:rPr>
              <a:t>Изобаты - выглядят лучше (сглаженнее)</a:t>
            </a:r>
          </a:p>
          <a:p>
            <a:endParaRPr lang="ru-RU" sz="2000" dirty="0">
              <a:solidFill>
                <a:srgbClr val="6E6259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3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098" y="1495425"/>
            <a:ext cx="3126565" cy="185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3752" y="2810169"/>
            <a:ext cx="3036871" cy="178088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" name="Picture 6" descr="ct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087" y="4234009"/>
            <a:ext cx="2324100" cy="22741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45322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4BDFBC09-B839-4A0B-B574-1D76F5A56567}" type="slidenum">
              <a:rPr/>
              <a:pPr/>
              <a:t>30</a:t>
            </a:fld>
            <a:endParaRPr lang="ru-RU" altLang="en-US"/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Теперь запустим программу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7472" y="1539240"/>
            <a:ext cx="3711575" cy="4530725"/>
          </a:xfrm>
        </p:spPr>
        <p:txBody>
          <a:bodyPr/>
          <a:lstStyle/>
          <a:p>
            <a:pPr algn="l" rtl="0"/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Программа STATISTICS находится в меню Утилиты - Другие.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endParaRPr lang="ru-RU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Кликните ‘File Open’ для входа в диалоговое окно ввода данных.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888" y="1447800"/>
            <a:ext cx="3043725" cy="263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7580" y="4369712"/>
            <a:ext cx="3633787" cy="2097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25052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924F83D-DEE3-41E1-97DE-79FC82F77D05}" type="slidenum">
              <a:rPr/>
              <a:pPr/>
              <a:t>31</a:t>
            </a:fld>
            <a:endParaRPr lang="ru-RU" altLang="en-US"/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39825"/>
          </a:xfrm>
        </p:spPr>
        <p:txBody>
          <a:bodyPr/>
          <a:lstStyle/>
          <a:p>
            <a:pPr algn="l" rtl="0"/>
            <a:r>
              <a:rPr lang="ru-RU" b="0" i="0" u="none" baseline="0"/>
              <a:t>Информация ввода данных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4252490"/>
            <a:ext cx="6400800" cy="2286000"/>
          </a:xfrm>
        </p:spPr>
        <p:txBody>
          <a:bodyPr>
            <a:normAutofit fontScale="92500" lnSpcReduction="20000"/>
          </a:bodyPr>
          <a:lstStyle/>
          <a:p>
            <a:pPr marL="285750" indent="-285750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Кликните [Добавить Файлы] и выберите файлы отредактированных данных ОЛЭ.</a:t>
            </a:r>
          </a:p>
          <a:p>
            <a:pPr marL="285750" indent="-285750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Введите радиус поиска (search radius)</a:t>
            </a:r>
          </a:p>
          <a:p>
            <a:pPr marL="742950" lvl="1" indent="-285750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Он указывает программе игнорировать любые пересечения файлов на расстоянии, большем указанного от точки пересечения запланированных галсов.</a:t>
            </a:r>
          </a:p>
          <a:p>
            <a:pPr marL="285750" indent="-285750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Если используются данные двухчастотного ОЛЭ, выберите частоту для сравнения.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299" y="1291696"/>
            <a:ext cx="5532967" cy="2831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28328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DA57C8CD-F2BF-46AC-99E6-C5D016A26283}" type="slidenum">
              <a:rPr/>
              <a:pPr/>
              <a:t>32</a:t>
            </a:fld>
            <a:endParaRPr lang="ru-RU" altLang="en-US"/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Графический дисплей СТАТИСТИКИ НА ПЕРЕСЕЧЕНИЯХ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7472" y="1179180"/>
            <a:ext cx="8364432" cy="797877"/>
          </a:xfrm>
        </p:spPr>
        <p:txBody>
          <a:bodyPr>
            <a:normAutofit/>
          </a:bodyPr>
          <a:lstStyle/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Вид можно изменить с помощью курсора.</a:t>
            </a:r>
          </a:p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Отображается гистограмма распределения и статистика на пересечениях.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179" y="2026571"/>
            <a:ext cx="6202341" cy="450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642812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36E99331-F239-4B4A-B723-8A1F849F191F}" type="slidenum">
              <a:rPr/>
              <a:pPr/>
              <a:t>33</a:t>
            </a:fld>
            <a:endParaRPr lang="ru-RU" altLang="en-US"/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На что следует обратить внимание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9100" y="1476375"/>
            <a:ext cx="8305800" cy="4419600"/>
          </a:xfrm>
        </p:spPr>
        <p:txBody>
          <a:bodyPr/>
          <a:lstStyle/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ru-RU" sz="2000" b="1" i="0" u="none" baseline="0">
                <a:solidFill>
                  <a:schemeClr val="bg2"/>
                </a:solidFill>
              </a:rPr>
              <a:t>Большое Среднее Расхождение, Малое Стандартное Отклонение: Откл.:  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Вероятно есть систематическая погрешность, т.е. контрольные галсы в общем выше или ниже галсов съемки.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endParaRPr lang="ru-RU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ru-RU" sz="2000" b="1" i="0" u="none" baseline="0">
                <a:solidFill>
                  <a:schemeClr val="bg2"/>
                </a:solidFill>
              </a:rPr>
              <a:t>Малое Среднее Расхождение, Большое Станд. Откл.:  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Означает, что на контрольных галсах есть одинаковое количество глубин выше и ниже средней разности.  Эти расхождения в сумме близки к нулю, но на отдельных пересечениях они значительны.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endParaRPr lang="ru-RU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ru-RU" sz="2000" b="1" i="0" u="none" baseline="0">
                <a:solidFill>
                  <a:schemeClr val="bg2"/>
                </a:solidFill>
              </a:rPr>
              <a:t>Малое Среднее Расхождение, Малое Станд. Откл.:  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Да Вы просто прирожденный гидрограф!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endParaRPr lang="ru-RU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ru-RU" sz="2000" b="1" i="0" u="none" baseline="0">
                <a:solidFill>
                  <a:schemeClr val="bg2"/>
                </a:solidFill>
              </a:rPr>
              <a:t>Большое Среднее Расхождение, Большое Станд. Откл.:  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Немедленно прекратите съемку и выясните причину!</a:t>
            </a:r>
          </a:p>
        </p:txBody>
      </p:sp>
    </p:spTree>
    <p:extLst>
      <p:ext uri="{BB962C8B-B14F-4D97-AF65-F5344CB8AC3E}">
        <p14:creationId xmlns:p14="http://schemas.microsoft.com/office/powerpoint/2010/main" val="394293006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Рекомендации: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2400" b="0" i="0" u="none" baseline="0">
                <a:solidFill>
                  <a:schemeClr val="bg2"/>
                </a:solidFill>
              </a:rPr>
              <a:t>Пройдите по первому галсу дважды </a:t>
            </a:r>
          </a:p>
          <a:p>
            <a:pPr marL="480060" lvl="1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Так Вы проверите время запаздывания GPS и эхолота</a:t>
            </a:r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endParaRPr lang="ru-RU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2400" b="0" i="0" u="none" baseline="0">
                <a:solidFill>
                  <a:schemeClr val="bg2"/>
                </a:solidFill>
              </a:rPr>
              <a:t>Пройдите по оси или немного сбоку от оси канала</a:t>
            </a:r>
          </a:p>
          <a:p>
            <a:pPr marL="480060" lvl="1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Так Вы сможете запустить программу STATISTICS и определить повторяемость данных съемки.</a:t>
            </a:r>
          </a:p>
          <a:p>
            <a:pPr marL="754380" lvl="3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ПРИМ: «повторяемость» не значит «точность»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endParaRPr lang="ru-RU" altLang="en-US" sz="2400" dirty="0">
              <a:solidFill>
                <a:schemeClr val="bg2"/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2400" b="0" i="0" u="none" baseline="0">
                <a:solidFill>
                  <a:schemeClr val="bg2"/>
                </a:solidFill>
              </a:rPr>
              <a:t>Пройдите по последнему галсу дважды</a:t>
            </a:r>
          </a:p>
          <a:p>
            <a:pPr marL="480060" lvl="1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Так Вы сможете повторно определить время запаздывания в конце съемки</a:t>
            </a:r>
          </a:p>
        </p:txBody>
      </p:sp>
    </p:spTree>
    <p:extLst>
      <p:ext uri="{BB962C8B-B14F-4D97-AF65-F5344CB8AC3E}">
        <p14:creationId xmlns:p14="http://schemas.microsoft.com/office/powerpoint/2010/main" val="139483403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pPr algn="l" rtl="0"/>
            <a:r>
              <a:rPr lang="ru-RU" b="0" i="0" u="none" baseline="0"/>
              <a:t>Спасибо!</a:t>
            </a:r>
            <a:endParaRPr lang="ru-RU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</a:p>
        </p:txBody>
      </p:sp>
      <p:sp>
        <p:nvSpPr>
          <p:cNvPr id="6" name="Rectangle 5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на Youtube.com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Исторические Сессии )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Живой Чат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на Youtube.com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Новые Сессии ) 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Ustream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Сайт поддержки HYPACK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Сайт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Ссылки на дополнительную информацию: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sng" baseline="0">
                <a:solidFill>
                  <a:schemeClr val="bg1"/>
                </a:solidFill>
              </a:rPr>
              <a:t>Свяжитесь с нами:</a:t>
            </a:r>
          </a:p>
          <a:p>
            <a:endParaRPr lang="ru-RU" dirty="0"/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Sales@HYPACK.com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Help@HYPACK.com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+1(860) 635 - 1500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2923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>
          <a:xfrm>
            <a:off x="354436" y="81280"/>
            <a:ext cx="7348537" cy="989013"/>
          </a:xfrm>
        </p:spPr>
        <p:txBody>
          <a:bodyPr/>
          <a:lstStyle/>
          <a:p>
            <a:pPr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Опции выборки глубин</a:t>
            </a:r>
          </a:p>
        </p:txBody>
      </p:sp>
      <p:graphicFrame>
        <p:nvGraphicFramePr>
          <p:cNvPr id="4" name="Table Placeholder 4">
            <a:extLst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6644739"/>
              </p:ext>
            </p:extLst>
          </p:nvPr>
        </p:nvGraphicFramePr>
        <p:xfrm>
          <a:off x="206587" y="1327574"/>
          <a:ext cx="8793480" cy="4358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521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11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4780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04893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57144">
                <a:tc>
                  <a:txBody>
                    <a:bodyPr/>
                    <a:lstStyle/>
                    <a:p>
                      <a:pPr algn="l" rtl="0"/>
                      <a:r>
                        <a:rPr lang="ru-RU" sz="2000" b="1" i="0" u="none" baseline="0" dirty="0">
                          <a:solidFill>
                            <a:srgbClr val="53565A"/>
                          </a:solidFill>
                        </a:rPr>
                        <a:t>Программа</a:t>
                      </a:r>
                    </a:p>
                  </a:txBody>
                  <a:tcPr marT="45697" marB="45697">
                    <a:solidFill>
                      <a:srgbClr val="61AEC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2000" b="1" i="0" u="none" baseline="0">
                          <a:solidFill>
                            <a:srgbClr val="53565A"/>
                          </a:solidFill>
                        </a:rPr>
                        <a:t>Вывод:</a:t>
                      </a:r>
                    </a:p>
                  </a:txBody>
                  <a:tcPr marT="45697" marB="45697">
                    <a:solidFill>
                      <a:srgbClr val="61AEC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2000" b="1" i="0" u="none" baseline="0">
                          <a:solidFill>
                            <a:srgbClr val="53565A"/>
                          </a:solidFill>
                        </a:rPr>
                        <a:t>Ввод</a:t>
                      </a:r>
                    </a:p>
                  </a:txBody>
                  <a:tcPr marT="45697" marB="45697">
                    <a:solidFill>
                      <a:srgbClr val="61AEC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2000" b="1" i="0" u="none" baseline="0">
                          <a:solidFill>
                            <a:srgbClr val="53565A"/>
                          </a:solidFill>
                        </a:rPr>
                        <a:t>Вывод</a:t>
                      </a:r>
                    </a:p>
                  </a:txBody>
                  <a:tcPr marT="45697" marB="45697">
                    <a:solidFill>
                      <a:srgbClr val="61AEC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061">
                <a:tc>
                  <a:txBody>
                    <a:bodyPr/>
                    <a:lstStyle/>
                    <a:p>
                      <a:pPr algn="l" rtl="0"/>
                      <a:r>
                        <a:rPr lang="ru-RU" sz="2000" b="1" i="0" u="none" baseline="0" dirty="0" smtClean="0">
                          <a:solidFill>
                            <a:srgbClr val="53565A"/>
                          </a:solidFill>
                          <a:effectLst/>
                        </a:rPr>
                        <a:t>ВЫБОРКА</a:t>
                      </a:r>
                    </a:p>
                    <a:p>
                      <a:pPr algn="l" rtl="0"/>
                      <a:r>
                        <a:rPr lang="en-US" sz="2000" b="1" i="0" u="none" baseline="0" dirty="0" smtClean="0">
                          <a:solidFill>
                            <a:srgbClr val="53565A"/>
                          </a:solidFill>
                          <a:effectLst/>
                        </a:rPr>
                        <a:t>Sort</a:t>
                      </a:r>
                      <a:endParaRPr lang="ru-RU" sz="2000" b="1" i="0" u="none" baseline="0" dirty="0">
                        <a:solidFill>
                          <a:srgbClr val="53565A"/>
                        </a:solidFill>
                        <a:effectLst/>
                      </a:endParaRPr>
                    </a:p>
                  </a:txBody>
                  <a:tcPr marT="45697" marB="45697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b="0" i="0" u="none" baseline="0">
                          <a:solidFill>
                            <a:srgbClr val="53565A"/>
                          </a:solidFill>
                          <a:effectLst/>
                        </a:rPr>
                        <a:t>Минимальные глубины</a:t>
                      </a:r>
                      <a:endParaRPr lang="ru-RU" sz="1600" b="0" dirty="0">
                        <a:solidFill>
                          <a:srgbClr val="53565A"/>
                        </a:solidFill>
                        <a:effectLst/>
                      </a:endParaRPr>
                    </a:p>
                  </a:txBody>
                  <a:tcPr marT="45697" marB="45697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400" b="0" i="0" u="none" baseline="0">
                          <a:solidFill>
                            <a:srgbClr val="53565A"/>
                          </a:solidFill>
                          <a:effectLst/>
                        </a:rPr>
                        <a:t>Отредактированные ALL</a:t>
                      </a:r>
                    </a:p>
                    <a:p>
                      <a:pPr algn="ctr" rtl="0"/>
                      <a:r>
                        <a:rPr lang="ru-RU" sz="1400" b="0" i="0" u="none" baseline="0">
                          <a:solidFill>
                            <a:srgbClr val="53565A"/>
                          </a:solidFill>
                          <a:effectLst/>
                        </a:rPr>
                        <a:t>XYZ</a:t>
                      </a:r>
                    </a:p>
                  </a:txBody>
                  <a:tcPr marT="45697" marB="45697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b="0" i="0" u="none" baseline="0">
                          <a:solidFill>
                            <a:srgbClr val="53565A"/>
                          </a:solidFill>
                          <a:effectLst/>
                        </a:rPr>
                        <a:t>XYZ</a:t>
                      </a:r>
                    </a:p>
                  </a:txBody>
                  <a:tcPr marT="45697" marB="45697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22895">
                <a:tc>
                  <a:txBody>
                    <a:bodyPr/>
                    <a:lstStyle/>
                    <a:p>
                      <a:pPr algn="l" rtl="0"/>
                      <a:r>
                        <a:rPr lang="ru-RU" sz="1800" b="1" i="0" u="none" baseline="0" dirty="0">
                          <a:solidFill>
                            <a:srgbClr val="53565A"/>
                          </a:solidFill>
                          <a:effectLst/>
                        </a:rPr>
                        <a:t>КРОСС </a:t>
                      </a:r>
                      <a:r>
                        <a:rPr lang="ru-RU" sz="1800" b="1" i="0" u="none" baseline="0" dirty="0" smtClean="0">
                          <a:solidFill>
                            <a:srgbClr val="53565A"/>
                          </a:solidFill>
                          <a:effectLst/>
                        </a:rPr>
                        <a:t>ВЫБОРКА</a:t>
                      </a:r>
                      <a:endParaRPr lang="en-US" sz="1800" b="1" i="0" u="none" baseline="0" dirty="0" smtClean="0">
                        <a:solidFill>
                          <a:srgbClr val="53565A"/>
                        </a:solidFill>
                        <a:effectLst/>
                      </a:endParaRPr>
                    </a:p>
                    <a:p>
                      <a:pPr algn="l" rtl="0"/>
                      <a:r>
                        <a:rPr lang="en-US" sz="1800" b="1" i="0" u="none" baseline="0" dirty="0" smtClean="0">
                          <a:solidFill>
                            <a:srgbClr val="53565A"/>
                          </a:solidFill>
                          <a:effectLst/>
                        </a:rPr>
                        <a:t>Cross Sort</a:t>
                      </a:r>
                      <a:endParaRPr lang="ru-RU" sz="1800" b="1" i="0" u="none" baseline="0" dirty="0">
                        <a:solidFill>
                          <a:srgbClr val="53565A"/>
                        </a:solidFill>
                        <a:effectLst/>
                      </a:endParaRPr>
                    </a:p>
                  </a:txBody>
                  <a:tcPr marT="45697" marB="45697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b="0" i="0" u="none" baseline="0">
                          <a:solidFill>
                            <a:srgbClr val="53565A"/>
                          </a:solidFill>
                          <a:effectLst/>
                        </a:rPr>
                        <a:t>Случайные глубины</a:t>
                      </a:r>
                    </a:p>
                  </a:txBody>
                  <a:tcPr marT="45697" marB="45697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400" b="0" i="0" u="none" baseline="0">
                          <a:solidFill>
                            <a:srgbClr val="53565A"/>
                          </a:solidFill>
                          <a:effectLst/>
                        </a:rPr>
                        <a:t>Отредактированные ALL</a:t>
                      </a:r>
                    </a:p>
                    <a:p>
                      <a:pPr algn="ctr" rtl="0"/>
                      <a:r>
                        <a:rPr lang="ru-RU" sz="1400" b="0" i="0" u="none" baseline="0">
                          <a:solidFill>
                            <a:srgbClr val="53565A"/>
                          </a:solidFill>
                          <a:effectLst/>
                        </a:rPr>
                        <a:t>Планшет (*.PLT)</a:t>
                      </a:r>
                    </a:p>
                  </a:txBody>
                  <a:tcPr marT="45697" marB="45697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400" b="0" i="0" u="none" baseline="0" dirty="0">
                          <a:solidFill>
                            <a:srgbClr val="53565A"/>
                          </a:solidFill>
                          <a:effectLst/>
                        </a:rPr>
                        <a:t>Отредактированные </a:t>
                      </a:r>
                      <a:r>
                        <a:rPr lang="ru-RU" sz="1400" b="0" i="0" u="none" baseline="0" dirty="0" smtClean="0">
                          <a:solidFill>
                            <a:srgbClr val="53565A"/>
                          </a:solidFill>
                          <a:effectLst/>
                        </a:rPr>
                        <a:t>ALL</a:t>
                      </a:r>
                      <a:r>
                        <a:rPr lang="en-US" sz="1400" b="0" i="0" u="none" baseline="0" dirty="0" smtClean="0">
                          <a:solidFill>
                            <a:srgbClr val="53565A"/>
                          </a:solidFill>
                          <a:effectLst/>
                        </a:rPr>
                        <a:t> / HS2x</a:t>
                      </a:r>
                      <a:endParaRPr lang="ru-RU" sz="1400" b="0" i="0" u="none" baseline="0" dirty="0">
                        <a:solidFill>
                          <a:srgbClr val="53565A"/>
                        </a:solidFill>
                        <a:effectLst/>
                      </a:endParaRPr>
                    </a:p>
                  </a:txBody>
                  <a:tcPr marT="45697" marB="45697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14333">
                <a:tc>
                  <a:txBody>
                    <a:bodyPr/>
                    <a:lstStyle/>
                    <a:p>
                      <a:pPr algn="l" rtl="0"/>
                      <a:r>
                        <a:rPr lang="ru-RU" sz="2000" b="1" i="0" u="none" baseline="0" dirty="0">
                          <a:solidFill>
                            <a:srgbClr val="53565A"/>
                          </a:solidFill>
                          <a:effectLst/>
                        </a:rPr>
                        <a:t>ВЫБОРКА </a:t>
                      </a:r>
                      <a:r>
                        <a:rPr lang="ru-RU" sz="2000" b="1" i="0" u="none" baseline="0" dirty="0" smtClean="0">
                          <a:solidFill>
                            <a:srgbClr val="53565A"/>
                          </a:solidFill>
                          <a:effectLst/>
                        </a:rPr>
                        <a:t>ОЛЭ</a:t>
                      </a:r>
                      <a:endParaRPr lang="en-US" sz="2000" b="1" i="0" u="none" baseline="0" dirty="0" smtClean="0">
                        <a:solidFill>
                          <a:srgbClr val="53565A"/>
                        </a:solidFill>
                        <a:effectLst/>
                      </a:endParaRPr>
                    </a:p>
                    <a:p>
                      <a:pPr algn="l" rtl="0"/>
                      <a:r>
                        <a:rPr lang="en-US" sz="2000" b="1" i="0" u="none" baseline="0" dirty="0" smtClean="0">
                          <a:solidFill>
                            <a:srgbClr val="53565A"/>
                          </a:solidFill>
                          <a:effectLst/>
                        </a:rPr>
                        <a:t>SB Selection</a:t>
                      </a:r>
                      <a:endParaRPr lang="ru-RU" sz="2000" b="1" i="0" u="none" baseline="0" dirty="0">
                        <a:solidFill>
                          <a:srgbClr val="53565A"/>
                        </a:solidFill>
                        <a:effectLst/>
                      </a:endParaRPr>
                    </a:p>
                  </a:txBody>
                  <a:tcPr marT="45697" marB="45697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b="0" i="0" u="none" baseline="0" dirty="0">
                          <a:solidFill>
                            <a:srgbClr val="53565A"/>
                          </a:solidFill>
                          <a:effectLst/>
                        </a:rPr>
                        <a:t>Минимальные глубины и/или глубины с фиксированным шагом</a:t>
                      </a:r>
                    </a:p>
                  </a:txBody>
                  <a:tcPr marT="45697" marB="45697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400" b="0" i="0" u="none" baseline="0">
                          <a:solidFill>
                            <a:srgbClr val="53565A"/>
                          </a:solidFill>
                          <a:effectLst/>
                        </a:rPr>
                        <a:t>Отредактированные ALL</a:t>
                      </a:r>
                      <a:endParaRPr lang="ru-RU" sz="1400" b="0" dirty="0">
                        <a:solidFill>
                          <a:srgbClr val="53565A"/>
                        </a:solidFill>
                        <a:effectLst/>
                      </a:endParaRPr>
                    </a:p>
                  </a:txBody>
                  <a:tcPr marT="45697" marB="45697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400" b="0" i="0" u="none" baseline="0" dirty="0">
                          <a:solidFill>
                            <a:srgbClr val="53565A"/>
                          </a:solidFill>
                          <a:effectLst/>
                        </a:rPr>
                        <a:t>Отредактированные </a:t>
                      </a:r>
                      <a:r>
                        <a:rPr lang="ru-RU" sz="1400" b="0" i="0" u="none" baseline="0" dirty="0" smtClean="0">
                          <a:solidFill>
                            <a:srgbClr val="53565A"/>
                          </a:solidFill>
                          <a:effectLst/>
                        </a:rPr>
                        <a:t>ALL</a:t>
                      </a:r>
                      <a:r>
                        <a:rPr lang="en-US" sz="1400" b="0" i="0" u="none" baseline="0" dirty="0" smtClean="0">
                          <a:solidFill>
                            <a:srgbClr val="53565A"/>
                          </a:solidFill>
                          <a:effectLst/>
                        </a:rPr>
                        <a:t> / HS2x</a:t>
                      </a:r>
                      <a:endParaRPr lang="ru-RU" sz="1400" b="0" i="0" u="none" baseline="0" dirty="0">
                        <a:solidFill>
                          <a:srgbClr val="53565A"/>
                        </a:solidFill>
                        <a:effectLst/>
                      </a:endParaRPr>
                    </a:p>
                  </a:txBody>
                  <a:tcPr marT="45697" marB="45697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66729">
                <a:tc>
                  <a:txBody>
                    <a:bodyPr/>
                    <a:lstStyle/>
                    <a:p>
                      <a:pPr algn="l" rtl="0"/>
                      <a:r>
                        <a:rPr lang="ru-RU" sz="2000" b="1" i="0" u="none" baseline="0" dirty="0" smtClean="0">
                          <a:solidFill>
                            <a:srgbClr val="53565A"/>
                          </a:solidFill>
                          <a:effectLst/>
                        </a:rPr>
                        <a:t>КАРТОГРАФ</a:t>
                      </a:r>
                      <a:endParaRPr lang="en-US" sz="2000" b="1" i="0" u="none" baseline="0" dirty="0" smtClean="0">
                        <a:solidFill>
                          <a:srgbClr val="53565A"/>
                        </a:solidFill>
                        <a:effectLst/>
                      </a:endParaRPr>
                    </a:p>
                    <a:p>
                      <a:pPr algn="l" rtl="0"/>
                      <a:r>
                        <a:rPr lang="en-US" sz="2000" b="1" i="0" u="none" baseline="0" dirty="0" smtClean="0">
                          <a:solidFill>
                            <a:srgbClr val="53565A"/>
                          </a:solidFill>
                          <a:effectLst/>
                        </a:rPr>
                        <a:t>Mapper</a:t>
                      </a:r>
                      <a:endParaRPr lang="ru-RU" sz="2000" b="1" i="0" u="none" baseline="0" dirty="0">
                        <a:solidFill>
                          <a:srgbClr val="53565A"/>
                        </a:solidFill>
                        <a:effectLst/>
                      </a:endParaRPr>
                    </a:p>
                  </a:txBody>
                  <a:tcPr marT="45697" marB="45697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b="0" i="0" u="none" baseline="0">
                          <a:solidFill>
                            <a:srgbClr val="53565A"/>
                          </a:solidFill>
                          <a:effectLst/>
                        </a:rPr>
                        <a:t>Одна глубина в ячейке матрицы</a:t>
                      </a:r>
                    </a:p>
                  </a:txBody>
                  <a:tcPr marT="45697" marB="45697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400" b="0" i="0" u="none" baseline="0">
                          <a:solidFill>
                            <a:srgbClr val="53565A"/>
                          </a:solidFill>
                          <a:effectLst/>
                        </a:rPr>
                        <a:t>Отредактированные ALL</a:t>
                      </a:r>
                    </a:p>
                    <a:p>
                      <a:pPr algn="ctr" rtl="0"/>
                      <a:r>
                        <a:rPr lang="ru-RU" sz="1400" b="0" i="0" u="none" baseline="0">
                          <a:solidFill>
                            <a:srgbClr val="53565A"/>
                          </a:solidFill>
                          <a:effectLst/>
                        </a:rPr>
                        <a:t>XYZ</a:t>
                      </a:r>
                    </a:p>
                    <a:p>
                      <a:pPr algn="ctr" rtl="0"/>
                      <a:r>
                        <a:rPr lang="ru-RU" sz="1400" b="0" i="0" u="none" baseline="0">
                          <a:solidFill>
                            <a:srgbClr val="53565A"/>
                          </a:solidFill>
                          <a:effectLst/>
                        </a:rPr>
                        <a:t>HS2 / HS2x</a:t>
                      </a:r>
                    </a:p>
                    <a:p>
                      <a:pPr algn="ctr" rtl="0"/>
                      <a:r>
                        <a:rPr lang="ru-RU" sz="1400" b="0" i="0" u="none" baseline="0">
                          <a:solidFill>
                            <a:srgbClr val="53565A"/>
                          </a:solidFill>
                          <a:effectLst/>
                        </a:rPr>
                        <a:t>MTX</a:t>
                      </a:r>
                    </a:p>
                  </a:txBody>
                  <a:tcPr marT="45697" marB="45697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b="0" i="0" u="none" baseline="0" dirty="0">
                          <a:solidFill>
                            <a:srgbClr val="53565A"/>
                          </a:solidFill>
                          <a:effectLst/>
                        </a:rPr>
                        <a:t>XYZ</a:t>
                      </a:r>
                    </a:p>
                  </a:txBody>
                  <a:tcPr marT="45697" marB="45697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05700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 dirty="0" smtClean="0"/>
              <a:t>ВЫБОРКА</a:t>
            </a:r>
            <a:r>
              <a:rPr lang="en-US" b="0" i="0" u="none" baseline="0" dirty="0" smtClean="0"/>
              <a:t/>
            </a:r>
            <a:br>
              <a:rPr lang="en-US" b="0" i="0" u="none" baseline="0" dirty="0" smtClean="0"/>
            </a:br>
            <a:r>
              <a:rPr lang="en-US" dirty="0" smtClean="0"/>
              <a:t>SORT</a:t>
            </a:r>
            <a:endParaRPr lang="ru-RU" b="0" i="0" u="none" baseline="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5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1650" y="2514599"/>
            <a:ext cx="2867412" cy="396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9987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/>
          </p:cNvSpPr>
          <p:nvPr>
            <p:ph type="title"/>
          </p:nvPr>
        </p:nvSpPr>
        <p:spPr>
          <a:xfrm>
            <a:off x="0" y="0"/>
            <a:ext cx="9067800" cy="989013"/>
          </a:xfrm>
        </p:spPr>
        <p:txBody>
          <a:bodyPr anchorCtr="1"/>
          <a:lstStyle/>
          <a:p>
            <a:pPr algn="l" rtl="0" eaLnBrk="1" hangingPunct="1"/>
            <a:r>
              <a:rPr lang="ru-RU" sz="2400" b="0" i="0" u="none" baseline="0" dirty="0" smtClean="0">
                <a:latin typeface="Arial" pitchFamily="34" charset="0"/>
                <a:cs typeface="Arial" pitchFamily="34" charset="0"/>
              </a:rPr>
              <a:t>ВЫБОРКА </a:t>
            </a:r>
            <a:r>
              <a:rPr lang="ru-RU" sz="2400" b="0" i="0" u="none" baseline="0" dirty="0">
                <a:latin typeface="Arial" pitchFamily="34" charset="0"/>
                <a:cs typeface="Arial" pitchFamily="34" charset="0"/>
              </a:rPr>
              <a:t>-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>
                <a:latin typeface="Arial" pitchFamily="34" charset="0"/>
                <a:cs typeface="Arial" pitchFamily="34" charset="0"/>
              </a:rPr>
            </a:br>
            <a:r>
              <a:rPr lang="ru-RU" sz="2400" b="0" i="0" u="none" baseline="0" dirty="0">
                <a:latin typeface="Arial" pitchFamily="34" charset="0"/>
                <a:cs typeface="Arial" pitchFamily="34" charset="0"/>
              </a:rPr>
              <a:t> Сохранение минимальных глубин в точном местоположении</a:t>
            </a:r>
          </a:p>
        </p:txBody>
      </p:sp>
      <p:pic>
        <p:nvPicPr>
          <p:cNvPr id="45059" name="Picture 5" descr="SortBefor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7650" y="2057400"/>
            <a:ext cx="2935288" cy="1949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0" name="Picture 6" descr="SortAft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8763" y="4114800"/>
            <a:ext cx="2924175" cy="19812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086" name="Text Box 3">
            <a:extLst/>
          </p:cNvPr>
          <p:cNvSpPr txBox="1">
            <a:spLocks noChangeArrowheads="1"/>
          </p:cNvSpPr>
          <p:nvPr/>
        </p:nvSpPr>
        <p:spPr bwMode="auto">
          <a:xfrm>
            <a:off x="230717" y="1896533"/>
            <a:ext cx="472440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 eaLnBrk="1" hangingPunct="1">
              <a:spcBef>
                <a:spcPct val="50000"/>
              </a:spcBef>
              <a:defRPr/>
            </a:pPr>
            <a:r>
              <a:rPr lang="ru-RU" sz="2000" b="0" i="0" u="none" baseline="0">
                <a:solidFill>
                  <a:srgbClr val="53565A"/>
                </a:solidFill>
              </a:rPr>
              <a:t>Выбор минимальных глубин, удаление глубин на пересечениях.  </a:t>
            </a:r>
          </a:p>
          <a:p>
            <a:pPr algn="l" rtl="0" eaLnBrk="1" hangingPunct="1">
              <a:spcBef>
                <a:spcPct val="50000"/>
              </a:spcBef>
              <a:defRPr/>
            </a:pPr>
            <a:r>
              <a:rPr lang="ru-RU" sz="2000" b="0" i="0" u="none" baseline="0">
                <a:solidFill>
                  <a:srgbClr val="53565A"/>
                </a:solidFill>
              </a:rPr>
              <a:t>Для данных однолучевой съемки, но можно загружать многолучевые.</a:t>
            </a:r>
          </a:p>
        </p:txBody>
      </p:sp>
      <p:sp>
        <p:nvSpPr>
          <p:cNvPr id="46087" name="Text Box 5">
            <a:extLst/>
          </p:cNvPr>
          <p:cNvSpPr txBox="1">
            <a:spLocks noChangeArrowheads="1"/>
          </p:cNvSpPr>
          <p:nvPr/>
        </p:nvSpPr>
        <p:spPr bwMode="auto">
          <a:xfrm>
            <a:off x="230717" y="4006850"/>
            <a:ext cx="281940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1600" b="0" i="0" u="none" baseline="0">
                <a:solidFill>
                  <a:srgbClr val="53565A"/>
                </a:solidFill>
              </a:rPr>
              <a:t>Можно использовать для: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rgbClr val="53565A"/>
                </a:solidFill>
              </a:rPr>
              <a:t>  Печати планшета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rgbClr val="53565A"/>
                </a:solidFill>
              </a:rPr>
              <a:t>  Построение изобат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rgbClr val="53565A"/>
                </a:solidFill>
              </a:rPr>
              <a:t>  Экспорта в CAD</a:t>
            </a:r>
          </a:p>
        </p:txBody>
      </p:sp>
    </p:spTree>
    <p:extLst>
      <p:ext uri="{BB962C8B-B14F-4D97-AF65-F5344CB8AC3E}">
        <p14:creationId xmlns:p14="http://schemas.microsoft.com/office/powerpoint/2010/main" val="36356769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>
          <a:xfrm>
            <a:off x="418664" y="115207"/>
            <a:ext cx="6528671" cy="988786"/>
          </a:xfrm>
        </p:spPr>
        <p:txBody>
          <a:bodyPr/>
          <a:lstStyle/>
          <a:p>
            <a:pPr marL="53975"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ВЫБОРКА:  Блок схема</a:t>
            </a:r>
          </a:p>
        </p:txBody>
      </p:sp>
      <p:sp>
        <p:nvSpPr>
          <p:cNvPr id="46083" name="Rectangle 3"/>
          <p:cNvSpPr>
            <a:spLocks noGrp="1"/>
          </p:cNvSpPr>
          <p:nvPr>
            <p:ph idx="4294967295"/>
          </p:nvPr>
        </p:nvSpPr>
        <p:spPr>
          <a:xfrm>
            <a:off x="1219199" y="4419600"/>
            <a:ext cx="6493933" cy="1828800"/>
          </a:xfrm>
        </p:spPr>
        <p:txBody>
          <a:bodyPr>
            <a:normAutofit/>
          </a:bodyPr>
          <a:lstStyle/>
          <a:p>
            <a:pPr marL="342900" indent="-34290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r>
              <a:rPr lang="ru-RU" sz="2000" b="0" i="0" u="none" baseline="0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Считывание:</a:t>
            </a:r>
          </a:p>
          <a:p>
            <a:pPr marL="788988" lvl="1" indent="-28575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Файлов каталога (*.LOG) отредактированных данных.</a:t>
            </a:r>
          </a:p>
          <a:p>
            <a:pPr marL="788988" lvl="1" indent="-28575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Файлов XYZ.</a:t>
            </a:r>
          </a:p>
          <a:p>
            <a:pPr marL="342900" indent="-34290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r>
              <a:rPr lang="ru-RU" sz="2000" b="0" i="0" u="none" baseline="0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Запись:</a:t>
            </a:r>
          </a:p>
          <a:p>
            <a:pPr marL="788988" lvl="1" indent="-28575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 Файлов *.XYZ в папку SORT проекта.</a:t>
            </a:r>
          </a:p>
        </p:txBody>
      </p:sp>
      <p:sp>
        <p:nvSpPr>
          <p:cNvPr id="7" name="Rounded Rectangle 6">
            <a:extLst/>
          </p:cNvPr>
          <p:cNvSpPr/>
          <p:nvPr/>
        </p:nvSpPr>
        <p:spPr>
          <a:xfrm>
            <a:off x="4682066" y="2209800"/>
            <a:ext cx="1905000" cy="1447800"/>
          </a:xfrm>
          <a:prstGeom prst="roundRect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2400" b="0" i="0" u="none" baseline="0"/>
              <a:t>ВЫБОРКА</a:t>
            </a:r>
          </a:p>
        </p:txBody>
      </p:sp>
      <p:sp>
        <p:nvSpPr>
          <p:cNvPr id="8" name="Rounded Rectangle 7">
            <a:extLst/>
          </p:cNvPr>
          <p:cNvSpPr/>
          <p:nvPr/>
        </p:nvSpPr>
        <p:spPr>
          <a:xfrm>
            <a:off x="914400" y="1676400"/>
            <a:ext cx="2929466" cy="838200"/>
          </a:xfrm>
          <a:prstGeom prst="round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1600" b="0" i="0" u="none" baseline="0" dirty="0"/>
              <a:t>Файлы отредактированных данных формат </a:t>
            </a:r>
            <a:r>
              <a:rPr lang="ru-RU" sz="1600" b="0" i="0" u="none" baseline="0" dirty="0" err="1" smtClean="0"/>
              <a:t>All</a:t>
            </a:r>
            <a:r>
              <a:rPr lang="en-US" sz="1600" b="0" i="0" u="none" baseline="0" dirty="0" smtClean="0"/>
              <a:t>/HS2x</a:t>
            </a:r>
            <a:endParaRPr lang="ru-RU" sz="1600" b="0" i="0" u="none" baseline="0" dirty="0"/>
          </a:p>
          <a:p>
            <a:pPr algn="ctr" rtl="0">
              <a:defRPr/>
            </a:pPr>
            <a:r>
              <a:rPr lang="ru-RU" sz="1600" b="0" i="0" u="none" baseline="0" dirty="0"/>
              <a:t>(Папка </a:t>
            </a:r>
            <a:r>
              <a:rPr lang="ru-RU" sz="1600" b="0" i="0" u="none" baseline="0" dirty="0" err="1"/>
              <a:t>Edit</a:t>
            </a:r>
            <a:r>
              <a:rPr lang="ru-RU" sz="1600" b="0" i="0" u="none" baseline="0" dirty="0"/>
              <a:t>)</a:t>
            </a:r>
          </a:p>
        </p:txBody>
      </p:sp>
      <p:sp>
        <p:nvSpPr>
          <p:cNvPr id="9" name="Rounded Rectangle 8">
            <a:extLst/>
          </p:cNvPr>
          <p:cNvSpPr/>
          <p:nvPr/>
        </p:nvSpPr>
        <p:spPr>
          <a:xfrm>
            <a:off x="7349066" y="2514600"/>
            <a:ext cx="1524000" cy="838200"/>
          </a:xfrm>
          <a:prstGeom prst="round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1600" b="0" i="0" u="none" baseline="0"/>
              <a:t>Файлы *.XYZ</a:t>
            </a:r>
          </a:p>
          <a:p>
            <a:pPr algn="ctr" rtl="0">
              <a:defRPr/>
            </a:pPr>
            <a:r>
              <a:rPr lang="ru-RU" sz="1600" b="0" i="0" u="none" baseline="0"/>
              <a:t>(Папка Sort)</a:t>
            </a:r>
          </a:p>
        </p:txBody>
      </p:sp>
      <p:cxnSp>
        <p:nvCxnSpPr>
          <p:cNvPr id="11" name="Straight Arrow Connector 10">
            <a:extLst/>
          </p:cNvPr>
          <p:cNvCxnSpPr>
            <a:stCxn id="8" idx="3"/>
          </p:cNvCxnSpPr>
          <p:nvPr/>
        </p:nvCxnSpPr>
        <p:spPr>
          <a:xfrm>
            <a:off x="3843866" y="2095500"/>
            <a:ext cx="838200" cy="3429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/>
          </p:cNvPr>
          <p:cNvCxnSpPr>
            <a:stCxn id="7" idx="3"/>
            <a:endCxn id="9" idx="1"/>
          </p:cNvCxnSpPr>
          <p:nvPr/>
        </p:nvCxnSpPr>
        <p:spPr>
          <a:xfrm>
            <a:off x="6587066" y="2933700"/>
            <a:ext cx="7620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14">
            <a:extLst/>
          </p:cNvPr>
          <p:cNvSpPr/>
          <p:nvPr/>
        </p:nvSpPr>
        <p:spPr>
          <a:xfrm>
            <a:off x="2319866" y="2971800"/>
            <a:ext cx="1524000" cy="838200"/>
          </a:xfrm>
          <a:prstGeom prst="round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1600" b="0" i="0" u="none" baseline="0"/>
              <a:t>Файлы *.XYZ</a:t>
            </a:r>
          </a:p>
        </p:txBody>
      </p:sp>
      <p:cxnSp>
        <p:nvCxnSpPr>
          <p:cNvPr id="17" name="Straight Arrow Connector 16">
            <a:extLst/>
          </p:cNvPr>
          <p:cNvCxnSpPr>
            <a:stCxn id="15" idx="3"/>
          </p:cNvCxnSpPr>
          <p:nvPr/>
        </p:nvCxnSpPr>
        <p:spPr>
          <a:xfrm flipV="1">
            <a:off x="3843866" y="3276600"/>
            <a:ext cx="838200" cy="1143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51531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Опции выборки - настройки</a:t>
            </a:r>
          </a:p>
        </p:txBody>
      </p:sp>
      <p:sp>
        <p:nvSpPr>
          <p:cNvPr id="47107" name="Rectangle 3"/>
          <p:cNvSpPr>
            <a:spLocks noGrp="1"/>
          </p:cNvSpPr>
          <p:nvPr>
            <p:ph type="body" sz="half" idx="4294967295"/>
          </p:nvPr>
        </p:nvSpPr>
        <p:spPr>
          <a:xfrm>
            <a:off x="381000" y="1219200"/>
            <a:ext cx="3810000" cy="4953000"/>
          </a:xfrm>
        </p:spPr>
        <p:txBody>
          <a:bodyPr>
            <a:normAutofit fontScale="92500" lnSpcReduction="20000"/>
          </a:bodyPr>
          <a:lstStyle/>
          <a:p>
            <a:pPr algn="l" rtl="0" eaLnBrk="1" hangingPunct="1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2400" b="0" i="0" u="none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Ввод:</a:t>
            </a:r>
          </a:p>
          <a:p>
            <a:pPr marL="845503" lvl="1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Отредактированные файлы каталога LOG.</a:t>
            </a:r>
          </a:p>
          <a:p>
            <a:pPr marL="845503" lvl="1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Файлы XYZ.</a:t>
            </a:r>
          </a:p>
          <a:p>
            <a:pPr marL="845503" lvl="1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endParaRPr lang="ru-RU" altLang="en-US" dirty="0">
              <a:solidFill>
                <a:srgbClr val="53565A"/>
              </a:solidFill>
              <a:latin typeface="Arial" pitchFamily="34" charset="0"/>
              <a:cs typeface="Arial" pitchFamily="34" charset="0"/>
            </a:endParaRPr>
          </a:p>
          <a:p>
            <a:pPr algn="l" rtl="0" eaLnBrk="1" hangingPunct="1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2400" b="0" i="0" u="none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Задайте:</a:t>
            </a:r>
          </a:p>
          <a:p>
            <a:pPr marL="845503" lvl="1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Radius (минимальный радиус выборки)</a:t>
            </a:r>
          </a:p>
          <a:p>
            <a:pPr marL="845503" lvl="1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3D для вертикальных поверхностей</a:t>
            </a:r>
          </a:p>
          <a:p>
            <a:pPr marL="845503" lvl="1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endParaRPr lang="ru-RU" altLang="en-US" dirty="0">
              <a:solidFill>
                <a:srgbClr val="53565A"/>
              </a:solidFill>
              <a:latin typeface="Arial" pitchFamily="34" charset="0"/>
              <a:cs typeface="Arial" pitchFamily="34" charset="0"/>
            </a:endParaRPr>
          </a:p>
          <a:p>
            <a:pPr algn="l" rtl="0" eaLnBrk="1" hangingPunct="1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2400" b="0" i="0" u="none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Вывод:</a:t>
            </a:r>
          </a:p>
          <a:p>
            <a:pPr marL="845503" lvl="1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Файл выборки XYZ.</a:t>
            </a:r>
          </a:p>
          <a:p>
            <a:pPr marL="845503" lvl="1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Опционально файл отклоненных точек XYZ.</a:t>
            </a:r>
          </a:p>
          <a:p>
            <a:pPr marL="845503" lvl="1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В список золотых глубин (Golden Soundings)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4110" y="1246928"/>
            <a:ext cx="3487021" cy="482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9206262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Опции выборки - типы</a:t>
            </a:r>
          </a:p>
        </p:txBody>
      </p:sp>
      <p:pic>
        <p:nvPicPr>
          <p:cNvPr id="4813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401763"/>
            <a:ext cx="3506788" cy="218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6" name="Text Box 5">
            <a:extLst/>
          </p:cNvPr>
          <p:cNvSpPr txBox="1">
            <a:spLocks noChangeArrowheads="1"/>
          </p:cNvSpPr>
          <p:nvPr/>
        </p:nvSpPr>
        <p:spPr bwMode="auto">
          <a:xfrm>
            <a:off x="4724400" y="1708257"/>
            <a:ext cx="4114800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New Sort with Partitions:</a:t>
            </a:r>
          </a:p>
          <a:p>
            <a:pPr marL="285750" indent="-28575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Для выборки больших массивов данных МЛЭС</a:t>
            </a:r>
          </a:p>
          <a:p>
            <a:pPr marL="285750" indent="-28575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Original Sort (No Priority, No CHN):</a:t>
            </a:r>
          </a:p>
          <a:p>
            <a:pPr marL="1028700" lvl="1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Для выборки нормального массива (обычно однолучевые данные)</a:t>
            </a:r>
          </a:p>
          <a:p>
            <a:pPr marL="285750" indent="-28575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Original Sort with Priority:</a:t>
            </a:r>
          </a:p>
          <a:p>
            <a:pPr marL="1028700" lvl="1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Сперва выборка файла, указанного пользователем, затем всех остальных.</a:t>
            </a:r>
          </a:p>
          <a:p>
            <a:pPr marL="285750" indent="-28575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Original Sort with CHN Priority: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Приоритет глубинам в канале, а не на его склонах.</a:t>
            </a:r>
          </a:p>
        </p:txBody>
      </p:sp>
      <p:cxnSp>
        <p:nvCxnSpPr>
          <p:cNvPr id="13" name="Straight Connector 12">
            <a:extLst/>
          </p:cNvPr>
          <p:cNvCxnSpPr/>
          <p:nvPr/>
        </p:nvCxnSpPr>
        <p:spPr>
          <a:xfrm>
            <a:off x="304800" y="5257800"/>
            <a:ext cx="2667000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/>
          </p:cNvPr>
          <p:cNvCxnSpPr/>
          <p:nvPr/>
        </p:nvCxnSpPr>
        <p:spPr>
          <a:xfrm flipH="1">
            <a:off x="2971800" y="3962400"/>
            <a:ext cx="1295400" cy="129540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135" name="TextBox 15"/>
          <p:cNvSpPr txBox="1">
            <a:spLocks noChangeArrowheads="1"/>
          </p:cNvSpPr>
          <p:nvPr/>
        </p:nvSpPr>
        <p:spPr bwMode="auto">
          <a:xfrm>
            <a:off x="2438400" y="4419600"/>
            <a:ext cx="6096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b="1" i="0" u="none" baseline="0"/>
              <a:t>17.2</a:t>
            </a:r>
          </a:p>
        </p:txBody>
      </p:sp>
      <p:sp>
        <p:nvSpPr>
          <p:cNvPr id="48136" name="TextBox 16"/>
          <p:cNvSpPr txBox="1">
            <a:spLocks noChangeArrowheads="1"/>
          </p:cNvSpPr>
          <p:nvPr/>
        </p:nvSpPr>
        <p:spPr bwMode="auto">
          <a:xfrm>
            <a:off x="2743200" y="4114800"/>
            <a:ext cx="533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b="1" i="0" u="none" baseline="0"/>
              <a:t>17.1</a:t>
            </a:r>
          </a:p>
        </p:txBody>
      </p:sp>
      <p:cxnSp>
        <p:nvCxnSpPr>
          <p:cNvPr id="19" name="Straight Arrow Connector 18">
            <a:extLst/>
          </p:cNvPr>
          <p:cNvCxnSpPr>
            <a:stCxn id="48135" idx="2"/>
          </p:cNvCxnSpPr>
          <p:nvPr/>
        </p:nvCxnSpPr>
        <p:spPr>
          <a:xfrm>
            <a:off x="2743200" y="4727575"/>
            <a:ext cx="76200" cy="53022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/>
          </p:cNvPr>
          <p:cNvCxnSpPr>
            <a:stCxn id="48136" idx="2"/>
          </p:cNvCxnSpPr>
          <p:nvPr/>
        </p:nvCxnSpPr>
        <p:spPr>
          <a:xfrm>
            <a:off x="3009900" y="4419600"/>
            <a:ext cx="38100" cy="7620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Left Arrow 21">
            <a:extLst/>
          </p:cNvPr>
          <p:cNvSpPr/>
          <p:nvPr/>
        </p:nvSpPr>
        <p:spPr>
          <a:xfrm>
            <a:off x="3657600" y="4724400"/>
            <a:ext cx="838200" cy="533400"/>
          </a:xfrm>
          <a:prstGeom prst="leftArrow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49164" name="TextBox 22">
            <a:extLst/>
          </p:cNvPr>
          <p:cNvSpPr txBox="1">
            <a:spLocks noChangeArrowheads="1"/>
          </p:cNvSpPr>
          <p:nvPr/>
        </p:nvSpPr>
        <p:spPr bwMode="auto">
          <a:xfrm>
            <a:off x="152400" y="5410200"/>
            <a:ext cx="4343400" cy="73818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defRPr/>
            </a:pPr>
            <a:r>
              <a:rPr lang="ru-RU" b="0" i="0" u="none" baseline="0">
                <a:solidFill>
                  <a:srgbClr val="53565A"/>
                </a:solidFill>
              </a:rPr>
              <a:t>Используя эту опцию, глубина 17.2 в канале останется, а 17.1 на склоне будет удалена.</a:t>
            </a:r>
          </a:p>
        </p:txBody>
      </p:sp>
    </p:spTree>
    <p:extLst>
      <p:ext uri="{BB962C8B-B14F-4D97-AF65-F5344CB8AC3E}">
        <p14:creationId xmlns:p14="http://schemas.microsoft.com/office/powerpoint/2010/main" val="947233109"/>
      </p:ext>
    </p:extLst>
  </p:cSld>
  <p:clrMapOvr>
    <a:masterClrMapping/>
  </p:clrMapOvr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Xylem_Template.potx</Template>
  <TotalTime>4892</TotalTime>
  <Words>1329</Words>
  <Application>Microsoft Office PowerPoint</Application>
  <PresentationFormat>Экран (4:3)</PresentationFormat>
  <Paragraphs>293</Paragraphs>
  <Slides>35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35</vt:i4>
      </vt:variant>
    </vt:vector>
  </HeadingPairs>
  <TitlesOfParts>
    <vt:vector size="37" baseType="lpstr">
      <vt:lpstr>Bell Gossett Eco</vt:lpstr>
      <vt:lpstr>Bell Gossett</vt:lpstr>
      <vt:lpstr>ОЛЭ - Выборка Глубин</vt:lpstr>
      <vt:lpstr>Введение</vt:lpstr>
      <vt:lpstr>Преимущества</vt:lpstr>
      <vt:lpstr>Опции выборки глубин</vt:lpstr>
      <vt:lpstr>ВЫБОРКА SORT</vt:lpstr>
      <vt:lpstr>ВЫБОРКА -  Сохранение минимальных глубин в точном местоположении</vt:lpstr>
      <vt:lpstr>ВЫБОРКА:  Блок схема</vt:lpstr>
      <vt:lpstr>Опции выборки - настройки</vt:lpstr>
      <vt:lpstr>Опции выборки - типы</vt:lpstr>
      <vt:lpstr>Опции выборки:  3-мерная выборка</vt:lpstr>
      <vt:lpstr>КРОСС ВЫБОРКА Cross Sort</vt:lpstr>
      <vt:lpstr>КРОСС ВЫБОРКА</vt:lpstr>
      <vt:lpstr>КРОСС ВЫБОРКА:  Блок схема</vt:lpstr>
      <vt:lpstr>Настройка КРОСС ВЫБОРКА</vt:lpstr>
      <vt:lpstr>ПРИМЕР РАБОТЫ CROSS SORT</vt:lpstr>
      <vt:lpstr>ВЫБОРКА ОЛЭ / SB Selection</vt:lpstr>
      <vt:lpstr>ВЫБОРКА ОЛЭ</vt:lpstr>
      <vt:lpstr>ВЫБОРКА ОЛЭ</vt:lpstr>
      <vt:lpstr>Презентация PowerPoint</vt:lpstr>
      <vt:lpstr>ВЫБОРКА ОЛЭ:  Блок схема</vt:lpstr>
      <vt:lpstr>КАРТОГРАФ Mapper</vt:lpstr>
      <vt:lpstr>КАРТОГРАФ</vt:lpstr>
      <vt:lpstr>КАРТОГРАФ:  Блок - схема</vt:lpstr>
      <vt:lpstr>Вывод данных из MAPPER</vt:lpstr>
      <vt:lpstr>Результаты выборки в MAPPER</vt:lpstr>
      <vt:lpstr>Выбросы:</vt:lpstr>
      <vt:lpstr>CROSS CHECK STATISTICS - СТАТИСТИКА НА ПЕРЕСЕЧЕНИЯХ </vt:lpstr>
      <vt:lpstr>Введение</vt:lpstr>
      <vt:lpstr>Как это работает</vt:lpstr>
      <vt:lpstr>Теперь запустим программу</vt:lpstr>
      <vt:lpstr>Информация ввода данных</vt:lpstr>
      <vt:lpstr>Графический дисплей СТАТИСТИКИ НА ПЕРЕСЕЧЕНИЯХ</vt:lpstr>
      <vt:lpstr>На что следует обратить внимание</vt:lpstr>
      <vt:lpstr>Рекомендации:</vt:lpstr>
      <vt:lpstr>Спасибо!</vt:lpstr>
    </vt:vector>
  </TitlesOfParts>
  <Company>McDill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 Second line</dc:title>
  <dc:creator>Kori Zangl Holsten</dc:creator>
  <cp:lastModifiedBy>Иван Изаак</cp:lastModifiedBy>
  <cp:revision>185</cp:revision>
  <dcterms:created xsi:type="dcterms:W3CDTF">2014-07-07T18:31:44Z</dcterms:created>
  <dcterms:modified xsi:type="dcterms:W3CDTF">2020-01-22T10:33:26Z</dcterms:modified>
</cp:coreProperties>
</file>