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38"/>
  </p:notesMasterIdLst>
  <p:handoutMasterIdLst>
    <p:handoutMasterId r:id="rId39"/>
  </p:handoutMasterIdLst>
  <p:sldIdLst>
    <p:sldId id="293" r:id="rId3"/>
    <p:sldId id="391" r:id="rId4"/>
    <p:sldId id="393" r:id="rId5"/>
    <p:sldId id="394" r:id="rId6"/>
    <p:sldId id="395" r:id="rId7"/>
    <p:sldId id="396" r:id="rId8"/>
    <p:sldId id="397" r:id="rId9"/>
    <p:sldId id="398" r:id="rId10"/>
    <p:sldId id="399" r:id="rId11"/>
    <p:sldId id="400" r:id="rId12"/>
    <p:sldId id="401" r:id="rId13"/>
    <p:sldId id="402" r:id="rId14"/>
    <p:sldId id="403" r:id="rId15"/>
    <p:sldId id="404" r:id="rId16"/>
    <p:sldId id="405" r:id="rId17"/>
    <p:sldId id="406" r:id="rId18"/>
    <p:sldId id="407" r:id="rId19"/>
    <p:sldId id="408" r:id="rId20"/>
    <p:sldId id="409" r:id="rId21"/>
    <p:sldId id="410" r:id="rId22"/>
    <p:sldId id="411" r:id="rId23"/>
    <p:sldId id="412" r:id="rId24"/>
    <p:sldId id="413" r:id="rId25"/>
    <p:sldId id="414" r:id="rId26"/>
    <p:sldId id="415" r:id="rId27"/>
    <p:sldId id="416" r:id="rId28"/>
    <p:sldId id="417" r:id="rId29"/>
    <p:sldId id="418" r:id="rId30"/>
    <p:sldId id="419" r:id="rId31"/>
    <p:sldId id="420" r:id="rId32"/>
    <p:sldId id="421" r:id="rId33"/>
    <p:sldId id="422" r:id="rId34"/>
    <p:sldId id="423" r:id="rId35"/>
    <p:sldId id="424" r:id="rId36"/>
    <p:sldId id="390" r:id="rId37"/>
  </p:sldIdLst>
  <p:sldSz cx="9144000" cy="6858000" type="screen4x3"/>
  <p:notesSz cx="6858000" cy="9144000"/>
  <p:embeddedFontLst>
    <p:embeddedFont>
      <p:font typeface="Wingdings 2" panose="05020102010507070707" pitchFamily="18" charset="2"/>
      <p:regular r:id="rId40"/>
    </p:embeddedFont>
    <p:embeddedFont>
      <p:font typeface="Verdana" panose="020B0604030504040204" pitchFamily="34" charset="0"/>
      <p:regular r:id="rId41"/>
      <p:bold r:id="rId42"/>
      <p:italic r:id="rId43"/>
      <p:boldItalic r:id="rId44"/>
    </p:embeddedFont>
    <p:embeddedFont>
      <p:font typeface="Calibri" panose="020F0502020204030204" pitchFamily="34" charset="0"/>
      <p:regular r:id="rId45"/>
      <p:bold r:id="rId46"/>
      <p:italic r:id="rId47"/>
      <p:boldItalic r:id="rId4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739C"/>
    <a:srgbClr val="6E6259"/>
    <a:srgbClr val="53565A"/>
    <a:srgbClr val="8B0000"/>
    <a:srgbClr val="61ACC9"/>
    <a:srgbClr val="93E4BE"/>
    <a:srgbClr val="8B3E74"/>
    <a:srgbClr val="5B14C4"/>
    <a:srgbClr val="E44589"/>
    <a:srgbClr val="0089B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43" autoAdjust="0"/>
    <p:restoredTop sz="95590" autoAdjust="0"/>
  </p:normalViewPr>
  <p:slideViewPr>
    <p:cSldViewPr snapToGrid="0">
      <p:cViewPr varScale="1">
        <p:scale>
          <a:sx n="43" d="100"/>
          <a:sy n="43" d="100"/>
        </p:scale>
        <p:origin x="-894" y="-90"/>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7.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5.fntdata"/><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6.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ChangeArrowheads="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itchFamily="34" charset="0"/>
            </a:endParaRP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2AD414C5-6CC7-45B5-96C3-2FA4CF1E871A}" type="slidenum">
              <a:rPr sz="1200" b="0"/>
              <a:pPr algn="l" rtl="0"/>
              <a:t>4</a:t>
            </a:fld>
            <a:endParaRPr lang="es" altLang="en-US" sz="1200" b="0"/>
          </a:p>
        </p:txBody>
      </p:sp>
    </p:spTree>
    <p:extLst>
      <p:ext uri="{BB962C8B-B14F-4D97-AF65-F5344CB8AC3E}">
        <p14:creationId xmlns:p14="http://schemas.microsoft.com/office/powerpoint/2010/main" val="36801206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ChangeArrowheads="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7A8FFC5A-3537-48B4-968C-F08CDD126278}" type="slidenum">
              <a:rPr sz="1200" b="0"/>
              <a:pPr algn="l" rtl="0"/>
              <a:t>20</a:t>
            </a:fld>
            <a:endParaRPr lang="es" altLang="en-US" sz="1200" b="0"/>
          </a:p>
        </p:txBody>
      </p:sp>
    </p:spTree>
    <p:extLst>
      <p:ext uri="{BB962C8B-B14F-4D97-AF65-F5344CB8AC3E}">
        <p14:creationId xmlns:p14="http://schemas.microsoft.com/office/powerpoint/2010/main" val="22894287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ChangeArrowheads="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74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3475338B-867E-4CF9-B7FE-D78086C9EC56}" type="slidenum">
              <a:rPr sz="1200" b="0"/>
              <a:pPr algn="l" rtl="0"/>
              <a:t>22</a:t>
            </a:fld>
            <a:endParaRPr lang="es" altLang="en-US" sz="1200" b="0"/>
          </a:p>
        </p:txBody>
      </p:sp>
    </p:spTree>
    <p:extLst>
      <p:ext uri="{BB962C8B-B14F-4D97-AF65-F5344CB8AC3E}">
        <p14:creationId xmlns:p14="http://schemas.microsoft.com/office/powerpoint/2010/main" val="2689009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ChangeArrowheads="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4491F425-1A48-47FC-8601-C476CD9FDB30}" type="slidenum">
              <a:rPr sz="1200" b="0"/>
              <a:pPr algn="l" rtl="0"/>
              <a:t>24</a:t>
            </a:fld>
            <a:endParaRPr lang="es" altLang="en-US" sz="1200" b="0"/>
          </a:p>
        </p:txBody>
      </p:sp>
    </p:spTree>
    <p:extLst>
      <p:ext uri="{BB962C8B-B14F-4D97-AF65-F5344CB8AC3E}">
        <p14:creationId xmlns:p14="http://schemas.microsoft.com/office/powerpoint/2010/main" val="1768282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ChangeArrowheads="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BFF4D556-51AE-44C9-B790-78CFE482F0AB}" type="slidenum">
              <a:rPr sz="1200" b="0"/>
              <a:pPr algn="l" rtl="0"/>
              <a:t>25</a:t>
            </a:fld>
            <a:endParaRPr lang="es" altLang="en-US" sz="1200" b="0"/>
          </a:p>
        </p:txBody>
      </p:sp>
    </p:spTree>
    <p:extLst>
      <p:ext uri="{BB962C8B-B14F-4D97-AF65-F5344CB8AC3E}">
        <p14:creationId xmlns:p14="http://schemas.microsoft.com/office/powerpoint/2010/main" val="842704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ChangeArrowheads="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831152A0-74EB-4A98-BBFB-8D12C387A611}" type="slidenum">
              <a:rPr sz="1200" b="0"/>
              <a:pPr algn="l" rtl="0"/>
              <a:t>26</a:t>
            </a:fld>
            <a:endParaRPr lang="es" altLang="en-US" sz="1200" b="0"/>
          </a:p>
        </p:txBody>
      </p:sp>
    </p:spTree>
    <p:extLst>
      <p:ext uri="{BB962C8B-B14F-4D97-AF65-F5344CB8AC3E}">
        <p14:creationId xmlns:p14="http://schemas.microsoft.com/office/powerpoint/2010/main" val="3941054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ChangeArrowheads="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EDABFE45-9E22-4529-A57F-E4C9157A93EB}" type="slidenum">
              <a:rPr sz="1200" b="0"/>
              <a:pPr algn="l" rtl="0"/>
              <a:t>6</a:t>
            </a:fld>
            <a:endParaRPr lang="es" altLang="en-US" sz="1200" b="0"/>
          </a:p>
        </p:txBody>
      </p:sp>
    </p:spTree>
    <p:extLst>
      <p:ext uri="{BB962C8B-B14F-4D97-AF65-F5344CB8AC3E}">
        <p14:creationId xmlns:p14="http://schemas.microsoft.com/office/powerpoint/2010/main" val="3693736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ChangeArrowheads="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43293FDB-BDEC-4BB3-847D-A00B704B426B}" type="slidenum">
              <a:rPr sz="1200" b="0"/>
              <a:pPr algn="l" rtl="0"/>
              <a:t>7</a:t>
            </a:fld>
            <a:endParaRPr lang="es" altLang="en-US" sz="1200" b="0"/>
          </a:p>
        </p:txBody>
      </p:sp>
    </p:spTree>
    <p:extLst>
      <p:ext uri="{BB962C8B-B14F-4D97-AF65-F5344CB8AC3E}">
        <p14:creationId xmlns:p14="http://schemas.microsoft.com/office/powerpoint/2010/main" val="2834751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ChangeArrowheads="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8BA4F712-8C39-4682-AB34-B67CEF503068}" type="slidenum">
              <a:rPr sz="1200" b="0"/>
              <a:pPr algn="l" rtl="0"/>
              <a:t>8</a:t>
            </a:fld>
            <a:endParaRPr lang="es" altLang="en-US" sz="1200" b="0"/>
          </a:p>
        </p:txBody>
      </p:sp>
    </p:spTree>
    <p:extLst>
      <p:ext uri="{BB962C8B-B14F-4D97-AF65-F5344CB8AC3E}">
        <p14:creationId xmlns:p14="http://schemas.microsoft.com/office/powerpoint/2010/main" val="2773677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ChangeArrowheads="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E160808F-6328-4A39-BE35-AE499E2CD7C5}" type="slidenum">
              <a:rPr sz="1200" b="0"/>
              <a:pPr algn="l" rtl="0"/>
              <a:t>12</a:t>
            </a:fld>
            <a:endParaRPr lang="es" altLang="en-US" sz="1200" b="0"/>
          </a:p>
        </p:txBody>
      </p:sp>
    </p:spTree>
    <p:extLst>
      <p:ext uri="{BB962C8B-B14F-4D97-AF65-F5344CB8AC3E}">
        <p14:creationId xmlns:p14="http://schemas.microsoft.com/office/powerpoint/2010/main" val="2404204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ChangeArrowheads="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527EBF60-81A4-49D1-9F76-C44BE5D06CB0}" type="slidenum">
              <a:rPr sz="1200" b="0"/>
              <a:pPr algn="l" rtl="0"/>
              <a:t>13</a:t>
            </a:fld>
            <a:endParaRPr lang="es" altLang="en-US" sz="1200" b="0"/>
          </a:p>
        </p:txBody>
      </p:sp>
    </p:spTree>
    <p:extLst>
      <p:ext uri="{BB962C8B-B14F-4D97-AF65-F5344CB8AC3E}">
        <p14:creationId xmlns:p14="http://schemas.microsoft.com/office/powerpoint/2010/main" val="4137912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ChangeArrowheads="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70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5365DBA0-FD40-4C2C-ABE6-E86DB9DAA661}" type="slidenum">
              <a:rPr sz="1200" b="0"/>
              <a:pPr algn="l" rtl="0"/>
              <a:t>14</a:t>
            </a:fld>
            <a:endParaRPr lang="es" altLang="en-US" sz="1200" b="0"/>
          </a:p>
        </p:txBody>
      </p:sp>
    </p:spTree>
    <p:extLst>
      <p:ext uri="{BB962C8B-B14F-4D97-AF65-F5344CB8AC3E}">
        <p14:creationId xmlns:p14="http://schemas.microsoft.com/office/powerpoint/2010/main" val="2116961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ChangeArrowheads="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itchFamily="34" charset="0"/>
            </a:endParaRPr>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96696042-F8C2-4BF6-81D2-2A4209882A23}" type="slidenum">
              <a:rPr sz="1200" b="0"/>
              <a:pPr algn="l" rtl="0"/>
              <a:t>17</a:t>
            </a:fld>
            <a:endParaRPr lang="es" altLang="en-US" sz="1200" b="0"/>
          </a:p>
        </p:txBody>
      </p:sp>
    </p:spTree>
    <p:extLst>
      <p:ext uri="{BB962C8B-B14F-4D97-AF65-F5344CB8AC3E}">
        <p14:creationId xmlns:p14="http://schemas.microsoft.com/office/powerpoint/2010/main" val="2046013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ChangeArrowheads="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352A86A6-4AC5-4D4C-BA98-31D3BFEE59FE}" type="slidenum">
              <a:rPr sz="1200" b="0"/>
              <a:pPr algn="l" rtl="0"/>
              <a:t>19</a:t>
            </a:fld>
            <a:endParaRPr lang="es" altLang="en-US" sz="1200" b="0"/>
          </a:p>
        </p:txBody>
      </p:sp>
    </p:spTree>
    <p:extLst>
      <p:ext uri="{BB962C8B-B14F-4D97-AF65-F5344CB8AC3E}">
        <p14:creationId xmlns:p14="http://schemas.microsoft.com/office/powerpoint/2010/main" val="34402157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243638"/>
            <a:ext cx="2133600" cy="457200"/>
          </a:xfrm>
          <a:prstGeom prst="rect">
            <a:avLst/>
          </a:prstGeom>
        </p:spPr>
        <p:txBody>
          <a:bodyPr/>
          <a:lstStyle>
            <a:lvl1pPr>
              <a:defRPr/>
            </a:lvl1pPr>
          </a:lstStyle>
          <a:p>
            <a:fld id="{886A28FB-AF7F-4888-A69D-4529E9F8DC33}" type="datetime1">
              <a:rPr lang="en-US" altLang="en-US"/>
              <a:pPr/>
              <a:t>2/21/2020</a:t>
            </a:fld>
            <a:endParaRPr lang="en-US" altLang="en-US"/>
          </a:p>
        </p:txBody>
      </p:sp>
      <p:sp>
        <p:nvSpPr>
          <p:cNvPr id="5" name="Footer Placeholder 4"/>
          <p:cNvSpPr>
            <a:spLocks noGrp="1"/>
          </p:cNvSpPr>
          <p:nvPr>
            <p:ph type="ftr" sz="quarter" idx="11"/>
          </p:nvPr>
        </p:nvSpPr>
        <p:spPr>
          <a:xfrm>
            <a:off x="3124200" y="6248400"/>
            <a:ext cx="2895600" cy="457200"/>
          </a:xfrm>
          <a:prstGeom prst="rect">
            <a:avLst/>
          </a:prstGeom>
        </p:spPr>
        <p:txBody>
          <a:bodyPr/>
          <a:lstStyle>
            <a:lvl1pPr>
              <a:defRPr/>
            </a:lvl1pPr>
          </a:lstStyle>
          <a:p>
            <a:r>
              <a:rPr lang="en-US" altLang="en-US"/>
              <a:t>2006 HYPACK® Training Seminar</a:t>
            </a:r>
          </a:p>
        </p:txBody>
      </p:sp>
      <p:sp>
        <p:nvSpPr>
          <p:cNvPr id="6" name="Slide Number Placeholder 5"/>
          <p:cNvSpPr>
            <a:spLocks noGrp="1"/>
          </p:cNvSpPr>
          <p:nvPr>
            <p:ph type="sldNum" sz="quarter" idx="12"/>
          </p:nvPr>
        </p:nvSpPr>
        <p:spPr/>
        <p:txBody>
          <a:bodyPr/>
          <a:lstStyle>
            <a:lvl1pPr>
              <a:defRPr/>
            </a:lvl1pPr>
          </a:lstStyle>
          <a:p>
            <a:fld id="{888B068F-3393-4FAC-8A70-EA31456970D2}" type="slidenum">
              <a:rPr lang="en-US" altLang="en-US"/>
              <a:pPr/>
              <a:t>‹#›</a:t>
            </a:fld>
            <a:endParaRPr lang="en-US" altLang="en-US"/>
          </a:p>
        </p:txBody>
      </p:sp>
    </p:spTree>
    <p:extLst>
      <p:ext uri="{BB962C8B-B14F-4D97-AF65-F5344CB8AC3E}">
        <p14:creationId xmlns:p14="http://schemas.microsoft.com/office/powerpoint/2010/main" val="517115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243638"/>
            <a:ext cx="2133600" cy="457200"/>
          </a:xfrm>
          <a:prstGeom prst="rect">
            <a:avLst/>
          </a:prstGeom>
        </p:spPr>
        <p:txBody>
          <a:bodyPr/>
          <a:lstStyle>
            <a:lvl1pPr>
              <a:defRPr/>
            </a:lvl1pPr>
          </a:lstStyle>
          <a:p>
            <a:fld id="{F9EE570C-C508-401A-BFAD-07668512D2A1}" type="datetime1">
              <a:rPr lang="en-US" altLang="en-US"/>
              <a:pPr/>
              <a:t>2/21/2020</a:t>
            </a:fld>
            <a:endParaRPr lang="en-US" altLang="en-US"/>
          </a:p>
        </p:txBody>
      </p:sp>
      <p:sp>
        <p:nvSpPr>
          <p:cNvPr id="6" name="Footer Placeholder 5"/>
          <p:cNvSpPr>
            <a:spLocks noGrp="1"/>
          </p:cNvSpPr>
          <p:nvPr>
            <p:ph type="ftr" sz="quarter" idx="11"/>
          </p:nvPr>
        </p:nvSpPr>
        <p:spPr>
          <a:xfrm>
            <a:off x="3124200" y="6248400"/>
            <a:ext cx="2895600" cy="457200"/>
          </a:xfrm>
          <a:prstGeom prst="rect">
            <a:avLst/>
          </a:prstGeom>
        </p:spPr>
        <p:txBody>
          <a:bodyPr/>
          <a:lstStyle>
            <a:lvl1pPr>
              <a:defRPr/>
            </a:lvl1pPr>
          </a:lstStyle>
          <a:p>
            <a:r>
              <a:rPr lang="en-US" altLang="en-US"/>
              <a:t>2006 HYPACK® Training Seminar</a:t>
            </a:r>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fld id="{ABB65DE5-164E-49CC-906E-60DDD751C6EF}" type="slidenum">
              <a:rPr lang="en-US" altLang="en-US"/>
              <a:pPr/>
              <a:t>‹#›</a:t>
            </a:fld>
            <a:endParaRPr lang="en-US" altLang="en-US"/>
          </a:p>
        </p:txBody>
      </p:sp>
    </p:spTree>
    <p:extLst>
      <p:ext uri="{BB962C8B-B14F-4D97-AF65-F5344CB8AC3E}">
        <p14:creationId xmlns:p14="http://schemas.microsoft.com/office/powerpoint/2010/main" val="4294394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5.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5" r:id="rId10"/>
    <p:sldLayoutId id="2147483846" r:id="rId11"/>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912" y="1737360"/>
            <a:ext cx="9067088" cy="1470025"/>
          </a:xfrm>
        </p:spPr>
        <p:txBody>
          <a:bodyPr/>
          <a:lstStyle/>
          <a:p>
            <a:pPr algn="l" rtl="0"/>
            <a:r>
              <a:rPr lang="es" b="0" i="0" u="none" dirty="0"/>
              <a:t>Monohaz - Selección de Sondajes</a:t>
            </a:r>
            <a:endParaRPr lang="es" sz="2400" dirty="0"/>
          </a:p>
        </p:txBody>
      </p:sp>
      <p:sp>
        <p:nvSpPr>
          <p:cNvPr id="2" name="Subtitle 1"/>
          <p:cNvSpPr>
            <a:spLocks noGrp="1"/>
          </p:cNvSpPr>
          <p:nvPr>
            <p:ph type="subTitle" idx="1"/>
          </p:nvPr>
        </p:nvSpPr>
        <p:spPr>
          <a:xfrm>
            <a:off x="433136" y="2774482"/>
            <a:ext cx="4138863" cy="422029"/>
          </a:xfrm>
        </p:spPr>
        <p:txBody>
          <a:bodyPr/>
          <a:lstStyle/>
          <a:p>
            <a:pPr algn="l" rtl="0"/>
            <a:r>
              <a:rPr lang="es" b="0" i="0" u="none"/>
              <a:t>Evento de Entrenamiento HYPACK 2020</a:t>
            </a:r>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123765"/>
            <a:ext cx="9144000" cy="27342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347663" y="0"/>
            <a:ext cx="8339137" cy="989013"/>
          </a:xfrm>
        </p:spPr>
        <p:txBody>
          <a:bodyPr/>
          <a:lstStyle/>
          <a:p>
            <a:pPr algn="l" rtl="0" eaLnBrk="1" hangingPunct="1"/>
            <a:r>
              <a:rPr lang="es" sz="3600" b="0" i="0" u="none">
                <a:latin typeface="Arial" pitchFamily="34" charset="0"/>
                <a:cs typeface="Arial" pitchFamily="34" charset="0"/>
              </a:rPr>
              <a:t>Opciones REDUCCION  Reducción 3 D</a:t>
            </a:r>
          </a:p>
        </p:txBody>
      </p:sp>
      <p:pic>
        <p:nvPicPr>
          <p:cNvPr id="4915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5" y="1235075"/>
            <a:ext cx="2895600"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p:cNvPr>
          <p:cNvSpPr/>
          <p:nvPr/>
        </p:nvSpPr>
        <p:spPr>
          <a:xfrm>
            <a:off x="457200" y="2819400"/>
            <a:ext cx="19812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pic>
        <p:nvPicPr>
          <p:cNvPr id="4915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733800"/>
            <a:ext cx="3948113" cy="216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1390650"/>
            <a:ext cx="3505200" cy="192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733800"/>
            <a:ext cx="3962400" cy="217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0" name="TextBox 7"/>
          <p:cNvSpPr txBox="1">
            <a:spLocks noChangeArrowheads="1"/>
          </p:cNvSpPr>
          <p:nvPr/>
        </p:nvSpPr>
        <p:spPr bwMode="auto">
          <a:xfrm>
            <a:off x="3505200" y="3303588"/>
            <a:ext cx="40386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rtl="0"/>
            <a:r>
              <a:rPr lang="es" sz="1100" b="1" i="0" u="none" dirty="0">
                <a:solidFill>
                  <a:schemeClr val="tx1">
                    <a:lumMod val="65000"/>
                    <a:lumOff val="35000"/>
                  </a:schemeClr>
                </a:solidFill>
              </a:rPr>
              <a:t>Archivo XYZ Multihaz original de las Entradas de una Represa</a:t>
            </a:r>
          </a:p>
        </p:txBody>
      </p:sp>
      <p:sp>
        <p:nvSpPr>
          <p:cNvPr id="49161" name="TextBox 8"/>
          <p:cNvSpPr txBox="1">
            <a:spLocks noChangeArrowheads="1"/>
          </p:cNvSpPr>
          <p:nvPr/>
        </p:nvSpPr>
        <p:spPr bwMode="auto">
          <a:xfrm>
            <a:off x="304800" y="5867400"/>
            <a:ext cx="3962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rtl="0"/>
            <a:r>
              <a:rPr lang="es" sz="1200" b="1" i="0" u="none">
                <a:solidFill>
                  <a:schemeClr val="tx1">
                    <a:lumMod val="65000"/>
                    <a:lumOff val="35000"/>
                  </a:schemeClr>
                </a:solidFill>
              </a:rPr>
              <a:t>Resultados de Reducción 2-D en NUBE</a:t>
            </a:r>
          </a:p>
        </p:txBody>
      </p:sp>
      <p:sp>
        <p:nvSpPr>
          <p:cNvPr id="49162" name="TextBox 9"/>
          <p:cNvSpPr txBox="1">
            <a:spLocks noChangeArrowheads="1"/>
          </p:cNvSpPr>
          <p:nvPr/>
        </p:nvSpPr>
        <p:spPr bwMode="auto">
          <a:xfrm>
            <a:off x="4648200" y="5867400"/>
            <a:ext cx="3429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rtl="0"/>
            <a:r>
              <a:rPr lang="es" sz="1200" b="1" i="0" u="none">
                <a:solidFill>
                  <a:schemeClr val="tx1">
                    <a:lumMod val="65000"/>
                    <a:lumOff val="35000"/>
                  </a:schemeClr>
                </a:solidFill>
              </a:rPr>
              <a:t>Resultados de Reducción 3-D en NUBE</a:t>
            </a:r>
          </a:p>
        </p:txBody>
      </p:sp>
      <p:sp>
        <p:nvSpPr>
          <p:cNvPr id="49163" name="TextBox 10"/>
          <p:cNvSpPr txBox="1">
            <a:spLocks noChangeArrowheads="1"/>
          </p:cNvSpPr>
          <p:nvPr/>
        </p:nvSpPr>
        <p:spPr bwMode="auto">
          <a:xfrm>
            <a:off x="347663" y="6172200"/>
            <a:ext cx="69675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sz="1800" b="0" i="0" u="none">
                <a:solidFill>
                  <a:srgbClr val="53565A"/>
                </a:solidFill>
              </a:rPr>
              <a:t>Reducción 3 D mantendrá mas puntos de datos en superficies verticales (puentes, muelles, paredes de muelles, represas, etc.)</a:t>
            </a:r>
          </a:p>
        </p:txBody>
      </p:sp>
    </p:spTree>
    <p:extLst>
      <p:ext uri="{BB962C8B-B14F-4D97-AF65-F5344CB8AC3E}">
        <p14:creationId xmlns:p14="http://schemas.microsoft.com/office/powerpoint/2010/main" val="117818377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REDUCCION TRANSVERSAL</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11</a:t>
            </a:fld>
            <a:endParaRPr lang="e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6821" y="4014933"/>
            <a:ext cx="4619625" cy="2962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0867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p:cNvSpPr>
            <a:spLocks noGrp="1"/>
          </p:cNvSpPr>
          <p:nvPr>
            <p:ph type="title"/>
          </p:nvPr>
        </p:nvSpPr>
        <p:spPr/>
        <p:txBody>
          <a:bodyPr/>
          <a:lstStyle/>
          <a:p>
            <a:pPr algn="l" rtl="0" eaLnBrk="1" hangingPunct="1"/>
            <a:r>
              <a:rPr lang="es" sz="3600" b="0" i="0" u="none">
                <a:latin typeface="Arial" pitchFamily="34" charset="0"/>
                <a:cs typeface="Arial" pitchFamily="34" charset="0"/>
              </a:rPr>
              <a:t>REDUCCION TRANSVERSAL</a:t>
            </a:r>
          </a:p>
        </p:txBody>
      </p:sp>
      <p:pic>
        <p:nvPicPr>
          <p:cNvPr id="50180" name="Picture 4" descr="CrossSortBefo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462088"/>
            <a:ext cx="2909888" cy="25765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0181" name="Picture 5" descr="CrossSortAf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3657600"/>
            <a:ext cx="2895600" cy="25336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6">
            <a:extLst/>
          </p:cNvPr>
          <p:cNvSpPr txBox="1">
            <a:spLocks noChangeArrowheads="1"/>
          </p:cNvSpPr>
          <p:nvPr/>
        </p:nvSpPr>
        <p:spPr bwMode="auto">
          <a:xfrm>
            <a:off x="381000" y="1295400"/>
            <a:ext cx="4267200" cy="5181600"/>
          </a:xfrm>
          <a:prstGeom prst="rect">
            <a:avLst/>
          </a:prstGeom>
          <a:noFill/>
          <a:ln w="9525">
            <a:noFill/>
            <a:miter lim="800000"/>
            <a:headEnd/>
            <a:tailEnd/>
          </a:ln>
        </p:spPr>
        <p:txBody>
          <a:bodyPr/>
          <a:lstStyle/>
          <a:p>
            <a:pPr algn="l" rtl="0" eaLnBrk="1" hangingPunct="1">
              <a:lnSpc>
                <a:spcPct val="90000"/>
              </a:lnSpc>
              <a:buClr>
                <a:schemeClr val="tx1"/>
              </a:buClr>
              <a:buFont typeface="Wingdings" pitchFamily="2" charset="2"/>
              <a:buNone/>
              <a:defRPr/>
            </a:pPr>
            <a:r>
              <a:rPr lang="es" sz="2000" b="0" i="0" u="none" kern="0">
                <a:solidFill>
                  <a:schemeClr val="bg2"/>
                </a:solidFill>
                <a:latin typeface="+mn-lt"/>
              </a:rPr>
              <a:t>Ventajas</a:t>
            </a:r>
          </a:p>
          <a:p>
            <a:pPr marL="342900" indent="-342900" algn="l" rtl="0" eaLnBrk="1" hangingPunct="1">
              <a:lnSpc>
                <a:spcPct val="90000"/>
              </a:lnSpc>
              <a:buClr>
                <a:schemeClr val="tx1">
                  <a:lumMod val="65000"/>
                  <a:lumOff val="35000"/>
                </a:schemeClr>
              </a:buClr>
              <a:buFont typeface="Arial" panose="020B0604020202020204" pitchFamily="34" charset="0"/>
              <a:buChar char="•"/>
              <a:defRPr/>
            </a:pPr>
            <a:r>
              <a:rPr lang="es" sz="2000" b="0" i="0" u="none" kern="0">
                <a:solidFill>
                  <a:srgbClr val="53565A"/>
                </a:solidFill>
                <a:latin typeface="+mn-lt"/>
              </a:rPr>
              <a:t>Empaca sondajes tan juntos como es posible </a:t>
            </a:r>
          </a:p>
          <a:p>
            <a:pPr marL="342900" indent="-342900" algn="l" rtl="0" eaLnBrk="1" hangingPunct="1">
              <a:lnSpc>
                <a:spcPct val="90000"/>
              </a:lnSpc>
              <a:buClr>
                <a:schemeClr val="tx1">
                  <a:lumMod val="65000"/>
                  <a:lumOff val="35000"/>
                </a:schemeClr>
              </a:buClr>
              <a:buFont typeface="Arial" panose="020B0604020202020204" pitchFamily="34" charset="0"/>
              <a:buChar char="•"/>
              <a:defRPr/>
            </a:pPr>
            <a:r>
              <a:rPr lang="es" sz="2000" b="0" i="0" u="none" kern="0">
                <a:solidFill>
                  <a:srgbClr val="53565A"/>
                </a:solidFill>
                <a:latin typeface="+mn-lt"/>
              </a:rPr>
              <a:t>Permite a las líneas longitudinales «saltar» sobre las líneas de verificación en las intersecciones.</a:t>
            </a:r>
          </a:p>
          <a:p>
            <a:pPr marL="342900" indent="-342900" algn="l" rtl="0" eaLnBrk="1" hangingPunct="1">
              <a:lnSpc>
                <a:spcPct val="90000"/>
              </a:lnSpc>
              <a:buClr>
                <a:schemeClr val="tx1">
                  <a:lumMod val="65000"/>
                  <a:lumOff val="35000"/>
                </a:schemeClr>
              </a:buClr>
              <a:buFont typeface="Arial" panose="020B0604020202020204" pitchFamily="34" charset="0"/>
              <a:buChar char="•"/>
              <a:defRPr/>
            </a:pPr>
            <a:r>
              <a:rPr lang="es" sz="2000" b="0" i="0" u="none" kern="0">
                <a:solidFill>
                  <a:srgbClr val="53565A"/>
                </a:solidFill>
                <a:latin typeface="+mn-lt"/>
              </a:rPr>
              <a:t>Solo usado para datos Monohaz (ALL Editado y HS2x)</a:t>
            </a:r>
          </a:p>
          <a:p>
            <a:pPr marL="342900" indent="-342900" algn="l" rtl="0" eaLnBrk="1" hangingPunct="1">
              <a:lnSpc>
                <a:spcPct val="90000"/>
              </a:lnSpc>
              <a:buClr>
                <a:schemeClr val="tx1">
                  <a:lumMod val="65000"/>
                  <a:lumOff val="35000"/>
                </a:schemeClr>
              </a:buClr>
              <a:buFont typeface="Arial" panose="020B0604020202020204" pitchFamily="34" charset="0"/>
              <a:buChar char="•"/>
              <a:defRPr/>
            </a:pPr>
            <a:r>
              <a:rPr lang="es" sz="2000" b="0" i="0" u="none" kern="0">
                <a:solidFill>
                  <a:srgbClr val="53565A"/>
                </a:solidFill>
                <a:latin typeface="+mn-lt"/>
              </a:rPr>
              <a:t>Usado para ploteo de dragados (espaciamiento regular y agradable a la vista)</a:t>
            </a:r>
          </a:p>
          <a:p>
            <a:pPr marL="342900" indent="-342900" algn="l" rtl="0" eaLnBrk="1" hangingPunct="1">
              <a:lnSpc>
                <a:spcPct val="90000"/>
              </a:lnSpc>
              <a:buClr>
                <a:schemeClr val="tx1">
                  <a:lumMod val="65000"/>
                  <a:lumOff val="35000"/>
                </a:schemeClr>
              </a:buClr>
              <a:buFont typeface="Arial" panose="020B0604020202020204" pitchFamily="34" charset="0"/>
              <a:buChar char="•"/>
              <a:defRPr/>
            </a:pPr>
            <a:r>
              <a:rPr lang="es" sz="2000" b="0" i="0" u="none" kern="0">
                <a:solidFill>
                  <a:srgbClr val="53565A"/>
                </a:solidFill>
              </a:rPr>
              <a:t>Rápido.</a:t>
            </a:r>
          </a:p>
          <a:p>
            <a:pPr marL="342900" indent="-342900" algn="l" rtl="0" eaLnBrk="1" hangingPunct="1">
              <a:lnSpc>
                <a:spcPct val="90000"/>
              </a:lnSpc>
              <a:buClr>
                <a:schemeClr val="tx1">
                  <a:lumMod val="65000"/>
                  <a:lumOff val="35000"/>
                </a:schemeClr>
              </a:buClr>
              <a:buFont typeface="Arial" panose="020B0604020202020204" pitchFamily="34" charset="0"/>
              <a:buChar char="•"/>
              <a:defRPr/>
            </a:pPr>
            <a:endParaRPr lang="es" sz="2000" b="0" kern="0" dirty="0">
              <a:solidFill>
                <a:srgbClr val="53565A"/>
              </a:solidFill>
              <a:latin typeface="+mn-lt"/>
            </a:endParaRPr>
          </a:p>
          <a:p>
            <a:pPr algn="l" rtl="0" eaLnBrk="1" hangingPunct="1">
              <a:lnSpc>
                <a:spcPct val="90000"/>
              </a:lnSpc>
              <a:buClr>
                <a:schemeClr val="tx1">
                  <a:lumMod val="65000"/>
                  <a:lumOff val="35000"/>
                </a:schemeClr>
              </a:buClr>
              <a:defRPr/>
            </a:pPr>
            <a:r>
              <a:rPr lang="es" sz="2000" b="0" i="0" u="none" kern="0">
                <a:solidFill>
                  <a:schemeClr val="bg2"/>
                </a:solidFill>
              </a:rPr>
              <a:t>Desventajas</a:t>
            </a:r>
          </a:p>
          <a:p>
            <a:pPr marL="342900" indent="-342900" algn="l" rtl="0" eaLnBrk="1" hangingPunct="1">
              <a:lnSpc>
                <a:spcPct val="90000"/>
              </a:lnSpc>
              <a:buClr>
                <a:schemeClr val="tx1">
                  <a:lumMod val="65000"/>
                  <a:lumOff val="35000"/>
                </a:schemeClr>
              </a:buClr>
              <a:buFont typeface="Arial" panose="020B0604020202020204" pitchFamily="34" charset="0"/>
              <a:buChar char="•"/>
              <a:defRPr/>
            </a:pPr>
            <a:r>
              <a:rPr lang="es" sz="2000" b="0" i="0" u="none" kern="0">
                <a:solidFill>
                  <a:srgbClr val="53565A"/>
                </a:solidFill>
              </a:rPr>
              <a:t>Pueda que no tenga todos los sondajes que deban ser representados en su juego de datos final</a:t>
            </a:r>
          </a:p>
          <a:p>
            <a:pPr algn="l" rtl="0" eaLnBrk="1" hangingPunct="1">
              <a:lnSpc>
                <a:spcPct val="90000"/>
              </a:lnSpc>
              <a:buClr>
                <a:schemeClr val="tx1"/>
              </a:buClr>
              <a:defRPr/>
            </a:pPr>
            <a:endParaRPr lang="es" sz="2000" b="0" kern="0" dirty="0">
              <a:solidFill>
                <a:srgbClr val="53565A"/>
              </a:solidFill>
              <a:latin typeface="+mn-lt"/>
            </a:endParaRPr>
          </a:p>
          <a:p>
            <a:pPr algn="ctr" rtl="0" eaLnBrk="1" hangingPunct="1">
              <a:lnSpc>
                <a:spcPct val="90000"/>
              </a:lnSpc>
              <a:buClr>
                <a:schemeClr val="tx1"/>
              </a:buClr>
              <a:buFont typeface="Wingdings 2" pitchFamily="18" charset="2"/>
              <a:buChar char=""/>
              <a:defRPr/>
            </a:pPr>
            <a:endParaRPr lang="es" sz="2400" b="0" kern="0" dirty="0">
              <a:solidFill>
                <a:srgbClr val="53565A"/>
              </a:solidFill>
              <a:latin typeface="+mn-lt"/>
            </a:endParaRPr>
          </a:p>
        </p:txBody>
      </p:sp>
    </p:spTree>
    <p:extLst>
      <p:ext uri="{BB962C8B-B14F-4D97-AF65-F5344CB8AC3E}">
        <p14:creationId xmlns:p14="http://schemas.microsoft.com/office/powerpoint/2010/main" val="194657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347472" y="0"/>
            <a:ext cx="8317964" cy="988786"/>
          </a:xfrm>
        </p:spPr>
        <p:txBody>
          <a:bodyPr/>
          <a:lstStyle/>
          <a:p>
            <a:pPr marL="53975" algn="l" rtl="0" eaLnBrk="1" hangingPunct="1"/>
            <a:r>
              <a:rPr lang="es" b="0" i="0" u="none" dirty="0">
                <a:latin typeface="Arial" pitchFamily="34" charset="0"/>
                <a:cs typeface="Arial" pitchFamily="34" charset="0"/>
              </a:rPr>
              <a:t>REDUCCION TRANSVERSAL:  Flujo de Datos</a:t>
            </a:r>
          </a:p>
        </p:txBody>
      </p:sp>
      <p:sp>
        <p:nvSpPr>
          <p:cNvPr id="51203" name="Rectangle 3"/>
          <p:cNvSpPr>
            <a:spLocks noGrp="1"/>
          </p:cNvSpPr>
          <p:nvPr>
            <p:ph idx="4294967295"/>
          </p:nvPr>
        </p:nvSpPr>
        <p:spPr>
          <a:xfrm>
            <a:off x="347472" y="4859337"/>
            <a:ext cx="7118773" cy="1951037"/>
          </a:xfrm>
        </p:spPr>
        <p:txBody>
          <a:bodyPr>
            <a:noAutofit/>
          </a:bodyPr>
          <a:lstStyle/>
          <a:p>
            <a:pPr algn="l" rtl="0" eaLnBrk="1" hangingPunct="1">
              <a:buClrTx/>
            </a:pPr>
            <a:r>
              <a:rPr lang="es" sz="1600" b="0" i="0" u="none" dirty="0">
                <a:solidFill>
                  <a:schemeClr val="bg2"/>
                </a:solidFill>
                <a:latin typeface="Arial" pitchFamily="34" charset="0"/>
                <a:cs typeface="Arial" pitchFamily="34" charset="0"/>
              </a:rPr>
              <a:t>Entrada:</a:t>
            </a:r>
          </a:p>
          <a:p>
            <a:pPr marL="788988" lvl="1" indent="-285750" algn="l" rtl="0" eaLnBrk="1" hangingPunct="1">
              <a:buClrTx/>
            </a:pPr>
            <a:r>
              <a:rPr lang="es" sz="1400" b="0" i="0" u="none" dirty="0">
                <a:solidFill>
                  <a:srgbClr val="53565A"/>
                </a:solidFill>
                <a:latin typeface="Arial" pitchFamily="34" charset="0"/>
                <a:cs typeface="Arial" pitchFamily="34" charset="0"/>
              </a:rPr>
              <a:t>Uno o dos Archivos Catálogo (*.LOG) con Archivos de Datos Editados.</a:t>
            </a:r>
          </a:p>
          <a:p>
            <a:pPr marL="788988" lvl="1" indent="-285750" algn="l" rtl="0" eaLnBrk="1" hangingPunct="1">
              <a:buClrTx/>
            </a:pPr>
            <a:r>
              <a:rPr lang="es" sz="1400" b="0" i="0" u="none" dirty="0">
                <a:solidFill>
                  <a:srgbClr val="53565A"/>
                </a:solidFill>
                <a:latin typeface="Arial" pitchFamily="34" charset="0"/>
                <a:cs typeface="Arial" pitchFamily="34" charset="0"/>
              </a:rPr>
              <a:t>Un Archivo de Hoja de Ploteo (*.PLT)</a:t>
            </a:r>
          </a:p>
          <a:p>
            <a:pPr algn="l" rtl="0" eaLnBrk="1" hangingPunct="1">
              <a:buClrTx/>
            </a:pPr>
            <a:r>
              <a:rPr lang="es" sz="1600" b="0" i="0" u="none" dirty="0">
                <a:solidFill>
                  <a:schemeClr val="bg2"/>
                </a:solidFill>
                <a:latin typeface="Arial" pitchFamily="34" charset="0"/>
                <a:cs typeface="Arial" pitchFamily="34" charset="0"/>
              </a:rPr>
              <a:t>Salida:</a:t>
            </a:r>
          </a:p>
          <a:p>
            <a:pPr marL="788988" lvl="1" indent="-285750" algn="l" rtl="0" eaLnBrk="1" hangingPunct="1">
              <a:buClrTx/>
            </a:pPr>
            <a:r>
              <a:rPr lang="es" sz="1400" b="0" i="0" u="none" dirty="0">
                <a:solidFill>
                  <a:srgbClr val="53565A"/>
                </a:solidFill>
                <a:latin typeface="Arial" pitchFamily="34" charset="0"/>
                <a:cs typeface="Arial" pitchFamily="34" charset="0"/>
              </a:rPr>
              <a:t>Escribe Archivos en Formato ALL Editado a la carpeta </a:t>
            </a:r>
            <a:r>
              <a:rPr lang="es" sz="1400" b="0" i="0" u="none" dirty="0" smtClean="0">
                <a:solidFill>
                  <a:srgbClr val="53565A"/>
                </a:solidFill>
                <a:latin typeface="Arial" pitchFamily="34" charset="0"/>
                <a:cs typeface="Arial" pitchFamily="34" charset="0"/>
              </a:rPr>
              <a:t>REDUCIDOS </a:t>
            </a:r>
            <a:r>
              <a:rPr lang="es" sz="1400" b="0" i="0" u="none" dirty="0">
                <a:solidFill>
                  <a:srgbClr val="53565A"/>
                </a:solidFill>
                <a:latin typeface="Arial" pitchFamily="34" charset="0"/>
                <a:cs typeface="Arial" pitchFamily="34" charset="0"/>
              </a:rPr>
              <a:t>del proyecto. </a:t>
            </a:r>
          </a:p>
        </p:txBody>
      </p:sp>
      <p:sp>
        <p:nvSpPr>
          <p:cNvPr id="7" name="Rounded Rectangle 6">
            <a:extLst/>
          </p:cNvPr>
          <p:cNvSpPr/>
          <p:nvPr/>
        </p:nvSpPr>
        <p:spPr>
          <a:xfrm>
            <a:off x="3435409" y="2362200"/>
            <a:ext cx="2050991" cy="1447800"/>
          </a:xfrm>
          <a:prstGeom prst="roundRect">
            <a:avLst/>
          </a:prstGeom>
          <a:solidFill>
            <a:srgbClr val="008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0" i="0" u="none"/>
              <a:t>REDUCCION TRANSVERSAL</a:t>
            </a:r>
          </a:p>
        </p:txBody>
      </p:sp>
      <p:sp>
        <p:nvSpPr>
          <p:cNvPr id="8" name="Rounded Rectangle 7">
            <a:extLst/>
          </p:cNvPr>
          <p:cNvSpPr/>
          <p:nvPr/>
        </p:nvSpPr>
        <p:spPr>
          <a:xfrm>
            <a:off x="381000" y="1341438"/>
            <a:ext cx="2362200" cy="1096962"/>
          </a:xfrm>
          <a:prstGeom prst="round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0" i="0" u="none"/>
              <a:t>Archivos *.LOG con Archivos Formato ALL Editado o HS2x</a:t>
            </a:r>
          </a:p>
          <a:p>
            <a:pPr algn="ctr" rtl="0">
              <a:defRPr/>
            </a:pPr>
            <a:r>
              <a:rPr lang="es" sz="1200" b="0" i="0" u="none"/>
              <a:t>(Carpeta Editados)</a:t>
            </a:r>
          </a:p>
        </p:txBody>
      </p:sp>
      <p:sp>
        <p:nvSpPr>
          <p:cNvPr id="9" name="Rounded Rectangle 8">
            <a:extLst/>
          </p:cNvPr>
          <p:cNvSpPr/>
          <p:nvPr/>
        </p:nvSpPr>
        <p:spPr>
          <a:xfrm>
            <a:off x="6248400" y="2286000"/>
            <a:ext cx="2286000" cy="838200"/>
          </a:xfrm>
          <a:prstGeom prst="round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0" i="0" u="none"/>
              <a:t>Archivos Formato ALL Editado</a:t>
            </a:r>
          </a:p>
          <a:p>
            <a:pPr algn="ctr" rtl="0">
              <a:defRPr/>
            </a:pPr>
            <a:r>
              <a:rPr lang="es" sz="1200" b="0" i="0" u="none"/>
              <a:t>(Carpeta Reducidos)</a:t>
            </a:r>
          </a:p>
        </p:txBody>
      </p:sp>
      <p:cxnSp>
        <p:nvCxnSpPr>
          <p:cNvPr id="11" name="Straight Arrow Connector 10">
            <a:extLst/>
          </p:cNvPr>
          <p:cNvCxnSpPr>
            <a:stCxn id="8" idx="3"/>
          </p:cNvCxnSpPr>
          <p:nvPr/>
        </p:nvCxnSpPr>
        <p:spPr>
          <a:xfrm>
            <a:off x="2743200" y="1890713"/>
            <a:ext cx="914400" cy="547687"/>
          </a:xfrm>
          <a:prstGeom prst="straightConnector1">
            <a:avLst/>
          </a:prstGeom>
          <a:ln w="9525">
            <a:solidFill>
              <a:srgbClr val="0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p:cNvPr>
          <p:cNvCxnSpPr>
            <a:endCxn id="9" idx="1"/>
          </p:cNvCxnSpPr>
          <p:nvPr/>
        </p:nvCxnSpPr>
        <p:spPr>
          <a:xfrm>
            <a:off x="5486400" y="2705100"/>
            <a:ext cx="762000" cy="1588"/>
          </a:xfrm>
          <a:prstGeom prst="straightConnector1">
            <a:avLst/>
          </a:prstGeom>
          <a:ln w="9525">
            <a:solidFill>
              <a:srgbClr val="000000"/>
            </a:solidFill>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a:extLst/>
          </p:cNvPr>
          <p:cNvSpPr/>
          <p:nvPr/>
        </p:nvSpPr>
        <p:spPr>
          <a:xfrm>
            <a:off x="381000" y="2667000"/>
            <a:ext cx="2362200" cy="838200"/>
          </a:xfrm>
          <a:prstGeom prst="round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0" i="0" u="none"/>
              <a:t>Archivo Hoja de Ploteo *.PLT</a:t>
            </a:r>
          </a:p>
        </p:txBody>
      </p:sp>
      <p:cxnSp>
        <p:nvCxnSpPr>
          <p:cNvPr id="17" name="Straight Arrow Connector 16">
            <a:extLst/>
          </p:cNvPr>
          <p:cNvCxnSpPr>
            <a:stCxn id="16" idx="3"/>
            <a:endCxn id="7" idx="1"/>
          </p:cNvCxnSpPr>
          <p:nvPr/>
        </p:nvCxnSpPr>
        <p:spPr>
          <a:xfrm>
            <a:off x="2743200" y="3086100"/>
            <a:ext cx="692209" cy="0"/>
          </a:xfrm>
          <a:prstGeom prst="straightConnector1">
            <a:avLst/>
          </a:prstGeom>
          <a:ln w="9525">
            <a:solidFill>
              <a:srgbClr val="000000"/>
            </a:solidFill>
            <a:tailEnd type="arrow"/>
          </a:ln>
        </p:spPr>
        <p:style>
          <a:lnRef idx="1">
            <a:schemeClr val="accent1"/>
          </a:lnRef>
          <a:fillRef idx="0">
            <a:schemeClr val="accent1"/>
          </a:fillRef>
          <a:effectRef idx="0">
            <a:schemeClr val="accent1"/>
          </a:effectRef>
          <a:fontRef idx="minor">
            <a:schemeClr val="tx1"/>
          </a:fontRef>
        </p:style>
      </p:cxnSp>
      <p:sp>
        <p:nvSpPr>
          <p:cNvPr id="21" name="Rounded Rectangle 20">
            <a:extLst/>
          </p:cNvPr>
          <p:cNvSpPr/>
          <p:nvPr/>
        </p:nvSpPr>
        <p:spPr>
          <a:xfrm>
            <a:off x="381000" y="3733800"/>
            <a:ext cx="2362200" cy="960438"/>
          </a:xfrm>
          <a:prstGeom prst="roundRect">
            <a:avLst/>
          </a:prstGeom>
          <a:solidFill>
            <a:srgbClr val="C00000"/>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0" i="0" u="none"/>
              <a:t>Opcional 2</a:t>
            </a:r>
            <a:r>
              <a:rPr lang="es" sz="1200" b="0" i="0" u="none" baseline="30000"/>
              <a:t>do</a:t>
            </a:r>
            <a:r>
              <a:rPr lang="es" sz="1200" b="0" i="0" u="none"/>
              <a:t> Archivo *.LOG con Archivos Formato ALL Editado o HS2x  </a:t>
            </a:r>
          </a:p>
          <a:p>
            <a:pPr algn="ctr" rtl="0">
              <a:defRPr/>
            </a:pPr>
            <a:r>
              <a:rPr lang="es" sz="1200" b="0" i="0" u="none"/>
              <a:t>(Carpeta Editados)</a:t>
            </a:r>
          </a:p>
        </p:txBody>
      </p:sp>
      <p:cxnSp>
        <p:nvCxnSpPr>
          <p:cNvPr id="22" name="Straight Arrow Connector 21">
            <a:extLst/>
          </p:cNvPr>
          <p:cNvCxnSpPr>
            <a:stCxn id="21" idx="3"/>
          </p:cNvCxnSpPr>
          <p:nvPr/>
        </p:nvCxnSpPr>
        <p:spPr>
          <a:xfrm flipV="1">
            <a:off x="2743200" y="3733800"/>
            <a:ext cx="838200" cy="479425"/>
          </a:xfrm>
          <a:prstGeom prst="straightConnector1">
            <a:avLst/>
          </a:prstGeom>
          <a:ln w="9525">
            <a:solidFill>
              <a:srgbClr val="0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27" name="Rounded Rectangle 26">
            <a:extLst/>
          </p:cNvPr>
          <p:cNvSpPr/>
          <p:nvPr/>
        </p:nvSpPr>
        <p:spPr>
          <a:xfrm>
            <a:off x="6248400" y="3276600"/>
            <a:ext cx="2286000" cy="1189038"/>
          </a:xfrm>
          <a:prstGeom prst="roundRect">
            <a:avLst/>
          </a:prstGeom>
          <a:solidFill>
            <a:srgbClr val="C00000"/>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0" i="0" u="none"/>
              <a:t>Opcional 2</a:t>
            </a:r>
            <a:r>
              <a:rPr lang="es" sz="1200" b="0" i="0" u="none" baseline="30000"/>
              <a:t>do</a:t>
            </a:r>
            <a:r>
              <a:rPr lang="es" sz="1200" b="0" i="0" u="none"/>
              <a:t> Archivo *.LOG con Archivos Formato ALL Editado </a:t>
            </a:r>
          </a:p>
          <a:p>
            <a:pPr algn="ctr" rtl="0">
              <a:defRPr/>
            </a:pPr>
            <a:r>
              <a:rPr lang="es" sz="1200" b="0" i="0" u="none"/>
              <a:t>(Carpeta Reducidos)</a:t>
            </a:r>
          </a:p>
        </p:txBody>
      </p:sp>
      <p:cxnSp>
        <p:nvCxnSpPr>
          <p:cNvPr id="28" name="Straight Arrow Connector 27">
            <a:extLst/>
          </p:cNvPr>
          <p:cNvCxnSpPr>
            <a:endCxn id="27" idx="1"/>
          </p:cNvCxnSpPr>
          <p:nvPr/>
        </p:nvCxnSpPr>
        <p:spPr>
          <a:xfrm>
            <a:off x="5486400" y="3695700"/>
            <a:ext cx="762000" cy="174625"/>
          </a:xfrm>
          <a:prstGeom prst="straightConnector1">
            <a:avLst/>
          </a:prstGeom>
          <a:ln w="9525">
            <a:solidFill>
              <a:srgbClr val="000000"/>
            </a:solidFill>
            <a:prstDash val="sys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829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p:cNvSpPr>
          <p:nvPr>
            <p:ph type="title"/>
          </p:nvPr>
        </p:nvSpPr>
        <p:spPr>
          <a:xfrm>
            <a:off x="347472" y="0"/>
            <a:ext cx="8685433" cy="988786"/>
          </a:xfrm>
        </p:spPr>
        <p:txBody>
          <a:bodyPr/>
          <a:lstStyle/>
          <a:p>
            <a:pPr marL="53975" algn="l" rtl="0" eaLnBrk="1" hangingPunct="1"/>
            <a:r>
              <a:rPr lang="es" sz="3200" b="0" i="0" u="none" dirty="0">
                <a:latin typeface="Arial" pitchFamily="34" charset="0"/>
                <a:cs typeface="Arial" pitchFamily="34" charset="0"/>
              </a:rPr>
              <a:t>Configuración REDUCCION TRANSVERSAL</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0963" y="2273320"/>
            <a:ext cx="4619625" cy="2962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00025" y="2936796"/>
            <a:ext cx="2819400" cy="2062103"/>
          </a:xfrm>
          <a:prstGeom prst="rect">
            <a:avLst/>
          </a:prstGeom>
          <a:noFill/>
        </p:spPr>
        <p:txBody>
          <a:bodyPr wrap="square" rtlCol="0">
            <a:spAutoFit/>
          </a:bodyPr>
          <a:lstStyle/>
          <a:p>
            <a:pPr marL="285750" indent="-285750" algn="l" rtl="0">
              <a:buFont typeface="Arial" panose="020B0604020202020204" pitchFamily="34" charset="0"/>
              <a:buChar char="•"/>
            </a:pPr>
            <a:r>
              <a:rPr lang="es" sz="1400" b="0" i="0" u="none" dirty="0">
                <a:solidFill>
                  <a:srgbClr val="6E6259"/>
                </a:solidFill>
              </a:rPr>
              <a:t>Priorice Dirección Línea</a:t>
            </a:r>
          </a:p>
          <a:p>
            <a:pPr marL="285750" indent="-285750" algn="l" rtl="0">
              <a:buFont typeface="Arial" panose="020B0604020202020204" pitchFamily="34" charset="0"/>
              <a:buChar char="•"/>
            </a:pPr>
            <a:endParaRPr lang="es" sz="1400" dirty="0">
              <a:solidFill>
                <a:srgbClr val="6E6259"/>
              </a:solidFill>
            </a:endParaRPr>
          </a:p>
          <a:p>
            <a:pPr marL="285750" indent="-285750" algn="l" rtl="0">
              <a:buFont typeface="Arial" panose="020B0604020202020204" pitchFamily="34" charset="0"/>
              <a:buChar char="•"/>
            </a:pPr>
            <a:r>
              <a:rPr lang="es" sz="1400" b="0" i="0" u="none" dirty="0">
                <a:solidFill>
                  <a:srgbClr val="6E6259"/>
                </a:solidFill>
              </a:rPr>
              <a:t>Ajuste Tamaño Sondaje</a:t>
            </a:r>
          </a:p>
          <a:p>
            <a:pPr marL="285750" indent="-285750" algn="l" rtl="0">
              <a:buFont typeface="Arial" panose="020B0604020202020204" pitchFamily="34" charset="0"/>
              <a:buChar char="•"/>
            </a:pPr>
            <a:r>
              <a:rPr lang="es" sz="1400" b="0" i="0" u="none" dirty="0">
                <a:solidFill>
                  <a:srgbClr val="6E6259"/>
                </a:solidFill>
              </a:rPr>
              <a:t>Escoja Resolución</a:t>
            </a:r>
          </a:p>
          <a:p>
            <a:pPr marL="285750" indent="-285750" algn="l" rtl="0">
              <a:buFont typeface="Arial" panose="020B0604020202020204" pitchFamily="34" charset="0"/>
              <a:buChar char="•"/>
            </a:pPr>
            <a:r>
              <a:rPr lang="es" sz="1400" b="0" i="0" u="none" dirty="0">
                <a:solidFill>
                  <a:srgbClr val="6E6259"/>
                </a:solidFill>
              </a:rPr>
              <a:t>Escoja archivo PLT</a:t>
            </a:r>
          </a:p>
          <a:p>
            <a:pPr marL="285750" indent="-285750" algn="l" rtl="0">
              <a:buFont typeface="Arial" panose="020B0604020202020204" pitchFamily="34" charset="0"/>
              <a:buChar char="•"/>
            </a:pPr>
            <a:r>
              <a:rPr lang="es" sz="1400" b="0" i="0" u="none" dirty="0">
                <a:solidFill>
                  <a:srgbClr val="6E6259"/>
                </a:solidFill>
              </a:rPr>
              <a:t>Cargue archivo de datos principales</a:t>
            </a:r>
          </a:p>
          <a:p>
            <a:pPr marL="285750" indent="-285750" algn="l" rtl="0">
              <a:buFont typeface="Arial" panose="020B0604020202020204" pitchFamily="34" charset="0"/>
              <a:buChar char="•"/>
            </a:pPr>
            <a:r>
              <a:rPr lang="es" sz="1400" b="0" i="0" u="none" dirty="0">
                <a:solidFill>
                  <a:srgbClr val="6E6259"/>
                </a:solidFill>
              </a:rPr>
              <a:t>Cargue líneas de Verificación (opcional)</a:t>
            </a:r>
          </a:p>
        </p:txBody>
      </p:sp>
      <p:cxnSp>
        <p:nvCxnSpPr>
          <p:cNvPr id="3" name="Straight Arrow Connector 2"/>
          <p:cNvCxnSpPr/>
          <p:nvPr/>
        </p:nvCxnSpPr>
        <p:spPr>
          <a:xfrm flipV="1">
            <a:off x="2478280" y="3133725"/>
            <a:ext cx="1674620" cy="258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2478280" y="3529413"/>
            <a:ext cx="3307223" cy="131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2136449" y="3939611"/>
            <a:ext cx="1959301" cy="2823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1683521" y="4289989"/>
            <a:ext cx="2412229" cy="3436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2647950" y="4724400"/>
            <a:ext cx="1447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4657458" y="1605768"/>
            <a:ext cx="2622023" cy="307777"/>
          </a:xfrm>
          <a:prstGeom prst="rect">
            <a:avLst/>
          </a:prstGeom>
          <a:noFill/>
        </p:spPr>
        <p:txBody>
          <a:bodyPr wrap="square" rtlCol="0">
            <a:spAutoFit/>
          </a:bodyPr>
          <a:lstStyle/>
          <a:p>
            <a:pPr algn="l" rtl="0"/>
            <a:r>
              <a:rPr lang="es" sz="1400" b="0" i="0" u="none" dirty="0">
                <a:solidFill>
                  <a:srgbClr val="6E6259"/>
                </a:solidFill>
              </a:rPr>
              <a:t>Escoja profundidad ecosonda</a:t>
            </a:r>
          </a:p>
        </p:txBody>
      </p:sp>
      <p:cxnSp>
        <p:nvCxnSpPr>
          <p:cNvPr id="21" name="Straight Arrow Connector 20"/>
          <p:cNvCxnSpPr/>
          <p:nvPr/>
        </p:nvCxnSpPr>
        <p:spPr>
          <a:xfrm>
            <a:off x="5953125" y="2022306"/>
            <a:ext cx="0" cy="76851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1857375" y="5514975"/>
            <a:ext cx="4800600" cy="1169551"/>
          </a:xfrm>
          <a:prstGeom prst="rect">
            <a:avLst/>
          </a:prstGeom>
          <a:noFill/>
        </p:spPr>
        <p:txBody>
          <a:bodyPr wrap="square" rtlCol="0">
            <a:spAutoFit/>
          </a:bodyPr>
          <a:lstStyle/>
          <a:p>
            <a:pPr marL="285750" indent="-285750" algn="l" rtl="0">
              <a:buFont typeface="Arial" panose="020B0604020202020204" pitchFamily="34" charset="0"/>
              <a:buChar char="•"/>
            </a:pPr>
            <a:r>
              <a:rPr lang="es" sz="1400" b="0" i="0" u="none">
                <a:solidFill>
                  <a:srgbClr val="6E6259"/>
                </a:solidFill>
              </a:rPr>
              <a:t>Seleccione un nivel de Resolución Esto afecta que tan cercanamente los sondajes son empacados. Alta resolución (por defecto) maximiza el número de sondajes, mientras que baja resolución provee un poco de mas espaciamiento para mejor legibilidad</a:t>
            </a:r>
          </a:p>
        </p:txBody>
      </p:sp>
      <p:cxnSp>
        <p:nvCxnSpPr>
          <p:cNvPr id="25" name="Straight Arrow Connector 24"/>
          <p:cNvCxnSpPr/>
          <p:nvPr/>
        </p:nvCxnSpPr>
        <p:spPr>
          <a:xfrm flipV="1">
            <a:off x="6353175" y="3705315"/>
            <a:ext cx="152401" cy="18096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2799457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497425" cy="988786"/>
          </a:xfrm>
        </p:spPr>
        <p:txBody>
          <a:bodyPr/>
          <a:lstStyle/>
          <a:p>
            <a:pPr algn="l" rtl="0"/>
            <a:r>
              <a:rPr lang="es" b="0" i="0" u="none" dirty="0"/>
              <a:t>EJEMPLO REDUCCION TRANSVERSAL</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15</a:t>
            </a:fld>
            <a:endParaRPr lang="e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680009"/>
            <a:ext cx="8153061" cy="440975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251195" y="1234399"/>
            <a:ext cx="8166411" cy="369332"/>
          </a:xfrm>
          <a:prstGeom prst="rect">
            <a:avLst/>
          </a:prstGeom>
          <a:noFill/>
        </p:spPr>
        <p:txBody>
          <a:bodyPr wrap="square" rtlCol="0">
            <a:spAutoFit/>
          </a:bodyPr>
          <a:lstStyle/>
          <a:p>
            <a:pPr algn="l" rtl="0"/>
            <a:r>
              <a:rPr lang="es" b="0" i="0" u="none" dirty="0">
                <a:solidFill>
                  <a:srgbClr val="6E6259"/>
                </a:solidFill>
              </a:rPr>
              <a:t>Note que a las líneas recorridas de este a oeste se les ha dado prioridad.</a:t>
            </a:r>
          </a:p>
        </p:txBody>
      </p:sp>
    </p:spTree>
    <p:extLst>
      <p:ext uri="{BB962C8B-B14F-4D97-AF65-F5344CB8AC3E}">
        <p14:creationId xmlns:p14="http://schemas.microsoft.com/office/powerpoint/2010/main" val="15760329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SELECCION MONOHAZ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16</a:t>
            </a:fld>
            <a:endParaRPr lang="e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2151" y="3645710"/>
            <a:ext cx="4933950" cy="2755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43651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algn="l" rtl="0" eaLnBrk="1" hangingPunct="1"/>
            <a:r>
              <a:rPr lang="es" sz="3600" b="0" i="0" u="none">
                <a:latin typeface="Arial" pitchFamily="34" charset="0"/>
                <a:cs typeface="Arial" pitchFamily="34" charset="0"/>
              </a:rPr>
              <a:t>SELECCION MONOHAZ</a:t>
            </a:r>
          </a:p>
        </p:txBody>
      </p:sp>
      <p:sp>
        <p:nvSpPr>
          <p:cNvPr id="53253" name="TextBox 5"/>
          <p:cNvSpPr txBox="1">
            <a:spLocks noChangeArrowheads="1"/>
          </p:cNvSpPr>
          <p:nvPr/>
        </p:nvSpPr>
        <p:spPr bwMode="auto">
          <a:xfrm>
            <a:off x="7399867" y="2272071"/>
            <a:ext cx="1676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sz="1600" b="0" i="0" u="none">
                <a:solidFill>
                  <a:srgbClr val="53565A"/>
                </a:solidFill>
              </a:rPr>
              <a:t>Por Distancia</a:t>
            </a:r>
          </a:p>
        </p:txBody>
      </p:sp>
      <p:sp>
        <p:nvSpPr>
          <p:cNvPr id="53254" name="TextBox 6"/>
          <p:cNvSpPr txBox="1">
            <a:spLocks noChangeArrowheads="1"/>
          </p:cNvSpPr>
          <p:nvPr/>
        </p:nvSpPr>
        <p:spPr bwMode="auto">
          <a:xfrm>
            <a:off x="7399867" y="4608051"/>
            <a:ext cx="1676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sz="1600" b="0" i="0" u="none">
                <a:solidFill>
                  <a:srgbClr val="53565A"/>
                </a:solidFill>
              </a:rPr>
              <a:t>Por Profundidades Mínimas y Máximas</a:t>
            </a:r>
          </a:p>
        </p:txBody>
      </p:sp>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811" y="3814067"/>
            <a:ext cx="7083694" cy="22548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616" y="1312735"/>
            <a:ext cx="7089889" cy="22568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88325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 y="2223949"/>
            <a:ext cx="8683413" cy="3083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5299" name="TextBox 4">
            <a:extLst/>
          </p:cNvPr>
          <p:cNvSpPr txBox="1">
            <a:spLocks noChangeArrowheads="1"/>
          </p:cNvSpPr>
          <p:nvPr/>
        </p:nvSpPr>
        <p:spPr bwMode="auto">
          <a:xfrm>
            <a:off x="152400" y="1439863"/>
            <a:ext cx="7620000" cy="369887"/>
          </a:xfrm>
          <a:prstGeom prst="rect">
            <a:avLst/>
          </a:prstGeom>
          <a:solidFill>
            <a:schemeClr val="bg1"/>
          </a:solidFill>
          <a:ln>
            <a:noFill/>
          </a:ln>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defRPr/>
            </a:pPr>
            <a:r>
              <a:rPr lang="es" sz="1800" b="0" i="0" u="none">
                <a:solidFill>
                  <a:srgbClr val="53565A"/>
                </a:solidFill>
              </a:rPr>
              <a:t>Por Profundidades Mínimas y Máximas, con Profundidades Adicionales Llenando Vacíos</a:t>
            </a:r>
          </a:p>
        </p:txBody>
      </p:sp>
      <p:sp>
        <p:nvSpPr>
          <p:cNvPr id="54285" name="Title 1"/>
          <p:cNvSpPr>
            <a:spLocks noGrp="1"/>
          </p:cNvSpPr>
          <p:nvPr>
            <p:ph type="title"/>
          </p:nvPr>
        </p:nvSpPr>
        <p:spPr/>
        <p:txBody>
          <a:bodyPr/>
          <a:lstStyle/>
          <a:p>
            <a:pPr algn="l" rtl="0" eaLnBrk="1" hangingPunct="1"/>
            <a:r>
              <a:rPr lang="es" sz="3600" b="0" i="0" u="none">
                <a:latin typeface="Arial" pitchFamily="34" charset="0"/>
                <a:cs typeface="Arial" pitchFamily="34" charset="0"/>
              </a:rPr>
              <a:t>SELECCION MONOHAZ</a:t>
            </a:r>
          </a:p>
        </p:txBody>
      </p:sp>
    </p:spTree>
    <p:extLst>
      <p:ext uri="{BB962C8B-B14F-4D97-AF65-F5344CB8AC3E}">
        <p14:creationId xmlns:p14="http://schemas.microsoft.com/office/powerpoint/2010/main" val="326160150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500" y="1445745"/>
            <a:ext cx="1752600" cy="42005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Rounded Rectangle 7">
            <a:extLst/>
          </p:cNvPr>
          <p:cNvSpPr/>
          <p:nvPr/>
        </p:nvSpPr>
        <p:spPr>
          <a:xfrm>
            <a:off x="163773" y="1759424"/>
            <a:ext cx="4360459" cy="533400"/>
          </a:xfrm>
          <a:prstGeom prst="roundRect">
            <a:avLst/>
          </a:prstGeom>
          <a:noFill/>
          <a:ln w="28575">
            <a:solidFill>
              <a:srgbClr val="61AEC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0" i="0" u="none">
                <a:solidFill>
                  <a:schemeClr val="tx1">
                    <a:lumMod val="75000"/>
                    <a:lumOff val="25000"/>
                  </a:schemeClr>
                </a:solidFill>
              </a:rPr>
              <a:t>Salva Sondajes con base en la distancia a lo largo de la línea.</a:t>
            </a:r>
          </a:p>
        </p:txBody>
      </p:sp>
      <p:sp>
        <p:nvSpPr>
          <p:cNvPr id="9" name="Rounded Rectangle 8">
            <a:extLst/>
          </p:cNvPr>
          <p:cNvSpPr/>
          <p:nvPr/>
        </p:nvSpPr>
        <p:spPr>
          <a:xfrm>
            <a:off x="163773" y="2844417"/>
            <a:ext cx="4360459" cy="580270"/>
          </a:xfrm>
          <a:prstGeom prst="roundRect">
            <a:avLst/>
          </a:prstGeom>
          <a:noFill/>
          <a:ln w="28575">
            <a:solidFill>
              <a:srgbClr val="61AEC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0" i="0" u="none">
                <a:solidFill>
                  <a:schemeClr val="tx1">
                    <a:lumMod val="75000"/>
                    <a:lumOff val="25000"/>
                  </a:schemeClr>
                </a:solidFill>
              </a:rPr>
              <a:t>Salve Sondajes Mínimos y Máximos</a:t>
            </a:r>
          </a:p>
        </p:txBody>
      </p:sp>
      <p:sp>
        <p:nvSpPr>
          <p:cNvPr id="10" name="Rounded Rectangle 9">
            <a:extLst/>
          </p:cNvPr>
          <p:cNvSpPr/>
          <p:nvPr/>
        </p:nvSpPr>
        <p:spPr>
          <a:xfrm>
            <a:off x="163774" y="4067033"/>
            <a:ext cx="4360458" cy="648268"/>
          </a:xfrm>
          <a:prstGeom prst="roundRect">
            <a:avLst/>
          </a:prstGeom>
          <a:noFill/>
          <a:ln w="28575">
            <a:solidFill>
              <a:srgbClr val="61AEC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0" i="0" u="none">
                <a:solidFill>
                  <a:schemeClr val="tx1">
                    <a:lumMod val="75000"/>
                    <a:lumOff val="25000"/>
                  </a:schemeClr>
                </a:solidFill>
              </a:rPr>
              <a:t>Salve Sondajes entre Selecciones Min/Max</a:t>
            </a:r>
          </a:p>
        </p:txBody>
      </p:sp>
      <p:sp>
        <p:nvSpPr>
          <p:cNvPr id="11" name="Rectangle 10">
            <a:extLst/>
          </p:cNvPr>
          <p:cNvSpPr/>
          <p:nvPr/>
        </p:nvSpPr>
        <p:spPr>
          <a:xfrm>
            <a:off x="5629701" y="2217643"/>
            <a:ext cx="921224" cy="4572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12" name="Rectangle 11">
            <a:extLst/>
          </p:cNvPr>
          <p:cNvSpPr/>
          <p:nvPr/>
        </p:nvSpPr>
        <p:spPr>
          <a:xfrm>
            <a:off x="5629701" y="2688372"/>
            <a:ext cx="921224" cy="61438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13" name="Rectangle 12">
            <a:extLst/>
          </p:cNvPr>
          <p:cNvSpPr/>
          <p:nvPr/>
        </p:nvSpPr>
        <p:spPr>
          <a:xfrm rot="10800000">
            <a:off x="5629700" y="3359623"/>
            <a:ext cx="921224" cy="4572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cxnSp>
        <p:nvCxnSpPr>
          <p:cNvPr id="15" name="Straight Arrow Connector 14">
            <a:extLst/>
          </p:cNvPr>
          <p:cNvCxnSpPr>
            <a:stCxn id="8" idx="3"/>
            <a:endCxn id="11" idx="1"/>
          </p:cNvCxnSpPr>
          <p:nvPr/>
        </p:nvCxnSpPr>
        <p:spPr>
          <a:xfrm>
            <a:off x="4524232" y="2026124"/>
            <a:ext cx="1105469" cy="420119"/>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p:cNvPr>
          <p:cNvCxnSpPr>
            <a:stCxn id="9" idx="3"/>
          </p:cNvCxnSpPr>
          <p:nvPr/>
        </p:nvCxnSpPr>
        <p:spPr>
          <a:xfrm flipV="1">
            <a:off x="4524232" y="2995566"/>
            <a:ext cx="1105469" cy="13898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p:cNvPr>
          <p:cNvCxnSpPr>
            <a:stCxn id="10" idx="3"/>
            <a:endCxn id="13" idx="3"/>
          </p:cNvCxnSpPr>
          <p:nvPr/>
        </p:nvCxnSpPr>
        <p:spPr>
          <a:xfrm flipV="1">
            <a:off x="4524232" y="3588223"/>
            <a:ext cx="1105468" cy="80294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5308" name="Title 1"/>
          <p:cNvSpPr txBox="1">
            <a:spLocks/>
          </p:cNvSpPr>
          <p:nvPr/>
        </p:nvSpPr>
        <p:spPr bwMode="auto">
          <a:xfrm>
            <a:off x="228600" y="0"/>
            <a:ext cx="8153400"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defTabSz="457200">
              <a:spcAft>
                <a:spcPts val="600"/>
              </a:spcAft>
              <a:buClr>
                <a:schemeClr val="bg2"/>
              </a:buClr>
              <a:buFont typeface="Arial" pitchFamily="34" charset="0"/>
              <a:defRPr sz="2200">
                <a:solidFill>
                  <a:schemeClr val="tx1"/>
                </a:solidFill>
                <a:latin typeface="Arial" pitchFamily="34" charset="0"/>
                <a:cs typeface="Arial" pitchFamily="34" charset="0"/>
              </a:defRPr>
            </a:lvl1pPr>
            <a:lvl2pPr marL="136525" indent="-136525" defTabSz="457200">
              <a:spcAft>
                <a:spcPts val="400"/>
              </a:spcAft>
              <a:buClr>
                <a:schemeClr val="tx1"/>
              </a:buClr>
              <a:buSzPct val="100000"/>
              <a:buFont typeface="Arial" pitchFamily="34" charset="0"/>
              <a:buChar char="•"/>
              <a:defRPr sz="2000">
                <a:solidFill>
                  <a:schemeClr val="tx1"/>
                </a:solidFill>
                <a:latin typeface="Arial" pitchFamily="34" charset="0"/>
                <a:cs typeface="Arial" pitchFamily="34" charset="0"/>
              </a:defRPr>
            </a:lvl2pPr>
            <a:lvl3pPr marL="273050" indent="-136525" defTabSz="457200">
              <a:spcAft>
                <a:spcPts val="400"/>
              </a:spcAft>
              <a:buFont typeface="Lucida Grande"/>
              <a:buChar char="-"/>
              <a:defRPr>
                <a:solidFill>
                  <a:schemeClr val="tx1"/>
                </a:solidFill>
                <a:latin typeface="Arial" pitchFamily="34" charset="0"/>
                <a:cs typeface="Arial" pitchFamily="34" charset="0"/>
              </a:defRPr>
            </a:lvl3pPr>
            <a:lvl4pPr marL="411163" indent="-136525" defTabSz="457200">
              <a:spcAft>
                <a:spcPts val="400"/>
              </a:spcAft>
              <a:buFont typeface="Arial" pitchFamily="34" charset="0"/>
              <a:buChar char="•"/>
              <a:defRPr sz="1600">
                <a:solidFill>
                  <a:schemeClr val="tx1"/>
                </a:solidFill>
                <a:latin typeface="Arial" pitchFamily="34" charset="0"/>
                <a:cs typeface="Arial" pitchFamily="34" charset="0"/>
              </a:defRPr>
            </a:lvl4pPr>
            <a:lvl5pPr marL="547688" indent="-136525" defTabSz="457200">
              <a:spcAft>
                <a:spcPts val="400"/>
              </a:spcAft>
              <a:buFont typeface="Lucida Grande"/>
              <a:buChar char="-"/>
              <a:defRPr sz="1600">
                <a:solidFill>
                  <a:schemeClr val="tx1"/>
                </a:solidFill>
                <a:latin typeface="Arial" pitchFamily="34" charset="0"/>
                <a:cs typeface="Arial" pitchFamily="34" charset="0"/>
              </a:defRPr>
            </a:lvl5pPr>
            <a:lvl6pPr marL="1004888" indent="-136525" defTabSz="457200" eaLnBrk="0" fontAlgn="base" hangingPunct="0">
              <a:spcBef>
                <a:spcPct val="0"/>
              </a:spcBef>
              <a:spcAft>
                <a:spcPts val="400"/>
              </a:spcAft>
              <a:buFont typeface="Lucida Grande"/>
              <a:buChar char="-"/>
              <a:defRPr sz="1600">
                <a:solidFill>
                  <a:schemeClr val="tx1"/>
                </a:solidFill>
                <a:latin typeface="Arial" pitchFamily="34" charset="0"/>
                <a:cs typeface="Arial" pitchFamily="34" charset="0"/>
              </a:defRPr>
            </a:lvl6pPr>
            <a:lvl7pPr marL="1462088" indent="-136525" defTabSz="457200" eaLnBrk="0" fontAlgn="base" hangingPunct="0">
              <a:spcBef>
                <a:spcPct val="0"/>
              </a:spcBef>
              <a:spcAft>
                <a:spcPts val="400"/>
              </a:spcAft>
              <a:buFont typeface="Lucida Grande"/>
              <a:buChar char="-"/>
              <a:defRPr sz="1600">
                <a:solidFill>
                  <a:schemeClr val="tx1"/>
                </a:solidFill>
                <a:latin typeface="Arial" pitchFamily="34" charset="0"/>
                <a:cs typeface="Arial" pitchFamily="34" charset="0"/>
              </a:defRPr>
            </a:lvl7pPr>
            <a:lvl8pPr marL="1919288" indent="-136525" defTabSz="457200" eaLnBrk="0" fontAlgn="base" hangingPunct="0">
              <a:spcBef>
                <a:spcPct val="0"/>
              </a:spcBef>
              <a:spcAft>
                <a:spcPts val="400"/>
              </a:spcAft>
              <a:buFont typeface="Lucida Grande"/>
              <a:buChar char="-"/>
              <a:defRPr sz="1600">
                <a:solidFill>
                  <a:schemeClr val="tx1"/>
                </a:solidFill>
                <a:latin typeface="Arial" pitchFamily="34" charset="0"/>
                <a:cs typeface="Arial" pitchFamily="34" charset="0"/>
              </a:defRPr>
            </a:lvl8pPr>
            <a:lvl9pPr marL="2376488" indent="-136525" defTabSz="457200" eaLnBrk="0" fontAlgn="base" hangingPunct="0">
              <a:spcBef>
                <a:spcPct val="0"/>
              </a:spcBef>
              <a:spcAft>
                <a:spcPts val="400"/>
              </a:spcAft>
              <a:buFont typeface="Lucida Grande"/>
              <a:buChar char="-"/>
              <a:defRPr sz="1600">
                <a:solidFill>
                  <a:schemeClr val="tx1"/>
                </a:solidFill>
                <a:latin typeface="Arial" pitchFamily="34" charset="0"/>
                <a:cs typeface="Arial" pitchFamily="34" charset="0"/>
              </a:defRPr>
            </a:lvl9pPr>
          </a:lstStyle>
          <a:p>
            <a:pPr algn="l" rtl="0" eaLnBrk="1" hangingPunct="1">
              <a:lnSpc>
                <a:spcPts val="2900"/>
              </a:lnSpc>
              <a:spcAft>
                <a:spcPct val="0"/>
              </a:spcAft>
              <a:buClrTx/>
              <a:buFontTx/>
              <a:buNone/>
            </a:pPr>
            <a:r>
              <a:rPr lang="es" sz="3600" b="0" i="0" u="none">
                <a:solidFill>
                  <a:schemeClr val="bg1"/>
                </a:solidFill>
              </a:rPr>
              <a:t>SELECCION MONOHAZ</a:t>
            </a:r>
          </a:p>
        </p:txBody>
      </p:sp>
    </p:spTree>
    <p:extLst>
      <p:ext uri="{BB962C8B-B14F-4D97-AF65-F5344CB8AC3E}">
        <p14:creationId xmlns:p14="http://schemas.microsoft.com/office/powerpoint/2010/main" val="2049665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Introducción</a:t>
            </a:r>
          </a:p>
        </p:txBody>
      </p:sp>
      <p:sp>
        <p:nvSpPr>
          <p:cNvPr id="3" name="Content Placeholder 2"/>
          <p:cNvSpPr>
            <a:spLocks noGrp="1"/>
          </p:cNvSpPr>
          <p:nvPr>
            <p:ph idx="1"/>
          </p:nvPr>
        </p:nvSpPr>
        <p:spPr>
          <a:xfrm>
            <a:off x="347472" y="2854081"/>
            <a:ext cx="4513550" cy="1928934"/>
          </a:xfrm>
        </p:spPr>
        <p:txBody>
          <a:bodyPr>
            <a:normAutofit lnSpcReduction="10000"/>
          </a:bodyPr>
          <a:lstStyle/>
          <a:p>
            <a:pPr algn="l" rtl="0"/>
            <a:r>
              <a:rPr lang="es" b="0" i="0" u="none">
                <a:solidFill>
                  <a:schemeClr val="tx1">
                    <a:lumMod val="65000"/>
                    <a:lumOff val="35000"/>
                  </a:schemeClr>
                </a:solidFill>
              </a:rPr>
              <a:t>Los programas de Selección de Sondajes son rutinas que permiten al usuario reducir la densidad de un juego de datos sin afectar adversamente la precisión de los resultados.</a:t>
            </a:r>
          </a:p>
          <a:p>
            <a:endParaRPr lang="es" dirty="0">
              <a:solidFill>
                <a:schemeClr val="tx1">
                  <a:lumMod val="65000"/>
                  <a:lumOff val="35000"/>
                </a:schemeClr>
              </a:solidFill>
            </a:endParaRP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a:t>
            </a:fld>
            <a:endParaRPr lang="e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0842" y="1575207"/>
            <a:ext cx="3555078" cy="2156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8345" y="4147049"/>
            <a:ext cx="3570610" cy="1912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4995937" y="3731780"/>
            <a:ext cx="3509356" cy="369332"/>
          </a:xfrm>
          <a:prstGeom prst="rect">
            <a:avLst/>
          </a:prstGeom>
          <a:noFill/>
        </p:spPr>
        <p:txBody>
          <a:bodyPr wrap="square" rtlCol="0">
            <a:spAutoFit/>
          </a:bodyPr>
          <a:lstStyle/>
          <a:p>
            <a:pPr algn="ctr" rtl="0"/>
            <a:r>
              <a:rPr lang="es" b="0" i="0" u="none">
                <a:solidFill>
                  <a:schemeClr val="tx1">
                    <a:lumMod val="65000"/>
                    <a:lumOff val="35000"/>
                  </a:schemeClr>
                </a:solidFill>
              </a:rPr>
              <a:t>VAYA DESDE AQUÍ…</a:t>
            </a:r>
          </a:p>
        </p:txBody>
      </p:sp>
      <p:sp>
        <p:nvSpPr>
          <p:cNvPr id="8" name="TextBox 7"/>
          <p:cNvSpPr txBox="1"/>
          <p:nvPr/>
        </p:nvSpPr>
        <p:spPr>
          <a:xfrm>
            <a:off x="4965310" y="6104990"/>
            <a:ext cx="3570610" cy="369332"/>
          </a:xfrm>
          <a:prstGeom prst="rect">
            <a:avLst/>
          </a:prstGeom>
          <a:noFill/>
        </p:spPr>
        <p:txBody>
          <a:bodyPr wrap="square" rtlCol="0">
            <a:spAutoFit/>
          </a:bodyPr>
          <a:lstStyle/>
          <a:p>
            <a:pPr algn="ctr" rtl="0"/>
            <a:r>
              <a:rPr lang="es" b="0" i="0" u="none">
                <a:solidFill>
                  <a:schemeClr val="tx1">
                    <a:lumMod val="65000"/>
                    <a:lumOff val="35000"/>
                  </a:schemeClr>
                </a:solidFill>
              </a:rPr>
              <a:t>... HASTA AQUÍ…</a:t>
            </a:r>
          </a:p>
        </p:txBody>
      </p:sp>
    </p:spTree>
    <p:extLst>
      <p:ext uri="{BB962C8B-B14F-4D97-AF65-F5344CB8AC3E}">
        <p14:creationId xmlns:p14="http://schemas.microsoft.com/office/powerpoint/2010/main" val="1448765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347472" y="0"/>
            <a:ext cx="7907765" cy="988786"/>
          </a:xfrm>
        </p:spPr>
        <p:txBody>
          <a:bodyPr/>
          <a:lstStyle/>
          <a:p>
            <a:pPr marL="53975" algn="l" rtl="0" eaLnBrk="1" hangingPunct="1"/>
            <a:r>
              <a:rPr lang="es" sz="3200" b="0" i="0" u="none" dirty="0">
                <a:latin typeface="Arial" pitchFamily="34" charset="0"/>
                <a:cs typeface="Arial" pitchFamily="34" charset="0"/>
              </a:rPr>
              <a:t>SELECCION MONOHAZ:  Flujo de Datos</a:t>
            </a:r>
          </a:p>
        </p:txBody>
      </p:sp>
      <p:sp>
        <p:nvSpPr>
          <p:cNvPr id="39939" name="Rectangle 3">
            <a:extLst/>
          </p:cNvPr>
          <p:cNvSpPr>
            <a:spLocks noGrp="1" noChangeArrowheads="1"/>
          </p:cNvSpPr>
          <p:nvPr>
            <p:ph idx="4294967295"/>
          </p:nvPr>
        </p:nvSpPr>
        <p:spPr>
          <a:xfrm>
            <a:off x="762000" y="3733800"/>
            <a:ext cx="8382000" cy="1066800"/>
          </a:xfrm>
        </p:spPr>
        <p:txBody>
          <a:bodyPr rtlCol="0">
            <a:normAutofit fontScale="92500"/>
          </a:bodyPr>
          <a:lstStyle/>
          <a:p>
            <a:pPr marL="342900" indent="-342900" algn="l" rtl="0" eaLnBrk="1" fontAlgn="auto" hangingPunct="1">
              <a:buClr>
                <a:schemeClr val="tx1"/>
              </a:buClr>
              <a:buFont typeface="Arial" pitchFamily="34" charset="0"/>
              <a:buChar char="•"/>
              <a:defRPr/>
            </a:pPr>
            <a:r>
              <a:rPr lang="es" sz="1800" b="0" i="0" u="none" dirty="0">
                <a:solidFill>
                  <a:srgbClr val="53565A"/>
                </a:solidFill>
              </a:rPr>
              <a:t>Lee un Catálogo (*.LOG) de Archivos de Datos Editados.</a:t>
            </a:r>
          </a:p>
          <a:p>
            <a:pPr marL="342900" indent="-342900" algn="l" rtl="0" eaLnBrk="1" fontAlgn="auto" hangingPunct="1">
              <a:buClr>
                <a:schemeClr val="tx1"/>
              </a:buClr>
              <a:buFont typeface="Arial" pitchFamily="34" charset="0"/>
              <a:buChar char="•"/>
              <a:defRPr/>
            </a:pPr>
            <a:r>
              <a:rPr lang="es" sz="1800" b="0" i="0" u="none" dirty="0">
                <a:solidFill>
                  <a:srgbClr val="53565A"/>
                </a:solidFill>
              </a:rPr>
              <a:t>Escribe Archivos en Formato ALL Editado a la carpeta </a:t>
            </a:r>
            <a:r>
              <a:rPr lang="es" sz="1800" b="0" i="0" u="none" dirty="0" smtClean="0">
                <a:solidFill>
                  <a:srgbClr val="53565A"/>
                </a:solidFill>
              </a:rPr>
              <a:t>REDUCIDOS </a:t>
            </a:r>
            <a:r>
              <a:rPr lang="es" sz="1800" b="0" i="0" u="none" dirty="0">
                <a:solidFill>
                  <a:srgbClr val="53565A"/>
                </a:solidFill>
              </a:rPr>
              <a:t>del proyecto. </a:t>
            </a:r>
          </a:p>
          <a:p>
            <a:pPr marL="342900" indent="-342900" algn="l" rtl="0" eaLnBrk="1" fontAlgn="auto" hangingPunct="1">
              <a:buClr>
                <a:schemeClr val="tx1"/>
              </a:buClr>
              <a:buFont typeface="Arial" pitchFamily="34" charset="0"/>
              <a:buChar char="•"/>
              <a:defRPr/>
            </a:pPr>
            <a:r>
              <a:rPr lang="es" sz="1800" b="0" i="0" u="none" dirty="0">
                <a:solidFill>
                  <a:srgbClr val="53565A"/>
                </a:solidFill>
              </a:rPr>
              <a:t>Solo Datos Monohaz!</a:t>
            </a:r>
          </a:p>
        </p:txBody>
      </p:sp>
      <p:sp>
        <p:nvSpPr>
          <p:cNvPr id="7" name="Rounded Rectangle 6">
            <a:extLst/>
          </p:cNvPr>
          <p:cNvSpPr/>
          <p:nvPr/>
        </p:nvSpPr>
        <p:spPr>
          <a:xfrm>
            <a:off x="3657600" y="1676400"/>
            <a:ext cx="1905000" cy="1524000"/>
          </a:xfrm>
          <a:prstGeom prst="roundRect">
            <a:avLst/>
          </a:prstGeom>
          <a:solidFill>
            <a:srgbClr val="61AEC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800" b="0" i="0" u="none"/>
              <a:t>SELECCION MONOHAZ</a:t>
            </a:r>
          </a:p>
        </p:txBody>
      </p:sp>
      <p:sp>
        <p:nvSpPr>
          <p:cNvPr id="8" name="Rounded Rectangle 7">
            <a:extLst/>
          </p:cNvPr>
          <p:cNvSpPr/>
          <p:nvPr/>
        </p:nvSpPr>
        <p:spPr>
          <a:xfrm>
            <a:off x="914400" y="1600200"/>
            <a:ext cx="1828800" cy="1676400"/>
          </a:xfrm>
          <a:prstGeom prst="roundRect">
            <a:avLst/>
          </a:prstGeom>
          <a:solidFill>
            <a:srgbClr val="C0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600" b="0" i="0" u="none" dirty="0"/>
              <a:t>Archivos Formato Monohaz Editado</a:t>
            </a:r>
          </a:p>
          <a:p>
            <a:pPr algn="ctr" rtl="0">
              <a:defRPr/>
            </a:pPr>
            <a:r>
              <a:rPr lang="es" sz="1600" b="0" i="0" u="none" dirty="0"/>
              <a:t>(Carpeta Editados)</a:t>
            </a:r>
          </a:p>
        </p:txBody>
      </p:sp>
      <p:sp>
        <p:nvSpPr>
          <p:cNvPr id="9" name="Rounded Rectangle 8">
            <a:extLst/>
          </p:cNvPr>
          <p:cNvSpPr/>
          <p:nvPr/>
        </p:nvSpPr>
        <p:spPr>
          <a:xfrm>
            <a:off x="6172200" y="1600200"/>
            <a:ext cx="1905000" cy="1676400"/>
          </a:xfrm>
          <a:prstGeom prst="roundRect">
            <a:avLst/>
          </a:prstGeom>
          <a:solidFill>
            <a:srgbClr val="C0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600" b="0" i="0" u="none"/>
              <a:t>Archivos Formato ALL Editado</a:t>
            </a:r>
          </a:p>
          <a:p>
            <a:pPr algn="ctr" rtl="0">
              <a:defRPr/>
            </a:pPr>
            <a:r>
              <a:rPr lang="es" sz="1600" b="0" i="0" u="none"/>
              <a:t>(Carpeta Reducidos)</a:t>
            </a:r>
          </a:p>
        </p:txBody>
      </p:sp>
      <p:cxnSp>
        <p:nvCxnSpPr>
          <p:cNvPr id="11" name="Straight Arrow Connector 10">
            <a:extLst/>
          </p:cNvPr>
          <p:cNvCxnSpPr>
            <a:stCxn id="8" idx="3"/>
            <a:endCxn id="7" idx="1"/>
          </p:cNvCxnSpPr>
          <p:nvPr/>
        </p:nvCxnSpPr>
        <p:spPr>
          <a:xfrm>
            <a:off x="2743200" y="2438400"/>
            <a:ext cx="9144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p:cNvPr>
          <p:cNvCxnSpPr>
            <a:stCxn id="7" idx="3"/>
            <a:endCxn id="9" idx="1"/>
          </p:cNvCxnSpPr>
          <p:nvPr/>
        </p:nvCxnSpPr>
        <p:spPr>
          <a:xfrm>
            <a:off x="5562600" y="2438400"/>
            <a:ext cx="6096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67842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CARTOGRAFIAR</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21</a:t>
            </a:fld>
            <a:endParaRPr lang="e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3672" y="3195637"/>
            <a:ext cx="4089050" cy="3714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46166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347663" y="0"/>
            <a:ext cx="4728539" cy="989013"/>
          </a:xfrm>
        </p:spPr>
        <p:txBody>
          <a:bodyPr anchorCtr="1"/>
          <a:lstStyle/>
          <a:p>
            <a:pPr algn="l" rtl="0" eaLnBrk="1" hangingPunct="1"/>
            <a:r>
              <a:rPr lang="es" sz="3600" b="0" i="0" u="none" dirty="0">
                <a:latin typeface="Arial" pitchFamily="34" charset="0"/>
                <a:cs typeface="Arial" pitchFamily="34" charset="0"/>
              </a:rPr>
              <a:t>CARTOGRAFIAR</a:t>
            </a:r>
          </a:p>
        </p:txBody>
      </p:sp>
      <p:sp>
        <p:nvSpPr>
          <p:cNvPr id="57347" name="Rectangle 3"/>
          <p:cNvSpPr>
            <a:spLocks noGrp="1"/>
          </p:cNvSpPr>
          <p:nvPr>
            <p:ph type="subTitle" idx="4294967295"/>
          </p:nvPr>
        </p:nvSpPr>
        <p:spPr>
          <a:xfrm>
            <a:off x="193675" y="1219200"/>
            <a:ext cx="5867400" cy="381000"/>
          </a:xfrm>
        </p:spPr>
        <p:txBody>
          <a:bodyPr>
            <a:normAutofit fontScale="77500" lnSpcReduction="20000"/>
          </a:bodyPr>
          <a:lstStyle/>
          <a:p>
            <a:pPr algn="l" rtl="0" eaLnBrk="1" hangingPunct="1"/>
            <a:r>
              <a:rPr lang="es" sz="2000" b="0" i="0" u="none">
                <a:solidFill>
                  <a:srgbClr val="53565A"/>
                </a:solidFill>
                <a:latin typeface="Arial" pitchFamily="34" charset="0"/>
                <a:cs typeface="Arial" pitchFamily="34" charset="0"/>
              </a:rPr>
              <a:t>“Compartimentación” de datos Multihaz y de Transducer Múltiple</a:t>
            </a:r>
          </a:p>
        </p:txBody>
      </p:sp>
      <p:sp>
        <p:nvSpPr>
          <p:cNvPr id="5" name="Rectangle 3">
            <a:extLst/>
          </p:cNvPr>
          <p:cNvSpPr txBox="1">
            <a:spLocks noChangeArrowheads="1"/>
          </p:cNvSpPr>
          <p:nvPr/>
        </p:nvSpPr>
        <p:spPr bwMode="auto">
          <a:xfrm>
            <a:off x="190500" y="1790700"/>
            <a:ext cx="4038600" cy="4343400"/>
          </a:xfrm>
          <a:prstGeom prst="rect">
            <a:avLst/>
          </a:prstGeom>
          <a:noFill/>
          <a:ln w="9525">
            <a:noFill/>
            <a:miter lim="800000"/>
            <a:headEnd/>
            <a:tailEnd/>
          </a:ln>
        </p:spPr>
        <p:txBody>
          <a:bodyPr/>
          <a:lstStyle/>
          <a:p>
            <a:pPr marL="342900" indent="-342900" algn="l" rtl="0" eaLnBrk="1" hangingPunct="1">
              <a:buFont typeface="Arial" panose="020B0604020202020204" pitchFamily="34" charset="0"/>
              <a:buChar char="•"/>
              <a:defRPr/>
            </a:pPr>
            <a:r>
              <a:rPr lang="es" sz="2000" b="0" i="0" u="none" kern="0">
                <a:solidFill>
                  <a:srgbClr val="53565A"/>
                </a:solidFill>
                <a:latin typeface="+mn-lt"/>
              </a:rPr>
              <a:t>El programa CARTOGRAFIAR saca una profundidad por cada ‘celda’ de una matriz.</a:t>
            </a:r>
          </a:p>
          <a:p>
            <a:pPr marL="342900" indent="-342900" algn="l" rtl="0" eaLnBrk="1" hangingPunct="1">
              <a:buFont typeface="Arial" panose="020B0604020202020204" pitchFamily="34" charset="0"/>
              <a:buChar char="•"/>
              <a:defRPr/>
            </a:pPr>
            <a:r>
              <a:rPr lang="es" sz="2000" b="0" i="0" u="none" kern="0">
                <a:solidFill>
                  <a:srgbClr val="53565A"/>
                </a:solidFill>
                <a:latin typeface="+mn-lt"/>
              </a:rPr>
              <a:t>CARTOGRAFIAR traquea las siguientes profundidades en cada celda:</a:t>
            </a:r>
          </a:p>
          <a:p>
            <a:pPr marL="696913" lvl="1" indent="-342900" algn="l" rtl="0" eaLnBrk="1" hangingPunct="1">
              <a:spcBef>
                <a:spcPct val="20000"/>
              </a:spcBef>
              <a:buFont typeface="Arial" pitchFamily="34" charset="0"/>
              <a:buChar char="•"/>
              <a:defRPr/>
            </a:pPr>
            <a:r>
              <a:rPr lang="es" sz="2000" b="0" i="0" u="none" kern="0">
                <a:solidFill>
                  <a:srgbClr val="53565A"/>
                </a:solidFill>
                <a:latin typeface="+mn-lt"/>
              </a:rPr>
              <a:t>Mínimo</a:t>
            </a:r>
          </a:p>
          <a:p>
            <a:pPr marL="696913" lvl="1" indent="-342900" algn="l" rtl="0" eaLnBrk="1" hangingPunct="1">
              <a:spcBef>
                <a:spcPct val="20000"/>
              </a:spcBef>
              <a:buFont typeface="Arial" pitchFamily="34" charset="0"/>
              <a:buChar char="•"/>
              <a:defRPr/>
            </a:pPr>
            <a:r>
              <a:rPr lang="es" sz="2000" b="0" i="0" u="none" kern="0">
                <a:solidFill>
                  <a:srgbClr val="53565A"/>
                </a:solidFill>
                <a:latin typeface="+mn-lt"/>
              </a:rPr>
              <a:t>Máximo</a:t>
            </a:r>
          </a:p>
          <a:p>
            <a:pPr marL="696913" lvl="1" indent="-342900" algn="l" rtl="0" eaLnBrk="1" hangingPunct="1">
              <a:spcBef>
                <a:spcPct val="20000"/>
              </a:spcBef>
              <a:buFont typeface="Arial" pitchFamily="34" charset="0"/>
              <a:buChar char="•"/>
              <a:defRPr/>
            </a:pPr>
            <a:r>
              <a:rPr lang="es" sz="2000" b="0" i="0" u="none" kern="0">
                <a:solidFill>
                  <a:srgbClr val="53565A"/>
                </a:solidFill>
                <a:latin typeface="+mn-lt"/>
              </a:rPr>
              <a:t>Promedio</a:t>
            </a:r>
          </a:p>
          <a:p>
            <a:pPr marL="696913" lvl="1" indent="-342900" algn="l" rtl="0" eaLnBrk="1" hangingPunct="1">
              <a:spcBef>
                <a:spcPct val="20000"/>
              </a:spcBef>
              <a:buFont typeface="Arial" pitchFamily="34" charset="0"/>
              <a:buChar char="•"/>
              <a:defRPr/>
            </a:pPr>
            <a:r>
              <a:rPr lang="es" sz="2000" b="0" i="0" u="none" kern="0">
                <a:solidFill>
                  <a:srgbClr val="53565A"/>
                </a:solidFill>
                <a:latin typeface="+mn-lt"/>
              </a:rPr>
              <a:t>Más cercana al centro</a:t>
            </a:r>
          </a:p>
          <a:p>
            <a:pPr marL="696913" lvl="1" indent="-342900" algn="l" rtl="0" eaLnBrk="1" hangingPunct="1">
              <a:spcBef>
                <a:spcPct val="20000"/>
              </a:spcBef>
              <a:buFont typeface="Arial" pitchFamily="34" charset="0"/>
              <a:buChar char="•"/>
              <a:defRPr/>
            </a:pPr>
            <a:r>
              <a:rPr lang="es" sz="2000" b="0" i="0" u="none" kern="0">
                <a:solidFill>
                  <a:srgbClr val="53565A"/>
                </a:solidFill>
                <a:latin typeface="+mn-lt"/>
              </a:rPr>
              <a:t>Haz más cercano al ángulo entrado por el usuario</a:t>
            </a:r>
          </a:p>
          <a:p>
            <a:pPr marL="696913" lvl="1" indent="-342900" algn="l" rtl="0" eaLnBrk="1" hangingPunct="1">
              <a:spcBef>
                <a:spcPct val="20000"/>
              </a:spcBef>
              <a:buFont typeface="Arial" pitchFamily="34" charset="0"/>
              <a:buChar char="•"/>
              <a:defRPr/>
            </a:pPr>
            <a:r>
              <a:rPr lang="es" sz="2000" b="0" i="0" u="none" kern="0">
                <a:solidFill>
                  <a:srgbClr val="53565A"/>
                </a:solidFill>
                <a:latin typeface="+mn-lt"/>
              </a:rPr>
              <a:t>Ejemplos por Celda</a:t>
            </a:r>
            <a:endParaRPr lang="es" sz="2400" b="0" kern="0" dirty="0">
              <a:solidFill>
                <a:srgbClr val="53565A"/>
              </a:solidFill>
              <a:latin typeface="+mn-lt"/>
            </a:endParaRPr>
          </a:p>
        </p:txBody>
      </p:sp>
      <p:sp>
        <p:nvSpPr>
          <p:cNvPr id="57349" name="Rectangle 4" descr="Large grid"/>
          <p:cNvSpPr>
            <a:spLocks noChangeArrowheads="1"/>
          </p:cNvSpPr>
          <p:nvPr/>
        </p:nvSpPr>
        <p:spPr bwMode="auto">
          <a:xfrm>
            <a:off x="4343400" y="1828800"/>
            <a:ext cx="2514600" cy="3352800"/>
          </a:xfrm>
          <a:prstGeom prst="rect">
            <a:avLst/>
          </a:prstGeom>
          <a:blipFill dpi="0" rotWithShape="0">
            <a:blip r:embed="rId3"/>
            <a:srcRect/>
            <a:tile tx="0" ty="0" sx="100000" sy="100000" flip="none" algn="tl"/>
          </a:blipFill>
          <a:ln w="9525">
            <a:solidFill>
              <a:schemeClr val="tx1"/>
            </a:solidFill>
            <a:miter lim="800000"/>
            <a:headEnd/>
            <a:tailEnd/>
          </a:ln>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50" name="Oval 5"/>
          <p:cNvSpPr>
            <a:spLocks noChangeArrowheads="1"/>
          </p:cNvSpPr>
          <p:nvPr/>
        </p:nvSpPr>
        <p:spPr bwMode="auto">
          <a:xfrm>
            <a:off x="6096000" y="3581400"/>
            <a:ext cx="228600" cy="2286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51" name="Oval 6"/>
          <p:cNvSpPr>
            <a:spLocks noChangeArrowheads="1"/>
          </p:cNvSpPr>
          <p:nvPr/>
        </p:nvSpPr>
        <p:spPr bwMode="auto">
          <a:xfrm>
            <a:off x="7086600" y="2133600"/>
            <a:ext cx="1905000" cy="1828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52" name="Line 7"/>
          <p:cNvSpPr>
            <a:spLocks noChangeShapeType="1"/>
          </p:cNvSpPr>
          <p:nvPr/>
        </p:nvSpPr>
        <p:spPr bwMode="auto">
          <a:xfrm flipV="1">
            <a:off x="6324600" y="3352800"/>
            <a:ext cx="762000" cy="3048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57353" name="Line 8"/>
          <p:cNvSpPr>
            <a:spLocks noChangeShapeType="1"/>
          </p:cNvSpPr>
          <p:nvPr/>
        </p:nvSpPr>
        <p:spPr bwMode="auto">
          <a:xfrm>
            <a:off x="7391400" y="2362200"/>
            <a:ext cx="0" cy="137160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57354" name="Line 9"/>
          <p:cNvSpPr>
            <a:spLocks noChangeShapeType="1"/>
          </p:cNvSpPr>
          <p:nvPr/>
        </p:nvSpPr>
        <p:spPr bwMode="auto">
          <a:xfrm>
            <a:off x="7239000" y="3581400"/>
            <a:ext cx="1600200"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57355" name="Line 10"/>
          <p:cNvSpPr>
            <a:spLocks noChangeShapeType="1"/>
          </p:cNvSpPr>
          <p:nvPr/>
        </p:nvSpPr>
        <p:spPr bwMode="auto">
          <a:xfrm flipV="1">
            <a:off x="8686800" y="2362200"/>
            <a:ext cx="0" cy="129540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57356" name="Line 11"/>
          <p:cNvSpPr>
            <a:spLocks noChangeShapeType="1"/>
          </p:cNvSpPr>
          <p:nvPr/>
        </p:nvSpPr>
        <p:spPr bwMode="auto">
          <a:xfrm>
            <a:off x="7239000" y="2590800"/>
            <a:ext cx="1600200"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57357" name="Oval 12"/>
          <p:cNvSpPr>
            <a:spLocks noChangeArrowheads="1"/>
          </p:cNvSpPr>
          <p:nvPr/>
        </p:nvSpPr>
        <p:spPr bwMode="auto">
          <a:xfrm>
            <a:off x="8001000" y="3048000"/>
            <a:ext cx="76200" cy="76200"/>
          </a:xfrm>
          <a:prstGeom prst="ellipse">
            <a:avLst/>
          </a:prstGeom>
          <a:solidFill>
            <a:schemeClr val="accent1"/>
          </a:solidFill>
          <a:ln w="9525">
            <a:solidFill>
              <a:srgbClr val="FFFF00"/>
            </a:solidFill>
            <a:round/>
            <a:headEnd/>
            <a:tailEnd/>
          </a:ln>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58" name="Oval 13"/>
          <p:cNvSpPr>
            <a:spLocks noChangeArrowheads="1"/>
          </p:cNvSpPr>
          <p:nvPr/>
        </p:nvSpPr>
        <p:spPr bwMode="auto">
          <a:xfrm>
            <a:off x="7848600" y="3124200"/>
            <a:ext cx="76200" cy="76200"/>
          </a:xfrm>
          <a:prstGeom prst="ellipse">
            <a:avLst/>
          </a:prstGeom>
          <a:solidFill>
            <a:schemeClr val="accent1"/>
          </a:solidFill>
          <a:ln w="9525">
            <a:solidFill>
              <a:srgbClr val="FFFF00"/>
            </a:solidFill>
            <a:round/>
            <a:headEnd/>
            <a:tailEnd/>
          </a:ln>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59" name="Oval 14"/>
          <p:cNvSpPr>
            <a:spLocks noChangeArrowheads="1"/>
          </p:cNvSpPr>
          <p:nvPr/>
        </p:nvSpPr>
        <p:spPr bwMode="auto">
          <a:xfrm>
            <a:off x="8229600" y="2819400"/>
            <a:ext cx="76200" cy="76200"/>
          </a:xfrm>
          <a:prstGeom prst="ellipse">
            <a:avLst/>
          </a:prstGeom>
          <a:solidFill>
            <a:schemeClr val="accent1"/>
          </a:solidFill>
          <a:ln w="9525">
            <a:solidFill>
              <a:srgbClr val="FFFF00"/>
            </a:solidFill>
            <a:round/>
            <a:headEnd/>
            <a:tailEnd/>
          </a:ln>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60" name="Oval 15"/>
          <p:cNvSpPr>
            <a:spLocks noChangeArrowheads="1"/>
          </p:cNvSpPr>
          <p:nvPr/>
        </p:nvSpPr>
        <p:spPr bwMode="auto">
          <a:xfrm>
            <a:off x="8229600" y="3429000"/>
            <a:ext cx="76200" cy="76200"/>
          </a:xfrm>
          <a:prstGeom prst="ellipse">
            <a:avLst/>
          </a:prstGeom>
          <a:solidFill>
            <a:schemeClr val="accent1"/>
          </a:solidFill>
          <a:ln w="9525">
            <a:solidFill>
              <a:srgbClr val="FFFF00"/>
            </a:solidFill>
            <a:round/>
            <a:headEnd/>
            <a:tailEnd/>
          </a:ln>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9409" name="Text Box 16">
            <a:extLst/>
          </p:cNvPr>
          <p:cNvSpPr txBox="1">
            <a:spLocks noChangeArrowheads="1"/>
          </p:cNvSpPr>
          <p:nvPr/>
        </p:nvSpPr>
        <p:spPr bwMode="auto">
          <a:xfrm>
            <a:off x="7086600" y="3001963"/>
            <a:ext cx="106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eaLnBrk="1" hangingPunct="1">
              <a:spcBef>
                <a:spcPct val="50000"/>
              </a:spcBef>
              <a:defRPr/>
            </a:pPr>
            <a:r>
              <a:rPr lang="es" b="0" i="0" u="none">
                <a:solidFill>
                  <a:schemeClr val="tx1">
                    <a:lumMod val="75000"/>
                    <a:lumOff val="25000"/>
                  </a:schemeClr>
                </a:solidFill>
              </a:rPr>
              <a:t>Promedio</a:t>
            </a:r>
          </a:p>
        </p:txBody>
      </p:sp>
      <p:sp>
        <p:nvSpPr>
          <p:cNvPr id="59410" name="Text Box 17">
            <a:extLst/>
          </p:cNvPr>
          <p:cNvSpPr txBox="1">
            <a:spLocks noChangeArrowheads="1"/>
          </p:cNvSpPr>
          <p:nvPr/>
        </p:nvSpPr>
        <p:spPr bwMode="auto">
          <a:xfrm>
            <a:off x="8305800" y="3352800"/>
            <a:ext cx="533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eaLnBrk="1" hangingPunct="1">
              <a:spcBef>
                <a:spcPct val="50000"/>
              </a:spcBef>
              <a:defRPr/>
            </a:pPr>
            <a:r>
              <a:rPr lang="es" b="0" i="0" u="none">
                <a:solidFill>
                  <a:schemeClr val="tx1">
                    <a:lumMod val="75000"/>
                    <a:lumOff val="25000"/>
                  </a:schemeClr>
                </a:solidFill>
              </a:rPr>
              <a:t>Min</a:t>
            </a:r>
          </a:p>
        </p:txBody>
      </p:sp>
      <p:sp>
        <p:nvSpPr>
          <p:cNvPr id="59411" name="Text Box 18">
            <a:extLst/>
          </p:cNvPr>
          <p:cNvSpPr txBox="1">
            <a:spLocks noChangeArrowheads="1"/>
          </p:cNvSpPr>
          <p:nvPr/>
        </p:nvSpPr>
        <p:spPr bwMode="auto">
          <a:xfrm>
            <a:off x="8229600" y="2590800"/>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eaLnBrk="1" hangingPunct="1">
              <a:spcBef>
                <a:spcPct val="50000"/>
              </a:spcBef>
              <a:defRPr/>
            </a:pPr>
            <a:r>
              <a:rPr lang="es" b="0" i="0" u="none">
                <a:solidFill>
                  <a:schemeClr val="tx1">
                    <a:lumMod val="75000"/>
                    <a:lumOff val="25000"/>
                  </a:schemeClr>
                </a:solidFill>
              </a:rPr>
              <a:t>Max</a:t>
            </a:r>
          </a:p>
        </p:txBody>
      </p:sp>
      <p:sp>
        <p:nvSpPr>
          <p:cNvPr id="59412" name="Text Box 19">
            <a:extLst/>
          </p:cNvPr>
          <p:cNvSpPr txBox="1">
            <a:spLocks noChangeArrowheads="1"/>
          </p:cNvSpPr>
          <p:nvPr/>
        </p:nvSpPr>
        <p:spPr bwMode="auto">
          <a:xfrm>
            <a:off x="8077200" y="2971800"/>
            <a:ext cx="914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eaLnBrk="1" hangingPunct="1">
              <a:spcBef>
                <a:spcPct val="50000"/>
              </a:spcBef>
              <a:defRPr/>
            </a:pPr>
            <a:r>
              <a:rPr lang="es" b="0" i="0" u="none">
                <a:solidFill>
                  <a:schemeClr val="tx1">
                    <a:lumMod val="75000"/>
                    <a:lumOff val="25000"/>
                  </a:schemeClr>
                </a:solidFill>
              </a:rPr>
              <a:t>Más cercano</a:t>
            </a:r>
          </a:p>
        </p:txBody>
      </p:sp>
      <p:sp>
        <p:nvSpPr>
          <p:cNvPr id="57365" name="Oval 20"/>
          <p:cNvSpPr>
            <a:spLocks noChangeArrowheads="1"/>
          </p:cNvSpPr>
          <p:nvPr/>
        </p:nvSpPr>
        <p:spPr bwMode="auto">
          <a:xfrm>
            <a:off x="7620000" y="3429000"/>
            <a:ext cx="76200" cy="76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66" name="Oval 21"/>
          <p:cNvSpPr>
            <a:spLocks noChangeArrowheads="1"/>
          </p:cNvSpPr>
          <p:nvPr/>
        </p:nvSpPr>
        <p:spPr bwMode="auto">
          <a:xfrm>
            <a:off x="7924800" y="3352800"/>
            <a:ext cx="76200" cy="76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67" name="Oval 22"/>
          <p:cNvSpPr>
            <a:spLocks noChangeArrowheads="1"/>
          </p:cNvSpPr>
          <p:nvPr/>
        </p:nvSpPr>
        <p:spPr bwMode="auto">
          <a:xfrm>
            <a:off x="7696200" y="3276600"/>
            <a:ext cx="76200" cy="76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68" name="Oval 23"/>
          <p:cNvSpPr>
            <a:spLocks noChangeArrowheads="1"/>
          </p:cNvSpPr>
          <p:nvPr/>
        </p:nvSpPr>
        <p:spPr bwMode="auto">
          <a:xfrm>
            <a:off x="8382000" y="3276600"/>
            <a:ext cx="76200" cy="76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69" name="Oval 24"/>
          <p:cNvSpPr>
            <a:spLocks noChangeArrowheads="1"/>
          </p:cNvSpPr>
          <p:nvPr/>
        </p:nvSpPr>
        <p:spPr bwMode="auto">
          <a:xfrm>
            <a:off x="7620000" y="2895600"/>
            <a:ext cx="76200" cy="76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70" name="Oval 25"/>
          <p:cNvSpPr>
            <a:spLocks noChangeArrowheads="1"/>
          </p:cNvSpPr>
          <p:nvPr/>
        </p:nvSpPr>
        <p:spPr bwMode="auto">
          <a:xfrm>
            <a:off x="8001000" y="2819400"/>
            <a:ext cx="76200" cy="76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71" name="Oval 26"/>
          <p:cNvSpPr>
            <a:spLocks noChangeArrowheads="1"/>
          </p:cNvSpPr>
          <p:nvPr/>
        </p:nvSpPr>
        <p:spPr bwMode="auto">
          <a:xfrm>
            <a:off x="7696200" y="2667000"/>
            <a:ext cx="76200" cy="76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72" name="Oval 27"/>
          <p:cNvSpPr>
            <a:spLocks noChangeArrowheads="1"/>
          </p:cNvSpPr>
          <p:nvPr/>
        </p:nvSpPr>
        <p:spPr bwMode="auto">
          <a:xfrm>
            <a:off x="8534400" y="2895600"/>
            <a:ext cx="76200" cy="76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73" name="Oval 28"/>
          <p:cNvSpPr>
            <a:spLocks noChangeArrowheads="1"/>
          </p:cNvSpPr>
          <p:nvPr/>
        </p:nvSpPr>
        <p:spPr bwMode="auto">
          <a:xfrm>
            <a:off x="8153400" y="2590800"/>
            <a:ext cx="76200" cy="76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
        <p:nvSpPr>
          <p:cNvPr id="57374" name="Oval 29"/>
          <p:cNvSpPr>
            <a:spLocks noChangeArrowheads="1"/>
          </p:cNvSpPr>
          <p:nvPr/>
        </p:nvSpPr>
        <p:spPr bwMode="auto">
          <a:xfrm>
            <a:off x="7467600" y="3276600"/>
            <a:ext cx="76200" cy="76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endParaRPr lang="es" altLang="en-US"/>
          </a:p>
        </p:txBody>
      </p:sp>
    </p:spTree>
    <p:extLst>
      <p:ext uri="{BB962C8B-B14F-4D97-AF65-F5344CB8AC3E}">
        <p14:creationId xmlns:p14="http://schemas.microsoft.com/office/powerpoint/2010/main" val="5907573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p:cNvPr>
          <p:cNvSpPr/>
          <p:nvPr/>
        </p:nvSpPr>
        <p:spPr>
          <a:xfrm>
            <a:off x="3276600" y="2133600"/>
            <a:ext cx="2438400" cy="2819400"/>
          </a:xfrm>
          <a:prstGeom prst="rect">
            <a:avLst/>
          </a:prstGeom>
          <a:solidFill>
            <a:srgbClr val="61AEC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2000" b="0" i="0" u="none" dirty="0"/>
              <a:t>CARTOGRAFIAR</a:t>
            </a:r>
          </a:p>
        </p:txBody>
      </p:sp>
      <p:sp>
        <p:nvSpPr>
          <p:cNvPr id="58371" name="Title 1"/>
          <p:cNvSpPr>
            <a:spLocks noGrp="1"/>
          </p:cNvSpPr>
          <p:nvPr>
            <p:ph type="title"/>
          </p:nvPr>
        </p:nvSpPr>
        <p:spPr>
          <a:xfrm>
            <a:off x="347472" y="0"/>
            <a:ext cx="8505971" cy="988786"/>
          </a:xfrm>
        </p:spPr>
        <p:txBody>
          <a:bodyPr/>
          <a:lstStyle/>
          <a:p>
            <a:pPr algn="l" rtl="0" eaLnBrk="1" hangingPunct="1"/>
            <a:r>
              <a:rPr lang="es" sz="3600" b="0" i="0" u="none" dirty="0">
                <a:latin typeface="Arial" pitchFamily="34" charset="0"/>
                <a:cs typeface="Arial" pitchFamily="34" charset="0"/>
              </a:rPr>
              <a:t>CARTOGRAFIAR:  Diagrama de Flujo</a:t>
            </a:r>
          </a:p>
        </p:txBody>
      </p:sp>
      <p:sp>
        <p:nvSpPr>
          <p:cNvPr id="5" name="Rounded Rectangle 4">
            <a:extLst/>
          </p:cNvPr>
          <p:cNvSpPr/>
          <p:nvPr/>
        </p:nvSpPr>
        <p:spPr>
          <a:xfrm>
            <a:off x="914400" y="1524000"/>
            <a:ext cx="1295400" cy="609600"/>
          </a:xfrm>
          <a:prstGeom prst="roundRect">
            <a:avLst/>
          </a:prstGeom>
          <a:solidFill>
            <a:schemeClr val="accent4">
              <a:lumMod val="1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2800" b="0" i="0" u="none"/>
              <a:t>MTX</a:t>
            </a:r>
          </a:p>
        </p:txBody>
      </p:sp>
      <p:sp>
        <p:nvSpPr>
          <p:cNvPr id="6" name="Rounded Rectangle 5">
            <a:extLst/>
          </p:cNvPr>
          <p:cNvSpPr/>
          <p:nvPr/>
        </p:nvSpPr>
        <p:spPr>
          <a:xfrm>
            <a:off x="1143000" y="2590800"/>
            <a:ext cx="1066800" cy="381000"/>
          </a:xfrm>
          <a:prstGeom prst="roundRect">
            <a:avLst/>
          </a:prstGeom>
          <a:solidFill>
            <a:schemeClr val="accent4">
              <a:lumMod val="1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800" b="0" i="0" u="none"/>
              <a:t>HS2/x</a:t>
            </a:r>
          </a:p>
        </p:txBody>
      </p:sp>
      <p:sp>
        <p:nvSpPr>
          <p:cNvPr id="7" name="Rounded Rectangle 6">
            <a:extLst/>
          </p:cNvPr>
          <p:cNvSpPr/>
          <p:nvPr/>
        </p:nvSpPr>
        <p:spPr>
          <a:xfrm>
            <a:off x="1143000" y="3048000"/>
            <a:ext cx="1066800" cy="381000"/>
          </a:xfrm>
          <a:prstGeom prst="roundRect">
            <a:avLst/>
          </a:prstGeom>
          <a:solidFill>
            <a:schemeClr val="accent4">
              <a:lumMod val="1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800" b="0" i="0" u="none"/>
              <a:t>HS2</a:t>
            </a:r>
          </a:p>
        </p:txBody>
      </p:sp>
      <p:sp>
        <p:nvSpPr>
          <p:cNvPr id="8" name="Rounded Rectangle 7">
            <a:extLst/>
          </p:cNvPr>
          <p:cNvSpPr/>
          <p:nvPr/>
        </p:nvSpPr>
        <p:spPr>
          <a:xfrm>
            <a:off x="1143000" y="3505200"/>
            <a:ext cx="1066800" cy="381000"/>
          </a:xfrm>
          <a:prstGeom prst="roundRect">
            <a:avLst/>
          </a:prstGeom>
          <a:solidFill>
            <a:schemeClr val="accent4">
              <a:lumMod val="1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800" b="0" i="0" u="none"/>
              <a:t>XYZ</a:t>
            </a:r>
          </a:p>
        </p:txBody>
      </p:sp>
      <p:sp>
        <p:nvSpPr>
          <p:cNvPr id="9" name="Rounded Rectangle 8">
            <a:extLst/>
          </p:cNvPr>
          <p:cNvSpPr/>
          <p:nvPr/>
        </p:nvSpPr>
        <p:spPr>
          <a:xfrm>
            <a:off x="1143000" y="3962400"/>
            <a:ext cx="1066800" cy="381000"/>
          </a:xfrm>
          <a:prstGeom prst="roundRect">
            <a:avLst/>
          </a:prstGeom>
          <a:solidFill>
            <a:schemeClr val="accent4">
              <a:lumMod val="1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800" b="0" i="0" u="none"/>
              <a:t>*.LOG</a:t>
            </a:r>
          </a:p>
        </p:txBody>
      </p:sp>
      <p:sp>
        <p:nvSpPr>
          <p:cNvPr id="10" name="Rounded Rectangle 9">
            <a:extLst/>
          </p:cNvPr>
          <p:cNvSpPr/>
          <p:nvPr/>
        </p:nvSpPr>
        <p:spPr>
          <a:xfrm>
            <a:off x="6781800" y="2438400"/>
            <a:ext cx="1371600" cy="685800"/>
          </a:xfrm>
          <a:prstGeom prst="roundRect">
            <a:avLst/>
          </a:prstGeom>
          <a:solidFill>
            <a:schemeClr val="accent4">
              <a:lumMod val="1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2800" b="0" i="0" u="none"/>
              <a:t>XYZ</a:t>
            </a:r>
          </a:p>
        </p:txBody>
      </p:sp>
      <p:cxnSp>
        <p:nvCxnSpPr>
          <p:cNvPr id="12" name="Straight Arrow Connector 11">
            <a:extLst/>
          </p:cNvPr>
          <p:cNvCxnSpPr>
            <a:stCxn id="6" idx="3"/>
          </p:cNvCxnSpPr>
          <p:nvPr/>
        </p:nvCxnSpPr>
        <p:spPr>
          <a:xfrm flipV="1">
            <a:off x="2209800" y="2743200"/>
            <a:ext cx="10668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p:cNvPr>
          <p:cNvCxnSpPr/>
          <p:nvPr/>
        </p:nvCxnSpPr>
        <p:spPr>
          <a:xfrm flipV="1">
            <a:off x="2209800" y="3200400"/>
            <a:ext cx="10668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p:cNvPr>
          <p:cNvCxnSpPr/>
          <p:nvPr/>
        </p:nvCxnSpPr>
        <p:spPr>
          <a:xfrm flipV="1">
            <a:off x="2209800" y="3657600"/>
            <a:ext cx="10668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p:cNvPr>
          <p:cNvCxnSpPr/>
          <p:nvPr/>
        </p:nvCxnSpPr>
        <p:spPr>
          <a:xfrm flipV="1">
            <a:off x="2209800" y="4114800"/>
            <a:ext cx="10668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p:cNvPr>
          <p:cNvCxnSpPr/>
          <p:nvPr/>
        </p:nvCxnSpPr>
        <p:spPr>
          <a:xfrm>
            <a:off x="2209800" y="1828800"/>
            <a:ext cx="1066800" cy="3048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p:cNvPr>
          <p:cNvCxnSpPr/>
          <p:nvPr/>
        </p:nvCxnSpPr>
        <p:spPr>
          <a:xfrm flipV="1">
            <a:off x="5715000" y="2819400"/>
            <a:ext cx="106680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384" name="TextBox 18"/>
          <p:cNvSpPr txBox="1">
            <a:spLocks noChangeArrowheads="1"/>
          </p:cNvSpPr>
          <p:nvPr/>
        </p:nvSpPr>
        <p:spPr bwMode="auto">
          <a:xfrm>
            <a:off x="5699124" y="3128963"/>
            <a:ext cx="3538879"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b="0" i="0" u="none" dirty="0">
                <a:solidFill>
                  <a:srgbClr val="53565A"/>
                </a:solidFill>
              </a:rPr>
              <a:t>         Z puede ser:</a:t>
            </a:r>
          </a:p>
          <a:p>
            <a:pPr algn="l" rtl="0">
              <a:buFont typeface="Arial" pitchFamily="34" charset="0"/>
              <a:buChar char="•"/>
            </a:pPr>
            <a:endParaRPr lang="es" altLang="en-US" b="0" dirty="0">
              <a:solidFill>
                <a:srgbClr val="53565A"/>
              </a:solidFill>
            </a:endParaRPr>
          </a:p>
          <a:p>
            <a:pPr algn="l" rtl="0">
              <a:buFont typeface="Arial" pitchFamily="34" charset="0"/>
              <a:buChar char="•"/>
            </a:pPr>
            <a:r>
              <a:rPr lang="es" b="0" i="0" u="none" dirty="0">
                <a:solidFill>
                  <a:srgbClr val="53565A"/>
                </a:solidFill>
              </a:rPr>
              <a:t>  Prof. Mínima en Celda</a:t>
            </a:r>
          </a:p>
          <a:p>
            <a:pPr algn="l" rtl="0">
              <a:buFont typeface="Arial" pitchFamily="34" charset="0"/>
              <a:buChar char="•"/>
            </a:pPr>
            <a:r>
              <a:rPr lang="es" b="0" i="0" u="none" dirty="0">
                <a:solidFill>
                  <a:srgbClr val="53565A"/>
                </a:solidFill>
              </a:rPr>
              <a:t>  Máxima Profundidad en Celda</a:t>
            </a:r>
          </a:p>
          <a:p>
            <a:pPr algn="l" rtl="0">
              <a:buFont typeface="Arial" pitchFamily="34" charset="0"/>
              <a:buChar char="•"/>
            </a:pPr>
            <a:r>
              <a:rPr lang="es" b="0" i="0" u="none" dirty="0">
                <a:solidFill>
                  <a:srgbClr val="53565A"/>
                </a:solidFill>
              </a:rPr>
              <a:t>  Max. menos Mín. Profundidad en Celda</a:t>
            </a:r>
          </a:p>
          <a:p>
            <a:pPr algn="l" rtl="0">
              <a:buFont typeface="Arial" pitchFamily="34" charset="0"/>
              <a:buChar char="•"/>
            </a:pPr>
            <a:r>
              <a:rPr lang="es" b="0" i="0" u="none" dirty="0">
                <a:solidFill>
                  <a:srgbClr val="53565A"/>
                </a:solidFill>
              </a:rPr>
              <a:t>  Profundidad Promedio en Celda</a:t>
            </a:r>
          </a:p>
          <a:p>
            <a:pPr algn="l" rtl="0">
              <a:buFont typeface="Arial" pitchFamily="34" charset="0"/>
              <a:buChar char="•"/>
            </a:pPr>
            <a:r>
              <a:rPr lang="es" b="0" i="0" u="none" dirty="0">
                <a:solidFill>
                  <a:srgbClr val="53565A"/>
                </a:solidFill>
              </a:rPr>
              <a:t>  Prof. Más cercana a Angulo Haz</a:t>
            </a:r>
          </a:p>
          <a:p>
            <a:pPr algn="l" rtl="0">
              <a:buFont typeface="Arial" pitchFamily="34" charset="0"/>
              <a:buChar char="•"/>
            </a:pPr>
            <a:r>
              <a:rPr lang="es" b="0" i="0" u="none" dirty="0">
                <a:solidFill>
                  <a:srgbClr val="53565A"/>
                </a:solidFill>
              </a:rPr>
              <a:t>  Número de Profundidades en Celda</a:t>
            </a:r>
          </a:p>
          <a:p>
            <a:pPr algn="l" rtl="0">
              <a:buFont typeface="Arial" pitchFamily="34" charset="0"/>
              <a:buChar char="•"/>
            </a:pPr>
            <a:r>
              <a:rPr lang="es" b="0" i="0" u="none" dirty="0">
                <a:solidFill>
                  <a:srgbClr val="53565A"/>
                </a:solidFill>
              </a:rPr>
              <a:t>  Prof. Referencia</a:t>
            </a:r>
          </a:p>
        </p:txBody>
      </p:sp>
      <p:sp>
        <p:nvSpPr>
          <p:cNvPr id="20" name="Rounded Rectangle 19">
            <a:extLst/>
          </p:cNvPr>
          <p:cNvSpPr/>
          <p:nvPr/>
        </p:nvSpPr>
        <p:spPr>
          <a:xfrm>
            <a:off x="6781800" y="1295400"/>
            <a:ext cx="1295400" cy="762000"/>
          </a:xfrm>
          <a:prstGeom prst="roundRect">
            <a:avLst/>
          </a:prstGeom>
          <a:solidFill>
            <a:schemeClr val="accent4">
              <a:lumMod val="1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600" b="0" i="0" u="none"/>
              <a:t>Llenado</a:t>
            </a:r>
          </a:p>
          <a:p>
            <a:pPr algn="ctr" rtl="0">
              <a:defRPr/>
            </a:pPr>
            <a:r>
              <a:rPr lang="es" sz="2800" b="0" i="0" u="none"/>
              <a:t>MTX</a:t>
            </a:r>
          </a:p>
        </p:txBody>
      </p:sp>
      <p:cxnSp>
        <p:nvCxnSpPr>
          <p:cNvPr id="21" name="Straight Arrow Connector 20">
            <a:extLst/>
          </p:cNvPr>
          <p:cNvCxnSpPr>
            <a:endCxn id="20" idx="1"/>
          </p:cNvCxnSpPr>
          <p:nvPr/>
        </p:nvCxnSpPr>
        <p:spPr>
          <a:xfrm flipV="1">
            <a:off x="5715000" y="1676400"/>
            <a:ext cx="1066800" cy="4572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387" name="TextBox 18"/>
          <p:cNvSpPr txBox="1">
            <a:spLocks noChangeArrowheads="1"/>
          </p:cNvSpPr>
          <p:nvPr/>
        </p:nvSpPr>
        <p:spPr bwMode="auto">
          <a:xfrm>
            <a:off x="-38101" y="5622925"/>
            <a:ext cx="90852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rtl="0"/>
            <a:r>
              <a:rPr lang="es" sz="1600" b="0" i="0" u="none">
                <a:solidFill>
                  <a:srgbClr val="53565A"/>
                </a:solidFill>
              </a:rPr>
              <a:t>Todo lo que usted puede hacer en CARTOGRAFIAR, lo puede hacer en el Editor Multihaz MBMAX-64.  Las rutinas MBMAX-64 también le permiten salvar los valores Mediana.</a:t>
            </a:r>
          </a:p>
        </p:txBody>
      </p:sp>
    </p:spTree>
    <p:extLst>
      <p:ext uri="{BB962C8B-B14F-4D97-AF65-F5344CB8AC3E}">
        <p14:creationId xmlns:p14="http://schemas.microsoft.com/office/powerpoint/2010/main" val="3311841734"/>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p:cNvSpPr>
          <p:nvPr>
            <p:ph type="title"/>
          </p:nvPr>
        </p:nvSpPr>
        <p:spPr/>
        <p:txBody>
          <a:bodyPr/>
          <a:lstStyle/>
          <a:p>
            <a:pPr marL="53975" algn="l" rtl="0" eaLnBrk="1" hangingPunct="1"/>
            <a:r>
              <a:rPr lang="es" sz="3600" b="0" i="0" u="none">
                <a:latin typeface="Arial" pitchFamily="34" charset="0"/>
                <a:cs typeface="Arial" pitchFamily="34" charset="0"/>
              </a:rPr>
              <a:t>Salidas CARTOGRAFIAR</a:t>
            </a:r>
          </a:p>
        </p:txBody>
      </p:sp>
      <p:pic>
        <p:nvPicPr>
          <p:cNvPr id="5939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1480" y="1810173"/>
            <a:ext cx="4589463"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a:extLst/>
          </p:cNvPr>
          <p:cNvSpPr txBox="1">
            <a:spLocks noChangeArrowheads="1"/>
          </p:cNvSpPr>
          <p:nvPr/>
        </p:nvSpPr>
        <p:spPr bwMode="auto">
          <a:xfrm>
            <a:off x="380999" y="1600200"/>
            <a:ext cx="3908990" cy="5029200"/>
          </a:xfrm>
          <a:prstGeom prst="rect">
            <a:avLst/>
          </a:prstGeom>
          <a:noFill/>
          <a:ln w="9525">
            <a:noFill/>
            <a:miter lim="800000"/>
            <a:headEnd/>
            <a:tailEnd/>
          </a:ln>
        </p:spPr>
        <p:txBody>
          <a:bodyPr>
            <a:normAutofit/>
          </a:bodyPr>
          <a:lstStyle/>
          <a:p>
            <a:pPr marL="119063" algn="l" rtl="0" eaLnBrk="1" fontAlgn="auto" hangingPunct="1">
              <a:spcBef>
                <a:spcPts val="0"/>
              </a:spcBef>
              <a:spcAft>
                <a:spcPts val="0"/>
              </a:spcAft>
              <a:buClr>
                <a:schemeClr val="tx1"/>
              </a:buClr>
              <a:buSzPct val="70000"/>
              <a:defRPr/>
            </a:pPr>
            <a:r>
              <a:rPr lang="es" sz="2400" b="0" i="0" u="none" dirty="0">
                <a:solidFill>
                  <a:schemeClr val="bg2"/>
                </a:solidFill>
                <a:latin typeface="+mn-lt"/>
              </a:rPr>
              <a:t>Opciones Selección de Sondajes:</a:t>
            </a:r>
          </a:p>
          <a:p>
            <a:pPr marL="919163" lvl="1" indent="-342900" algn="l" rtl="0" eaLnBrk="1" fontAlgn="auto" hangingPunct="1">
              <a:spcBef>
                <a:spcPts val="0"/>
              </a:spcBef>
              <a:spcAft>
                <a:spcPts val="0"/>
              </a:spcAft>
              <a:buSzPct val="70000"/>
              <a:buFont typeface="Arial" panose="020B0604020202020204" pitchFamily="34" charset="0"/>
              <a:buChar char="•"/>
              <a:defRPr/>
            </a:pPr>
            <a:r>
              <a:rPr lang="es" sz="2000" b="0" i="0" u="none" dirty="0">
                <a:solidFill>
                  <a:srgbClr val="53565A"/>
                </a:solidFill>
                <a:latin typeface="+mn-lt"/>
              </a:rPr>
              <a:t>Mínimo</a:t>
            </a:r>
          </a:p>
          <a:p>
            <a:pPr marL="919163" lvl="1" indent="-342900" algn="l" rtl="0" eaLnBrk="1" fontAlgn="auto" hangingPunct="1">
              <a:spcBef>
                <a:spcPts val="0"/>
              </a:spcBef>
              <a:spcAft>
                <a:spcPts val="0"/>
              </a:spcAft>
              <a:buSzPct val="70000"/>
              <a:buFont typeface="Arial" panose="020B0604020202020204" pitchFamily="34" charset="0"/>
              <a:buChar char="•"/>
              <a:defRPr/>
            </a:pPr>
            <a:r>
              <a:rPr lang="es" sz="2000" b="0" i="0" u="none" dirty="0">
                <a:solidFill>
                  <a:srgbClr val="53565A"/>
                </a:solidFill>
                <a:latin typeface="+mn-lt"/>
              </a:rPr>
              <a:t>Máximo</a:t>
            </a:r>
          </a:p>
          <a:p>
            <a:pPr marL="919163" lvl="1" indent="-342900" algn="l" rtl="0" eaLnBrk="1" fontAlgn="auto" hangingPunct="1">
              <a:spcBef>
                <a:spcPts val="0"/>
              </a:spcBef>
              <a:spcAft>
                <a:spcPts val="0"/>
              </a:spcAft>
              <a:buSzPct val="70000"/>
              <a:buFont typeface="Arial" panose="020B0604020202020204" pitchFamily="34" charset="0"/>
              <a:buChar char="•"/>
              <a:defRPr/>
            </a:pPr>
            <a:r>
              <a:rPr lang="es" sz="2000" b="0" i="0" u="none" dirty="0">
                <a:solidFill>
                  <a:srgbClr val="53565A"/>
                </a:solidFill>
                <a:latin typeface="+mn-lt"/>
              </a:rPr>
              <a:t>Rango</a:t>
            </a:r>
          </a:p>
          <a:p>
            <a:pPr marL="919163" lvl="1" indent="-342900" algn="l" rtl="0" eaLnBrk="1" fontAlgn="auto" hangingPunct="1">
              <a:spcBef>
                <a:spcPts val="0"/>
              </a:spcBef>
              <a:spcAft>
                <a:spcPts val="0"/>
              </a:spcAft>
              <a:buSzPct val="70000"/>
              <a:buFont typeface="Arial" panose="020B0604020202020204" pitchFamily="34" charset="0"/>
              <a:buChar char="•"/>
              <a:defRPr/>
            </a:pPr>
            <a:r>
              <a:rPr lang="es" sz="2000" b="0" i="0" u="none" dirty="0">
                <a:solidFill>
                  <a:srgbClr val="53565A"/>
                </a:solidFill>
                <a:latin typeface="+mn-lt"/>
              </a:rPr>
              <a:t>Promedio</a:t>
            </a:r>
          </a:p>
          <a:p>
            <a:pPr marL="919163" lvl="1" indent="-342900" algn="l" rtl="0" eaLnBrk="1" fontAlgn="auto" hangingPunct="1">
              <a:spcBef>
                <a:spcPts val="0"/>
              </a:spcBef>
              <a:spcAft>
                <a:spcPts val="0"/>
              </a:spcAft>
              <a:buSzPct val="70000"/>
              <a:buFont typeface="Arial" panose="020B0604020202020204" pitchFamily="34" charset="0"/>
              <a:buChar char="•"/>
              <a:defRPr/>
            </a:pPr>
            <a:r>
              <a:rPr lang="es" sz="2000" b="0" i="0" u="none" dirty="0">
                <a:solidFill>
                  <a:srgbClr val="53565A"/>
                </a:solidFill>
                <a:latin typeface="+mn-lt"/>
              </a:rPr>
              <a:t>Más cercano al centro de la Celda</a:t>
            </a:r>
          </a:p>
          <a:p>
            <a:pPr marL="919163" lvl="1" indent="-342900" algn="l" rtl="0" eaLnBrk="1" fontAlgn="auto" hangingPunct="1">
              <a:spcBef>
                <a:spcPts val="0"/>
              </a:spcBef>
              <a:spcAft>
                <a:spcPts val="0"/>
              </a:spcAft>
              <a:buSzPct val="70000"/>
              <a:buFont typeface="Arial" panose="020B0604020202020204" pitchFamily="34" charset="0"/>
              <a:buChar char="•"/>
              <a:defRPr/>
            </a:pPr>
            <a:r>
              <a:rPr lang="es" sz="2000" b="0" i="0" u="none" dirty="0">
                <a:solidFill>
                  <a:srgbClr val="53565A"/>
                </a:solidFill>
                <a:latin typeface="+mn-lt"/>
              </a:rPr>
              <a:t>Nivel Ref.</a:t>
            </a:r>
          </a:p>
          <a:p>
            <a:pPr marL="919163" lvl="1" indent="-342900" algn="l" rtl="0" eaLnBrk="1" fontAlgn="auto" hangingPunct="1">
              <a:spcBef>
                <a:spcPts val="0"/>
              </a:spcBef>
              <a:spcAft>
                <a:spcPts val="0"/>
              </a:spcAft>
              <a:buSzPct val="70000"/>
              <a:buFont typeface="Arial" panose="020B0604020202020204" pitchFamily="34" charset="0"/>
              <a:buChar char="•"/>
              <a:defRPr/>
            </a:pPr>
            <a:r>
              <a:rPr lang="es" sz="2000" b="0" i="0" u="none" dirty="0">
                <a:solidFill>
                  <a:srgbClr val="53565A"/>
                </a:solidFill>
                <a:latin typeface="+mn-lt"/>
              </a:rPr>
              <a:t>Mejor Angulo (solo HS2)</a:t>
            </a:r>
          </a:p>
          <a:p>
            <a:pPr marL="919163" lvl="1" indent="-342900" algn="l" rtl="0" eaLnBrk="1" fontAlgn="auto" hangingPunct="1">
              <a:spcBef>
                <a:spcPts val="0"/>
              </a:spcBef>
              <a:spcAft>
                <a:spcPts val="0"/>
              </a:spcAft>
              <a:buSzPct val="70000"/>
              <a:buFont typeface="Arial" panose="020B0604020202020204" pitchFamily="34" charset="0"/>
              <a:buChar char="•"/>
              <a:defRPr/>
            </a:pPr>
            <a:r>
              <a:rPr lang="es" sz="2000" b="0" i="0" u="none" dirty="0">
                <a:solidFill>
                  <a:srgbClr val="53565A"/>
                </a:solidFill>
                <a:latin typeface="+mn-lt"/>
              </a:rPr>
              <a:t>Muestras por Celda (Conteo)</a:t>
            </a:r>
            <a:endParaRPr lang="es" sz="1800" b="0" dirty="0">
              <a:solidFill>
                <a:srgbClr val="53565A"/>
              </a:solidFill>
              <a:latin typeface="+mn-lt"/>
            </a:endParaRPr>
          </a:p>
          <a:p>
            <a:pPr marL="411163" indent="-292100" algn="l" rtl="0" eaLnBrk="1" fontAlgn="auto" hangingPunct="1">
              <a:spcBef>
                <a:spcPts val="0"/>
              </a:spcBef>
              <a:spcAft>
                <a:spcPts val="0"/>
              </a:spcAft>
              <a:buClr>
                <a:schemeClr val="tx1"/>
              </a:buClr>
              <a:buSzPct val="70000"/>
              <a:buFont typeface="Arial" charset="0"/>
              <a:buNone/>
              <a:defRPr/>
            </a:pPr>
            <a:endParaRPr lang="es" sz="1800" b="0" dirty="0">
              <a:solidFill>
                <a:srgbClr val="53565A"/>
              </a:solidFill>
              <a:latin typeface="+mn-lt"/>
            </a:endParaRPr>
          </a:p>
        </p:txBody>
      </p:sp>
    </p:spTree>
    <p:extLst>
      <p:ext uri="{BB962C8B-B14F-4D97-AF65-F5344CB8AC3E}">
        <p14:creationId xmlns:p14="http://schemas.microsoft.com/office/powerpoint/2010/main" val="4294829571"/>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p:cNvSpPr>
          <p:nvPr>
            <p:ph type="title"/>
          </p:nvPr>
        </p:nvSpPr>
        <p:spPr/>
        <p:txBody>
          <a:bodyPr/>
          <a:lstStyle/>
          <a:p>
            <a:pPr marL="53975" algn="l" rtl="0" eaLnBrk="1" hangingPunct="1"/>
            <a:r>
              <a:rPr lang="es" sz="3600" b="0" i="0" u="none">
                <a:latin typeface="Arial" pitchFamily="34" charset="0"/>
                <a:cs typeface="Arial" pitchFamily="34" charset="0"/>
              </a:rPr>
              <a:t>Resultados CARTOGRAFIAR</a:t>
            </a:r>
          </a:p>
        </p:txBody>
      </p:sp>
      <p:sp>
        <p:nvSpPr>
          <p:cNvPr id="61443" name="Text Box 5"/>
          <p:cNvSpPr txBox="1">
            <a:spLocks noChangeArrowheads="1"/>
          </p:cNvSpPr>
          <p:nvPr/>
        </p:nvSpPr>
        <p:spPr bwMode="auto">
          <a:xfrm>
            <a:off x="7253288" y="2514600"/>
            <a:ext cx="1354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rtl="0">
              <a:spcBef>
                <a:spcPct val="50000"/>
              </a:spcBef>
            </a:pPr>
            <a:r>
              <a:rPr lang="es" sz="1800" b="0" i="0" u="none">
                <a:solidFill>
                  <a:srgbClr val="53565A"/>
                </a:solidFill>
                <a:latin typeface="Verdana" pitchFamily="34" charset="0"/>
              </a:rPr>
              <a:t>Entrada XYZ</a:t>
            </a:r>
          </a:p>
        </p:txBody>
      </p:sp>
      <p:sp>
        <p:nvSpPr>
          <p:cNvPr id="61444" name="Text Box 6"/>
          <p:cNvSpPr txBox="1">
            <a:spLocks noChangeArrowheads="1"/>
          </p:cNvSpPr>
          <p:nvPr/>
        </p:nvSpPr>
        <p:spPr bwMode="auto">
          <a:xfrm>
            <a:off x="7067550" y="4953000"/>
            <a:ext cx="1600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rtl="0">
              <a:spcBef>
                <a:spcPct val="50000"/>
              </a:spcBef>
            </a:pPr>
            <a:r>
              <a:rPr lang="es" sz="1800" b="0" i="0" u="none">
                <a:solidFill>
                  <a:srgbClr val="53565A"/>
                </a:solidFill>
                <a:latin typeface="Verdana" pitchFamily="34" charset="0"/>
              </a:rPr>
              <a:t>Salida XYZ</a:t>
            </a:r>
          </a:p>
        </p:txBody>
      </p:sp>
      <p:pic>
        <p:nvPicPr>
          <p:cNvPr id="6144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371600"/>
            <a:ext cx="6672262" cy="25527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44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4038600"/>
            <a:ext cx="6667500" cy="25050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5070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p:cNvSpPr>
          <p:nvPr>
            <p:ph type="title"/>
          </p:nvPr>
        </p:nvSpPr>
        <p:spPr/>
        <p:txBody>
          <a:bodyPr/>
          <a:lstStyle/>
          <a:p>
            <a:pPr marL="53975" algn="l" rtl="0" eaLnBrk="1" hangingPunct="1"/>
            <a:r>
              <a:rPr lang="es" sz="3600" b="0" i="0" u="none">
                <a:latin typeface="Arial" pitchFamily="34" charset="0"/>
                <a:cs typeface="Arial" pitchFamily="34" charset="0"/>
              </a:rPr>
              <a:t>Nivel Ref.</a:t>
            </a:r>
          </a:p>
        </p:txBody>
      </p:sp>
      <p:sp>
        <p:nvSpPr>
          <p:cNvPr id="62467" name="Rectangle 3"/>
          <p:cNvSpPr>
            <a:spLocks noGrp="1"/>
          </p:cNvSpPr>
          <p:nvPr>
            <p:ph type="body" sz="half" idx="4294967295"/>
          </p:nvPr>
        </p:nvSpPr>
        <p:spPr>
          <a:xfrm>
            <a:off x="152400" y="1295400"/>
            <a:ext cx="7641364" cy="1295400"/>
          </a:xfrm>
        </p:spPr>
        <p:txBody>
          <a:bodyPr/>
          <a:lstStyle/>
          <a:p>
            <a:pPr marL="411163" algn="l" rtl="0" eaLnBrk="1" hangingPunct="1"/>
            <a:r>
              <a:rPr lang="es" sz="2400" b="0" i="0" u="none" dirty="0">
                <a:solidFill>
                  <a:srgbClr val="53565A"/>
                </a:solidFill>
                <a:latin typeface="Arial" pitchFamily="34" charset="0"/>
                <a:cs typeface="Arial" pitchFamily="34" charset="0"/>
              </a:rPr>
              <a:t>Un ‘Nivel de Ref - strike’ es la altura del fondo por encima de un nivel definido por el usuario.</a:t>
            </a:r>
          </a:p>
        </p:txBody>
      </p:sp>
      <p:cxnSp>
        <p:nvCxnSpPr>
          <p:cNvPr id="7" name="Straight Connector 6">
            <a:extLst/>
          </p:cNvPr>
          <p:cNvCxnSpPr/>
          <p:nvPr/>
        </p:nvCxnSpPr>
        <p:spPr>
          <a:xfrm>
            <a:off x="685800" y="3733800"/>
            <a:ext cx="586740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62469" name="TextBox 7"/>
          <p:cNvSpPr txBox="1">
            <a:spLocks noChangeArrowheads="1"/>
          </p:cNvSpPr>
          <p:nvPr/>
        </p:nvSpPr>
        <p:spPr bwMode="auto">
          <a:xfrm>
            <a:off x="6629400" y="3581400"/>
            <a:ext cx="2057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b="0" i="0" u="none">
                <a:solidFill>
                  <a:schemeClr val="tx1">
                    <a:lumMod val="65000"/>
                    <a:lumOff val="35000"/>
                  </a:schemeClr>
                </a:solidFill>
              </a:rPr>
              <a:t>Prof. Referencia = 12.0</a:t>
            </a:r>
          </a:p>
        </p:txBody>
      </p:sp>
      <p:sp>
        <p:nvSpPr>
          <p:cNvPr id="62470" name="TextBox 9"/>
          <p:cNvSpPr txBox="1">
            <a:spLocks noChangeArrowheads="1"/>
          </p:cNvSpPr>
          <p:nvPr/>
        </p:nvSpPr>
        <p:spPr bwMode="auto">
          <a:xfrm>
            <a:off x="838200" y="2743200"/>
            <a:ext cx="914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b="1" i="0" u="none">
                <a:solidFill>
                  <a:srgbClr val="53565A"/>
                </a:solidFill>
              </a:rPr>
              <a:t>10.6</a:t>
            </a:r>
          </a:p>
        </p:txBody>
      </p:sp>
      <p:sp>
        <p:nvSpPr>
          <p:cNvPr id="62471" name="TextBox 10"/>
          <p:cNvSpPr txBox="1">
            <a:spLocks noChangeArrowheads="1"/>
          </p:cNvSpPr>
          <p:nvPr/>
        </p:nvSpPr>
        <p:spPr bwMode="auto">
          <a:xfrm>
            <a:off x="1828800" y="4495800"/>
            <a:ext cx="914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b="1" i="0" u="none">
                <a:solidFill>
                  <a:srgbClr val="53565A"/>
                </a:solidFill>
              </a:rPr>
              <a:t>13.2</a:t>
            </a:r>
          </a:p>
        </p:txBody>
      </p:sp>
      <p:cxnSp>
        <p:nvCxnSpPr>
          <p:cNvPr id="13" name="Straight Arrow Connector 12">
            <a:extLst/>
          </p:cNvPr>
          <p:cNvCxnSpPr/>
          <p:nvPr/>
        </p:nvCxnSpPr>
        <p:spPr>
          <a:xfrm>
            <a:off x="1143000" y="3048000"/>
            <a:ext cx="0" cy="68580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473" name="TextBox 13"/>
          <p:cNvSpPr txBox="1">
            <a:spLocks noChangeArrowheads="1"/>
          </p:cNvSpPr>
          <p:nvPr/>
        </p:nvSpPr>
        <p:spPr bwMode="auto">
          <a:xfrm>
            <a:off x="1295400" y="3124200"/>
            <a:ext cx="2133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sz="1200" b="0" i="0" u="none" dirty="0">
                <a:solidFill>
                  <a:srgbClr val="53565A"/>
                </a:solidFill>
              </a:rPr>
              <a:t>CARTOGRAFIAR sacará:</a:t>
            </a:r>
          </a:p>
          <a:p>
            <a:pPr algn="l" rtl="0"/>
            <a:r>
              <a:rPr lang="es" sz="1200" b="0" i="0" u="none" dirty="0">
                <a:solidFill>
                  <a:srgbClr val="53565A"/>
                </a:solidFill>
              </a:rPr>
              <a:t>1.4 (12.0 – 10.6 )</a:t>
            </a:r>
          </a:p>
        </p:txBody>
      </p:sp>
      <p:sp>
        <p:nvSpPr>
          <p:cNvPr id="62474" name="TextBox 14"/>
          <p:cNvSpPr txBox="1">
            <a:spLocks noChangeArrowheads="1"/>
          </p:cNvSpPr>
          <p:nvPr/>
        </p:nvSpPr>
        <p:spPr bwMode="auto">
          <a:xfrm>
            <a:off x="2438400" y="4419600"/>
            <a:ext cx="39453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sz="1200" b="0" i="0" u="none" dirty="0">
                <a:solidFill>
                  <a:srgbClr val="53565A"/>
                </a:solidFill>
              </a:rPr>
              <a:t>Profundidad esta por debajo del nivel de referencia.</a:t>
            </a:r>
          </a:p>
          <a:p>
            <a:pPr algn="l" rtl="0"/>
            <a:r>
              <a:rPr lang="es" sz="1200" b="0" i="0" u="none" dirty="0">
                <a:solidFill>
                  <a:srgbClr val="53565A"/>
                </a:solidFill>
              </a:rPr>
              <a:t>CARTOGRAFIAR no sacará ningún valor.</a:t>
            </a:r>
          </a:p>
        </p:txBody>
      </p:sp>
      <p:sp>
        <p:nvSpPr>
          <p:cNvPr id="62475" name="TextBox 13"/>
          <p:cNvSpPr txBox="1">
            <a:spLocks noChangeArrowheads="1"/>
          </p:cNvSpPr>
          <p:nvPr/>
        </p:nvSpPr>
        <p:spPr bwMode="auto">
          <a:xfrm>
            <a:off x="381000" y="5287963"/>
            <a:ext cx="7696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sz="1800" b="0" i="0" u="none">
                <a:solidFill>
                  <a:srgbClr val="53565A"/>
                </a:solidFill>
              </a:rPr>
              <a:t>Nivel Ref.  En modo profundidad, la altura del fondo por encima del diseño de canal.  Sí el fondo esta debajo del diseño de canal, no se muestran valores.</a:t>
            </a:r>
          </a:p>
        </p:txBody>
      </p:sp>
    </p:spTree>
    <p:extLst>
      <p:ext uri="{BB962C8B-B14F-4D97-AF65-F5344CB8AC3E}">
        <p14:creationId xmlns:p14="http://schemas.microsoft.com/office/powerpoint/2010/main" val="362345682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ESTADISTICAS CHEQUEO CRUZADO</a:t>
            </a:r>
            <a:r>
              <a:rPr lang="es"/>
              <a:t/>
            </a:r>
            <a:br>
              <a:rPr lang="es"/>
            </a:b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27</a:t>
            </a:fld>
            <a:endParaRPr lang="e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3777" y="3487502"/>
            <a:ext cx="4857749" cy="2716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5385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lgn="l" rtl="0"/>
            <a:fld id="{0C9414C9-2B7E-4657-BBB4-A7C760FC920C}" type="slidenum">
              <a:rPr/>
              <a:pPr algn="l" rtl="0"/>
              <a:t>28</a:t>
            </a:fld>
            <a:endParaRPr lang="es" altLang="en-US"/>
          </a:p>
        </p:txBody>
      </p:sp>
      <p:sp>
        <p:nvSpPr>
          <p:cNvPr id="25602" name="Rectangle 2"/>
          <p:cNvSpPr>
            <a:spLocks noGrp="1" noChangeArrowheads="1"/>
          </p:cNvSpPr>
          <p:nvPr>
            <p:ph type="title"/>
          </p:nvPr>
        </p:nvSpPr>
        <p:spPr/>
        <p:txBody>
          <a:bodyPr/>
          <a:lstStyle/>
          <a:p>
            <a:pPr algn="l" rtl="0"/>
            <a:r>
              <a:rPr lang="es" b="0" i="0" u="none"/>
              <a:t>Introducción</a:t>
            </a:r>
          </a:p>
        </p:txBody>
      </p:sp>
      <p:sp>
        <p:nvSpPr>
          <p:cNvPr id="25603" name="Rectangle 3"/>
          <p:cNvSpPr>
            <a:spLocks noGrp="1" noChangeArrowheads="1"/>
          </p:cNvSpPr>
          <p:nvPr>
            <p:ph type="body" idx="1"/>
          </p:nvPr>
        </p:nvSpPr>
        <p:spPr>
          <a:xfrm>
            <a:off x="228600" y="2019300"/>
            <a:ext cx="3505200" cy="3629025"/>
          </a:xfrm>
        </p:spPr>
        <p:txBody>
          <a:bodyPr/>
          <a:lstStyle/>
          <a:p>
            <a:pPr algn="l" rtl="0">
              <a:spcBef>
                <a:spcPct val="50000"/>
              </a:spcBef>
            </a:pPr>
            <a:r>
              <a:rPr lang="es" sz="2000" b="0" i="0" u="none">
                <a:solidFill>
                  <a:schemeClr val="tx1">
                    <a:lumMod val="65000"/>
                    <a:lumOff val="35000"/>
                  </a:schemeClr>
                </a:solidFill>
              </a:rPr>
              <a:t>El programa ESTADISTICAS calcula la diferencia en las intersecciones de líneas recorridas perpendiculares entre sí.</a:t>
            </a:r>
          </a:p>
          <a:p>
            <a:pPr algn="l" rtl="0">
              <a:spcBef>
                <a:spcPct val="50000"/>
              </a:spcBef>
            </a:pPr>
            <a:r>
              <a:rPr lang="es" sz="2000" b="0" i="0" u="none">
                <a:solidFill>
                  <a:schemeClr val="tx1">
                    <a:lumMod val="65000"/>
                    <a:lumOff val="35000"/>
                  </a:schemeClr>
                </a:solidFill>
              </a:rPr>
              <a:t>Funciona solo con archivos formato Editado ALL y HS2x monohaz.</a:t>
            </a:r>
          </a:p>
          <a:p>
            <a:pPr algn="l" rtl="0">
              <a:spcBef>
                <a:spcPct val="50000"/>
              </a:spcBef>
            </a:pPr>
            <a:r>
              <a:rPr lang="es" sz="2000" b="0" i="0" u="none">
                <a:solidFill>
                  <a:schemeClr val="tx1">
                    <a:lumMod val="65000"/>
                    <a:lumOff val="35000"/>
                  </a:schemeClr>
                </a:solidFill>
              </a:rPr>
              <a:t>Necesitará datos transversales al canal y datos longitudinales.</a:t>
            </a:r>
          </a:p>
        </p:txBody>
      </p:sp>
      <p:pic>
        <p:nvPicPr>
          <p:cNvPr id="25604" name="Picture 4" descr="80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0950" y="2082800"/>
            <a:ext cx="5070475" cy="34798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94068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5"/>
          <p:cNvSpPr>
            <a:spLocks noGrp="1"/>
          </p:cNvSpPr>
          <p:nvPr>
            <p:ph type="sldNum" sz="quarter" idx="12"/>
          </p:nvPr>
        </p:nvSpPr>
        <p:spPr/>
        <p:txBody>
          <a:bodyPr/>
          <a:lstStyle/>
          <a:p>
            <a:pPr algn="l" rtl="0"/>
            <a:fld id="{54D22F21-AA6F-425D-8501-A08659543088}" type="slidenum">
              <a:rPr/>
              <a:pPr algn="l" rtl="0"/>
              <a:t>29</a:t>
            </a:fld>
            <a:endParaRPr lang="es" altLang="en-US"/>
          </a:p>
        </p:txBody>
      </p:sp>
      <p:sp>
        <p:nvSpPr>
          <p:cNvPr id="32770" name="Rectangle 2"/>
          <p:cNvSpPr>
            <a:spLocks noGrp="1" noChangeArrowheads="1"/>
          </p:cNvSpPr>
          <p:nvPr>
            <p:ph type="title"/>
          </p:nvPr>
        </p:nvSpPr>
        <p:spPr/>
        <p:txBody>
          <a:bodyPr/>
          <a:lstStyle/>
          <a:p>
            <a:pPr algn="l" rtl="0"/>
            <a:r>
              <a:rPr lang="es" b="0" i="0" u="none"/>
              <a:t>Cómo Funciona</a:t>
            </a:r>
          </a:p>
        </p:txBody>
      </p:sp>
      <p:sp>
        <p:nvSpPr>
          <p:cNvPr id="32771" name="Rectangle 3"/>
          <p:cNvSpPr>
            <a:spLocks noGrp="1" noChangeArrowheads="1"/>
          </p:cNvSpPr>
          <p:nvPr>
            <p:ph type="body" idx="1"/>
          </p:nvPr>
        </p:nvSpPr>
        <p:spPr>
          <a:xfrm>
            <a:off x="480464" y="1663277"/>
            <a:ext cx="3810000" cy="4800600"/>
          </a:xfrm>
        </p:spPr>
        <p:txBody>
          <a:bodyPr/>
          <a:lstStyle/>
          <a:p>
            <a:pPr algn="l" rtl="0">
              <a:spcBef>
                <a:spcPct val="50000"/>
              </a:spcBef>
            </a:pPr>
            <a:r>
              <a:rPr lang="es" sz="2000" b="0" i="0" u="none">
                <a:solidFill>
                  <a:schemeClr val="tx1">
                    <a:lumMod val="65000"/>
                    <a:lumOff val="35000"/>
                  </a:schemeClr>
                </a:solidFill>
              </a:rPr>
              <a:t>Por cada par de líneas, el programa interpola un valor de sondaje en el punto de intersección.</a:t>
            </a:r>
          </a:p>
          <a:p>
            <a:pPr algn="l" rtl="0">
              <a:spcBef>
                <a:spcPct val="50000"/>
              </a:spcBef>
            </a:pPr>
            <a:r>
              <a:rPr lang="es" sz="2000" b="0" i="0" u="none">
                <a:solidFill>
                  <a:schemeClr val="tx1">
                    <a:lumMod val="65000"/>
                    <a:lumOff val="35000"/>
                  </a:schemeClr>
                </a:solidFill>
              </a:rPr>
              <a:t>Toma la diferencia entre estos valores para esta intersección.</a:t>
            </a:r>
          </a:p>
          <a:p>
            <a:pPr algn="l" rtl="0">
              <a:spcBef>
                <a:spcPct val="50000"/>
              </a:spcBef>
            </a:pPr>
            <a:r>
              <a:rPr lang="es" sz="2000" b="0" i="0" u="none">
                <a:solidFill>
                  <a:schemeClr val="tx1">
                    <a:lumMod val="65000"/>
                    <a:lumOff val="35000"/>
                  </a:schemeClr>
                </a:solidFill>
              </a:rPr>
              <a:t>Una vez ha calculado todos los valores de las intersecciones, ejecuta estadísticas en todos los valores para calcular la diferencia media y la desviación estándar.</a:t>
            </a:r>
          </a:p>
        </p:txBody>
      </p:sp>
      <p:grpSp>
        <p:nvGrpSpPr>
          <p:cNvPr id="32772" name="Group 4"/>
          <p:cNvGrpSpPr>
            <a:grpSpLocks/>
          </p:cNvGrpSpPr>
          <p:nvPr/>
        </p:nvGrpSpPr>
        <p:grpSpPr bwMode="auto">
          <a:xfrm>
            <a:off x="4592638" y="1600200"/>
            <a:ext cx="4294187" cy="3429000"/>
            <a:chOff x="2893" y="1008"/>
            <a:chExt cx="2705" cy="2160"/>
          </a:xfrm>
        </p:grpSpPr>
        <p:sp>
          <p:nvSpPr>
            <p:cNvPr id="32773" name="Text Box 5"/>
            <p:cNvSpPr txBox="1">
              <a:spLocks noChangeArrowheads="1"/>
            </p:cNvSpPr>
            <p:nvPr/>
          </p:nvSpPr>
          <p:spPr bwMode="auto">
            <a:xfrm rot="16200000">
              <a:off x="2476" y="2020"/>
              <a:ext cx="106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rtl="0" eaLnBrk="1" hangingPunct="1">
                <a:spcBef>
                  <a:spcPct val="50000"/>
                </a:spcBef>
              </a:pPr>
              <a:r>
                <a:rPr lang="es" b="1" i="0" u="none">
                  <a:solidFill>
                    <a:srgbClr val="6E6259"/>
                  </a:solidFill>
                </a:rPr>
                <a:t>32.54</a:t>
              </a:r>
            </a:p>
          </p:txBody>
        </p:sp>
        <p:sp>
          <p:nvSpPr>
            <p:cNvPr id="32774" name="Text Box 6"/>
            <p:cNvSpPr txBox="1">
              <a:spLocks noChangeArrowheads="1"/>
            </p:cNvSpPr>
            <p:nvPr/>
          </p:nvSpPr>
          <p:spPr bwMode="auto">
            <a:xfrm rot="16194522">
              <a:off x="4952" y="2022"/>
              <a:ext cx="106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rtl="0" eaLnBrk="1" hangingPunct="1">
                <a:spcBef>
                  <a:spcPct val="50000"/>
                </a:spcBef>
              </a:pPr>
              <a:r>
                <a:rPr lang="es" b="1" i="0" u="none">
                  <a:solidFill>
                    <a:srgbClr val="6E6259"/>
                  </a:solidFill>
                </a:rPr>
                <a:t>31.86</a:t>
              </a:r>
            </a:p>
          </p:txBody>
        </p:sp>
        <p:sp>
          <p:nvSpPr>
            <p:cNvPr id="32775" name="Line 7"/>
            <p:cNvSpPr>
              <a:spLocks noChangeShapeType="1"/>
            </p:cNvSpPr>
            <p:nvPr/>
          </p:nvSpPr>
          <p:spPr bwMode="auto">
            <a:xfrm>
              <a:off x="3232" y="2427"/>
              <a:ext cx="2176"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
                <a:solidFill>
                  <a:srgbClr val="6E6259"/>
                </a:solidFill>
              </a:endParaRPr>
            </a:p>
          </p:txBody>
        </p:sp>
        <p:sp>
          <p:nvSpPr>
            <p:cNvPr id="32776" name="Text Box 8"/>
            <p:cNvSpPr txBox="1">
              <a:spLocks noChangeArrowheads="1"/>
            </p:cNvSpPr>
            <p:nvPr/>
          </p:nvSpPr>
          <p:spPr bwMode="auto">
            <a:xfrm>
              <a:off x="3518" y="1008"/>
              <a:ext cx="8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rtl="0" eaLnBrk="1" hangingPunct="1">
                <a:spcBef>
                  <a:spcPct val="50000"/>
                </a:spcBef>
              </a:pPr>
              <a:r>
                <a:rPr lang="es" b="1" i="0" u="none">
                  <a:solidFill>
                    <a:srgbClr val="6E6259"/>
                  </a:solidFill>
                </a:rPr>
                <a:t>31.55</a:t>
              </a:r>
            </a:p>
          </p:txBody>
        </p:sp>
        <p:sp>
          <p:nvSpPr>
            <p:cNvPr id="32777" name="Text Box 9"/>
            <p:cNvSpPr txBox="1">
              <a:spLocks noChangeArrowheads="1"/>
            </p:cNvSpPr>
            <p:nvPr/>
          </p:nvSpPr>
          <p:spPr bwMode="auto">
            <a:xfrm>
              <a:off x="3518" y="2936"/>
              <a:ext cx="573" cy="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rtl="0" eaLnBrk="1" hangingPunct="1">
                <a:spcBef>
                  <a:spcPct val="50000"/>
                </a:spcBef>
              </a:pPr>
              <a:r>
                <a:rPr lang="es" b="1" i="0" u="none">
                  <a:solidFill>
                    <a:srgbClr val="6E6259"/>
                  </a:solidFill>
                </a:rPr>
                <a:t>32.16</a:t>
              </a:r>
            </a:p>
          </p:txBody>
        </p:sp>
        <p:sp>
          <p:nvSpPr>
            <p:cNvPr id="32778" name="Line 10"/>
            <p:cNvSpPr>
              <a:spLocks noChangeShapeType="1"/>
            </p:cNvSpPr>
            <p:nvPr/>
          </p:nvSpPr>
          <p:spPr bwMode="auto">
            <a:xfrm>
              <a:off x="3804" y="1292"/>
              <a:ext cx="0" cy="1632"/>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
                <a:solidFill>
                  <a:srgbClr val="6E6259"/>
                </a:solidFill>
              </a:endParaRPr>
            </a:p>
          </p:txBody>
        </p:sp>
      </p:grpSp>
    </p:spTree>
    <p:extLst>
      <p:ext uri="{BB962C8B-B14F-4D97-AF65-F5344CB8AC3E}">
        <p14:creationId xmlns:p14="http://schemas.microsoft.com/office/powerpoint/2010/main" val="2945339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Beneficios</a:t>
            </a:r>
          </a:p>
        </p:txBody>
      </p:sp>
      <p:sp>
        <p:nvSpPr>
          <p:cNvPr id="3" name="Content Placeholder 2"/>
          <p:cNvSpPr>
            <a:spLocks noGrp="1"/>
          </p:cNvSpPr>
          <p:nvPr>
            <p:ph idx="1"/>
          </p:nvPr>
        </p:nvSpPr>
        <p:spPr>
          <a:xfrm>
            <a:off x="328423" y="1219200"/>
            <a:ext cx="4320490" cy="5095875"/>
          </a:xfrm>
        </p:spPr>
        <p:txBody>
          <a:bodyPr/>
          <a:lstStyle/>
          <a:p>
            <a:pPr algn="l" rtl="0"/>
            <a:r>
              <a:rPr lang="es" b="0" i="0" u="none" dirty="0">
                <a:solidFill>
                  <a:srgbClr val="6E6259"/>
                </a:solidFill>
              </a:rPr>
              <a:t>Porqué yo reduciría todos los datos que yo colecté?</a:t>
            </a:r>
          </a:p>
          <a:p>
            <a:endParaRPr lang="es" dirty="0">
              <a:solidFill>
                <a:srgbClr val="6E6259"/>
              </a:solidFill>
            </a:endParaRPr>
          </a:p>
          <a:p>
            <a:pPr marL="342900" indent="-342900" algn="l" rtl="0">
              <a:buClr>
                <a:schemeClr val="tx1">
                  <a:lumMod val="50000"/>
                  <a:lumOff val="50000"/>
                </a:schemeClr>
              </a:buClr>
              <a:buFont typeface="Arial" panose="020B0604020202020204" pitchFamily="34" charset="0"/>
              <a:buChar char="•"/>
            </a:pPr>
            <a:r>
              <a:rPr lang="es" b="0" i="0" u="none" dirty="0">
                <a:solidFill>
                  <a:srgbClr val="6E6259"/>
                </a:solidFill>
              </a:rPr>
              <a:t>Más fácil de exportar - pueda que CAD y programas de cartas no puedan manejar grandes juegos de datos</a:t>
            </a:r>
          </a:p>
          <a:p>
            <a:pPr marL="342900" indent="-342900" algn="l" rtl="0">
              <a:buClr>
                <a:schemeClr val="tx1">
                  <a:lumMod val="50000"/>
                  <a:lumOff val="50000"/>
                </a:schemeClr>
              </a:buClr>
              <a:buFont typeface="Arial" panose="020B0604020202020204" pitchFamily="34" charset="0"/>
              <a:buChar char="•"/>
            </a:pPr>
            <a:r>
              <a:rPr lang="es" b="0" i="0" u="none" dirty="0">
                <a:solidFill>
                  <a:srgbClr val="6E6259"/>
                </a:solidFill>
              </a:rPr>
              <a:t>Ploteo - intente plotear un juego de datos de multihaz completo! Aléjate y admira la mancha de tinta de colores!</a:t>
            </a:r>
          </a:p>
          <a:p>
            <a:pPr marL="342900" indent="-342900" algn="l" rtl="0">
              <a:buClr>
                <a:schemeClr val="tx1">
                  <a:lumMod val="50000"/>
                  <a:lumOff val="50000"/>
                </a:schemeClr>
              </a:buClr>
              <a:buFont typeface="Arial" panose="020B0604020202020204" pitchFamily="34" charset="0"/>
              <a:buChar char="•"/>
            </a:pPr>
            <a:r>
              <a:rPr lang="es" b="0" i="0" u="none" dirty="0">
                <a:solidFill>
                  <a:srgbClr val="6E6259"/>
                </a:solidFill>
              </a:rPr>
              <a:t>Isóbatas - isóbatas de mejor apariencia (mas suavizadas)</a:t>
            </a:r>
          </a:p>
          <a:p>
            <a:endParaRPr lang="es" dirty="0">
              <a:solidFill>
                <a:srgbClr val="6E6259"/>
              </a:solidFill>
            </a:endParaRP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a:t>
            </a:fld>
            <a:endParaRPr lang="e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1098" y="1495425"/>
            <a:ext cx="3126565" cy="1852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3752" y="2810169"/>
            <a:ext cx="3036871" cy="178088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6" descr="c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8087" y="4234009"/>
            <a:ext cx="2324100" cy="22741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532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lgn="l" rtl="0"/>
            <a:fld id="{4BDFBC09-B839-4A0B-B574-1D76F5A56567}" type="slidenum">
              <a:rPr/>
              <a:pPr algn="l" rtl="0"/>
              <a:t>30</a:t>
            </a:fld>
            <a:endParaRPr lang="es" altLang="en-US"/>
          </a:p>
        </p:txBody>
      </p:sp>
      <p:sp>
        <p:nvSpPr>
          <p:cNvPr id="26626" name="Rectangle 2"/>
          <p:cNvSpPr>
            <a:spLocks noGrp="1" noChangeArrowheads="1"/>
          </p:cNvSpPr>
          <p:nvPr>
            <p:ph type="title"/>
          </p:nvPr>
        </p:nvSpPr>
        <p:spPr/>
        <p:txBody>
          <a:bodyPr/>
          <a:lstStyle/>
          <a:p>
            <a:pPr algn="l" rtl="0"/>
            <a:r>
              <a:rPr lang="es" b="0" i="0" u="none"/>
              <a:t>Vamos a ejecutarlo</a:t>
            </a:r>
          </a:p>
        </p:txBody>
      </p:sp>
      <p:sp>
        <p:nvSpPr>
          <p:cNvPr id="26627" name="Rectangle 3"/>
          <p:cNvSpPr>
            <a:spLocks noGrp="1" noChangeArrowheads="1"/>
          </p:cNvSpPr>
          <p:nvPr>
            <p:ph type="body" idx="1"/>
          </p:nvPr>
        </p:nvSpPr>
        <p:spPr>
          <a:xfrm>
            <a:off x="347472" y="1539240"/>
            <a:ext cx="3711575" cy="4530725"/>
          </a:xfrm>
        </p:spPr>
        <p:txBody>
          <a:bodyPr/>
          <a:lstStyle/>
          <a:p>
            <a:pPr algn="l" rtl="0"/>
            <a:r>
              <a:rPr lang="es" sz="2400" b="0" i="0" u="none">
                <a:solidFill>
                  <a:schemeClr val="tx1">
                    <a:lumMod val="65000"/>
                    <a:lumOff val="35000"/>
                  </a:schemeClr>
                </a:solidFill>
              </a:rPr>
              <a:t>Inicie el programa ESTADISTICAS haciendo clic en el menú Utilidades - ítem Otro - ESTADISTICAS.</a:t>
            </a:r>
          </a:p>
          <a:p>
            <a:pPr marL="342900" indent="-342900" algn="l" rtl="0">
              <a:buFont typeface="Arial" panose="020B0604020202020204" pitchFamily="34" charset="0"/>
              <a:buChar char="•"/>
            </a:pPr>
            <a:endParaRPr lang="es" altLang="en-US" sz="2400" dirty="0">
              <a:solidFill>
                <a:schemeClr val="tx1">
                  <a:lumMod val="65000"/>
                  <a:lumOff val="35000"/>
                </a:schemeClr>
              </a:solidFill>
            </a:endParaRPr>
          </a:p>
          <a:p>
            <a:pPr algn="l" rtl="0"/>
            <a:r>
              <a:rPr lang="es" sz="2400" b="0" i="0" u="none">
                <a:solidFill>
                  <a:schemeClr val="tx1">
                    <a:lumMod val="65000"/>
                    <a:lumOff val="35000"/>
                  </a:schemeClr>
                </a:solidFill>
              </a:rPr>
              <a:t>Haga clic en “Archivo - Abrir” para accesar el diálogo de entrada.</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3888" y="1447800"/>
            <a:ext cx="3043725" cy="2638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0365" y="4306772"/>
            <a:ext cx="3633787" cy="2097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2505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lgn="l" rtl="0"/>
            <a:fld id="{8924F83D-DEE3-41E1-97DE-79FC82F77D05}" type="slidenum">
              <a:rPr/>
              <a:pPr algn="l" rtl="0"/>
              <a:t>31</a:t>
            </a:fld>
            <a:endParaRPr lang="es" altLang="en-US"/>
          </a:p>
        </p:txBody>
      </p:sp>
      <p:sp>
        <p:nvSpPr>
          <p:cNvPr id="27650" name="Rectangle 2"/>
          <p:cNvSpPr>
            <a:spLocks noGrp="1" noChangeArrowheads="1"/>
          </p:cNvSpPr>
          <p:nvPr>
            <p:ph type="title"/>
          </p:nvPr>
        </p:nvSpPr>
        <p:spPr>
          <a:xfrm>
            <a:off x="457200" y="76200"/>
            <a:ext cx="8229600" cy="1139825"/>
          </a:xfrm>
        </p:spPr>
        <p:txBody>
          <a:bodyPr/>
          <a:lstStyle/>
          <a:p>
            <a:pPr algn="l" rtl="0"/>
            <a:r>
              <a:rPr lang="es" b="0" i="0" u="none"/>
              <a:t>Info Entrada</a:t>
            </a:r>
          </a:p>
        </p:txBody>
      </p:sp>
      <p:sp>
        <p:nvSpPr>
          <p:cNvPr id="27651" name="Rectangle 3"/>
          <p:cNvSpPr>
            <a:spLocks noGrp="1" noChangeArrowheads="1"/>
          </p:cNvSpPr>
          <p:nvPr>
            <p:ph type="body" sz="half" idx="1"/>
          </p:nvPr>
        </p:nvSpPr>
        <p:spPr>
          <a:xfrm>
            <a:off x="457200" y="4252490"/>
            <a:ext cx="7874950" cy="2286000"/>
          </a:xfrm>
        </p:spPr>
        <p:txBody>
          <a:bodyPr>
            <a:normAutofit/>
          </a:bodyPr>
          <a:lstStyle/>
          <a:p>
            <a:pPr marL="285750" indent="-285750" algn="l" rtl="0">
              <a:buClr>
                <a:schemeClr val="tx1">
                  <a:lumMod val="65000"/>
                  <a:lumOff val="35000"/>
                </a:schemeClr>
              </a:buClr>
              <a:buSzPct val="100000"/>
              <a:buFont typeface="Arial" panose="020B0604020202020204" pitchFamily="34" charset="0"/>
              <a:buChar char="•"/>
            </a:pPr>
            <a:r>
              <a:rPr lang="es" sz="1600" b="0" i="0" u="none" dirty="0">
                <a:solidFill>
                  <a:schemeClr val="tx1">
                    <a:lumMod val="65000"/>
                    <a:lumOff val="35000"/>
                  </a:schemeClr>
                </a:solidFill>
              </a:rPr>
              <a:t>Haga clic en “Agregar Archivos” y escoja sus archivo(s) log editados</a:t>
            </a:r>
          </a:p>
          <a:p>
            <a:pPr marL="285750" indent="-285750" algn="l" rtl="0">
              <a:buClr>
                <a:schemeClr val="tx1">
                  <a:lumMod val="65000"/>
                  <a:lumOff val="35000"/>
                </a:schemeClr>
              </a:buClr>
              <a:buSzPct val="100000"/>
              <a:buFont typeface="Arial" panose="020B0604020202020204" pitchFamily="34" charset="0"/>
              <a:buChar char="•"/>
            </a:pPr>
            <a:r>
              <a:rPr lang="es" sz="1600" b="0" i="0" u="none" dirty="0">
                <a:solidFill>
                  <a:schemeClr val="tx1">
                    <a:lumMod val="65000"/>
                    <a:lumOff val="35000"/>
                  </a:schemeClr>
                </a:solidFill>
              </a:rPr>
              <a:t>Entre un Radio de Búsqueda.</a:t>
            </a:r>
          </a:p>
          <a:p>
            <a:pPr marL="742950" lvl="1" indent="-285750" algn="l" rtl="0">
              <a:buClr>
                <a:schemeClr val="tx1">
                  <a:lumMod val="65000"/>
                  <a:lumOff val="35000"/>
                </a:schemeClr>
              </a:buClr>
            </a:pPr>
            <a:r>
              <a:rPr lang="es" sz="1600" b="0" i="0" u="none" dirty="0">
                <a:solidFill>
                  <a:schemeClr val="tx1">
                    <a:lumMod val="65000"/>
                    <a:lumOff val="35000"/>
                  </a:schemeClr>
                </a:solidFill>
              </a:rPr>
              <a:t>Esto le dice al programa que ignore cualquier intersección mayor que 50 pies </a:t>
            </a:r>
            <a:r>
              <a:rPr lang="es" sz="1600" b="0" i="0" u="none" dirty="0" smtClean="0">
                <a:solidFill>
                  <a:schemeClr val="tx1">
                    <a:lumMod val="65000"/>
                    <a:lumOff val="35000"/>
                  </a:schemeClr>
                </a:solidFill>
              </a:rPr>
              <a:t>(ó </a:t>
            </a:r>
            <a:r>
              <a:rPr lang="es" sz="1600" b="0" i="0" u="none" dirty="0">
                <a:solidFill>
                  <a:schemeClr val="tx1">
                    <a:lumMod val="65000"/>
                    <a:lumOff val="35000"/>
                  </a:schemeClr>
                </a:solidFill>
              </a:rPr>
              <a:t>m) desde el punto de intersección planeado.</a:t>
            </a:r>
          </a:p>
          <a:p>
            <a:pPr marL="285750" indent="-285750" algn="l" rtl="0">
              <a:buClr>
                <a:schemeClr val="tx1">
                  <a:lumMod val="65000"/>
                  <a:lumOff val="35000"/>
                </a:schemeClr>
              </a:buClr>
              <a:buSzPct val="100000"/>
              <a:buFont typeface="Arial" panose="020B0604020202020204" pitchFamily="34" charset="0"/>
              <a:buChar char="•"/>
            </a:pPr>
            <a:r>
              <a:rPr lang="es" sz="1600" b="0" i="0" u="none" dirty="0">
                <a:solidFill>
                  <a:schemeClr val="tx1">
                    <a:lumMod val="65000"/>
                    <a:lumOff val="35000"/>
                  </a:schemeClr>
                </a:solidFill>
              </a:rPr>
              <a:t>Si usted tiene datos de ecosonda de doble frecuencia, escoja la profundidad que le gustaría comparar.</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299" y="1291696"/>
            <a:ext cx="5532967" cy="2831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28328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lgn="l" rtl="0"/>
            <a:fld id="{DA57C8CD-F2BF-46AC-99E6-C5D016A26283}" type="slidenum">
              <a:rPr/>
              <a:pPr algn="l" rtl="0"/>
              <a:t>32</a:t>
            </a:fld>
            <a:endParaRPr lang="es" altLang="en-US"/>
          </a:p>
        </p:txBody>
      </p:sp>
      <p:sp>
        <p:nvSpPr>
          <p:cNvPr id="28674" name="Rectangle 2"/>
          <p:cNvSpPr>
            <a:spLocks noGrp="1" noChangeArrowheads="1"/>
          </p:cNvSpPr>
          <p:nvPr>
            <p:ph type="title"/>
          </p:nvPr>
        </p:nvSpPr>
        <p:spPr/>
        <p:txBody>
          <a:bodyPr/>
          <a:lstStyle/>
          <a:p>
            <a:pPr algn="l" rtl="0"/>
            <a:r>
              <a:rPr lang="es" b="0" i="0" u="none"/>
              <a:t>Presentación Gráfica de Resultados</a:t>
            </a:r>
          </a:p>
        </p:txBody>
      </p:sp>
      <p:sp>
        <p:nvSpPr>
          <p:cNvPr id="28675" name="Rectangle 3"/>
          <p:cNvSpPr>
            <a:spLocks noGrp="1" noChangeArrowheads="1"/>
          </p:cNvSpPr>
          <p:nvPr>
            <p:ph type="body" idx="1"/>
          </p:nvPr>
        </p:nvSpPr>
        <p:spPr>
          <a:xfrm>
            <a:off x="347472" y="1179180"/>
            <a:ext cx="8364432" cy="797877"/>
          </a:xfrm>
        </p:spPr>
        <p:txBody>
          <a:bodyPr>
            <a:normAutofit/>
          </a:bodyPr>
          <a:lstStyle/>
          <a:p>
            <a:pPr algn="l" rtl="0"/>
            <a:r>
              <a:rPr lang="es" sz="1800" b="0" i="0" u="none">
                <a:solidFill>
                  <a:schemeClr val="tx1">
                    <a:lumMod val="65000"/>
                    <a:lumOff val="35000"/>
                  </a:schemeClr>
                </a:solidFill>
              </a:rPr>
              <a:t>La vista puede ser manipulada usando su mouse.</a:t>
            </a:r>
          </a:p>
          <a:p>
            <a:pPr algn="l" rtl="0"/>
            <a:r>
              <a:rPr lang="es" sz="1800" b="0" i="0" u="none">
                <a:solidFill>
                  <a:schemeClr val="tx1">
                    <a:lumMod val="65000"/>
                    <a:lumOff val="35000"/>
                  </a:schemeClr>
                </a:solidFill>
              </a:rPr>
              <a:t>Un histograma y sus estadísticas de chequeo cruzado también serán mostradas.</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3179" y="2026571"/>
            <a:ext cx="6202341" cy="4504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64281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lgn="l" rtl="0"/>
            <a:fld id="{36E99331-F239-4B4A-B723-8A1F849F191F}" type="slidenum">
              <a:rPr/>
              <a:pPr algn="l" rtl="0"/>
              <a:t>33</a:t>
            </a:fld>
            <a:endParaRPr lang="es" altLang="en-US"/>
          </a:p>
        </p:txBody>
      </p:sp>
      <p:sp>
        <p:nvSpPr>
          <p:cNvPr id="31746" name="Rectangle 2"/>
          <p:cNvSpPr>
            <a:spLocks noGrp="1" noChangeArrowheads="1"/>
          </p:cNvSpPr>
          <p:nvPr>
            <p:ph type="title"/>
          </p:nvPr>
        </p:nvSpPr>
        <p:spPr/>
        <p:txBody>
          <a:bodyPr/>
          <a:lstStyle/>
          <a:p>
            <a:pPr algn="l" rtl="0"/>
            <a:r>
              <a:rPr lang="es" b="0" i="0" u="none"/>
              <a:t>Cosas a buscar</a:t>
            </a:r>
          </a:p>
        </p:txBody>
      </p:sp>
      <p:sp>
        <p:nvSpPr>
          <p:cNvPr id="31747" name="Rectangle 3"/>
          <p:cNvSpPr>
            <a:spLocks noGrp="1" noChangeArrowheads="1"/>
          </p:cNvSpPr>
          <p:nvPr>
            <p:ph type="body" idx="1"/>
          </p:nvPr>
        </p:nvSpPr>
        <p:spPr>
          <a:xfrm>
            <a:off x="419100" y="1476375"/>
            <a:ext cx="8305800" cy="4419600"/>
          </a:xfrm>
        </p:spPr>
        <p:txBody>
          <a:bodyPr>
            <a:normAutofit lnSpcReduction="10000"/>
          </a:bodyPr>
          <a:lstStyle/>
          <a:p>
            <a:pPr marL="342900" indent="-342900" algn="l" rtl="0">
              <a:buFont typeface="Arial" panose="020B0604020202020204" pitchFamily="34" charset="0"/>
              <a:buChar char="•"/>
            </a:pPr>
            <a:r>
              <a:rPr lang="es" sz="2000" b="1" i="0" u="none">
                <a:solidFill>
                  <a:schemeClr val="bg2"/>
                </a:solidFill>
              </a:rPr>
              <a:t>Diferencia Media Alta, Dev Std Bajo.:</a:t>
            </a:r>
            <a:r>
              <a:rPr lang="es" sz="2000" b="0" i="0" u="none">
                <a:solidFill>
                  <a:schemeClr val="bg2"/>
                </a:solidFill>
              </a:rPr>
              <a:t>  </a:t>
            </a:r>
            <a:r>
              <a:rPr lang="es" sz="2000" b="0" i="0" u="none">
                <a:solidFill>
                  <a:schemeClr val="tx1">
                    <a:lumMod val="65000"/>
                    <a:lumOff val="35000"/>
                  </a:schemeClr>
                </a:solidFill>
              </a:rPr>
              <a:t>Pueden haber un error sistemático que causa que todas las líneas de verificación esten mas altas/bajas que las líneas normales</a:t>
            </a:r>
          </a:p>
          <a:p>
            <a:pPr marL="342900" indent="-342900" algn="l" rtl="0">
              <a:buFont typeface="Arial" panose="020B0604020202020204" pitchFamily="34" charset="0"/>
              <a:buChar char="•"/>
            </a:pPr>
            <a:endParaRPr lang="es" altLang="en-US" sz="2000" dirty="0">
              <a:solidFill>
                <a:schemeClr val="tx1">
                  <a:lumMod val="65000"/>
                  <a:lumOff val="35000"/>
                </a:schemeClr>
              </a:solidFill>
            </a:endParaRPr>
          </a:p>
          <a:p>
            <a:pPr marL="342900" indent="-342900" algn="l" rtl="0">
              <a:buFont typeface="Arial" panose="020B0604020202020204" pitchFamily="34" charset="0"/>
              <a:buChar char="•"/>
            </a:pPr>
            <a:r>
              <a:rPr lang="es" sz="2000" b="1" i="0" u="none">
                <a:solidFill>
                  <a:schemeClr val="bg2"/>
                </a:solidFill>
              </a:rPr>
              <a:t>Diferencia Media Baja, Dev. Std. Alta:</a:t>
            </a:r>
            <a:r>
              <a:rPr lang="es" sz="2000" b="0" i="0" u="none">
                <a:solidFill>
                  <a:schemeClr val="bg2"/>
                </a:solidFill>
              </a:rPr>
              <a:t>  </a:t>
            </a:r>
            <a:r>
              <a:rPr lang="es" sz="2000" b="0" i="0" u="none">
                <a:solidFill>
                  <a:schemeClr val="tx1">
                    <a:lumMod val="65000"/>
                    <a:lumOff val="35000"/>
                  </a:schemeClr>
                </a:solidFill>
              </a:rPr>
              <a:t>Tiene un número igual de valores en las líneas de verificación que estan sobre y debajo de la diferencia media.  Ellas se promedian al final, pero habrán grandes diferencias en algunas intersecciones</a:t>
            </a:r>
          </a:p>
          <a:p>
            <a:pPr marL="342900" indent="-342900" algn="l" rtl="0">
              <a:buFont typeface="Arial" panose="020B0604020202020204" pitchFamily="34" charset="0"/>
              <a:buChar char="•"/>
            </a:pPr>
            <a:endParaRPr lang="es" altLang="en-US" sz="2000" dirty="0">
              <a:solidFill>
                <a:schemeClr val="tx1">
                  <a:lumMod val="65000"/>
                  <a:lumOff val="35000"/>
                </a:schemeClr>
              </a:solidFill>
            </a:endParaRPr>
          </a:p>
          <a:p>
            <a:pPr marL="342900" indent="-342900" algn="l" rtl="0">
              <a:buFont typeface="Arial" panose="020B0604020202020204" pitchFamily="34" charset="0"/>
              <a:buChar char="•"/>
            </a:pPr>
            <a:r>
              <a:rPr lang="es" sz="2000" b="1" i="0" u="none">
                <a:solidFill>
                  <a:schemeClr val="bg2"/>
                </a:solidFill>
              </a:rPr>
              <a:t>Diferencia Media Baja, Baja Dev. Std.:</a:t>
            </a:r>
            <a:r>
              <a:rPr lang="es" sz="2000" b="0" i="0" u="none">
                <a:solidFill>
                  <a:schemeClr val="bg2"/>
                </a:solidFill>
              </a:rPr>
              <a:t>  </a:t>
            </a:r>
            <a:r>
              <a:rPr lang="es" sz="2000" b="0" i="0" u="none">
                <a:solidFill>
                  <a:schemeClr val="tx1">
                    <a:lumMod val="65000"/>
                    <a:lumOff val="35000"/>
                  </a:schemeClr>
                </a:solidFill>
              </a:rPr>
              <a:t>Usted es el mejor Hidrógrafo que existe!</a:t>
            </a:r>
          </a:p>
          <a:p>
            <a:pPr marL="342900" indent="-342900" algn="l" rtl="0">
              <a:buFont typeface="Arial" panose="020B0604020202020204" pitchFamily="34" charset="0"/>
              <a:buChar char="•"/>
            </a:pPr>
            <a:endParaRPr lang="es" altLang="en-US" sz="2000" dirty="0">
              <a:solidFill>
                <a:schemeClr val="tx1">
                  <a:lumMod val="65000"/>
                  <a:lumOff val="35000"/>
                </a:schemeClr>
              </a:solidFill>
            </a:endParaRPr>
          </a:p>
          <a:p>
            <a:pPr marL="342900" indent="-342900" algn="l" rtl="0">
              <a:buFont typeface="Arial" panose="020B0604020202020204" pitchFamily="34" charset="0"/>
              <a:buChar char="•"/>
            </a:pPr>
            <a:r>
              <a:rPr lang="es" sz="2000" b="1" i="0" u="none">
                <a:solidFill>
                  <a:schemeClr val="bg2"/>
                </a:solidFill>
              </a:rPr>
              <a:t>Alta Diferencia Media, Alta Dev. Std.:</a:t>
            </a:r>
            <a:r>
              <a:rPr lang="es" sz="2000" b="0" i="0" u="none">
                <a:solidFill>
                  <a:schemeClr val="bg2"/>
                </a:solidFill>
              </a:rPr>
              <a:t>  </a:t>
            </a:r>
            <a:r>
              <a:rPr lang="es" sz="2000" b="0" i="0" u="none">
                <a:solidFill>
                  <a:schemeClr val="tx1">
                    <a:lumMod val="65000"/>
                    <a:lumOff val="35000"/>
                  </a:schemeClr>
                </a:solidFill>
              </a:rPr>
              <a:t>Hora de parar el levantamiento y entender que esta haciendo mal</a:t>
            </a:r>
          </a:p>
        </p:txBody>
      </p:sp>
    </p:spTree>
    <p:extLst>
      <p:ext uri="{BB962C8B-B14F-4D97-AF65-F5344CB8AC3E}">
        <p14:creationId xmlns:p14="http://schemas.microsoft.com/office/powerpoint/2010/main" val="39429300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algn="l" rtl="0"/>
            <a:r>
              <a:rPr lang="es" b="0" i="0" u="none"/>
              <a:t>Recomendaciones</a:t>
            </a:r>
          </a:p>
        </p:txBody>
      </p:sp>
      <p:sp>
        <p:nvSpPr>
          <p:cNvPr id="83971" name="Rectangle 3"/>
          <p:cNvSpPr>
            <a:spLocks noGrp="1" noChangeArrowheads="1"/>
          </p:cNvSpPr>
          <p:nvPr>
            <p:ph type="body" idx="1"/>
          </p:nvPr>
        </p:nvSpPr>
        <p:spPr/>
        <p:txBody>
          <a:bodyPr/>
          <a:lstStyle/>
          <a:p>
            <a:pPr algn="l" rtl="0">
              <a:buClr>
                <a:schemeClr val="tx1">
                  <a:lumMod val="65000"/>
                  <a:lumOff val="35000"/>
                </a:schemeClr>
              </a:buClr>
            </a:pPr>
            <a:r>
              <a:rPr lang="es" sz="2400" b="0" i="0" u="none" dirty="0">
                <a:solidFill>
                  <a:schemeClr val="bg2"/>
                </a:solidFill>
              </a:rPr>
              <a:t>Recorra la 1ra línea de levantamiento dos veces </a:t>
            </a:r>
          </a:p>
          <a:p>
            <a:pPr marL="480060" lvl="1" indent="-342900" algn="l" rtl="0">
              <a:buClr>
                <a:schemeClr val="tx1">
                  <a:lumMod val="65000"/>
                  <a:lumOff val="35000"/>
                </a:schemeClr>
              </a:buClr>
              <a:buFont typeface="Arial" panose="020B0604020202020204" pitchFamily="34" charset="0"/>
              <a:buChar char="•"/>
            </a:pPr>
            <a:r>
              <a:rPr lang="es" b="0" i="0" u="none" dirty="0">
                <a:solidFill>
                  <a:schemeClr val="tx1">
                    <a:lumMod val="65000"/>
                    <a:lumOff val="35000"/>
                  </a:schemeClr>
                </a:solidFill>
              </a:rPr>
              <a:t>Esto le ayuda a verificar la “latencia” entre el GPS y la ecosonda</a:t>
            </a:r>
            <a:endParaRPr lang="es" altLang="en-US"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endParaRPr lang="es" altLang="en-US" sz="2400" dirty="0">
              <a:solidFill>
                <a:schemeClr val="tx1">
                  <a:lumMod val="65000"/>
                  <a:lumOff val="35000"/>
                </a:schemeClr>
              </a:solidFill>
            </a:endParaRPr>
          </a:p>
          <a:p>
            <a:pPr algn="l" rtl="0">
              <a:buClr>
                <a:schemeClr val="tx1">
                  <a:lumMod val="65000"/>
                  <a:lumOff val="35000"/>
                </a:schemeClr>
              </a:buClr>
            </a:pPr>
            <a:r>
              <a:rPr lang="es" sz="2400" b="0" i="0" u="none" dirty="0">
                <a:solidFill>
                  <a:schemeClr val="bg2"/>
                </a:solidFill>
              </a:rPr>
              <a:t>Recorra la </a:t>
            </a:r>
            <a:r>
              <a:rPr lang="es" sz="2400" b="0" i="0" u="none" dirty="0" smtClean="0">
                <a:solidFill>
                  <a:schemeClr val="bg2"/>
                </a:solidFill>
              </a:rPr>
              <a:t>línea </a:t>
            </a:r>
            <a:r>
              <a:rPr lang="es" sz="2400" b="0" i="0" u="none" dirty="0">
                <a:solidFill>
                  <a:schemeClr val="bg2"/>
                </a:solidFill>
              </a:rPr>
              <a:t>central del canal y/o alguna de las </a:t>
            </a:r>
            <a:r>
              <a:rPr lang="es" sz="2400" b="0" i="0" u="none" dirty="0" smtClean="0">
                <a:solidFill>
                  <a:schemeClr val="bg2"/>
                </a:solidFill>
              </a:rPr>
              <a:t>líneas </a:t>
            </a:r>
            <a:r>
              <a:rPr lang="es" sz="2400" b="0" i="0" u="none" dirty="0">
                <a:solidFill>
                  <a:schemeClr val="bg2"/>
                </a:solidFill>
              </a:rPr>
              <a:t>paralelas a la central</a:t>
            </a:r>
          </a:p>
          <a:p>
            <a:pPr marL="480060" lvl="1" indent="-342900" algn="l" rtl="0">
              <a:buClr>
                <a:schemeClr val="tx1">
                  <a:lumMod val="65000"/>
                  <a:lumOff val="35000"/>
                </a:schemeClr>
              </a:buClr>
              <a:buFont typeface="Arial" panose="020B0604020202020204" pitchFamily="34" charset="0"/>
              <a:buChar char="•"/>
            </a:pPr>
            <a:r>
              <a:rPr lang="es" b="0" i="0" u="none" dirty="0">
                <a:solidFill>
                  <a:schemeClr val="tx1">
                    <a:lumMod val="65000"/>
                    <a:lumOff val="35000"/>
                  </a:schemeClr>
                </a:solidFill>
              </a:rPr>
              <a:t>Esto le permite ejecutar ESTADISTICAS para obtener una idea de la “repetibilidad” de sus datos de levantamiento</a:t>
            </a:r>
          </a:p>
          <a:p>
            <a:pPr marL="754380" lvl="3" indent="-342900" algn="l" rtl="0">
              <a:buClr>
                <a:schemeClr val="tx1">
                  <a:lumMod val="65000"/>
                  <a:lumOff val="35000"/>
                </a:schemeClr>
              </a:buClr>
              <a:buFont typeface="Arial" panose="020B0604020202020204" pitchFamily="34" charset="0"/>
              <a:buChar char="•"/>
            </a:pPr>
            <a:r>
              <a:rPr lang="es" sz="2000" b="0" i="0" u="none" dirty="0">
                <a:solidFill>
                  <a:schemeClr val="tx1">
                    <a:lumMod val="65000"/>
                    <a:lumOff val="35000"/>
                  </a:schemeClr>
                </a:solidFill>
              </a:rPr>
              <a:t>NOTA: “repetibilidad”, no es “precisión”</a:t>
            </a:r>
          </a:p>
          <a:p>
            <a:pPr marL="342900" indent="-342900" algn="l" rtl="0">
              <a:buClr>
                <a:schemeClr val="tx1">
                  <a:lumMod val="65000"/>
                  <a:lumOff val="35000"/>
                </a:schemeClr>
              </a:buClr>
              <a:buFont typeface="Arial" panose="020B0604020202020204" pitchFamily="34" charset="0"/>
              <a:buChar char="•"/>
            </a:pPr>
            <a:endParaRPr lang="es" altLang="en-US" sz="2400" dirty="0">
              <a:solidFill>
                <a:schemeClr val="bg2"/>
              </a:solidFill>
            </a:endParaRPr>
          </a:p>
          <a:p>
            <a:pPr algn="l" rtl="0">
              <a:buClr>
                <a:schemeClr val="tx1">
                  <a:lumMod val="65000"/>
                  <a:lumOff val="35000"/>
                </a:schemeClr>
              </a:buClr>
            </a:pPr>
            <a:r>
              <a:rPr lang="es" sz="2400" b="0" i="0" u="none" dirty="0">
                <a:solidFill>
                  <a:schemeClr val="bg2"/>
                </a:solidFill>
              </a:rPr>
              <a:t>Recorra la última línea de levantamiento dos veces.</a:t>
            </a:r>
          </a:p>
          <a:p>
            <a:pPr marL="480060" lvl="1" indent="-342900" algn="l" rtl="0">
              <a:buClr>
                <a:schemeClr val="tx1">
                  <a:lumMod val="65000"/>
                  <a:lumOff val="35000"/>
                </a:schemeClr>
              </a:buClr>
              <a:buFont typeface="Arial" panose="020B0604020202020204" pitchFamily="34" charset="0"/>
              <a:buChar char="•"/>
            </a:pPr>
            <a:r>
              <a:rPr lang="es" b="0" i="0" u="none" dirty="0">
                <a:solidFill>
                  <a:schemeClr val="tx1">
                    <a:lumMod val="65000"/>
                    <a:lumOff val="35000"/>
                  </a:schemeClr>
                </a:solidFill>
              </a:rPr>
              <a:t>Esto le da una verificación de cierre en la “Latencia”.</a:t>
            </a:r>
          </a:p>
        </p:txBody>
      </p:sp>
    </p:spTree>
    <p:extLst>
      <p:ext uri="{BB962C8B-B14F-4D97-AF65-F5344CB8AC3E}">
        <p14:creationId xmlns:p14="http://schemas.microsoft.com/office/powerpoint/2010/main" val="13948340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Mas Nuevas)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5"/>
              </a:rPr>
              <a:t>HYPACK 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Tree>
    <p:extLst>
      <p:ext uri="{BB962C8B-B14F-4D97-AF65-F5344CB8AC3E}">
        <p14:creationId xmlns:p14="http://schemas.microsoft.com/office/powerpoint/2010/main" val="205292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354436" y="81280"/>
            <a:ext cx="7348537" cy="989013"/>
          </a:xfrm>
        </p:spPr>
        <p:txBody>
          <a:bodyPr/>
          <a:lstStyle/>
          <a:p>
            <a:pPr algn="l" rtl="0" eaLnBrk="1" hangingPunct="1"/>
            <a:r>
              <a:rPr lang="es" sz="3600" b="0" i="0" u="none">
                <a:latin typeface="Arial" pitchFamily="34" charset="0"/>
                <a:cs typeface="Arial" pitchFamily="34" charset="0"/>
              </a:rPr>
              <a:t>Opciones Selección de Sondajes:</a:t>
            </a:r>
          </a:p>
        </p:txBody>
      </p:sp>
      <p:graphicFrame>
        <p:nvGraphicFramePr>
          <p:cNvPr id="4" name="Table Placeholder 4">
            <a:extLst/>
          </p:cNvPr>
          <p:cNvGraphicFramePr>
            <a:graphicFrameLocks/>
          </p:cNvGraphicFramePr>
          <p:nvPr>
            <p:extLst>
              <p:ext uri="{D42A27DB-BD31-4B8C-83A1-F6EECF244321}">
                <p14:modId xmlns:p14="http://schemas.microsoft.com/office/powerpoint/2010/main" val="4152082717"/>
              </p:ext>
            </p:extLst>
          </p:nvPr>
        </p:nvGraphicFramePr>
        <p:xfrm>
          <a:off x="443653" y="1742440"/>
          <a:ext cx="8229600" cy="4236423"/>
        </p:xfrm>
        <a:graphic>
          <a:graphicData uri="http://schemas.openxmlformats.org/drawingml/2006/table">
            <a:tbl>
              <a:tblPr firstRow="1" bandRow="1">
                <a:tableStyleId>{5C22544A-7EE6-4342-B048-85BDC9FD1C3A}</a:tableStyleId>
              </a:tblPr>
              <a:tblGrid>
                <a:gridCol w="2265364">
                  <a:extLst>
                    <a:ext uri="{9D8B030D-6E8A-4147-A177-3AD203B41FA5}">
                      <a16:colId xmlns="" xmlns:a16="http://schemas.microsoft.com/office/drawing/2014/main" val="20000"/>
                    </a:ext>
                  </a:extLst>
                </a:gridCol>
                <a:gridCol w="1849436">
                  <a:extLst>
                    <a:ext uri="{9D8B030D-6E8A-4147-A177-3AD203B41FA5}">
                      <a16:colId xmlns="" xmlns:a16="http://schemas.microsoft.com/office/drawing/2014/main" val="20001"/>
                    </a:ext>
                  </a:extLst>
                </a:gridCol>
                <a:gridCol w="2057400">
                  <a:extLst>
                    <a:ext uri="{9D8B030D-6E8A-4147-A177-3AD203B41FA5}">
                      <a16:colId xmlns="" xmlns:a16="http://schemas.microsoft.com/office/drawing/2014/main" val="20002"/>
                    </a:ext>
                  </a:extLst>
                </a:gridCol>
                <a:gridCol w="2057400">
                  <a:extLst>
                    <a:ext uri="{9D8B030D-6E8A-4147-A177-3AD203B41FA5}">
                      <a16:colId xmlns="" xmlns:a16="http://schemas.microsoft.com/office/drawing/2014/main" val="20003"/>
                    </a:ext>
                  </a:extLst>
                </a:gridCol>
              </a:tblGrid>
              <a:tr h="457144">
                <a:tc>
                  <a:txBody>
                    <a:bodyPr/>
                    <a:lstStyle/>
                    <a:p>
                      <a:pPr algn="l" rtl="0"/>
                      <a:r>
                        <a:rPr lang="es" sz="2000" b="0" i="0" u="none" dirty="0">
                          <a:solidFill>
                            <a:srgbClr val="53565A"/>
                          </a:solidFill>
                        </a:rPr>
                        <a:t>Programa</a:t>
                      </a:r>
                    </a:p>
                  </a:txBody>
                  <a:tcPr marT="45697" marB="45697">
                    <a:solidFill>
                      <a:srgbClr val="61AEC9"/>
                    </a:solidFill>
                  </a:tcPr>
                </a:tc>
                <a:tc>
                  <a:txBody>
                    <a:bodyPr/>
                    <a:lstStyle/>
                    <a:p>
                      <a:pPr algn="l" rtl="0"/>
                      <a:r>
                        <a:rPr lang="es" sz="2000" b="0" i="0" u="none">
                          <a:solidFill>
                            <a:srgbClr val="53565A"/>
                          </a:solidFill>
                        </a:rPr>
                        <a:t>Salidas:</a:t>
                      </a:r>
                    </a:p>
                  </a:txBody>
                  <a:tcPr marT="45697" marB="45697">
                    <a:solidFill>
                      <a:srgbClr val="61AEC9"/>
                    </a:solidFill>
                  </a:tcPr>
                </a:tc>
                <a:tc>
                  <a:txBody>
                    <a:bodyPr/>
                    <a:lstStyle/>
                    <a:p>
                      <a:pPr algn="l" rtl="0"/>
                      <a:r>
                        <a:rPr lang="es" sz="2000" b="0" i="0" u="none">
                          <a:solidFill>
                            <a:srgbClr val="53565A"/>
                          </a:solidFill>
                        </a:rPr>
                        <a:t>Entrada Datos</a:t>
                      </a:r>
                    </a:p>
                  </a:txBody>
                  <a:tcPr marT="45697" marB="45697">
                    <a:solidFill>
                      <a:srgbClr val="61AEC9"/>
                    </a:solidFill>
                  </a:tcPr>
                </a:tc>
                <a:tc>
                  <a:txBody>
                    <a:bodyPr/>
                    <a:lstStyle/>
                    <a:p>
                      <a:pPr algn="l" rtl="0"/>
                      <a:r>
                        <a:rPr lang="es" sz="2000" b="0" i="0" u="none">
                          <a:solidFill>
                            <a:srgbClr val="53565A"/>
                          </a:solidFill>
                        </a:rPr>
                        <a:t>Salida Datos</a:t>
                      </a:r>
                    </a:p>
                  </a:txBody>
                  <a:tcPr marT="45697" marB="45697">
                    <a:solidFill>
                      <a:srgbClr val="61AEC9"/>
                    </a:solidFill>
                  </a:tcPr>
                </a:tc>
                <a:extLst>
                  <a:ext uri="{0D108BD9-81ED-4DB2-BD59-A6C34878D82A}">
                    <a16:rowId xmlns="" xmlns:a16="http://schemas.microsoft.com/office/drawing/2014/main" val="10000"/>
                  </a:ext>
                </a:extLst>
              </a:tr>
              <a:tr h="579061">
                <a:tc>
                  <a:txBody>
                    <a:bodyPr/>
                    <a:lstStyle/>
                    <a:p>
                      <a:pPr algn="l" rtl="0"/>
                      <a:r>
                        <a:rPr lang="es" sz="2000" b="1" i="0" u="none">
                          <a:solidFill>
                            <a:srgbClr val="53565A"/>
                          </a:solidFill>
                          <a:effectLst/>
                        </a:rPr>
                        <a:t>REDUCIR</a:t>
                      </a:r>
                    </a:p>
                  </a:txBody>
                  <a:tcPr marT="45697" marB="45697">
                    <a:solidFill>
                      <a:schemeClr val="bg2">
                        <a:lumMod val="60000"/>
                        <a:lumOff val="40000"/>
                      </a:schemeClr>
                    </a:solidFill>
                  </a:tcPr>
                </a:tc>
                <a:tc>
                  <a:txBody>
                    <a:bodyPr/>
                    <a:lstStyle/>
                    <a:p>
                      <a:pPr algn="ctr" rtl="0"/>
                      <a:r>
                        <a:rPr lang="es" sz="1600" b="0" i="0" u="none">
                          <a:solidFill>
                            <a:srgbClr val="53565A"/>
                          </a:solidFill>
                          <a:effectLst/>
                        </a:rPr>
                        <a:t>Prof. Más baja</a:t>
                      </a:r>
                      <a:endParaRPr lang="es" sz="1600" b="0" dirty="0">
                        <a:solidFill>
                          <a:srgbClr val="53565A"/>
                        </a:solidFill>
                        <a:effectLst/>
                      </a:endParaRP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ctr" rtl="0"/>
                      <a:r>
                        <a:rPr lang="es" sz="1400" b="0" i="0" u="none">
                          <a:solidFill>
                            <a:srgbClr val="53565A"/>
                          </a:solidFill>
                          <a:effectLst/>
                        </a:rPr>
                        <a:t>ALL Editados (*.LOG)</a:t>
                      </a:r>
                    </a:p>
                    <a:p>
                      <a:pPr algn="ctr" rtl="0"/>
                      <a:r>
                        <a:rPr lang="es" sz="1400" b="0" i="0" u="none">
                          <a:solidFill>
                            <a:srgbClr val="53565A"/>
                          </a:solidFill>
                          <a:effectLst/>
                        </a:rPr>
                        <a:t>XYZ</a:t>
                      </a: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ctr" rtl="0"/>
                      <a:r>
                        <a:rPr lang="es" sz="1600" b="0" i="0" u="none">
                          <a:solidFill>
                            <a:srgbClr val="53565A"/>
                          </a:solidFill>
                          <a:effectLst/>
                        </a:rPr>
                        <a:t>XYZ</a:t>
                      </a: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extLst>
                  <a:ext uri="{0D108BD9-81ED-4DB2-BD59-A6C34878D82A}">
                    <a16:rowId xmlns="" xmlns:a16="http://schemas.microsoft.com/office/drawing/2014/main" val="10001"/>
                  </a:ext>
                </a:extLst>
              </a:tr>
              <a:tr h="822895">
                <a:tc>
                  <a:txBody>
                    <a:bodyPr/>
                    <a:lstStyle/>
                    <a:p>
                      <a:pPr algn="l" rtl="0"/>
                      <a:r>
                        <a:rPr lang="es" sz="2000" b="1" i="0" u="none" dirty="0">
                          <a:solidFill>
                            <a:srgbClr val="53565A"/>
                          </a:solidFill>
                          <a:effectLst/>
                        </a:rPr>
                        <a:t>REDUCCION TRANSVERSAL</a:t>
                      </a:r>
                    </a:p>
                  </a:txBody>
                  <a:tcPr marT="45697" marB="45697">
                    <a:solidFill>
                      <a:schemeClr val="bg2">
                        <a:lumMod val="60000"/>
                        <a:lumOff val="40000"/>
                      </a:schemeClr>
                    </a:solidFill>
                  </a:tcPr>
                </a:tc>
                <a:tc>
                  <a:txBody>
                    <a:bodyPr/>
                    <a:lstStyle/>
                    <a:p>
                      <a:pPr algn="ctr" rtl="0"/>
                      <a:r>
                        <a:rPr lang="es" sz="1600" b="0" i="0" u="none" dirty="0" smtClean="0">
                          <a:solidFill>
                            <a:srgbClr val="53565A"/>
                          </a:solidFill>
                          <a:effectLst/>
                        </a:rPr>
                        <a:t>Profundidades </a:t>
                      </a:r>
                      <a:r>
                        <a:rPr lang="es" sz="1600" b="0" i="0" u="none" dirty="0">
                          <a:solidFill>
                            <a:srgbClr val="53565A"/>
                          </a:solidFill>
                          <a:effectLst/>
                        </a:rPr>
                        <a:t>Aleatorias</a:t>
                      </a: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ctr" rtl="0"/>
                      <a:r>
                        <a:rPr lang="es" sz="1400" b="0" i="0" u="none">
                          <a:solidFill>
                            <a:srgbClr val="53565A"/>
                          </a:solidFill>
                          <a:effectLst/>
                        </a:rPr>
                        <a:t>ALL Editados (*.LOG)</a:t>
                      </a:r>
                    </a:p>
                    <a:p>
                      <a:pPr algn="ctr" rtl="0"/>
                      <a:r>
                        <a:rPr lang="es" sz="1400" b="0" i="0" u="none">
                          <a:solidFill>
                            <a:srgbClr val="53565A"/>
                          </a:solidFill>
                          <a:effectLst/>
                        </a:rPr>
                        <a:t>Hoja de Ploteo (*.PLT)</a:t>
                      </a: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ctr" rtl="0"/>
                      <a:r>
                        <a:rPr lang="es" sz="1600" b="0" i="0" u="none">
                          <a:solidFill>
                            <a:srgbClr val="53565A"/>
                          </a:solidFill>
                          <a:effectLst/>
                        </a:rPr>
                        <a:t>ALL Editados (*.LOG)</a:t>
                      </a: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extLst>
                  <a:ext uri="{0D108BD9-81ED-4DB2-BD59-A6C34878D82A}">
                    <a16:rowId xmlns="" xmlns:a16="http://schemas.microsoft.com/office/drawing/2014/main" val="10002"/>
                  </a:ext>
                </a:extLst>
              </a:tr>
              <a:tr h="914333">
                <a:tc>
                  <a:txBody>
                    <a:bodyPr/>
                    <a:lstStyle/>
                    <a:p>
                      <a:pPr algn="l" rtl="0"/>
                      <a:r>
                        <a:rPr lang="es" sz="2000" b="1" i="0" u="none">
                          <a:solidFill>
                            <a:srgbClr val="53565A"/>
                          </a:solidFill>
                          <a:effectLst/>
                        </a:rPr>
                        <a:t>SELECCION MONOHAZ</a:t>
                      </a:r>
                    </a:p>
                  </a:txBody>
                  <a:tcPr marT="45697" marB="45697">
                    <a:solidFill>
                      <a:schemeClr val="bg2">
                        <a:lumMod val="60000"/>
                        <a:lumOff val="40000"/>
                      </a:schemeClr>
                    </a:solidFill>
                  </a:tcPr>
                </a:tc>
                <a:tc>
                  <a:txBody>
                    <a:bodyPr/>
                    <a:lstStyle/>
                    <a:p>
                      <a:pPr algn="ctr" rtl="0"/>
                      <a:r>
                        <a:rPr lang="es" sz="1600" b="0" i="0" u="none" dirty="0">
                          <a:solidFill>
                            <a:srgbClr val="53565A"/>
                          </a:solidFill>
                          <a:effectLst/>
                        </a:rPr>
                        <a:t>Más </a:t>
                      </a:r>
                      <a:r>
                        <a:rPr lang="es" sz="1600" b="0" i="0" u="none" dirty="0" smtClean="0">
                          <a:solidFill>
                            <a:srgbClr val="53565A"/>
                          </a:solidFill>
                          <a:effectLst/>
                        </a:rPr>
                        <a:t>bajas </a:t>
                      </a:r>
                      <a:r>
                        <a:rPr lang="es" sz="1600" b="0" i="0" u="none" dirty="0">
                          <a:solidFill>
                            <a:srgbClr val="53565A"/>
                          </a:solidFill>
                          <a:effectLst/>
                        </a:rPr>
                        <a:t>Profundidades y/o Profundidades a Espaciamiento Fijo</a:t>
                      </a: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ctr" rtl="0"/>
                      <a:r>
                        <a:rPr lang="es" sz="1400" b="0" i="0" u="none">
                          <a:solidFill>
                            <a:srgbClr val="53565A"/>
                          </a:solidFill>
                          <a:effectLst/>
                        </a:rPr>
                        <a:t>ALL Editados (*.LOG)</a:t>
                      </a:r>
                      <a:endParaRPr lang="es" sz="1400" b="0" dirty="0">
                        <a:solidFill>
                          <a:srgbClr val="53565A"/>
                        </a:solidFill>
                        <a:effectLst/>
                      </a:endParaRP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ctr" rtl="0"/>
                      <a:r>
                        <a:rPr lang="es" sz="1600" b="0" i="0" u="none">
                          <a:solidFill>
                            <a:srgbClr val="53565A"/>
                          </a:solidFill>
                          <a:effectLst/>
                        </a:rPr>
                        <a:t>ALL Editados (*.LOG)</a:t>
                      </a: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extLst>
                  <a:ext uri="{0D108BD9-81ED-4DB2-BD59-A6C34878D82A}">
                    <a16:rowId xmlns="" xmlns:a16="http://schemas.microsoft.com/office/drawing/2014/main" val="10003"/>
                  </a:ext>
                </a:extLst>
              </a:tr>
              <a:tr h="1066729">
                <a:tc>
                  <a:txBody>
                    <a:bodyPr/>
                    <a:lstStyle/>
                    <a:p>
                      <a:pPr algn="l" rtl="0"/>
                      <a:r>
                        <a:rPr lang="es" sz="2000" b="1" i="0" u="none">
                          <a:solidFill>
                            <a:srgbClr val="53565A"/>
                          </a:solidFill>
                          <a:effectLst/>
                        </a:rPr>
                        <a:t>CARTOGRAFIAR</a:t>
                      </a:r>
                    </a:p>
                  </a:txBody>
                  <a:tcPr marT="45697" marB="45697">
                    <a:solidFill>
                      <a:schemeClr val="bg2">
                        <a:lumMod val="60000"/>
                        <a:lumOff val="40000"/>
                      </a:schemeClr>
                    </a:solidFill>
                  </a:tcPr>
                </a:tc>
                <a:tc>
                  <a:txBody>
                    <a:bodyPr/>
                    <a:lstStyle/>
                    <a:p>
                      <a:pPr algn="ctr" rtl="0"/>
                      <a:r>
                        <a:rPr lang="es" sz="1600" b="0" i="0" u="none">
                          <a:solidFill>
                            <a:srgbClr val="53565A"/>
                          </a:solidFill>
                          <a:effectLst/>
                        </a:rPr>
                        <a:t>Una Profundidad Por Celda Matriz</a:t>
                      </a: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ctr" rtl="0"/>
                      <a:r>
                        <a:rPr lang="es" sz="1400" b="0" i="0" u="none">
                          <a:solidFill>
                            <a:srgbClr val="53565A"/>
                          </a:solidFill>
                          <a:effectLst/>
                        </a:rPr>
                        <a:t>ALL Editados (*.LOG)</a:t>
                      </a:r>
                    </a:p>
                    <a:p>
                      <a:pPr algn="ctr" rtl="0"/>
                      <a:r>
                        <a:rPr lang="es" sz="1400" b="0" i="0" u="none">
                          <a:solidFill>
                            <a:srgbClr val="53565A"/>
                          </a:solidFill>
                          <a:effectLst/>
                        </a:rPr>
                        <a:t>XYZ</a:t>
                      </a:r>
                    </a:p>
                    <a:p>
                      <a:pPr algn="ctr" rtl="0"/>
                      <a:r>
                        <a:rPr lang="es" sz="1400" b="0" i="0" u="none">
                          <a:solidFill>
                            <a:srgbClr val="53565A"/>
                          </a:solidFill>
                          <a:effectLst/>
                        </a:rPr>
                        <a:t>HS2/HS2x</a:t>
                      </a:r>
                    </a:p>
                    <a:p>
                      <a:pPr algn="ctr" rtl="0"/>
                      <a:r>
                        <a:rPr lang="es" sz="1400" b="0" i="0" u="none">
                          <a:solidFill>
                            <a:srgbClr val="53565A"/>
                          </a:solidFill>
                          <a:effectLst/>
                        </a:rPr>
                        <a:t>MTX</a:t>
                      </a: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ctr" rtl="0"/>
                      <a:r>
                        <a:rPr lang="es" sz="1600" b="0" i="0" u="none" dirty="0">
                          <a:solidFill>
                            <a:srgbClr val="53565A"/>
                          </a:solidFill>
                          <a:effectLst/>
                        </a:rPr>
                        <a:t>XYZ</a:t>
                      </a:r>
                    </a:p>
                  </a:txBody>
                  <a:tcPr marT="45697" marB="45697">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5005700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dirty="0" smtClean="0"/>
              <a:t>REDUCIR</a:t>
            </a:r>
            <a:endParaRPr lang="es" b="0" i="0" u="none"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a:t>
            </a:fld>
            <a:endParaRPr lang="e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1608" y="2514600"/>
            <a:ext cx="2867412" cy="3967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099877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0" y="0"/>
            <a:ext cx="8991600" cy="989013"/>
          </a:xfrm>
        </p:spPr>
        <p:txBody>
          <a:bodyPr anchorCtr="1"/>
          <a:lstStyle/>
          <a:p>
            <a:pPr algn="l" rtl="0" eaLnBrk="1" hangingPunct="1"/>
            <a:r>
              <a:rPr lang="es" sz="2400" b="0" i="0" u="none" dirty="0">
                <a:latin typeface="Arial" pitchFamily="34" charset="0"/>
                <a:cs typeface="Arial" pitchFamily="34" charset="0"/>
              </a:rPr>
              <a:t>REDUCIR </a:t>
            </a:r>
            <a:r>
              <a:rPr lang="es" sz="2400" dirty="0">
                <a:latin typeface="Arial" pitchFamily="34" charset="0"/>
                <a:cs typeface="Arial" pitchFamily="34" charset="0"/>
              </a:rPr>
              <a:t/>
            </a:r>
            <a:br>
              <a:rPr lang="es" sz="2400" dirty="0">
                <a:latin typeface="Arial" pitchFamily="34" charset="0"/>
                <a:cs typeface="Arial" pitchFamily="34" charset="0"/>
              </a:rPr>
            </a:br>
            <a:r>
              <a:rPr lang="es" sz="2400" b="0" i="0" u="none" dirty="0">
                <a:latin typeface="Arial" pitchFamily="34" charset="0"/>
                <a:cs typeface="Arial" pitchFamily="34" charset="0"/>
              </a:rPr>
              <a:t>Salve las Profundidades Más bajas en su Ubicación Exacta</a:t>
            </a:r>
          </a:p>
        </p:txBody>
      </p:sp>
      <p:pic>
        <p:nvPicPr>
          <p:cNvPr id="45059" name="Picture 5" descr="SortBefo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7650" y="2057400"/>
            <a:ext cx="2935288" cy="1949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5060" name="Picture 6" descr="SortAf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8763" y="4114800"/>
            <a:ext cx="2924175" cy="1981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6086" name="Text Box 3">
            <a:extLst/>
          </p:cNvPr>
          <p:cNvSpPr txBox="1">
            <a:spLocks noChangeArrowheads="1"/>
          </p:cNvSpPr>
          <p:nvPr/>
        </p:nvSpPr>
        <p:spPr bwMode="auto">
          <a:xfrm>
            <a:off x="298450" y="1219200"/>
            <a:ext cx="472440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eaLnBrk="1" hangingPunct="1">
              <a:spcBef>
                <a:spcPct val="50000"/>
              </a:spcBef>
              <a:defRPr/>
            </a:pPr>
            <a:r>
              <a:rPr lang="es" sz="2000" b="0" i="0" u="none">
                <a:solidFill>
                  <a:srgbClr val="53565A"/>
                </a:solidFill>
              </a:rPr>
              <a:t>Seleccione los sondajes más bajos, elimine profundidades que los sobre-escriban.  </a:t>
            </a:r>
          </a:p>
          <a:p>
            <a:pPr algn="l" rtl="0" eaLnBrk="1" hangingPunct="1">
              <a:spcBef>
                <a:spcPct val="50000"/>
              </a:spcBef>
              <a:defRPr/>
            </a:pPr>
            <a:r>
              <a:rPr lang="es" sz="2000" b="0" i="0" u="none">
                <a:solidFill>
                  <a:srgbClr val="53565A"/>
                </a:solidFill>
              </a:rPr>
              <a:t>Diseñado para datos monohaz, pero también usado con Datos Multihaz.</a:t>
            </a:r>
          </a:p>
        </p:txBody>
      </p:sp>
      <p:sp>
        <p:nvSpPr>
          <p:cNvPr id="46087" name="Text Box 5">
            <a:extLst/>
          </p:cNvPr>
          <p:cNvSpPr txBox="1">
            <a:spLocks noChangeArrowheads="1"/>
          </p:cNvSpPr>
          <p:nvPr/>
        </p:nvSpPr>
        <p:spPr bwMode="auto">
          <a:xfrm>
            <a:off x="381000" y="3362995"/>
            <a:ext cx="281940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defRPr/>
            </a:pPr>
            <a:r>
              <a:rPr lang="es" sz="2000" b="0" i="0" u="none" dirty="0">
                <a:solidFill>
                  <a:srgbClr val="53565A"/>
                </a:solidFill>
              </a:rPr>
              <a:t>Juego de Sondajes usado para:</a:t>
            </a:r>
          </a:p>
          <a:p>
            <a:pPr algn="l" rtl="0">
              <a:spcBef>
                <a:spcPct val="50000"/>
              </a:spcBef>
              <a:buFontTx/>
              <a:buChar char="•"/>
              <a:defRPr/>
            </a:pPr>
            <a:r>
              <a:rPr lang="es" sz="2000" b="0" i="0" u="none" dirty="0">
                <a:solidFill>
                  <a:srgbClr val="53565A"/>
                </a:solidFill>
              </a:rPr>
              <a:t>  Ploteo</a:t>
            </a:r>
          </a:p>
          <a:p>
            <a:pPr algn="l" rtl="0">
              <a:spcBef>
                <a:spcPct val="50000"/>
              </a:spcBef>
              <a:buFontTx/>
              <a:buChar char="•"/>
              <a:defRPr/>
            </a:pPr>
            <a:r>
              <a:rPr lang="es" sz="2000" b="0" i="0" u="none" dirty="0">
                <a:solidFill>
                  <a:srgbClr val="53565A"/>
                </a:solidFill>
              </a:rPr>
              <a:t>  Isóbatas</a:t>
            </a:r>
          </a:p>
          <a:p>
            <a:pPr algn="l" rtl="0">
              <a:spcBef>
                <a:spcPct val="50000"/>
              </a:spcBef>
              <a:buFontTx/>
              <a:buChar char="•"/>
              <a:defRPr/>
            </a:pPr>
            <a:r>
              <a:rPr lang="es" sz="2000" b="0" i="0" u="none" dirty="0">
                <a:solidFill>
                  <a:srgbClr val="53565A"/>
                </a:solidFill>
              </a:rPr>
              <a:t>  Exportar a CAD</a:t>
            </a:r>
          </a:p>
        </p:txBody>
      </p:sp>
    </p:spTree>
    <p:extLst>
      <p:ext uri="{BB962C8B-B14F-4D97-AF65-F5344CB8AC3E}">
        <p14:creationId xmlns:p14="http://schemas.microsoft.com/office/powerpoint/2010/main" val="3635676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18664" y="115207"/>
            <a:ext cx="6528671" cy="988786"/>
          </a:xfrm>
        </p:spPr>
        <p:txBody>
          <a:bodyPr/>
          <a:lstStyle/>
          <a:p>
            <a:pPr marL="53975" algn="l" rtl="0" eaLnBrk="1" hangingPunct="1"/>
            <a:r>
              <a:rPr lang="es" sz="3600" b="0" i="0" u="none">
                <a:latin typeface="Arial" pitchFamily="34" charset="0"/>
                <a:cs typeface="Arial" pitchFamily="34" charset="0"/>
              </a:rPr>
              <a:t>REDUCCIÓN:  Flujo de Datos</a:t>
            </a:r>
          </a:p>
        </p:txBody>
      </p:sp>
      <p:sp>
        <p:nvSpPr>
          <p:cNvPr id="46083" name="Rectangle 3"/>
          <p:cNvSpPr>
            <a:spLocks noGrp="1"/>
          </p:cNvSpPr>
          <p:nvPr>
            <p:ph idx="4294967295"/>
          </p:nvPr>
        </p:nvSpPr>
        <p:spPr>
          <a:xfrm>
            <a:off x="1219200" y="4419600"/>
            <a:ext cx="5562600" cy="1828800"/>
          </a:xfrm>
        </p:spPr>
        <p:txBody>
          <a:bodyPr>
            <a:normAutofit fontScale="92500" lnSpcReduction="10000"/>
          </a:bodyPr>
          <a:lstStyle/>
          <a:p>
            <a:pPr marL="342900" indent="-342900" algn="l" rtl="0" eaLnBrk="1" hangingPunct="1">
              <a:spcAft>
                <a:spcPct val="0"/>
              </a:spcAft>
              <a:buClr>
                <a:schemeClr val="tx1">
                  <a:lumMod val="65000"/>
                  <a:lumOff val="35000"/>
                </a:schemeClr>
              </a:buClr>
              <a:buFont typeface="Arial" pitchFamily="34" charset="0"/>
              <a:buChar char="•"/>
            </a:pPr>
            <a:r>
              <a:rPr lang="es" b="0" i="0" u="none" dirty="0">
                <a:solidFill>
                  <a:srgbClr val="53565A"/>
                </a:solidFill>
                <a:latin typeface="Arial" pitchFamily="34" charset="0"/>
                <a:cs typeface="Arial" pitchFamily="34" charset="0"/>
              </a:rPr>
              <a:t>Lee:</a:t>
            </a:r>
          </a:p>
          <a:p>
            <a:pPr marL="788988" lvl="1" indent="-285750" algn="l" rtl="0" eaLnBrk="1" hangingPunct="1">
              <a:spcAft>
                <a:spcPct val="0"/>
              </a:spcAft>
              <a:buClr>
                <a:schemeClr val="tx1">
                  <a:lumMod val="65000"/>
                  <a:lumOff val="35000"/>
                </a:schemeClr>
              </a:buClr>
            </a:pPr>
            <a:r>
              <a:rPr lang="es" sz="1800" b="0" i="0" u="none" dirty="0">
                <a:solidFill>
                  <a:srgbClr val="53565A"/>
                </a:solidFill>
                <a:latin typeface="Arial" pitchFamily="34" charset="0"/>
                <a:cs typeface="Arial" pitchFamily="34" charset="0"/>
              </a:rPr>
              <a:t>Catálogos (*.LOG) de Archivos de Datos Editados.</a:t>
            </a:r>
          </a:p>
          <a:p>
            <a:pPr marL="788988" lvl="1" indent="-285750" algn="l" rtl="0" eaLnBrk="1" hangingPunct="1">
              <a:spcAft>
                <a:spcPct val="0"/>
              </a:spcAft>
              <a:buClr>
                <a:schemeClr val="tx1">
                  <a:lumMod val="65000"/>
                  <a:lumOff val="35000"/>
                </a:schemeClr>
              </a:buClr>
            </a:pPr>
            <a:r>
              <a:rPr lang="es" sz="1800" b="0" i="0" u="none" dirty="0">
                <a:solidFill>
                  <a:srgbClr val="53565A"/>
                </a:solidFill>
                <a:latin typeface="Arial" pitchFamily="34" charset="0"/>
                <a:cs typeface="Arial" pitchFamily="34" charset="0"/>
              </a:rPr>
              <a:t>Archivos Datos XYZ</a:t>
            </a:r>
          </a:p>
          <a:p>
            <a:pPr marL="342900" indent="-342900" algn="l" rtl="0" eaLnBrk="1" hangingPunct="1">
              <a:spcAft>
                <a:spcPct val="0"/>
              </a:spcAft>
              <a:buClr>
                <a:schemeClr val="tx1">
                  <a:lumMod val="65000"/>
                  <a:lumOff val="35000"/>
                </a:schemeClr>
              </a:buClr>
              <a:buFont typeface="Arial" pitchFamily="34" charset="0"/>
              <a:buChar char="•"/>
            </a:pPr>
            <a:r>
              <a:rPr lang="es" b="0" i="0" u="none" dirty="0">
                <a:solidFill>
                  <a:srgbClr val="53565A"/>
                </a:solidFill>
                <a:latin typeface="Arial" pitchFamily="34" charset="0"/>
                <a:cs typeface="Arial" pitchFamily="34" charset="0"/>
              </a:rPr>
              <a:t>Escribe:</a:t>
            </a:r>
          </a:p>
          <a:p>
            <a:pPr marL="788988" lvl="1" indent="-285750" algn="l" rtl="0" eaLnBrk="1" hangingPunct="1">
              <a:spcAft>
                <a:spcPct val="0"/>
              </a:spcAft>
              <a:buClr>
                <a:schemeClr val="tx1">
                  <a:lumMod val="65000"/>
                  <a:lumOff val="35000"/>
                </a:schemeClr>
              </a:buClr>
            </a:pPr>
            <a:r>
              <a:rPr lang="es" sz="1800" b="0" i="0" u="none" dirty="0">
                <a:solidFill>
                  <a:srgbClr val="53565A"/>
                </a:solidFill>
                <a:latin typeface="Arial" pitchFamily="34" charset="0"/>
                <a:cs typeface="Arial" pitchFamily="34" charset="0"/>
              </a:rPr>
              <a:t>  Archivos *.XYZ a la carpeta </a:t>
            </a:r>
            <a:r>
              <a:rPr lang="es" sz="1800" b="0" i="0" u="none" dirty="0" smtClean="0">
                <a:solidFill>
                  <a:srgbClr val="53565A"/>
                </a:solidFill>
                <a:latin typeface="Arial" pitchFamily="34" charset="0"/>
                <a:cs typeface="Arial" pitchFamily="34" charset="0"/>
              </a:rPr>
              <a:t>REDUCIDOS </a:t>
            </a:r>
            <a:r>
              <a:rPr lang="es" sz="1800" b="0" i="0" u="none" dirty="0">
                <a:solidFill>
                  <a:srgbClr val="53565A"/>
                </a:solidFill>
                <a:latin typeface="Arial" pitchFamily="34" charset="0"/>
                <a:cs typeface="Arial" pitchFamily="34" charset="0"/>
              </a:rPr>
              <a:t>del proyecto.</a:t>
            </a:r>
          </a:p>
        </p:txBody>
      </p:sp>
      <p:sp>
        <p:nvSpPr>
          <p:cNvPr id="7" name="Rounded Rectangle 6">
            <a:extLst/>
          </p:cNvPr>
          <p:cNvSpPr/>
          <p:nvPr/>
        </p:nvSpPr>
        <p:spPr>
          <a:xfrm>
            <a:off x="3581400" y="2209800"/>
            <a:ext cx="1905000" cy="1447800"/>
          </a:xfrm>
          <a:prstGeom prst="roundRect">
            <a:avLst/>
          </a:prstGeom>
          <a:solidFill>
            <a:srgbClr val="008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0" i="0" u="none" dirty="0" smtClean="0"/>
              <a:t>REDUCIR</a:t>
            </a:r>
            <a:endParaRPr lang="es" b="0" i="0" u="none" dirty="0"/>
          </a:p>
        </p:txBody>
      </p:sp>
      <p:sp>
        <p:nvSpPr>
          <p:cNvPr id="8" name="Rounded Rectangle 7">
            <a:extLst/>
          </p:cNvPr>
          <p:cNvSpPr/>
          <p:nvPr/>
        </p:nvSpPr>
        <p:spPr>
          <a:xfrm>
            <a:off x="1219200" y="1676400"/>
            <a:ext cx="1524000" cy="838200"/>
          </a:xfrm>
          <a:prstGeom prst="round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0" i="0" u="none" dirty="0"/>
              <a:t>Archivos Formato ALL Editado</a:t>
            </a:r>
          </a:p>
          <a:p>
            <a:pPr algn="ctr" rtl="0">
              <a:defRPr/>
            </a:pPr>
            <a:r>
              <a:rPr lang="es" sz="1200" b="0" i="0" u="none" dirty="0"/>
              <a:t>(Carpeta Editados)</a:t>
            </a:r>
          </a:p>
        </p:txBody>
      </p:sp>
      <p:sp>
        <p:nvSpPr>
          <p:cNvPr id="9" name="Rounded Rectangle 8">
            <a:extLst/>
          </p:cNvPr>
          <p:cNvSpPr/>
          <p:nvPr/>
        </p:nvSpPr>
        <p:spPr>
          <a:xfrm>
            <a:off x="6248400" y="2514600"/>
            <a:ext cx="1524000" cy="838200"/>
          </a:xfrm>
          <a:prstGeom prst="round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0" i="0" u="none"/>
              <a:t> Archivos *.XYZ</a:t>
            </a:r>
          </a:p>
          <a:p>
            <a:pPr algn="ctr" rtl="0">
              <a:defRPr/>
            </a:pPr>
            <a:r>
              <a:rPr lang="es" sz="1200" b="0" i="0" u="none"/>
              <a:t>(Carpeta Reducidos)</a:t>
            </a:r>
          </a:p>
        </p:txBody>
      </p:sp>
      <p:cxnSp>
        <p:nvCxnSpPr>
          <p:cNvPr id="11" name="Straight Arrow Connector 10">
            <a:extLst/>
          </p:cNvPr>
          <p:cNvCxnSpPr>
            <a:stCxn id="8" idx="3"/>
          </p:cNvCxnSpPr>
          <p:nvPr/>
        </p:nvCxnSpPr>
        <p:spPr>
          <a:xfrm>
            <a:off x="2743200" y="2095500"/>
            <a:ext cx="838200" cy="3429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p:cNvPr>
          <p:cNvCxnSpPr>
            <a:stCxn id="7" idx="3"/>
            <a:endCxn id="9" idx="1"/>
          </p:cNvCxnSpPr>
          <p:nvPr/>
        </p:nvCxnSpPr>
        <p:spPr>
          <a:xfrm>
            <a:off x="5486400" y="2933700"/>
            <a:ext cx="762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Rounded Rectangle 14">
            <a:extLst/>
          </p:cNvPr>
          <p:cNvSpPr/>
          <p:nvPr/>
        </p:nvSpPr>
        <p:spPr>
          <a:xfrm>
            <a:off x="1219200" y="2971800"/>
            <a:ext cx="1524000" cy="838200"/>
          </a:xfrm>
          <a:prstGeom prst="round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0" i="0" u="none"/>
              <a:t> Archivos *.XYZ</a:t>
            </a:r>
          </a:p>
        </p:txBody>
      </p:sp>
      <p:cxnSp>
        <p:nvCxnSpPr>
          <p:cNvPr id="17" name="Straight Arrow Connector 16">
            <a:extLst/>
          </p:cNvPr>
          <p:cNvCxnSpPr>
            <a:stCxn id="15" idx="3"/>
          </p:cNvCxnSpPr>
          <p:nvPr/>
        </p:nvCxnSpPr>
        <p:spPr>
          <a:xfrm flipV="1">
            <a:off x="2743200" y="3276600"/>
            <a:ext cx="838200" cy="1143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51531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p:cNvSpPr>
          <p:nvPr>
            <p:ph type="title"/>
          </p:nvPr>
        </p:nvSpPr>
        <p:spPr>
          <a:xfrm>
            <a:off x="347472" y="0"/>
            <a:ext cx="8668341" cy="988786"/>
          </a:xfrm>
        </p:spPr>
        <p:txBody>
          <a:bodyPr/>
          <a:lstStyle/>
          <a:p>
            <a:pPr marL="53975" algn="l" rtl="0" eaLnBrk="1" hangingPunct="1"/>
            <a:r>
              <a:rPr lang="es" sz="3600" b="0" i="0" u="none" dirty="0">
                <a:latin typeface="Arial" pitchFamily="34" charset="0"/>
                <a:cs typeface="Arial" pitchFamily="34" charset="0"/>
              </a:rPr>
              <a:t>Opciones REDUCCION - Configuración</a:t>
            </a:r>
          </a:p>
        </p:txBody>
      </p:sp>
      <p:sp>
        <p:nvSpPr>
          <p:cNvPr id="47107" name="Rectangle 3"/>
          <p:cNvSpPr>
            <a:spLocks noGrp="1"/>
          </p:cNvSpPr>
          <p:nvPr>
            <p:ph type="body" sz="half" idx="4294967295"/>
          </p:nvPr>
        </p:nvSpPr>
        <p:spPr>
          <a:xfrm>
            <a:off x="381000" y="1219200"/>
            <a:ext cx="3810000" cy="4953000"/>
          </a:xfrm>
        </p:spPr>
        <p:txBody>
          <a:bodyPr>
            <a:normAutofit lnSpcReduction="10000"/>
          </a:bodyPr>
          <a:lstStyle/>
          <a:p>
            <a:pPr algn="l" rtl="0" eaLnBrk="1" hangingPunct="1">
              <a:buClr>
                <a:schemeClr val="tx1">
                  <a:lumMod val="65000"/>
                  <a:lumOff val="35000"/>
                </a:schemeClr>
              </a:buClr>
            </a:pPr>
            <a:r>
              <a:rPr lang="es" sz="2400" b="0" i="0" u="none">
                <a:solidFill>
                  <a:schemeClr val="bg2"/>
                </a:solidFill>
                <a:latin typeface="Arial" pitchFamily="34" charset="0"/>
                <a:cs typeface="Arial" pitchFamily="34" charset="0"/>
              </a:rPr>
              <a:t>Entrada:</a:t>
            </a:r>
          </a:p>
          <a:p>
            <a:pPr marL="845503" lvl="1" indent="-342900" algn="l" rtl="0" eaLnBrk="1" hangingPunct="1">
              <a:buClr>
                <a:schemeClr val="tx1">
                  <a:lumMod val="65000"/>
                  <a:lumOff val="35000"/>
                </a:schemeClr>
              </a:buClr>
              <a:buFont typeface="Arial" panose="020B0604020202020204" pitchFamily="34" charset="0"/>
              <a:buChar char="•"/>
            </a:pPr>
            <a:r>
              <a:rPr lang="es" b="0" i="0" u="none">
                <a:solidFill>
                  <a:srgbClr val="53565A"/>
                </a:solidFill>
                <a:latin typeface="Arial" pitchFamily="34" charset="0"/>
                <a:cs typeface="Arial" pitchFamily="34" charset="0"/>
              </a:rPr>
              <a:t>Archivo(s) LOG Editado</a:t>
            </a:r>
          </a:p>
          <a:p>
            <a:pPr marL="845503" lvl="1" indent="-342900" algn="l" rtl="0" eaLnBrk="1" hangingPunct="1">
              <a:buClr>
                <a:schemeClr val="tx1">
                  <a:lumMod val="65000"/>
                  <a:lumOff val="35000"/>
                </a:schemeClr>
              </a:buClr>
              <a:buFont typeface="Arial" panose="020B0604020202020204" pitchFamily="34" charset="0"/>
              <a:buChar char="•"/>
            </a:pPr>
            <a:r>
              <a:rPr lang="es" b="0" i="0" u="none">
                <a:solidFill>
                  <a:srgbClr val="53565A"/>
                </a:solidFill>
                <a:latin typeface="Arial" pitchFamily="34" charset="0"/>
                <a:cs typeface="Arial" pitchFamily="34" charset="0"/>
              </a:rPr>
              <a:t>Archivo(s) XYZ</a:t>
            </a:r>
          </a:p>
          <a:p>
            <a:pPr marL="845503" lvl="1" indent="-342900" algn="l" rtl="0" eaLnBrk="1" hangingPunct="1">
              <a:buClr>
                <a:schemeClr val="tx1">
                  <a:lumMod val="65000"/>
                  <a:lumOff val="35000"/>
                </a:schemeClr>
              </a:buClr>
              <a:buFont typeface="Arial" panose="020B0604020202020204" pitchFamily="34" charset="0"/>
              <a:buChar char="•"/>
            </a:pPr>
            <a:endParaRPr lang="es" altLang="en-US" dirty="0">
              <a:solidFill>
                <a:srgbClr val="53565A"/>
              </a:solidFill>
              <a:latin typeface="Arial" pitchFamily="34" charset="0"/>
              <a:cs typeface="Arial" pitchFamily="34" charset="0"/>
            </a:endParaRPr>
          </a:p>
          <a:p>
            <a:pPr algn="l" rtl="0" eaLnBrk="1" hangingPunct="1">
              <a:buClr>
                <a:schemeClr val="tx1">
                  <a:lumMod val="65000"/>
                  <a:lumOff val="35000"/>
                </a:schemeClr>
              </a:buClr>
            </a:pPr>
            <a:r>
              <a:rPr lang="es" sz="2400" b="0" i="0" u="none">
                <a:solidFill>
                  <a:schemeClr val="bg2"/>
                </a:solidFill>
                <a:latin typeface="Arial" pitchFamily="34" charset="0"/>
                <a:cs typeface="Arial" pitchFamily="34" charset="0"/>
              </a:rPr>
              <a:t>Especificar:</a:t>
            </a:r>
          </a:p>
          <a:p>
            <a:pPr marL="845503" lvl="1" indent="-342900" algn="l" rtl="0" eaLnBrk="1" hangingPunct="1">
              <a:buClr>
                <a:schemeClr val="tx1">
                  <a:lumMod val="65000"/>
                  <a:lumOff val="35000"/>
                </a:schemeClr>
              </a:buClr>
              <a:buFont typeface="Arial" panose="020B0604020202020204" pitchFamily="34" charset="0"/>
              <a:buChar char="•"/>
            </a:pPr>
            <a:r>
              <a:rPr lang="es" b="0" i="0" u="none">
                <a:solidFill>
                  <a:srgbClr val="53565A"/>
                </a:solidFill>
                <a:latin typeface="Arial" pitchFamily="34" charset="0"/>
                <a:cs typeface="Arial" pitchFamily="34" charset="0"/>
              </a:rPr>
              <a:t>(Radio de Protección)</a:t>
            </a:r>
          </a:p>
          <a:p>
            <a:pPr marL="845503" lvl="1" indent="-342900" algn="l" rtl="0" eaLnBrk="1" hangingPunct="1">
              <a:buClr>
                <a:schemeClr val="tx1">
                  <a:lumMod val="65000"/>
                  <a:lumOff val="35000"/>
                </a:schemeClr>
              </a:buClr>
              <a:buFont typeface="Arial" panose="020B0604020202020204" pitchFamily="34" charset="0"/>
              <a:buChar char="•"/>
            </a:pPr>
            <a:r>
              <a:rPr lang="es" b="0" i="0" u="none">
                <a:solidFill>
                  <a:srgbClr val="53565A"/>
                </a:solidFill>
                <a:latin typeface="Arial" pitchFamily="34" charset="0"/>
                <a:cs typeface="Arial" pitchFamily="34" charset="0"/>
              </a:rPr>
              <a:t>Superficies verticales para 3D</a:t>
            </a:r>
          </a:p>
          <a:p>
            <a:pPr marL="845503" lvl="1" indent="-342900" algn="l" rtl="0" eaLnBrk="1" hangingPunct="1">
              <a:buClr>
                <a:schemeClr val="tx1">
                  <a:lumMod val="65000"/>
                  <a:lumOff val="35000"/>
                </a:schemeClr>
              </a:buClr>
              <a:buFont typeface="Arial" panose="020B0604020202020204" pitchFamily="34" charset="0"/>
              <a:buChar char="•"/>
            </a:pPr>
            <a:endParaRPr lang="es" altLang="en-US" dirty="0">
              <a:solidFill>
                <a:srgbClr val="53565A"/>
              </a:solidFill>
              <a:latin typeface="Arial" pitchFamily="34" charset="0"/>
              <a:cs typeface="Arial" pitchFamily="34" charset="0"/>
            </a:endParaRPr>
          </a:p>
          <a:p>
            <a:pPr algn="l" rtl="0" eaLnBrk="1" hangingPunct="1">
              <a:buClr>
                <a:schemeClr val="tx1">
                  <a:lumMod val="65000"/>
                  <a:lumOff val="35000"/>
                </a:schemeClr>
              </a:buClr>
            </a:pPr>
            <a:r>
              <a:rPr lang="es" sz="2400" b="0" i="0" u="none">
                <a:solidFill>
                  <a:schemeClr val="bg2"/>
                </a:solidFill>
                <a:latin typeface="Arial" pitchFamily="34" charset="0"/>
                <a:cs typeface="Arial" pitchFamily="34" charset="0"/>
              </a:rPr>
              <a:t>Salida:</a:t>
            </a:r>
          </a:p>
          <a:p>
            <a:pPr marL="845503" lvl="1" indent="-342900" algn="l" rtl="0" eaLnBrk="1" hangingPunct="1">
              <a:buClr>
                <a:schemeClr val="tx1">
                  <a:lumMod val="65000"/>
                  <a:lumOff val="35000"/>
                </a:schemeClr>
              </a:buClr>
              <a:buFont typeface="Arial" panose="020B0604020202020204" pitchFamily="34" charset="0"/>
              <a:buChar char="•"/>
            </a:pPr>
            <a:r>
              <a:rPr lang="es" b="0" i="0" u="none">
                <a:solidFill>
                  <a:srgbClr val="53565A"/>
                </a:solidFill>
                <a:latin typeface="Arial" pitchFamily="34" charset="0"/>
                <a:cs typeface="Arial" pitchFamily="34" charset="0"/>
              </a:rPr>
              <a:t>XYZ Reducido</a:t>
            </a:r>
          </a:p>
          <a:p>
            <a:pPr marL="845503" lvl="1" indent="-342900" algn="l" rtl="0" eaLnBrk="1" hangingPunct="1">
              <a:buClr>
                <a:schemeClr val="tx1">
                  <a:lumMod val="65000"/>
                  <a:lumOff val="35000"/>
                </a:schemeClr>
              </a:buClr>
              <a:buFont typeface="Arial" panose="020B0604020202020204" pitchFamily="34" charset="0"/>
              <a:buChar char="•"/>
            </a:pPr>
            <a:r>
              <a:rPr lang="es" b="0" i="0" u="none">
                <a:solidFill>
                  <a:srgbClr val="53565A"/>
                </a:solidFill>
                <a:latin typeface="Arial" pitchFamily="34" charset="0"/>
                <a:cs typeface="Arial" pitchFamily="34" charset="0"/>
              </a:rPr>
              <a:t>XYZ Rechazados (opcional)</a:t>
            </a:r>
          </a:p>
          <a:p>
            <a:pPr marL="845503" lvl="1" indent="-342900" algn="l" rtl="0" eaLnBrk="1" hangingPunct="1">
              <a:buClr>
                <a:schemeClr val="tx1">
                  <a:lumMod val="65000"/>
                  <a:lumOff val="35000"/>
                </a:schemeClr>
              </a:buClr>
              <a:buFont typeface="Arial" panose="020B0604020202020204" pitchFamily="34" charset="0"/>
              <a:buChar char="•"/>
            </a:pPr>
            <a:r>
              <a:rPr lang="es" b="0" i="0" u="none">
                <a:solidFill>
                  <a:srgbClr val="53565A"/>
                </a:solidFill>
                <a:latin typeface="Arial" pitchFamily="34" charset="0"/>
                <a:cs typeface="Arial" pitchFamily="34" charset="0"/>
              </a:rPr>
              <a:t>Para Listado Sondajes Dorados (Golden)</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1510" y="1450128"/>
            <a:ext cx="3487021" cy="4824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920626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4"/>
          <p:cNvSpPr>
            <a:spLocks noGrp="1"/>
          </p:cNvSpPr>
          <p:nvPr>
            <p:ph type="title"/>
          </p:nvPr>
        </p:nvSpPr>
        <p:spPr/>
        <p:txBody>
          <a:bodyPr/>
          <a:lstStyle/>
          <a:p>
            <a:pPr algn="l" rtl="0" eaLnBrk="1" hangingPunct="1"/>
            <a:r>
              <a:rPr lang="es" sz="3600" b="0" i="0" u="none">
                <a:latin typeface="Arial" pitchFamily="34" charset="0"/>
                <a:cs typeface="Arial" pitchFamily="34" charset="0"/>
              </a:rPr>
              <a:t>Opciones REDUCCION - Tipos</a:t>
            </a:r>
          </a:p>
        </p:txBody>
      </p:sp>
      <p:pic>
        <p:nvPicPr>
          <p:cNvPr id="4813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401763"/>
            <a:ext cx="3506788" cy="218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Text Box 5">
            <a:extLst/>
          </p:cNvPr>
          <p:cNvSpPr txBox="1">
            <a:spLocks noChangeArrowheads="1"/>
          </p:cNvSpPr>
          <p:nvPr/>
        </p:nvSpPr>
        <p:spPr bwMode="auto">
          <a:xfrm>
            <a:off x="4648200" y="1708257"/>
            <a:ext cx="4435978"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defRPr/>
            </a:pPr>
            <a:r>
              <a:rPr lang="es" sz="1600" b="0" i="0" u="none" dirty="0">
                <a:solidFill>
                  <a:schemeClr val="tx1">
                    <a:lumMod val="65000"/>
                    <a:lumOff val="35000"/>
                  </a:schemeClr>
                </a:solidFill>
              </a:rPr>
              <a:t>Nuevo Reducir con Particiones:</a:t>
            </a:r>
          </a:p>
          <a:p>
            <a:pPr marL="285750" indent="-285750" algn="l" rtl="0">
              <a:spcBef>
                <a:spcPct val="50000"/>
              </a:spcBef>
              <a:buFont typeface="Arial" panose="020B0604020202020204" pitchFamily="34" charset="0"/>
              <a:buChar char="•"/>
              <a:defRPr/>
            </a:pPr>
            <a:r>
              <a:rPr lang="es" sz="1600" b="0" i="0" u="none" dirty="0">
                <a:solidFill>
                  <a:schemeClr val="tx1">
                    <a:lumMod val="65000"/>
                    <a:lumOff val="35000"/>
                  </a:schemeClr>
                </a:solidFill>
              </a:rPr>
              <a:t>Usado con grandes archivos multihaz.</a:t>
            </a:r>
          </a:p>
          <a:p>
            <a:pPr marL="285750" indent="-285750" algn="l" rtl="0">
              <a:spcBef>
                <a:spcPct val="50000"/>
              </a:spcBef>
              <a:buFont typeface="Arial" panose="020B0604020202020204" pitchFamily="34" charset="0"/>
              <a:buChar char="•"/>
              <a:defRPr/>
            </a:pPr>
            <a:r>
              <a:rPr lang="es" sz="1600" b="0" i="0" u="none" dirty="0">
                <a:solidFill>
                  <a:schemeClr val="tx1">
                    <a:lumMod val="65000"/>
                    <a:lumOff val="35000"/>
                  </a:schemeClr>
                </a:solidFill>
              </a:rPr>
              <a:t>Reducción Original (No Prioridad, No CHN):</a:t>
            </a:r>
          </a:p>
          <a:p>
            <a:pPr marL="1028700" lvl="1" algn="l" rtl="0">
              <a:spcBef>
                <a:spcPct val="50000"/>
              </a:spcBef>
              <a:buFont typeface="Arial" panose="020B0604020202020204" pitchFamily="34" charset="0"/>
              <a:buChar char="•"/>
              <a:defRPr/>
            </a:pPr>
            <a:r>
              <a:rPr lang="es" sz="1600" b="0" i="0" u="none" dirty="0">
                <a:solidFill>
                  <a:schemeClr val="tx1">
                    <a:lumMod val="65000"/>
                    <a:lumOff val="35000"/>
                  </a:schemeClr>
                </a:solidFill>
              </a:rPr>
              <a:t>Normalmente usada con Datos SB.</a:t>
            </a:r>
          </a:p>
          <a:p>
            <a:pPr marL="285750" indent="-285750" algn="l" rtl="0">
              <a:spcBef>
                <a:spcPct val="50000"/>
              </a:spcBef>
              <a:buFont typeface="Arial" panose="020B0604020202020204" pitchFamily="34" charset="0"/>
              <a:buChar char="•"/>
              <a:defRPr/>
            </a:pPr>
            <a:r>
              <a:rPr lang="es" sz="1600" b="0" i="0" u="none" dirty="0">
                <a:solidFill>
                  <a:schemeClr val="tx1">
                    <a:lumMod val="65000"/>
                    <a:lumOff val="35000"/>
                  </a:schemeClr>
                </a:solidFill>
              </a:rPr>
              <a:t>Reducción Original con Prioridad:</a:t>
            </a:r>
          </a:p>
          <a:p>
            <a:pPr marL="1028700" lvl="1" algn="l" rtl="0">
              <a:spcBef>
                <a:spcPct val="50000"/>
              </a:spcBef>
              <a:buFont typeface="Arial" panose="020B0604020202020204" pitchFamily="34" charset="0"/>
              <a:buChar char="•"/>
              <a:defRPr/>
            </a:pPr>
            <a:r>
              <a:rPr lang="es" sz="1600" b="0" i="0" u="none" dirty="0">
                <a:solidFill>
                  <a:schemeClr val="tx1">
                    <a:lumMod val="65000"/>
                    <a:lumOff val="35000"/>
                  </a:schemeClr>
                </a:solidFill>
              </a:rPr>
              <a:t>Un archivo seleccionado por el usuario es reducido primero, luego los otros archivos son </a:t>
            </a:r>
            <a:r>
              <a:rPr lang="es" sz="1600" b="0" i="0" u="none" dirty="0" smtClean="0">
                <a:solidFill>
                  <a:schemeClr val="tx1">
                    <a:lumMod val="65000"/>
                    <a:lumOff val="35000"/>
                  </a:schemeClr>
                </a:solidFill>
              </a:rPr>
              <a:t>reducidos.</a:t>
            </a:r>
            <a:endParaRPr lang="es" sz="1600" b="0" i="0" u="none" dirty="0">
              <a:solidFill>
                <a:schemeClr val="tx1">
                  <a:lumMod val="65000"/>
                  <a:lumOff val="35000"/>
                </a:schemeClr>
              </a:solidFill>
            </a:endParaRPr>
          </a:p>
          <a:p>
            <a:pPr marL="285750" indent="-285750" algn="l" rtl="0">
              <a:spcBef>
                <a:spcPct val="50000"/>
              </a:spcBef>
              <a:buFont typeface="Arial" panose="020B0604020202020204" pitchFamily="34" charset="0"/>
              <a:buChar char="•"/>
              <a:defRPr/>
            </a:pPr>
            <a:r>
              <a:rPr lang="es" sz="1600" b="0" i="0" u="none" dirty="0">
                <a:solidFill>
                  <a:schemeClr val="tx1">
                    <a:lumMod val="65000"/>
                    <a:lumOff val="35000"/>
                  </a:schemeClr>
                </a:solidFill>
              </a:rPr>
              <a:t>Reducción Original con </a:t>
            </a:r>
            <a:r>
              <a:rPr lang="es" sz="1600" b="0" i="0" u="none" dirty="0" smtClean="0">
                <a:solidFill>
                  <a:schemeClr val="tx1">
                    <a:lumMod val="65000"/>
                    <a:lumOff val="35000"/>
                  </a:schemeClr>
                </a:solidFill>
              </a:rPr>
              <a:t>Prioridad CHN:</a:t>
            </a:r>
            <a:endParaRPr lang="es" sz="1600" b="0" i="0" u="none" dirty="0">
              <a:solidFill>
                <a:schemeClr val="tx1">
                  <a:lumMod val="65000"/>
                  <a:lumOff val="35000"/>
                </a:schemeClr>
              </a:solidFill>
            </a:endParaRPr>
          </a:p>
          <a:p>
            <a:pPr algn="l" rtl="0">
              <a:spcBef>
                <a:spcPct val="50000"/>
              </a:spcBef>
              <a:defRPr/>
            </a:pPr>
            <a:r>
              <a:rPr lang="es" sz="1600" b="0" i="0" u="none" dirty="0">
                <a:solidFill>
                  <a:schemeClr val="tx1">
                    <a:lumMod val="65000"/>
                    <a:lumOff val="35000"/>
                  </a:schemeClr>
                </a:solidFill>
              </a:rPr>
              <a:t>Sondajes sobre el centro canal tienen prioridad sobre sondajes en los taludes laterales</a:t>
            </a:r>
          </a:p>
        </p:txBody>
      </p:sp>
      <p:cxnSp>
        <p:nvCxnSpPr>
          <p:cNvPr id="13" name="Straight Connector 12">
            <a:extLst/>
          </p:cNvPr>
          <p:cNvCxnSpPr/>
          <p:nvPr/>
        </p:nvCxnSpPr>
        <p:spPr>
          <a:xfrm>
            <a:off x="304800" y="5257800"/>
            <a:ext cx="2667000" cy="0"/>
          </a:xfrm>
          <a:prstGeom prst="line">
            <a:avLst/>
          </a:prstGeom>
          <a:ln w="28575">
            <a:solidFill>
              <a:srgbClr val="0D739C"/>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p:cNvPr>
          <p:cNvCxnSpPr/>
          <p:nvPr/>
        </p:nvCxnSpPr>
        <p:spPr>
          <a:xfrm flipH="1">
            <a:off x="2971800" y="3962400"/>
            <a:ext cx="1295400" cy="1295400"/>
          </a:xfrm>
          <a:prstGeom prst="line">
            <a:avLst/>
          </a:prstGeom>
          <a:ln w="28575">
            <a:solidFill>
              <a:srgbClr val="0D739C"/>
            </a:solidFill>
          </a:ln>
        </p:spPr>
        <p:style>
          <a:lnRef idx="1">
            <a:schemeClr val="accent1"/>
          </a:lnRef>
          <a:fillRef idx="0">
            <a:schemeClr val="accent1"/>
          </a:fillRef>
          <a:effectRef idx="0">
            <a:schemeClr val="accent1"/>
          </a:effectRef>
          <a:fontRef idx="minor">
            <a:schemeClr val="tx1"/>
          </a:fontRef>
        </p:style>
      </p:cxnSp>
      <p:sp>
        <p:nvSpPr>
          <p:cNvPr id="48135" name="TextBox 15"/>
          <p:cNvSpPr txBox="1">
            <a:spLocks noChangeArrowheads="1"/>
          </p:cNvSpPr>
          <p:nvPr/>
        </p:nvSpPr>
        <p:spPr bwMode="auto">
          <a:xfrm>
            <a:off x="2438400" y="4419600"/>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b="1" i="0" u="none"/>
              <a:t>17.2</a:t>
            </a:r>
          </a:p>
        </p:txBody>
      </p:sp>
      <p:sp>
        <p:nvSpPr>
          <p:cNvPr id="48136" name="TextBox 16"/>
          <p:cNvSpPr txBox="1">
            <a:spLocks noChangeArrowheads="1"/>
          </p:cNvSpPr>
          <p:nvPr/>
        </p:nvSpPr>
        <p:spPr bwMode="auto">
          <a:xfrm>
            <a:off x="2743200" y="4114800"/>
            <a:ext cx="533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b="1" i="0" u="none"/>
              <a:t>17.1</a:t>
            </a:r>
          </a:p>
        </p:txBody>
      </p:sp>
      <p:cxnSp>
        <p:nvCxnSpPr>
          <p:cNvPr id="19" name="Straight Arrow Connector 18">
            <a:extLst/>
          </p:cNvPr>
          <p:cNvCxnSpPr>
            <a:stCxn id="48135" idx="2"/>
          </p:cNvCxnSpPr>
          <p:nvPr/>
        </p:nvCxnSpPr>
        <p:spPr>
          <a:xfrm>
            <a:off x="2743200" y="4727575"/>
            <a:ext cx="76200" cy="5302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p:cNvPr>
          <p:cNvCxnSpPr>
            <a:stCxn id="48136" idx="2"/>
          </p:cNvCxnSpPr>
          <p:nvPr/>
        </p:nvCxnSpPr>
        <p:spPr>
          <a:xfrm>
            <a:off x="3009900" y="4419600"/>
            <a:ext cx="38100" cy="762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Left Arrow 21">
            <a:extLst/>
          </p:cNvPr>
          <p:cNvSpPr/>
          <p:nvPr/>
        </p:nvSpPr>
        <p:spPr>
          <a:xfrm>
            <a:off x="3657600" y="4724400"/>
            <a:ext cx="838200" cy="533400"/>
          </a:xfrm>
          <a:prstGeom prst="leftArrow">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49164" name="TextBox 22">
            <a:extLst/>
          </p:cNvPr>
          <p:cNvSpPr txBox="1">
            <a:spLocks noChangeArrowheads="1"/>
          </p:cNvSpPr>
          <p:nvPr/>
        </p:nvSpPr>
        <p:spPr bwMode="auto">
          <a:xfrm>
            <a:off x="152400" y="5410200"/>
            <a:ext cx="4343400" cy="646331"/>
          </a:xfrm>
          <a:prstGeom prst="rect">
            <a:avLst/>
          </a:prstGeom>
          <a:solidFill>
            <a:schemeClr val="bg2">
              <a:lumMod val="20000"/>
              <a:lumOff val="80000"/>
            </a:schemeClr>
          </a:solidFill>
          <a:ln w="9525">
            <a:solidFill>
              <a:schemeClr val="tx1"/>
            </a:solidFill>
            <a:miter lim="800000"/>
            <a:headEnd/>
            <a:tailEnd/>
          </a:ln>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defRPr/>
            </a:pPr>
            <a:r>
              <a:rPr lang="es" sz="1200" b="0" i="0" u="none" dirty="0">
                <a:solidFill>
                  <a:srgbClr val="53565A"/>
                </a:solidFill>
              </a:rPr>
              <a:t>Usando “REDUCCION original con Prioridad CHN, el sondaje de 17.2 en el centro del canal le sería dada prioridad sobre el sondaje 17.1 en el talud lateral.</a:t>
            </a:r>
          </a:p>
        </p:txBody>
      </p:sp>
    </p:spTree>
    <p:extLst>
      <p:ext uri="{BB962C8B-B14F-4D97-AF65-F5344CB8AC3E}">
        <p14:creationId xmlns:p14="http://schemas.microsoft.com/office/powerpoint/2010/main" val="947233109"/>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5162</TotalTime>
  <Words>1572</Words>
  <Application>Microsoft Office PowerPoint</Application>
  <PresentationFormat>On-screen Show (4:3)</PresentationFormat>
  <Paragraphs>289</Paragraphs>
  <Slides>35</Slides>
  <Notes>14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35</vt:i4>
      </vt:variant>
    </vt:vector>
  </HeadingPairs>
  <TitlesOfParts>
    <vt:vector size="43" baseType="lpstr">
      <vt:lpstr>Arial</vt:lpstr>
      <vt:lpstr>Wingdings</vt:lpstr>
      <vt:lpstr>Wingdings 2</vt:lpstr>
      <vt:lpstr>Verdana</vt:lpstr>
      <vt:lpstr>Calibri</vt:lpstr>
      <vt:lpstr>Lucida Grande</vt:lpstr>
      <vt:lpstr>Bell Gossett Eco</vt:lpstr>
      <vt:lpstr>Bell Gossett</vt:lpstr>
      <vt:lpstr>Monohaz - Selección de Sondajes</vt:lpstr>
      <vt:lpstr>Introducción</vt:lpstr>
      <vt:lpstr>Beneficios</vt:lpstr>
      <vt:lpstr>Opciones Selección de Sondajes:</vt:lpstr>
      <vt:lpstr>REDUCIR</vt:lpstr>
      <vt:lpstr>REDUCIR  Salve las Profundidades Más bajas en su Ubicación Exacta</vt:lpstr>
      <vt:lpstr>REDUCCIÓN:  Flujo de Datos</vt:lpstr>
      <vt:lpstr>Opciones REDUCCION - Configuración</vt:lpstr>
      <vt:lpstr>Opciones REDUCCION - Tipos</vt:lpstr>
      <vt:lpstr>Opciones REDUCCION  Reducción 3 D</vt:lpstr>
      <vt:lpstr>REDUCCION TRANSVERSAL</vt:lpstr>
      <vt:lpstr>REDUCCION TRANSVERSAL</vt:lpstr>
      <vt:lpstr>REDUCCION TRANSVERSAL:  Flujo de Datos</vt:lpstr>
      <vt:lpstr>Configuración REDUCCION TRANSVERSAL</vt:lpstr>
      <vt:lpstr>EJEMPLO REDUCCION TRANSVERSAL</vt:lpstr>
      <vt:lpstr>SELECCION MONOHAZ</vt:lpstr>
      <vt:lpstr>SELECCION MONOHAZ</vt:lpstr>
      <vt:lpstr>SELECCION MONOHAZ</vt:lpstr>
      <vt:lpstr>PowerPoint Presentation</vt:lpstr>
      <vt:lpstr>SELECCION MONOHAZ:  Flujo de Datos</vt:lpstr>
      <vt:lpstr>CARTOGRAFIAR</vt:lpstr>
      <vt:lpstr>CARTOGRAFIAR</vt:lpstr>
      <vt:lpstr>CARTOGRAFIAR:  Diagrama de Flujo</vt:lpstr>
      <vt:lpstr>Salidas CARTOGRAFIAR</vt:lpstr>
      <vt:lpstr>Resultados CARTOGRAFIAR</vt:lpstr>
      <vt:lpstr>Nivel Ref.</vt:lpstr>
      <vt:lpstr>ESTADISTICAS CHEQUEO CRUZADO </vt:lpstr>
      <vt:lpstr>Introducción</vt:lpstr>
      <vt:lpstr>Cómo Funciona</vt:lpstr>
      <vt:lpstr>Vamos a ejecutarlo</vt:lpstr>
      <vt:lpstr>Info Entrada</vt:lpstr>
      <vt:lpstr>Presentación Gráfica de Resultados</vt:lpstr>
      <vt:lpstr>Cosas a buscar</vt:lpstr>
      <vt:lpstr>Recomendaciones</vt:lpstr>
      <vt:lpstr>Gracias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191</cp:revision>
  <dcterms:created xsi:type="dcterms:W3CDTF">2014-07-07T18:31:44Z</dcterms:created>
  <dcterms:modified xsi:type="dcterms:W3CDTF">2020-02-21T14:38:13Z</dcterms:modified>
</cp:coreProperties>
</file>