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835" r:id="rId1"/>
    <p:sldMasterId id="2147483825" r:id="rId2"/>
  </p:sldMasterIdLst>
  <p:notesMasterIdLst>
    <p:notesMasterId r:id="rId90"/>
  </p:notesMasterIdLst>
  <p:handoutMasterIdLst>
    <p:handoutMasterId r:id="rId91"/>
  </p:handoutMasterIdLst>
  <p:sldIdLst>
    <p:sldId id="293" r:id="rId3"/>
    <p:sldId id="354" r:id="rId4"/>
    <p:sldId id="386" r:id="rId5"/>
    <p:sldId id="392" r:id="rId6"/>
    <p:sldId id="393" r:id="rId7"/>
    <p:sldId id="374" r:id="rId8"/>
    <p:sldId id="440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12" r:id="rId21"/>
    <p:sldId id="436" r:id="rId22"/>
    <p:sldId id="414" r:id="rId23"/>
    <p:sldId id="415" r:id="rId24"/>
    <p:sldId id="416" r:id="rId25"/>
    <p:sldId id="433" r:id="rId26"/>
    <p:sldId id="429" r:id="rId27"/>
    <p:sldId id="430" r:id="rId28"/>
    <p:sldId id="431" r:id="rId29"/>
    <p:sldId id="432" r:id="rId30"/>
    <p:sldId id="428" r:id="rId31"/>
    <p:sldId id="417" r:id="rId32"/>
    <p:sldId id="418" r:id="rId33"/>
    <p:sldId id="419" r:id="rId34"/>
    <p:sldId id="420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366" r:id="rId43"/>
    <p:sldId id="355" r:id="rId44"/>
    <p:sldId id="360" r:id="rId45"/>
    <p:sldId id="361" r:id="rId46"/>
    <p:sldId id="362" r:id="rId47"/>
    <p:sldId id="363" r:id="rId48"/>
    <p:sldId id="364" r:id="rId49"/>
    <p:sldId id="367" r:id="rId50"/>
    <p:sldId id="368" r:id="rId51"/>
    <p:sldId id="369" r:id="rId52"/>
    <p:sldId id="370" r:id="rId53"/>
    <p:sldId id="371" r:id="rId54"/>
    <p:sldId id="365" r:id="rId55"/>
    <p:sldId id="356" r:id="rId56"/>
    <p:sldId id="303" r:id="rId57"/>
    <p:sldId id="326" r:id="rId58"/>
    <p:sldId id="327" r:id="rId59"/>
    <p:sldId id="315" r:id="rId60"/>
    <p:sldId id="332" r:id="rId61"/>
    <p:sldId id="328" r:id="rId62"/>
    <p:sldId id="406" r:id="rId63"/>
    <p:sldId id="330" r:id="rId64"/>
    <p:sldId id="442" r:id="rId65"/>
    <p:sldId id="407" r:id="rId66"/>
    <p:sldId id="408" r:id="rId67"/>
    <p:sldId id="409" r:id="rId68"/>
    <p:sldId id="410" r:id="rId69"/>
    <p:sldId id="413" r:id="rId70"/>
    <p:sldId id="372" r:id="rId71"/>
    <p:sldId id="358" r:id="rId72"/>
    <p:sldId id="376" r:id="rId73"/>
    <p:sldId id="377" r:id="rId74"/>
    <p:sldId id="378" r:id="rId75"/>
    <p:sldId id="379" r:id="rId76"/>
    <p:sldId id="329" r:id="rId77"/>
    <p:sldId id="380" r:id="rId78"/>
    <p:sldId id="373" r:id="rId79"/>
    <p:sldId id="317" r:id="rId80"/>
    <p:sldId id="318" r:id="rId81"/>
    <p:sldId id="309" r:id="rId82"/>
    <p:sldId id="381" r:id="rId83"/>
    <p:sldId id="357" r:id="rId84"/>
    <p:sldId id="382" r:id="rId85"/>
    <p:sldId id="383" r:id="rId86"/>
    <p:sldId id="323" r:id="rId87"/>
    <p:sldId id="308" r:id="rId88"/>
    <p:sldId id="439" r:id="rId89"/>
  </p:sldIdLst>
  <p:sldSz cx="9144000" cy="6858000" type="screen4x3"/>
  <p:notesSz cx="6858000" cy="9144000"/>
  <p:embeddedFontLst>
    <p:embeddedFont>
      <p:font typeface="Garamond" panose="02020404030301010803" pitchFamily="18" charset="0"/>
      <p:regular r:id="rId92"/>
      <p:bold r:id="rId93"/>
      <p:italic r:id="rId94"/>
    </p:embeddedFont>
    <p:embeddedFont>
      <p:font typeface="Calibri" panose="020F0502020204030204" pitchFamily="34" charset="0"/>
      <p:regular r:id="rId95"/>
      <p:bold r:id="rId96"/>
      <p:italic r:id="rId97"/>
      <p:boldItalic r:id="rId9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1422" autoAdjust="0"/>
  </p:normalViewPr>
  <p:slideViewPr>
    <p:cSldViewPr snapToGrid="0">
      <p:cViewPr varScale="1">
        <p:scale>
          <a:sx n="107" d="100"/>
          <a:sy n="107" d="100"/>
        </p:scale>
        <p:origin x="-1830" y="-78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font" Target="fonts/font6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notesMaster" Target="notesMasters/notesMaster1.xml"/><Relationship Id="rId95" Type="http://schemas.openxmlformats.org/officeDocument/2006/relationships/font" Target="fonts/font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font" Target="fonts/font2.fntdata"/><Relationship Id="rId98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handoutMaster" Target="handoutMasters/handoutMaster1.xml"/><Relationship Id="rId96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3.fntdata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76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xmlns="" id="{767C69B1-FEAA-4A52-AABD-5BC2DB59A7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418AA565-BDE4-48ED-B3AE-0FF2803E6870}" type="slidenum">
              <a:rPr>
                <a:latin typeface="Times New Roman" panose="02020603050405020304" pitchFamily="18" charset="0"/>
              </a:rPr>
              <a:pPr/>
              <a:t>55</a:t>
            </a:fld>
            <a:endParaRPr lang="ru-RU" altLang="en-US" dirty="0">
              <a:latin typeface="Times New Roman" panose="02020603050405020304" pitchFamily="18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xmlns="" id="{908D8253-7C7B-4DB3-8488-8D135C0DB0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xmlns="" id="{7662D6C7-D866-4E8C-8287-17618C218A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4064941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xmlns="" id="{99A5B70E-2DB5-4933-8712-CB62E56133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DEC553D-0009-462A-A755-B671EC59A0BD}" type="slidenum">
              <a:rPr>
                <a:latin typeface="Times New Roman" panose="02020603050405020304" pitchFamily="18" charset="0"/>
              </a:rPr>
              <a:pPr/>
              <a:t>58</a:t>
            </a:fld>
            <a:endParaRPr lang="ru-RU" altLang="en-US" dirty="0">
              <a:latin typeface="Times New Roman" panose="02020603050405020304" pitchFamily="18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xmlns="" id="{C4F897BD-7270-4B5E-BB12-B741AFDB25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xmlns="" id="{B0DCBEFC-BAA1-49E6-9CDB-6128AD323D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Видео A_tgt1?</a:t>
            </a:r>
          </a:p>
        </p:txBody>
      </p:sp>
    </p:spTree>
    <p:extLst>
      <p:ext uri="{BB962C8B-B14F-4D97-AF65-F5344CB8AC3E}">
        <p14:creationId xmlns:p14="http://schemas.microsoft.com/office/powerpoint/2010/main" val="348172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xmlns="" id="{675EAA18-AC03-4CD0-BCB8-A2236A8987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xmlns="" id="{C9B38CBB-650C-4013-8385-7F208F5FE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/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xmlns="" id="{EFFE2DAE-6D18-4790-A324-D69F38C910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6265BFB-4955-4DB6-BF93-C73EEADAE604}" type="slidenum">
              <a:rPr>
                <a:latin typeface="Times New Roman" panose="02020603050405020304" pitchFamily="18" charset="0"/>
              </a:rPr>
              <a:pPr/>
              <a:t>62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49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xmlns="" id="{04C33677-922E-4811-91AD-681ABA3F5C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xmlns="" id="{7BDBD913-0338-428A-B8D6-49F7B038B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xmlns="" id="{C037DAD7-29DB-465D-A924-3C09562B2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1CDA1B9-E3D7-4279-8295-E75CF4CA5413}" type="slidenum">
              <a:rPr>
                <a:latin typeface="Times New Roman" panose="02020603050405020304" pitchFamily="18" charset="0"/>
              </a:rPr>
              <a:pPr/>
              <a:t>78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720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xmlns="" id="{1AADCC5F-793F-455B-A9E2-BC0B5C173E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xmlns="" id="{E77ED771-CE8D-4914-8CAD-B24E03132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/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xmlns="" id="{CA6D8DF0-B991-4D69-8EAB-450E78C7B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B80249D-EAC5-4E7A-9B2D-1D80E048FC70}" type="slidenum">
              <a:rPr>
                <a:latin typeface="Times New Roman" panose="02020603050405020304" pitchFamily="18" charset="0"/>
              </a:rPr>
              <a:pPr/>
              <a:t>79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679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xmlns="" id="{2926153C-C3D2-40BA-9CB8-088B3DD7EC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6C7FC5B-9B70-43B9-B517-1EF947AD72C8}" type="slidenum">
              <a:rPr>
                <a:latin typeface="Times New Roman" panose="02020603050405020304" pitchFamily="18" charset="0"/>
              </a:rPr>
              <a:pPr/>
              <a:t>80</a:t>
            </a:fld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xmlns="" id="{44C5D054-C3A3-4002-9F3B-F52F2AA597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xmlns="" id="{D4476F27-CDF0-4CFC-80E0-7BC23669A7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79017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xmlns="" id="{A3CE10A3-946F-41AC-881E-BC372AF3F6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010D319-3E50-4EB0-B0BF-0BEF7F85891C}" type="slidenum">
              <a:rPr>
                <a:latin typeface="Times New Roman" panose="02020603050405020304" pitchFamily="18" charset="0"/>
              </a:rPr>
              <a:pPr/>
              <a:t>86</a:t>
            </a:fld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xmlns="" id="{2A4C3526-1F9C-4EF2-AC7B-B22C6B4DC8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xmlns="" id="{0CF7827A-8450-4E22-AB4D-C07736115D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7842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lang="en-US" sz="2200" b="0" i="0" kern="1200" cap="none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oleObject" Target="../embeddings/Microsoft_Excel_Chart1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9.xml"/><Relationship Id="rId3" Type="http://schemas.openxmlformats.org/officeDocument/2006/relationships/slide" Target="slide29.xml"/><Relationship Id="rId7" Type="http://schemas.openxmlformats.org/officeDocument/2006/relationships/slide" Target="slide5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0.xml"/><Relationship Id="rId5" Type="http://schemas.openxmlformats.org/officeDocument/2006/relationships/slide" Target="slide41.xml"/><Relationship Id="rId10" Type="http://schemas.openxmlformats.org/officeDocument/2006/relationships/image" Target="../media/image11.png"/><Relationship Id="rId4" Type="http://schemas.openxmlformats.org/officeDocument/2006/relationships/slide" Target="slide24.xml"/><Relationship Id="rId9" Type="http://schemas.openxmlformats.org/officeDocument/2006/relationships/slide" Target="slide7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://www.hypack.com/File%20Library/Resource%20Library/Technical%20Notes/05_2018/Towfish-Layback-Calculations.pdf" TargetMode="Externa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slideLayout" Target="../slideLayouts/slideLayout15.xml"/><Relationship Id="rId1" Type="http://schemas.openxmlformats.org/officeDocument/2006/relationships/video" Target="2017%20SIDESCAN%20SURVEY%20Waterfall.avi" TargetMode="Externa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://www.hypack.com/File%20Library/Resource%20Library/Technical%20Notes/09_2018/Sidescan-Waterfall-Downsampling.pdf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4.png"/><Relationship Id="rId4" Type="http://schemas.openxmlformats.org/officeDocument/2006/relationships/image" Target="../media/image113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3.jpe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mailto:daniel@hypack.com" TargetMode="External"/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Сбор данных ГБО</a:t>
            </a:r>
            <a:endParaRPr lang="ru-RU" sz="2400" noProof="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3152169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54187FA1-E439-485D-BC5E-681371DB9A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AB20913-9097-40AD-8776-B6C1C16139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6" r="1297"/>
          <a:stretch/>
        </p:blipFill>
        <p:spPr>
          <a:xfrm>
            <a:off x="0" y="3500582"/>
            <a:ext cx="9144001" cy="335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xmlns="" id="{7CE6955E-7F6A-4A87-BAA4-76A946618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4915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Что находится в данных ГБО.</a:t>
            </a:r>
          </a:p>
        </p:txBody>
      </p:sp>
      <p:pic>
        <p:nvPicPr>
          <p:cNvPr id="36868" name="Picture 24" descr="C-MAX">
            <a:extLst>
              <a:ext uri="{FF2B5EF4-FFF2-40B4-BE49-F238E27FC236}">
                <a16:creationId xmlns:a16="http://schemas.microsoft.com/office/drawing/2014/main" xmlns="" id="{C4D2D7DA-4F17-40E7-8191-ECB34C85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15240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9" name="Group 4">
            <a:extLst>
              <a:ext uri="{FF2B5EF4-FFF2-40B4-BE49-F238E27FC236}">
                <a16:creationId xmlns:a16="http://schemas.microsoft.com/office/drawing/2014/main" xmlns="" id="{545BE5D2-C566-4541-AA55-EA3AC161913F}"/>
              </a:ext>
            </a:extLst>
          </p:cNvPr>
          <p:cNvGrpSpPr>
            <a:grpSpLocks/>
          </p:cNvGrpSpPr>
          <p:nvPr/>
        </p:nvGrpSpPr>
        <p:grpSpPr bwMode="auto">
          <a:xfrm>
            <a:off x="817563" y="1816100"/>
            <a:ext cx="7323137" cy="1576388"/>
            <a:chOff x="817563" y="1816100"/>
            <a:chExt cx="7323137" cy="1576388"/>
          </a:xfrm>
        </p:grpSpPr>
        <p:grpSp>
          <p:nvGrpSpPr>
            <p:cNvPr id="36909" name="Group 2">
              <a:extLst>
                <a:ext uri="{FF2B5EF4-FFF2-40B4-BE49-F238E27FC236}">
                  <a16:creationId xmlns:a16="http://schemas.microsoft.com/office/drawing/2014/main" xmlns="" id="{21ED6D94-0BAE-4976-BCEA-28250D74C7A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8800" y="1816100"/>
              <a:ext cx="3771900" cy="1074738"/>
              <a:chOff x="2743" y="2382"/>
              <a:chExt cx="2289" cy="614"/>
            </a:xfrm>
          </p:grpSpPr>
          <p:sp>
            <p:nvSpPr>
              <p:cNvPr id="36914" name="Freeform 3">
                <a:extLst>
                  <a:ext uri="{FF2B5EF4-FFF2-40B4-BE49-F238E27FC236}">
                    <a16:creationId xmlns:a16="http://schemas.microsoft.com/office/drawing/2014/main" xmlns="" id="{A1340D45-0169-450E-8CCD-89D344758D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5" name="Freeform 4">
                <a:extLst>
                  <a:ext uri="{FF2B5EF4-FFF2-40B4-BE49-F238E27FC236}">
                    <a16:creationId xmlns:a16="http://schemas.microsoft.com/office/drawing/2014/main" xmlns="" id="{194F2621-9387-4F2A-A0D5-0A1FB537FC5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6" name="Freeform 5">
                <a:extLst>
                  <a:ext uri="{FF2B5EF4-FFF2-40B4-BE49-F238E27FC236}">
                    <a16:creationId xmlns:a16="http://schemas.microsoft.com/office/drawing/2014/main" xmlns="" id="{E37A4338-941F-4999-B208-AF17EA9514D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6910" name="Group 25">
              <a:extLst>
                <a:ext uri="{FF2B5EF4-FFF2-40B4-BE49-F238E27FC236}">
                  <a16:creationId xmlns:a16="http://schemas.microsoft.com/office/drawing/2014/main" xmlns="" id="{0DEC31DB-3A67-4482-A98E-CE62B0CA539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7563" y="1844675"/>
              <a:ext cx="3832225" cy="1547813"/>
              <a:chOff x="-60" y="940"/>
              <a:chExt cx="2995" cy="1138"/>
            </a:xfrm>
          </p:grpSpPr>
          <p:sp>
            <p:nvSpPr>
              <p:cNvPr id="36911" name="Freeform 26">
                <a:extLst>
                  <a:ext uri="{FF2B5EF4-FFF2-40B4-BE49-F238E27FC236}">
                    <a16:creationId xmlns:a16="http://schemas.microsoft.com/office/drawing/2014/main" xmlns="" id="{B7B9B4C2-BE44-4818-9D98-84930B1F309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2" name="Freeform 27">
                <a:extLst>
                  <a:ext uri="{FF2B5EF4-FFF2-40B4-BE49-F238E27FC236}">
                    <a16:creationId xmlns:a16="http://schemas.microsoft.com/office/drawing/2014/main" xmlns="" id="{EED5310D-F253-413C-97E1-851FB7B4B0E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3" name="Freeform 28">
                <a:extLst>
                  <a:ext uri="{FF2B5EF4-FFF2-40B4-BE49-F238E27FC236}">
                    <a16:creationId xmlns:a16="http://schemas.microsoft.com/office/drawing/2014/main" xmlns="" id="{6ECE968C-683D-4C8E-AE27-E146C62BC1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6870" name="Group 13">
            <a:extLst>
              <a:ext uri="{FF2B5EF4-FFF2-40B4-BE49-F238E27FC236}">
                <a16:creationId xmlns:a16="http://schemas.microsoft.com/office/drawing/2014/main" xmlns="" id="{BFCBF58B-4846-4AE7-A838-BC21821033FB}"/>
              </a:ext>
            </a:extLst>
          </p:cNvPr>
          <p:cNvGrpSpPr>
            <a:grpSpLocks/>
          </p:cNvGrpSpPr>
          <p:nvPr/>
        </p:nvGrpSpPr>
        <p:grpSpPr bwMode="auto">
          <a:xfrm>
            <a:off x="4503738" y="1196975"/>
            <a:ext cx="944562" cy="766763"/>
            <a:chOff x="4503738" y="1196975"/>
            <a:chExt cx="944562" cy="766763"/>
          </a:xfrm>
        </p:grpSpPr>
        <p:sp>
          <p:nvSpPr>
            <p:cNvPr id="36907" name="Text Box 16">
              <a:extLst>
                <a:ext uri="{FF2B5EF4-FFF2-40B4-BE49-F238E27FC236}">
                  <a16:creationId xmlns:a16="http://schemas.microsoft.com/office/drawing/2014/main" xmlns="" id="{FD3268BE-EA93-4F72-88EA-75D6E3B2ED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738" y="1196975"/>
              <a:ext cx="944562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ru-RU" sz="1400" b="0" i="0" u="none" baseline="0">
                  <a:latin typeface="Arial" panose="020B0604020202020204" pitchFamily="34" charset="0"/>
                </a:rPr>
                <a:t>(Сигнал)</a:t>
              </a:r>
            </a:p>
          </p:txBody>
        </p:sp>
        <p:sp>
          <p:nvSpPr>
            <p:cNvPr id="36908" name="Oval 29">
              <a:extLst>
                <a:ext uri="{FF2B5EF4-FFF2-40B4-BE49-F238E27FC236}">
                  <a16:creationId xmlns:a16="http://schemas.microsoft.com/office/drawing/2014/main" xmlns="" id="{66872787-D625-4391-A58E-8E15C0B2E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2475" y="1819275"/>
              <a:ext cx="134938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1" name="Group 16">
            <a:extLst>
              <a:ext uri="{FF2B5EF4-FFF2-40B4-BE49-F238E27FC236}">
                <a16:creationId xmlns:a16="http://schemas.microsoft.com/office/drawing/2014/main" xmlns="" id="{A9541A0F-C6AC-4A68-A27F-AB710800CF72}"/>
              </a:ext>
            </a:extLst>
          </p:cNvPr>
          <p:cNvGrpSpPr>
            <a:grpSpLocks/>
          </p:cNvGrpSpPr>
          <p:nvPr/>
        </p:nvGrpSpPr>
        <p:grpSpPr bwMode="auto">
          <a:xfrm>
            <a:off x="4165600" y="2781300"/>
            <a:ext cx="2006600" cy="576263"/>
            <a:chOff x="4165600" y="2781300"/>
            <a:chExt cx="2006600" cy="576263"/>
          </a:xfrm>
        </p:grpSpPr>
        <p:sp>
          <p:nvSpPr>
            <p:cNvPr id="36904" name="Text Box 19">
              <a:extLst>
                <a:ext uri="{FF2B5EF4-FFF2-40B4-BE49-F238E27FC236}">
                  <a16:creationId xmlns:a16="http://schemas.microsoft.com/office/drawing/2014/main" xmlns="" id="{52947A1C-3241-448F-854C-FBBE557C6B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5600" y="2852738"/>
              <a:ext cx="20066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ru-RU" sz="1400" b="0" i="0" u="none" baseline="0">
                  <a:latin typeface="Arial" panose="020B0604020202020204" pitchFamily="34" charset="0"/>
                </a:rPr>
                <a:t>(Первый возврат)</a:t>
              </a:r>
            </a:p>
          </p:txBody>
        </p:sp>
        <p:sp>
          <p:nvSpPr>
            <p:cNvPr id="36905" name="Oval 30">
              <a:extLst>
                <a:ext uri="{FF2B5EF4-FFF2-40B4-BE49-F238E27FC236}">
                  <a16:creationId xmlns:a16="http://schemas.microsoft.com/office/drawing/2014/main" xmlns="" id="{54079403-160F-452B-9C01-A23A526BF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8313" y="2790825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6906" name="Oval 31">
              <a:extLst>
                <a:ext uri="{FF2B5EF4-FFF2-40B4-BE49-F238E27FC236}">
                  <a16:creationId xmlns:a16="http://schemas.microsoft.com/office/drawing/2014/main" xmlns="" id="{A8D9CB01-D117-4962-9C1B-66908ED3D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7063" y="2781300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2" name="Group 20">
            <a:extLst>
              <a:ext uri="{FF2B5EF4-FFF2-40B4-BE49-F238E27FC236}">
                <a16:creationId xmlns:a16="http://schemas.microsoft.com/office/drawing/2014/main" xmlns="" id="{9B5E8E96-D2B7-4B56-ACB1-0D4D4DB9FF3A}"/>
              </a:ext>
            </a:extLst>
          </p:cNvPr>
          <p:cNvGrpSpPr>
            <a:grpSpLocks/>
          </p:cNvGrpSpPr>
          <p:nvPr/>
        </p:nvGrpSpPr>
        <p:grpSpPr bwMode="auto">
          <a:xfrm>
            <a:off x="846138" y="3213100"/>
            <a:ext cx="2438400" cy="504825"/>
            <a:chOff x="846138" y="3213100"/>
            <a:chExt cx="2438400" cy="504825"/>
          </a:xfrm>
        </p:grpSpPr>
        <p:sp>
          <p:nvSpPr>
            <p:cNvPr id="36902" name="Text Box 38">
              <a:extLst>
                <a:ext uri="{FF2B5EF4-FFF2-40B4-BE49-F238E27FC236}">
                  <a16:creationId xmlns:a16="http://schemas.microsoft.com/office/drawing/2014/main" xmlns="" id="{EBC8C04F-C53E-4B0D-AEAB-00F1FF448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138" y="3213100"/>
              <a:ext cx="24384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ru-RU" sz="1400" b="0" i="0" u="none" baseline="0">
                  <a:latin typeface="Arial" panose="020B0604020202020204" pitchFamily="34" charset="0"/>
                </a:rPr>
                <a:t>(дальность)</a:t>
              </a:r>
            </a:p>
          </p:txBody>
        </p:sp>
        <p:sp>
          <p:nvSpPr>
            <p:cNvPr id="36903" name="Oval 35">
              <a:extLst>
                <a:ext uri="{FF2B5EF4-FFF2-40B4-BE49-F238E27FC236}">
                  <a16:creationId xmlns:a16="http://schemas.microsoft.com/office/drawing/2014/main" xmlns="" id="{3A25A0BC-D272-4533-A383-D76F41872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488" y="3213100"/>
              <a:ext cx="134937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3" name="Group 23">
            <a:extLst>
              <a:ext uri="{FF2B5EF4-FFF2-40B4-BE49-F238E27FC236}">
                <a16:creationId xmlns:a16="http://schemas.microsoft.com/office/drawing/2014/main" xmlns="" id="{3AA9BF7E-16CA-4479-94D5-4C6C9E657E45}"/>
              </a:ext>
            </a:extLst>
          </p:cNvPr>
          <p:cNvGrpSpPr>
            <a:grpSpLocks/>
          </p:cNvGrpSpPr>
          <p:nvPr/>
        </p:nvGrpSpPr>
        <p:grpSpPr bwMode="auto">
          <a:xfrm>
            <a:off x="7756525" y="1916113"/>
            <a:ext cx="541338" cy="606425"/>
            <a:chOff x="7756525" y="1916113"/>
            <a:chExt cx="541338" cy="606425"/>
          </a:xfrm>
        </p:grpSpPr>
        <p:sp>
          <p:nvSpPr>
            <p:cNvPr id="36900" name="Oval 34">
              <a:extLst>
                <a:ext uri="{FF2B5EF4-FFF2-40B4-BE49-F238E27FC236}">
                  <a16:creationId xmlns:a16="http://schemas.microsoft.com/office/drawing/2014/main" xmlns="" id="{852D327B-BD27-447E-94FB-64153DA89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6525" y="237807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6901" name="Text Box 39">
              <a:extLst>
                <a:ext uri="{FF2B5EF4-FFF2-40B4-BE49-F238E27FC236}">
                  <a16:creationId xmlns:a16="http://schemas.microsoft.com/office/drawing/2014/main" xmlns="" id="{CEBE05F4-1446-4CCC-B88E-53B605C017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4788" y="1916113"/>
              <a:ext cx="4730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ru-RU" altLang="en-US" sz="1400">
                <a:latin typeface="Arial" panose="020B0604020202020204" pitchFamily="34" charset="0"/>
              </a:endParaRPr>
            </a:p>
          </p:txBody>
        </p:sp>
      </p:grpSp>
      <p:sp>
        <p:nvSpPr>
          <p:cNvPr id="36874" name="Text Box 15">
            <a:extLst>
              <a:ext uri="{FF2B5EF4-FFF2-40B4-BE49-F238E27FC236}">
                <a16:creationId xmlns:a16="http://schemas.microsoft.com/office/drawing/2014/main" xmlns="" id="{1B16CB05-EE37-4A00-91A0-00684FCA8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414713"/>
            <a:ext cx="1227137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ru-RU" sz="1200" b="0" i="0" u="none" baseline="0">
                <a:latin typeface="Arial" panose="020B0604020202020204" pitchFamily="34" charset="0"/>
              </a:rPr>
              <a:t>Сигнал по времени</a:t>
            </a:r>
          </a:p>
        </p:txBody>
      </p:sp>
      <p:grpSp>
        <p:nvGrpSpPr>
          <p:cNvPr id="36875" name="Group 33">
            <a:extLst>
              <a:ext uri="{FF2B5EF4-FFF2-40B4-BE49-F238E27FC236}">
                <a16:creationId xmlns:a16="http://schemas.microsoft.com/office/drawing/2014/main" xmlns="" id="{0A68F6D6-6337-4082-8CA5-969FDBFDD121}"/>
              </a:ext>
            </a:extLst>
          </p:cNvPr>
          <p:cNvGrpSpPr>
            <a:grpSpLocks/>
          </p:cNvGrpSpPr>
          <p:nvPr/>
        </p:nvGrpSpPr>
        <p:grpSpPr bwMode="auto">
          <a:xfrm>
            <a:off x="4300538" y="5041900"/>
            <a:ext cx="384175" cy="692150"/>
            <a:chOff x="4300538" y="5041900"/>
            <a:chExt cx="384175" cy="692150"/>
          </a:xfrm>
        </p:grpSpPr>
        <p:sp>
          <p:nvSpPr>
            <p:cNvPr id="36898" name="Text Box 17">
              <a:extLst>
                <a:ext uri="{FF2B5EF4-FFF2-40B4-BE49-F238E27FC236}">
                  <a16:creationId xmlns:a16="http://schemas.microsoft.com/office/drawing/2014/main" xmlns="" id="{5DA62C3D-0792-4436-8D8A-8F8D043D63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053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endParaRPr lang="ru-RU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6899" name="Oval 18">
              <a:extLst>
                <a:ext uri="{FF2B5EF4-FFF2-40B4-BE49-F238E27FC236}">
                  <a16:creationId xmlns:a16="http://schemas.microsoft.com/office/drawing/2014/main" xmlns="" id="{9A58085D-7FDA-4745-9C80-AB83A783D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538" y="5041900"/>
              <a:ext cx="134937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6" name="Group 36">
            <a:extLst>
              <a:ext uri="{FF2B5EF4-FFF2-40B4-BE49-F238E27FC236}">
                <a16:creationId xmlns:a16="http://schemas.microsoft.com/office/drawing/2014/main" xmlns="" id="{7B3AD8DC-BA08-4920-8E3C-C77A8381F3DF}"/>
              </a:ext>
            </a:extLst>
          </p:cNvPr>
          <p:cNvGrpSpPr>
            <a:grpSpLocks/>
          </p:cNvGrpSpPr>
          <p:nvPr/>
        </p:nvGrpSpPr>
        <p:grpSpPr bwMode="auto">
          <a:xfrm>
            <a:off x="4819170" y="3933825"/>
            <a:ext cx="384175" cy="393967"/>
            <a:chOff x="4729163" y="3933825"/>
            <a:chExt cx="384175" cy="1858963"/>
          </a:xfrm>
        </p:grpSpPr>
        <p:sp>
          <p:nvSpPr>
            <p:cNvPr id="36896" name="Text Box 21">
              <a:extLst>
                <a:ext uri="{FF2B5EF4-FFF2-40B4-BE49-F238E27FC236}">
                  <a16:creationId xmlns:a16="http://schemas.microsoft.com/office/drawing/2014/main" xmlns="" id="{6235904E-CF89-4C10-8EE7-001B063937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3" y="52879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ru-RU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7" name="Oval 32">
              <a:extLst>
                <a:ext uri="{FF2B5EF4-FFF2-40B4-BE49-F238E27FC236}">
                  <a16:creationId xmlns:a16="http://schemas.microsoft.com/office/drawing/2014/main" xmlns="" id="{202EB33B-BADD-468B-AE2E-F642801AD0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757738" y="3933825"/>
              <a:ext cx="201612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7" name="Group 39">
            <a:extLst>
              <a:ext uri="{FF2B5EF4-FFF2-40B4-BE49-F238E27FC236}">
                <a16:creationId xmlns:a16="http://schemas.microsoft.com/office/drawing/2014/main" xmlns="" id="{4345FB32-408C-43D9-9926-D32F9CFC262B}"/>
              </a:ext>
            </a:extLst>
          </p:cNvPr>
          <p:cNvGrpSpPr>
            <a:grpSpLocks/>
          </p:cNvGrpSpPr>
          <p:nvPr/>
        </p:nvGrpSpPr>
        <p:grpSpPr bwMode="auto">
          <a:xfrm>
            <a:off x="776288" y="5018088"/>
            <a:ext cx="384175" cy="715962"/>
            <a:chOff x="776288" y="5018088"/>
            <a:chExt cx="384175" cy="715962"/>
          </a:xfrm>
        </p:grpSpPr>
        <p:sp>
          <p:nvSpPr>
            <p:cNvPr id="36894" name="Text Box 22">
              <a:extLst>
                <a:ext uri="{FF2B5EF4-FFF2-40B4-BE49-F238E27FC236}">
                  <a16:creationId xmlns:a16="http://schemas.microsoft.com/office/drawing/2014/main" xmlns="" id="{50EC18F6-221F-45A5-8DBE-47562583D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28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5" name="Oval 36">
              <a:extLst>
                <a:ext uri="{FF2B5EF4-FFF2-40B4-BE49-F238E27FC236}">
                  <a16:creationId xmlns:a16="http://schemas.microsoft.com/office/drawing/2014/main" xmlns="" id="{C7627E11-3A57-413D-A3FB-45D077035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5018088"/>
              <a:ext cx="134938" cy="144462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8" name="Group 42">
            <a:extLst>
              <a:ext uri="{FF2B5EF4-FFF2-40B4-BE49-F238E27FC236}">
                <a16:creationId xmlns:a16="http://schemas.microsoft.com/office/drawing/2014/main" xmlns="" id="{05BC984C-F509-4452-95EB-6C623F08DC7F}"/>
              </a:ext>
            </a:extLst>
          </p:cNvPr>
          <p:cNvGrpSpPr>
            <a:grpSpLocks/>
          </p:cNvGrpSpPr>
          <p:nvPr/>
        </p:nvGrpSpPr>
        <p:grpSpPr bwMode="auto">
          <a:xfrm>
            <a:off x="7783513" y="5013325"/>
            <a:ext cx="384175" cy="792163"/>
            <a:chOff x="7783513" y="5013325"/>
            <a:chExt cx="384175" cy="792163"/>
          </a:xfrm>
        </p:grpSpPr>
        <p:sp>
          <p:nvSpPr>
            <p:cNvPr id="36892" name="Text Box 23">
              <a:extLst>
                <a:ext uri="{FF2B5EF4-FFF2-40B4-BE49-F238E27FC236}">
                  <a16:creationId xmlns:a16="http://schemas.microsoft.com/office/drawing/2014/main" xmlns="" id="{D0EC8333-FDFE-4620-93D7-B790D2819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3" y="53006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3" name="Oval 37">
              <a:extLst>
                <a:ext uri="{FF2B5EF4-FFF2-40B4-BE49-F238E27FC236}">
                  <a16:creationId xmlns:a16="http://schemas.microsoft.com/office/drawing/2014/main" xmlns="" id="{F6083AAB-C4E1-46D0-9486-C22ABCE55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5275" y="501332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9" name="Group 45">
            <a:extLst>
              <a:ext uri="{FF2B5EF4-FFF2-40B4-BE49-F238E27FC236}">
                <a16:creationId xmlns:a16="http://schemas.microsoft.com/office/drawing/2014/main" xmlns="" id="{60794CF1-0976-4F5C-9A11-0D5D7172ED8A}"/>
              </a:ext>
            </a:extLst>
          </p:cNvPr>
          <p:cNvGrpSpPr>
            <a:grpSpLocks/>
          </p:cNvGrpSpPr>
          <p:nvPr/>
        </p:nvGrpSpPr>
        <p:grpSpPr bwMode="auto">
          <a:xfrm>
            <a:off x="3895725" y="3970605"/>
            <a:ext cx="382588" cy="357187"/>
            <a:chOff x="3962400" y="3962400"/>
            <a:chExt cx="382588" cy="1830388"/>
          </a:xfrm>
        </p:grpSpPr>
        <p:sp>
          <p:nvSpPr>
            <p:cNvPr id="36890" name="Text Box 20">
              <a:extLst>
                <a:ext uri="{FF2B5EF4-FFF2-40B4-BE49-F238E27FC236}">
                  <a16:creationId xmlns:a16="http://schemas.microsoft.com/office/drawing/2014/main" xmlns="" id="{C829E136-2C42-47AB-84A2-AA8BF4AB4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400" y="5287963"/>
              <a:ext cx="3825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T1</a:t>
              </a:r>
              <a:endParaRPr lang="ru-RU" altLang="en-US" sz="1400" dirty="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1" name="Oval 42">
              <a:extLst>
                <a:ext uri="{FF2B5EF4-FFF2-40B4-BE49-F238E27FC236}">
                  <a16:creationId xmlns:a16="http://schemas.microsoft.com/office/drawing/2014/main" xmlns="" id="{B2BF1F7B-0B5D-45DD-B99D-E5F8C91C78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038600" y="3962400"/>
              <a:ext cx="201613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F1ACEFEA-EC4C-4FAB-A27D-6FEBB4A594CC}"/>
              </a:ext>
            </a:extLst>
          </p:cNvPr>
          <p:cNvSpPr txBox="1"/>
          <p:nvPr/>
        </p:nvSpPr>
        <p:spPr>
          <a:xfrm>
            <a:off x="381000" y="1331913"/>
            <a:ext cx="19288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latin typeface="+mj-lt"/>
              </a:rPr>
              <a:t>Принятый сигнал</a:t>
            </a:r>
          </a:p>
        </p:txBody>
      </p:sp>
      <p:grpSp>
        <p:nvGrpSpPr>
          <p:cNvPr id="36881" name="Group 51">
            <a:extLst>
              <a:ext uri="{FF2B5EF4-FFF2-40B4-BE49-F238E27FC236}">
                <a16:creationId xmlns:a16="http://schemas.microsoft.com/office/drawing/2014/main" xmlns="" id="{03BBE9D4-20E4-4C78-A80A-9F4D1C2B1918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3736975"/>
            <a:ext cx="7046913" cy="1812925"/>
            <a:chOff x="990600" y="3736975"/>
            <a:chExt cx="7046913" cy="1812925"/>
          </a:xfrm>
        </p:grpSpPr>
        <p:grpSp>
          <p:nvGrpSpPr>
            <p:cNvPr id="36882" name="Group 26">
              <a:extLst>
                <a:ext uri="{FF2B5EF4-FFF2-40B4-BE49-F238E27FC236}">
                  <a16:creationId xmlns:a16="http://schemas.microsoft.com/office/drawing/2014/main" xmlns="" id="{31BDAE76-B223-4AB4-96D8-CE094A8A3C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0" y="3736975"/>
              <a:ext cx="7046913" cy="1657350"/>
              <a:chOff x="990600" y="3736975"/>
              <a:chExt cx="7046913" cy="1657350"/>
            </a:xfrm>
          </p:grpSpPr>
          <p:sp>
            <p:nvSpPr>
              <p:cNvPr id="36885" name="Line 8">
                <a:extLst>
                  <a:ext uri="{FF2B5EF4-FFF2-40B4-BE49-F238E27FC236}">
                    <a16:creationId xmlns:a16="http://schemas.microsoft.com/office/drawing/2014/main" xmlns="" id="{CB57469E-8C18-4A82-BDC5-B2FDB36E7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388" y="3736975"/>
                <a:ext cx="0" cy="16573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36886" name="Group 9">
                <a:extLst>
                  <a:ext uri="{FF2B5EF4-FFF2-40B4-BE49-F238E27FC236}">
                    <a16:creationId xmlns:a16="http://schemas.microsoft.com/office/drawing/2014/main" xmlns="" id="{FA538528-3A78-44DC-957C-04E1CD396E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0600" y="3962400"/>
                <a:ext cx="7046913" cy="1263650"/>
                <a:chOff x="656" y="2478"/>
                <a:chExt cx="4717" cy="796"/>
              </a:xfrm>
            </p:grpSpPr>
            <p:sp>
              <p:nvSpPr>
                <p:cNvPr id="36888" name="Freeform 10">
                  <a:extLst>
                    <a:ext uri="{FF2B5EF4-FFF2-40B4-BE49-F238E27FC236}">
                      <a16:creationId xmlns:a16="http://schemas.microsoft.com/office/drawing/2014/main" xmlns="" id="{D0C7A6C1-4E1B-4BE5-99F0-3E35E8B328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6889" name="Freeform 11">
                  <a:extLst>
                    <a:ext uri="{FF2B5EF4-FFF2-40B4-BE49-F238E27FC236}">
                      <a16:creationId xmlns:a16="http://schemas.microsoft.com/office/drawing/2014/main" xmlns="" id="{3CEB9539-A104-4288-B821-859AD9B0A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015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36887" name="Line 12">
                <a:extLst>
                  <a:ext uri="{FF2B5EF4-FFF2-40B4-BE49-F238E27FC236}">
                    <a16:creationId xmlns:a16="http://schemas.microsoft.com/office/drawing/2014/main" xmlns="" id="{C118DA98-2ED5-4291-9FDC-8703A19856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0600" y="5257800"/>
                <a:ext cx="704691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36883" name="Text Box 13">
              <a:extLst>
                <a:ext uri="{FF2B5EF4-FFF2-40B4-BE49-F238E27FC236}">
                  <a16:creationId xmlns:a16="http://schemas.microsoft.com/office/drawing/2014/main" xmlns="" id="{DDA2F5F6-34CE-4284-A760-F5B0CB628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525" y="5183188"/>
              <a:ext cx="5222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sz="1200" b="0" i="0" u="none" baseline="0">
                  <a:latin typeface="Arial" panose="020B0604020202020204" pitchFamily="34" charset="0"/>
                </a:rPr>
                <a:t>Время</a:t>
              </a:r>
            </a:p>
          </p:txBody>
        </p:sp>
        <p:sp>
          <p:nvSpPr>
            <p:cNvPr id="36884" name="Text Box 14">
              <a:extLst>
                <a:ext uri="{FF2B5EF4-FFF2-40B4-BE49-F238E27FC236}">
                  <a16:creationId xmlns:a16="http://schemas.microsoft.com/office/drawing/2014/main" xmlns="" id="{7B4054E1-6FDA-4187-B5B5-95316D5D01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8538" y="5157788"/>
              <a:ext cx="522287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sz="1200" b="0" i="0" u="none" baseline="0">
                  <a:latin typeface="Arial" panose="020B0604020202020204" pitchFamily="34" charset="0"/>
                </a:rPr>
                <a:t>Время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060A17B-E9D3-4A9D-A2BC-65DB7879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xmlns="" id="{F7D799B8-B65F-429C-B035-9E79853F7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Что находится в данных ГБО.</a:t>
            </a:r>
          </a:p>
        </p:txBody>
      </p:sp>
      <p:sp>
        <p:nvSpPr>
          <p:cNvPr id="37892" name="Text Box 15">
            <a:extLst>
              <a:ext uri="{FF2B5EF4-FFF2-40B4-BE49-F238E27FC236}">
                <a16:creationId xmlns:a16="http://schemas.microsoft.com/office/drawing/2014/main" xmlns="" id="{34CB729C-F271-49D8-88D5-68643139E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1036638"/>
            <a:ext cx="1225550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ru-RU" sz="1200" b="0" i="0" u="none" baseline="0">
                <a:latin typeface="Arial" panose="020B0604020202020204" pitchFamily="34" charset="0"/>
              </a:rPr>
              <a:t>Сигнал по времени</a:t>
            </a:r>
          </a:p>
        </p:txBody>
      </p:sp>
      <p:grpSp>
        <p:nvGrpSpPr>
          <p:cNvPr id="37893" name="Group 4">
            <a:extLst>
              <a:ext uri="{FF2B5EF4-FFF2-40B4-BE49-F238E27FC236}">
                <a16:creationId xmlns:a16="http://schemas.microsoft.com/office/drawing/2014/main" xmlns="" id="{AD80DB94-C155-42E3-A4DE-DE285AB1EDDC}"/>
              </a:ext>
            </a:extLst>
          </p:cNvPr>
          <p:cNvGrpSpPr>
            <a:grpSpLocks/>
          </p:cNvGrpSpPr>
          <p:nvPr/>
        </p:nvGrpSpPr>
        <p:grpSpPr bwMode="auto">
          <a:xfrm>
            <a:off x="3783013" y="2663825"/>
            <a:ext cx="384175" cy="692150"/>
            <a:chOff x="4300538" y="5041900"/>
            <a:chExt cx="384175" cy="692150"/>
          </a:xfrm>
        </p:grpSpPr>
        <p:sp>
          <p:nvSpPr>
            <p:cNvPr id="37924" name="Text Box 17">
              <a:extLst>
                <a:ext uri="{FF2B5EF4-FFF2-40B4-BE49-F238E27FC236}">
                  <a16:creationId xmlns:a16="http://schemas.microsoft.com/office/drawing/2014/main" xmlns="" id="{2AAB01DC-D3C5-4267-8FA5-FC76CF61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053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endParaRPr lang="ru-RU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7925" name="Oval 18">
              <a:extLst>
                <a:ext uri="{FF2B5EF4-FFF2-40B4-BE49-F238E27FC236}">
                  <a16:creationId xmlns:a16="http://schemas.microsoft.com/office/drawing/2014/main" xmlns="" id="{C2625D9B-409E-4431-B4DA-A98A25D87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538" y="5041900"/>
              <a:ext cx="134937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7894" name="Group 7">
            <a:extLst>
              <a:ext uri="{FF2B5EF4-FFF2-40B4-BE49-F238E27FC236}">
                <a16:creationId xmlns:a16="http://schemas.microsoft.com/office/drawing/2014/main" xmlns="" id="{9630CDDD-A710-4D7F-9EBC-4E8A6A2CC895}"/>
              </a:ext>
            </a:extLst>
          </p:cNvPr>
          <p:cNvGrpSpPr>
            <a:grpSpLocks/>
          </p:cNvGrpSpPr>
          <p:nvPr/>
        </p:nvGrpSpPr>
        <p:grpSpPr bwMode="auto">
          <a:xfrm>
            <a:off x="4294819" y="1574173"/>
            <a:ext cx="384175" cy="381627"/>
            <a:chOff x="4729163" y="3933825"/>
            <a:chExt cx="384175" cy="1858963"/>
          </a:xfrm>
        </p:grpSpPr>
        <p:sp>
          <p:nvSpPr>
            <p:cNvPr id="37922" name="Text Box 21">
              <a:extLst>
                <a:ext uri="{FF2B5EF4-FFF2-40B4-BE49-F238E27FC236}">
                  <a16:creationId xmlns:a16="http://schemas.microsoft.com/office/drawing/2014/main" xmlns="" id="{3A26F9C6-E88F-4A81-B045-C5B7CB990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3" y="52879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ru-RU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ru-RU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23" name="Oval 32">
              <a:extLst>
                <a:ext uri="{FF2B5EF4-FFF2-40B4-BE49-F238E27FC236}">
                  <a16:creationId xmlns:a16="http://schemas.microsoft.com/office/drawing/2014/main" xmlns="" id="{4A65CCA7-92BA-45E8-B8A8-BD363AB054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757738" y="3933825"/>
              <a:ext cx="201612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7895" name="Group 10">
            <a:extLst>
              <a:ext uri="{FF2B5EF4-FFF2-40B4-BE49-F238E27FC236}">
                <a16:creationId xmlns:a16="http://schemas.microsoft.com/office/drawing/2014/main" xmlns="" id="{B11557A9-B364-40EB-97BF-E2680596E62D}"/>
              </a:ext>
            </a:extLst>
          </p:cNvPr>
          <p:cNvGrpSpPr>
            <a:grpSpLocks/>
          </p:cNvGrpSpPr>
          <p:nvPr/>
        </p:nvGrpSpPr>
        <p:grpSpPr bwMode="auto">
          <a:xfrm>
            <a:off x="258763" y="2640013"/>
            <a:ext cx="384175" cy="715962"/>
            <a:chOff x="776288" y="5018088"/>
            <a:chExt cx="384175" cy="715962"/>
          </a:xfrm>
        </p:grpSpPr>
        <p:sp>
          <p:nvSpPr>
            <p:cNvPr id="37920" name="Text Box 22">
              <a:extLst>
                <a:ext uri="{FF2B5EF4-FFF2-40B4-BE49-F238E27FC236}">
                  <a16:creationId xmlns:a16="http://schemas.microsoft.com/office/drawing/2014/main" xmlns="" id="{5661CA2A-A3BD-456D-A150-B31FF8EE5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28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21" name="Oval 36">
              <a:extLst>
                <a:ext uri="{FF2B5EF4-FFF2-40B4-BE49-F238E27FC236}">
                  <a16:creationId xmlns:a16="http://schemas.microsoft.com/office/drawing/2014/main" xmlns="" id="{A7688171-B62C-4798-90C2-2546329DF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5018088"/>
              <a:ext cx="134938" cy="144462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7896" name="Group 13">
            <a:extLst>
              <a:ext uri="{FF2B5EF4-FFF2-40B4-BE49-F238E27FC236}">
                <a16:creationId xmlns:a16="http://schemas.microsoft.com/office/drawing/2014/main" xmlns="" id="{90D3E576-F436-4AD6-BEFD-1E0E182012F1}"/>
              </a:ext>
            </a:extLst>
          </p:cNvPr>
          <p:cNvGrpSpPr>
            <a:grpSpLocks/>
          </p:cNvGrpSpPr>
          <p:nvPr/>
        </p:nvGrpSpPr>
        <p:grpSpPr bwMode="auto">
          <a:xfrm>
            <a:off x="7265988" y="2635250"/>
            <a:ext cx="384175" cy="792163"/>
            <a:chOff x="7783513" y="5013325"/>
            <a:chExt cx="384175" cy="792163"/>
          </a:xfrm>
        </p:grpSpPr>
        <p:sp>
          <p:nvSpPr>
            <p:cNvPr id="37918" name="Text Box 23">
              <a:extLst>
                <a:ext uri="{FF2B5EF4-FFF2-40B4-BE49-F238E27FC236}">
                  <a16:creationId xmlns:a16="http://schemas.microsoft.com/office/drawing/2014/main" xmlns="" id="{BF92AA1D-5AB8-4CEE-B3E2-AC0C62D82E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3" y="53006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19" name="Oval 37">
              <a:extLst>
                <a:ext uri="{FF2B5EF4-FFF2-40B4-BE49-F238E27FC236}">
                  <a16:creationId xmlns:a16="http://schemas.microsoft.com/office/drawing/2014/main" xmlns="" id="{07DD50C6-8FF0-4CDC-9CD8-8144B1F61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5275" y="501332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7897" name="Group 16">
            <a:extLst>
              <a:ext uri="{FF2B5EF4-FFF2-40B4-BE49-F238E27FC236}">
                <a16:creationId xmlns:a16="http://schemas.microsoft.com/office/drawing/2014/main" xmlns="" id="{81B2EB7D-BFC2-408E-997C-E1489FF546B0}"/>
              </a:ext>
            </a:extLst>
          </p:cNvPr>
          <p:cNvGrpSpPr>
            <a:grpSpLocks/>
          </p:cNvGrpSpPr>
          <p:nvPr/>
        </p:nvGrpSpPr>
        <p:grpSpPr bwMode="auto">
          <a:xfrm>
            <a:off x="3400425" y="1554790"/>
            <a:ext cx="382588" cy="382587"/>
            <a:chOff x="3962400" y="3962400"/>
            <a:chExt cx="382588" cy="1830388"/>
          </a:xfrm>
        </p:grpSpPr>
        <p:sp>
          <p:nvSpPr>
            <p:cNvPr id="37916" name="Text Box 20">
              <a:extLst>
                <a:ext uri="{FF2B5EF4-FFF2-40B4-BE49-F238E27FC236}">
                  <a16:creationId xmlns:a16="http://schemas.microsoft.com/office/drawing/2014/main" xmlns="" id="{A84BD178-2195-4A89-93F9-70A97F8415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400" y="5287963"/>
              <a:ext cx="3825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T1</a:t>
              </a:r>
              <a:endParaRPr lang="ru-RU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17" name="Oval 42">
              <a:extLst>
                <a:ext uri="{FF2B5EF4-FFF2-40B4-BE49-F238E27FC236}">
                  <a16:creationId xmlns:a16="http://schemas.microsoft.com/office/drawing/2014/main" xmlns="" id="{2DBFF7D8-B58B-4843-9526-31E9924E67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038600" y="3962400"/>
              <a:ext cx="201613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7898" name="Group 19">
            <a:extLst>
              <a:ext uri="{FF2B5EF4-FFF2-40B4-BE49-F238E27FC236}">
                <a16:creationId xmlns:a16="http://schemas.microsoft.com/office/drawing/2014/main" xmlns="" id="{91070831-6BC1-4021-B28E-9D5B64D51EEE}"/>
              </a:ext>
            </a:extLst>
          </p:cNvPr>
          <p:cNvGrpSpPr>
            <a:grpSpLocks/>
          </p:cNvGrpSpPr>
          <p:nvPr/>
        </p:nvGrpSpPr>
        <p:grpSpPr bwMode="auto">
          <a:xfrm>
            <a:off x="473075" y="1358900"/>
            <a:ext cx="7046913" cy="1812925"/>
            <a:chOff x="990600" y="3736975"/>
            <a:chExt cx="7046913" cy="1812925"/>
          </a:xfrm>
        </p:grpSpPr>
        <p:grpSp>
          <p:nvGrpSpPr>
            <p:cNvPr id="37908" name="Group 20">
              <a:extLst>
                <a:ext uri="{FF2B5EF4-FFF2-40B4-BE49-F238E27FC236}">
                  <a16:creationId xmlns:a16="http://schemas.microsoft.com/office/drawing/2014/main" xmlns="" id="{A2153C96-BEA0-48AF-BA46-E0D2DA6BA6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0" y="3736975"/>
              <a:ext cx="7046913" cy="1657350"/>
              <a:chOff x="990600" y="3736975"/>
              <a:chExt cx="7046913" cy="1657350"/>
            </a:xfrm>
          </p:grpSpPr>
          <p:sp>
            <p:nvSpPr>
              <p:cNvPr id="37911" name="Line 8">
                <a:extLst>
                  <a:ext uri="{FF2B5EF4-FFF2-40B4-BE49-F238E27FC236}">
                    <a16:creationId xmlns:a16="http://schemas.microsoft.com/office/drawing/2014/main" xmlns="" id="{54C4C803-E759-42F3-9727-71FA42C58C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388" y="3736975"/>
                <a:ext cx="0" cy="16573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37912" name="Group 9">
                <a:extLst>
                  <a:ext uri="{FF2B5EF4-FFF2-40B4-BE49-F238E27FC236}">
                    <a16:creationId xmlns:a16="http://schemas.microsoft.com/office/drawing/2014/main" xmlns="" id="{CE30F5F5-D9D6-4330-9767-3B525C8E9C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0600" y="3962400"/>
                <a:ext cx="7046913" cy="1263650"/>
                <a:chOff x="656" y="2478"/>
                <a:chExt cx="4717" cy="796"/>
              </a:xfrm>
            </p:grpSpPr>
            <p:sp>
              <p:nvSpPr>
                <p:cNvPr id="37914" name="Freeform 10">
                  <a:extLst>
                    <a:ext uri="{FF2B5EF4-FFF2-40B4-BE49-F238E27FC236}">
                      <a16:creationId xmlns:a16="http://schemas.microsoft.com/office/drawing/2014/main" xmlns="" id="{112BE0F5-7104-4C8A-98F7-78C9A0483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7915" name="Freeform 11">
                  <a:extLst>
                    <a:ext uri="{FF2B5EF4-FFF2-40B4-BE49-F238E27FC236}">
                      <a16:creationId xmlns:a16="http://schemas.microsoft.com/office/drawing/2014/main" xmlns="" id="{2C6559A7-E1BB-4FC3-9484-33A8548DE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015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37913" name="Line 12">
                <a:extLst>
                  <a:ext uri="{FF2B5EF4-FFF2-40B4-BE49-F238E27FC236}">
                    <a16:creationId xmlns:a16="http://schemas.microsoft.com/office/drawing/2014/main" xmlns="" id="{1FB30618-74D4-406D-8BC0-CB90DF3F14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0600" y="5257800"/>
                <a:ext cx="704691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37909" name="Text Box 13">
              <a:extLst>
                <a:ext uri="{FF2B5EF4-FFF2-40B4-BE49-F238E27FC236}">
                  <a16:creationId xmlns:a16="http://schemas.microsoft.com/office/drawing/2014/main" xmlns="" id="{6AC6E598-A5F1-4EAA-872A-A6FE54530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525" y="5183188"/>
              <a:ext cx="5222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sz="1200" b="0" i="0" u="none" baseline="0">
                  <a:latin typeface="Arial" panose="020B0604020202020204" pitchFamily="34" charset="0"/>
                </a:rPr>
                <a:t>Время</a:t>
              </a:r>
            </a:p>
          </p:txBody>
        </p:sp>
        <p:sp>
          <p:nvSpPr>
            <p:cNvPr id="37910" name="Text Box 14">
              <a:extLst>
                <a:ext uri="{FF2B5EF4-FFF2-40B4-BE49-F238E27FC236}">
                  <a16:creationId xmlns:a16="http://schemas.microsoft.com/office/drawing/2014/main" xmlns="" id="{187CFF6C-A802-4C8B-B6DB-8EF1ACBB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8538" y="5157788"/>
              <a:ext cx="522287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sz="1200" b="0" i="0" u="none" baseline="0">
                  <a:latin typeface="Arial" panose="020B0604020202020204" pitchFamily="34" charset="0"/>
                </a:rPr>
                <a:t>Время</a:t>
              </a:r>
            </a:p>
          </p:txBody>
        </p:sp>
      </p:grpSp>
      <p:grpSp>
        <p:nvGrpSpPr>
          <p:cNvPr id="37899" name="Group 28">
            <a:extLst>
              <a:ext uri="{FF2B5EF4-FFF2-40B4-BE49-F238E27FC236}">
                <a16:creationId xmlns:a16="http://schemas.microsoft.com/office/drawing/2014/main" xmlns="" id="{1CA374F5-7968-4343-A223-A88326A10471}"/>
              </a:ext>
            </a:extLst>
          </p:cNvPr>
          <p:cNvGrpSpPr>
            <a:grpSpLocks/>
          </p:cNvGrpSpPr>
          <p:nvPr/>
        </p:nvGrpSpPr>
        <p:grpSpPr bwMode="auto">
          <a:xfrm>
            <a:off x="249238" y="3395663"/>
            <a:ext cx="7494587" cy="3059112"/>
            <a:chOff x="590550" y="3455988"/>
            <a:chExt cx="7495382" cy="3059112"/>
          </a:xfrm>
        </p:grpSpPr>
        <p:pic>
          <p:nvPicPr>
            <p:cNvPr id="37900" name="Picture 10">
              <a:extLst>
                <a:ext uri="{FF2B5EF4-FFF2-40B4-BE49-F238E27FC236}">
                  <a16:creationId xmlns:a16="http://schemas.microsoft.com/office/drawing/2014/main" xmlns="" id="{FBA71F14-9900-4242-BE7B-B09F49F09B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338" y="3455988"/>
              <a:ext cx="70866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1" name="Oval 11">
              <a:extLst>
                <a:ext uri="{FF2B5EF4-FFF2-40B4-BE49-F238E27FC236}">
                  <a16:creationId xmlns:a16="http://schemas.microsoft.com/office/drawing/2014/main" xmlns="" id="{3FCC78DB-8FBC-4352-979F-9479C836C6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5165705" y="5320828"/>
              <a:ext cx="131864" cy="264468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7902" name="Oval 12">
              <a:extLst>
                <a:ext uri="{FF2B5EF4-FFF2-40B4-BE49-F238E27FC236}">
                  <a16:creationId xmlns:a16="http://schemas.microsoft.com/office/drawing/2014/main" xmlns="" id="{FDDEE1DC-A2C9-43FA-8F23-038699D1F3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3701947" y="5454607"/>
              <a:ext cx="179321" cy="262556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7903" name="Text Box 13">
              <a:extLst>
                <a:ext uri="{FF2B5EF4-FFF2-40B4-BE49-F238E27FC236}">
                  <a16:creationId xmlns:a16="http://schemas.microsoft.com/office/drawing/2014/main" xmlns="" id="{C48A7CAA-5361-4C84-92E9-F49C546585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5675" y="6010275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T1</a:t>
              </a:r>
              <a:endParaRPr lang="ru-RU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4" name="Text Box 14">
              <a:extLst>
                <a:ext uri="{FF2B5EF4-FFF2-40B4-BE49-F238E27FC236}">
                  <a16:creationId xmlns:a16="http://schemas.microsoft.com/office/drawing/2014/main" xmlns="" id="{86BEC430-5DAE-46BB-82A0-55C173F7E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5875" y="6000750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anose="020B0604020202020204" pitchFamily="34" charset="0"/>
                </a:rPr>
                <a:t>T1</a:t>
              </a:r>
              <a:endParaRPr lang="ru-RU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5" name="Text Box 15">
              <a:extLst>
                <a:ext uri="{FF2B5EF4-FFF2-40B4-BE49-F238E27FC236}">
                  <a16:creationId xmlns:a16="http://schemas.microsoft.com/office/drawing/2014/main" xmlns="" id="{BEBC084E-509E-4914-8E21-197B250AC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9049" y="6010275"/>
              <a:ext cx="407987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anose="020B0604020202020204" pitchFamily="34" charset="0"/>
                </a:rPr>
                <a:t>T0</a:t>
              </a:r>
              <a:endParaRPr lang="ru-RU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7906" name="Text Box 16">
              <a:extLst>
                <a:ext uri="{FF2B5EF4-FFF2-40B4-BE49-F238E27FC236}">
                  <a16:creationId xmlns:a16="http://schemas.microsoft.com/office/drawing/2014/main" xmlns="" id="{F12ECFD6-3552-4169-A7E6-D1803500B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550" y="6010275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7" name="Text Box 17">
              <a:extLst>
                <a:ext uri="{FF2B5EF4-FFF2-40B4-BE49-F238E27FC236}">
                  <a16:creationId xmlns:a16="http://schemas.microsoft.com/office/drawing/2014/main" xmlns="" id="{3D98D608-8FD3-4CE6-AB8B-81B07934F2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77944" y="6000749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anose="020B0604020202020204" pitchFamily="34" charset="0"/>
                </a:rPr>
                <a:t>T2</a:t>
              </a:r>
              <a:endParaRPr lang="ru-RU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7338E4D-5C0D-4FFA-8B31-61B6B92B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xmlns="" id="{2A84AAC3-3565-49E6-A183-9F9E8F643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Амплитуда по Время сигнала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D347FFD-17C6-417C-944D-6EFE4A27A250}"/>
              </a:ext>
            </a:extLst>
          </p:cNvPr>
          <p:cNvCxnSpPr/>
          <p:nvPr/>
        </p:nvCxnSpPr>
        <p:spPr>
          <a:xfrm>
            <a:off x="4572000" y="1295400"/>
            <a:ext cx="0" cy="49688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7" name="Picture 3">
            <a:extLst>
              <a:ext uri="{FF2B5EF4-FFF2-40B4-BE49-F238E27FC236}">
                <a16:creationId xmlns:a16="http://schemas.microsoft.com/office/drawing/2014/main" xmlns="" id="{E33AFDEA-135D-45AB-96A9-C6071C9DD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1295400"/>
            <a:ext cx="3930650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>
            <a:extLst>
              <a:ext uri="{FF2B5EF4-FFF2-40B4-BE49-F238E27FC236}">
                <a16:creationId xmlns:a16="http://schemas.microsoft.com/office/drawing/2014/main" xmlns="" id="{458604F5-AD4B-4F2A-B105-B64937856D5F}"/>
              </a:ext>
            </a:extLst>
          </p:cNvPr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2286000"/>
            <a:ext cx="3932238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5657B6-C6AC-4194-A7AB-1205292C777C}"/>
              </a:ext>
            </a:extLst>
          </p:cNvPr>
          <p:cNvSpPr txBox="1"/>
          <p:nvPr/>
        </p:nvSpPr>
        <p:spPr>
          <a:xfrm>
            <a:off x="293688" y="5410200"/>
            <a:ext cx="3930650" cy="85407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Сонограмма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амплитуда, кодированная в цвете.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AD0AD0-5719-4B63-873E-76E109E53AEF}"/>
              </a:ext>
            </a:extLst>
          </p:cNvPr>
          <p:cNvSpPr txBox="1"/>
          <p:nvPr/>
        </p:nvSpPr>
        <p:spPr>
          <a:xfrm>
            <a:off x="4876800" y="1524000"/>
            <a:ext cx="3932238" cy="685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 линии дна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отмечает первый возврат эхосигнала от дна.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5919EFDF-71ED-4FB8-A305-35A3265C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xmlns="" id="{74D7C566-3D17-4D90-9CDE-1E8EA985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Элементы сонара</a:t>
            </a:r>
          </a:p>
        </p:txBody>
      </p:sp>
      <p:graphicFrame>
        <p:nvGraphicFramePr>
          <p:cNvPr id="40963" name="Chart Placeholder 15">
            <a:extLst>
              <a:ext uri="{FF2B5EF4-FFF2-40B4-BE49-F238E27FC236}">
                <a16:creationId xmlns:a16="http://schemas.microsoft.com/office/drawing/2014/main" xmlns="" id="{711A7DE8-8940-47D5-B910-EA4C17205337}"/>
              </a:ext>
            </a:extLst>
          </p:cNvPr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2876436807"/>
              </p:ext>
            </p:extLst>
          </p:nvPr>
        </p:nvGraphicFramePr>
        <p:xfrm>
          <a:off x="296863" y="3040063"/>
          <a:ext cx="33020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4" imgW="3298222" imgH="3298222" progId="Excel.Chart.8">
                  <p:embed/>
                </p:oleObj>
              </mc:Choice>
              <mc:Fallback>
                <p:oleObj r:id="rId4" imgW="3298222" imgH="3298222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3040063"/>
                        <a:ext cx="33020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3870F3B-7D47-4567-872B-83A4692320D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/>
              <a:t>Приемоизлучатель сонара получает сигнал и передает его на ПК для сбора данных для отображения и записи. 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/>
              <a:t>Расстояние эха определяется по времени, как в остальных эхолотах.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/>
              <a:t>Заметьте, скорость звука необходима для преобразования времени прохождения эхосигнала в расстояние.</a:t>
            </a:r>
          </a:p>
          <a:p>
            <a:pPr marL="615950" lvl="2" indent="-342900" algn="l" rtl="0">
              <a:defRPr/>
            </a:pPr>
            <a:r>
              <a:rPr lang="ru-RU" sz="1200" b="0" i="0" u="none" baseline="0"/>
              <a:t>1500 м/с является установкой по умолчанию как средняя СЗ в МО.</a:t>
            </a:r>
          </a:p>
          <a:p>
            <a:pPr algn="l" rtl="0">
              <a:defRPr/>
            </a:pPr>
            <a:endParaRPr lang="ru-RU" sz="1800" noProof="0" dirty="0"/>
          </a:p>
        </p:txBody>
      </p:sp>
      <p:grpSp>
        <p:nvGrpSpPr>
          <p:cNvPr id="40966" name="Group 14">
            <a:extLst>
              <a:ext uri="{FF2B5EF4-FFF2-40B4-BE49-F238E27FC236}">
                <a16:creationId xmlns:a16="http://schemas.microsoft.com/office/drawing/2014/main" xmlns="" id="{7E1852D9-5B2A-49D0-B5E8-41DEA41E27A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595438"/>
            <a:ext cx="8280400" cy="1038225"/>
            <a:chOff x="457199" y="1595832"/>
            <a:chExt cx="8280989" cy="1038225"/>
          </a:xfrm>
        </p:grpSpPr>
        <p:pic>
          <p:nvPicPr>
            <p:cNvPr id="40970" name="Picture 3">
              <a:extLst>
                <a:ext uri="{FF2B5EF4-FFF2-40B4-BE49-F238E27FC236}">
                  <a16:creationId xmlns:a16="http://schemas.microsoft.com/office/drawing/2014/main" xmlns="" id="{E42FC813-DE3E-4589-ACA5-8A8367C296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" y="1595832"/>
              <a:ext cx="111442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71" name="Picture 8" descr="C-MAX">
              <a:extLst>
                <a:ext uri="{FF2B5EF4-FFF2-40B4-BE49-F238E27FC236}">
                  <a16:creationId xmlns:a16="http://schemas.microsoft.com/office/drawing/2014/main" xmlns="" id="{B5A0CA2A-6701-4426-BB39-E12174A15F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1810145"/>
              <a:ext cx="2032588" cy="77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7ABDCA9A-716C-4CE5-9E55-445D05FCC6A3}"/>
                </a:ext>
              </a:extLst>
            </p:cNvPr>
            <p:cNvSpPr/>
            <p:nvPr/>
          </p:nvSpPr>
          <p:spPr>
            <a:xfrm>
              <a:off x="3200594" y="1810144"/>
              <a:ext cx="1905136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Приемоизлучатель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946EA467-EC6E-44F1-B24D-17C7F69EC041}"/>
                </a:ext>
              </a:extLst>
            </p:cNvPr>
            <p:cNvCxnSpPr>
              <a:stCxn id="7" idx="3"/>
            </p:cNvCxnSpPr>
            <p:nvPr/>
          </p:nvCxnSpPr>
          <p:spPr>
            <a:xfrm>
              <a:off x="5105730" y="2114944"/>
              <a:ext cx="1600314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26AA86C2-2D11-4DAD-B5F1-D593E8818E50}"/>
                </a:ext>
              </a:extLst>
            </p:cNvPr>
            <p:cNvCxnSpPr>
              <a:stCxn id="40970" idx="3"/>
              <a:endCxn id="7" idx="1"/>
            </p:cNvCxnSpPr>
            <p:nvPr/>
          </p:nvCxnSpPr>
          <p:spPr>
            <a:xfrm>
              <a:off x="1571703" y="2114944"/>
              <a:ext cx="1628891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E97402B-6853-460E-B4B3-329A47A97BDB}"/>
              </a:ext>
            </a:extLst>
          </p:cNvPr>
          <p:cNvSpPr txBox="1"/>
          <p:nvPr/>
        </p:nvSpPr>
        <p:spPr>
          <a:xfrm>
            <a:off x="1862138" y="4419600"/>
            <a:ext cx="10477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Эхо дна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1AF888B1-1C67-4702-8930-36CB87A45632}"/>
              </a:ext>
            </a:extLst>
          </p:cNvPr>
          <p:cNvCxnSpPr/>
          <p:nvPr/>
        </p:nvCxnSpPr>
        <p:spPr>
          <a:xfrm>
            <a:off x="2386013" y="4695825"/>
            <a:ext cx="0" cy="485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969" name="Picture 20">
            <a:extLst>
              <a:ext uri="{FF2B5EF4-FFF2-40B4-BE49-F238E27FC236}">
                <a16:creationId xmlns:a16="http://schemas.microsoft.com/office/drawing/2014/main" xmlns="" id="{53CB40F2-3F11-4A1C-8F1D-1E7DC46C02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975" y="3340100"/>
            <a:ext cx="21240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EF46182-4E85-4276-9CCB-C8620DE21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13</a:t>
            </a:fld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7">
            <a:extLst>
              <a:ext uri="{FF2B5EF4-FFF2-40B4-BE49-F238E27FC236}">
                <a16:creationId xmlns:a16="http://schemas.microsoft.com/office/drawing/2014/main" xmlns="" id="{1A3F1ED2-4439-436B-858B-12F9056D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Что такое разрешение ГБО?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41FA45-321F-4D78-8890-DB7F666E8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3886200"/>
            <a:ext cx="4027487" cy="1676400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ru-RU" sz="2000" b="1" i="0" u="none" baseline="0" dirty="0">
                <a:solidFill>
                  <a:srgbClr val="0000FF"/>
                </a:solidFill>
              </a:rPr>
              <a:t>Разрешение</a:t>
            </a:r>
            <a:r>
              <a:rPr lang="ru-RU" sz="2000" b="1" i="0" u="none" baseline="0" dirty="0"/>
              <a:t> поперек трека</a:t>
            </a:r>
            <a:r>
              <a:rPr lang="ru-RU" sz="2000" b="0" i="0" u="none" baseline="0" dirty="0"/>
              <a:t> 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 dirty="0"/>
              <a:t>зависит от </a:t>
            </a:r>
            <a:r>
              <a:rPr lang="ru-RU" sz="2000" b="1" i="0" u="none" baseline="0" dirty="0"/>
              <a:t>частоты</a:t>
            </a:r>
            <a:r>
              <a:rPr lang="ru-RU" sz="2000" b="0" i="0" u="none" baseline="0" dirty="0"/>
              <a:t> импульса.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 dirty="0" err="1" smtClean="0"/>
              <a:t>Оданиковое</a:t>
            </a:r>
            <a:r>
              <a:rPr lang="ru-RU" sz="2000" b="1" i="0" u="none" dirty="0" smtClean="0"/>
              <a:t> </a:t>
            </a:r>
            <a:r>
              <a:rPr lang="ru-RU" sz="2000" b="0" i="0" u="none" baseline="0" dirty="0" smtClean="0"/>
              <a:t>вдоль </a:t>
            </a:r>
            <a:r>
              <a:rPr lang="ru-RU" sz="2000" b="0" i="0" u="none" baseline="0" dirty="0"/>
              <a:t>развертки.</a:t>
            </a:r>
          </a:p>
          <a:p>
            <a:pPr algn="l" rtl="0">
              <a:defRPr/>
            </a:pPr>
            <a:endParaRPr lang="ru-RU" sz="2000" noProof="0" dirty="0"/>
          </a:p>
        </p:txBody>
      </p:sp>
      <p:pic>
        <p:nvPicPr>
          <p:cNvPr id="41989" name="Picture 8" descr="C-MAX">
            <a:extLst>
              <a:ext uri="{FF2B5EF4-FFF2-40B4-BE49-F238E27FC236}">
                <a16:creationId xmlns:a16="http://schemas.microsoft.com/office/drawing/2014/main" xmlns="" id="{B632CA35-B077-49E4-80C9-C8F89A632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2913" y="1184275"/>
            <a:ext cx="13271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0" name="Group 10">
            <a:extLst>
              <a:ext uri="{FF2B5EF4-FFF2-40B4-BE49-F238E27FC236}">
                <a16:creationId xmlns:a16="http://schemas.microsoft.com/office/drawing/2014/main" xmlns="" id="{0483F721-063E-4242-9B3E-38C27B129DFF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7910"/>
            <a:ext cx="8686800" cy="1857375"/>
            <a:chOff x="331788" y="4329113"/>
            <a:chExt cx="8686800" cy="1857375"/>
          </a:xfrm>
        </p:grpSpPr>
        <p:grpSp>
          <p:nvGrpSpPr>
            <p:cNvPr id="41993" name="Group 2">
              <a:extLst>
                <a:ext uri="{FF2B5EF4-FFF2-40B4-BE49-F238E27FC236}">
                  <a16:creationId xmlns:a16="http://schemas.microsoft.com/office/drawing/2014/main" xmlns="" id="{844F26E4-0634-41BC-B994-8E8991CF39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98988" y="4329113"/>
              <a:ext cx="4419600" cy="1260475"/>
              <a:chOff x="2743" y="2382"/>
              <a:chExt cx="2289" cy="614"/>
            </a:xfrm>
          </p:grpSpPr>
          <p:sp>
            <p:nvSpPr>
              <p:cNvPr id="42006" name="Freeform 3">
                <a:extLst>
                  <a:ext uri="{FF2B5EF4-FFF2-40B4-BE49-F238E27FC236}">
                    <a16:creationId xmlns:a16="http://schemas.microsoft.com/office/drawing/2014/main" xmlns="" id="{AB11364F-12F4-48BB-B9DD-F4B4C5E759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2007" name="Freeform 4">
                <a:extLst>
                  <a:ext uri="{FF2B5EF4-FFF2-40B4-BE49-F238E27FC236}">
                    <a16:creationId xmlns:a16="http://schemas.microsoft.com/office/drawing/2014/main" xmlns="" id="{E6533AE6-FF6E-4088-9A5B-611C49B6C63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2008" name="Freeform 5">
                <a:extLst>
                  <a:ext uri="{FF2B5EF4-FFF2-40B4-BE49-F238E27FC236}">
                    <a16:creationId xmlns:a16="http://schemas.microsoft.com/office/drawing/2014/main" xmlns="" id="{E3750ADE-9E60-4E0F-B239-C4AE7C6F006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41994" name="Group 12">
              <a:extLst>
                <a:ext uri="{FF2B5EF4-FFF2-40B4-BE49-F238E27FC236}">
                  <a16:creationId xmlns:a16="http://schemas.microsoft.com/office/drawing/2014/main" xmlns="" id="{4BCC68A3-ADEF-42EB-936D-753136F3BE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788" y="4329113"/>
              <a:ext cx="4597400" cy="1857375"/>
              <a:chOff x="331788" y="4329113"/>
              <a:chExt cx="4597400" cy="1857375"/>
            </a:xfrm>
          </p:grpSpPr>
          <p:grpSp>
            <p:nvGrpSpPr>
              <p:cNvPr id="41995" name="Group 9">
                <a:extLst>
                  <a:ext uri="{FF2B5EF4-FFF2-40B4-BE49-F238E27FC236}">
                    <a16:creationId xmlns:a16="http://schemas.microsoft.com/office/drawing/2014/main" xmlns="" id="{AC8A13DC-B6EA-4459-B6D3-F7FD8761602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57188" y="4329113"/>
                <a:ext cx="4572000" cy="1846262"/>
                <a:chOff x="566" y="2387"/>
                <a:chExt cx="2303" cy="875"/>
              </a:xfrm>
            </p:grpSpPr>
            <p:sp>
              <p:nvSpPr>
                <p:cNvPr id="41999" name="Arc 10">
                  <a:extLst>
                    <a:ext uri="{FF2B5EF4-FFF2-40B4-BE49-F238E27FC236}">
                      <a16:creationId xmlns:a16="http://schemas.microsoft.com/office/drawing/2014/main" xmlns="" id="{E468910A-FA48-450C-BB44-FCA3068E4AC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-10582769">
                  <a:off x="2260" y="2448"/>
                  <a:ext cx="96" cy="182"/>
                </a:xfrm>
                <a:custGeom>
                  <a:avLst/>
                  <a:gdLst>
                    <a:gd name="T0" fmla="*/ 0 w 11703"/>
                    <a:gd name="T1" fmla="*/ 0 h 21455"/>
                    <a:gd name="T2" fmla="*/ 0 w 11703"/>
                    <a:gd name="T3" fmla="*/ 0 h 21455"/>
                    <a:gd name="T4" fmla="*/ 0 w 11703"/>
                    <a:gd name="T5" fmla="*/ 0 h 21455"/>
                    <a:gd name="T6" fmla="*/ 0 60000 65536"/>
                    <a:gd name="T7" fmla="*/ 0 60000 65536"/>
                    <a:gd name="T8" fmla="*/ 0 60000 65536"/>
                    <a:gd name="T9" fmla="*/ 0 w 11703"/>
                    <a:gd name="T10" fmla="*/ 0 h 21455"/>
                    <a:gd name="T11" fmla="*/ 11703 w 11703"/>
                    <a:gd name="T12" fmla="*/ 21455 h 21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703" h="21455" fill="none" extrusionOk="0">
                      <a:moveTo>
                        <a:pt x="2499" y="0"/>
                      </a:moveTo>
                      <a:cubicBezTo>
                        <a:pt x="5779" y="382"/>
                        <a:pt x="8927" y="1511"/>
                        <a:pt x="11702" y="3300"/>
                      </a:cubicBezTo>
                    </a:path>
                    <a:path w="11703" h="21455" stroke="0" extrusionOk="0">
                      <a:moveTo>
                        <a:pt x="2499" y="0"/>
                      </a:moveTo>
                      <a:cubicBezTo>
                        <a:pt x="5779" y="382"/>
                        <a:pt x="8927" y="1511"/>
                        <a:pt x="11702" y="3300"/>
                      </a:cubicBezTo>
                      <a:lnTo>
                        <a:pt x="0" y="21455"/>
                      </a:lnTo>
                      <a:lnTo>
                        <a:pt x="2499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0" name="Freeform 11">
                  <a:extLst>
                    <a:ext uri="{FF2B5EF4-FFF2-40B4-BE49-F238E27FC236}">
                      <a16:creationId xmlns:a16="http://schemas.microsoft.com/office/drawing/2014/main" xmlns="" id="{565FE238-9F6D-4967-96FE-13C1A50F67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261" y="2405"/>
                  <a:ext cx="569" cy="228"/>
                </a:xfrm>
                <a:custGeom>
                  <a:avLst/>
                  <a:gdLst>
                    <a:gd name="T0" fmla="*/ 569 w 569"/>
                    <a:gd name="T1" fmla="*/ 0 h 228"/>
                    <a:gd name="T2" fmla="*/ 0 w 569"/>
                    <a:gd name="T3" fmla="*/ 192 h 228"/>
                    <a:gd name="T4" fmla="*/ 5 w 569"/>
                    <a:gd name="T5" fmla="*/ 202 h 228"/>
                    <a:gd name="T6" fmla="*/ 32 w 569"/>
                    <a:gd name="T7" fmla="*/ 214 h 228"/>
                    <a:gd name="T8" fmla="*/ 65 w 569"/>
                    <a:gd name="T9" fmla="*/ 228 h 228"/>
                    <a:gd name="T10" fmla="*/ 569 w 569"/>
                    <a:gd name="T11" fmla="*/ 0 h 2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9"/>
                    <a:gd name="T19" fmla="*/ 0 h 228"/>
                    <a:gd name="T20" fmla="*/ 569 w 569"/>
                    <a:gd name="T21" fmla="*/ 228 h 2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9" h="228">
                      <a:moveTo>
                        <a:pt x="569" y="0"/>
                      </a:moveTo>
                      <a:lnTo>
                        <a:pt x="0" y="192"/>
                      </a:lnTo>
                      <a:lnTo>
                        <a:pt x="5" y="202"/>
                      </a:lnTo>
                      <a:lnTo>
                        <a:pt x="32" y="214"/>
                      </a:lnTo>
                      <a:lnTo>
                        <a:pt x="65" y="228"/>
                      </a:lnTo>
                      <a:lnTo>
                        <a:pt x="569" y="0"/>
                      </a:lnTo>
                      <a:close/>
                    </a:path>
                  </a:pathLst>
                </a:custGeom>
                <a:solidFill>
                  <a:srgbClr val="FF0000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1" name="Arc 12">
                  <a:extLst>
                    <a:ext uri="{FF2B5EF4-FFF2-40B4-BE49-F238E27FC236}">
                      <a16:creationId xmlns:a16="http://schemas.microsoft.com/office/drawing/2014/main" xmlns="" id="{D3165E99-2804-4D08-A9A9-4AE881D43D2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-1299957" flipH="1" flipV="1">
                  <a:off x="2387" y="2543"/>
                  <a:ext cx="408" cy="388"/>
                </a:xfrm>
                <a:custGeom>
                  <a:avLst/>
                  <a:gdLst>
                    <a:gd name="T0" fmla="*/ 0 w 21600"/>
                    <a:gd name="T1" fmla="*/ 0 h 23123"/>
                    <a:gd name="T2" fmla="*/ 0 w 21600"/>
                    <a:gd name="T3" fmla="*/ 0 h 23123"/>
                    <a:gd name="T4" fmla="*/ 0 w 21600"/>
                    <a:gd name="T5" fmla="*/ 0 h 2312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3123"/>
                    <a:gd name="T11" fmla="*/ 21600 w 21600"/>
                    <a:gd name="T12" fmla="*/ 23123 h 231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3123" fill="none" extrusionOk="0">
                      <a:moveTo>
                        <a:pt x="1298" y="0"/>
                      </a:moveTo>
                      <a:cubicBezTo>
                        <a:pt x="12703" y="687"/>
                        <a:pt x="21600" y="10136"/>
                        <a:pt x="21600" y="21561"/>
                      </a:cubicBezTo>
                      <a:cubicBezTo>
                        <a:pt x="21600" y="22082"/>
                        <a:pt x="21581" y="22603"/>
                        <a:pt x="21543" y="23123"/>
                      </a:cubicBezTo>
                    </a:path>
                    <a:path w="21600" h="23123" stroke="0" extrusionOk="0">
                      <a:moveTo>
                        <a:pt x="1298" y="0"/>
                      </a:moveTo>
                      <a:cubicBezTo>
                        <a:pt x="12703" y="687"/>
                        <a:pt x="21600" y="10136"/>
                        <a:pt x="21600" y="21561"/>
                      </a:cubicBezTo>
                      <a:cubicBezTo>
                        <a:pt x="21600" y="22082"/>
                        <a:pt x="21581" y="22603"/>
                        <a:pt x="21543" y="23123"/>
                      </a:cubicBezTo>
                      <a:lnTo>
                        <a:pt x="0" y="21561"/>
                      </a:lnTo>
                      <a:lnTo>
                        <a:pt x="1298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2" name="Freeform 13">
                  <a:extLst>
                    <a:ext uri="{FF2B5EF4-FFF2-40B4-BE49-F238E27FC236}">
                      <a16:creationId xmlns:a16="http://schemas.microsoft.com/office/drawing/2014/main" xmlns="" id="{1DCF338A-2030-4F5B-A8A4-4DAAE2D28DC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330" y="2391"/>
                  <a:ext cx="537" cy="485"/>
                </a:xfrm>
                <a:custGeom>
                  <a:avLst/>
                  <a:gdLst>
                    <a:gd name="T0" fmla="*/ 537 w 537"/>
                    <a:gd name="T1" fmla="*/ 0 h 485"/>
                    <a:gd name="T2" fmla="*/ 0 w 537"/>
                    <a:gd name="T3" fmla="*/ 240 h 485"/>
                    <a:gd name="T4" fmla="*/ 23 w 537"/>
                    <a:gd name="T5" fmla="*/ 302 h 485"/>
                    <a:gd name="T6" fmla="*/ 65 w 537"/>
                    <a:gd name="T7" fmla="*/ 357 h 485"/>
                    <a:gd name="T8" fmla="*/ 107 w 537"/>
                    <a:gd name="T9" fmla="*/ 402 h 485"/>
                    <a:gd name="T10" fmla="*/ 158 w 537"/>
                    <a:gd name="T11" fmla="*/ 432 h 485"/>
                    <a:gd name="T12" fmla="*/ 209 w 537"/>
                    <a:gd name="T13" fmla="*/ 458 h 485"/>
                    <a:gd name="T14" fmla="*/ 275 w 537"/>
                    <a:gd name="T15" fmla="*/ 474 h 485"/>
                    <a:gd name="T16" fmla="*/ 336 w 537"/>
                    <a:gd name="T17" fmla="*/ 485 h 485"/>
                    <a:gd name="T18" fmla="*/ 401 w 537"/>
                    <a:gd name="T19" fmla="*/ 480 h 485"/>
                    <a:gd name="T20" fmla="*/ 452 w 537"/>
                    <a:gd name="T21" fmla="*/ 474 h 485"/>
                    <a:gd name="T22" fmla="*/ 498 w 537"/>
                    <a:gd name="T23" fmla="*/ 461 h 485"/>
                    <a:gd name="T24" fmla="*/ 537 w 537"/>
                    <a:gd name="T25" fmla="*/ 0 h 48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37"/>
                    <a:gd name="T40" fmla="*/ 0 h 485"/>
                    <a:gd name="T41" fmla="*/ 537 w 537"/>
                    <a:gd name="T42" fmla="*/ 485 h 48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37" h="485">
                      <a:moveTo>
                        <a:pt x="537" y="0"/>
                      </a:moveTo>
                      <a:lnTo>
                        <a:pt x="0" y="240"/>
                      </a:lnTo>
                      <a:lnTo>
                        <a:pt x="23" y="302"/>
                      </a:lnTo>
                      <a:lnTo>
                        <a:pt x="65" y="357"/>
                      </a:lnTo>
                      <a:lnTo>
                        <a:pt x="107" y="402"/>
                      </a:lnTo>
                      <a:lnTo>
                        <a:pt x="158" y="432"/>
                      </a:lnTo>
                      <a:lnTo>
                        <a:pt x="209" y="458"/>
                      </a:lnTo>
                      <a:lnTo>
                        <a:pt x="275" y="474"/>
                      </a:lnTo>
                      <a:lnTo>
                        <a:pt x="336" y="485"/>
                      </a:lnTo>
                      <a:lnTo>
                        <a:pt x="401" y="480"/>
                      </a:lnTo>
                      <a:lnTo>
                        <a:pt x="452" y="474"/>
                      </a:lnTo>
                      <a:lnTo>
                        <a:pt x="498" y="461"/>
                      </a:lnTo>
                      <a:lnTo>
                        <a:pt x="537" y="0"/>
                      </a:lnTo>
                      <a:close/>
                    </a:path>
                  </a:pathLst>
                </a:custGeom>
                <a:solidFill>
                  <a:srgbClr val="0000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3" name="Freeform 14">
                  <a:extLst>
                    <a:ext uri="{FF2B5EF4-FFF2-40B4-BE49-F238E27FC236}">
                      <a16:creationId xmlns:a16="http://schemas.microsoft.com/office/drawing/2014/main" xmlns="" id="{366DF442-BA9D-44A9-862E-77EBDB5C855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678" y="2387"/>
                  <a:ext cx="191" cy="613"/>
                </a:xfrm>
                <a:custGeom>
                  <a:avLst/>
                  <a:gdLst>
                    <a:gd name="T0" fmla="*/ 191 w 191"/>
                    <a:gd name="T1" fmla="*/ 0 h 613"/>
                    <a:gd name="T2" fmla="*/ 0 w 191"/>
                    <a:gd name="T3" fmla="*/ 581 h 613"/>
                    <a:gd name="T4" fmla="*/ 140 w 191"/>
                    <a:gd name="T5" fmla="*/ 613 h 613"/>
                    <a:gd name="T6" fmla="*/ 191 w 191"/>
                    <a:gd name="T7" fmla="*/ 0 h 6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"/>
                    <a:gd name="T13" fmla="*/ 0 h 613"/>
                    <a:gd name="T14" fmla="*/ 191 w 191"/>
                    <a:gd name="T15" fmla="*/ 613 h 6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" h="613">
                      <a:moveTo>
                        <a:pt x="191" y="0"/>
                      </a:moveTo>
                      <a:lnTo>
                        <a:pt x="0" y="581"/>
                      </a:lnTo>
                      <a:lnTo>
                        <a:pt x="140" y="613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4" name="Freeform 15">
                  <a:extLst>
                    <a:ext uri="{FF2B5EF4-FFF2-40B4-BE49-F238E27FC236}">
                      <a16:creationId xmlns:a16="http://schemas.microsoft.com/office/drawing/2014/main" xmlns="" id="{BC5D56A1-4617-4040-9168-F2457F557E4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66" y="2968"/>
                  <a:ext cx="2252" cy="294"/>
                </a:xfrm>
                <a:custGeom>
                  <a:avLst/>
                  <a:gdLst>
                    <a:gd name="T0" fmla="*/ 2112 w 2252"/>
                    <a:gd name="T1" fmla="*/ 0 h 294"/>
                    <a:gd name="T2" fmla="*/ 0 w 2252"/>
                    <a:gd name="T3" fmla="*/ 210 h 294"/>
                    <a:gd name="T4" fmla="*/ 354 w 2252"/>
                    <a:gd name="T5" fmla="*/ 294 h 294"/>
                    <a:gd name="T6" fmla="*/ 2252 w 2252"/>
                    <a:gd name="T7" fmla="*/ 32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2"/>
                    <a:gd name="T13" fmla="*/ 0 h 294"/>
                    <a:gd name="T14" fmla="*/ 2252 w 2252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2" h="294">
                      <a:moveTo>
                        <a:pt x="2112" y="0"/>
                      </a:moveTo>
                      <a:lnTo>
                        <a:pt x="0" y="210"/>
                      </a:lnTo>
                      <a:lnTo>
                        <a:pt x="354" y="294"/>
                      </a:lnTo>
                      <a:lnTo>
                        <a:pt x="2252" y="3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2005" name="Freeform 16">
                  <a:extLst>
                    <a:ext uri="{FF2B5EF4-FFF2-40B4-BE49-F238E27FC236}">
                      <a16:creationId xmlns:a16="http://schemas.microsoft.com/office/drawing/2014/main" xmlns="" id="{16F7AF00-06A6-4FB8-A455-A3DC72ACC90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70" y="2389"/>
                  <a:ext cx="2299" cy="873"/>
                </a:xfrm>
                <a:custGeom>
                  <a:avLst/>
                  <a:gdLst>
                    <a:gd name="T0" fmla="*/ 346 w 2299"/>
                    <a:gd name="T1" fmla="*/ 873 h 873"/>
                    <a:gd name="T2" fmla="*/ 2299 w 2299"/>
                    <a:gd name="T3" fmla="*/ 0 h 873"/>
                    <a:gd name="T4" fmla="*/ 0 w 2299"/>
                    <a:gd name="T5" fmla="*/ 787 h 873"/>
                    <a:gd name="T6" fmla="*/ 0 60000 65536"/>
                    <a:gd name="T7" fmla="*/ 0 60000 65536"/>
                    <a:gd name="T8" fmla="*/ 0 60000 65536"/>
                    <a:gd name="T9" fmla="*/ 0 w 2299"/>
                    <a:gd name="T10" fmla="*/ 0 h 873"/>
                    <a:gd name="T11" fmla="*/ 2299 w 2299"/>
                    <a:gd name="T12" fmla="*/ 873 h 8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99" h="873">
                      <a:moveTo>
                        <a:pt x="346" y="873"/>
                      </a:moveTo>
                      <a:lnTo>
                        <a:pt x="2299" y="0"/>
                      </a:lnTo>
                      <a:lnTo>
                        <a:pt x="0" y="787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41996" name="Line 20">
                <a:extLst>
                  <a:ext uri="{FF2B5EF4-FFF2-40B4-BE49-F238E27FC236}">
                    <a16:creationId xmlns:a16="http://schemas.microsoft.com/office/drawing/2014/main" xmlns="" id="{DDF0CB88-2609-402B-B72A-D8CA2BD86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93788" y="6105525"/>
                <a:ext cx="457200" cy="76200"/>
              </a:xfrm>
              <a:prstGeom prst="line">
                <a:avLst/>
              </a:prstGeom>
              <a:noFill/>
              <a:ln w="476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97" name="Freeform 24">
                <a:extLst>
                  <a:ext uri="{FF2B5EF4-FFF2-40B4-BE49-F238E27FC236}">
                    <a16:creationId xmlns:a16="http://schemas.microsoft.com/office/drawing/2014/main" xmlns="" id="{2DD45147-C87D-4074-95CF-0D23D7B8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8" y="5929313"/>
                <a:ext cx="1143000" cy="228600"/>
              </a:xfrm>
              <a:custGeom>
                <a:avLst/>
                <a:gdLst>
                  <a:gd name="T0" fmla="*/ 0 w 720"/>
                  <a:gd name="T1" fmla="*/ 2147483647 h 144"/>
                  <a:gd name="T2" fmla="*/ 2147483647 w 720"/>
                  <a:gd name="T3" fmla="*/ 2147483647 h 144"/>
                  <a:gd name="T4" fmla="*/ 2147483647 w 720"/>
                  <a:gd name="T5" fmla="*/ 2147483647 h 144"/>
                  <a:gd name="T6" fmla="*/ 2147483647 w 720"/>
                  <a:gd name="T7" fmla="*/ 0 h 144"/>
                  <a:gd name="T8" fmla="*/ 0 w 720"/>
                  <a:gd name="T9" fmla="*/ 2147483647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144"/>
                  <a:gd name="T17" fmla="*/ 720 w 720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144">
                    <a:moveTo>
                      <a:pt x="0" y="48"/>
                    </a:moveTo>
                    <a:lnTo>
                      <a:pt x="432" y="144"/>
                    </a:lnTo>
                    <a:lnTo>
                      <a:pt x="720" y="96"/>
                    </a:lnTo>
                    <a:lnTo>
                      <a:pt x="432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accent1">
                  <a:alpha val="7803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98" name="Line 19">
                <a:extLst>
                  <a:ext uri="{FF2B5EF4-FFF2-40B4-BE49-F238E27FC236}">
                    <a16:creationId xmlns:a16="http://schemas.microsoft.com/office/drawing/2014/main" xmlns="" id="{D2946F90-FC64-4E74-BEF6-295F516BA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788" y="6005513"/>
                <a:ext cx="762000" cy="180975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8" name="Content Placeholder 8">
            <a:extLst>
              <a:ext uri="{FF2B5EF4-FFF2-40B4-BE49-F238E27FC236}">
                <a16:creationId xmlns:a16="http://schemas.microsoft.com/office/drawing/2014/main" xmlns="" id="{69B76201-0AB3-4F28-910E-56DA59B736D7}"/>
              </a:ext>
            </a:extLst>
          </p:cNvPr>
          <p:cNvSpPr txBox="1">
            <a:spLocks/>
          </p:cNvSpPr>
          <p:nvPr/>
        </p:nvSpPr>
        <p:spPr bwMode="auto">
          <a:xfrm>
            <a:off x="4822825" y="3886200"/>
            <a:ext cx="40274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/>
            </a:pPr>
            <a:r>
              <a:rPr lang="ru-RU" sz="2000" b="1" i="0" u="none" baseline="0" dirty="0">
                <a:solidFill>
                  <a:srgbClr val="FF0000"/>
                </a:solidFill>
              </a:rPr>
              <a:t>Разрешение</a:t>
            </a:r>
            <a:r>
              <a:rPr lang="ru-RU" sz="2000" b="1" i="0" u="none" baseline="0" dirty="0"/>
              <a:t> </a:t>
            </a:r>
            <a:r>
              <a:rPr lang="ru-RU" sz="20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вдоль </a:t>
            </a:r>
            <a:r>
              <a:rPr lang="ru-RU" sz="2000" b="1" i="0" u="non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галса</a:t>
            </a:r>
            <a:r>
              <a:rPr lang="ru-RU" sz="2000" b="1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b="1" i="0" u="none" baseline="0" dirty="0" smtClean="0"/>
              <a:t>по </a:t>
            </a:r>
            <a:r>
              <a:rPr lang="ru-RU" sz="2000" b="1" i="0" u="none" baseline="0" dirty="0"/>
              <a:t>линии трека.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зависит от апертуры</a:t>
            </a:r>
          </a:p>
          <a:p>
            <a:pPr marL="479425" lvl="1" indent="-342900" algn="l" rtl="0"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Типичная горизонтальная апертура составляет 0.25 - 0.8 градуса.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 линейная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развертке.</a:t>
            </a:r>
          </a:p>
          <a:p>
            <a:pPr algn="l" rtl="0">
              <a:defRPr/>
            </a:pPr>
            <a:endParaRPr lang="ru-RU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973CF5B-A41E-4944-9DBA-50CDE438341E}"/>
              </a:ext>
            </a:extLst>
          </p:cNvPr>
          <p:cNvSpPr txBox="1"/>
          <p:nvPr/>
        </p:nvSpPr>
        <p:spPr>
          <a:xfrm>
            <a:off x="420688" y="5751513"/>
            <a:ext cx="8429625" cy="369887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Разрешение, которое используется для оценки качества ГБО - Разрешение 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Вдоль </a:t>
            </a:r>
            <a:r>
              <a:rPr lang="ru-RU" b="1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Трека</a:t>
            </a:r>
            <a:endParaRPr lang="ru-RU" b="1" i="0" u="none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FB4E6506-EA29-464F-AB64-B9D413F85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4">
            <a:extLst>
              <a:ext uri="{FF2B5EF4-FFF2-40B4-BE49-F238E27FC236}">
                <a16:creationId xmlns:a16="http://schemas.microsoft.com/office/drawing/2014/main" xmlns="" id="{7B3A635D-37C3-48A9-9663-0CB35F4FA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8016294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Разрешение по дальности поперек </a:t>
            </a:r>
            <a:r>
              <a:rPr lang="ru-RU" b="0" i="0" u="none" baseline="0" dirty="0" smtClean="0"/>
              <a:t>трека</a:t>
            </a:r>
            <a:endParaRPr lang="ru-RU" b="0" i="0" u="none" baseline="0" dirty="0"/>
          </a:p>
        </p:txBody>
      </p:sp>
      <p:sp>
        <p:nvSpPr>
          <p:cNvPr id="43011" name="Content Placeholder 7">
            <a:extLst>
              <a:ext uri="{FF2B5EF4-FFF2-40B4-BE49-F238E27FC236}">
                <a16:creationId xmlns:a16="http://schemas.microsoft.com/office/drawing/2014/main" xmlns="" id="{8735386D-94D4-4661-B696-2C2743B4622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Отпечаток от сонара (энергия отражения) длиннее у надира из-за угла падения. И наоборот, чем дальше от надира, тем больше размер отпечатка приближается к длине импульса.</a:t>
            </a:r>
          </a:p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 краю развертки можно получить самое лучшее разрешение</a:t>
            </a:r>
          </a:p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 практике сложно отличить такой эхоконтакт близко к надиру. Облучите объект дальше на развертке.</a:t>
            </a:r>
          </a:p>
          <a:p>
            <a:endParaRPr lang="ru-RU" altLang="en-US" sz="18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013" name="Group 15">
            <a:extLst>
              <a:ext uri="{FF2B5EF4-FFF2-40B4-BE49-F238E27FC236}">
                <a16:creationId xmlns:a16="http://schemas.microsoft.com/office/drawing/2014/main" xmlns="" id="{75D2B154-E1D6-4611-9135-4DE3A41F7E2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038350"/>
            <a:ext cx="7296150" cy="668338"/>
            <a:chOff x="399766" y="1666875"/>
            <a:chExt cx="7296434" cy="6683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5061055B-7886-4D4D-B052-63EB9516C480}"/>
                </a:ext>
              </a:extLst>
            </p:cNvPr>
            <p:cNvSpPr/>
            <p:nvPr/>
          </p:nvSpPr>
          <p:spPr>
            <a:xfrm>
              <a:off x="399766" y="1676400"/>
              <a:ext cx="7296434" cy="6096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F392EA8F-3F66-4CBE-B5FB-45116FBC1E8E}"/>
                </a:ext>
              </a:extLst>
            </p:cNvPr>
            <p:cNvSpPr/>
            <p:nvPr/>
          </p:nvSpPr>
          <p:spPr>
            <a:xfrm>
              <a:off x="1815871" y="1981200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869CBCF-31D1-4387-BFD4-10036EC48B3D}"/>
                </a:ext>
              </a:extLst>
            </p:cNvPr>
            <p:cNvSpPr/>
            <p:nvPr/>
          </p:nvSpPr>
          <p:spPr>
            <a:xfrm>
              <a:off x="2044480" y="1981200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D5E33F6E-C283-4368-BE52-B7F64C3F52EC}"/>
                </a:ext>
              </a:extLst>
            </p:cNvPr>
            <p:cNvSpPr/>
            <p:nvPr/>
          </p:nvSpPr>
          <p:spPr>
            <a:xfrm>
              <a:off x="5914956" y="1981200"/>
              <a:ext cx="284174" cy="9683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96BA1BC4-30A5-4333-8C04-66CDA27C82ED}"/>
                </a:ext>
              </a:extLst>
            </p:cNvPr>
            <p:cNvSpPr/>
            <p:nvPr/>
          </p:nvSpPr>
          <p:spPr>
            <a:xfrm flipV="1">
              <a:off x="5452976" y="1982788"/>
              <a:ext cx="284173" cy="952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07755DBF-FECC-4F4A-8552-179D7DE034F8}"/>
                </a:ext>
              </a:extLst>
            </p:cNvPr>
            <p:cNvSpPr/>
            <p:nvPr/>
          </p:nvSpPr>
          <p:spPr>
            <a:xfrm>
              <a:off x="1501534" y="1676400"/>
              <a:ext cx="95254" cy="65881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xmlns="" id="{8F1905FE-19C3-4069-BA35-70110AF92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291" y="1666875"/>
              <a:ext cx="121924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ru-RU" b="1" i="0" u="none" baseline="0">
                  <a:solidFill>
                    <a:srgbClr val="002060"/>
                  </a:solidFill>
                  <a:latin typeface="+mn-lt"/>
                </a:rPr>
                <a:t>Первый возврат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9EE36DE-A8EC-4A9F-8219-A0DA8CE4D56B}"/>
              </a:ext>
            </a:extLst>
          </p:cNvPr>
          <p:cNvSpPr txBox="1"/>
          <p:nvPr/>
        </p:nvSpPr>
        <p:spPr>
          <a:xfrm>
            <a:off x="311965" y="1275556"/>
            <a:ext cx="8051801" cy="6096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2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Разрешение: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Различие двух независимых объектов можно считать разрешением ГБО.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6A6405B-6312-4C27-BBDB-014BE213D78B}"/>
              </a:ext>
            </a:extLst>
          </p:cNvPr>
          <p:cNvSpPr txBox="1"/>
          <p:nvPr/>
        </p:nvSpPr>
        <p:spPr>
          <a:xfrm>
            <a:off x="390525" y="3090863"/>
            <a:ext cx="3267075" cy="31242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Если два объекта находятся слишком близко, они будут отображены как один объект на сонограмме.</a:t>
            </a:r>
          </a:p>
          <a:p>
            <a:pPr algn="l" rtl="0"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Насколько близко они могут располагаться?</a:t>
            </a: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Половина длины импульса.</a:t>
            </a:r>
          </a:p>
          <a:p>
            <a:pPr algn="l" rtl="0">
              <a:defRPr/>
            </a:pPr>
            <a:endParaRPr lang="ru-RU" dirty="0">
              <a:latin typeface="+mn-lt"/>
            </a:endParaRPr>
          </a:p>
          <a:p>
            <a:pPr algn="l" rtl="0">
              <a:defRPr/>
            </a:pPr>
            <a:r>
              <a:rPr lang="ru-RU" sz="1400" b="0" i="0" u="none" baseline="0">
                <a:solidFill>
                  <a:schemeClr val="tx2"/>
                </a:solidFill>
                <a:latin typeface="+mn-lt"/>
              </a:rPr>
              <a:t>Пример: Система 500КГц имеет длину импульса 1см.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CEAE2EAD-FF8C-4C97-B1DB-4D5B09440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>
            <a:extLst>
              <a:ext uri="{FF2B5EF4-FFF2-40B4-BE49-F238E27FC236}">
                <a16:creationId xmlns:a16="http://schemas.microsoft.com/office/drawing/2014/main" xmlns="" id="{549E7FB1-805B-4747-BA5F-779A616BC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Разрешение по дальности вдоль трека</a:t>
            </a:r>
          </a:p>
        </p:txBody>
      </p:sp>
      <p:sp>
        <p:nvSpPr>
          <p:cNvPr id="44035" name="Content Placeholder 7">
            <a:extLst>
              <a:ext uri="{FF2B5EF4-FFF2-40B4-BE49-F238E27FC236}">
                <a16:creationId xmlns:a16="http://schemas.microsoft.com/office/drawing/2014/main" xmlns="" id="{13926AA5-5DEE-4F39-AD86-A1C3B675F97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43337" y="4337844"/>
            <a:ext cx="4919663" cy="736600"/>
          </a:xfrm>
        </p:spPr>
        <p:txBody>
          <a:bodyPr/>
          <a:lstStyle/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дальнем диапазоне объекты становятся неразличимыми и выглядят как один объект.</a:t>
            </a:r>
          </a:p>
          <a:p>
            <a:endParaRPr lang="ru-RU" altLang="en-US" sz="18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037" name="Group 1">
            <a:extLst>
              <a:ext uri="{FF2B5EF4-FFF2-40B4-BE49-F238E27FC236}">
                <a16:creationId xmlns:a16="http://schemas.microsoft.com/office/drawing/2014/main" xmlns="" id="{B78536A4-CD52-4F17-87A6-032FA491779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038350"/>
            <a:ext cx="7296150" cy="668338"/>
            <a:chOff x="381000" y="2037884"/>
            <a:chExt cx="7296434" cy="6683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45B64E96-92C7-4BA5-A6E3-62BCF720CA63}"/>
                </a:ext>
              </a:extLst>
            </p:cNvPr>
            <p:cNvSpPr/>
            <p:nvPr/>
          </p:nvSpPr>
          <p:spPr>
            <a:xfrm>
              <a:off x="381000" y="2047409"/>
              <a:ext cx="7296434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974B5204-C6EE-4BA2-BE66-DF68D1097494}"/>
                </a:ext>
              </a:extLst>
            </p:cNvPr>
            <p:cNvSpPr/>
            <p:nvPr/>
          </p:nvSpPr>
          <p:spPr>
            <a:xfrm>
              <a:off x="1881246" y="2060109"/>
              <a:ext cx="284173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EE2DFD42-B42D-4A26-A020-8AE6155E6F75}"/>
                </a:ext>
              </a:extLst>
            </p:cNvPr>
            <p:cNvSpPr/>
            <p:nvPr/>
          </p:nvSpPr>
          <p:spPr>
            <a:xfrm>
              <a:off x="1882833" y="2526834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FB8A860C-538B-4BF4-B085-A3B27648DF9C}"/>
                </a:ext>
              </a:extLst>
            </p:cNvPr>
            <p:cNvSpPr/>
            <p:nvPr/>
          </p:nvSpPr>
          <p:spPr>
            <a:xfrm>
              <a:off x="5718383" y="2380784"/>
              <a:ext cx="284174" cy="9842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A44A99AE-4861-494B-993A-2557FDA0D549}"/>
                </a:ext>
              </a:extLst>
            </p:cNvPr>
            <p:cNvSpPr/>
            <p:nvPr/>
          </p:nvSpPr>
          <p:spPr>
            <a:xfrm flipV="1">
              <a:off x="5718383" y="2256959"/>
              <a:ext cx="284174" cy="952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F664858A-6E0B-4BB9-AE25-E2D09D73410A}"/>
                </a:ext>
              </a:extLst>
            </p:cNvPr>
            <p:cNvSpPr/>
            <p:nvPr/>
          </p:nvSpPr>
          <p:spPr>
            <a:xfrm>
              <a:off x="1482768" y="2047409"/>
              <a:ext cx="95254" cy="65881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xmlns="" id="{5F64D755-1706-4630-BE3B-18E58A0E4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525" y="2037884"/>
              <a:ext cx="121924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ru-RU" b="1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Первый возврат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8A52973-442C-43C6-8A40-EA8E8BCFAD6C}"/>
              </a:ext>
            </a:extLst>
          </p:cNvPr>
          <p:cNvSpPr txBox="1"/>
          <p:nvPr/>
        </p:nvSpPr>
        <p:spPr>
          <a:xfrm>
            <a:off x="381000" y="1295400"/>
            <a:ext cx="8255000" cy="6096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Разрешение вдоль трека зависит от горизонтальной ширины луча сонара.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189E1C3-76CC-4263-9C14-316FB16666C1}"/>
              </a:ext>
            </a:extLst>
          </p:cNvPr>
          <p:cNvSpPr txBox="1"/>
          <p:nvPr/>
        </p:nvSpPr>
        <p:spPr>
          <a:xfrm>
            <a:off x="411163" y="4297363"/>
            <a:ext cx="3267075" cy="817562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ближней части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сонограммы эти объекты можно различить.</a:t>
            </a:r>
          </a:p>
        </p:txBody>
      </p:sp>
      <p:grpSp>
        <p:nvGrpSpPr>
          <p:cNvPr id="44040" name="Group 26">
            <a:extLst>
              <a:ext uri="{FF2B5EF4-FFF2-40B4-BE49-F238E27FC236}">
                <a16:creationId xmlns:a16="http://schemas.microsoft.com/office/drawing/2014/main" xmlns="" id="{D25E17EA-E86E-451B-BDE9-AE3E92F3AB54}"/>
              </a:ext>
            </a:extLst>
          </p:cNvPr>
          <p:cNvGrpSpPr>
            <a:grpSpLocks/>
          </p:cNvGrpSpPr>
          <p:nvPr/>
        </p:nvGrpSpPr>
        <p:grpSpPr bwMode="auto">
          <a:xfrm>
            <a:off x="411163" y="2997200"/>
            <a:ext cx="7445375" cy="1066800"/>
            <a:chOff x="411307" y="2996768"/>
            <a:chExt cx="7445175" cy="10668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436BB3F1-DA34-406D-A647-56AF8B59A129}"/>
                </a:ext>
              </a:extLst>
            </p:cNvPr>
            <p:cNvSpPr/>
            <p:nvPr/>
          </p:nvSpPr>
          <p:spPr>
            <a:xfrm>
              <a:off x="411307" y="2996768"/>
              <a:ext cx="361940" cy="1066800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FC8412F1-B2BE-40A6-8F3C-1115FE6C3E9D}"/>
                </a:ext>
              </a:extLst>
            </p:cNvPr>
            <p:cNvCxnSpPr/>
            <p:nvPr/>
          </p:nvCxnSpPr>
          <p:spPr>
            <a:xfrm flipV="1">
              <a:off x="773247" y="3101543"/>
              <a:ext cx="6903852" cy="352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09137B87-DA93-453B-9F2A-D23A4797AE14}"/>
                </a:ext>
              </a:extLst>
            </p:cNvPr>
            <p:cNvCxnSpPr/>
            <p:nvPr/>
          </p:nvCxnSpPr>
          <p:spPr>
            <a:xfrm>
              <a:off x="766897" y="3585731"/>
              <a:ext cx="6910201" cy="352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96F6CF5E-EF81-4015-B0EB-72157AD4271F}"/>
                </a:ext>
              </a:extLst>
            </p:cNvPr>
            <p:cNvSpPr/>
            <p:nvPr/>
          </p:nvSpPr>
          <p:spPr>
            <a:xfrm>
              <a:off x="5745164" y="3647643"/>
              <a:ext cx="228594" cy="152400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74F97487-085A-46C4-AE1A-37CF91C34390}"/>
                </a:ext>
              </a:extLst>
            </p:cNvPr>
            <p:cNvSpPr/>
            <p:nvPr/>
          </p:nvSpPr>
          <p:spPr>
            <a:xfrm>
              <a:off x="5745164" y="3271406"/>
              <a:ext cx="228594" cy="12382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2119CC86-E3A7-44A5-A84C-119097AB7F92}"/>
                </a:ext>
              </a:extLst>
            </p:cNvPr>
            <p:cNvSpPr/>
            <p:nvPr/>
          </p:nvSpPr>
          <p:spPr>
            <a:xfrm>
              <a:off x="1911454" y="3685743"/>
              <a:ext cx="228594" cy="762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28D6640E-BDBE-4C76-AE33-E3D6A2E33172}"/>
                </a:ext>
              </a:extLst>
            </p:cNvPr>
            <p:cNvSpPr/>
            <p:nvPr/>
          </p:nvSpPr>
          <p:spPr>
            <a:xfrm>
              <a:off x="1909867" y="3271406"/>
              <a:ext cx="228594" cy="762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TextBox 22">
              <a:extLst>
                <a:ext uri="{FF2B5EF4-FFF2-40B4-BE49-F238E27FC236}">
                  <a16:creationId xmlns:a16="http://schemas.microsoft.com/office/drawing/2014/main" xmlns="" id="{4E0810AD-DFD7-4E71-B963-7BC3A00A06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428" y="3376181"/>
              <a:ext cx="3132054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ru-RU" sz="14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Горизонтальная ширина луча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C11ED05A-BBFE-4DE2-BD55-054CE91F5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16</a:t>
            </a:fld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xmlns="" id="{8C201B16-F6F1-4477-AF2C-8EECAE2A7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снимка по Местоположение</a:t>
            </a:r>
          </a:p>
        </p:txBody>
      </p:sp>
      <p:sp>
        <p:nvSpPr>
          <p:cNvPr id="45059" name="Content Placeholder 4">
            <a:extLst>
              <a:ext uri="{FF2B5EF4-FFF2-40B4-BE49-F238E27FC236}">
                <a16:creationId xmlns:a16="http://schemas.microsoft.com/office/drawing/2014/main" xmlns="" id="{A0ADE4B0-F9AA-4EF0-A954-97CD44D7B873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04800" y="4419600"/>
            <a:ext cx="8501063" cy="1871663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ГБО не имеет информации в надире.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Качество снимка ГБО обычно ухудшается на краях.</a:t>
            </a:r>
          </a:p>
          <a:p>
            <a:pPr marL="479425" lvl="1" indent="-342900"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Оптимальное качество снимка посередине полосы обзора сигналов правого / левого бортов.</a:t>
            </a:r>
          </a:p>
        </p:txBody>
      </p:sp>
      <p:grpSp>
        <p:nvGrpSpPr>
          <p:cNvPr id="45061" name="Group 11">
            <a:extLst>
              <a:ext uri="{FF2B5EF4-FFF2-40B4-BE49-F238E27FC236}">
                <a16:creationId xmlns:a16="http://schemas.microsoft.com/office/drawing/2014/main" xmlns="" id="{A0DCF4E3-9C25-4798-ABB3-AA38D4506505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43000"/>
            <a:ext cx="8382000" cy="1524000"/>
            <a:chOff x="457200" y="1143000"/>
            <a:chExt cx="8382000" cy="1524000"/>
          </a:xfrm>
        </p:grpSpPr>
        <p:sp>
          <p:nvSpPr>
            <p:cNvPr id="45067" name="AutoShape 4">
              <a:extLst>
                <a:ext uri="{FF2B5EF4-FFF2-40B4-BE49-F238E27FC236}">
                  <a16:creationId xmlns:a16="http://schemas.microsoft.com/office/drawing/2014/main" xmlns="" id="{0857A18B-FFD7-4CD8-AFEA-25BCA3A1E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600" y="1676400"/>
              <a:ext cx="4038600" cy="9906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068" name="Oval 6">
              <a:extLst>
                <a:ext uri="{FF2B5EF4-FFF2-40B4-BE49-F238E27FC236}">
                  <a16:creationId xmlns:a16="http://schemas.microsoft.com/office/drawing/2014/main" xmlns="" id="{3C0C88C8-F717-4007-9E63-E25EACFCA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9600" y="11430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069" name="AutoShape 7">
              <a:extLst>
                <a:ext uri="{FF2B5EF4-FFF2-40B4-BE49-F238E27FC236}">
                  <a16:creationId xmlns:a16="http://schemas.microsoft.com/office/drawing/2014/main" xmlns="" id="{5BB1C942-0692-437D-B059-37715397B7C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43100" y="190500"/>
              <a:ext cx="990600" cy="3962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1B423041-6440-4713-84DA-EA2A70C16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400" y="2438400"/>
              <a:ext cx="258445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endParaRPr lang="ru-RU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6D6027A3-C2AB-42B1-ABC9-7675112DF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2438400"/>
              <a:ext cx="243840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endParaRPr lang="ru-RU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5062" name="Rectangle 13">
            <a:extLst>
              <a:ext uri="{FF2B5EF4-FFF2-40B4-BE49-F238E27FC236}">
                <a16:creationId xmlns:a16="http://schemas.microsoft.com/office/drawing/2014/main" xmlns="" id="{9FB6B071-2407-4F5B-B5C8-98F33AC37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3135313"/>
            <a:ext cx="2646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Идеальное местоположение целей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8BF161DB-F0B8-442F-A671-AA05A20D1853}"/>
              </a:ext>
            </a:extLst>
          </p:cNvPr>
          <p:cNvCxnSpPr>
            <a:stCxn id="45062" idx="0"/>
          </p:cNvCxnSpPr>
          <p:nvPr/>
        </p:nvCxnSpPr>
        <p:spPr>
          <a:xfrm flipH="1" flipV="1">
            <a:off x="6397625" y="2667000"/>
            <a:ext cx="104775" cy="4683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064" name="Rectangle 10">
            <a:extLst>
              <a:ext uri="{FF2B5EF4-FFF2-40B4-BE49-F238E27FC236}">
                <a16:creationId xmlns:a16="http://schemas.microsoft.com/office/drawing/2014/main" xmlns="" id="{E7AC583C-9669-4B78-82D2-A28280AD0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48013"/>
            <a:ext cx="3962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в этих местах могут быть не замечены или измерены не точно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57E3526C-0372-48AE-A137-C3920BCFBF9D}"/>
              </a:ext>
            </a:extLst>
          </p:cNvPr>
          <p:cNvCxnSpPr>
            <a:cxnSpLocks/>
          </p:cNvCxnSpPr>
          <p:nvPr/>
        </p:nvCxnSpPr>
        <p:spPr>
          <a:xfrm flipV="1">
            <a:off x="3860800" y="2667000"/>
            <a:ext cx="341745" cy="4810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DE65CA96-FC1F-4378-8BD7-1B4401DF1D9A}"/>
              </a:ext>
            </a:extLst>
          </p:cNvPr>
          <p:cNvCxnSpPr/>
          <p:nvPr/>
        </p:nvCxnSpPr>
        <p:spPr>
          <a:xfrm flipV="1">
            <a:off x="1143000" y="2667000"/>
            <a:ext cx="0" cy="4810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D98B8813-8898-4CCD-BDE6-9001E9258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17</a:t>
            </a:fld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xmlns="" id="{A176C67F-AD4B-41E2-A510-DC0DE1B7E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Влияние скорости движения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C45EE13C-6387-4158-AAE9-ADF9FDA3DBC7}"/>
              </a:ext>
            </a:extLst>
          </p:cNvPr>
          <p:cNvCxnSpPr>
            <a:cxnSpLocks/>
          </p:cNvCxnSpPr>
          <p:nvPr/>
        </p:nvCxnSpPr>
        <p:spPr>
          <a:xfrm>
            <a:off x="4572000" y="1916113"/>
            <a:ext cx="0" cy="43481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22334F9-61B0-46EA-9E0F-A1E403E44779}"/>
              </a:ext>
            </a:extLst>
          </p:cNvPr>
          <p:cNvSpPr txBox="1"/>
          <p:nvPr/>
        </p:nvSpPr>
        <p:spPr>
          <a:xfrm>
            <a:off x="641349" y="5396144"/>
            <a:ext cx="3930650" cy="854075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Скорость &lt; Максимальной скорости</a:t>
            </a:r>
          </a:p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100% покрытие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36C23F5-35D5-48E1-8CA8-66126490CB32}"/>
              </a:ext>
            </a:extLst>
          </p:cNvPr>
          <p:cNvSpPr txBox="1"/>
          <p:nvPr/>
        </p:nvSpPr>
        <p:spPr>
          <a:xfrm>
            <a:off x="5061227" y="5410200"/>
            <a:ext cx="3932238" cy="685800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Скорость &gt; Максимальной скорости</a:t>
            </a:r>
          </a:p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Покрытие &lt; 100%</a:t>
            </a:r>
          </a:p>
        </p:txBody>
      </p:sp>
      <p:grpSp>
        <p:nvGrpSpPr>
          <p:cNvPr id="46087" name="Group 8">
            <a:extLst>
              <a:ext uri="{FF2B5EF4-FFF2-40B4-BE49-F238E27FC236}">
                <a16:creationId xmlns:a16="http://schemas.microsoft.com/office/drawing/2014/main" xmlns="" id="{CF5CB7BB-E259-4F0B-9004-7842473B2639}"/>
              </a:ext>
            </a:extLst>
          </p:cNvPr>
          <p:cNvGrpSpPr>
            <a:grpSpLocks/>
          </p:cNvGrpSpPr>
          <p:nvPr/>
        </p:nvGrpSpPr>
        <p:grpSpPr bwMode="auto">
          <a:xfrm>
            <a:off x="1739900" y="1917700"/>
            <a:ext cx="1627188" cy="2952750"/>
            <a:chOff x="2092325" y="1916113"/>
            <a:chExt cx="1627188" cy="2952750"/>
          </a:xfrm>
        </p:grpSpPr>
        <p:sp>
          <p:nvSpPr>
            <p:cNvPr id="46101" name="Line 4">
              <a:extLst>
                <a:ext uri="{FF2B5EF4-FFF2-40B4-BE49-F238E27FC236}">
                  <a16:creationId xmlns:a16="http://schemas.microsoft.com/office/drawing/2014/main" xmlns="" id="{7892D42E-CABF-4B0F-8659-E04EAB4B7F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92325" y="1916113"/>
              <a:ext cx="0" cy="29527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46102" name="AutoShape 5">
              <a:extLst>
                <a:ext uri="{FF2B5EF4-FFF2-40B4-BE49-F238E27FC236}">
                  <a16:creationId xmlns:a16="http://schemas.microsoft.com/office/drawing/2014/main" xmlns="" id="{BC3D89EB-9BF0-4A50-8894-2C0EFA2E0F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14986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3" name="AutoShape 7">
              <a:extLst>
                <a:ext uri="{FF2B5EF4-FFF2-40B4-BE49-F238E27FC236}">
                  <a16:creationId xmlns:a16="http://schemas.microsoft.com/office/drawing/2014/main" xmlns="" id="{DA9CD38C-52C1-4A8D-9233-4ED462E5F4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16430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4" name="AutoShape 8">
              <a:extLst>
                <a:ext uri="{FF2B5EF4-FFF2-40B4-BE49-F238E27FC236}">
                  <a16:creationId xmlns:a16="http://schemas.microsoft.com/office/drawing/2014/main" xmlns="" id="{D9984B64-1A00-498D-AB8F-D554A24EC8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17780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5" name="AutoShape 9">
              <a:extLst>
                <a:ext uri="{FF2B5EF4-FFF2-40B4-BE49-F238E27FC236}">
                  <a16:creationId xmlns:a16="http://schemas.microsoft.com/office/drawing/2014/main" xmlns="" id="{97D6DD20-885E-4367-931E-EF276C73E5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19224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6" name="AutoShape 10">
              <a:extLst>
                <a:ext uri="{FF2B5EF4-FFF2-40B4-BE49-F238E27FC236}">
                  <a16:creationId xmlns:a16="http://schemas.microsoft.com/office/drawing/2014/main" xmlns="" id="{4923249B-13A5-499B-980C-130FC5C3B5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05581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7" name="AutoShape 11">
              <a:extLst>
                <a:ext uri="{FF2B5EF4-FFF2-40B4-BE49-F238E27FC236}">
                  <a16:creationId xmlns:a16="http://schemas.microsoft.com/office/drawing/2014/main" xmlns="" id="{29BE32A8-70CF-4567-A78A-345070AB2D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2002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8" name="AutoShape 12">
              <a:extLst>
                <a:ext uri="{FF2B5EF4-FFF2-40B4-BE49-F238E27FC236}">
                  <a16:creationId xmlns:a16="http://schemas.microsoft.com/office/drawing/2014/main" xmlns="" id="{9A0E157E-9DD6-4F54-A13B-6EBFDC04B5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33521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9" name="AutoShape 13">
              <a:extLst>
                <a:ext uri="{FF2B5EF4-FFF2-40B4-BE49-F238E27FC236}">
                  <a16:creationId xmlns:a16="http://schemas.microsoft.com/office/drawing/2014/main" xmlns="" id="{47CD6A77-19A0-4220-ACBE-AB1A3D8AB2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4796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0" name="AutoShape 14">
              <a:extLst>
                <a:ext uri="{FF2B5EF4-FFF2-40B4-BE49-F238E27FC236}">
                  <a16:creationId xmlns:a16="http://schemas.microsoft.com/office/drawing/2014/main" xmlns="" id="{0D76A2C1-0625-4DA2-A37F-FE1F5BBA35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6082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1" name="AutoShape 15">
              <a:extLst>
                <a:ext uri="{FF2B5EF4-FFF2-40B4-BE49-F238E27FC236}">
                  <a16:creationId xmlns:a16="http://schemas.microsoft.com/office/drawing/2014/main" xmlns="" id="{848BEB4A-268F-440D-A126-6F83709434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7527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2" name="AutoShape 16">
              <a:extLst>
                <a:ext uri="{FF2B5EF4-FFF2-40B4-BE49-F238E27FC236}">
                  <a16:creationId xmlns:a16="http://schemas.microsoft.com/office/drawing/2014/main" xmlns="" id="{346CD585-3314-458A-9B61-C642636308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8876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3" name="AutoShape 17">
              <a:extLst>
                <a:ext uri="{FF2B5EF4-FFF2-40B4-BE49-F238E27FC236}">
                  <a16:creationId xmlns:a16="http://schemas.microsoft.com/office/drawing/2014/main" xmlns="" id="{80AEBE70-5375-4196-832F-3834CF075CF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0321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4" name="AutoShape 18">
              <a:extLst>
                <a:ext uri="{FF2B5EF4-FFF2-40B4-BE49-F238E27FC236}">
                  <a16:creationId xmlns:a16="http://schemas.microsoft.com/office/drawing/2014/main" xmlns="" id="{BEDD9AE2-71D3-4ECA-836F-6E3DFE74D0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1654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5" name="AutoShape 19">
              <a:extLst>
                <a:ext uri="{FF2B5EF4-FFF2-40B4-BE49-F238E27FC236}">
                  <a16:creationId xmlns:a16="http://schemas.microsoft.com/office/drawing/2014/main" xmlns="" id="{51CAA0A9-DB40-40D9-B9C8-372D4D8843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330993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6" name="AutoShape 20">
              <a:extLst>
                <a:ext uri="{FF2B5EF4-FFF2-40B4-BE49-F238E27FC236}">
                  <a16:creationId xmlns:a16="http://schemas.microsoft.com/office/drawing/2014/main" xmlns="" id="{E4F57F07-E66E-4C7C-9FED-0D6FFE853F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4448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17" name="AutoShape 21">
              <a:extLst>
                <a:ext uri="{FF2B5EF4-FFF2-40B4-BE49-F238E27FC236}">
                  <a16:creationId xmlns:a16="http://schemas.microsoft.com/office/drawing/2014/main" xmlns="" id="{25C632B4-29FF-432E-8E41-F66FC81A84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358933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6088" name="Group 28">
            <a:extLst>
              <a:ext uri="{FF2B5EF4-FFF2-40B4-BE49-F238E27FC236}">
                <a16:creationId xmlns:a16="http://schemas.microsoft.com/office/drawing/2014/main" xmlns="" id="{29CE95B6-570D-47A2-B30F-3FDEDE66762A}"/>
              </a:ext>
            </a:extLst>
          </p:cNvPr>
          <p:cNvGrpSpPr>
            <a:grpSpLocks/>
          </p:cNvGrpSpPr>
          <p:nvPr/>
        </p:nvGrpSpPr>
        <p:grpSpPr bwMode="auto">
          <a:xfrm>
            <a:off x="5956300" y="1916113"/>
            <a:ext cx="1627188" cy="2952750"/>
            <a:chOff x="5956300" y="1916113"/>
            <a:chExt cx="1627188" cy="2952750"/>
          </a:xfrm>
        </p:grpSpPr>
        <p:sp>
          <p:nvSpPr>
            <p:cNvPr id="46092" name="Line 22">
              <a:extLst>
                <a:ext uri="{FF2B5EF4-FFF2-40B4-BE49-F238E27FC236}">
                  <a16:creationId xmlns:a16="http://schemas.microsoft.com/office/drawing/2014/main" xmlns="" id="{1D44F177-69F2-482B-8822-071BE37B44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56300" y="1916113"/>
              <a:ext cx="0" cy="29527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46093" name="AutoShape 24">
              <a:extLst>
                <a:ext uri="{FF2B5EF4-FFF2-40B4-BE49-F238E27FC236}">
                  <a16:creationId xmlns:a16="http://schemas.microsoft.com/office/drawing/2014/main" xmlns="" id="{52FD10C7-2789-4479-B726-531ED6D757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19304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4" name="AutoShape 25">
              <a:extLst>
                <a:ext uri="{FF2B5EF4-FFF2-40B4-BE49-F238E27FC236}">
                  <a16:creationId xmlns:a16="http://schemas.microsoft.com/office/drawing/2014/main" xmlns="" id="{F4479D26-9D3C-4310-97A9-AF19892AAD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16430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5" name="AutoShape 26">
              <a:extLst>
                <a:ext uri="{FF2B5EF4-FFF2-40B4-BE49-F238E27FC236}">
                  <a16:creationId xmlns:a16="http://schemas.microsoft.com/office/drawing/2014/main" xmlns="" id="{F5177F4F-5388-42A0-B224-D14FA4E6C8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25066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6" name="AutoShape 27">
              <a:extLst>
                <a:ext uri="{FF2B5EF4-FFF2-40B4-BE49-F238E27FC236}">
                  <a16:creationId xmlns:a16="http://schemas.microsoft.com/office/drawing/2014/main" xmlns="" id="{85D3AB7D-294D-4AFF-A748-D44F3BA0A6B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22193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7" name="AutoShape 28">
              <a:extLst>
                <a:ext uri="{FF2B5EF4-FFF2-40B4-BE49-F238E27FC236}">
                  <a16:creationId xmlns:a16="http://schemas.microsoft.com/office/drawing/2014/main" xmlns="" id="{09571B5A-5A63-45FE-9E21-8290E92057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30829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8" name="AutoShape 29">
              <a:extLst>
                <a:ext uri="{FF2B5EF4-FFF2-40B4-BE49-F238E27FC236}">
                  <a16:creationId xmlns:a16="http://schemas.microsoft.com/office/drawing/2014/main" xmlns="" id="{025B09C3-72A8-41BF-899B-EB5D11BAE5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279558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099" name="AutoShape 30">
              <a:extLst>
                <a:ext uri="{FF2B5EF4-FFF2-40B4-BE49-F238E27FC236}">
                  <a16:creationId xmlns:a16="http://schemas.microsoft.com/office/drawing/2014/main" xmlns="" id="{FC5C4D1C-A6D6-4C32-91AB-F0CB47A74E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365918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6100" name="AutoShape 31">
              <a:extLst>
                <a:ext uri="{FF2B5EF4-FFF2-40B4-BE49-F238E27FC236}">
                  <a16:creationId xmlns:a16="http://schemas.microsoft.com/office/drawing/2014/main" xmlns="" id="{9F992B3C-CED0-492F-AD11-1C20313CC4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337185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pic>
        <p:nvPicPr>
          <p:cNvPr id="46089" name="Picture 33" descr="thumbs-up-down">
            <a:extLst>
              <a:ext uri="{FF2B5EF4-FFF2-40B4-BE49-F238E27FC236}">
                <a16:creationId xmlns:a16="http://schemas.microsoft.com/office/drawing/2014/main" xmlns="" id="{7D8C1D0D-2935-45D1-891C-0A326DF11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5373688"/>
            <a:ext cx="6492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32" descr="thumbs-up-down">
            <a:extLst>
              <a:ext uri="{FF2B5EF4-FFF2-40B4-BE49-F238E27FC236}">
                <a16:creationId xmlns:a16="http://schemas.microsoft.com/office/drawing/2014/main" xmlns="" id="{403591E8-847B-433B-99AD-205312BA1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0" y="5410200"/>
            <a:ext cx="6429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D1C48C2-32E7-485E-8EC9-9F52AB856C7B}"/>
              </a:ext>
            </a:extLst>
          </p:cNvPr>
          <p:cNvSpPr txBox="1"/>
          <p:nvPr/>
        </p:nvSpPr>
        <p:spPr>
          <a:xfrm>
            <a:off x="520918" y="1378921"/>
            <a:ext cx="8102163" cy="661265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Скорость следования следует учитывать в связи с ограничениями сонара вдоль трека.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9372A30-A006-4621-BE40-A66343A6B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18</a:t>
            </a:fld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5">
            <a:extLst>
              <a:ext uri="{FF2B5EF4-FFF2-40B4-BE49-F238E27FC236}">
                <a16:creationId xmlns:a16="http://schemas.microsoft.com/office/drawing/2014/main" xmlns="" id="{E798C9F9-9B6B-4724-92FD-B4383215D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Работа с ГБО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1A50967-9985-4655-BB81-7A860590C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771229"/>
              </p:ext>
            </p:extLst>
          </p:nvPr>
        </p:nvGraphicFramePr>
        <p:xfrm>
          <a:off x="364724" y="1725315"/>
          <a:ext cx="8153399" cy="443924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92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371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767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800" b="0" i="0" u="none" baseline="0" dirty="0"/>
                        <a:t>Преимущества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800" b="0" i="0" u="none" baseline="0" dirty="0"/>
                        <a:t>Проблемы</a:t>
                      </a:r>
                      <a:endParaRPr lang="ru-RU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44209">
                <a:tc>
                  <a:txBody>
                    <a:bodyPr/>
                    <a:lstStyle/>
                    <a:p>
                      <a:pPr algn="ctr" rtl="0"/>
                      <a:r>
                        <a:rPr lang="ru-RU" sz="2800" b="0" i="0" u="none" baseline="0" dirty="0"/>
                        <a:t>Буксировка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Сонар близко ото дна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Минимальная качка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ru-RU" sz="18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ru-RU" sz="1800" b="1" i="0" u="none" baseline="0" dirty="0">
                          <a:solidFill>
                            <a:srgbClr val="FF0000"/>
                          </a:solidFill>
                        </a:rPr>
                        <a:t>Идеально для больших глубин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Позиция ЗБУ может быть не точной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5316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0" i="0" u="none" baseline="0" dirty="0"/>
                        <a:t>Установка на борту судна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Точное позиционирование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Не сядет на грунт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ru-RU" sz="18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ru-RU" sz="1800" b="1" i="0" u="none" baseline="0" dirty="0">
                          <a:solidFill>
                            <a:srgbClr val="FF0000"/>
                          </a:solidFill>
                        </a:rPr>
                        <a:t>Идеально для мелководья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Не используется для больших глубин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 dirty="0"/>
                        <a:t>Качка отобразится на </a:t>
                      </a:r>
                      <a:r>
                        <a:rPr lang="ru-RU" sz="1800" b="0" i="0" u="none" baseline="0" dirty="0" err="1"/>
                        <a:t>сонограмме</a:t>
                      </a:r>
                      <a:endParaRPr lang="ru-RU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D529CC2-B9DB-4967-B137-E97A48EB6DD9}"/>
              </a:ext>
            </a:extLst>
          </p:cNvPr>
          <p:cNvSpPr txBox="1"/>
          <p:nvPr/>
        </p:nvSpPr>
        <p:spPr>
          <a:xfrm>
            <a:off x="533400" y="1263650"/>
            <a:ext cx="55751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Сравнение монтажа на ЗБУ и на судне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3EDCD5D-6510-43FF-8A7D-3FD18466A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Краткое описание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146823" cy="4690872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2" action="ppaction://hlinksldjump"/>
              </a:rPr>
              <a:t>Теория ГБО</a:t>
            </a:r>
            <a:endParaRPr lang="ru-RU" dirty="0"/>
          </a:p>
          <a:p>
            <a:pPr marL="731520" lvl="2" indent="-457200" algn="l" rtl="0">
              <a:buFont typeface="+mj-lt"/>
              <a:buAutoNum type="alphaL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3" action="ppaction://hlinksldjump"/>
              </a:rPr>
              <a:t>Обычные проблемы ГБО</a:t>
            </a:r>
            <a:endParaRPr lang="ru-RU" dirty="0"/>
          </a:p>
          <a:p>
            <a:pPr marL="731520" lvl="2" indent="-457200" algn="l" rtl="0">
              <a:buFont typeface="+mj-lt"/>
              <a:buAutoNum type="alphaL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4" action="ppaction://hlinksldjump"/>
              </a:rPr>
              <a:t>Примеры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4" action="ppaction://hlinksldjump"/>
              </a:rPr>
              <a:t>сонограмм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4" action="ppaction://hlinksldjump"/>
              </a:rPr>
              <a:t> ГБО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17220" lvl="2" indent="-3429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 action="ppaction://hlinksldjump"/>
              </a:rPr>
              <a:t>Подключение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5" action="ppaction://hlinksldjump"/>
              </a:rPr>
              <a:t>ГБО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ru-RU" dirty="0"/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6" action="ppaction://hlinksldjump"/>
              </a:rPr>
              <a:t>Настройка аналогового ГБО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  <a:hlinkClick r:id="" action="ppaction://noaction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" action="ppaction://noaction"/>
              </a:rPr>
              <a:t>Подключение магнитометра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  <a:hlinkClick r:id="rId7" action="ppaction://hlinksldjump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7" action="ppaction://hlinksldjump"/>
              </a:rPr>
              <a:t>Запуск Съемки ГБО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5" action="ppaction://hlinksldjump"/>
              </a:rPr>
              <a:t>Гидролокатор бокового обзора: Работа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8" action="ppaction://hlinksldjump"/>
              </a:rPr>
              <a:t>Гидролокатор бокового обзора: Подстройка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8" action="ppaction://hlinksldjump"/>
              </a:rPr>
              <a:t>сонограммы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9" action="ppaction://hlinksldjump"/>
              </a:rPr>
              <a:t>Гидролокатор бокового обзора: Постановка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9" action="ppaction://hlinksldjump"/>
              </a:rPr>
              <a:t>целей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939993-69D8-4A49-8AB4-6E1AC98A3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4433" y="1489199"/>
            <a:ext cx="3050621" cy="448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4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Freeform 2"/>
          <p:cNvSpPr>
            <a:spLocks/>
          </p:cNvSpPr>
          <p:nvPr/>
        </p:nvSpPr>
        <p:spPr bwMode="auto">
          <a:xfrm>
            <a:off x="347663" y="3390106"/>
            <a:ext cx="8577262" cy="2808288"/>
          </a:xfrm>
          <a:custGeom>
            <a:avLst/>
            <a:gdLst>
              <a:gd name="T0" fmla="*/ 2147483647 w 5624"/>
              <a:gd name="T1" fmla="*/ 0 h 1723"/>
              <a:gd name="T2" fmla="*/ 2147483647 w 5624"/>
              <a:gd name="T3" fmla="*/ 0 h 1723"/>
              <a:gd name="T4" fmla="*/ 2147483647 w 5624"/>
              <a:gd name="T5" fmla="*/ 2147483647 h 1723"/>
              <a:gd name="T6" fmla="*/ 0 w 5624"/>
              <a:gd name="T7" fmla="*/ 2147483647 h 1723"/>
              <a:gd name="T8" fmla="*/ 0 w 5624"/>
              <a:gd name="T9" fmla="*/ 0 h 1723"/>
              <a:gd name="T10" fmla="*/ 2147483647 w 5624"/>
              <a:gd name="T11" fmla="*/ 0 h 17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24"/>
              <a:gd name="T19" fmla="*/ 0 h 1723"/>
              <a:gd name="T20" fmla="*/ 5624 w 5624"/>
              <a:gd name="T21" fmla="*/ 1723 h 17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24" h="1723">
                <a:moveTo>
                  <a:pt x="136" y="0"/>
                </a:moveTo>
                <a:lnTo>
                  <a:pt x="5624" y="0"/>
                </a:lnTo>
                <a:lnTo>
                  <a:pt x="5624" y="1723"/>
                </a:lnTo>
                <a:lnTo>
                  <a:pt x="0" y="1723"/>
                </a:lnTo>
                <a:lnTo>
                  <a:pt x="0" y="0"/>
                </a:lnTo>
                <a:lnTo>
                  <a:pt x="136" y="0"/>
                </a:lnTo>
                <a:close/>
              </a:path>
            </a:pathLst>
          </a:custGeom>
          <a:gradFill rotWithShape="0">
            <a:gsLst>
              <a:gs pos="0">
                <a:srgbClr val="66CCFF">
                  <a:alpha val="39998"/>
                </a:srgb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19319" y="963136"/>
            <a:ext cx="3276237" cy="2847975"/>
          </a:xfrm>
          <a:prstGeom prst="rect">
            <a:avLst/>
          </a:prstGeom>
        </p:spPr>
      </p:pic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20371" y="162823"/>
            <a:ext cx="8262937" cy="840000"/>
          </a:xfrm>
        </p:spPr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ГБО в корпусе судна или на ЗБУ</a:t>
            </a:r>
          </a:p>
        </p:txBody>
      </p:sp>
      <p:sp>
        <p:nvSpPr>
          <p:cNvPr id="542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0B3F0B5F-08AE-48D6-A468-DE612D31E1CE}" type="slidenum">
              <a:rPr>
                <a:latin typeface="Arial" pitchFamily="34" charset="0"/>
              </a:rPr>
              <a:pPr/>
              <a:t>20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54279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5599" y="3551382"/>
            <a:ext cx="995363" cy="14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9169" y="5264150"/>
            <a:ext cx="1589970" cy="23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9850" y="3441223"/>
            <a:ext cx="23002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«Рыба» ГБО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541463" y="3820319"/>
            <a:ext cx="0" cy="12985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21058" y="5134491"/>
            <a:ext cx="27622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ГБО в корпусе судна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302183" y="3718124"/>
            <a:ext cx="0" cy="13854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7662" y="1286563"/>
            <a:ext cx="4288631" cy="1712912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Важно, чтобы ГБО буксировался как можно ближе к дну, но при этом точность его позиционирования снижается. </a:t>
            </a:r>
          </a:p>
          <a:p>
            <a:pPr algn="l" rtl="0"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ГБО в корпусе судна имеют лучшее позиционирование, но применимы только на мелководье.</a:t>
            </a:r>
          </a:p>
        </p:txBody>
      </p:sp>
      <p:sp>
        <p:nvSpPr>
          <p:cNvPr id="6" name="Freeform 5"/>
          <p:cNvSpPr/>
          <p:nvPr/>
        </p:nvSpPr>
        <p:spPr>
          <a:xfrm>
            <a:off x="1870550" y="2999474"/>
            <a:ext cx="3721135" cy="2264675"/>
          </a:xfrm>
          <a:custGeom>
            <a:avLst/>
            <a:gdLst>
              <a:gd name="connsiteX0" fmla="*/ 3187150 w 3187150"/>
              <a:gd name="connsiteY0" fmla="*/ 0 h 3025854"/>
              <a:gd name="connsiteX1" fmla="*/ 1594570 w 3187150"/>
              <a:gd name="connsiteY1" fmla="*/ 1135380 h 3025854"/>
              <a:gd name="connsiteX2" fmla="*/ 154390 w 3187150"/>
              <a:gd name="connsiteY2" fmla="*/ 2827020 h 3025854"/>
              <a:gd name="connsiteX3" fmla="*/ 108670 w 3187150"/>
              <a:gd name="connsiteY3" fmla="*/ 2926080 h 302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50" h="3025854">
                <a:moveTo>
                  <a:pt x="3187150" y="0"/>
                </a:moveTo>
                <a:cubicBezTo>
                  <a:pt x="2643590" y="332105"/>
                  <a:pt x="2100030" y="664210"/>
                  <a:pt x="1594570" y="1135380"/>
                </a:cubicBezTo>
                <a:cubicBezTo>
                  <a:pt x="1089110" y="1606550"/>
                  <a:pt x="402040" y="2528570"/>
                  <a:pt x="154390" y="2827020"/>
                </a:cubicBezTo>
                <a:cubicBezTo>
                  <a:pt x="-93260" y="3125470"/>
                  <a:pt x="7705" y="3025775"/>
                  <a:pt x="108670" y="292608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450711" y="2411928"/>
            <a:ext cx="792481" cy="33528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100" b="0" i="0" u="none" baseline="0"/>
              <a:t>HYPACK</a:t>
            </a:r>
          </a:p>
        </p:txBody>
      </p:sp>
    </p:spTree>
    <p:extLst>
      <p:ext uri="{BB962C8B-B14F-4D97-AF65-F5344CB8AC3E}">
        <p14:creationId xmlns:p14="http://schemas.microsoft.com/office/powerpoint/2010/main" val="1315612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6">
            <a:extLst>
              <a:ext uri="{FF2B5EF4-FFF2-40B4-BE49-F238E27FC236}">
                <a16:creationId xmlns:a16="http://schemas.microsoft.com/office/drawing/2014/main" xmlns="" id="{F99C2D43-A439-40F4-80EF-889412D3E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Позиционирование при буксировке</a:t>
            </a:r>
          </a:p>
        </p:txBody>
      </p:sp>
      <p:sp>
        <p:nvSpPr>
          <p:cNvPr id="57347" name="Content Placeholder 8">
            <a:extLst>
              <a:ext uri="{FF2B5EF4-FFF2-40B4-BE49-F238E27FC236}">
                <a16:creationId xmlns:a16="http://schemas.microsoft.com/office/drawing/2014/main" xmlns="" id="{595A7704-5738-421A-A26F-F7BFF2280CA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Без USBL позиционирование ЗБУ - вычисленное.</a:t>
            </a:r>
          </a:p>
          <a:p>
            <a:endParaRPr lang="ru-RU" altLang="en-US" sz="20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Длина вытравленного кабеля ЗБУ может быть вычислена по датчику лебедки и другим данным. Использование драйвера по длине вытравленного кабеля дает вычисленную позицию, не точную, особенно на поворотах.</a:t>
            </a:r>
          </a:p>
        </p:txBody>
      </p:sp>
      <p:sp>
        <p:nvSpPr>
          <p:cNvPr id="57350" name="Rectangle 8">
            <a:extLst>
              <a:ext uri="{FF2B5EF4-FFF2-40B4-BE49-F238E27FC236}">
                <a16:creationId xmlns:a16="http://schemas.microsoft.com/office/drawing/2014/main" xmlns="" id="{786A9017-2F5D-4C36-9BD6-6FE638C27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76400"/>
            <a:ext cx="4495800" cy="441960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7352" name="Oval 12">
            <a:extLst>
              <a:ext uri="{FF2B5EF4-FFF2-40B4-BE49-F238E27FC236}">
                <a16:creationId xmlns:a16="http://schemas.microsoft.com/office/drawing/2014/main" xmlns="" id="{65CC0848-621D-480C-B606-05032696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956" y="3673795"/>
            <a:ext cx="81338" cy="797008"/>
          </a:xfrm>
          <a:prstGeom prst="ellipse">
            <a:avLst/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7353" name="Freeform 13">
            <a:extLst>
              <a:ext uri="{FF2B5EF4-FFF2-40B4-BE49-F238E27FC236}">
                <a16:creationId xmlns:a16="http://schemas.microsoft.com/office/drawing/2014/main" xmlns="" id="{94701883-5D14-45ED-9136-E9F37C62D3C2}"/>
              </a:ext>
            </a:extLst>
          </p:cNvPr>
          <p:cNvSpPr>
            <a:spLocks/>
          </p:cNvSpPr>
          <p:nvPr/>
        </p:nvSpPr>
        <p:spPr bwMode="auto">
          <a:xfrm>
            <a:off x="1455445" y="2950835"/>
            <a:ext cx="2090769" cy="2562511"/>
          </a:xfrm>
          <a:custGeom>
            <a:avLst/>
            <a:gdLst>
              <a:gd name="T0" fmla="*/ 2147483647 w 1202"/>
              <a:gd name="T1" fmla="*/ 0 h 1315"/>
              <a:gd name="T2" fmla="*/ 2147483647 w 1202"/>
              <a:gd name="T3" fmla="*/ 2147483647 h 1315"/>
              <a:gd name="T4" fmla="*/ 2147483647 w 1202"/>
              <a:gd name="T5" fmla="*/ 2147483647 h 1315"/>
              <a:gd name="T6" fmla="*/ 2147483647 w 1202"/>
              <a:gd name="T7" fmla="*/ 2147483647 h 1315"/>
              <a:gd name="T8" fmla="*/ 2147483647 w 1202"/>
              <a:gd name="T9" fmla="*/ 2147483647 h 1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2"/>
              <a:gd name="T16" fmla="*/ 0 h 1315"/>
              <a:gd name="T17" fmla="*/ 1202 w 1202"/>
              <a:gd name="T18" fmla="*/ 1315 h 1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2" h="1315">
                <a:moveTo>
                  <a:pt x="23" y="0"/>
                </a:moveTo>
                <a:cubicBezTo>
                  <a:pt x="11" y="125"/>
                  <a:pt x="0" y="250"/>
                  <a:pt x="23" y="363"/>
                </a:cubicBezTo>
                <a:cubicBezTo>
                  <a:pt x="46" y="476"/>
                  <a:pt x="46" y="559"/>
                  <a:pt x="159" y="680"/>
                </a:cubicBezTo>
                <a:cubicBezTo>
                  <a:pt x="272" y="801"/>
                  <a:pt x="529" y="982"/>
                  <a:pt x="703" y="1088"/>
                </a:cubicBezTo>
                <a:cubicBezTo>
                  <a:pt x="877" y="1194"/>
                  <a:pt x="1039" y="1254"/>
                  <a:pt x="1202" y="1315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7354" name="Freeform 14">
            <a:extLst>
              <a:ext uri="{FF2B5EF4-FFF2-40B4-BE49-F238E27FC236}">
                <a16:creationId xmlns:a16="http://schemas.microsoft.com/office/drawing/2014/main" xmlns="" id="{9DD6D777-058D-47D8-872B-D7440C1B67D9}"/>
              </a:ext>
            </a:extLst>
          </p:cNvPr>
          <p:cNvSpPr>
            <a:spLocks/>
          </p:cNvSpPr>
          <p:nvPr/>
        </p:nvSpPr>
        <p:spPr bwMode="auto">
          <a:xfrm>
            <a:off x="1372259" y="3658205"/>
            <a:ext cx="3392184" cy="2239030"/>
          </a:xfrm>
          <a:custGeom>
            <a:avLst/>
            <a:gdLst>
              <a:gd name="T0" fmla="*/ 2147483647 w 1950"/>
              <a:gd name="T1" fmla="*/ 0 h 1149"/>
              <a:gd name="T2" fmla="*/ 2147483647 w 1950"/>
              <a:gd name="T3" fmla="*/ 2147483647 h 1149"/>
              <a:gd name="T4" fmla="*/ 2147483647 w 1950"/>
              <a:gd name="T5" fmla="*/ 2147483647 h 1149"/>
              <a:gd name="T6" fmla="*/ 2147483647 w 1950"/>
              <a:gd name="T7" fmla="*/ 2147483647 h 1149"/>
              <a:gd name="T8" fmla="*/ 2147483647 w 1950"/>
              <a:gd name="T9" fmla="*/ 2147483647 h 11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0"/>
              <a:gd name="T16" fmla="*/ 0 h 1149"/>
              <a:gd name="T17" fmla="*/ 1950 w 1950"/>
              <a:gd name="T18" fmla="*/ 1149 h 11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0" h="1149">
                <a:moveTo>
                  <a:pt x="45" y="0"/>
                </a:moveTo>
                <a:cubicBezTo>
                  <a:pt x="22" y="196"/>
                  <a:pt x="0" y="393"/>
                  <a:pt x="45" y="544"/>
                </a:cubicBezTo>
                <a:cubicBezTo>
                  <a:pt x="90" y="695"/>
                  <a:pt x="151" y="809"/>
                  <a:pt x="317" y="907"/>
                </a:cubicBezTo>
                <a:cubicBezTo>
                  <a:pt x="483" y="1005"/>
                  <a:pt x="771" y="1119"/>
                  <a:pt x="1043" y="1134"/>
                </a:cubicBezTo>
                <a:cubicBezTo>
                  <a:pt x="1315" y="1149"/>
                  <a:pt x="1632" y="1073"/>
                  <a:pt x="1950" y="997"/>
                </a:cubicBezTo>
              </a:path>
            </a:pathLst>
          </a:custGeom>
          <a:noFill/>
          <a:ln w="12700" cap="flat" cmpd="sng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ECE5F07-052E-4432-8B7D-5227A3A7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21</a:t>
            </a:fld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491" y="1848307"/>
            <a:ext cx="551907" cy="14260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5">
            <a:extLst>
              <a:ext uri="{FF2B5EF4-FFF2-40B4-BE49-F238E27FC236}">
                <a16:creationId xmlns:a16="http://schemas.microsoft.com/office/drawing/2014/main" xmlns="" id="{A98FFD57-B532-443F-88A6-CC10A1CB9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Офсеты сонара в корпусе судна</a:t>
            </a:r>
          </a:p>
        </p:txBody>
      </p:sp>
      <p:sp>
        <p:nvSpPr>
          <p:cNvPr id="58374" name="Rectangle 4">
            <a:extLst>
              <a:ext uri="{FF2B5EF4-FFF2-40B4-BE49-F238E27FC236}">
                <a16:creationId xmlns:a16="http://schemas.microsoft.com/office/drawing/2014/main" xmlns="" id="{10FC986B-6842-417E-B0AC-85960B40F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8" y="1555483"/>
            <a:ext cx="8278812" cy="4728357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8375" name="Line 5">
            <a:extLst>
              <a:ext uri="{FF2B5EF4-FFF2-40B4-BE49-F238E27FC236}">
                <a16:creationId xmlns:a16="http://schemas.microsoft.com/office/drawing/2014/main" xmlns="" id="{D65D0B05-5C44-4C41-B200-EA06ABAD81E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83665" y="1606200"/>
            <a:ext cx="215568" cy="2531192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8376" name="Line 6">
            <a:extLst>
              <a:ext uri="{FF2B5EF4-FFF2-40B4-BE49-F238E27FC236}">
                <a16:creationId xmlns:a16="http://schemas.microsoft.com/office/drawing/2014/main" xmlns="" id="{BB12C248-6322-4CDB-A10E-94C4CA6F41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7199" y="1606201"/>
            <a:ext cx="7209" cy="1561321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8377" name="AutoShape 7">
            <a:extLst>
              <a:ext uri="{FF2B5EF4-FFF2-40B4-BE49-F238E27FC236}">
                <a16:creationId xmlns:a16="http://schemas.microsoft.com/office/drawing/2014/main" xmlns="" id="{1AC1E244-9C70-45BD-95C6-6D43B260509E}"/>
              </a:ext>
            </a:extLst>
          </p:cNvPr>
          <p:cNvSpPr>
            <a:spLocks noChangeArrowheads="1"/>
          </p:cNvSpPr>
          <p:nvPr/>
        </p:nvSpPr>
        <p:spPr bwMode="auto">
          <a:xfrm rot="5095433">
            <a:off x="6016655" y="1495782"/>
            <a:ext cx="422574" cy="40974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FF">
              <a:alpha val="50195"/>
            </a:srgbClr>
          </a:soli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8378" name="AutoShape 8">
            <a:extLst>
              <a:ext uri="{FF2B5EF4-FFF2-40B4-BE49-F238E27FC236}">
                <a16:creationId xmlns:a16="http://schemas.microsoft.com/office/drawing/2014/main" xmlns="" id="{630011DC-F5A1-46EB-A875-9D13C9FE589B}"/>
              </a:ext>
            </a:extLst>
          </p:cNvPr>
          <p:cNvSpPr>
            <a:spLocks noChangeArrowheads="1"/>
          </p:cNvSpPr>
          <p:nvPr/>
        </p:nvSpPr>
        <p:spPr bwMode="auto">
          <a:xfrm rot="15911822">
            <a:off x="2085219" y="2038622"/>
            <a:ext cx="422574" cy="37414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FF">
              <a:alpha val="50195"/>
            </a:srgbClr>
          </a:soli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8379" name="Line 10">
            <a:extLst>
              <a:ext uri="{FF2B5EF4-FFF2-40B4-BE49-F238E27FC236}">
                <a16:creationId xmlns:a16="http://schemas.microsoft.com/office/drawing/2014/main" xmlns="" id="{57BC7F3E-92A0-4E44-A060-D7BB8FDE5D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75" y="3631050"/>
            <a:ext cx="7852872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C42EB2A-5446-41E0-9CD5-76775EE10DCE}"/>
              </a:ext>
            </a:extLst>
          </p:cNvPr>
          <p:cNvSpPr txBox="1"/>
          <p:nvPr/>
        </p:nvSpPr>
        <p:spPr>
          <a:xfrm>
            <a:off x="1981200" y="5029200"/>
            <a:ext cx="6550025" cy="1066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При монтаже на судне, антенна должна быть </a:t>
            </a:r>
            <a:r>
              <a:rPr lang="ru-RU" b="1" i="0" u="none" baseline="0">
                <a:latin typeface="+mn-lt"/>
              </a:rPr>
              <a:t>параллельна килю.</a:t>
            </a:r>
            <a:r>
              <a:rPr lang="ru-RU" b="0" i="0" u="none" baseline="0">
                <a:latin typeface="+mn-lt"/>
              </a:rPr>
              <a:t>  Иначе следует ввести угловой офсет курса для ГБО.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EA2CD76-6F67-401F-BC10-939019C0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22</a:t>
            </a:fld>
            <a:endParaRPr lang="ru-RU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246" y="2985775"/>
            <a:ext cx="551907" cy="142600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>
            <a:extLst>
              <a:ext uri="{FF2B5EF4-FFF2-40B4-BE49-F238E27FC236}">
                <a16:creationId xmlns:a16="http://schemas.microsoft.com/office/drawing/2014/main" xmlns="" id="{B0BE33DF-0815-4FFD-97B9-2CD73036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Частота определяет эффективный диапазон</a:t>
            </a:r>
          </a:p>
        </p:txBody>
      </p:sp>
      <p:sp>
        <p:nvSpPr>
          <p:cNvPr id="59395" name="Content Placeholder 5">
            <a:extLst>
              <a:ext uri="{FF2B5EF4-FFF2-40B4-BE49-F238E27FC236}">
                <a16:creationId xmlns:a16="http://schemas.microsoft.com/office/drawing/2014/main" xmlns="" id="{6D9ADBC7-0B41-4EE6-9049-741DBFE25CD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2163763"/>
            <a:ext cx="3429000" cy="3563937"/>
          </a:xfrm>
        </p:spPr>
        <p:txBody>
          <a:bodyPr/>
          <a:lstStyle/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Чем </a:t>
            </a:r>
            <a:r>
              <a:rPr lang="ru-RU" sz="20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выше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частота, тем меньше дальность, но выше отражающая способность.</a:t>
            </a:r>
          </a:p>
          <a:p>
            <a:endParaRPr lang="ru-RU" altLang="en-US" sz="20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Чем </a:t>
            </a:r>
            <a:r>
              <a:rPr lang="ru-RU" sz="20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ниже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частота, тем больше дальность, но ниже разрешение.</a:t>
            </a:r>
          </a:p>
        </p:txBody>
      </p:sp>
      <p:pic>
        <p:nvPicPr>
          <p:cNvPr id="59397" name="Picture 1">
            <a:extLst>
              <a:ext uri="{FF2B5EF4-FFF2-40B4-BE49-F238E27FC236}">
                <a16:creationId xmlns:a16="http://schemas.microsoft.com/office/drawing/2014/main" xmlns="" id="{802EBF1E-D5DB-4617-905A-4F1B66A677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63" y="2163763"/>
            <a:ext cx="4691062" cy="3563937"/>
          </a:xfrm>
          <a:noFill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2368EF6-7A6A-48D8-AFFB-46E00C884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Примеры сонограмм ГБО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335F9BE-04BE-4D00-9BEE-D2E9C35DB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24</a:t>
            </a:fld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A4E8077-8E8D-4D22-B0B2-ACBA5707D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4684"/>
            <a:ext cx="9144000" cy="451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29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>
            <a:extLst>
              <a:ext uri="{FF2B5EF4-FFF2-40B4-BE49-F238E27FC236}">
                <a16:creationId xmlns:a16="http://schemas.microsoft.com/office/drawing/2014/main" xmlns="" id="{0B46FE75-80FE-42C5-9167-A8467559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Интерпретация палитр цветов</a:t>
            </a:r>
          </a:p>
        </p:txBody>
      </p:sp>
      <p:pic>
        <p:nvPicPr>
          <p:cNvPr id="73732" name="Picture 1">
            <a:extLst>
              <a:ext uri="{FF2B5EF4-FFF2-40B4-BE49-F238E27FC236}">
                <a16:creationId xmlns:a16="http://schemas.microsoft.com/office/drawing/2014/main" xmlns="" id="{27A5D24B-02EB-4C50-BB1C-1F54FF2B2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225F5B0-8DC3-4BC0-B194-D4934CD10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649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>
            <a:extLst>
              <a:ext uri="{FF2B5EF4-FFF2-40B4-BE49-F238E27FC236}">
                <a16:creationId xmlns:a16="http://schemas.microsoft.com/office/drawing/2014/main" xmlns="" id="{DFCF82C9-CA4D-4D34-A405-753B0A5CD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7295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Цели бывает сложно идентифицировать</a:t>
            </a:r>
          </a:p>
        </p:txBody>
      </p:sp>
      <p:pic>
        <p:nvPicPr>
          <p:cNvPr id="4" name="Picture 2" descr="C:\Users\Ralph\Pictures\sonar talk\MFI pics\F-16 crash site only.jpg">
            <a:extLst>
              <a:ext uri="{FF2B5EF4-FFF2-40B4-BE49-F238E27FC236}">
                <a16:creationId xmlns:a16="http://schemas.microsoft.com/office/drawing/2014/main" xmlns="" id="{CBB06EC8-B83E-433C-82EA-4B7C5B3C4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619760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A091AB3-24BC-4F85-8EEA-29CA6FD6E045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828800"/>
            <a:ext cx="4722813" cy="4430713"/>
            <a:chOff x="4191000" y="1828800"/>
            <a:chExt cx="4722813" cy="4430812"/>
          </a:xfrm>
        </p:grpSpPr>
        <p:grpSp>
          <p:nvGrpSpPr>
            <p:cNvPr id="74758" name="Group 7">
              <a:extLst>
                <a:ext uri="{FF2B5EF4-FFF2-40B4-BE49-F238E27FC236}">
                  <a16:creationId xmlns:a16="http://schemas.microsoft.com/office/drawing/2014/main" xmlns="" id="{A0BEB4A9-1349-4251-AEAB-E57BFD06A8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1000" y="1828800"/>
              <a:ext cx="4618038" cy="1979613"/>
              <a:chOff x="4191000" y="1828800"/>
              <a:chExt cx="4618038" cy="1979613"/>
            </a:xfrm>
          </p:grpSpPr>
          <p:pic>
            <p:nvPicPr>
              <p:cNvPr id="5" name="Picture 1">
                <a:extLst>
                  <a:ext uri="{FF2B5EF4-FFF2-40B4-BE49-F238E27FC236}">
                    <a16:creationId xmlns:a16="http://schemas.microsoft.com/office/drawing/2014/main" xmlns="" id="{25029C98-416D-4103-855B-54025A8C55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67400" y="1828800"/>
                <a:ext cx="2941638" cy="1979657"/>
              </a:xfrm>
              <a:prstGeom prst="rect">
                <a:avLst/>
              </a:prstGeom>
              <a:ln w="381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58DCD76E-C554-40DD-A05D-89E20E7D2EAD}"/>
                  </a:ext>
                </a:extLst>
              </p:cNvPr>
              <p:cNvCxnSpPr>
                <a:stCxn id="5" idx="1"/>
              </p:cNvCxnSpPr>
              <p:nvPr/>
            </p:nvCxnSpPr>
            <p:spPr>
              <a:xfrm flipH="1">
                <a:off x="4191000" y="2819422"/>
                <a:ext cx="1676400" cy="685815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1">
              <a:extLst>
                <a:ext uri="{FF2B5EF4-FFF2-40B4-BE49-F238E27FC236}">
                  <a16:creationId xmlns:a16="http://schemas.microsoft.com/office/drawing/2014/main" xmlns="" id="{1330F89E-BD95-4B55-91DE-08EA8C461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3951335"/>
              <a:ext cx="2208213" cy="230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Так выглядит истребитель, если он ударяется об воду быстро. </a:t>
              </a:r>
            </a:p>
            <a:p>
              <a:pPr algn="l" rtl="0">
                <a:defRPr/>
              </a:pPr>
              <a:endParaRPr lang="ru-RU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  <a:p>
              <a:pPr algn="l" rtl="0">
                <a:defRPr/>
              </a:pPr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Проверено </a:t>
              </a:r>
            </a:p>
            <a:p>
              <a:pPr algn="l" rtl="0">
                <a:defRPr/>
              </a:pPr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F-16 после удара об воду.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97BB2A3-CBB1-4A47-8490-8593EAB6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7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photo drive\Cruz w key\Ralphs Car2.jpg">
            <a:extLst>
              <a:ext uri="{FF2B5EF4-FFF2-40B4-BE49-F238E27FC236}">
                <a16:creationId xmlns:a16="http://schemas.microsoft.com/office/drawing/2014/main" xmlns="" id="{2247C4CD-3F94-4478-9855-28733B3B3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7543800" cy="456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3A3639B-6ED1-4E28-99DE-132213EC1A3E}"/>
              </a:ext>
            </a:extLst>
          </p:cNvPr>
          <p:cNvSpPr txBox="1"/>
          <p:nvPr/>
        </p:nvSpPr>
        <p:spPr>
          <a:xfrm>
            <a:off x="4679950" y="2651125"/>
            <a:ext cx="3859213" cy="289877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pPr algn="ctr" rtl="0">
              <a:defRPr/>
            </a:pPr>
            <a:r>
              <a:rPr lang="ru-RU" sz="4400" b="1" i="0" u="none" baseline="0">
                <a:latin typeface="+mn-lt"/>
              </a:rPr>
              <a:t>Подсказка</a:t>
            </a:r>
            <a:endParaRPr lang="ru-RU" sz="2400" b="1" dirty="0">
              <a:latin typeface="+mn-lt"/>
            </a:endParaRPr>
          </a:p>
          <a:p>
            <a:pPr algn="ctr" rtl="0">
              <a:defRPr/>
            </a:pPr>
            <a:endParaRPr lang="ru-RU" sz="2400" dirty="0">
              <a:latin typeface="+mn-lt"/>
            </a:endParaRPr>
          </a:p>
          <a:p>
            <a:pPr algn="ctr" rtl="0">
              <a:defRPr/>
            </a:pPr>
            <a:r>
              <a:rPr lang="ru-RU" sz="2400" b="0" i="0" u="none" baseline="0">
                <a:latin typeface="+mn-lt"/>
              </a:rPr>
              <a:t>Объект вверх тормашками. </a:t>
            </a:r>
          </a:p>
          <a:p>
            <a:pPr algn="ctr" rtl="0">
              <a:defRPr/>
            </a:pPr>
            <a:endParaRPr lang="ru-RU" sz="2400" dirty="0">
              <a:latin typeface="+mn-lt"/>
            </a:endParaRPr>
          </a:p>
          <a:p>
            <a:pPr algn="ctr" rtl="0">
              <a:defRPr/>
            </a:pPr>
            <a:r>
              <a:rPr lang="ru-RU" sz="2400" b="0" i="0" u="none" baseline="0">
                <a:latin typeface="+mn-lt"/>
              </a:rPr>
              <a:t>Обращайте внимание на тень.</a:t>
            </a:r>
          </a:p>
          <a:p>
            <a:pPr algn="ctr" rtl="0">
              <a:defRPr/>
            </a:pPr>
            <a:endParaRPr lang="ru-RU" sz="2400" dirty="0">
              <a:latin typeface="+mn-lt"/>
            </a:endParaRPr>
          </a:p>
        </p:txBody>
      </p:sp>
      <p:pic>
        <p:nvPicPr>
          <p:cNvPr id="5" name="Picture 4" descr="H:\photo drive\Cruz w key\toocar.jpg">
            <a:extLst>
              <a:ext uri="{FF2B5EF4-FFF2-40B4-BE49-F238E27FC236}">
                <a16:creationId xmlns:a16="http://schemas.microsoft.com/office/drawing/2014/main" xmlns="" id="{72DF6E5C-4193-42ED-B911-D92EDDFA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9950" y="2654300"/>
            <a:ext cx="3860800" cy="2895600"/>
          </a:xfrm>
          <a:prstGeom prst="rect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1" name="Title 1">
            <a:extLst>
              <a:ext uri="{FF2B5EF4-FFF2-40B4-BE49-F238E27FC236}">
                <a16:creationId xmlns:a16="http://schemas.microsoft.com/office/drawing/2014/main" xmlns="" id="{758FFBC2-6750-4510-ADFC-461BCFA68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Можете идентифицировать этот объект?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AB5C9D9-1B71-45AE-99FD-1607C5FC0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xmlns="" id="{2A048C52-DC5A-4DDC-92B3-C8A5AC8F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Затонувшие суда</a:t>
            </a:r>
          </a:p>
        </p:txBody>
      </p:sp>
      <p:pic>
        <p:nvPicPr>
          <p:cNvPr id="76804" name="Picture 2">
            <a:extLst>
              <a:ext uri="{FF2B5EF4-FFF2-40B4-BE49-F238E27FC236}">
                <a16:creationId xmlns:a16="http://schemas.microsoft.com/office/drawing/2014/main" xmlns="" id="{C2CC36D8-A83E-4772-9CEB-7BCED6A13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7223125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A15ECD9-FDD5-40B7-95E3-60D528976FCF}"/>
              </a:ext>
            </a:extLst>
          </p:cNvPr>
          <p:cNvGrpSpPr>
            <a:grpSpLocks/>
          </p:cNvGrpSpPr>
          <p:nvPr/>
        </p:nvGrpSpPr>
        <p:grpSpPr bwMode="auto">
          <a:xfrm>
            <a:off x="1089025" y="2111375"/>
            <a:ext cx="6764338" cy="1008063"/>
            <a:chOff x="1089212" y="2111188"/>
            <a:chExt cx="6763870" cy="100853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DAC61A9B-A32B-4D94-BDA4-919FE4F237F8}"/>
                </a:ext>
              </a:extLst>
            </p:cNvPr>
            <p:cNvSpPr/>
            <p:nvPr/>
          </p:nvSpPr>
          <p:spPr>
            <a:xfrm>
              <a:off x="1089212" y="2111188"/>
              <a:ext cx="6763870" cy="1008530"/>
            </a:xfrm>
            <a:custGeom>
              <a:avLst/>
              <a:gdLst>
                <a:gd name="connsiteX0" fmla="*/ 0 w 6763870"/>
                <a:gd name="connsiteY0" fmla="*/ 699247 h 1008530"/>
                <a:gd name="connsiteX1" fmla="*/ 2272553 w 6763870"/>
                <a:gd name="connsiteY1" fmla="*/ 0 h 1008530"/>
                <a:gd name="connsiteX2" fmla="*/ 4881282 w 6763870"/>
                <a:gd name="connsiteY2" fmla="*/ 201706 h 1008530"/>
                <a:gd name="connsiteX3" fmla="*/ 6669741 w 6763870"/>
                <a:gd name="connsiteY3" fmla="*/ 497541 h 1008530"/>
                <a:gd name="connsiteX4" fmla="*/ 6763870 w 6763870"/>
                <a:gd name="connsiteY4" fmla="*/ 806824 h 1008530"/>
                <a:gd name="connsiteX5" fmla="*/ 1210235 w 6763870"/>
                <a:gd name="connsiteY5" fmla="*/ 1008530 h 1008530"/>
                <a:gd name="connsiteX6" fmla="*/ 0 w 6763870"/>
                <a:gd name="connsiteY6" fmla="*/ 699247 h 100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3870" h="1008530">
                  <a:moveTo>
                    <a:pt x="0" y="699247"/>
                  </a:moveTo>
                  <a:lnTo>
                    <a:pt x="2272553" y="0"/>
                  </a:lnTo>
                  <a:lnTo>
                    <a:pt x="4881282" y="201706"/>
                  </a:lnTo>
                  <a:lnTo>
                    <a:pt x="6669741" y="497541"/>
                  </a:lnTo>
                  <a:lnTo>
                    <a:pt x="6763870" y="806824"/>
                  </a:lnTo>
                  <a:lnTo>
                    <a:pt x="1210235" y="1008530"/>
                  </a:lnTo>
                  <a:lnTo>
                    <a:pt x="0" y="699247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2FC7D29-1667-466E-89E1-F9E853439C9E}"/>
                </a:ext>
              </a:extLst>
            </p:cNvPr>
            <p:cNvSpPr txBox="1"/>
            <p:nvPr/>
          </p:nvSpPr>
          <p:spPr>
            <a:xfrm>
              <a:off x="6906997" y="2559070"/>
              <a:ext cx="312715" cy="3684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rtl="0">
                <a:defRPr/>
              </a:pPr>
              <a:r>
                <a:rPr lang="ru-RU" b="0" i="0" u="none" baseline="0">
                  <a:solidFill>
                    <a:srgbClr val="FF0000"/>
                  </a:solidFill>
                  <a:latin typeface="+mn-lt"/>
                </a:rPr>
                <a:t>1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10E1AFC-87C3-4AE9-B81C-9199F402C026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2176463"/>
            <a:ext cx="2836863" cy="3389312"/>
            <a:chOff x="1680882" y="2070847"/>
            <a:chExt cx="2837330" cy="3388659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2BE74801-93E8-4747-80E3-71FBA1842779}"/>
                </a:ext>
              </a:extLst>
            </p:cNvPr>
            <p:cNvSpPr/>
            <p:nvPr/>
          </p:nvSpPr>
          <p:spPr>
            <a:xfrm>
              <a:off x="1680882" y="2070847"/>
              <a:ext cx="2837330" cy="3388659"/>
            </a:xfrm>
            <a:custGeom>
              <a:avLst/>
              <a:gdLst>
                <a:gd name="connsiteX0" fmla="*/ 309283 w 2837330"/>
                <a:gd name="connsiteY0" fmla="*/ 3388659 h 3388659"/>
                <a:gd name="connsiteX1" fmla="*/ 2837330 w 2837330"/>
                <a:gd name="connsiteY1" fmla="*/ 255494 h 3388659"/>
                <a:gd name="connsiteX2" fmla="*/ 2312894 w 2837330"/>
                <a:gd name="connsiteY2" fmla="*/ 0 h 3388659"/>
                <a:gd name="connsiteX3" fmla="*/ 578224 w 2837330"/>
                <a:gd name="connsiteY3" fmla="*/ 1748118 h 3388659"/>
                <a:gd name="connsiteX4" fmla="*/ 0 w 2837330"/>
                <a:gd name="connsiteY4" fmla="*/ 3052482 h 3388659"/>
                <a:gd name="connsiteX5" fmla="*/ 309283 w 2837330"/>
                <a:gd name="connsiteY5" fmla="*/ 3388659 h 338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7330" h="3388659">
                  <a:moveTo>
                    <a:pt x="309283" y="3388659"/>
                  </a:moveTo>
                  <a:lnTo>
                    <a:pt x="2837330" y="255494"/>
                  </a:lnTo>
                  <a:lnTo>
                    <a:pt x="2312894" y="0"/>
                  </a:lnTo>
                  <a:lnTo>
                    <a:pt x="578224" y="1748118"/>
                  </a:lnTo>
                  <a:lnTo>
                    <a:pt x="0" y="3052482"/>
                  </a:lnTo>
                  <a:lnTo>
                    <a:pt x="309283" y="3388659"/>
                  </a:lnTo>
                  <a:close/>
                </a:path>
              </a:pathLst>
            </a:custGeom>
            <a:noFill/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F32D1AB0-B336-4FA9-B251-A7346E52D275}"/>
                </a:ext>
              </a:extLst>
            </p:cNvPr>
            <p:cNvSpPr txBox="1"/>
            <p:nvPr/>
          </p:nvSpPr>
          <p:spPr>
            <a:xfrm>
              <a:off x="1823781" y="4943668"/>
              <a:ext cx="312789" cy="3682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rtl="0">
                <a:defRPr/>
              </a:pPr>
              <a:r>
                <a:rPr lang="ru-RU" b="0" i="0" u="none" baseline="0">
                  <a:solidFill>
                    <a:srgbClr val="FFFF00"/>
                  </a:solidFill>
                  <a:latin typeface="+mn-lt"/>
                </a:rPr>
                <a:t>2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7B55BC1-59B3-4CA0-9EE7-2010D825F27E}"/>
              </a:ext>
            </a:extLst>
          </p:cNvPr>
          <p:cNvSpPr txBox="1"/>
          <p:nvPr/>
        </p:nvSpPr>
        <p:spPr>
          <a:xfrm>
            <a:off x="3108295" y="5049838"/>
            <a:ext cx="3798917" cy="64611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Два судна, затонувшие в разное время в том же местоположении.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5B6D426-176E-4EB2-9661-AC74F2909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6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Обычные проблемы ГБО</a:t>
            </a:r>
          </a:p>
        </p:txBody>
      </p:sp>
      <p:pic>
        <p:nvPicPr>
          <p:cNvPr id="6" name="Picture 2" descr="C:\Users\Ralph\Pictures\sonar talk\New folder\turns.jpg">
            <a:extLst>
              <a:ext uri="{FF2B5EF4-FFF2-40B4-BE49-F238E27FC236}">
                <a16:creationId xmlns:a16="http://schemas.microsoft.com/office/drawing/2014/main" xmlns="" id="{467D8F6E-B42C-492C-AF01-E166CD1C2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4800"/>
            <a:ext cx="356552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Ralph\Pictures\sonar talk\New folder\yaw.jpg">
            <a:extLst>
              <a:ext uri="{FF2B5EF4-FFF2-40B4-BE49-F238E27FC236}">
                <a16:creationId xmlns:a16="http://schemas.microsoft.com/office/drawing/2014/main" xmlns="" id="{A4CF0BB7-0977-42F9-9287-748F404F8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6788" y="4114800"/>
            <a:ext cx="56372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2F7E60A-ED29-4E37-827B-C70608A6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93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Теория ГБО</a:t>
            </a:r>
            <a:r>
              <a:rPr lang="ru-RU"/>
              <a:t/>
            </a:r>
            <a:br>
              <a:rPr lang="ru-RU"/>
            </a:br>
            <a:endParaRPr lang="ru-RU" noProof="0" dirty="0"/>
          </a:p>
        </p:txBody>
      </p:sp>
      <p:pic>
        <p:nvPicPr>
          <p:cNvPr id="6" name="9F8A0501-4ADC-4CC7-989B-9A43D914EAE4" descr="9F8A0501-4ADC-4CC7-989B-9A43D914EAE4">
            <a:extLst>
              <a:ext uri="{FF2B5EF4-FFF2-40B4-BE49-F238E27FC236}">
                <a16:creationId xmlns:a16="http://schemas.microsoft.com/office/drawing/2014/main" xmlns="" id="{7F273C11-139F-4E97-AE7E-1136A9D54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9144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2E47AB2-42B3-4AF5-BA98-FF335BBDF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846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xmlns="" id="{1D405A7F-4901-4518-82A6-45C79A16F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Влияние поворотов на сонограмму</a:t>
            </a:r>
          </a:p>
        </p:txBody>
      </p:sp>
      <p:pic>
        <p:nvPicPr>
          <p:cNvPr id="61444" name="Picture 2" descr="C:\Users\Ralph\Pictures\sonar talk\New folder\turns.jpg">
            <a:extLst>
              <a:ext uri="{FF2B5EF4-FFF2-40B4-BE49-F238E27FC236}">
                <a16:creationId xmlns:a16="http://schemas.microsoft.com/office/drawing/2014/main" xmlns="" id="{30B6E030-450D-41A4-85B9-106B3B0CE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416256C-7B2C-4A41-B59B-2A495D77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30</a:t>
            </a:fld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xmlns="" id="{11A3E105-8A95-499F-B1D4-7A578F2E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Погрешность вертикальной составляющей качки</a:t>
            </a:r>
          </a:p>
        </p:txBody>
      </p:sp>
      <p:pic>
        <p:nvPicPr>
          <p:cNvPr id="62468" name="Picture 3">
            <a:extLst>
              <a:ext uri="{FF2B5EF4-FFF2-40B4-BE49-F238E27FC236}">
                <a16:creationId xmlns:a16="http://schemas.microsoft.com/office/drawing/2014/main" xmlns="" id="{93B7F28F-B1F5-4E53-9764-7826F202FC42}"/>
              </a:ext>
            </a:extLst>
          </p:cNvPr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51A46CA4-A3C5-4813-99AD-BE475DEA9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31</a:t>
            </a:fld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>
            <a:extLst>
              <a:ext uri="{FF2B5EF4-FFF2-40B4-BE49-F238E27FC236}">
                <a16:creationId xmlns:a16="http://schemas.microsoft.com/office/drawing/2014/main" xmlns="" id="{2FDAA040-87C8-4E95-9A0B-787DD97E8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Погрешность бортовой составляющей качки</a:t>
            </a:r>
          </a:p>
        </p:txBody>
      </p:sp>
      <p:pic>
        <p:nvPicPr>
          <p:cNvPr id="63492" name="Picture 2" descr="C:\Users\Ralph\Pictures\sonar talk\New folder\roll.jpg">
            <a:extLst>
              <a:ext uri="{FF2B5EF4-FFF2-40B4-BE49-F238E27FC236}">
                <a16:creationId xmlns:a16="http://schemas.microsoft.com/office/drawing/2014/main" xmlns="" id="{27B4D528-F672-4118-92EE-2EFF8750A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7B39964-7256-41F6-8276-3F64FB36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32</a:t>
            </a:fld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xmlns="" id="{1363AD25-C52A-4D95-972C-C103F5097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Погрешность курсового угла</a:t>
            </a:r>
          </a:p>
        </p:txBody>
      </p:sp>
      <p:pic>
        <p:nvPicPr>
          <p:cNvPr id="64516" name="Picture 2" descr="C:\Users\Ralph\Pictures\sonar talk\New folder\yaw.jpg">
            <a:extLst>
              <a:ext uri="{FF2B5EF4-FFF2-40B4-BE49-F238E27FC236}">
                <a16:creationId xmlns:a16="http://schemas.microsoft.com/office/drawing/2014/main" xmlns="" id="{953A064F-688E-45FA-A796-8626AADA2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11FA623-A83F-47BC-94DC-63EB307DB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33</a:t>
            </a:fld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>
            <a:extLst>
              <a:ext uri="{FF2B5EF4-FFF2-40B4-BE49-F238E27FC236}">
                <a16:creationId xmlns:a16="http://schemas.microsoft.com/office/drawing/2014/main" xmlns="" id="{A31FDDFD-EA2F-42F3-9DCF-FDEE8F736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Шум от генератора</a:t>
            </a:r>
          </a:p>
        </p:txBody>
      </p:sp>
      <p:pic>
        <p:nvPicPr>
          <p:cNvPr id="65540" name="Picture 2" descr="C:\Users\Ralph\Pictures\sonar talk\New folder\generator noise.jpg">
            <a:extLst>
              <a:ext uri="{FF2B5EF4-FFF2-40B4-BE49-F238E27FC236}">
                <a16:creationId xmlns:a16="http://schemas.microsoft.com/office/drawing/2014/main" xmlns="" id="{B7563DAC-D81B-4631-ADE4-ABA17A67A9B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D46E03C-1A74-4FBC-8180-CEEC2405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34</a:t>
            </a:fld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xmlns="" id="{F74B5C21-233A-40FB-B18A-78F37A4C5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Шум от эхолотов</a:t>
            </a:r>
          </a:p>
        </p:txBody>
      </p:sp>
      <p:pic>
        <p:nvPicPr>
          <p:cNvPr id="66564" name="Picture 2" descr="C:\Users\Ralph\Pictures\sonar talk\New folder\sounder noise.jpg">
            <a:extLst>
              <a:ext uri="{FF2B5EF4-FFF2-40B4-BE49-F238E27FC236}">
                <a16:creationId xmlns:a16="http://schemas.microsoft.com/office/drawing/2014/main" xmlns="" id="{F408F77E-A693-4D4E-9908-656A7B5F0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DC8FF15-EB16-45B4-B8F3-0397594DB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35</a:t>
            </a:fld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>
            <a:extLst>
              <a:ext uri="{FF2B5EF4-FFF2-40B4-BE49-F238E27FC236}">
                <a16:creationId xmlns:a16="http://schemas.microsoft.com/office/drawing/2014/main" xmlns="" id="{F9C64B16-A5CC-4E1B-BE7F-CA09EF0A4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Электрический шум</a:t>
            </a:r>
          </a:p>
        </p:txBody>
      </p:sp>
      <p:pic>
        <p:nvPicPr>
          <p:cNvPr id="67588" name="Picture 2" descr="C:\Users\Ralph\Pictures\sonar talk\New folder\electronic noise.jpg">
            <a:extLst>
              <a:ext uri="{FF2B5EF4-FFF2-40B4-BE49-F238E27FC236}">
                <a16:creationId xmlns:a16="http://schemas.microsoft.com/office/drawing/2014/main" xmlns="" id="{416AA0A2-E26A-4B22-9348-87C5E9211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DCFA46D-28F2-4D27-A8F9-1FBBA7240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36</a:t>
            </a:fld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>
            <a:extLst>
              <a:ext uri="{FF2B5EF4-FFF2-40B4-BE49-F238E27FC236}">
                <a16:creationId xmlns:a16="http://schemas.microsoft.com/office/drawing/2014/main" xmlns="" id="{0D6C0099-A7F7-4B75-AF8E-876854B2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Хорошие данные ГБО</a:t>
            </a:r>
          </a:p>
        </p:txBody>
      </p:sp>
      <p:pic>
        <p:nvPicPr>
          <p:cNvPr id="68612" name="Picture 2">
            <a:extLst>
              <a:ext uri="{FF2B5EF4-FFF2-40B4-BE49-F238E27FC236}">
                <a16:creationId xmlns:a16="http://schemas.microsoft.com/office/drawing/2014/main" xmlns="" id="{13D6A829-FDBC-4D28-A035-5CE46ABF433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471248F-1061-4EC7-9FA0-883D8A550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37</a:t>
            </a:fld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F:\Japan Pics\Japan talk\big mosaic.jpg">
            <a:extLst>
              <a:ext uri="{FF2B5EF4-FFF2-40B4-BE49-F238E27FC236}">
                <a16:creationId xmlns:a16="http://schemas.microsoft.com/office/drawing/2014/main" xmlns="" id="{6B11E77C-E1AD-4F84-8FD9-5DF4AF827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129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itle 1">
            <a:extLst>
              <a:ext uri="{FF2B5EF4-FFF2-40B4-BE49-F238E27FC236}">
                <a16:creationId xmlns:a16="http://schemas.microsoft.com/office/drawing/2014/main" xmlns="" id="{6D20919A-0DB2-45AE-B775-E7FE7F84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Плохие данные ГБО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32F8D32-206B-4157-9954-25012E69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38</a:t>
            </a:fld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xmlns="" id="{058E289D-8174-474D-9CF3-21075CA5C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24388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Можете угадать, что здесь произошло?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xmlns="" id="{4B158B95-659E-4200-8A5C-4B1FFCEFAB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000" y="1828800"/>
            <a:ext cx="8696325" cy="3932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90FC9C0-837C-4AC7-9440-F54B6F7B1081}"/>
              </a:ext>
            </a:extLst>
          </p:cNvPr>
          <p:cNvGrpSpPr>
            <a:grpSpLocks/>
          </p:cNvGrpSpPr>
          <p:nvPr/>
        </p:nvGrpSpPr>
        <p:grpSpPr bwMode="auto">
          <a:xfrm>
            <a:off x="623888" y="2513013"/>
            <a:ext cx="7967662" cy="2500312"/>
            <a:chOff x="623888" y="2513228"/>
            <a:chExt cx="7968424" cy="2500312"/>
          </a:xfrm>
        </p:grpSpPr>
        <p:grpSp>
          <p:nvGrpSpPr>
            <p:cNvPr id="70662" name="Group 9">
              <a:extLst>
                <a:ext uri="{FF2B5EF4-FFF2-40B4-BE49-F238E27FC236}">
                  <a16:creationId xmlns:a16="http://schemas.microsoft.com/office/drawing/2014/main" xmlns="" id="{5F084074-ACE1-4D71-91FE-E804FF739E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888" y="2513228"/>
              <a:ext cx="3968750" cy="2500312"/>
              <a:chOff x="623888" y="2513228"/>
              <a:chExt cx="3968750" cy="2500312"/>
            </a:xfrm>
          </p:grpSpPr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9C22AEC5-4A06-4758-BF46-495CAA857FE0}"/>
                  </a:ext>
                </a:extLst>
              </p:cNvPr>
              <p:cNvCxnSpPr/>
              <p:nvPr/>
            </p:nvCxnSpPr>
            <p:spPr>
              <a:xfrm flipV="1">
                <a:off x="3124439" y="3276815"/>
                <a:ext cx="1468579" cy="48736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pic>
            <p:nvPicPr>
              <p:cNvPr id="70667" name="Picture 2" descr="https://pbs.twimg.com/media/CpDfDOYW8AExhyx.jpg:large">
                <a:extLst>
                  <a:ext uri="{FF2B5EF4-FFF2-40B4-BE49-F238E27FC236}">
                    <a16:creationId xmlns:a16="http://schemas.microsoft.com/office/drawing/2014/main" xmlns="" id="{024EC585-732F-4346-B982-3B2BD0360F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888" y="2513228"/>
                <a:ext cx="2500312" cy="250031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0663" name="Group 14">
              <a:extLst>
                <a:ext uri="{FF2B5EF4-FFF2-40B4-BE49-F238E27FC236}">
                  <a16:creationId xmlns:a16="http://schemas.microsoft.com/office/drawing/2014/main" xmlns="" id="{06D7E60B-BD67-47ED-BE8F-E71900618E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29200" y="2517228"/>
              <a:ext cx="3563112" cy="2496312"/>
              <a:chOff x="5029200" y="2517228"/>
              <a:chExt cx="3563112" cy="249631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8EC22B85-8A45-4B46-A61B-5CE826EEDC94}"/>
                  </a:ext>
                </a:extLst>
              </p:cNvPr>
              <p:cNvSpPr txBox="1"/>
              <p:nvPr/>
            </p:nvSpPr>
            <p:spPr>
              <a:xfrm>
                <a:off x="6096523" y="2517990"/>
                <a:ext cx="2495789" cy="249555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pPr algn="ctr" rtl="0">
                  <a:defRPr/>
                </a:pPr>
                <a:r>
                  <a:rPr lang="ru-RU" sz="3600" b="1" i="0" u="none" baseline="0">
                    <a:latin typeface="+mn-lt"/>
                  </a:rPr>
                  <a:t>Сонар ударился об грунт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xmlns="" id="{305A5C4F-5CF2-4803-BB47-D2C00415EEE5}"/>
                  </a:ext>
                </a:extLst>
              </p:cNvPr>
              <p:cNvCxnSpPr/>
              <p:nvPr/>
            </p:nvCxnSpPr>
            <p:spPr>
              <a:xfrm flipH="1" flipV="1">
                <a:off x="5029621" y="3276815"/>
                <a:ext cx="1066902" cy="48895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660DCE4-3A6E-4A16-A445-0533EC86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>
            <a:extLst>
              <a:ext uri="{FF2B5EF4-FFF2-40B4-BE49-F238E27FC236}">
                <a16:creationId xmlns:a16="http://schemas.microsoft.com/office/drawing/2014/main" xmlns="" id="{F54A018B-B706-48B5-93EF-D7D37B9E4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Обзор Съемки ГБО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2B775143-7176-46C2-B14F-422947A2C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0" y="1560513"/>
            <a:ext cx="4691063" cy="4689475"/>
          </a:xfrm>
        </p:spPr>
        <p:txBody>
          <a:bodyPr>
            <a:normAutofit fontScale="92500"/>
          </a:bodyPr>
          <a:lstStyle/>
          <a:p>
            <a:pPr algn="l" rtl="0">
              <a:defRPr/>
            </a:pPr>
            <a:r>
              <a:rPr lang="ru-RU" sz="2400" b="0" i="0" u="none" baseline="0"/>
              <a:t>ГБО используется для решения многих задач.</a:t>
            </a:r>
          </a:p>
          <a:p>
            <a:pPr algn="l" rtl="0">
              <a:defRPr/>
            </a:pPr>
            <a:endParaRPr lang="ru-RU" noProof="0" dirty="0"/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2"/>
                </a:solidFill>
              </a:rPr>
              <a:t>Поиск и подъем объектов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2"/>
                </a:solidFill>
              </a:rPr>
              <a:t>Определение геологических компонент дна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2"/>
                </a:solidFill>
              </a:rPr>
              <a:t>Предварительная и исполнительная съемки для дноуглубительных проектов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2"/>
                </a:solidFill>
              </a:rPr>
              <a:t>Уточнение и позиционирование затонувших объектов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2"/>
                </a:solidFill>
              </a:rPr>
              <a:t>Также хорошее средство для уточнения батиметрических данных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xmlns="" id="{B8279E89-6D76-4448-986B-6E098D037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7472" y="6404429"/>
            <a:ext cx="715108" cy="453571"/>
          </a:xfrm>
        </p:spPr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8" y="1447163"/>
            <a:ext cx="3341999" cy="491617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xmlns="" id="{3AF109B3-72FF-45FF-B6A6-D752A8D61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Важность тени</a:t>
            </a:r>
          </a:p>
        </p:txBody>
      </p:sp>
      <p:pic>
        <p:nvPicPr>
          <p:cNvPr id="5" name="Picture 2" descr="\\DROBOSHARE\backup\RALPH\Bonhomme and 2501 2012-13\Bonhomme Richard Project\SCREEN CAPTURES 09\A109_0041.jpg">
            <a:extLst>
              <a:ext uri="{FF2B5EF4-FFF2-40B4-BE49-F238E27FC236}">
                <a16:creationId xmlns:a16="http://schemas.microsoft.com/office/drawing/2014/main" xmlns="" id="{EE8EBA7A-19FC-4E55-B6C7-4E5EF20A5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8902" y="1938669"/>
            <a:ext cx="6221413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2ADEF65F-E2A5-4063-B50B-6D4881A96F9D}"/>
              </a:ext>
            </a:extLst>
          </p:cNvPr>
          <p:cNvCxnSpPr/>
          <p:nvPr/>
        </p:nvCxnSpPr>
        <p:spPr>
          <a:xfrm flipH="1">
            <a:off x="2558108" y="4076516"/>
            <a:ext cx="31115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4C3832-EBB3-42EC-B572-C44468C22BC0}"/>
              </a:ext>
            </a:extLst>
          </p:cNvPr>
          <p:cNvSpPr txBox="1"/>
          <p:nvPr/>
        </p:nvSpPr>
        <p:spPr>
          <a:xfrm>
            <a:off x="262269" y="1938669"/>
            <a:ext cx="2133600" cy="3726873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Обращайте внимание на тени от объектов в толще воды.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Если тень доходит до края записи, 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высота сонара меньше высоты объекта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CCCEE4-C0A9-4C1B-A98D-27979A4C6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40</a:t>
            </a:fld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Подключение ГБО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0D766C-A7DE-4F86-BA21-9C220558A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7212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Техническое описание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27" y="4428264"/>
            <a:ext cx="8146823" cy="2405886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от GPS, однолучевого эхолота и уровни поступают в HYPACK® SURVEY 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ГБО (с опциональным ДК, курсоуказателем и датчиком давления) - в СЪЕМКА ГБО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Информация передается между двумя программами через общую память.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46639" y="1527068"/>
            <a:ext cx="6948487" cy="2698260"/>
            <a:chOff x="933328" y="1160462"/>
            <a:chExt cx="6948487" cy="2698260"/>
          </a:xfrm>
        </p:grpSpPr>
        <p:sp>
          <p:nvSpPr>
            <p:cNvPr id="5" name="Rectangle 11">
              <a:extLst>
                <a:ext uri="{FF2B5EF4-FFF2-40B4-BE49-F238E27FC236}">
                  <a16:creationId xmlns:a16="http://schemas.microsoft.com/office/drawing/2014/main" xmlns="" id="{A9A36B28-7E62-44B1-B819-511B6735A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328" y="1160462"/>
              <a:ext cx="6948487" cy="22685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dirty="0">
                <a:latin typeface="Arial" charset="0"/>
              </a:endParaRPr>
            </a:p>
          </p:txBody>
        </p:sp>
        <p:sp>
          <p:nvSpPr>
            <p:cNvPr id="6" name="Line 20">
              <a:extLst>
                <a:ext uri="{FF2B5EF4-FFF2-40B4-BE49-F238E27FC236}">
                  <a16:creationId xmlns:a16="http://schemas.microsoft.com/office/drawing/2014/main" xmlns="" id="{48A1F351-77CB-483B-A800-2562FD241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0140" y="2576512"/>
              <a:ext cx="6842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Rectangle 13">
              <a:extLst>
                <a:ext uri="{FF2B5EF4-FFF2-40B4-BE49-F238E27FC236}">
                  <a16:creationId xmlns:a16="http://schemas.microsoft.com/office/drawing/2014/main" xmlns="" id="{AC6D0694-75A5-422A-9055-16C2FD40E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103" y="1700212"/>
              <a:ext cx="1549400" cy="13319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ru-RU" b="1" i="0" u="none" baseline="0">
                  <a:solidFill>
                    <a:schemeClr val="bg1"/>
                  </a:solidFill>
                </a:rPr>
                <a:t>HYPACK</a:t>
              </a:r>
            </a:p>
            <a:p>
              <a:pPr algn="ctr" rtl="0"/>
              <a:r>
                <a:rPr lang="ru-RU" b="1" i="0" u="none" baseline="0">
                  <a:solidFill>
                    <a:schemeClr val="bg1"/>
                  </a:solidFill>
                </a:rPr>
                <a:t>СЪЕМКА</a:t>
              </a:r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xmlns="" id="{F48C278E-3A9B-4EEE-A972-0A6C00659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253" y="1700212"/>
              <a:ext cx="1549400" cy="13319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ru-RU" b="1" i="0" u="none" baseline="0" dirty="0" smtClean="0">
                  <a:solidFill>
                    <a:schemeClr val="bg1"/>
                  </a:solidFill>
                </a:rPr>
                <a:t>СЪЕМКА ГБО</a:t>
              </a:r>
              <a:endParaRPr lang="ru-RU" b="1" i="0" u="none" baseline="0" dirty="0">
                <a:solidFill>
                  <a:schemeClr val="bg1"/>
                </a:solidFill>
              </a:endParaRPr>
            </a:p>
          </p:txBody>
        </p: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xmlns="" id="{C2E1F095-0FC7-44DF-84DD-0E65E28D43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2029" y="3492008"/>
              <a:ext cx="7921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GPS</a:t>
              </a:r>
            </a:p>
          </p:txBody>
        </p:sp>
        <p:sp>
          <p:nvSpPr>
            <p:cNvPr id="10" name="Line 16">
              <a:extLst>
                <a:ext uri="{FF2B5EF4-FFF2-40B4-BE49-F238E27FC236}">
                  <a16:creationId xmlns:a16="http://schemas.microsoft.com/office/drawing/2014/main" xmlns="" id="{5C64FDFA-0004-4900-8334-AE53E6E8C1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01753" y="3033711"/>
              <a:ext cx="0" cy="454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Text Box 17">
              <a:extLst>
                <a:ext uri="{FF2B5EF4-FFF2-40B4-BE49-F238E27FC236}">
                  <a16:creationId xmlns:a16="http://schemas.microsoft.com/office/drawing/2014/main" xmlns="" id="{4686DA41-A7AC-4851-BC46-991EBE6DF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2480" y="3492009"/>
              <a:ext cx="20859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Гидролокатор бокового обзора</a:t>
              </a:r>
            </a:p>
          </p:txBody>
        </p:sp>
        <p:sp>
          <p:nvSpPr>
            <p:cNvPr id="12" name="Line 18">
              <a:extLst>
                <a:ext uri="{FF2B5EF4-FFF2-40B4-BE49-F238E27FC236}">
                  <a16:creationId xmlns:a16="http://schemas.microsoft.com/office/drawing/2014/main" xmlns="" id="{CC174A34-BD84-433B-9B17-FEB4C229C9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86415" y="3033711"/>
              <a:ext cx="0" cy="454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xmlns="" id="{D3956A7C-9461-4865-99C8-98A4E07E7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5103" y="1700212"/>
              <a:ext cx="1441450" cy="1333500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ru-RU" b="1" i="0" u="none" baseline="0">
                  <a:solidFill>
                    <a:schemeClr val="bg1"/>
                  </a:solidFill>
                </a:rPr>
                <a:t>Общая</a:t>
              </a:r>
            </a:p>
            <a:p>
              <a:pPr algn="ctr" rtl="0"/>
              <a:r>
                <a:rPr lang="ru-RU" b="1" i="0" u="none" baseline="0">
                  <a:solidFill>
                    <a:schemeClr val="bg1"/>
                  </a:solidFill>
                </a:rPr>
                <a:t>Память</a:t>
              </a:r>
            </a:p>
            <a:p>
              <a:pPr algn="ctr" rtl="0"/>
              <a:endParaRPr lang="ru-RU" altLang="en-US" sz="1000" b="1" dirty="0">
                <a:solidFill>
                  <a:schemeClr val="bg1"/>
                </a:solidFill>
              </a:endParaRPr>
            </a:p>
            <a:p>
              <a:pPr algn="ctr" rtl="0"/>
              <a:r>
                <a:rPr lang="ru-RU" sz="1000" b="1" i="0" u="none" baseline="0">
                  <a:solidFill>
                    <a:schemeClr val="bg1"/>
                  </a:solidFill>
                </a:rPr>
                <a:t>ПОЗИЦИЯ, КУРС</a:t>
              </a:r>
            </a:p>
            <a:p>
              <a:pPr algn="ctr" rtl="0"/>
              <a:r>
                <a:rPr lang="ru-RU" sz="1000" b="1" i="0" u="none" baseline="0">
                  <a:solidFill>
                    <a:schemeClr val="bg1"/>
                  </a:solidFill>
                </a:rPr>
                <a:t>УРОВЕНЬ, ГЛУБИНА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xmlns="" id="{28A7DCB2-5BA9-44F0-9326-79D4EE3F6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715" y="1233487"/>
              <a:ext cx="1728788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200" b="1" i="0" u="none" baseline="0"/>
                <a:t>ПК</a:t>
              </a:r>
            </a:p>
          </p:txBody>
        </p:sp>
      </p:grp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xmlns="" id="{22C2C91B-635A-4D63-AA74-765B2845E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3463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Настройка ГБО на забортном устройстве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5405628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Запустите программу Hardware из HYPACK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ПКМ на Hardware слева и выберите «Добавить Мобиль»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Оставаясь на Hardware слева, под Sidescan Survey отметьте «Include» и «Installed on Towfish»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753101" y="1584814"/>
            <a:ext cx="2114550" cy="847725"/>
            <a:chOff x="5753101" y="1255486"/>
            <a:chExt cx="2114550" cy="847725"/>
          </a:xfrm>
          <a:effectLst/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7C3A982-0B02-43D8-8FCE-EA3C7A346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3101" y="1255486"/>
              <a:ext cx="2114550" cy="828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1A4E84B8-AFBB-476F-9BC0-1FD032D7DB1C}"/>
                </a:ext>
              </a:extLst>
            </p:cNvPr>
            <p:cNvSpPr/>
            <p:nvPr/>
          </p:nvSpPr>
          <p:spPr>
            <a:xfrm>
              <a:off x="7153276" y="1688873"/>
              <a:ext cx="438150" cy="414338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269506F-8204-43F5-866B-B82727E96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101" y="2616113"/>
            <a:ext cx="2114550" cy="93040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87E4284-E86C-4FBE-89BD-52FDF18AA7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176" y="3930686"/>
            <a:ext cx="5324475" cy="234315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6809433-9994-4F01-ABA4-BB1090C60C8D}"/>
              </a:ext>
            </a:extLst>
          </p:cNvPr>
          <p:cNvSpPr/>
          <p:nvPr/>
        </p:nvSpPr>
        <p:spPr>
          <a:xfrm>
            <a:off x="4515293" y="5699051"/>
            <a:ext cx="3175713" cy="431003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818BA015-1764-49F1-8687-78491F5E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099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 на забортном устройстве, позиционирование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8386952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“Судно”, добавьте устройство позиционирования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“Мобиль”, добавьте “Towfish”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выбранном “Towfish” кликните «Установки»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537F107E-913D-49A9-B975-311D9B2BF388}"/>
              </a:ext>
            </a:extLst>
          </p:cNvPr>
          <p:cNvGrpSpPr/>
          <p:nvPr/>
        </p:nvGrpSpPr>
        <p:grpSpPr>
          <a:xfrm>
            <a:off x="1543217" y="3143291"/>
            <a:ext cx="6057566" cy="2476500"/>
            <a:chOff x="1476709" y="3095625"/>
            <a:chExt cx="6057566" cy="24765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6F7DD47F-D17E-44AA-8739-3DF5D2342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9725" y="3095625"/>
              <a:ext cx="5924550" cy="2476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66809433-9994-4F01-ABA4-BB1090C60C8D}"/>
                </a:ext>
              </a:extLst>
            </p:cNvPr>
            <p:cNvSpPr/>
            <p:nvPr/>
          </p:nvSpPr>
          <p:spPr>
            <a:xfrm>
              <a:off x="1789615" y="3586110"/>
              <a:ext cx="881605" cy="238125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07A711CF-7604-4B8D-B738-4A7188838FAB}"/>
                </a:ext>
              </a:extLst>
            </p:cNvPr>
            <p:cNvSpPr/>
            <p:nvPr/>
          </p:nvSpPr>
          <p:spPr>
            <a:xfrm>
              <a:off x="3513640" y="4055121"/>
              <a:ext cx="881605" cy="238125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96A0C6D9-1CBA-476C-B17A-6E52E2659C66}"/>
                </a:ext>
              </a:extLst>
            </p:cNvPr>
            <p:cNvSpPr/>
            <p:nvPr/>
          </p:nvSpPr>
          <p:spPr>
            <a:xfrm>
              <a:off x="5809165" y="3757560"/>
              <a:ext cx="1186405" cy="297561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F7C86034-89A8-4C4E-AABF-CB239F934548}"/>
                </a:ext>
              </a:extLst>
            </p:cNvPr>
            <p:cNvSpPr/>
            <p:nvPr/>
          </p:nvSpPr>
          <p:spPr>
            <a:xfrm>
              <a:off x="5817605" y="5172075"/>
              <a:ext cx="1186405" cy="297561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A505F37-034C-44DF-A2B7-BBCEFE52FA91}"/>
                </a:ext>
              </a:extLst>
            </p:cNvPr>
            <p:cNvSpPr txBox="1"/>
            <p:nvPr/>
          </p:nvSpPr>
          <p:spPr>
            <a:xfrm>
              <a:off x="1476709" y="353700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/>
                <a:t>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22AE0EE0-EC77-4C7D-B487-9B0894A50553}"/>
                </a:ext>
              </a:extLst>
            </p:cNvPr>
            <p:cNvSpPr txBox="1"/>
            <p:nvPr/>
          </p:nvSpPr>
          <p:spPr>
            <a:xfrm>
              <a:off x="3200734" y="398951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/>
                <a:t>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60352270-0EBF-4CF5-93C8-A186C59DD101}"/>
                </a:ext>
              </a:extLst>
            </p:cNvPr>
            <p:cNvSpPr txBox="1"/>
            <p:nvPr/>
          </p:nvSpPr>
          <p:spPr>
            <a:xfrm>
              <a:off x="5504699" y="370517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/>
                <a:t>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54B58A17-FC32-484E-9A3E-A0DB47BB23B3}"/>
                </a:ext>
              </a:extLst>
            </p:cNvPr>
            <p:cNvSpPr txBox="1"/>
            <p:nvPr/>
          </p:nvSpPr>
          <p:spPr>
            <a:xfrm>
              <a:off x="5504699" y="517207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/>
                <a:t>4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A44A337-4D39-472C-8D06-94C6EA2E7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622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 на забортном устройстве, Настройка ЗБУ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713557"/>
            <a:ext cx="4557037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счетчик кабеля из ниспадающего меню вверху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Техническое описание каждого метода вычисления длины вытравленного кабеля - здесь (PDF)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A-Frame Offsets введите измерения от GPS до вьюшки лебедки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разделе Fish Depth выберите датчик для измерения глубины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«Shallow Fish» - глубина не будет использоваться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00D39CD-135E-41FE-90DF-6F9039FA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885" y="1713557"/>
            <a:ext cx="2946762" cy="442842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2614CCA-9217-4702-BB7E-51C5D912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34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 на забортном устройстве, Настройка ЗБУ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329860"/>
            <a:ext cx="6556249" cy="1540452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подключения счетчика кабеля, выберите вкладыш Survey Connect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кнопку «...» под Device Connection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вариант подключения здесь. Для каждого устройства разное.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F5FDBDA-2206-47D6-A17E-6729735B5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2461" y="3123416"/>
            <a:ext cx="5810250" cy="1209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036DEA5-3A15-4008-8C68-53C046E18C4A}"/>
              </a:ext>
            </a:extLst>
          </p:cNvPr>
          <p:cNvSpPr/>
          <p:nvPr/>
        </p:nvSpPr>
        <p:spPr>
          <a:xfrm>
            <a:off x="3956056" y="3142466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B817ED90-7165-4306-9A1E-FC4FCE4EC103}"/>
              </a:ext>
            </a:extLst>
          </p:cNvPr>
          <p:cNvSpPr/>
          <p:nvPr/>
        </p:nvSpPr>
        <p:spPr>
          <a:xfrm>
            <a:off x="6680939" y="3990191"/>
            <a:ext cx="356997" cy="342900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5ACB1B9-14D2-4220-B1DB-BE57D89E4D21}"/>
              </a:ext>
            </a:extLst>
          </p:cNvPr>
          <p:cNvSpPr txBox="1"/>
          <p:nvPr/>
        </p:nvSpPr>
        <p:spPr>
          <a:xfrm>
            <a:off x="4232095" y="282632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07E384-BE9F-46C7-8F66-562C916FC1EC}"/>
              </a:ext>
            </a:extLst>
          </p:cNvPr>
          <p:cNvSpPr txBox="1"/>
          <p:nvPr/>
        </p:nvSpPr>
        <p:spPr>
          <a:xfrm>
            <a:off x="6702984" y="42772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4FE53EB-EC25-4B1C-86B2-F3CCBFD662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933" b="25833"/>
          <a:stretch/>
        </p:blipFill>
        <p:spPr>
          <a:xfrm>
            <a:off x="5119832" y="4573686"/>
            <a:ext cx="2546350" cy="1469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20590AF-BD56-487B-978A-CC48ADCC552F}"/>
              </a:ext>
            </a:extLst>
          </p:cNvPr>
          <p:cNvSpPr txBox="1"/>
          <p:nvPr/>
        </p:nvSpPr>
        <p:spPr>
          <a:xfrm>
            <a:off x="4719782" y="48393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549C134-7399-4C01-B679-4B67A18B1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893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ГБО, подключение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119378"/>
            <a:ext cx="8472678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“Съемка ГБО” слева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Найдите драйвер в списке и кликните «Add»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Установки для настройки драйвера</a:t>
            </a:r>
          </a:p>
          <a:p>
            <a:pPr marL="731520" lvl="2" indent="-4572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эта опция не активна, нечего настраивать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/>
              <a:t>Выберите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«Connect» для настройки подключения устройства</a:t>
            </a:r>
          </a:p>
          <a:p>
            <a:pPr marL="617220" lvl="2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устройства требуют установки соответствующего ПО для управления ими.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7696899-8C16-438A-B930-2424DA730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387" y="3621786"/>
            <a:ext cx="6638925" cy="296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FA68965A-D799-44B7-BFB5-221FF42CDBB0}"/>
              </a:ext>
            </a:extLst>
          </p:cNvPr>
          <p:cNvSpPr/>
          <p:nvPr/>
        </p:nvSpPr>
        <p:spPr>
          <a:xfrm>
            <a:off x="1316560" y="4902898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80EF0CB-B33E-4A69-8373-8F0D89EE3163}"/>
              </a:ext>
            </a:extLst>
          </p:cNvPr>
          <p:cNvSpPr/>
          <p:nvPr/>
        </p:nvSpPr>
        <p:spPr>
          <a:xfrm>
            <a:off x="2775995" y="5572125"/>
            <a:ext cx="1253080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7DBCF0B9-8534-4241-85DC-12727238A78E}"/>
              </a:ext>
            </a:extLst>
          </p:cNvPr>
          <p:cNvSpPr/>
          <p:nvPr/>
        </p:nvSpPr>
        <p:spPr>
          <a:xfrm>
            <a:off x="4985795" y="4669535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70DD05E2-4655-4F5E-9A56-BFCFDB7FB9BE}"/>
              </a:ext>
            </a:extLst>
          </p:cNvPr>
          <p:cNvSpPr/>
          <p:nvPr/>
        </p:nvSpPr>
        <p:spPr>
          <a:xfrm>
            <a:off x="4985795" y="6255648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9F6EB3E4-A2CA-44D8-8E48-C12890D58BD5}"/>
              </a:ext>
            </a:extLst>
          </p:cNvPr>
          <p:cNvSpPr/>
          <p:nvPr/>
        </p:nvSpPr>
        <p:spPr>
          <a:xfrm>
            <a:off x="3652295" y="4038600"/>
            <a:ext cx="653005" cy="3143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E0B043C-67AD-4769-BC8D-50CC47C5BF8C}"/>
              </a:ext>
            </a:extLst>
          </p:cNvPr>
          <p:cNvSpPr txBox="1"/>
          <p:nvPr/>
        </p:nvSpPr>
        <p:spPr>
          <a:xfrm>
            <a:off x="1003654" y="482784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681F109-D8D2-48E7-9E91-6812402ABBA7}"/>
              </a:ext>
            </a:extLst>
          </p:cNvPr>
          <p:cNvSpPr txBox="1"/>
          <p:nvPr/>
        </p:nvSpPr>
        <p:spPr>
          <a:xfrm>
            <a:off x="2463089" y="549217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4BB95DE-6859-47D3-A4BA-11BCBB87A5EE}"/>
              </a:ext>
            </a:extLst>
          </p:cNvPr>
          <p:cNvSpPr txBox="1"/>
          <p:nvPr/>
        </p:nvSpPr>
        <p:spPr>
          <a:xfrm>
            <a:off x="4669285" y="461084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0DB551B-1755-4C92-975F-CA9BDD34516B}"/>
              </a:ext>
            </a:extLst>
          </p:cNvPr>
          <p:cNvSpPr txBox="1"/>
          <p:nvPr/>
        </p:nvSpPr>
        <p:spPr>
          <a:xfrm>
            <a:off x="4684898" y="625564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C512A31-C7E7-4090-BD93-D8B6A37BA22A}"/>
              </a:ext>
            </a:extLst>
          </p:cNvPr>
          <p:cNvSpPr txBox="1"/>
          <p:nvPr/>
        </p:nvSpPr>
        <p:spPr>
          <a:xfrm>
            <a:off x="3872622" y="42872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DB97A5-DEEE-4527-839B-8B535DCD1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303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7815027-E915-484C-9BFA-0F7C04A38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682823"/>
            <a:ext cx="441960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ГБО, тестирование подключения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9069" y="1801412"/>
            <a:ext cx="3829936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 вкладыше Подключение Тест Серийного Порта показывает активность всех серийных портов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Тест Сети позволяет «пинговать» устройство и проверить как передаются данные по сети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FA68965A-D799-44B7-BFB5-221FF42CDBB0}"/>
              </a:ext>
            </a:extLst>
          </p:cNvPr>
          <p:cNvSpPr/>
          <p:nvPr/>
        </p:nvSpPr>
        <p:spPr>
          <a:xfrm>
            <a:off x="2283262" y="4858243"/>
            <a:ext cx="2419350" cy="615932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874A39A-87C5-4E86-8F62-A05B41DB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199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ГБО, офсеты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472678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Офсеты позиционирования: Относительно базовой точки на судне или ЗБУ.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буксируемого сонара обычно равны 0.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ГБО в корпусе судна можно ввести офсеты здесь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Угловые офсеты: Не используется при работе с ГБО. Задайте 0.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D3B5E25-0872-4EA8-85CE-6060538908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560"/>
          <a:stretch/>
        </p:blipFill>
        <p:spPr>
          <a:xfrm>
            <a:off x="526231" y="3405326"/>
            <a:ext cx="6981825" cy="3157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B38F1EA-C7B7-4F7F-821E-444EB4876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xmlns="" id="{05461033-53BD-4A74-A2FD-23B2BF4E0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2629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Что находится в записях ГБО?</a:t>
            </a:r>
          </a:p>
        </p:txBody>
      </p:sp>
      <p:pic>
        <p:nvPicPr>
          <p:cNvPr id="29700" name="Picture 5" descr="Ping">
            <a:extLst>
              <a:ext uri="{FF2B5EF4-FFF2-40B4-BE49-F238E27FC236}">
                <a16:creationId xmlns:a16="http://schemas.microsoft.com/office/drawing/2014/main" xmlns="" id="{5DB23358-8A8A-4007-B682-99CF9A87B1E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1163" y="2209800"/>
            <a:ext cx="3200400" cy="21875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Text Box 16">
            <a:extLst>
              <a:ext uri="{FF2B5EF4-FFF2-40B4-BE49-F238E27FC236}">
                <a16:creationId xmlns:a16="http://schemas.microsoft.com/office/drawing/2014/main" xmlns="" id="{C14FB793-39E0-4492-9556-CAEDED264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050" y="4616450"/>
            <a:ext cx="322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дне блокируют сигнал от сонара, создавая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тень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2" name="Text Box 16">
            <a:extLst>
              <a:ext uri="{FF2B5EF4-FFF2-40B4-BE49-F238E27FC236}">
                <a16:creationId xmlns:a16="http://schemas.microsoft.com/office/drawing/2014/main" xmlns="" id="{45295C85-2F7B-4017-9E0E-E1DF52223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8938" y="1600200"/>
            <a:ext cx="3222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сонар «видит» объект</a:t>
            </a:r>
          </a:p>
        </p:txBody>
      </p:sp>
      <p:pic>
        <p:nvPicPr>
          <p:cNvPr id="29703" name="Picture 16">
            <a:extLst>
              <a:ext uri="{FF2B5EF4-FFF2-40B4-BE49-F238E27FC236}">
                <a16:creationId xmlns:a16="http://schemas.microsoft.com/office/drawing/2014/main" xmlns="" id="{322BEE43-C383-4DBD-A420-62089784C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00" y="1590675"/>
            <a:ext cx="45847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16">
            <a:extLst>
              <a:ext uri="{FF2B5EF4-FFF2-40B4-BE49-F238E27FC236}">
                <a16:creationId xmlns:a16="http://schemas.microsoft.com/office/drawing/2014/main" xmlns="" id="{DC30C674-882C-4CCB-9F3E-65F3DB01E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7575" y="1185863"/>
            <a:ext cx="152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Толща воды</a:t>
            </a:r>
          </a:p>
        </p:txBody>
      </p:sp>
      <p:sp>
        <p:nvSpPr>
          <p:cNvPr id="29705" name="Text Box 11">
            <a:extLst>
              <a:ext uri="{FF2B5EF4-FFF2-40B4-BE49-F238E27FC236}">
                <a16:creationId xmlns:a16="http://schemas.microsoft.com/office/drawing/2014/main" xmlns="" id="{843661EB-2458-4F48-9B79-8132D5A26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1185863"/>
            <a:ext cx="1295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Тень от объекта</a:t>
            </a:r>
          </a:p>
        </p:txBody>
      </p:sp>
      <p:sp>
        <p:nvSpPr>
          <p:cNvPr id="29706" name="Line 21">
            <a:extLst>
              <a:ext uri="{FF2B5EF4-FFF2-40B4-BE49-F238E27FC236}">
                <a16:creationId xmlns:a16="http://schemas.microsoft.com/office/drawing/2014/main" xmlns="" id="{EABC0359-B279-43D2-B5F4-181EF40A72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6638" y="1524000"/>
            <a:ext cx="258762" cy="1549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A51522C2-C6FE-47F5-8008-81643B2B9019}"/>
              </a:ext>
            </a:extLst>
          </p:cNvPr>
          <p:cNvCxnSpPr>
            <a:stCxn id="29704" idx="1"/>
          </p:cNvCxnSpPr>
          <p:nvPr/>
        </p:nvCxnSpPr>
        <p:spPr>
          <a:xfrm flipH="1">
            <a:off x="2736850" y="1354138"/>
            <a:ext cx="720725" cy="584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577E6F7-9E1A-47DC-963F-7B51A8E42A2D}"/>
              </a:ext>
            </a:extLst>
          </p:cNvPr>
          <p:cNvSpPr txBox="1"/>
          <p:nvPr/>
        </p:nvSpPr>
        <p:spPr>
          <a:xfrm>
            <a:off x="444500" y="4583113"/>
            <a:ext cx="4584700" cy="2076305"/>
          </a:xfrm>
          <a:prstGeom prst="rect">
            <a:avLst/>
          </a:prstGeom>
          <a:noFill/>
        </p:spPr>
        <p:txBody>
          <a:bodyPr/>
          <a:lstStyle/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Толща воды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информация о высоте антенны над грунтом.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Цель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(эхоконтакт) - объект на грунте отбрасывает тень на сонограмме.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Тип грунта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Мощность отраженного эхосигнала различается в зависимости от типа грунта, соответственно, участки снимка могут быть светлее (тверже грунт) либо темнее (мягче грунт).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4C11EB2C-22DA-4108-B310-E6AB71CC3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5</a:t>
            </a:fld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Аналоговый ГБО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779181"/>
            <a:ext cx="8472678" cy="4197566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АЦП NI 6024E - устаревшая Она работает в Windows XP (SP2), но не позднее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Блок NI USB-6221 является устройством USB и работает во всех версиях Windows, которые поддерживает HYPACK®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EB7F30A-2B1F-4F79-9DD6-21B395AF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3173" y="3631311"/>
            <a:ext cx="2581275" cy="140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3B77FF-9683-467F-BFC7-4D68E4E2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1730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Аналоговый ГБО USB-6221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5092746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Подключение USB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Подключение между сонаром и блоком USB-6221 осуществляется по коаксиальным кабелям: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АI0 - сигнал левого борта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AI1 - сигнал правого борта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AI2 - триггер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Убедитесь в том, что ПО National Instruments, поставляемое в комплекте, установлено на ПК.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9987073B-3BA4-4FC0-87D8-0651D57ED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2100" y="1557338"/>
            <a:ext cx="3241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5654A4F-01CA-40DC-8BB7-7ABE307D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9054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аналогового ГБО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729852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Запуск программы СЪЕМКА ГБО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Монитор Аналогового Сонара запустится вместе со Съемкой.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это окно для настройки аналогового ГБО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его свернуть, но не закрыть.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52E6BA6-17CD-4C16-9FB2-5C39BA00D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40" y="3034926"/>
            <a:ext cx="4162425" cy="309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766F9C1-38D5-44D0-8269-61C103558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266" y="3034926"/>
            <a:ext cx="2532454" cy="321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7EB85A26-B029-43F2-8C34-18168534508A}"/>
              </a:ext>
            </a:extLst>
          </p:cNvPr>
          <p:cNvCxnSpPr>
            <a:cxnSpLocks/>
          </p:cNvCxnSpPr>
          <p:nvPr/>
        </p:nvCxnSpPr>
        <p:spPr>
          <a:xfrm flipV="1">
            <a:off x="4368795" y="3223491"/>
            <a:ext cx="679471" cy="2770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4E53F7-18BC-4968-8057-69ED8AD8A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90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Запуск Съемки ГБО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1E9185A-8A69-4F91-A520-C6F2399F3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8500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Запуск Съемки ГБО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73" y="3182257"/>
            <a:ext cx="3485388" cy="2158365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иконку “Smart Lunch Survey”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СЪЕМКА ГБО запустится вместе с обычной СЪЕМКОЙ</a:t>
            </a:r>
            <a:endParaRPr lang="ru-RU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51FBF5-927D-4440-8297-332B8888B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3" y="1672998"/>
            <a:ext cx="2788884" cy="988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2ED8D77-A10B-4A3A-A945-427E61B32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759" y="1672998"/>
            <a:ext cx="4462747" cy="406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DB3F4A-303E-4A38-AEBD-AE41A9C5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1052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BD66482-C24A-48B1-9AC7-BCC0F6D0CA9B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 dirty="0"/>
          </a:p>
        </p:txBody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xmlns="" id="{6795F804-FCD1-45AE-AD3A-B7414FFB97E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65100" y="-4763"/>
            <a:ext cx="8851900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/>
              <a:t>Окно для отображения и управления </a:t>
            </a:r>
          </a:p>
        </p:txBody>
      </p:sp>
      <p:sp>
        <p:nvSpPr>
          <p:cNvPr id="41989" name="Rectangle 4">
            <a:extLst>
              <a:ext uri="{FF2B5EF4-FFF2-40B4-BE49-F238E27FC236}">
                <a16:creationId xmlns:a16="http://schemas.microsoft.com/office/drawing/2014/main" xmlns="" id="{18EF546E-EFC7-4539-A54D-D3C4592F9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1239575"/>
            <a:ext cx="8928100" cy="23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62000" indent="-3048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Титульная панель Отображение имени файла данных с расширением HSX.</a:t>
            </a:r>
          </a:p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Индикаторы тревоги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b="1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Зеленый</a:t>
            </a: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 = все системы работают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b="1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Желтый</a:t>
            </a: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 = Внимание, данные от датчика не совсем качественные.  Проверьте датчик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b="1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Красный</a:t>
            </a: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 = Опасность - нет данных от устройства.</a:t>
            </a:r>
          </a:p>
          <a:p>
            <a:pPr lvl="2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</a:rPr>
              <a:t>Прекратите съемку и найдите причину.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xmlns="" id="{D2EFA19B-B586-46B2-9743-6FD8E9DA3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5480050"/>
            <a:ext cx="860425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 startAt="4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Информация от судна или ЗБУ: переключение информации от датчиков на судне и на ЗБУ</a:t>
            </a:r>
          </a:p>
        </p:txBody>
      </p:sp>
      <p:sp>
        <p:nvSpPr>
          <p:cNvPr id="7186" name="Rectangle 18">
            <a:extLst>
              <a:ext uri="{FF2B5EF4-FFF2-40B4-BE49-F238E27FC236}">
                <a16:creationId xmlns:a16="http://schemas.microsoft.com/office/drawing/2014/main" xmlns="" id="{7356A7E5-6392-41F7-B0F4-7C195E079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3573463"/>
            <a:ext cx="385921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 startAt="3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Данные от датчиков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</a:p>
          <a:p>
            <a:pPr marL="762000" lvl="1" indent="-304800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n"/>
              <a:defRPr/>
            </a:pPr>
            <a:r>
              <a:rPr lang="ru-RU" b="0" i="0" u="none" baseline="0">
                <a:solidFill>
                  <a:srgbClr val="0091BB"/>
                </a:solidFill>
                <a:latin typeface="Arial" charset="0"/>
              </a:rPr>
              <a:t>Высота сонара, номер последнего сигнала и время и т.д.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CDDE481-1D4E-4337-8347-521E21DA9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0320" y="3573463"/>
            <a:ext cx="4659830" cy="1728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E69B2C9-E606-4417-AB56-8C7467928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55</a:t>
            </a:fld>
            <a:endParaRPr lang="ru-RU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ACCA96BD-53D8-4EDD-9F8A-035411C8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/>
              <a:t>Опции и меню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F1397C09-8356-4D21-9E52-2812AED18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1" y="3471392"/>
            <a:ext cx="8299379" cy="256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СЪЕМКА ГБО запускается одновременно с программой СЪЕМКА HYPACK® HYPACK.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Включение и выключение записи в СЪЕМКЕ включает и выключает запись в Съемке ГБО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Файлы данных сохраняются в папке проекта \Raw с расширением HSX.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Опции записи: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File Overlap Если Вы начинаете новый галс при включенной записи, второй файл перекроет первый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Опции записи XTF: Не рекомендуется Если Вам нужны файлы XTF, запишите данные HSX, затем используйте HSX CONVERTER для экспорта в XTF.</a:t>
            </a:r>
          </a:p>
        </p:txBody>
      </p:sp>
      <p:pic>
        <p:nvPicPr>
          <p:cNvPr id="43012" name="Picture 4">
            <a:extLst>
              <a:ext uri="{FF2B5EF4-FFF2-40B4-BE49-F238E27FC236}">
                <a16:creationId xmlns:a16="http://schemas.microsoft.com/office/drawing/2014/main" xmlns="" id="{C05851C6-1F5C-4E20-BEAF-5A8BBF97F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1212154"/>
            <a:ext cx="305435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6">
            <a:extLst>
              <a:ext uri="{FF2B5EF4-FFF2-40B4-BE49-F238E27FC236}">
                <a16:creationId xmlns:a16="http://schemas.microsoft.com/office/drawing/2014/main" xmlns="" id="{7C8A7C96-1D76-423B-A88E-70EE8CBE9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637" y="1713804"/>
            <a:ext cx="3335337" cy="154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936AC06-A95D-4311-A9E5-14F328C13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56</a:t>
            </a:fld>
            <a:endParaRPr lang="ru-RU"/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D7BA70FC-4B5A-4FD1-BC94-FC2DF6555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/>
              <a:t>Инструменты ГБО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9A61B51A-3C15-4A43-BAB8-7FC5E4A3D29E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4359349"/>
            <a:ext cx="8039952" cy="1815311"/>
          </a:xfrm>
        </p:spPr>
        <p:txBody>
          <a:bodyPr>
            <a:normAutofit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Некоторыми ГБО можно управлять в SIDE SCAN SURVEY.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меню Tools выберите «Sidescan Device Control».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Настройки диапазона, масштаба, посылки сигнала и некоторые опции усиления можно передать на сонар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47472" y="2069232"/>
            <a:ext cx="8039952" cy="2030512"/>
            <a:chOff x="347472" y="1965863"/>
            <a:chExt cx="8039952" cy="2030512"/>
          </a:xfrm>
        </p:grpSpPr>
        <p:pic>
          <p:nvPicPr>
            <p:cNvPr id="44036" name="Picture 4">
              <a:extLst>
                <a:ext uri="{FF2B5EF4-FFF2-40B4-BE49-F238E27FC236}">
                  <a16:creationId xmlns:a16="http://schemas.microsoft.com/office/drawing/2014/main" xmlns="" id="{9D36476C-751A-4AD1-8702-7990729895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72" y="1972262"/>
              <a:ext cx="2743341" cy="20177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7" name="Picture 6">
              <a:extLst>
                <a:ext uri="{FF2B5EF4-FFF2-40B4-BE49-F238E27FC236}">
                  <a16:creationId xmlns:a16="http://schemas.microsoft.com/office/drawing/2014/main" xmlns="" id="{7800B7DE-3A75-479D-81C7-5C141F723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4747" y="1965863"/>
              <a:ext cx="2729415" cy="20177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8" name="Picture 7">
              <a:extLst>
                <a:ext uri="{FF2B5EF4-FFF2-40B4-BE49-F238E27FC236}">
                  <a16:creationId xmlns:a16="http://schemas.microsoft.com/office/drawing/2014/main" xmlns="" id="{FD93170B-D0B3-4B31-ACD8-39CF5BE23C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4692"/>
            <a:stretch/>
          </p:blipFill>
          <p:spPr bwMode="auto">
            <a:xfrm>
              <a:off x="6388097" y="1965863"/>
              <a:ext cx="1999327" cy="20305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039" name="Picture 8">
            <a:extLst>
              <a:ext uri="{FF2B5EF4-FFF2-40B4-BE49-F238E27FC236}">
                <a16:creationId xmlns:a16="http://schemas.microsoft.com/office/drawing/2014/main" xmlns="" id="{B2536466-08D0-41C6-BF27-E081B408B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1171729"/>
            <a:ext cx="4342323" cy="71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Group 30">
            <a:extLst>
              <a:ext uri="{FF2B5EF4-FFF2-40B4-BE49-F238E27FC236}">
                <a16:creationId xmlns:a16="http://schemas.microsoft.com/office/drawing/2014/main" xmlns="" id="{DECFDF7B-8F83-4E8C-A89F-30AA01B4B6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0102235"/>
              </p:ext>
            </p:extLst>
          </p:nvPr>
        </p:nvGraphicFramePr>
        <p:xfrm>
          <a:off x="347472" y="5758501"/>
          <a:ext cx="6762164" cy="667726"/>
        </p:xfrm>
        <a:graphic>
          <a:graphicData uri="http://schemas.openxmlformats.org/drawingml/2006/table">
            <a:tbl>
              <a:tblPr/>
              <a:tblGrid>
                <a:gridCol w="15612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00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ПРЕДУПРЕЖДЕНИЕ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</a:txBody>
                  <a:tcPr marL="91433" marR="91433" marT="45827" marB="458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Будьте осторожнее при выполнении изменений здесь. Изменения в окне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Device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Control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НЕ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влияют на записанные данные.</a:t>
                      </a:r>
                    </a:p>
                  </a:txBody>
                  <a:tcPr marL="91433" marR="91433" marT="45827" marB="458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B985D111-18BF-4DCC-84B8-39289F3DE8D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/>
              <a:t>Окно Сонограмма ГБО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xmlns="" id="{5F6F0604-58F9-427E-9066-FB65A273FFA2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7963" y="3150185"/>
            <a:ext cx="4985474" cy="3240087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80000"/>
              </a:lnSpc>
              <a:buClr>
                <a:schemeClr val="tx1"/>
              </a:buClr>
              <a:buFont typeface="Arial"/>
              <a:buNone/>
              <a:defRPr/>
            </a:pPr>
            <a:r>
              <a:rPr lang="ru-RU" sz="2000" b="0" i="0" u="none" baseline="0">
                <a:solidFill>
                  <a:schemeClr val="bg2"/>
                </a:solidFill>
              </a:rPr>
              <a:t>Иконки на панели инструментов 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Окно настроек вида (Shift-F9)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Signal window – окно отдельного сигнала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Capture image – снимок экрана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Height measurement – измерение высоты цели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Bottom Tracking - отслеживание дна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Speed compensation – компенсация скорости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Gain control – настройки усиления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ru-RU" sz="1600" b="0" i="0" u="none" baseline="0"/>
              <a:t>Ярлыки в диалоговом окне Инструменты</a:t>
            </a:r>
          </a:p>
        </p:txBody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xmlns="" id="{BE257FCB-AD25-4EAD-847E-464EFC7EC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3" y="1143585"/>
            <a:ext cx="509703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Отображение данных сонара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Отдельное окно сонограммы для второй частоты.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Двойной клик для создания цели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Снимок экрана сонограммы</a:t>
            </a:r>
          </a:p>
        </p:txBody>
      </p:sp>
      <p:sp>
        <p:nvSpPr>
          <p:cNvPr id="45061" name="Text Box 14">
            <a:extLst>
              <a:ext uri="{FF2B5EF4-FFF2-40B4-BE49-F238E27FC236}">
                <a16:creationId xmlns:a16="http://schemas.microsoft.com/office/drawing/2014/main" xmlns="" id="{126E4C69-C559-46C2-9441-AD4F82704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192" y="1832865"/>
            <a:ext cx="39862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lvl="1"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Используйте иконки на панели окна либо правый клик в окне для входа в настройки.</a:t>
            </a:r>
          </a:p>
        </p:txBody>
      </p:sp>
      <p:pic>
        <p:nvPicPr>
          <p:cNvPr id="45062" name="Picture 8">
            <a:extLst>
              <a:ext uri="{FF2B5EF4-FFF2-40B4-BE49-F238E27FC236}">
                <a16:creationId xmlns:a16="http://schemas.microsoft.com/office/drawing/2014/main" xmlns="" id="{7FB171E0-A294-408B-8390-5664DEF7B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3402687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9">
            <a:extLst>
              <a:ext uri="{FF2B5EF4-FFF2-40B4-BE49-F238E27FC236}">
                <a16:creationId xmlns:a16="http://schemas.microsoft.com/office/drawing/2014/main" xmlns="" id="{AFD7F982-CF34-4620-AD0D-28C0CDC66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3691612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10">
            <a:extLst>
              <a:ext uri="{FF2B5EF4-FFF2-40B4-BE49-F238E27FC236}">
                <a16:creationId xmlns:a16="http://schemas.microsoft.com/office/drawing/2014/main" xmlns="" id="{DC5B041B-31BD-40FC-A08C-32F1A9A09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09" y="4015462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Picture 11">
            <a:extLst>
              <a:ext uri="{FF2B5EF4-FFF2-40B4-BE49-F238E27FC236}">
                <a16:creationId xmlns:a16="http://schemas.microsoft.com/office/drawing/2014/main" xmlns="" id="{D65C35A0-D164-4D92-8167-709323E5B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4339312"/>
            <a:ext cx="23812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Picture 12">
            <a:extLst>
              <a:ext uri="{FF2B5EF4-FFF2-40B4-BE49-F238E27FC236}">
                <a16:creationId xmlns:a16="http://schemas.microsoft.com/office/drawing/2014/main" xmlns="" id="{1C45FCD8-C744-4DB6-8CBE-65C11E69D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659" y="4663162"/>
            <a:ext cx="219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7" name="Picture 13">
            <a:extLst>
              <a:ext uri="{FF2B5EF4-FFF2-40B4-BE49-F238E27FC236}">
                <a16:creationId xmlns:a16="http://schemas.microsoft.com/office/drawing/2014/main" xmlns="" id="{5A9B9F49-EA95-4F79-862A-28C89C573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659" y="4950500"/>
            <a:ext cx="219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4">
            <a:extLst>
              <a:ext uri="{FF2B5EF4-FFF2-40B4-BE49-F238E27FC236}">
                <a16:creationId xmlns:a16="http://schemas.microsoft.com/office/drawing/2014/main" xmlns="" id="{14515DE0-9A66-4E8F-8940-FC81C906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534" y="5245775"/>
            <a:ext cx="219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4">
            <a:extLst>
              <a:ext uri="{FF2B5EF4-FFF2-40B4-BE49-F238E27FC236}">
                <a16:creationId xmlns:a16="http://schemas.microsoft.com/office/drawing/2014/main" xmlns="" id="{9C74376B-07AD-4787-8284-6B975DD8D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484" y="5520412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7 SIDESCAN SURVEY Waterfall.avi">
            <a:hlinkClick r:id="" action="ppaction://media"/>
            <a:extLst>
              <a:ext uri="{FF2B5EF4-FFF2-40B4-BE49-F238E27FC236}">
                <a16:creationId xmlns:a16="http://schemas.microsoft.com/office/drawing/2014/main" xmlns="" id="{70B1EEAF-4C67-40EF-98E6-2D7BEB20C24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993" y="2647830"/>
            <a:ext cx="3427412" cy="3609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2B382-BED7-454D-A889-2F0E2674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xmlns="" id="{C629E48F-5DED-4CDE-BCC3-D765A42B3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580437" cy="989013"/>
          </a:xfrm>
        </p:spPr>
        <p:txBody>
          <a:bodyPr/>
          <a:lstStyle/>
          <a:p>
            <a:pPr algn="l" rtl="0" eaLnBrk="1" hangingPunct="1"/>
            <a:r>
              <a:rPr lang="ru-RU" b="0" i="0" u="none" baseline="0"/>
              <a:t>Мозаика в режиме реального времени в HYPACK SURVEY</a:t>
            </a:r>
          </a:p>
        </p:txBody>
      </p:sp>
      <p:sp>
        <p:nvSpPr>
          <p:cNvPr id="58371" name="Text Placeholder 2">
            <a:extLst>
              <a:ext uri="{FF2B5EF4-FFF2-40B4-BE49-F238E27FC236}">
                <a16:creationId xmlns:a16="http://schemas.microsoft.com/office/drawing/2014/main" xmlns="" id="{2B37F318-DAA3-4905-A0FA-52DB8B45F871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1750827"/>
            <a:ext cx="2970028" cy="4090397"/>
          </a:xfrm>
        </p:spPr>
        <p:txBody>
          <a:bodyPr/>
          <a:lstStyle/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СЪЕМКА HYPACK® можно создать мозаику в режиме реального времени</a:t>
            </a:r>
          </a:p>
          <a:p>
            <a:pPr algn="l" rtl="0" eaLnBrk="1" hangingPunct="1"/>
            <a:endParaRPr lang="ru-RU" altLang="en-US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расстояние в одном пикселе в меню Chart - Side Scan Mosaic и активируйте его!</a:t>
            </a:r>
          </a:p>
        </p:txBody>
      </p:sp>
      <p:pic>
        <p:nvPicPr>
          <p:cNvPr id="58372" name="Picture 1">
            <a:extLst>
              <a:ext uri="{FF2B5EF4-FFF2-40B4-BE49-F238E27FC236}">
                <a16:creationId xmlns:a16="http://schemas.microsoft.com/office/drawing/2014/main" xmlns="" id="{9A3A3509-AA8C-4288-A060-0DD5D8A7C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6838" y="1699670"/>
            <a:ext cx="4934591" cy="4295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81647AEC-7356-4B0B-8811-9315E7836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59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>
            <a:extLst>
              <a:ext uri="{FF2B5EF4-FFF2-40B4-BE49-F238E27FC236}">
                <a16:creationId xmlns:a16="http://schemas.microsoft.com/office/drawing/2014/main" xmlns="" id="{A0DFD3C1-E0AD-42B8-A3AD-2F073F9D8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8819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Важность тени</a:t>
            </a:r>
          </a:p>
        </p:txBody>
      </p:sp>
      <p:grpSp>
        <p:nvGrpSpPr>
          <p:cNvPr id="31748" name="Group 6">
            <a:extLst>
              <a:ext uri="{FF2B5EF4-FFF2-40B4-BE49-F238E27FC236}">
                <a16:creationId xmlns:a16="http://schemas.microsoft.com/office/drawing/2014/main" xmlns="" id="{D89E5EA7-5F2C-4428-9917-CD45F8704F53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2590800"/>
            <a:ext cx="7324725" cy="1563688"/>
            <a:chOff x="1019175" y="2590800"/>
            <a:chExt cx="7324725" cy="1563688"/>
          </a:xfrm>
        </p:grpSpPr>
        <p:grpSp>
          <p:nvGrpSpPr>
            <p:cNvPr id="31771" name="Group 7">
              <a:extLst>
                <a:ext uri="{FF2B5EF4-FFF2-40B4-BE49-F238E27FC236}">
                  <a16:creationId xmlns:a16="http://schemas.microsoft.com/office/drawing/2014/main" xmlns="" id="{A39B7920-F274-4C2E-8505-0F2D9B3A7D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0" y="2590800"/>
              <a:ext cx="3771900" cy="1074738"/>
              <a:chOff x="4572000" y="2590800"/>
              <a:chExt cx="3771900" cy="1074738"/>
            </a:xfrm>
          </p:grpSpPr>
          <p:sp>
            <p:nvSpPr>
              <p:cNvPr id="31776" name="Freeform 4">
                <a:extLst>
                  <a:ext uri="{FF2B5EF4-FFF2-40B4-BE49-F238E27FC236}">
                    <a16:creationId xmlns:a16="http://schemas.microsoft.com/office/drawing/2014/main" xmlns="" id="{20422D0C-D41D-49A5-889D-06450901DA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73648" y="3164927"/>
                <a:ext cx="3770252" cy="497110"/>
              </a:xfrm>
              <a:custGeom>
                <a:avLst/>
                <a:gdLst>
                  <a:gd name="T0" fmla="*/ 2147483647 w 2288"/>
                  <a:gd name="T1" fmla="*/ 2147483647 h 284"/>
                  <a:gd name="T2" fmla="*/ 2147483647 w 2288"/>
                  <a:gd name="T3" fmla="*/ 2147483647 h 284"/>
                  <a:gd name="T4" fmla="*/ 2147483647 w 2288"/>
                  <a:gd name="T5" fmla="*/ 0 h 284"/>
                  <a:gd name="T6" fmla="*/ 0 w 2288"/>
                  <a:gd name="T7" fmla="*/ 2147483647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7" name="Freeform 5">
                <a:extLst>
                  <a:ext uri="{FF2B5EF4-FFF2-40B4-BE49-F238E27FC236}">
                    <a16:creationId xmlns:a16="http://schemas.microsoft.com/office/drawing/2014/main" xmlns="" id="{AE020CC3-A9DD-49DF-8FA7-51B62CF8AF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72000" y="2590800"/>
                <a:ext cx="242232" cy="1074738"/>
              </a:xfrm>
              <a:custGeom>
                <a:avLst/>
                <a:gdLst>
                  <a:gd name="T0" fmla="*/ 2147483647 w 147"/>
                  <a:gd name="T1" fmla="*/ 0 h 614"/>
                  <a:gd name="T2" fmla="*/ 0 w 147"/>
                  <a:gd name="T3" fmla="*/ 2147483647 h 614"/>
                  <a:gd name="T4" fmla="*/ 2147483647 w 147"/>
                  <a:gd name="T5" fmla="*/ 2147483647 h 614"/>
                  <a:gd name="T6" fmla="*/ 21474836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8" name="Freeform 6">
                <a:extLst>
                  <a:ext uri="{FF2B5EF4-FFF2-40B4-BE49-F238E27FC236}">
                    <a16:creationId xmlns:a16="http://schemas.microsoft.com/office/drawing/2014/main" xmlns="" id="{84C74A48-A12D-4E57-BACB-C1473CDCFE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14232" y="2590800"/>
                <a:ext cx="3526372" cy="703656"/>
              </a:xfrm>
              <a:custGeom>
                <a:avLst/>
                <a:gdLst>
                  <a:gd name="T0" fmla="*/ 2147483647 w 2140"/>
                  <a:gd name="T1" fmla="*/ 2147483647 h 402"/>
                  <a:gd name="T2" fmla="*/ 0 w 2140"/>
                  <a:gd name="T3" fmla="*/ 0 h 402"/>
                  <a:gd name="T4" fmla="*/ 2147483647 w 2140"/>
                  <a:gd name="T5" fmla="*/ 2147483647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1772" name="Group 8">
              <a:extLst>
                <a:ext uri="{FF2B5EF4-FFF2-40B4-BE49-F238E27FC236}">
                  <a16:creationId xmlns:a16="http://schemas.microsoft.com/office/drawing/2014/main" xmlns="" id="{708A27F1-0C3B-40BC-A616-172BF7A4EA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9175" y="2606675"/>
              <a:ext cx="3833813" cy="1547813"/>
              <a:chOff x="1019175" y="2606675"/>
              <a:chExt cx="3833813" cy="1547813"/>
            </a:xfrm>
          </p:grpSpPr>
          <p:sp>
            <p:nvSpPr>
              <p:cNvPr id="31773" name="Freeform 8">
                <a:extLst>
                  <a:ext uri="{FF2B5EF4-FFF2-40B4-BE49-F238E27FC236}">
                    <a16:creationId xmlns:a16="http://schemas.microsoft.com/office/drawing/2014/main" xmlns="" id="{C5861398-A87D-49FD-812A-CDEB51D743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35530" y="2606675"/>
                <a:ext cx="317458" cy="1084013"/>
              </a:xfrm>
              <a:custGeom>
                <a:avLst/>
                <a:gdLst>
                  <a:gd name="T0" fmla="*/ 2147483647 w 191"/>
                  <a:gd name="T1" fmla="*/ 0 h 613"/>
                  <a:gd name="T2" fmla="*/ 0 w 191"/>
                  <a:gd name="T3" fmla="*/ 2147483647 h 613"/>
                  <a:gd name="T4" fmla="*/ 2147483647 w 191"/>
                  <a:gd name="T5" fmla="*/ 2147483647 h 613"/>
                  <a:gd name="T6" fmla="*/ 2147483647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4" name="Freeform 9">
                <a:extLst>
                  <a:ext uri="{FF2B5EF4-FFF2-40B4-BE49-F238E27FC236}">
                    <a16:creationId xmlns:a16="http://schemas.microsoft.com/office/drawing/2014/main" xmlns="" id="{A6D2601D-632D-48C8-9783-A14CFD7575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9175" y="3634923"/>
                <a:ext cx="3749328" cy="519565"/>
              </a:xfrm>
              <a:custGeom>
                <a:avLst/>
                <a:gdLst>
                  <a:gd name="T0" fmla="*/ 2147483647 w 2252"/>
                  <a:gd name="T1" fmla="*/ 0 h 294"/>
                  <a:gd name="T2" fmla="*/ 0 w 2252"/>
                  <a:gd name="T3" fmla="*/ 2147483647 h 294"/>
                  <a:gd name="T4" fmla="*/ 2147483647 w 2252"/>
                  <a:gd name="T5" fmla="*/ 2147483647 h 294"/>
                  <a:gd name="T6" fmla="*/ 2147483647 w 2252"/>
                  <a:gd name="T7" fmla="*/ 2147483647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5" name="Freeform 10">
                <a:extLst>
                  <a:ext uri="{FF2B5EF4-FFF2-40B4-BE49-F238E27FC236}">
                    <a16:creationId xmlns:a16="http://schemas.microsoft.com/office/drawing/2014/main" xmlns="" id="{C3613037-AC0C-49CD-9674-C1D415696C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25575" y="2610755"/>
                <a:ext cx="3827413" cy="1543733"/>
              </a:xfrm>
              <a:custGeom>
                <a:avLst/>
                <a:gdLst>
                  <a:gd name="T0" fmla="*/ 2147483647 w 2299"/>
                  <a:gd name="T1" fmla="*/ 2147483647 h 873"/>
                  <a:gd name="T2" fmla="*/ 2147483647 w 2299"/>
                  <a:gd name="T3" fmla="*/ 0 h 873"/>
                  <a:gd name="T4" fmla="*/ 0 w 2299"/>
                  <a:gd name="T5" fmla="*/ 2147483647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1749" name="Group 15">
            <a:extLst>
              <a:ext uri="{FF2B5EF4-FFF2-40B4-BE49-F238E27FC236}">
                <a16:creationId xmlns:a16="http://schemas.microsoft.com/office/drawing/2014/main" xmlns="" id="{30E3CF81-A808-4C39-9287-9B381B034889}"/>
              </a:ext>
            </a:extLst>
          </p:cNvPr>
          <p:cNvGrpSpPr>
            <a:grpSpLocks/>
          </p:cNvGrpSpPr>
          <p:nvPr/>
        </p:nvGrpSpPr>
        <p:grpSpPr bwMode="auto">
          <a:xfrm>
            <a:off x="3305175" y="3605213"/>
            <a:ext cx="319088" cy="255587"/>
            <a:chOff x="3305175" y="3605213"/>
            <a:chExt cx="319088" cy="255587"/>
          </a:xfrm>
        </p:grpSpPr>
        <p:sp>
          <p:nvSpPr>
            <p:cNvPr id="31769" name="Freeform 11">
              <a:extLst>
                <a:ext uri="{FF2B5EF4-FFF2-40B4-BE49-F238E27FC236}">
                  <a16:creationId xmlns:a16="http://schemas.microsoft.com/office/drawing/2014/main" xmlns="" id="{454F7A73-6F01-4747-8284-44F127894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175" y="3779838"/>
              <a:ext cx="300038" cy="80962"/>
            </a:xfrm>
            <a:custGeom>
              <a:avLst/>
              <a:gdLst>
                <a:gd name="T0" fmla="*/ 2147483647 w 201"/>
                <a:gd name="T1" fmla="*/ 0 h 51"/>
                <a:gd name="T2" fmla="*/ 0 w 201"/>
                <a:gd name="T3" fmla="*/ 2147483647 h 51"/>
                <a:gd name="T4" fmla="*/ 2147483647 w 201"/>
                <a:gd name="T5" fmla="*/ 2147483647 h 51"/>
                <a:gd name="T6" fmla="*/ 2147483647 w 201"/>
                <a:gd name="T7" fmla="*/ 2147483647 h 51"/>
                <a:gd name="T8" fmla="*/ 2147483647 w 201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51"/>
                <a:gd name="T17" fmla="*/ 201 w 201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51">
                  <a:moveTo>
                    <a:pt x="201" y="0"/>
                  </a:moveTo>
                  <a:lnTo>
                    <a:pt x="0" y="27"/>
                  </a:lnTo>
                  <a:lnTo>
                    <a:pt x="42" y="51"/>
                  </a:lnTo>
                  <a:lnTo>
                    <a:pt x="201" y="2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31770" name="AutoShape 12">
              <a:extLst>
                <a:ext uri="{FF2B5EF4-FFF2-40B4-BE49-F238E27FC236}">
                  <a16:creationId xmlns:a16="http://schemas.microsoft.com/office/drawing/2014/main" xmlns="" id="{7319D222-0D84-4019-9E9B-3A09CEA3DE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00000">
              <a:off x="3556000" y="36052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1750" name="Group 18">
            <a:extLst>
              <a:ext uri="{FF2B5EF4-FFF2-40B4-BE49-F238E27FC236}">
                <a16:creationId xmlns:a16="http://schemas.microsoft.com/office/drawing/2014/main" xmlns="" id="{81E18954-32E3-424B-A685-39234D6EFFDB}"/>
              </a:ext>
            </a:extLst>
          </p:cNvPr>
          <p:cNvGrpSpPr>
            <a:grpSpLocks/>
          </p:cNvGrpSpPr>
          <p:nvPr/>
        </p:nvGrpSpPr>
        <p:grpSpPr bwMode="auto">
          <a:xfrm>
            <a:off x="1085850" y="4064000"/>
            <a:ext cx="7334250" cy="2554289"/>
            <a:chOff x="1085850" y="4064000"/>
            <a:chExt cx="7334250" cy="2554289"/>
          </a:xfrm>
        </p:grpSpPr>
        <p:grpSp>
          <p:nvGrpSpPr>
            <p:cNvPr id="31761" name="Group 13">
              <a:extLst>
                <a:ext uri="{FF2B5EF4-FFF2-40B4-BE49-F238E27FC236}">
                  <a16:creationId xmlns:a16="http://schemas.microsoft.com/office/drawing/2014/main" xmlns="" id="{65937493-FC7A-4E24-9267-27C36BF61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8200" y="4064000"/>
              <a:ext cx="3771900" cy="1774825"/>
              <a:chOff x="2743" y="2382"/>
              <a:chExt cx="2289" cy="614"/>
            </a:xfrm>
          </p:grpSpPr>
          <p:sp>
            <p:nvSpPr>
              <p:cNvPr id="31766" name="Freeform 14">
                <a:extLst>
                  <a:ext uri="{FF2B5EF4-FFF2-40B4-BE49-F238E27FC236}">
                    <a16:creationId xmlns:a16="http://schemas.microsoft.com/office/drawing/2014/main" xmlns="" id="{DFE6EC6F-ED47-4FDE-A6F9-F8D106EB8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7" name="Freeform 15">
                <a:extLst>
                  <a:ext uri="{FF2B5EF4-FFF2-40B4-BE49-F238E27FC236}">
                    <a16:creationId xmlns:a16="http://schemas.microsoft.com/office/drawing/2014/main" xmlns="" id="{5189FC1F-0EC8-445F-91E1-1E6FE109C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8" name="Freeform 16">
                <a:extLst>
                  <a:ext uri="{FF2B5EF4-FFF2-40B4-BE49-F238E27FC236}">
                    <a16:creationId xmlns:a16="http://schemas.microsoft.com/office/drawing/2014/main" xmlns="" id="{724FCB49-3AAE-4825-B7F5-CCC34CBE3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1762" name="Group 17">
              <a:extLst>
                <a:ext uri="{FF2B5EF4-FFF2-40B4-BE49-F238E27FC236}">
                  <a16:creationId xmlns:a16="http://schemas.microsoft.com/office/drawing/2014/main" xmlns="" id="{74DCB596-FA42-4271-AAFB-AAAE1BC16E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85850" y="4064000"/>
              <a:ext cx="3833813" cy="2554289"/>
              <a:chOff x="-60" y="940"/>
              <a:chExt cx="2995" cy="1138"/>
            </a:xfrm>
          </p:grpSpPr>
          <p:sp>
            <p:nvSpPr>
              <p:cNvPr id="31763" name="Freeform 18">
                <a:extLst>
                  <a:ext uri="{FF2B5EF4-FFF2-40B4-BE49-F238E27FC236}">
                    <a16:creationId xmlns:a16="http://schemas.microsoft.com/office/drawing/2014/main" xmlns="" id="{BBB63929-DB56-4F23-9DB4-615DC59A3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4" name="Freeform 19">
                <a:extLst>
                  <a:ext uri="{FF2B5EF4-FFF2-40B4-BE49-F238E27FC236}">
                    <a16:creationId xmlns:a16="http://schemas.microsoft.com/office/drawing/2014/main" xmlns="" id="{021773E9-8E3D-43EB-AC5F-E0431A139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5" name="Freeform 20">
                <a:extLst>
                  <a:ext uri="{FF2B5EF4-FFF2-40B4-BE49-F238E27FC236}">
                    <a16:creationId xmlns:a16="http://schemas.microsoft.com/office/drawing/2014/main" xmlns="" id="{07B1D3FB-5B24-40E4-ABC4-94A5EA62B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1751" name="Group 27">
            <a:extLst>
              <a:ext uri="{FF2B5EF4-FFF2-40B4-BE49-F238E27FC236}">
                <a16:creationId xmlns:a16="http://schemas.microsoft.com/office/drawing/2014/main" xmlns="" id="{72886514-228D-4264-89F0-42A608B3A7E4}"/>
              </a:ext>
            </a:extLst>
          </p:cNvPr>
          <p:cNvGrpSpPr>
            <a:grpSpLocks/>
          </p:cNvGrpSpPr>
          <p:nvPr/>
        </p:nvGrpSpPr>
        <p:grpSpPr bwMode="auto">
          <a:xfrm>
            <a:off x="3532188" y="5878513"/>
            <a:ext cx="158750" cy="247650"/>
            <a:chOff x="3532188" y="5878513"/>
            <a:chExt cx="158750" cy="247650"/>
          </a:xfrm>
        </p:grpSpPr>
        <p:sp>
          <p:nvSpPr>
            <p:cNvPr id="31759" name="Freeform 21">
              <a:extLst>
                <a:ext uri="{FF2B5EF4-FFF2-40B4-BE49-F238E27FC236}">
                  <a16:creationId xmlns:a16="http://schemas.microsoft.com/office/drawing/2014/main" xmlns="" id="{AC228E8B-361F-4CEC-9F43-3B7DD1A34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188" y="6045200"/>
              <a:ext cx="153987" cy="80963"/>
            </a:xfrm>
            <a:custGeom>
              <a:avLst/>
              <a:gdLst>
                <a:gd name="T0" fmla="*/ 2147483647 w 103"/>
                <a:gd name="T1" fmla="*/ 0 h 51"/>
                <a:gd name="T2" fmla="*/ 0 w 103"/>
                <a:gd name="T3" fmla="*/ 2147483647 h 51"/>
                <a:gd name="T4" fmla="*/ 2147483647 w 103"/>
                <a:gd name="T5" fmla="*/ 2147483647 h 51"/>
                <a:gd name="T6" fmla="*/ 2147483647 w 103"/>
                <a:gd name="T7" fmla="*/ 2147483647 h 51"/>
                <a:gd name="T8" fmla="*/ 2147483647 w 103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51"/>
                <a:gd name="T17" fmla="*/ 103 w 10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51">
                  <a:moveTo>
                    <a:pt x="90" y="0"/>
                  </a:moveTo>
                  <a:lnTo>
                    <a:pt x="0" y="12"/>
                  </a:lnTo>
                  <a:lnTo>
                    <a:pt x="2" y="51"/>
                  </a:lnTo>
                  <a:lnTo>
                    <a:pt x="103" y="3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31760" name="AutoShape 22">
              <a:extLst>
                <a:ext uri="{FF2B5EF4-FFF2-40B4-BE49-F238E27FC236}">
                  <a16:creationId xmlns:a16="http://schemas.microsoft.com/office/drawing/2014/main" xmlns="" id="{2B9430E4-5677-46A0-BBA8-B7E37DBCA2E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00000">
              <a:off x="3622675" y="58785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</p:grpSp>
      <p:pic>
        <p:nvPicPr>
          <p:cNvPr id="31752" name="Picture 24" descr="C-MAX">
            <a:extLst>
              <a:ext uri="{FF2B5EF4-FFF2-40B4-BE49-F238E27FC236}">
                <a16:creationId xmlns:a16="http://schemas.microsoft.com/office/drawing/2014/main" xmlns="" id="{21FC5313-2224-4429-8F4D-9736CF111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39116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25" descr="C-MAX">
            <a:extLst>
              <a:ext uri="{FF2B5EF4-FFF2-40B4-BE49-F238E27FC236}">
                <a16:creationId xmlns:a16="http://schemas.microsoft.com/office/drawing/2014/main" xmlns="" id="{813F020F-B234-4C9F-A4E4-60F5FF807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311400"/>
            <a:ext cx="13255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CCC9E2D-8F57-47FC-B908-61206DA1E2B7}"/>
              </a:ext>
            </a:extLst>
          </p:cNvPr>
          <p:cNvSpPr txBox="1"/>
          <p:nvPr/>
        </p:nvSpPr>
        <p:spPr>
          <a:xfrm>
            <a:off x="152400" y="1390650"/>
            <a:ext cx="46624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мере приближения сонара ко дну, размер тени увеличивается.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4EB51A28-3DCE-4406-9A65-0F357A9D6819}"/>
              </a:ext>
            </a:extLst>
          </p:cNvPr>
          <p:cNvCxnSpPr>
            <a:stCxn id="33" idx="2"/>
          </p:cNvCxnSpPr>
          <p:nvPr/>
        </p:nvCxnSpPr>
        <p:spPr>
          <a:xfrm>
            <a:off x="2482850" y="2038350"/>
            <a:ext cx="822325" cy="1597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346F64A3-01DC-469F-BD3B-EA7AE7B4A4E5}"/>
              </a:ext>
            </a:extLst>
          </p:cNvPr>
          <p:cNvCxnSpPr>
            <a:stCxn id="33" idx="2"/>
          </p:cNvCxnSpPr>
          <p:nvPr/>
        </p:nvCxnSpPr>
        <p:spPr>
          <a:xfrm>
            <a:off x="2482850" y="2038350"/>
            <a:ext cx="1046163" cy="37226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A980F485-C8E7-4D64-80A0-7E76A5D3AACA}"/>
              </a:ext>
            </a:extLst>
          </p:cNvPr>
          <p:cNvSpPr txBox="1"/>
          <p:nvPr/>
        </p:nvSpPr>
        <p:spPr>
          <a:xfrm>
            <a:off x="522288" y="5205413"/>
            <a:ext cx="7604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Дальше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7886361-9621-4E0E-B29F-E3CCF761CFE2}"/>
              </a:ext>
            </a:extLst>
          </p:cNvPr>
          <p:cNvSpPr txBox="1"/>
          <p:nvPr/>
        </p:nvSpPr>
        <p:spPr>
          <a:xfrm>
            <a:off x="522288" y="2943225"/>
            <a:ext cx="703262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Ближе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5B14744-9CA4-45BF-8ED9-8B15F5DB3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xmlns="" id="{2E5CE076-63BB-4735-8ED1-A02DFDD58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b="0" i="0" u="none" baseline="0"/>
              <a:t>Воспроизведение данных ГБО </a:t>
            </a:r>
          </a:p>
        </p:txBody>
      </p:sp>
      <p:sp>
        <p:nvSpPr>
          <p:cNvPr id="60419" name="Content Placeholder 1">
            <a:extLst>
              <a:ext uri="{FF2B5EF4-FFF2-40B4-BE49-F238E27FC236}">
                <a16:creationId xmlns:a16="http://schemas.microsoft.com/office/drawing/2014/main" xmlns="" id="{44EC5BC4-6E7E-42FE-8BCD-904F4888637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8432" y="1808163"/>
            <a:ext cx="3321050" cy="2195512"/>
          </a:xfrm>
        </p:spPr>
        <p:txBody>
          <a:bodyPr>
            <a:normAutofit fontScale="92500" lnSpcReduction="10000"/>
          </a:bodyPr>
          <a:lstStyle/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ru-RU" b="0" i="0" u="none" baseline="0"/>
              <a:t>Для воспроизведения файла данных ГБО в HYSCAN, используйте кнопку F8</a:t>
            </a: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endParaRPr lang="ru-RU" altLang="en-US" noProof="0" dirty="0"/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ru-RU" b="0" i="0" u="none" baseline="0"/>
              <a:t>Можно выполнить постановку целей над эхоконтактами.</a:t>
            </a:r>
          </a:p>
        </p:txBody>
      </p:sp>
      <p:pic>
        <p:nvPicPr>
          <p:cNvPr id="60420" name="Picture 5">
            <a:extLst>
              <a:ext uri="{FF2B5EF4-FFF2-40B4-BE49-F238E27FC236}">
                <a16:creationId xmlns:a16="http://schemas.microsoft.com/office/drawing/2014/main" xmlns="" id="{A5F32257-9125-4C77-930A-6C33EA959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4616450"/>
            <a:ext cx="4518025" cy="104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9">
            <a:extLst>
              <a:ext uri="{FF2B5EF4-FFF2-40B4-BE49-F238E27FC236}">
                <a16:creationId xmlns:a16="http://schemas.microsoft.com/office/drawing/2014/main" xmlns="" id="{75C95588-1769-4FB3-BA9D-64B48A4B8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1808163"/>
            <a:ext cx="4454525" cy="219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E0F0EAB-12C1-4B2F-84DB-182922A86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60</a:t>
            </a:fld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Операции с ГБО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29CA36-4B1E-4BE1-BEF1-2C52A1C5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3634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>
            <a:extLst>
              <a:ext uri="{FF2B5EF4-FFF2-40B4-BE49-F238E27FC236}">
                <a16:creationId xmlns:a16="http://schemas.microsoft.com/office/drawing/2014/main" xmlns="" id="{8BF3D2F1-0AC7-481F-8267-7B8775387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5027613"/>
            <a:ext cx="3886200" cy="838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xmlns="" id="{90CD6554-FF1A-4C83-91A1-FA8293AEA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/>
              <a:t>Планирование съемки: 100% и 200% покрытие</a:t>
            </a:r>
          </a:p>
        </p:txBody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xmlns="" id="{14CD1C0A-2122-4A11-9C15-150F675BF4E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9550" y="1509713"/>
            <a:ext cx="8855075" cy="1547812"/>
          </a:xfrm>
        </p:spPr>
        <p:txBody>
          <a:bodyPr/>
          <a:lstStyle/>
          <a:p>
            <a:pPr algn="l" rtl="0" eaLnBrk="1" hangingPunct="1">
              <a:spcAft>
                <a:spcPct val="0"/>
              </a:spcAft>
              <a:defRPr/>
            </a:pP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 покрытие: 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 диапазоне ГБО 100м, межгалсовое расстояние будет 160м. Это с учетом 20м допустимого отклонения от галса.</a:t>
            </a:r>
          </a:p>
          <a:p>
            <a:pPr algn="l" rtl="0" eaLnBrk="1" hangingPunct="1">
              <a:spcAft>
                <a:spcPct val="0"/>
              </a:spcAft>
              <a:defRPr/>
            </a:pPr>
            <a:r>
              <a:rPr lang="ru-RU" b="0" i="0" u="none" baseline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200% покрытие: 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 этом участок съемки будет покрыт дважды, т.е. закроется участок в надире.</a:t>
            </a:r>
            <a:endParaRPr lang="ru-RU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97" name="Rectangle 4">
            <a:extLst>
              <a:ext uri="{FF2B5EF4-FFF2-40B4-BE49-F238E27FC236}">
                <a16:creationId xmlns:a16="http://schemas.microsoft.com/office/drawing/2014/main" xmlns="" id="{9C4E8DD4-D906-453E-A15A-B4192EE31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8" y="3051175"/>
            <a:ext cx="3886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398" name="Rectangle 5">
            <a:extLst>
              <a:ext uri="{FF2B5EF4-FFF2-40B4-BE49-F238E27FC236}">
                <a16:creationId xmlns:a16="http://schemas.microsoft.com/office/drawing/2014/main" xmlns="" id="{877E2DBB-8CD6-485B-937D-A05C03516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8" y="3736975"/>
            <a:ext cx="3886200" cy="838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399" name="Rectangle 6">
            <a:extLst>
              <a:ext uri="{FF2B5EF4-FFF2-40B4-BE49-F238E27FC236}">
                <a16:creationId xmlns:a16="http://schemas.microsoft.com/office/drawing/2014/main" xmlns="" id="{17457A0A-53BA-4E99-B5FD-6C756D246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5688" y="5408613"/>
            <a:ext cx="3886200" cy="8382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400" name="Rectangle 7">
            <a:extLst>
              <a:ext uri="{FF2B5EF4-FFF2-40B4-BE49-F238E27FC236}">
                <a16:creationId xmlns:a16="http://schemas.microsoft.com/office/drawing/2014/main" xmlns="" id="{4B5F57DB-CF1F-4DA2-9C8C-4C9F74CF7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0488" y="5713413"/>
            <a:ext cx="3886200" cy="9144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401" name="Line 8">
            <a:extLst>
              <a:ext uri="{FF2B5EF4-FFF2-40B4-BE49-F238E27FC236}">
                <a16:creationId xmlns:a16="http://schemas.microsoft.com/office/drawing/2014/main" xmlns="" id="{EB3B5A57-9D26-41FB-862B-2146424C260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472" y="3503757"/>
            <a:ext cx="533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2" name="Line 9">
            <a:extLst>
              <a:ext uri="{FF2B5EF4-FFF2-40B4-BE49-F238E27FC236}">
                <a16:creationId xmlns:a16="http://schemas.microsoft.com/office/drawing/2014/main" xmlns="" id="{5E122E25-7C83-4806-B80C-106E6572623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400" y="5484812"/>
            <a:ext cx="5018088" cy="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3" name="Line 10">
            <a:extLst>
              <a:ext uri="{FF2B5EF4-FFF2-40B4-BE49-F238E27FC236}">
                <a16:creationId xmlns:a16="http://schemas.microsoft.com/office/drawing/2014/main" xmlns="" id="{3EF1D51C-6C7A-4B33-8C46-32BA33570E6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8908" y="6231370"/>
            <a:ext cx="4629583" cy="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4" name="Line 11">
            <a:extLst>
              <a:ext uri="{FF2B5EF4-FFF2-40B4-BE49-F238E27FC236}">
                <a16:creationId xmlns:a16="http://schemas.microsoft.com/office/drawing/2014/main" xmlns="" id="{B2A78F56-8E0E-4A8A-A5BC-0D2F3D946E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2416" y="5801158"/>
            <a:ext cx="450287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5" name="AutoShape 12">
            <a:extLst>
              <a:ext uri="{FF2B5EF4-FFF2-40B4-BE49-F238E27FC236}">
                <a16:creationId xmlns:a16="http://schemas.microsoft.com/office/drawing/2014/main" xmlns="" id="{A9506E3F-1375-4E5F-939F-F1D37DCF21DE}"/>
              </a:ext>
            </a:extLst>
          </p:cNvPr>
          <p:cNvSpPr>
            <a:spLocks/>
          </p:cNvSpPr>
          <p:nvPr/>
        </p:nvSpPr>
        <p:spPr bwMode="auto">
          <a:xfrm>
            <a:off x="4953000" y="3200400"/>
            <a:ext cx="76200" cy="609600"/>
          </a:xfrm>
          <a:prstGeom prst="rightBracket">
            <a:avLst>
              <a:gd name="adj" fmla="val 66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406" name="AutoShape 13">
            <a:extLst>
              <a:ext uri="{FF2B5EF4-FFF2-40B4-BE49-F238E27FC236}">
                <a16:creationId xmlns:a16="http://schemas.microsoft.com/office/drawing/2014/main" xmlns="" id="{2FDEF868-256A-496F-A1DF-04232FE0601D}"/>
              </a:ext>
            </a:extLst>
          </p:cNvPr>
          <p:cNvSpPr>
            <a:spLocks/>
          </p:cNvSpPr>
          <p:nvPr/>
        </p:nvSpPr>
        <p:spPr bwMode="auto">
          <a:xfrm>
            <a:off x="8534400" y="5105400"/>
            <a:ext cx="76200" cy="381000"/>
          </a:xfrm>
          <a:prstGeom prst="rightBracket">
            <a:avLst>
              <a:gd name="adj" fmla="val 41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59407" name="Rectangle 14">
            <a:extLst>
              <a:ext uri="{FF2B5EF4-FFF2-40B4-BE49-F238E27FC236}">
                <a16:creationId xmlns:a16="http://schemas.microsoft.com/office/drawing/2014/main" xmlns="" id="{87552CDE-4859-4859-9285-78D6BC455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4497388"/>
            <a:ext cx="22606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Полоса обзора 200м</a:t>
            </a:r>
          </a:p>
        </p:txBody>
      </p:sp>
      <p:sp>
        <p:nvSpPr>
          <p:cNvPr id="59408" name="Rectangle 15">
            <a:extLst>
              <a:ext uri="{FF2B5EF4-FFF2-40B4-BE49-F238E27FC236}">
                <a16:creationId xmlns:a16="http://schemas.microsoft.com/office/drawing/2014/main" xmlns="" id="{E718707E-7107-4477-967F-99A5AB942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7637" y="3432175"/>
            <a:ext cx="301971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ru-RU" sz="16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Межгалсовое</a:t>
            </a: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Расстояние</a:t>
            </a:r>
          </a:p>
          <a:p>
            <a:pPr algn="ctr" rtl="0" eaLnBrk="1" hangingPunct="1"/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м</a:t>
            </a:r>
          </a:p>
        </p:txBody>
      </p:sp>
      <p:sp>
        <p:nvSpPr>
          <p:cNvPr id="59410" name="Rectangle 17">
            <a:extLst>
              <a:ext uri="{FF2B5EF4-FFF2-40B4-BE49-F238E27FC236}">
                <a16:creationId xmlns:a16="http://schemas.microsoft.com/office/drawing/2014/main" xmlns="" id="{7F6000D7-3861-4980-9CDE-ADF884F77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4646613"/>
            <a:ext cx="1066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Межгалсовое Расстояние </a:t>
            </a:r>
          </a:p>
          <a:p>
            <a:pPr algn="ctr" rtl="0" eaLnBrk="1" hangingPunct="1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м</a:t>
            </a:r>
          </a:p>
        </p:txBody>
      </p:sp>
      <p:sp>
        <p:nvSpPr>
          <p:cNvPr id="59411" name="Text Box 22">
            <a:extLst>
              <a:ext uri="{FF2B5EF4-FFF2-40B4-BE49-F238E27FC236}">
                <a16:creationId xmlns:a16="http://schemas.microsoft.com/office/drawing/2014/main" xmlns="" id="{A51CEF50-1CD1-4F9D-BFF6-8716B978F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263" y="3968750"/>
            <a:ext cx="251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Обратите внимание: полоса обзора равна двум дальностям</a:t>
            </a:r>
          </a:p>
        </p:txBody>
      </p:sp>
      <p:sp>
        <p:nvSpPr>
          <p:cNvPr id="59412" name="Line 8">
            <a:extLst>
              <a:ext uri="{FF2B5EF4-FFF2-40B4-BE49-F238E27FC236}">
                <a16:creationId xmlns:a16="http://schemas.microsoft.com/office/drawing/2014/main" xmlns="" id="{83983350-A5E5-43EE-B3EA-35BD7F6D8B1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038" y="4117975"/>
            <a:ext cx="533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15CE278C-6FF4-4495-9EE7-71D8FD4B5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62</a:t>
            </a:fld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93B95C-DE45-43FD-BD2A-A3FDB1B1F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Оптимальное межгалсовое расстояние обеспечивает 100% покрытие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76BF11D-2E4F-4D10-9009-34F91FE25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63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A9C823-7F0F-4778-BF23-977EB69E8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629592"/>
            <a:ext cx="5397546" cy="43501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95C474-FB66-4EC6-A70C-D6238264B54F}"/>
              </a:ext>
            </a:extLst>
          </p:cNvPr>
          <p:cNvSpPr txBox="1"/>
          <p:nvPr/>
        </p:nvSpPr>
        <p:spPr>
          <a:xfrm>
            <a:off x="5828145" y="1824767"/>
            <a:ext cx="3251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Существует формула для вычисления оптимального межгалсового расстояния для съемки ГБО. Каждый галс сдвинут от предыдущего на заданную величину.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1 - базовый.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2 = диапазон – перекрытие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3 = 2 * (диапазон – перекрытие)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4 = диапазон – перекрытие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5 = 2 * (диапазон – перекрытие)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Галс 6 = диапазон – перекрытие</a:t>
            </a: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A22309BA-10D8-4195-A572-7252ACE0522E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562141" y="1851310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A75A9A08-F113-408E-A669-5B615301264D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562452" y="2159762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xmlns="" id="{497E7539-5656-4E8A-9C4A-FAC5666DE1AA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508804" y="2833617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 dirty="0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9A7AE963-0747-49A5-9E1B-63137E77EAA2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483807" y="3376391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xmlns="" id="{A67FF09B-29B2-42B2-84FA-DEC0B26F07CD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423317" y="4038497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 dirty="0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xmlns="" id="{932AB700-EC52-4597-BED3-C7CC9C80D020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400680" y="4447898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618934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xmlns="" id="{7A0B72A5-598D-492B-9FC4-8336F262D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7201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Сбор: Сбор данных: ГБО и эхолокаторы Эхолоты: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1BBF86-A038-46B7-B0AE-FD6CD913C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600200"/>
            <a:ext cx="4759949" cy="3455044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Скорость судна (обычно 4-5 узлов)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Не останавливайте судно пока ГБО за бортом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Нельзя делать резких поворотов во время регистрации данных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Фиксированное межгалсовое расстояние (в отличие от МЛЭС)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Участок надира не видно.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Визуальный дисплей сонограммы дает немедленные результаты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/>
              <a:t>Данные сонограмм имеют больший объем</a:t>
            </a:r>
            <a:endParaRPr lang="ru-RU" sz="2400" noProof="0" dirty="0"/>
          </a:p>
        </p:txBody>
      </p:sp>
      <p:pic>
        <p:nvPicPr>
          <p:cNvPr id="50181" name="040B3E14-2DEB-4CB6-939E-2B93ED2701F5" descr="040B3E14-2DEB-4CB6-939E-2B93ED2701F5">
            <a:extLst>
              <a:ext uri="{FF2B5EF4-FFF2-40B4-BE49-F238E27FC236}">
                <a16:creationId xmlns:a16="http://schemas.microsoft.com/office/drawing/2014/main" xmlns="" id="{2345950F-3FCF-4C66-BDF5-8BD5B0815C98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5725" y="1656907"/>
            <a:ext cx="3429000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1E5DD7C-7FA8-4E9B-AD02-FBA712D4A0B4}"/>
              </a:ext>
            </a:extLst>
          </p:cNvPr>
          <p:cNvSpPr txBox="1"/>
          <p:nvPr/>
        </p:nvSpPr>
        <p:spPr>
          <a:xfrm>
            <a:off x="6711950" y="5005498"/>
            <a:ext cx="1882775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100" b="0" i="0" u="none" baseline="0">
                <a:solidFill>
                  <a:schemeClr val="bg1"/>
                </a:solidFill>
                <a:latin typeface="+mn-lt"/>
              </a:rPr>
              <a:t>Снимок предоставлен Джимом Киддом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AA44BA5-B3F8-4738-AFFB-5CBA4D509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64</a:t>
            </a:fld>
            <a:endParaRPr lang="ru-RU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xmlns="" id="{2529013D-3B2F-4E51-9643-DEB52FD4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Позиционирование ГБО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74BA1AA-86DD-4300-B1F7-4E79AFCEA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ru-RU" sz="2000" b="0" i="0" u="none" baseline="0"/>
              <a:t>Получение позиции ЗБУ критично.  Видеть объект, не зная его координат, не очень полезно.</a:t>
            </a:r>
          </a:p>
          <a:p>
            <a:pPr algn="l" rtl="0">
              <a:defRPr/>
            </a:pPr>
            <a:endParaRPr lang="ru-RU" sz="2000" noProof="0" dirty="0"/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Длина вытравленного кабеля (layback)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Акустическая Система Позиционирования (USBL)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ROV (с инерционным датчиком)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На судне (использование бортового GPS с офсетами) </a:t>
            </a:r>
          </a:p>
          <a:p>
            <a:pPr algn="l" rtl="0">
              <a:defRPr/>
            </a:pPr>
            <a:endParaRPr lang="ru-RU" sz="2000" noProof="0" dirty="0"/>
          </a:p>
          <a:p>
            <a:pPr algn="l" rtl="0">
              <a:defRPr/>
            </a:pPr>
            <a:r>
              <a:rPr lang="ru-RU" sz="2000" b="0" i="0" u="none" baseline="0"/>
              <a:t>Как лучше?  Зависит от задач съемки и от глубины.</a:t>
            </a:r>
          </a:p>
          <a:p>
            <a:pPr algn="l" rtl="0">
              <a:defRPr/>
            </a:pPr>
            <a:endParaRPr lang="ru-RU" sz="2000" noProof="0" dirty="0"/>
          </a:p>
          <a:p>
            <a:pPr algn="l" rtl="0">
              <a:defRPr/>
            </a:pPr>
            <a:endParaRPr lang="ru-RU" sz="2000" noProof="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xmlns="" id="{7E5EDC1A-C505-4D66-95C1-C0F253F812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6863" y="1600200"/>
            <a:ext cx="3429000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DA4266D-DA6E-4722-9E4B-4A2E1295495F}"/>
              </a:ext>
            </a:extLst>
          </p:cNvPr>
          <p:cNvSpPr txBox="1"/>
          <p:nvPr/>
        </p:nvSpPr>
        <p:spPr>
          <a:xfrm>
            <a:off x="5410200" y="5500688"/>
            <a:ext cx="30861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latin typeface="+mn-lt"/>
              </a:rPr>
              <a:t>Блоки для буксирования ЗБУ за судном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0B04B72-8880-4D28-803D-FE1F9BAC7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65</a:t>
            </a:fld>
            <a:endParaRPr lang="ru-RU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6">
            <a:extLst>
              <a:ext uri="{FF2B5EF4-FFF2-40B4-BE49-F238E27FC236}">
                <a16:creationId xmlns:a16="http://schemas.microsoft.com/office/drawing/2014/main" xmlns="" id="{B35CBE24-77AA-4259-895E-B4706BD14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Как проверить детектирование объектов?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F3627351-8F8F-401A-ADA1-5180213426B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600" b="0" i="0" u="none" baseline="0"/>
              <a:t>Во время съемки задайте диапазон дальности сонара равную рабочей дальности.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600" b="0" i="0" u="none" baseline="0"/>
              <a:t>Пройдите возле известного объекта. Можно использовать сегмент буя или песчаный вал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600" b="0" i="0" u="none" baseline="0"/>
              <a:t>Убедитесь в том, что Вы наблюдаете всю развертку. Если нет, уменьшите дальность до тех пор, пока не увидите всю развертку.</a:t>
            </a:r>
          </a:p>
          <a:p>
            <a:pPr algn="l" rtl="0">
              <a:defRPr/>
            </a:pPr>
            <a:r>
              <a:rPr lang="ru-RU" sz="1600" b="1" i="0" u="none" baseline="0"/>
              <a:t>Если Вы не наблюдаете известный объект, Вы не обнаружите неизвестный объект.</a:t>
            </a:r>
          </a:p>
        </p:txBody>
      </p:sp>
      <p:pic>
        <p:nvPicPr>
          <p:cNvPr id="52229" name="Picture 16">
            <a:extLst>
              <a:ext uri="{FF2B5EF4-FFF2-40B4-BE49-F238E27FC236}">
                <a16:creationId xmlns:a16="http://schemas.microsoft.com/office/drawing/2014/main" xmlns="" id="{E6684252-ABAE-4753-A44E-FA2DEC4B56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472" y="2128838"/>
            <a:ext cx="4691062" cy="330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91D1269-D1FF-41A9-ABC5-5DB9D082E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66</a:t>
            </a:fld>
            <a:endParaRPr lang="ru-RU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5">
            <a:extLst>
              <a:ext uri="{FF2B5EF4-FFF2-40B4-BE49-F238E27FC236}">
                <a16:creationId xmlns:a16="http://schemas.microsoft.com/office/drawing/2014/main" xmlns="" id="{75B0982F-AD8A-4832-8889-3D51C5DD9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Запуск ГБО</a:t>
            </a:r>
          </a:p>
        </p:txBody>
      </p:sp>
      <p:pic>
        <p:nvPicPr>
          <p:cNvPr id="37892" name="Picture 6" descr="Klein300">
            <a:extLst>
              <a:ext uri="{FF2B5EF4-FFF2-40B4-BE49-F238E27FC236}">
                <a16:creationId xmlns:a16="http://schemas.microsoft.com/office/drawing/2014/main" xmlns="" id="{D41A7A21-0249-48DA-94E9-B0DCC6D79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02613" cy="4648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9B6EEFE-EAFF-4E3D-AC10-7323FE4FF669}"/>
              </a:ext>
            </a:extLst>
          </p:cNvPr>
          <p:cNvSpPr txBox="1"/>
          <p:nvPr/>
        </p:nvSpPr>
        <p:spPr>
          <a:xfrm>
            <a:off x="228600" y="1219200"/>
            <a:ext cx="4102100" cy="12398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accent3"/>
                </a:solidFill>
                <a:latin typeface="+mn-lt"/>
              </a:rPr>
              <a:t>Обычно антенна сонара устанавливается на ЗБУ. Для операций на мелководье сонар можно установить на судне.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6E9C985-142D-4AC3-974B-4BD5B49D1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67</a:t>
            </a:fld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>
            <a:extLst>
              <a:ext uri="{FF2B5EF4-FFF2-40B4-BE49-F238E27FC236}">
                <a16:creationId xmlns:a16="http://schemas.microsoft.com/office/drawing/2014/main" xmlns="" id="{C53ADA7D-B41F-4265-BC72-4886EEA2F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0343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Высота ГБО над грунтом</a:t>
            </a:r>
          </a:p>
        </p:txBody>
      </p:sp>
      <p:sp>
        <p:nvSpPr>
          <p:cNvPr id="56323" name="Content Placeholder 5">
            <a:extLst>
              <a:ext uri="{FF2B5EF4-FFF2-40B4-BE49-F238E27FC236}">
                <a16:creationId xmlns:a16="http://schemas.microsoft.com/office/drawing/2014/main" xmlns="" id="{AFDF23CD-F292-4838-A1C1-27B43DA2295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347663" y="1600200"/>
            <a:ext cx="8458200" cy="1371600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Правило большого пальца во время съемки:</a:t>
            </a:r>
          </a:p>
          <a:p>
            <a:pPr algn="l" rtl="0"/>
            <a:r>
              <a:rPr lang="ru-RU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Высота ЗБУ равная 8% - 20% дальности</a:t>
            </a:r>
          </a:p>
        </p:txBody>
      </p:sp>
      <p:sp>
        <p:nvSpPr>
          <p:cNvPr id="56324" name="Content Placeholder 6">
            <a:extLst>
              <a:ext uri="{FF2B5EF4-FFF2-40B4-BE49-F238E27FC236}">
                <a16:creationId xmlns:a16="http://schemas.microsoft.com/office/drawing/2014/main" xmlns="" id="{36FD3ADA-62E7-4489-9044-64341D5ED28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Почему 8-20%? При такой высоте оптимальный угол отражения эхосигнала от объектов.</a:t>
            </a:r>
          </a:p>
          <a:p>
            <a:endParaRPr lang="ru-RU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 установке сонара на борту судна, на глубинах более 40м качество снимка будет плохим, т.к. угол отражения слишком острый.</a:t>
            </a:r>
          </a:p>
          <a:p>
            <a:endParaRPr lang="ru-RU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326" name="Group 29">
            <a:extLst>
              <a:ext uri="{FF2B5EF4-FFF2-40B4-BE49-F238E27FC236}">
                <a16:creationId xmlns:a16="http://schemas.microsoft.com/office/drawing/2014/main" xmlns="" id="{ABF86101-D059-43B0-B65A-2EC9A30B31C1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1676400"/>
            <a:ext cx="2971800" cy="1143000"/>
            <a:chOff x="6172200" y="1676400"/>
            <a:chExt cx="2971800" cy="1143000"/>
          </a:xfrm>
        </p:grpSpPr>
        <p:sp>
          <p:nvSpPr>
            <p:cNvPr id="56335" name="AutoShape 19">
              <a:extLst>
                <a:ext uri="{FF2B5EF4-FFF2-40B4-BE49-F238E27FC236}">
                  <a16:creationId xmlns:a16="http://schemas.microsoft.com/office/drawing/2014/main" xmlns="" id="{C241FB41-0AF5-48AE-B590-30E27142F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2400" y="2057400"/>
              <a:ext cx="1295400" cy="6858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6" name="Line 20">
              <a:extLst>
                <a:ext uri="{FF2B5EF4-FFF2-40B4-BE49-F238E27FC236}">
                  <a16:creationId xmlns:a16="http://schemas.microsoft.com/office/drawing/2014/main" xmlns="" id="{D15887EB-B57D-48E6-B1C5-B66FC730B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2200" y="2819400"/>
              <a:ext cx="297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337" name="Oval 21">
              <a:extLst>
                <a:ext uri="{FF2B5EF4-FFF2-40B4-BE49-F238E27FC236}">
                  <a16:creationId xmlns:a16="http://schemas.microsoft.com/office/drawing/2014/main" xmlns="" id="{C62A0B49-7C7D-4D47-82E0-78C10C8AB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7600" y="16764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8" name="AutoShape 22">
              <a:extLst>
                <a:ext uri="{FF2B5EF4-FFF2-40B4-BE49-F238E27FC236}">
                  <a16:creationId xmlns:a16="http://schemas.microsoft.com/office/drawing/2014/main" xmlns="" id="{030E6639-BFD7-4359-B8AF-DB12390AF29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553200" y="1752600"/>
              <a:ext cx="685800" cy="1295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9" name="Line 11">
              <a:extLst>
                <a:ext uri="{FF2B5EF4-FFF2-40B4-BE49-F238E27FC236}">
                  <a16:creationId xmlns:a16="http://schemas.microsoft.com/office/drawing/2014/main" xmlns="" id="{62FB428D-E860-4EAC-BCD6-7CE253B878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629400" y="2057400"/>
              <a:ext cx="914400" cy="685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340" name="Arc 29">
              <a:extLst>
                <a:ext uri="{FF2B5EF4-FFF2-40B4-BE49-F238E27FC236}">
                  <a16:creationId xmlns:a16="http://schemas.microsoft.com/office/drawing/2014/main" xmlns="" id="{9673FBCF-1028-483A-ABCE-B8C9EEAC3863}"/>
                </a:ext>
              </a:extLst>
            </p:cNvPr>
            <p:cNvSpPr>
              <a:spLocks/>
            </p:cNvSpPr>
            <p:nvPr/>
          </p:nvSpPr>
          <p:spPr bwMode="auto">
            <a:xfrm rot="2767398">
              <a:off x="7010400" y="2438400"/>
              <a:ext cx="228600" cy="228600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327" name="Group 30">
            <a:extLst>
              <a:ext uri="{FF2B5EF4-FFF2-40B4-BE49-F238E27FC236}">
                <a16:creationId xmlns:a16="http://schemas.microsoft.com/office/drawing/2014/main" xmlns="" id="{0C15A732-3FDF-4AAA-A946-953D4911E322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271838"/>
            <a:ext cx="2971800" cy="2667000"/>
            <a:chOff x="457200" y="3390900"/>
            <a:chExt cx="2971800" cy="2667000"/>
          </a:xfrm>
        </p:grpSpPr>
        <p:sp>
          <p:nvSpPr>
            <p:cNvPr id="56329" name="Oval 8">
              <a:extLst>
                <a:ext uri="{FF2B5EF4-FFF2-40B4-BE49-F238E27FC236}">
                  <a16:creationId xmlns:a16="http://schemas.microsoft.com/office/drawing/2014/main" xmlns="" id="{7DD075C6-FA07-4325-8930-DC261C371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600" y="33909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0" name="AutoShape 9">
              <a:extLst>
                <a:ext uri="{FF2B5EF4-FFF2-40B4-BE49-F238E27FC236}">
                  <a16:creationId xmlns:a16="http://schemas.microsoft.com/office/drawing/2014/main" xmlns="" id="{F48D6529-1D30-41FA-9E9A-864FB3AE1C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0500" y="4419600"/>
              <a:ext cx="2209800" cy="914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1" name="Line 11">
              <a:extLst>
                <a:ext uri="{FF2B5EF4-FFF2-40B4-BE49-F238E27FC236}">
                  <a16:creationId xmlns:a16="http://schemas.microsoft.com/office/drawing/2014/main" xmlns="" id="{5D8C696D-13FE-43F0-BD32-2F1DD5C143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19200" y="3771900"/>
              <a:ext cx="533400" cy="2209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332" name="Line 12">
              <a:extLst>
                <a:ext uri="{FF2B5EF4-FFF2-40B4-BE49-F238E27FC236}">
                  <a16:creationId xmlns:a16="http://schemas.microsoft.com/office/drawing/2014/main" xmlns="" id="{584C080D-19B5-4AF7-9786-E51B1BA76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200" y="6057900"/>
              <a:ext cx="297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333" name="AutoShape 13">
              <a:extLst>
                <a:ext uri="{FF2B5EF4-FFF2-40B4-BE49-F238E27FC236}">
                  <a16:creationId xmlns:a16="http://schemas.microsoft.com/office/drawing/2014/main" xmlns="" id="{7EAC3B01-3703-411B-983A-183FEC8D8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0" y="3771900"/>
              <a:ext cx="914400" cy="22098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6334" name="Arc 30">
              <a:extLst>
                <a:ext uri="{FF2B5EF4-FFF2-40B4-BE49-F238E27FC236}">
                  <a16:creationId xmlns:a16="http://schemas.microsoft.com/office/drawing/2014/main" xmlns="" id="{A652567F-FD47-4507-B992-83EAF6BA2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400" y="5753100"/>
              <a:ext cx="152400" cy="228600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8DF5F98-A403-487D-82D1-CF3B8F771C0F}"/>
              </a:ext>
            </a:extLst>
          </p:cNvPr>
          <p:cNvSpPr txBox="1"/>
          <p:nvPr/>
        </p:nvSpPr>
        <p:spPr>
          <a:xfrm>
            <a:off x="708025" y="5992813"/>
            <a:ext cx="2470150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latin typeface="+mn-lt"/>
              </a:rPr>
              <a:t>Высокая высота над грунтом даст короткие тени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F0BFE725-88B1-4020-8744-997BC1A2E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68</a:t>
            </a:fld>
            <a:endParaRPr lang="ru-RU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Подстройка сонограммы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3943E4-7B7A-4E2A-87E6-5A3186A3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4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1105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Важность тени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>
          <a:xfrm>
            <a:off x="347663" y="4267200"/>
            <a:ext cx="4691062" cy="1398588"/>
          </a:xfrm>
        </p:spPr>
        <p:txBody>
          <a:bodyPr/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Тень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от объекта может сказать больше, чем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контур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объекта.</a:t>
            </a:r>
          </a:p>
        </p:txBody>
      </p:sp>
      <p:sp>
        <p:nvSpPr>
          <p:cNvPr id="3277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A5160B9-47B1-4504-B7F6-C2218122C843}" type="slidenum">
              <a:rPr>
                <a:latin typeface="Arial" pitchFamily="34" charset="0"/>
              </a:rPr>
              <a:pPr/>
              <a:t>7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2773" name="Picture 3" descr="velo_sans_ombre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19319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774" name="Group 19"/>
          <p:cNvGrpSpPr>
            <a:grpSpLocks/>
          </p:cNvGrpSpPr>
          <p:nvPr/>
        </p:nvGrpSpPr>
        <p:grpSpPr bwMode="auto">
          <a:xfrm>
            <a:off x="290513" y="1663700"/>
            <a:ext cx="4984750" cy="1903413"/>
            <a:chOff x="272317" y="3768909"/>
            <a:chExt cx="4985483" cy="1903696"/>
          </a:xfrm>
        </p:grpSpPr>
        <p:pic>
          <p:nvPicPr>
            <p:cNvPr id="32775" name="Picture 10" descr="C-MA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251" y="3768909"/>
              <a:ext cx="819021" cy="43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776" name="Group 7"/>
            <p:cNvGrpSpPr>
              <a:grpSpLocks/>
            </p:cNvGrpSpPr>
            <p:nvPr/>
          </p:nvGrpSpPr>
          <p:grpSpPr bwMode="auto">
            <a:xfrm>
              <a:off x="272317" y="4096217"/>
              <a:ext cx="4985483" cy="1576388"/>
              <a:chOff x="574675" y="2209800"/>
              <a:chExt cx="7431088" cy="1576388"/>
            </a:xfrm>
          </p:grpSpPr>
          <p:grpSp>
            <p:nvGrpSpPr>
              <p:cNvPr id="32780" name="Group 6"/>
              <p:cNvGrpSpPr>
                <a:grpSpLocks noChangeAspect="1"/>
              </p:cNvGrpSpPr>
              <p:nvPr/>
            </p:nvGrpSpPr>
            <p:grpSpPr bwMode="auto">
              <a:xfrm>
                <a:off x="4233863" y="2209800"/>
                <a:ext cx="3771900" cy="1074738"/>
                <a:chOff x="2743" y="2382"/>
                <a:chExt cx="2289" cy="614"/>
              </a:xfrm>
            </p:grpSpPr>
            <p:sp>
              <p:nvSpPr>
                <p:cNvPr id="32785" name="Freeform 7"/>
                <p:cNvSpPr>
                  <a:spLocks noChangeAspect="1"/>
                </p:cNvSpPr>
                <p:nvPr/>
              </p:nvSpPr>
              <p:spPr bwMode="auto">
                <a:xfrm>
                  <a:off x="2744" y="2710"/>
                  <a:ext cx="2288" cy="284"/>
                </a:xfrm>
                <a:custGeom>
                  <a:avLst/>
                  <a:gdLst>
                    <a:gd name="T0" fmla="*/ 128 w 2288"/>
                    <a:gd name="T1" fmla="*/ 284 h 284"/>
                    <a:gd name="T2" fmla="*/ 2288 w 2288"/>
                    <a:gd name="T3" fmla="*/ 76 h 284"/>
                    <a:gd name="T4" fmla="*/ 1964 w 2288"/>
                    <a:gd name="T5" fmla="*/ 0 h 284"/>
                    <a:gd name="T6" fmla="*/ 0 w 2288"/>
                    <a:gd name="T7" fmla="*/ 250 h 2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88"/>
                    <a:gd name="T13" fmla="*/ 0 h 284"/>
                    <a:gd name="T14" fmla="*/ 2288 w 2288"/>
                    <a:gd name="T15" fmla="*/ 284 h 2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88" h="284">
                      <a:moveTo>
                        <a:pt x="128" y="284"/>
                      </a:moveTo>
                      <a:lnTo>
                        <a:pt x="2288" y="76"/>
                      </a:lnTo>
                      <a:lnTo>
                        <a:pt x="1964" y="0"/>
                      </a:lnTo>
                      <a:lnTo>
                        <a:pt x="0" y="25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6" name="Freeform 8"/>
                <p:cNvSpPr>
                  <a:spLocks noChangeAspect="1"/>
                </p:cNvSpPr>
                <p:nvPr/>
              </p:nvSpPr>
              <p:spPr bwMode="auto">
                <a:xfrm>
                  <a:off x="2743" y="2382"/>
                  <a:ext cx="147" cy="614"/>
                </a:xfrm>
                <a:custGeom>
                  <a:avLst/>
                  <a:gdLst>
                    <a:gd name="T0" fmla="*/ 147 w 147"/>
                    <a:gd name="T1" fmla="*/ 0 h 614"/>
                    <a:gd name="T2" fmla="*/ 0 w 147"/>
                    <a:gd name="T3" fmla="*/ 582 h 614"/>
                    <a:gd name="T4" fmla="*/ 129 w 147"/>
                    <a:gd name="T5" fmla="*/ 614 h 614"/>
                    <a:gd name="T6" fmla="*/ 147 w 147"/>
                    <a:gd name="T7" fmla="*/ 0 h 6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7"/>
                    <a:gd name="T13" fmla="*/ 0 h 614"/>
                    <a:gd name="T14" fmla="*/ 147 w 147"/>
                    <a:gd name="T15" fmla="*/ 614 h 6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7" h="614">
                      <a:moveTo>
                        <a:pt x="147" y="0"/>
                      </a:moveTo>
                      <a:lnTo>
                        <a:pt x="0" y="582"/>
                      </a:lnTo>
                      <a:lnTo>
                        <a:pt x="129" y="614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7" name="Freeform 9"/>
                <p:cNvSpPr>
                  <a:spLocks noChangeAspect="1"/>
                </p:cNvSpPr>
                <p:nvPr/>
              </p:nvSpPr>
              <p:spPr bwMode="auto">
                <a:xfrm>
                  <a:off x="2890" y="2382"/>
                  <a:ext cx="2140" cy="402"/>
                </a:xfrm>
                <a:custGeom>
                  <a:avLst/>
                  <a:gdLst>
                    <a:gd name="T0" fmla="*/ 1818 w 2140"/>
                    <a:gd name="T1" fmla="*/ 330 h 402"/>
                    <a:gd name="T2" fmla="*/ 0 w 2140"/>
                    <a:gd name="T3" fmla="*/ 0 h 402"/>
                    <a:gd name="T4" fmla="*/ 2140 w 2140"/>
                    <a:gd name="T5" fmla="*/ 402 h 402"/>
                    <a:gd name="T6" fmla="*/ 0 60000 65536"/>
                    <a:gd name="T7" fmla="*/ 0 60000 65536"/>
                    <a:gd name="T8" fmla="*/ 0 60000 65536"/>
                    <a:gd name="T9" fmla="*/ 0 w 2140"/>
                    <a:gd name="T10" fmla="*/ 0 h 402"/>
                    <a:gd name="T11" fmla="*/ 2140 w 2140"/>
                    <a:gd name="T12" fmla="*/ 402 h 40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40" h="402">
                      <a:moveTo>
                        <a:pt x="1818" y="330"/>
                      </a:moveTo>
                      <a:lnTo>
                        <a:pt x="0" y="0"/>
                      </a:lnTo>
                      <a:lnTo>
                        <a:pt x="2140" y="40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32781" name="Group 11"/>
              <p:cNvGrpSpPr>
                <a:grpSpLocks noChangeAspect="1"/>
              </p:cNvGrpSpPr>
              <p:nvPr/>
            </p:nvGrpSpPr>
            <p:grpSpPr bwMode="auto">
              <a:xfrm>
                <a:off x="574675" y="2238375"/>
                <a:ext cx="3833813" cy="1547813"/>
                <a:chOff x="-60" y="940"/>
                <a:chExt cx="2995" cy="1138"/>
              </a:xfrm>
            </p:grpSpPr>
            <p:sp>
              <p:nvSpPr>
                <p:cNvPr id="32782" name="Freeform 12"/>
                <p:cNvSpPr>
                  <a:spLocks noChangeAspect="1"/>
                </p:cNvSpPr>
                <p:nvPr/>
              </p:nvSpPr>
              <p:spPr bwMode="auto">
                <a:xfrm>
                  <a:off x="2687" y="940"/>
                  <a:ext cx="248" cy="797"/>
                </a:xfrm>
                <a:custGeom>
                  <a:avLst/>
                  <a:gdLst>
                    <a:gd name="T0" fmla="*/ 16184 w 191"/>
                    <a:gd name="T1" fmla="*/ 0 h 613"/>
                    <a:gd name="T2" fmla="*/ 0 w 191"/>
                    <a:gd name="T3" fmla="*/ 50354 h 613"/>
                    <a:gd name="T4" fmla="*/ 11836 w 191"/>
                    <a:gd name="T5" fmla="*/ 53122 h 613"/>
                    <a:gd name="T6" fmla="*/ 16184 w 191"/>
                    <a:gd name="T7" fmla="*/ 0 h 6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"/>
                    <a:gd name="T13" fmla="*/ 0 h 613"/>
                    <a:gd name="T14" fmla="*/ 191 w 191"/>
                    <a:gd name="T15" fmla="*/ 613 h 6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" h="613">
                      <a:moveTo>
                        <a:pt x="191" y="0"/>
                      </a:moveTo>
                      <a:lnTo>
                        <a:pt x="0" y="581"/>
                      </a:lnTo>
                      <a:lnTo>
                        <a:pt x="140" y="613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3" name="Freeform 13"/>
                <p:cNvSpPr>
                  <a:spLocks noChangeAspect="1"/>
                </p:cNvSpPr>
                <p:nvPr/>
              </p:nvSpPr>
              <p:spPr bwMode="auto">
                <a:xfrm>
                  <a:off x="-60" y="1696"/>
                  <a:ext cx="2929" cy="382"/>
                </a:xfrm>
                <a:custGeom>
                  <a:avLst/>
                  <a:gdLst>
                    <a:gd name="T0" fmla="*/ 184210 w 2252"/>
                    <a:gd name="T1" fmla="*/ 0 h 294"/>
                    <a:gd name="T2" fmla="*/ 0 w 2252"/>
                    <a:gd name="T3" fmla="*/ 18019 h 294"/>
                    <a:gd name="T4" fmla="*/ 30848 w 2252"/>
                    <a:gd name="T5" fmla="*/ 25189 h 294"/>
                    <a:gd name="T6" fmla="*/ 196441 w 2252"/>
                    <a:gd name="T7" fmla="*/ 2784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2"/>
                    <a:gd name="T13" fmla="*/ 0 h 294"/>
                    <a:gd name="T14" fmla="*/ 2252 w 2252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2" h="294">
                      <a:moveTo>
                        <a:pt x="2112" y="0"/>
                      </a:moveTo>
                      <a:lnTo>
                        <a:pt x="0" y="210"/>
                      </a:lnTo>
                      <a:lnTo>
                        <a:pt x="354" y="294"/>
                      </a:lnTo>
                      <a:lnTo>
                        <a:pt x="2252" y="3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4" name="Freeform 14"/>
                <p:cNvSpPr>
                  <a:spLocks noChangeAspect="1"/>
                </p:cNvSpPr>
                <p:nvPr/>
              </p:nvSpPr>
              <p:spPr bwMode="auto">
                <a:xfrm>
                  <a:off x="-55" y="943"/>
                  <a:ext cx="2990" cy="1135"/>
                </a:xfrm>
                <a:custGeom>
                  <a:avLst/>
                  <a:gdLst>
                    <a:gd name="T0" fmla="*/ 30169 w 2299"/>
                    <a:gd name="T1" fmla="*/ 75672 h 873"/>
                    <a:gd name="T2" fmla="*/ 200344 w 2299"/>
                    <a:gd name="T3" fmla="*/ 0 h 873"/>
                    <a:gd name="T4" fmla="*/ 0 w 2299"/>
                    <a:gd name="T5" fmla="*/ 68165 h 873"/>
                    <a:gd name="T6" fmla="*/ 0 60000 65536"/>
                    <a:gd name="T7" fmla="*/ 0 60000 65536"/>
                    <a:gd name="T8" fmla="*/ 0 60000 65536"/>
                    <a:gd name="T9" fmla="*/ 0 w 2299"/>
                    <a:gd name="T10" fmla="*/ 0 h 873"/>
                    <a:gd name="T11" fmla="*/ 2299 w 2299"/>
                    <a:gd name="T12" fmla="*/ 873 h 8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99" h="873">
                      <a:moveTo>
                        <a:pt x="346" y="873"/>
                      </a:moveTo>
                      <a:lnTo>
                        <a:pt x="2299" y="0"/>
                      </a:lnTo>
                      <a:lnTo>
                        <a:pt x="0" y="787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32777" name="Group 16"/>
            <p:cNvGrpSpPr>
              <a:grpSpLocks/>
            </p:cNvGrpSpPr>
            <p:nvPr/>
          </p:nvGrpSpPr>
          <p:grpSpPr bwMode="auto">
            <a:xfrm>
              <a:off x="1905000" y="5093960"/>
              <a:ext cx="214075" cy="255588"/>
              <a:chOff x="2667000" y="3248025"/>
              <a:chExt cx="319088" cy="255588"/>
            </a:xfrm>
          </p:grpSpPr>
          <p:sp>
            <p:nvSpPr>
              <p:cNvPr id="32778" name="Freeform 15"/>
              <p:cNvSpPr>
                <a:spLocks/>
              </p:cNvSpPr>
              <p:nvPr/>
            </p:nvSpPr>
            <p:spPr bwMode="auto">
              <a:xfrm>
                <a:off x="2667000" y="3422650"/>
                <a:ext cx="300038" cy="80963"/>
              </a:xfrm>
              <a:custGeom>
                <a:avLst/>
                <a:gdLst>
                  <a:gd name="T0" fmla="*/ 2147483647 w 201"/>
                  <a:gd name="T1" fmla="*/ 0 h 51"/>
                  <a:gd name="T2" fmla="*/ 0 w 201"/>
                  <a:gd name="T3" fmla="*/ 2147483647 h 51"/>
                  <a:gd name="T4" fmla="*/ 2147483647 w 201"/>
                  <a:gd name="T5" fmla="*/ 2147483647 h 51"/>
                  <a:gd name="T6" fmla="*/ 2147483647 w 201"/>
                  <a:gd name="T7" fmla="*/ 2147483647 h 51"/>
                  <a:gd name="T8" fmla="*/ 2147483647 w 20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1"/>
                  <a:gd name="T16" fmla="*/ 0 h 51"/>
                  <a:gd name="T17" fmla="*/ 201 w 20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1" h="51">
                    <a:moveTo>
                      <a:pt x="201" y="0"/>
                    </a:moveTo>
                    <a:lnTo>
                      <a:pt x="0" y="27"/>
                    </a:lnTo>
                    <a:lnTo>
                      <a:pt x="42" y="51"/>
                    </a:lnTo>
                    <a:lnTo>
                      <a:pt x="201" y="27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2779" name="AutoShape 16"/>
              <p:cNvSpPr>
                <a:spLocks noChangeArrowheads="1"/>
              </p:cNvSpPr>
              <p:nvPr/>
            </p:nvSpPr>
            <p:spPr bwMode="auto">
              <a:xfrm rot="-900000">
                <a:off x="2917825" y="3248025"/>
                <a:ext cx="68263" cy="215900"/>
              </a:xfrm>
              <a:prstGeom prst="can">
                <a:avLst>
                  <a:gd name="adj" fmla="val 26693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ru-RU" altLang="en-US"/>
              </a:p>
            </p:txBody>
          </p:sp>
        </p:grpSp>
      </p:grpSp>
      <p:pic>
        <p:nvPicPr>
          <p:cNvPr id="20" name="Picture 3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t="4974" r="11979" b="6568"/>
          <a:stretch/>
        </p:blipFill>
        <p:spPr>
          <a:xfrm>
            <a:off x="5387788" y="1600200"/>
            <a:ext cx="3406588" cy="3778250"/>
          </a:xfrm>
          <a:prstGeom prst="rect">
            <a:avLst/>
          </a:prstGeom>
          <a:blipFill dpi="0" rotWithShape="1">
            <a:blip r:embed="rId5">
              <a:alphaModFix amt="35000"/>
            </a:blip>
            <a:srcRect/>
            <a:tile tx="0" ty="0" sx="100000" sy="100000" flip="none" algn="tl"/>
          </a:blipFill>
          <a:extLst/>
        </p:spPr>
      </p:pic>
    </p:spTree>
    <p:extLst>
      <p:ext uri="{BB962C8B-B14F-4D97-AF65-F5344CB8AC3E}">
        <p14:creationId xmlns:p14="http://schemas.microsoft.com/office/powerpoint/2010/main" val="160681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Signal window – окно отдельного сигнала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1" y="1285875"/>
            <a:ext cx="8397033" cy="1768043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кнопку «Sidescan Signal»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кнопки со стрелками вверх и вниз, пока не увидите весь сигнал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Потяните ползунки до тех пор, пока ни один сегмент сигнала не будет обрезаться и сонограмма выглядит хорошо</a:t>
            </a:r>
          </a:p>
        </p:txBody>
      </p:sp>
      <p:graphicFrame>
        <p:nvGraphicFramePr>
          <p:cNvPr id="5" name="Group 30">
            <a:extLst>
              <a:ext uri="{FF2B5EF4-FFF2-40B4-BE49-F238E27FC236}">
                <a16:creationId xmlns:a16="http://schemas.microsoft.com/office/drawing/2014/main" xmlns="" id="{06D1059F-1475-41ED-8875-55C33C6A23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5941355"/>
              </p:ext>
            </p:extLst>
          </p:nvPr>
        </p:nvGraphicFramePr>
        <p:xfrm>
          <a:off x="0" y="5669066"/>
          <a:ext cx="7477125" cy="832318"/>
        </p:xfrm>
        <a:graphic>
          <a:graphicData uri="http://schemas.openxmlformats.org/drawingml/2006/table">
            <a:tbl>
              <a:tblPr/>
              <a:tblGrid>
                <a:gridCol w="1642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347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Примечание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</a:txBody>
                  <a:tcPr marL="91433" marR="91433" marT="45827" marB="458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Изменения сигнала и усиления НЕ влияют на записываемые данные, но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ВЛИЯЮТ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на мозаику в режиме реального времени.</a:t>
                      </a:r>
                    </a:p>
                  </a:txBody>
                  <a:tcPr marL="91433" marR="91433" marT="45827" marB="458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57AB2C4-2499-4A9F-A101-744E2B097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44" y="3073278"/>
            <a:ext cx="2616240" cy="2433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6C7DE8C-8B4B-4A51-B7F4-0A48AF4A2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937" y="3073278"/>
            <a:ext cx="5566639" cy="2433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411030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Signal window – окно отдельного сигнала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573" y="4319104"/>
            <a:ext cx="8415528" cy="2695575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“Raw Signal”/”Processed Signal” переключают вид между сигналом с активным усилением и без него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“Reset” автоматически задает уровни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Ниспадающее меню можно использовать для выбора устройства для отображения сигнала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Кнопка с номером справа вверху для переключения между частотами для многочастотных сонаров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6C7DE8C-8B4B-4A51-B7F4-0A48AF4A2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335578"/>
            <a:ext cx="6466564" cy="282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63BC068-0A66-4316-82E9-6A2A64A4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779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Цвета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25" y="1549448"/>
            <a:ext cx="4472178" cy="445508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Вид - Управление ГБО или кнопку Управление Сонаром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«Edit Custom Palettes» открывает окно для создания новой палитры цветов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“Reset Color Saturation Limits” обнуляет палитру цветов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Waterfall Downsampling Method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” (PDF) используется при выборе цвета пикселя для предоставления набора данных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09FA664-5E37-4111-9DD1-F53F428AD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946" y="2323851"/>
            <a:ext cx="3785049" cy="3641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34C0A58-413D-48DD-8770-48F06DC0E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738" y="1159545"/>
            <a:ext cx="985142" cy="1332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C204FFF-658D-4AA7-A951-EF98BEBE3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629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Усиление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6707"/>
            <a:ext cx="4824893" cy="5118554"/>
          </a:xfrm>
        </p:spPr>
        <p:txBody>
          <a:bodyPr>
            <a:normAutofit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Основное Усиление (Basic Gains): НЕ «базовое усиление» Добавляет уровень дБ по времени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Каналы можно настроить по-отдельности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 ВРУ: «Умное» ВРУ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Более высокая чувствительность приводит к более яркому снимку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Сглаживание поперек трассы создает более гладкую кривую огибающей сигнала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dBs / 100 Meters: Добавляет уровень дБ по времени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Формула: Применяется формула, где «r» - диапазон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B8FFEF2-15D2-47AE-80C4-CD5F895B7E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7" r="1373"/>
          <a:stretch/>
        </p:blipFill>
        <p:spPr>
          <a:xfrm>
            <a:off x="5085442" y="1669534"/>
            <a:ext cx="3581401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F884833-5D67-415C-9982-7B2C54AC7A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4" r="549"/>
          <a:stretch/>
        </p:blipFill>
        <p:spPr>
          <a:xfrm>
            <a:off x="5085442" y="3164959"/>
            <a:ext cx="35814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423EBDF-3AA5-4F18-9576-168CA6A99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443" y="4393684"/>
            <a:ext cx="3581400" cy="80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61F5482-65E0-4833-B0EE-6E1E1ABEBE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9"/>
          <a:stretch/>
        </p:blipFill>
        <p:spPr>
          <a:xfrm>
            <a:off x="5085443" y="5269984"/>
            <a:ext cx="3581399" cy="7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DAC91A-DF5D-4974-831B-3853E713C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4409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Дисплей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323" y="1363847"/>
            <a:ext cx="4538854" cy="5118554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оптимальной высоты ЗБУ: Создает красную линию на расстоянии 10% от текущего диапазона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Remove Water Column (убрать толщу воды) Не рекомендуется Обычно эта опция отмечается.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Clip range to NOAA guidelines (ограничить диапазон используя рекомендации NOAA): Если высота ГБО меньше 8% диапазона, задается диапазон, равный 12.5А (А - высота сонара)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Show Signal Graph: Отображение окна амплитуды отдельного сигнала над сонограммой. Лимиты диапазона основаны на окне сигнала ГБО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D5AEB58-92EC-4E93-A69C-EEADD4C6D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4746" y="1920949"/>
            <a:ext cx="3820627" cy="3675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3F40F9-4B1E-42A0-B1D7-A178BAA99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6292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xmlns="" id="{A006DACF-87F9-4F69-8454-9C16FE82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0"/>
            <a:ext cx="8796338" cy="989013"/>
          </a:xfrm>
        </p:spPr>
        <p:txBody>
          <a:bodyPr/>
          <a:lstStyle/>
          <a:p>
            <a:pPr algn="l" rtl="0">
              <a:spcAft>
                <a:spcPts val="600"/>
              </a:spcAft>
              <a:buClr>
                <a:schemeClr val="bg2"/>
              </a:buClr>
              <a:defRPr/>
            </a:pPr>
            <a:r>
              <a:rPr lang="ru-RU" b="0" i="0" u="none" baseline="0"/>
              <a:t>Почему не следует убирать толщу воды</a:t>
            </a:r>
          </a:p>
        </p:txBody>
      </p:sp>
      <p:sp>
        <p:nvSpPr>
          <p:cNvPr id="35843" name="Text Placeholder 2">
            <a:extLst>
              <a:ext uri="{FF2B5EF4-FFF2-40B4-BE49-F238E27FC236}">
                <a16:creationId xmlns:a16="http://schemas.microsoft.com/office/drawing/2014/main" xmlns="" id="{AE0D1B07-B27A-4381-8E34-E57B35ED4CBF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1793358"/>
            <a:ext cx="4007572" cy="4652963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Трек линии дна обеспечивает визуализацию высоты сонара над грунтом.</a:t>
            </a:r>
          </a:p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Вы видите что-то такое...</a:t>
            </a:r>
          </a:p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Увеличите скорость или быстро выберите кабель!</a:t>
            </a:r>
          </a:p>
        </p:txBody>
      </p:sp>
      <p:pic>
        <p:nvPicPr>
          <p:cNvPr id="53252" name="Picture 2">
            <a:extLst>
              <a:ext uri="{FF2B5EF4-FFF2-40B4-BE49-F238E27FC236}">
                <a16:creationId xmlns:a16="http://schemas.microsoft.com/office/drawing/2014/main" xmlns="" id="{03A7C62B-8DBF-42FD-8466-60A960DF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485" y="1793358"/>
            <a:ext cx="4206102" cy="3971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416508C-F21E-4EE3-981F-3ED648E52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75</a:t>
            </a:fld>
            <a:endParaRPr lang="ru-RU"/>
          </a:p>
        </p:txBody>
      </p:sp>
    </p:spTree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Трек Линии Дна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969" y="1512660"/>
            <a:ext cx="4363073" cy="5118554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HYSCAN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Tracking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Программа автоматически определяет дно по сигналу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Blanking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- Слепая зона: Игнорирует этот участок диапазона прежде чем выполнить поиск дна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Gate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Size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Поиск новой точки дна в заданных пределах от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предыдушей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Sensitivity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(чувствительность). Более низкая чувствительность - предпочтение более сильному сигналу и наоборот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Second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Frequency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Использовать вторую частоту для поиска дна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Use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Fish</a:t>
            </a:r>
            <a:r>
              <a:rPr lang="ru-RU" sz="18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Sensor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Использовать высоту, переданную ЗБУ, если есть датчик измерения высоты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96A7AE2-D750-4451-9EA0-6CADAC503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0770" y="1766508"/>
            <a:ext cx="4070746" cy="3915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1FB70CA-A835-46FF-8BD1-5FC1C47CE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3220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Окна в СЪЕМКЕ ГБО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851929-92E5-49D2-891F-6387431E2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581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5C0A194E-A2B0-41FA-9E81-FEADB4AB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16950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/>
              <a:t>Окна отображения данных сонара</a:t>
            </a:r>
          </a:p>
        </p:txBody>
      </p:sp>
      <p:sp>
        <p:nvSpPr>
          <p:cNvPr id="55299" name="Rectangle 4">
            <a:extLst>
              <a:ext uri="{FF2B5EF4-FFF2-40B4-BE49-F238E27FC236}">
                <a16:creationId xmlns:a16="http://schemas.microsoft.com/office/drawing/2014/main" xmlns="" id="{E29ABBB2-61BD-49D2-B1CF-02F9CCAF0AFB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045494" y="1448941"/>
            <a:ext cx="5221288" cy="1143001"/>
          </a:xfrm>
        </p:spPr>
        <p:txBody>
          <a:bodyPr>
            <a:normAutofit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Окно Датчики ЗБУ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Различная информация о сонаре</a:t>
            </a:r>
          </a:p>
        </p:txBody>
      </p:sp>
      <p:pic>
        <p:nvPicPr>
          <p:cNvPr id="55302" name="Picture 12">
            <a:extLst>
              <a:ext uri="{FF2B5EF4-FFF2-40B4-BE49-F238E27FC236}">
                <a16:creationId xmlns:a16="http://schemas.microsoft.com/office/drawing/2014/main" xmlns="" id="{B50A6D09-07C6-45F7-90CB-C1098E2C6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3165965"/>
            <a:ext cx="2907434" cy="117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56EC547F-6CAB-462A-A529-AF46704CED23}"/>
              </a:ext>
            </a:extLst>
          </p:cNvPr>
          <p:cNvSpPr txBox="1">
            <a:spLocks/>
          </p:cNvSpPr>
          <p:nvPr/>
        </p:nvSpPr>
        <p:spPr bwMode="auto">
          <a:xfrm>
            <a:off x="3500807" y="3319398"/>
            <a:ext cx="5184775" cy="863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 eaLnBrk="1" hangingPunct="1">
              <a:buClr>
                <a:schemeClr val="tx1"/>
              </a:buClr>
              <a:defRPr/>
            </a:pPr>
            <a:r>
              <a:rPr lang="ru-RU" sz="2200" b="0" i="0" u="none" baseline="0">
                <a:solidFill>
                  <a:schemeClr val="bg2"/>
                </a:solidFill>
                <a:latin typeface="Arial"/>
                <a:cs typeface="Arial"/>
              </a:rPr>
              <a:t>Graphical HPR: 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Графический дисплей качки ЗБУ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xmlns="" id="{B4E5DD7D-1DAA-44B6-B8BC-75DBEEB93744}"/>
              </a:ext>
            </a:extLst>
          </p:cNvPr>
          <p:cNvSpPr txBox="1">
            <a:spLocks/>
          </p:cNvSpPr>
          <p:nvPr/>
        </p:nvSpPr>
        <p:spPr bwMode="auto">
          <a:xfrm>
            <a:off x="2941564" y="4910454"/>
            <a:ext cx="5191125" cy="15287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 eaLnBrk="1" hangingPunct="1">
              <a:buClr>
                <a:schemeClr val="tx1"/>
              </a:buClr>
              <a:defRPr/>
            </a:pPr>
            <a:r>
              <a:rPr lang="ru-RU" sz="2200" b="0" i="0" u="none" baseline="0">
                <a:solidFill>
                  <a:schemeClr val="bg2"/>
                </a:solidFill>
                <a:latin typeface="Arial"/>
                <a:cs typeface="Arial"/>
              </a:rPr>
              <a:t>Окно Высота ЗБУ 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Отображение высота над грунтом. Можно установить порог тревоги глубины (Alarm Depth) в опциях вида (F9)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871585-9349-47BD-BFD3-66A818056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4768894"/>
            <a:ext cx="2414876" cy="139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4332D7-9544-46F1-9E33-C83BF0C146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189895"/>
            <a:ext cx="1274350" cy="1661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09C4587-A159-43F3-B01C-68B74473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78</a:t>
            </a:fld>
            <a:endParaRPr lang="ru-RU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xmlns="" id="{8B92CD0F-02E4-4AE2-A5DD-5FEC4D204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37" y="0"/>
            <a:ext cx="8543925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/>
              <a:t>Окна отображения данных сонара</a:t>
            </a:r>
          </a:p>
        </p:txBody>
      </p:sp>
      <p:sp>
        <p:nvSpPr>
          <p:cNvPr id="28684" name="Text Box 12">
            <a:extLst>
              <a:ext uri="{FF2B5EF4-FFF2-40B4-BE49-F238E27FC236}">
                <a16:creationId xmlns:a16="http://schemas.microsoft.com/office/drawing/2014/main" xmlns="" id="{9D838B15-EBDC-433D-9AAA-A4A24FD6F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" y="1243898"/>
            <a:ext cx="8766175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200" b="0" i="0" u="none" baseline="0">
                <a:solidFill>
                  <a:schemeClr val="bg2"/>
                </a:solidFill>
                <a:latin typeface="Arial"/>
                <a:cs typeface="Arial"/>
              </a:rPr>
              <a:t>Device Selections: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Выбор отображения данных отдельного сонара, курсоуказателя, высоты сонара и позиций.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Эти данные не записываются Только для дисплея.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Пример использования: При съемке с помощью МБЭ, передающего сигналы обратного рассеивания и ГБО на забортном устройстве, можно выбрать один из них для отображения сонограммы.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4E0B527-63B7-4B9D-81B3-8E35B7015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217" y="4148190"/>
            <a:ext cx="487680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83E460B-1FDF-488B-97B8-8D5414E0F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79</a:t>
            </a:fld>
            <a:endParaRPr lang="ru-RU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xmlns="" id="{78F9E183-A04F-438B-B0F1-29C39073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algn="l" rtl="0"/>
            <a:r>
              <a:rPr lang="ru-RU" b="0" i="0" u="none" baseline="0"/>
              <a:t>Посмотрите на этот снимок. Что это?</a:t>
            </a:r>
          </a:p>
        </p:txBody>
      </p:sp>
      <p:pic>
        <p:nvPicPr>
          <p:cNvPr id="34820" name="Picture 6">
            <a:extLst>
              <a:ext uri="{FF2B5EF4-FFF2-40B4-BE49-F238E27FC236}">
                <a16:creationId xmlns:a16="http://schemas.microsoft.com/office/drawing/2014/main" xmlns="" id="{49759C5F-991C-4B66-9289-C601F14F91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63" y="2532063"/>
            <a:ext cx="4691062" cy="2827337"/>
          </a:xfrm>
          <a:noFill/>
        </p:spPr>
      </p:pic>
      <p:pic>
        <p:nvPicPr>
          <p:cNvPr id="34821" name="Picture 4">
            <a:extLst>
              <a:ext uri="{FF2B5EF4-FFF2-40B4-BE49-F238E27FC236}">
                <a16:creationId xmlns:a16="http://schemas.microsoft.com/office/drawing/2014/main" xmlns="" id="{71AEBBE4-4CB1-4733-B7B2-DF4641709E59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98" r="10698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BE4D4DC3-DFA6-4B88-924A-A02BBE83B2AB}"/>
              </a:ext>
            </a:extLst>
          </p:cNvPr>
          <p:cNvCxnSpPr/>
          <p:nvPr/>
        </p:nvCxnSpPr>
        <p:spPr>
          <a:xfrm flipV="1">
            <a:off x="1327150" y="3505200"/>
            <a:ext cx="4006850" cy="574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xmlns="" id="{E8E3914A-E274-40F8-B36B-B946DCF98951}"/>
              </a:ext>
            </a:extLst>
          </p:cNvPr>
          <p:cNvSpPr/>
          <p:nvPr/>
        </p:nvSpPr>
        <p:spPr>
          <a:xfrm>
            <a:off x="412750" y="3697288"/>
            <a:ext cx="9144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E1355C6-1CED-4DEA-9CAB-E84788C12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xmlns="" id="{BCB64C17-C03E-4279-9963-E6A2066459E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509000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/>
              <a:t>Окно Карта Покрытия</a:t>
            </a:r>
          </a:p>
        </p:txBody>
      </p:sp>
      <p:sp>
        <p:nvSpPr>
          <p:cNvPr id="29702" name="Rectangle 3">
            <a:extLst>
              <a:ext uri="{FF2B5EF4-FFF2-40B4-BE49-F238E27FC236}">
                <a16:creationId xmlns:a16="http://schemas.microsoft.com/office/drawing/2014/main" xmlns="" id="{4FA1D78D-E8F6-4BAA-931B-490AC856DC5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0262" y="1529336"/>
            <a:ext cx="7194556" cy="1351601"/>
          </a:xfrm>
        </p:spPr>
        <p:txBody>
          <a:bodyPr rtlCol="0">
            <a:normAutofit lnSpcReduction="10000"/>
          </a:bodyPr>
          <a:lstStyle/>
          <a:p>
            <a:pPr marL="411163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Показывает покрытие сонара в виде </a:t>
            </a: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Простых линий разверток (матрица не требуется) </a:t>
            </a: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Покрытие 1х или 2х (картинка покрытия в оттенках серого)</a:t>
            </a: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Мозаика ГБО в режиме реального времени.</a:t>
            </a:r>
          </a:p>
        </p:txBody>
      </p:sp>
      <p:pic>
        <p:nvPicPr>
          <p:cNvPr id="57348" name="Picture 10">
            <a:extLst>
              <a:ext uri="{FF2B5EF4-FFF2-40B4-BE49-F238E27FC236}">
                <a16:creationId xmlns:a16="http://schemas.microsoft.com/office/drawing/2014/main" xmlns="" id="{A18A731B-65A8-4666-AB6B-63E7F885B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4092" y="3030585"/>
            <a:ext cx="2451415" cy="276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13" descr="C:\Temp\SSSURVEY1.png">
            <a:extLst>
              <a:ext uri="{FF2B5EF4-FFF2-40B4-BE49-F238E27FC236}">
                <a16:creationId xmlns:a16="http://schemas.microsoft.com/office/drawing/2014/main" xmlns="" id="{02BE0307-C727-4C31-9937-332F2138A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7521" y="3037014"/>
            <a:ext cx="2553205" cy="2754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11">
            <a:extLst>
              <a:ext uri="{FF2B5EF4-FFF2-40B4-BE49-F238E27FC236}">
                <a16:creationId xmlns:a16="http://schemas.microsoft.com/office/drawing/2014/main" xmlns="" id="{D1BC268B-974C-43B5-8737-807C948BF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595" y="3030585"/>
            <a:ext cx="2667083" cy="2763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TextBox 1">
            <a:extLst>
              <a:ext uri="{FF2B5EF4-FFF2-40B4-BE49-F238E27FC236}">
                <a16:creationId xmlns:a16="http://schemas.microsoft.com/office/drawing/2014/main" xmlns="" id="{CE339FA1-1BB8-4FF3-94B2-78544DCF0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723" y="5865860"/>
            <a:ext cx="1943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latin typeface="+mj-lt"/>
              </a:rPr>
              <a:t>Простое отображение разверток</a:t>
            </a:r>
          </a:p>
        </p:txBody>
      </p:sp>
      <p:sp>
        <p:nvSpPr>
          <p:cNvPr id="39945" name="TextBox 12">
            <a:extLst>
              <a:ext uri="{FF2B5EF4-FFF2-40B4-BE49-F238E27FC236}">
                <a16:creationId xmlns:a16="http://schemas.microsoft.com/office/drawing/2014/main" xmlns="" id="{1717959E-2E80-440C-90CE-F72459B48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4591" y="5871023"/>
            <a:ext cx="1873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latin typeface="+mj-lt"/>
              </a:rPr>
              <a:t>Мозаика в режиме реального времени</a:t>
            </a:r>
            <a:endParaRPr lang="ru-RU" altLang="en-US" sz="1400" dirty="0">
              <a:latin typeface="+mj-lt"/>
            </a:endParaRPr>
          </a:p>
        </p:txBody>
      </p:sp>
      <p:sp>
        <p:nvSpPr>
          <p:cNvPr id="39946" name="TextBox 13">
            <a:extLst>
              <a:ext uri="{FF2B5EF4-FFF2-40B4-BE49-F238E27FC236}">
                <a16:creationId xmlns:a16="http://schemas.microsoft.com/office/drawing/2014/main" xmlns="" id="{C0043368-753F-4E6F-865E-780005ECB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1373" y="5865860"/>
            <a:ext cx="1789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latin typeface="+mj-lt"/>
              </a:rPr>
              <a:t>Покрытие 1х или 2х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C74626CB-807A-4B8B-81B0-E66FB15F5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80</a:t>
            </a:fld>
            <a:endParaRPr lang="ru-RU"/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Постановка целей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78F04A0-CA27-4562-8039-F26BD992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2972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Базовая цель, Часть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4274" y="1662758"/>
            <a:ext cx="3671634" cy="5299529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Двойной клик на объекте на сонограмме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ниспадающее меню для выбора недавних целей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кнопку Retarget, затем кликните снимок для смещения цели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кнопку Zoom Box, потяните в пределах снимка для приближения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Zoom Extents для исходного увеличения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Image Settings для настройки снимка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8E35A0-7FE3-4CB0-9138-553D76C2B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499726"/>
            <a:ext cx="4573808" cy="4291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D148DE1-E5F4-42A7-AA61-56455238D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5364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Базовая цель, Часть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204" y="3880655"/>
            <a:ext cx="3880172" cy="2569936"/>
          </a:xfrm>
        </p:spPr>
        <p:txBody>
          <a:bodyPr>
            <a:normAutofit fontScale="92500" lnSpcReduction="2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Измените имя цели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поля Height (высота), Length (длина) или Width (ширина), затем кликните и потяните курсор на снимке для выполнения соответствующих измерений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[Share] для передачи цели по электронной почте.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Попросите специалиста IT настроить почтовый сервер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69B15479-06FF-47CA-B045-76C3A9F7E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83</a:t>
            </a:fld>
            <a:endParaRPr lang="ru-RU"/>
          </a:p>
        </p:txBody>
      </p:sp>
      <p:grpSp>
        <p:nvGrpSpPr>
          <p:cNvPr id="15" name="Group 14"/>
          <p:cNvGrpSpPr/>
          <p:nvPr/>
        </p:nvGrpSpPr>
        <p:grpSpPr>
          <a:xfrm>
            <a:off x="347472" y="1153164"/>
            <a:ext cx="7789747" cy="4192108"/>
            <a:chOff x="347472" y="1153164"/>
            <a:chExt cx="7789747" cy="41921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78E35A0-7FE3-4CB0-9138-553D76C2B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472" y="1153164"/>
              <a:ext cx="4467904" cy="41921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AFBE542F-66A8-4D34-A6BC-6C05EC576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839" y="1464387"/>
              <a:ext cx="2891380" cy="10424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E2F240-DDCD-4A04-BEB5-77F5D20C52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1119" b="37541"/>
            <a:stretch/>
          </p:blipFill>
          <p:spPr>
            <a:xfrm>
              <a:off x="6360612" y="1737842"/>
              <a:ext cx="1503356" cy="19216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xmlns="" id="{5C708AC1-2B22-4B44-947A-4C09B6842190}"/>
                </a:ext>
              </a:extLst>
            </p:cNvPr>
            <p:cNvCxnSpPr>
              <a:stCxn id="4" idx="3"/>
            </p:cNvCxnSpPr>
            <p:nvPr/>
          </p:nvCxnSpPr>
          <p:spPr>
            <a:xfrm>
              <a:off x="4727003" y="2139556"/>
              <a:ext cx="518836" cy="18429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4106088" y="2019053"/>
              <a:ext cx="620915" cy="24100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255277" y="2181623"/>
              <a:ext cx="665434" cy="32518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5C708AC1-2B22-4B44-947A-4C09B6842190}"/>
                </a:ext>
              </a:extLst>
            </p:cNvPr>
            <p:cNvCxnSpPr/>
            <p:nvPr/>
          </p:nvCxnSpPr>
          <p:spPr>
            <a:xfrm flipV="1">
              <a:off x="5920711" y="2323853"/>
              <a:ext cx="545805" cy="2036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45187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Снимок участка сонограммы при постановке цели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297" y="4880880"/>
            <a:ext cx="5939028" cy="1603829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иконку с камерой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 потяните курсор вокруг цели для захвата снимка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его!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Его можно загрузить в основном окне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93690EA-DBE4-4033-BA51-047A72A8A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600" y="1636485"/>
            <a:ext cx="2181225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458746D-2195-4696-B838-8BFCBAD6E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026" y="3806369"/>
            <a:ext cx="1476375" cy="187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508EF3E-B567-43FD-8609-DEAE35274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84</a:t>
            </a:fld>
            <a:endParaRPr lang="ru-RU"/>
          </a:p>
        </p:txBody>
      </p:sp>
      <p:pic>
        <p:nvPicPr>
          <p:cNvPr id="7" name="Picture 16">
            <a:extLst>
              <a:ext uri="{FF2B5EF4-FFF2-40B4-BE49-F238E27FC236}">
                <a16:creationId xmlns:a16="http://schemas.microsoft.com/office/drawing/2014/main" xmlns="" id="{E6684252-ABAE-4753-A44E-FA2DEC4B5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8297" y="1379310"/>
            <a:ext cx="4691062" cy="330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458746D-2195-4696-B838-8BFCBAD6E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972" r="17928"/>
          <a:stretch/>
        </p:blipFill>
        <p:spPr>
          <a:xfrm rot="10800000">
            <a:off x="5715176" y="1847850"/>
            <a:ext cx="1942924" cy="262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877085" y="2022247"/>
            <a:ext cx="1628616" cy="22640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981200" y="3019425"/>
            <a:ext cx="4133850" cy="476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3321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>
            <a:extLst>
              <a:ext uri="{FF2B5EF4-FFF2-40B4-BE49-F238E27FC236}">
                <a16:creationId xmlns:a16="http://schemas.microsoft.com/office/drawing/2014/main" xmlns="" id="{361F9ABE-2E64-40DA-99CD-208ED4DF3EA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461074" y="-1585"/>
            <a:ext cx="8305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Захват и измерения эхоконтакта</a:t>
            </a:r>
          </a:p>
        </p:txBody>
      </p:sp>
      <p:sp>
        <p:nvSpPr>
          <p:cNvPr id="63495" name="Rectangle 7">
            <a:extLst>
              <a:ext uri="{FF2B5EF4-FFF2-40B4-BE49-F238E27FC236}">
                <a16:creationId xmlns:a16="http://schemas.microsoft.com/office/drawing/2014/main" xmlns="" id="{4A5E8DC1-75E7-44E4-BD7B-832BDFF36974}"/>
              </a:ext>
            </a:extLst>
          </p:cNvPr>
          <p:cNvSpPr>
            <a:spLocks/>
          </p:cNvSpPr>
          <p:nvPr/>
        </p:nvSpPr>
        <p:spPr bwMode="auto">
          <a:xfrm>
            <a:off x="1815782" y="5973989"/>
            <a:ext cx="54744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Высота контакта (H) = L * A / 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6E185475-229F-49BE-A47F-BAB6517AC6D0}"/>
              </a:ext>
            </a:extLst>
          </p:cNvPr>
          <p:cNvSpPr txBox="1">
            <a:spLocks/>
          </p:cNvSpPr>
          <p:nvPr/>
        </p:nvSpPr>
        <p:spPr>
          <a:xfrm>
            <a:off x="461074" y="1463358"/>
            <a:ext cx="8533002" cy="106997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инструмент измерения высоты Height Measurement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на объекте на сонограмме.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ADC278A-CE0B-4932-8A51-3D0AE02FB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520" y="2796450"/>
            <a:ext cx="2085975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A012912-8F67-4E2F-BA40-FC0844E7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85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3732023" y="2655571"/>
            <a:ext cx="3949700" cy="3157537"/>
            <a:chOff x="203200" y="2897188"/>
            <a:chExt cx="3949700" cy="3157537"/>
          </a:xfrm>
        </p:grpSpPr>
        <p:pic>
          <p:nvPicPr>
            <p:cNvPr id="63494" name="Picture 9">
              <a:extLst>
                <a:ext uri="{FF2B5EF4-FFF2-40B4-BE49-F238E27FC236}">
                  <a16:creationId xmlns:a16="http://schemas.microsoft.com/office/drawing/2014/main" xmlns="" id="{2D6522DD-27F0-41BF-80AF-17D88EA5B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200" y="2897188"/>
              <a:ext cx="3949700" cy="31575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16FB4688-2F9F-4EDE-B949-64481A2F640F}"/>
                </a:ext>
              </a:extLst>
            </p:cNvPr>
            <p:cNvSpPr/>
            <p:nvPr/>
          </p:nvSpPr>
          <p:spPr>
            <a:xfrm>
              <a:off x="935038" y="3141663"/>
              <a:ext cx="409575" cy="3397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9">
            <a:extLst>
              <a:ext uri="{FF2B5EF4-FFF2-40B4-BE49-F238E27FC236}">
                <a16:creationId xmlns:a16="http://schemas.microsoft.com/office/drawing/2014/main" xmlns="" id="{DB3D4ABB-55D3-4523-9178-607DB3689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87" y="3678550"/>
            <a:ext cx="4413827" cy="235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itle 1">
            <a:extLst>
              <a:ext uri="{FF2B5EF4-FFF2-40B4-BE49-F238E27FC236}">
                <a16:creationId xmlns:a16="http://schemas.microsoft.com/office/drawing/2014/main" xmlns="" id="{6AAB42ED-E1D9-4D56-9491-EC04586E3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285037" cy="989013"/>
          </a:xfrm>
        </p:spPr>
        <p:txBody>
          <a:bodyPr/>
          <a:lstStyle/>
          <a:p>
            <a:pPr algn="l" rtl="0" eaLnBrk="1" hangingPunct="1"/>
            <a:r>
              <a:rPr lang="ru-RU" b="0" i="0" u="none" baseline="0"/>
              <a:t>Инструмент измерения высоты</a:t>
            </a:r>
          </a:p>
        </p:txBody>
      </p:sp>
      <p:sp>
        <p:nvSpPr>
          <p:cNvPr id="44039" name="Text Box 10">
            <a:extLst>
              <a:ext uri="{FF2B5EF4-FFF2-40B4-BE49-F238E27FC236}">
                <a16:creationId xmlns:a16="http://schemas.microsoft.com/office/drawing/2014/main" xmlns="" id="{544ACED1-F2A6-4723-BC0E-4149C8EAC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78" y="3678550"/>
            <a:ext cx="3211803" cy="209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rgbClr val="0091BB"/>
                </a:solidFill>
                <a:latin typeface="Calibri" pitchFamily="34" charset="0"/>
              </a:rPr>
              <a:t>Высота объекта над грунтом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rgbClr val="0091BB"/>
                </a:solidFill>
                <a:latin typeface="Calibri" pitchFamily="34" charset="0"/>
              </a:rPr>
              <a:t>Поставьте и сохраните цель.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rgbClr val="0091BB"/>
                </a:solidFill>
                <a:latin typeface="Calibri" pitchFamily="34" charset="0"/>
              </a:rPr>
              <a:t>Цель появится в окне карты HYPACK survey</a:t>
            </a:r>
          </a:p>
          <a:p>
            <a:pPr algn="l" rtl="0">
              <a:spcBef>
                <a:spcPct val="50000"/>
              </a:spcBef>
              <a:defRPr/>
            </a:pP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4518" name="Line 11">
            <a:extLst>
              <a:ext uri="{FF2B5EF4-FFF2-40B4-BE49-F238E27FC236}">
                <a16:creationId xmlns:a16="http://schemas.microsoft.com/office/drawing/2014/main" xmlns="" id="{546ED6CA-7650-49DB-A0A5-E5972E3B84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88872" y="4137660"/>
            <a:ext cx="1092806" cy="12656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DAEA9BD-E25B-4AF0-9913-F3AA82433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86</a:t>
            </a:fld>
            <a:endParaRPr lang="ru-RU" dirty="0"/>
          </a:p>
        </p:txBody>
      </p:sp>
      <p:pic>
        <p:nvPicPr>
          <p:cNvPr id="8" name="Picture 8" descr="Measure">
            <a:extLst>
              <a:ext uri="{FF2B5EF4-FFF2-40B4-BE49-F238E27FC236}">
                <a16:creationId xmlns:a16="http://schemas.microsoft.com/office/drawing/2014/main" xmlns="" id="{97FCDDE3-52A2-4EC2-BF85-03107E905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87" y="1508958"/>
            <a:ext cx="3089275" cy="170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147E09BD-CA55-4144-A9B2-6E8F524F2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0223" y="1898986"/>
            <a:ext cx="47132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defRPr/>
            </a:pPr>
            <a:r>
              <a:rPr lang="ru-RU" b="1" i="0" u="none" baseline="0">
                <a:solidFill>
                  <a:srgbClr val="0091BB"/>
                </a:solidFill>
                <a:latin typeface="+mj-lt"/>
              </a:rPr>
              <a:t>Нужны три точки: высота сонара (A) , длина тени (L), наклонная дальность (R)</a:t>
            </a:r>
            <a:endParaRPr lang="ru-RU" altLang="en-US" b="1" dirty="0">
              <a:solidFill>
                <a:srgbClr val="0091BB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2499360" y="3009253"/>
            <a:ext cx="853440" cy="14941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463040" y="2775782"/>
            <a:ext cx="350317" cy="17885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75138" y="3101340"/>
            <a:ext cx="613582" cy="14935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(860) 635 - 1500</a:t>
            </a:r>
          </a:p>
          <a:p>
            <a:endParaRPr lang="ru-R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A2566576-6DC3-4D65-9A31-A1389EB97476}"/>
              </a:ext>
            </a:extLst>
          </p:cNvPr>
          <p:cNvSpPr txBox="1">
            <a:spLocks/>
          </p:cNvSpPr>
          <p:nvPr/>
        </p:nvSpPr>
        <p:spPr>
          <a:xfrm>
            <a:off x="499703" y="1027576"/>
            <a:ext cx="2875788" cy="9829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lang="ru-RU" sz="1400" b="0" i="0" kern="1200" cap="all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None/>
              <a:defRPr lang="ru-RU"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None/>
              <a:defRPr lang="ru-RU"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None/>
              <a:defRPr lang="ru-RU"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None/>
              <a:defRPr lang="ru-RU"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b="0" i="0" u="none" baseline="0"/>
              <a:t>Дэниель Тобин</a:t>
            </a:r>
          </a:p>
          <a:p>
            <a:pPr algn="l" rtl="0"/>
            <a:r>
              <a:rPr lang="ru-RU" b="0" i="0" u="none" baseline="0">
                <a:hlinkClick r:id="rId8"/>
              </a:rPr>
              <a:t>daniel@hypack.com</a:t>
            </a:r>
            <a:r>
              <a:rPr lang="ru-RU" b="0" i="0" u="none" baseline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333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>
            <a:extLst>
              <a:ext uri="{FF2B5EF4-FFF2-40B4-BE49-F238E27FC236}">
                <a16:creationId xmlns:a16="http://schemas.microsoft.com/office/drawing/2014/main" xmlns="" id="{F39FF70C-F68A-4ED4-A407-ED8409B1C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Влияние тени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3CA2685-7CCC-4EE3-89CA-C35CE889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  <p:pic>
        <p:nvPicPr>
          <p:cNvPr id="35844" name="Picture 3">
            <a:extLst>
              <a:ext uri="{FF2B5EF4-FFF2-40B4-BE49-F238E27FC236}">
                <a16:creationId xmlns:a16="http://schemas.microsoft.com/office/drawing/2014/main" xmlns="" id="{F16B332D-9A1E-46F5-81D5-5C0DC502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8" y="1524000"/>
            <a:ext cx="75072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xmlns="" id="{A453A207-8F02-4DEA-8823-214345135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1676400"/>
            <a:ext cx="4876800" cy="13239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Съемка дна сверху даст тень от объекта.  Иногда тень может предоставить больше информации, чем данные дна.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09D0425E-FAD8-4A67-A4A1-F22AD9CE57FB}"/>
    </a:ext>
  </a:extLst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FBF89B37-87C2-4055-AEDD-3EEACF6FFB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9129</TotalTime>
  <Words>3119</Words>
  <Application>Microsoft Office PowerPoint</Application>
  <PresentationFormat>Экран (4:3)</PresentationFormat>
  <Paragraphs>574</Paragraphs>
  <Slides>87</Slides>
  <Notes>8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96" baseType="lpstr">
      <vt:lpstr>Arial</vt:lpstr>
      <vt:lpstr>Garamond</vt:lpstr>
      <vt:lpstr>Wingdings</vt:lpstr>
      <vt:lpstr>Times New Roman</vt:lpstr>
      <vt:lpstr>Calibri</vt:lpstr>
      <vt:lpstr>Lucida Grande</vt:lpstr>
      <vt:lpstr>Bell Gossett Eco</vt:lpstr>
      <vt:lpstr>Bell Gossett</vt:lpstr>
      <vt:lpstr>Диаграмма Microsoft Excel</vt:lpstr>
      <vt:lpstr>Сбор данных ГБО</vt:lpstr>
      <vt:lpstr>Краткое описание</vt:lpstr>
      <vt:lpstr>Теория ГБО </vt:lpstr>
      <vt:lpstr>Обзор Съемки ГБО</vt:lpstr>
      <vt:lpstr>Что находится в записях ГБО?</vt:lpstr>
      <vt:lpstr>Важность тени</vt:lpstr>
      <vt:lpstr>Важность тени</vt:lpstr>
      <vt:lpstr>Посмотрите на этот снимок. Что это?</vt:lpstr>
      <vt:lpstr>Влияние тени</vt:lpstr>
      <vt:lpstr>Что находится в данных ГБО.</vt:lpstr>
      <vt:lpstr>Что находится в данных ГБО.</vt:lpstr>
      <vt:lpstr>Амплитуда по Время сигнала</vt:lpstr>
      <vt:lpstr>Элементы сонара</vt:lpstr>
      <vt:lpstr>Что такое разрешение ГБО?</vt:lpstr>
      <vt:lpstr>Разрешение по дальности поперек трека</vt:lpstr>
      <vt:lpstr>Разрешение по дальности вдоль трека</vt:lpstr>
      <vt:lpstr>Качество снимка по Местоположение</vt:lpstr>
      <vt:lpstr>Влияние скорости движения</vt:lpstr>
      <vt:lpstr>Работа с ГБО</vt:lpstr>
      <vt:lpstr>ГБО в корпусе судна или на ЗБУ</vt:lpstr>
      <vt:lpstr>Позиционирование при буксировке</vt:lpstr>
      <vt:lpstr>Офсеты сонара в корпусе судна</vt:lpstr>
      <vt:lpstr>Частота определяет эффективный диапазон</vt:lpstr>
      <vt:lpstr>Примеры сонограмм ГБО</vt:lpstr>
      <vt:lpstr>Интерпретация палитр цветов</vt:lpstr>
      <vt:lpstr>Цели бывает сложно идентифицировать</vt:lpstr>
      <vt:lpstr>Можете идентифицировать этот объект?</vt:lpstr>
      <vt:lpstr>Затонувшие суда</vt:lpstr>
      <vt:lpstr>Обычные проблемы ГБО</vt:lpstr>
      <vt:lpstr>Влияние поворотов на сонограмму</vt:lpstr>
      <vt:lpstr>Погрешность вертикальной составляющей качки</vt:lpstr>
      <vt:lpstr>Погрешность бортовой составляющей качки</vt:lpstr>
      <vt:lpstr>Погрешность курсового угла</vt:lpstr>
      <vt:lpstr>Шум от генератора</vt:lpstr>
      <vt:lpstr>Шум от эхолотов</vt:lpstr>
      <vt:lpstr>Электрический шум</vt:lpstr>
      <vt:lpstr>Хорошие данные ГБО</vt:lpstr>
      <vt:lpstr>Плохие данные ГБО</vt:lpstr>
      <vt:lpstr>Можете угадать, что здесь произошло?</vt:lpstr>
      <vt:lpstr>Важность тени</vt:lpstr>
      <vt:lpstr>Подключение ГБО</vt:lpstr>
      <vt:lpstr>Техническое описание</vt:lpstr>
      <vt:lpstr>Настройка ГБО на забортном устройстве</vt:lpstr>
      <vt:lpstr>Настройка ГБО на забортном устройстве, позиционирование</vt:lpstr>
      <vt:lpstr>Настройка ГБО на забортном устройстве, Настройка ЗБУ 1</vt:lpstr>
      <vt:lpstr>Настройка ГБО на забортном устройстве, Настройка ЗБУ 2</vt:lpstr>
      <vt:lpstr>Настройка ГБО, подключение</vt:lpstr>
      <vt:lpstr>Настройка ГБО, тестирование подключения</vt:lpstr>
      <vt:lpstr>Настройка ГБО, офсеты</vt:lpstr>
      <vt:lpstr>Аналоговый ГБО</vt:lpstr>
      <vt:lpstr>Аналоговый ГБО USB-6221</vt:lpstr>
      <vt:lpstr>Настройка аналогового ГБО</vt:lpstr>
      <vt:lpstr>Запуск Съемки ГБО</vt:lpstr>
      <vt:lpstr>Запуск Съемки ГБО</vt:lpstr>
      <vt:lpstr>Окно для отображения и управления </vt:lpstr>
      <vt:lpstr>Опции и меню</vt:lpstr>
      <vt:lpstr>Инструменты ГБО</vt:lpstr>
      <vt:lpstr>Окно Сонограмма ГБО</vt:lpstr>
      <vt:lpstr>Мозаика в режиме реального времени в HYPACK SURVEY</vt:lpstr>
      <vt:lpstr>Воспроизведение данных ГБО </vt:lpstr>
      <vt:lpstr>Операции с ГБО</vt:lpstr>
      <vt:lpstr>Планирование съемки: 100% и 200% покрытие</vt:lpstr>
      <vt:lpstr>Оптимальное межгалсовое расстояние обеспечивает 100% покрытие</vt:lpstr>
      <vt:lpstr>Сбор: Сбор данных: ГБО и эхолокаторы Эхолоты:</vt:lpstr>
      <vt:lpstr>Позиционирование ГБО</vt:lpstr>
      <vt:lpstr>Как проверить детектирование объектов?</vt:lpstr>
      <vt:lpstr>Запуск ГБО</vt:lpstr>
      <vt:lpstr>Высота ГБО над грунтом</vt:lpstr>
      <vt:lpstr>Подстройка сонограммы</vt:lpstr>
      <vt:lpstr>Signal window – окно отдельного сигнала 1</vt:lpstr>
      <vt:lpstr>Signal window – окно отдельного сигнала 2</vt:lpstr>
      <vt:lpstr>Управление ГБО - Цвета</vt:lpstr>
      <vt:lpstr>Управление ГБО - Усиление</vt:lpstr>
      <vt:lpstr>Управление ГБО - Дисплей</vt:lpstr>
      <vt:lpstr>Почему не следует убирать толщу воды</vt:lpstr>
      <vt:lpstr>Управление ГБО - Трек Линии Дна</vt:lpstr>
      <vt:lpstr>Окна в СЪЕМКЕ ГБО</vt:lpstr>
      <vt:lpstr>Окна отображения данных сонара</vt:lpstr>
      <vt:lpstr>Окна отображения данных сонара</vt:lpstr>
      <vt:lpstr>Окно Карта Покрытия</vt:lpstr>
      <vt:lpstr>Постановка целей</vt:lpstr>
      <vt:lpstr>Базовая цель, Часть 1</vt:lpstr>
      <vt:lpstr>Базовая цель, Часть 2</vt:lpstr>
      <vt:lpstr>Снимок участка сонограммы при постановке цели</vt:lpstr>
      <vt:lpstr>Презентация PowerPoint</vt:lpstr>
      <vt:lpstr>Инструмент измерения высоты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360</cp:revision>
  <dcterms:created xsi:type="dcterms:W3CDTF">2014-07-07T18:31:44Z</dcterms:created>
  <dcterms:modified xsi:type="dcterms:W3CDTF">2020-01-29T09:01:44Z</dcterms:modified>
</cp:coreProperties>
</file>