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45"/>
  </p:notesMasterIdLst>
  <p:handoutMasterIdLst>
    <p:handoutMasterId r:id="rId46"/>
  </p:handoutMasterIdLst>
  <p:sldIdLst>
    <p:sldId id="293" r:id="rId3"/>
    <p:sldId id="351" r:id="rId4"/>
    <p:sldId id="257" r:id="rId5"/>
    <p:sldId id="261" r:id="rId6"/>
    <p:sldId id="258" r:id="rId7"/>
    <p:sldId id="296" r:id="rId8"/>
    <p:sldId id="260" r:id="rId9"/>
    <p:sldId id="354" r:id="rId10"/>
    <p:sldId id="356" r:id="rId11"/>
    <p:sldId id="383" r:id="rId12"/>
    <p:sldId id="263" r:id="rId13"/>
    <p:sldId id="264" r:id="rId14"/>
    <p:sldId id="384" r:id="rId15"/>
    <p:sldId id="357" r:id="rId16"/>
    <p:sldId id="266" r:id="rId17"/>
    <p:sldId id="395" r:id="rId18"/>
    <p:sldId id="385" r:id="rId19"/>
    <p:sldId id="269" r:id="rId20"/>
    <p:sldId id="386" r:id="rId21"/>
    <p:sldId id="387" r:id="rId22"/>
    <p:sldId id="276" r:id="rId23"/>
    <p:sldId id="277" r:id="rId24"/>
    <p:sldId id="278" r:id="rId25"/>
    <p:sldId id="279" r:id="rId26"/>
    <p:sldId id="358" r:id="rId27"/>
    <p:sldId id="272" r:id="rId28"/>
    <p:sldId id="295" r:id="rId29"/>
    <p:sldId id="274" r:id="rId30"/>
    <p:sldId id="388" r:id="rId31"/>
    <p:sldId id="275" r:id="rId32"/>
    <p:sldId id="359" r:id="rId33"/>
    <p:sldId id="280" r:id="rId34"/>
    <p:sldId id="281" r:id="rId35"/>
    <p:sldId id="394" r:id="rId36"/>
    <p:sldId id="282" r:id="rId37"/>
    <p:sldId id="283" r:id="rId38"/>
    <p:sldId id="292" r:id="rId39"/>
    <p:sldId id="360" r:id="rId40"/>
    <p:sldId id="294" r:id="rId41"/>
    <p:sldId id="286" r:id="rId42"/>
    <p:sldId id="288" r:id="rId43"/>
    <p:sldId id="389" r:id="rId44"/>
  </p:sldIdLst>
  <p:sldSz cx="9144000" cy="6858000" type="screen4x3"/>
  <p:notesSz cx="6858000" cy="9144000"/>
  <p:embeddedFontLst>
    <p:embeddedFont>
      <p:font typeface="Microsoft YaHei" panose="020B0503020204020204" pitchFamily="34" charset="-122"/>
      <p:regular r:id="rId47"/>
      <p:bold r:id="rId48"/>
    </p:embeddedFont>
    <p:embeddedFont>
      <p:font typeface="Calibri" panose="020F0502020204030204" pitchFamily="34" charset="0"/>
      <p:regular r:id="rId49"/>
      <p:bold r:id="rId50"/>
      <p:italic r:id="rId51"/>
      <p:boldItalic r:id="rId5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0909" autoAdjust="0"/>
  </p:normalViewPr>
  <p:slideViewPr>
    <p:cSldViewPr snapToGrid="0">
      <p:cViewPr varScale="1">
        <p:scale>
          <a:sx n="68" d="100"/>
          <a:sy n="68" d="100"/>
        </p:scale>
        <p:origin x="-1578" y="-96"/>
      </p:cViewPr>
      <p:guideLst>
        <p:guide orient="horz" pos="4178"/>
        <p:guide orient="horz" pos="281"/>
        <p:guide orient="horz" pos="689"/>
        <p:guide pos="4728"/>
        <p:guide pos="217"/>
        <p:guide pos="5543"/>
        <p:guide pos="4097"/>
      </p:guideLst>
    </p:cSldViewPr>
  </p:slideViewPr>
  <p:outlineViewPr>
    <p:cViewPr>
      <p:scale>
        <a:sx n="33" d="100"/>
        <a:sy n="33" d="100"/>
      </p:scale>
      <p:origin x="0" y="-9846"/>
    </p:cViewPr>
  </p:outlineViewPr>
  <p:notesTextViewPr>
    <p:cViewPr>
      <p:scale>
        <a:sx n="100" d="100"/>
        <a:sy n="100" d="100"/>
      </p:scale>
      <p:origin x="0" y="0"/>
    </p:cViewPr>
  </p:notesTextViewPr>
  <p:sorterViewPr>
    <p:cViewPr>
      <p:scale>
        <a:sx n="102" d="100"/>
        <a:sy n="102"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1/20/2020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1/20/2020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8">
            <a:extLst>
              <a:ext uri="{FF2B5EF4-FFF2-40B4-BE49-F238E27FC236}">
                <a16:creationId xmlns="" xmlns:a16="http://schemas.microsoft.com/office/drawing/2014/main" id="{BC090848-0AF3-4DE8-8B33-76F32AFCADF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87E27AFA-28B9-40C9-87AD-A4DAD560A937}" type="slidenum">
              <a:rPr lang="en-US" altLang="en-US"/>
              <a:pPr>
                <a:spcBef>
                  <a:spcPct val="0"/>
                </a:spcBef>
                <a:buClrTx/>
                <a:buFontTx/>
                <a:buNone/>
              </a:pPr>
              <a:t>3</a:t>
            </a:fld>
            <a:endParaRPr lang="en-US" altLang="en-US"/>
          </a:p>
        </p:txBody>
      </p:sp>
      <p:sp>
        <p:nvSpPr>
          <p:cNvPr id="58371" name="Rectangle 1">
            <a:extLst>
              <a:ext uri="{FF2B5EF4-FFF2-40B4-BE49-F238E27FC236}">
                <a16:creationId xmlns="" xmlns:a16="http://schemas.microsoft.com/office/drawing/2014/main" id="{C01C5BEE-5195-4CA8-BA90-D364434987B1}"/>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58372" name="Rectangle 2">
            <a:extLst>
              <a:ext uri="{FF2B5EF4-FFF2-40B4-BE49-F238E27FC236}">
                <a16:creationId xmlns="" xmlns:a16="http://schemas.microsoft.com/office/drawing/2014/main" id="{DB246A1A-F781-4016-956F-13A04BDE32BE}"/>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58373" name="Text Box 3">
            <a:extLst>
              <a:ext uri="{FF2B5EF4-FFF2-40B4-BE49-F238E27FC236}">
                <a16:creationId xmlns="" xmlns:a16="http://schemas.microsoft.com/office/drawing/2014/main" id="{659D9511-441F-443A-973B-C16BCC74D040}"/>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E80209D-7332-4027-BAC7-86DCFCD97D44}" type="slidenum">
              <a:rPr lang="en-US" altLang="en-US"/>
              <a:pPr algn="r" eaLnBrk="1" hangingPunct="1">
                <a:spcBef>
                  <a:spcPct val="0"/>
                </a:spcBef>
                <a:buClrTx/>
                <a:buFontTx/>
                <a:buNone/>
              </a:pPr>
              <a:t>3</a:t>
            </a:fld>
            <a:endParaRPr lang="en-US" altLang="en-US"/>
          </a:p>
        </p:txBody>
      </p:sp>
    </p:spTree>
    <p:extLst>
      <p:ext uri="{BB962C8B-B14F-4D97-AF65-F5344CB8AC3E}">
        <p14:creationId xmlns:p14="http://schemas.microsoft.com/office/powerpoint/2010/main" val="3208995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8">
            <a:extLst>
              <a:ext uri="{FF2B5EF4-FFF2-40B4-BE49-F238E27FC236}">
                <a16:creationId xmlns="" xmlns:a16="http://schemas.microsoft.com/office/drawing/2014/main" id="{B4B20775-015A-46FD-AC33-17225C29ED7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2F531BE7-5495-4675-AFDC-6C8FD9BC9AA4}" type="slidenum">
              <a:rPr lang="en-US" altLang="en-US"/>
              <a:pPr>
                <a:spcBef>
                  <a:spcPct val="0"/>
                </a:spcBef>
                <a:buClrTx/>
                <a:buFontTx/>
                <a:buNone/>
              </a:pPr>
              <a:t>15</a:t>
            </a:fld>
            <a:endParaRPr lang="en-US" altLang="en-US"/>
          </a:p>
        </p:txBody>
      </p:sp>
      <p:sp>
        <p:nvSpPr>
          <p:cNvPr id="69635" name="Rectangle 1">
            <a:extLst>
              <a:ext uri="{FF2B5EF4-FFF2-40B4-BE49-F238E27FC236}">
                <a16:creationId xmlns="" xmlns:a16="http://schemas.microsoft.com/office/drawing/2014/main" id="{58C3D15D-8E99-4F29-9C50-CB76A69694E6}"/>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9636" name="Rectangle 2">
            <a:extLst>
              <a:ext uri="{FF2B5EF4-FFF2-40B4-BE49-F238E27FC236}">
                <a16:creationId xmlns="" xmlns:a16="http://schemas.microsoft.com/office/drawing/2014/main" id="{E2BC6A71-56D1-4142-B485-0F2C355AE739}"/>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69637" name="Text Box 3">
            <a:extLst>
              <a:ext uri="{FF2B5EF4-FFF2-40B4-BE49-F238E27FC236}">
                <a16:creationId xmlns="" xmlns:a16="http://schemas.microsoft.com/office/drawing/2014/main" id="{E310A927-C4CD-470F-956B-47AA4DC74FCD}"/>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1B540976-1C59-4C40-B88A-4188ABAA17C1}" type="slidenum">
              <a:rPr lang="en-US" altLang="en-US"/>
              <a:pPr algn="r" eaLnBrk="1" hangingPunct="1">
                <a:spcBef>
                  <a:spcPct val="0"/>
                </a:spcBef>
                <a:buClrTx/>
                <a:buFontTx/>
                <a:buNone/>
              </a:pPr>
              <a:t>15</a:t>
            </a:fld>
            <a:endParaRPr lang="en-US" altLang="en-US"/>
          </a:p>
        </p:txBody>
      </p:sp>
    </p:spTree>
    <p:extLst>
      <p:ext uri="{BB962C8B-B14F-4D97-AF65-F5344CB8AC3E}">
        <p14:creationId xmlns:p14="http://schemas.microsoft.com/office/powerpoint/2010/main" val="1661185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8">
            <a:extLst>
              <a:ext uri="{FF2B5EF4-FFF2-40B4-BE49-F238E27FC236}">
                <a16:creationId xmlns="" xmlns:a16="http://schemas.microsoft.com/office/drawing/2014/main" id="{A32A5C34-0790-4F74-BF45-9941E1CFBEC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91B2F6ED-1548-401E-9E8D-6FF8FB8DAE05}" type="slidenum">
              <a:rPr lang="en-US" altLang="en-US"/>
              <a:pPr>
                <a:spcBef>
                  <a:spcPct val="0"/>
                </a:spcBef>
                <a:buClrTx/>
                <a:buFontTx/>
                <a:buNone/>
              </a:pPr>
              <a:t>18</a:t>
            </a:fld>
            <a:endParaRPr lang="en-US" altLang="en-US"/>
          </a:p>
        </p:txBody>
      </p:sp>
      <p:sp>
        <p:nvSpPr>
          <p:cNvPr id="72707" name="Rectangle 1">
            <a:extLst>
              <a:ext uri="{FF2B5EF4-FFF2-40B4-BE49-F238E27FC236}">
                <a16:creationId xmlns="" xmlns:a16="http://schemas.microsoft.com/office/drawing/2014/main" id="{19851EC5-A804-40A3-BB16-E7AEB402FB5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2708" name="Rectangle 2">
            <a:extLst>
              <a:ext uri="{FF2B5EF4-FFF2-40B4-BE49-F238E27FC236}">
                <a16:creationId xmlns="" xmlns:a16="http://schemas.microsoft.com/office/drawing/2014/main" id="{49606E10-8BF5-411B-96A6-C449B7035CBB}"/>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72709" name="Text Box 3">
            <a:extLst>
              <a:ext uri="{FF2B5EF4-FFF2-40B4-BE49-F238E27FC236}">
                <a16:creationId xmlns="" xmlns:a16="http://schemas.microsoft.com/office/drawing/2014/main" id="{B4E1149C-4DC2-457B-B6FC-C2469B32443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D01D56E2-4550-4D57-A5EB-0A5D873EC2A0}" type="slidenum">
              <a:rPr lang="en-US" altLang="en-US"/>
              <a:pPr algn="r" eaLnBrk="1" hangingPunct="1">
                <a:spcBef>
                  <a:spcPct val="0"/>
                </a:spcBef>
                <a:buClrTx/>
                <a:buFontTx/>
                <a:buNone/>
              </a:pPr>
              <a:t>18</a:t>
            </a:fld>
            <a:endParaRPr lang="en-US" altLang="en-US"/>
          </a:p>
        </p:txBody>
      </p:sp>
    </p:spTree>
    <p:extLst>
      <p:ext uri="{BB962C8B-B14F-4D97-AF65-F5344CB8AC3E}">
        <p14:creationId xmlns:p14="http://schemas.microsoft.com/office/powerpoint/2010/main" val="3500415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8">
            <a:extLst>
              <a:ext uri="{FF2B5EF4-FFF2-40B4-BE49-F238E27FC236}">
                <a16:creationId xmlns="" xmlns:a16="http://schemas.microsoft.com/office/drawing/2014/main" id="{6CBA4C27-0042-4474-A173-F801E95D48D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108BBE38-78B1-4774-A078-F88C91D6549F}" type="slidenum">
              <a:rPr lang="en-US" altLang="en-US"/>
              <a:pPr>
                <a:spcBef>
                  <a:spcPct val="0"/>
                </a:spcBef>
                <a:buClrTx/>
                <a:buFontTx/>
                <a:buNone/>
              </a:pPr>
              <a:t>21</a:t>
            </a:fld>
            <a:endParaRPr lang="en-US" altLang="en-US"/>
          </a:p>
        </p:txBody>
      </p:sp>
      <p:sp>
        <p:nvSpPr>
          <p:cNvPr id="80899" name="Rectangle 1">
            <a:extLst>
              <a:ext uri="{FF2B5EF4-FFF2-40B4-BE49-F238E27FC236}">
                <a16:creationId xmlns="" xmlns:a16="http://schemas.microsoft.com/office/drawing/2014/main" id="{829849D4-D21F-448A-81A9-8EF6221ECDC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0900" name="Rectangle 2">
            <a:extLst>
              <a:ext uri="{FF2B5EF4-FFF2-40B4-BE49-F238E27FC236}">
                <a16:creationId xmlns="" xmlns:a16="http://schemas.microsoft.com/office/drawing/2014/main" id="{95A8F851-6896-4E08-BA27-DEBEF1EBEBD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
        <p:nvSpPr>
          <p:cNvPr id="80901" name="Text Box 3">
            <a:extLst>
              <a:ext uri="{FF2B5EF4-FFF2-40B4-BE49-F238E27FC236}">
                <a16:creationId xmlns="" xmlns:a16="http://schemas.microsoft.com/office/drawing/2014/main" id="{6C5579CB-BC8D-4230-86F8-53E14B486EFE}"/>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FE115616-B1DF-4D4F-89D1-637A9A6D1366}" type="slidenum">
              <a:rPr lang="en-US" altLang="en-US"/>
              <a:pPr algn="r" eaLnBrk="1" hangingPunct="1">
                <a:spcBef>
                  <a:spcPct val="0"/>
                </a:spcBef>
                <a:buClrTx/>
                <a:buFontTx/>
                <a:buNone/>
              </a:pPr>
              <a:t>21</a:t>
            </a:fld>
            <a:endParaRPr lang="en-US" altLang="en-US"/>
          </a:p>
        </p:txBody>
      </p:sp>
    </p:spTree>
    <p:extLst>
      <p:ext uri="{BB962C8B-B14F-4D97-AF65-F5344CB8AC3E}">
        <p14:creationId xmlns:p14="http://schemas.microsoft.com/office/powerpoint/2010/main" val="1061952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8">
            <a:extLst>
              <a:ext uri="{FF2B5EF4-FFF2-40B4-BE49-F238E27FC236}">
                <a16:creationId xmlns="" xmlns:a16="http://schemas.microsoft.com/office/drawing/2014/main" id="{71500CB5-B3A3-46ED-86E1-2399EF335143}"/>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7EFA56E8-F7AF-4A1B-8B49-7BFB7E3C0F74}" type="slidenum">
              <a:rPr lang="en-US" altLang="en-US"/>
              <a:pPr>
                <a:spcBef>
                  <a:spcPct val="0"/>
                </a:spcBef>
                <a:buClrTx/>
                <a:buFontTx/>
                <a:buNone/>
              </a:pPr>
              <a:t>22</a:t>
            </a:fld>
            <a:endParaRPr lang="en-US" altLang="en-US"/>
          </a:p>
        </p:txBody>
      </p:sp>
      <p:sp>
        <p:nvSpPr>
          <p:cNvPr id="81923" name="Rectangle 1">
            <a:extLst>
              <a:ext uri="{FF2B5EF4-FFF2-40B4-BE49-F238E27FC236}">
                <a16:creationId xmlns="" xmlns:a16="http://schemas.microsoft.com/office/drawing/2014/main" id="{DBDFC797-AB3D-49AE-BAC9-EFFE5B280419}"/>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1924" name="Rectangle 2">
            <a:extLst>
              <a:ext uri="{FF2B5EF4-FFF2-40B4-BE49-F238E27FC236}">
                <a16:creationId xmlns="" xmlns:a16="http://schemas.microsoft.com/office/drawing/2014/main" id="{8B0D7D23-3E9C-47D7-BDCC-B12AD06AD206}"/>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
        <p:nvSpPr>
          <p:cNvPr id="81925" name="Text Box 3">
            <a:extLst>
              <a:ext uri="{FF2B5EF4-FFF2-40B4-BE49-F238E27FC236}">
                <a16:creationId xmlns="" xmlns:a16="http://schemas.microsoft.com/office/drawing/2014/main" id="{0CE7C82F-07BB-41C3-B278-9671733E89C3}"/>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40402151-DB60-4BC2-9019-96D8B3896EDE}" type="slidenum">
              <a:rPr lang="en-US" altLang="en-US"/>
              <a:pPr algn="r" eaLnBrk="1" hangingPunct="1">
                <a:spcBef>
                  <a:spcPct val="0"/>
                </a:spcBef>
                <a:buClrTx/>
                <a:buFontTx/>
                <a:buNone/>
              </a:pPr>
              <a:t>22</a:t>
            </a:fld>
            <a:endParaRPr lang="en-US" altLang="en-US"/>
          </a:p>
        </p:txBody>
      </p:sp>
    </p:spTree>
    <p:extLst>
      <p:ext uri="{BB962C8B-B14F-4D97-AF65-F5344CB8AC3E}">
        <p14:creationId xmlns:p14="http://schemas.microsoft.com/office/powerpoint/2010/main" val="3882643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8">
            <a:extLst>
              <a:ext uri="{FF2B5EF4-FFF2-40B4-BE49-F238E27FC236}">
                <a16:creationId xmlns="" xmlns:a16="http://schemas.microsoft.com/office/drawing/2014/main" id="{0CF0ED49-921C-4352-B913-B71FB80AD03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D468E31D-EF72-4E6F-A56C-D21C12092F3D}" type="slidenum">
              <a:rPr lang="en-US" altLang="en-US"/>
              <a:pPr>
                <a:spcBef>
                  <a:spcPct val="0"/>
                </a:spcBef>
                <a:buClrTx/>
                <a:buFontTx/>
                <a:buNone/>
              </a:pPr>
              <a:t>23</a:t>
            </a:fld>
            <a:endParaRPr lang="en-US" altLang="en-US"/>
          </a:p>
        </p:txBody>
      </p:sp>
      <p:sp>
        <p:nvSpPr>
          <p:cNvPr id="82947" name="Rectangle 1">
            <a:extLst>
              <a:ext uri="{FF2B5EF4-FFF2-40B4-BE49-F238E27FC236}">
                <a16:creationId xmlns="" xmlns:a16="http://schemas.microsoft.com/office/drawing/2014/main" id="{0E1F776C-BBDC-4E9A-8508-FD52692F559D}"/>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2948" name="Rectangle 2">
            <a:extLst>
              <a:ext uri="{FF2B5EF4-FFF2-40B4-BE49-F238E27FC236}">
                <a16:creationId xmlns="" xmlns:a16="http://schemas.microsoft.com/office/drawing/2014/main" id="{41B2355D-F5C5-4730-AD51-74BC6A22609D}"/>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
        <p:nvSpPr>
          <p:cNvPr id="82949" name="Text Box 3">
            <a:extLst>
              <a:ext uri="{FF2B5EF4-FFF2-40B4-BE49-F238E27FC236}">
                <a16:creationId xmlns="" xmlns:a16="http://schemas.microsoft.com/office/drawing/2014/main" id="{0D72759C-E8BC-4F39-906A-A4D99144BA3C}"/>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74E4266D-F9A0-4669-BAF1-0024D3EF1E1D}" type="slidenum">
              <a:rPr lang="en-US" altLang="en-US"/>
              <a:pPr algn="r" eaLnBrk="1" hangingPunct="1">
                <a:spcBef>
                  <a:spcPct val="0"/>
                </a:spcBef>
                <a:buClrTx/>
                <a:buFontTx/>
                <a:buNone/>
              </a:pPr>
              <a:t>23</a:t>
            </a:fld>
            <a:endParaRPr lang="en-US" altLang="en-US"/>
          </a:p>
        </p:txBody>
      </p:sp>
    </p:spTree>
    <p:extLst>
      <p:ext uri="{BB962C8B-B14F-4D97-AF65-F5344CB8AC3E}">
        <p14:creationId xmlns:p14="http://schemas.microsoft.com/office/powerpoint/2010/main" val="1486135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8">
            <a:extLst>
              <a:ext uri="{FF2B5EF4-FFF2-40B4-BE49-F238E27FC236}">
                <a16:creationId xmlns="" xmlns:a16="http://schemas.microsoft.com/office/drawing/2014/main" id="{4D59AABA-D128-4490-B17F-4C6B92E71684}"/>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35240A0C-86EF-4999-BC15-505B3347BCB5}" type="slidenum">
              <a:rPr lang="en-US" altLang="en-US"/>
              <a:pPr>
                <a:spcBef>
                  <a:spcPct val="0"/>
                </a:spcBef>
                <a:buClrTx/>
                <a:buFontTx/>
                <a:buNone/>
              </a:pPr>
              <a:t>24</a:t>
            </a:fld>
            <a:endParaRPr lang="en-US" altLang="en-US"/>
          </a:p>
        </p:txBody>
      </p:sp>
      <p:sp>
        <p:nvSpPr>
          <p:cNvPr id="83971" name="Rectangle 1">
            <a:extLst>
              <a:ext uri="{FF2B5EF4-FFF2-40B4-BE49-F238E27FC236}">
                <a16:creationId xmlns="" xmlns:a16="http://schemas.microsoft.com/office/drawing/2014/main" id="{13DA5E4D-147C-4D6C-BFEE-6E0E279714F1}"/>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3972" name="Rectangle 2">
            <a:extLst>
              <a:ext uri="{FF2B5EF4-FFF2-40B4-BE49-F238E27FC236}">
                <a16:creationId xmlns="" xmlns:a16="http://schemas.microsoft.com/office/drawing/2014/main" id="{17069F7A-0CF5-4A74-9393-C73BF9B834E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999533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8">
            <a:extLst>
              <a:ext uri="{FF2B5EF4-FFF2-40B4-BE49-F238E27FC236}">
                <a16:creationId xmlns="" xmlns:a16="http://schemas.microsoft.com/office/drawing/2014/main" id="{036D344C-D912-43D2-A57B-38F0CFF2EBB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4642176D-D5EF-41AA-9937-5E4D746D9837}" type="slidenum">
              <a:rPr lang="en-US" altLang="en-US"/>
              <a:pPr>
                <a:spcBef>
                  <a:spcPct val="0"/>
                </a:spcBef>
                <a:buClrTx/>
                <a:buFontTx/>
                <a:buNone/>
              </a:pPr>
              <a:t>26</a:t>
            </a:fld>
            <a:endParaRPr lang="en-US" altLang="en-US"/>
          </a:p>
        </p:txBody>
      </p:sp>
      <p:sp>
        <p:nvSpPr>
          <p:cNvPr id="76803" name="Rectangle 1">
            <a:extLst>
              <a:ext uri="{FF2B5EF4-FFF2-40B4-BE49-F238E27FC236}">
                <a16:creationId xmlns="" xmlns:a16="http://schemas.microsoft.com/office/drawing/2014/main" id="{C58CA168-F275-4290-AFE6-72667C33AD12}"/>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6804" name="Rectangle 2">
            <a:extLst>
              <a:ext uri="{FF2B5EF4-FFF2-40B4-BE49-F238E27FC236}">
                <a16:creationId xmlns="" xmlns:a16="http://schemas.microsoft.com/office/drawing/2014/main" id="{6838B51D-EE66-44C3-AC2D-5C565DFCD1B0}"/>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76805" name="Text Box 3">
            <a:extLst>
              <a:ext uri="{FF2B5EF4-FFF2-40B4-BE49-F238E27FC236}">
                <a16:creationId xmlns="" xmlns:a16="http://schemas.microsoft.com/office/drawing/2014/main" id="{125274AE-B4D4-4544-A1CE-8A56C27BB70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8769690-05E4-42ED-9AF0-264438AE93D4}" type="slidenum">
              <a:rPr lang="en-US" altLang="en-US"/>
              <a:pPr algn="r" eaLnBrk="1" hangingPunct="1">
                <a:spcBef>
                  <a:spcPct val="0"/>
                </a:spcBef>
                <a:buClrTx/>
                <a:buFontTx/>
                <a:buNone/>
              </a:pPr>
              <a:t>26</a:t>
            </a:fld>
            <a:endParaRPr lang="en-US" altLang="en-US"/>
          </a:p>
        </p:txBody>
      </p:sp>
    </p:spTree>
    <p:extLst>
      <p:ext uri="{BB962C8B-B14F-4D97-AF65-F5344CB8AC3E}">
        <p14:creationId xmlns:p14="http://schemas.microsoft.com/office/powerpoint/2010/main" val="2878446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8">
            <a:extLst>
              <a:ext uri="{FF2B5EF4-FFF2-40B4-BE49-F238E27FC236}">
                <a16:creationId xmlns="" xmlns:a16="http://schemas.microsoft.com/office/drawing/2014/main" id="{F8DE625B-BE98-451F-82FA-AAF98499348B}"/>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70398DC2-7D5A-4B3C-8EC9-2816D9ADCCFE}" type="slidenum">
              <a:rPr lang="en-US" altLang="en-US"/>
              <a:pPr>
                <a:spcBef>
                  <a:spcPct val="0"/>
                </a:spcBef>
                <a:buClrTx/>
                <a:buFontTx/>
                <a:buNone/>
              </a:pPr>
              <a:t>28</a:t>
            </a:fld>
            <a:endParaRPr lang="en-US" altLang="en-US"/>
          </a:p>
        </p:txBody>
      </p:sp>
      <p:sp>
        <p:nvSpPr>
          <p:cNvPr id="78851" name="Rectangle 1">
            <a:extLst>
              <a:ext uri="{FF2B5EF4-FFF2-40B4-BE49-F238E27FC236}">
                <a16:creationId xmlns="" xmlns:a16="http://schemas.microsoft.com/office/drawing/2014/main" id="{1C23BB2F-9FB7-4D7B-89AE-37E8BAFC0EB7}"/>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8852" name="Rectangle 2">
            <a:extLst>
              <a:ext uri="{FF2B5EF4-FFF2-40B4-BE49-F238E27FC236}">
                <a16:creationId xmlns="" xmlns:a16="http://schemas.microsoft.com/office/drawing/2014/main" id="{E9520990-D781-4318-924E-C60D8670D066}"/>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78853" name="Text Box 3">
            <a:extLst>
              <a:ext uri="{FF2B5EF4-FFF2-40B4-BE49-F238E27FC236}">
                <a16:creationId xmlns="" xmlns:a16="http://schemas.microsoft.com/office/drawing/2014/main" id="{3EE90A1C-5456-486A-938A-2B86213C0A2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C89A8F59-8A0D-4FA5-A3F7-CF42286B1C37}" type="slidenum">
              <a:rPr lang="en-US" altLang="en-US"/>
              <a:pPr algn="r" eaLnBrk="1" hangingPunct="1">
                <a:spcBef>
                  <a:spcPct val="0"/>
                </a:spcBef>
                <a:buClrTx/>
                <a:buFontTx/>
                <a:buNone/>
              </a:pPr>
              <a:t>28</a:t>
            </a:fld>
            <a:endParaRPr lang="en-US" altLang="en-US"/>
          </a:p>
        </p:txBody>
      </p:sp>
    </p:spTree>
    <p:extLst>
      <p:ext uri="{BB962C8B-B14F-4D97-AF65-F5344CB8AC3E}">
        <p14:creationId xmlns:p14="http://schemas.microsoft.com/office/powerpoint/2010/main" val="4031285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8">
            <a:extLst>
              <a:ext uri="{FF2B5EF4-FFF2-40B4-BE49-F238E27FC236}">
                <a16:creationId xmlns="" xmlns:a16="http://schemas.microsoft.com/office/drawing/2014/main" id="{85076787-A4AE-4520-AD67-E9C6F058F09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BC2B80EE-8520-42F6-9AF6-412281CEBE5D}" type="slidenum">
              <a:rPr lang="en-US" altLang="en-US"/>
              <a:pPr>
                <a:spcBef>
                  <a:spcPct val="0"/>
                </a:spcBef>
                <a:buClrTx/>
                <a:buFontTx/>
                <a:buNone/>
              </a:pPr>
              <a:t>29</a:t>
            </a:fld>
            <a:endParaRPr lang="en-US" altLang="en-US"/>
          </a:p>
        </p:txBody>
      </p:sp>
      <p:sp>
        <p:nvSpPr>
          <p:cNvPr id="68611" name="Text Box 1">
            <a:extLst>
              <a:ext uri="{FF2B5EF4-FFF2-40B4-BE49-F238E27FC236}">
                <a16:creationId xmlns="" xmlns:a16="http://schemas.microsoft.com/office/drawing/2014/main" id="{1BA0E8F0-515B-41CA-AA03-D79C055A0C6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0FA1F6D9-C05B-4A73-8219-BB51A404426D}" type="slidenum">
              <a:rPr lang="en-US" altLang="en-US"/>
              <a:pPr algn="r" eaLnBrk="1" hangingPunct="1">
                <a:spcBef>
                  <a:spcPct val="0"/>
                </a:spcBef>
                <a:buClrTx/>
                <a:buFontTx/>
                <a:buNone/>
              </a:pPr>
              <a:t>29</a:t>
            </a:fld>
            <a:endParaRPr lang="en-US" altLang="en-US"/>
          </a:p>
        </p:txBody>
      </p:sp>
      <p:sp>
        <p:nvSpPr>
          <p:cNvPr id="68612" name="Rectangle 2">
            <a:extLst>
              <a:ext uri="{FF2B5EF4-FFF2-40B4-BE49-F238E27FC236}">
                <a16:creationId xmlns="" xmlns:a16="http://schemas.microsoft.com/office/drawing/2014/main" id="{1C06E113-CA06-40FA-BE47-1BE84D854F90}"/>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8613" name="Text Box 3">
            <a:extLst>
              <a:ext uri="{FF2B5EF4-FFF2-40B4-BE49-F238E27FC236}">
                <a16:creationId xmlns="" xmlns:a16="http://schemas.microsoft.com/office/drawing/2014/main" id="{C1472337-BBA5-4ADC-938D-85CD5CD7E83C}"/>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dirty="0">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1901575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8">
            <a:extLst>
              <a:ext uri="{FF2B5EF4-FFF2-40B4-BE49-F238E27FC236}">
                <a16:creationId xmlns="" xmlns:a16="http://schemas.microsoft.com/office/drawing/2014/main" id="{4E4BCB88-E253-405D-A159-BC5B3281F098}"/>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0D80B6B-5D81-43FF-977A-85A75B149C16}" type="slidenum">
              <a:rPr lang="en-US" altLang="en-US"/>
              <a:pPr>
                <a:spcBef>
                  <a:spcPct val="0"/>
                </a:spcBef>
                <a:buClrTx/>
                <a:buFontTx/>
                <a:buNone/>
              </a:pPr>
              <a:t>30</a:t>
            </a:fld>
            <a:endParaRPr lang="en-US" altLang="en-US"/>
          </a:p>
        </p:txBody>
      </p:sp>
      <p:sp>
        <p:nvSpPr>
          <p:cNvPr id="79875" name="Rectangle 1">
            <a:extLst>
              <a:ext uri="{FF2B5EF4-FFF2-40B4-BE49-F238E27FC236}">
                <a16:creationId xmlns="" xmlns:a16="http://schemas.microsoft.com/office/drawing/2014/main" id="{8D6174E6-9E3A-43F3-AB9F-E30B1D4EE4CE}"/>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79876" name="Rectangle 2">
            <a:extLst>
              <a:ext uri="{FF2B5EF4-FFF2-40B4-BE49-F238E27FC236}">
                <a16:creationId xmlns="" xmlns:a16="http://schemas.microsoft.com/office/drawing/2014/main" id="{985C9433-C70C-465D-8043-C46431B0AB08}"/>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3017533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8">
            <a:extLst>
              <a:ext uri="{FF2B5EF4-FFF2-40B4-BE49-F238E27FC236}">
                <a16:creationId xmlns="" xmlns:a16="http://schemas.microsoft.com/office/drawing/2014/main" id="{90B319D5-713C-4D09-8813-3D6F590415C1}"/>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6D91515B-6503-4605-9E9D-E0A26738A230}" type="slidenum">
              <a:rPr lang="en-US" altLang="en-US"/>
              <a:pPr>
                <a:spcBef>
                  <a:spcPct val="0"/>
                </a:spcBef>
                <a:buClrTx/>
                <a:buFontTx/>
                <a:buNone/>
              </a:pPr>
              <a:t>4</a:t>
            </a:fld>
            <a:endParaRPr lang="en-US" altLang="en-US"/>
          </a:p>
        </p:txBody>
      </p:sp>
      <p:sp>
        <p:nvSpPr>
          <p:cNvPr id="64515" name="Rectangle 1">
            <a:extLst>
              <a:ext uri="{FF2B5EF4-FFF2-40B4-BE49-F238E27FC236}">
                <a16:creationId xmlns="" xmlns:a16="http://schemas.microsoft.com/office/drawing/2014/main" id="{CFFDF319-A126-4BB8-A718-6E5E01A6A697}"/>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4516" name="Rectangle 2">
            <a:extLst>
              <a:ext uri="{FF2B5EF4-FFF2-40B4-BE49-F238E27FC236}">
                <a16:creationId xmlns="" xmlns:a16="http://schemas.microsoft.com/office/drawing/2014/main" id="{87379035-7F88-4295-8182-E6609EE43A88}"/>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64517" name="Text Box 3">
            <a:extLst>
              <a:ext uri="{FF2B5EF4-FFF2-40B4-BE49-F238E27FC236}">
                <a16:creationId xmlns="" xmlns:a16="http://schemas.microsoft.com/office/drawing/2014/main" id="{B9860849-D92A-4792-A43C-00431B22528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50A3CD0-42F8-4E27-BF4E-1F648F5F7503}" type="slidenum">
              <a:rPr lang="en-US" altLang="en-US"/>
              <a:pPr algn="r" eaLnBrk="1" hangingPunct="1">
                <a:spcBef>
                  <a:spcPct val="0"/>
                </a:spcBef>
                <a:buClrTx/>
                <a:buFontTx/>
                <a:buNone/>
              </a:pPr>
              <a:t>4</a:t>
            </a:fld>
            <a:endParaRPr lang="en-US" altLang="en-US"/>
          </a:p>
        </p:txBody>
      </p:sp>
    </p:spTree>
    <p:extLst>
      <p:ext uri="{BB962C8B-B14F-4D97-AF65-F5344CB8AC3E}">
        <p14:creationId xmlns:p14="http://schemas.microsoft.com/office/powerpoint/2010/main" val="32128857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8">
            <a:extLst>
              <a:ext uri="{FF2B5EF4-FFF2-40B4-BE49-F238E27FC236}">
                <a16:creationId xmlns="" xmlns:a16="http://schemas.microsoft.com/office/drawing/2014/main" id="{5515C65C-47A7-4D25-85C2-218DAA1A351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F6C3431B-7A8A-4EA2-952F-F7D6B9D032E6}" type="slidenum">
              <a:rPr lang="en-US" altLang="en-US"/>
              <a:pPr>
                <a:spcBef>
                  <a:spcPct val="0"/>
                </a:spcBef>
                <a:buClrTx/>
                <a:buFontTx/>
                <a:buNone/>
              </a:pPr>
              <a:t>32</a:t>
            </a:fld>
            <a:endParaRPr lang="en-US" altLang="en-US"/>
          </a:p>
        </p:txBody>
      </p:sp>
      <p:sp>
        <p:nvSpPr>
          <p:cNvPr id="84995" name="Rectangle 1">
            <a:extLst>
              <a:ext uri="{FF2B5EF4-FFF2-40B4-BE49-F238E27FC236}">
                <a16:creationId xmlns="" xmlns:a16="http://schemas.microsoft.com/office/drawing/2014/main" id="{758DEF2E-440F-4D81-90B1-D8D9486777CF}"/>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4996" name="Rectangle 2">
            <a:extLst>
              <a:ext uri="{FF2B5EF4-FFF2-40B4-BE49-F238E27FC236}">
                <a16:creationId xmlns="" xmlns:a16="http://schemas.microsoft.com/office/drawing/2014/main" id="{826DA1F4-F5AB-454F-8EC2-3632A5516EDA}"/>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
        <p:nvSpPr>
          <p:cNvPr id="84997" name="Text Box 3">
            <a:extLst>
              <a:ext uri="{FF2B5EF4-FFF2-40B4-BE49-F238E27FC236}">
                <a16:creationId xmlns="" xmlns:a16="http://schemas.microsoft.com/office/drawing/2014/main" id="{F3E29B57-96EB-4D59-AB20-548BBFD55139}"/>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3A0DD50A-E695-4454-9C74-7E85D7DC0E3C}" type="slidenum">
              <a:rPr lang="en-US" altLang="en-US"/>
              <a:pPr algn="r" eaLnBrk="1" hangingPunct="1">
                <a:spcBef>
                  <a:spcPct val="0"/>
                </a:spcBef>
                <a:buClrTx/>
                <a:buFontTx/>
                <a:buNone/>
              </a:pPr>
              <a:t>32</a:t>
            </a:fld>
            <a:endParaRPr lang="en-US" altLang="en-US"/>
          </a:p>
        </p:txBody>
      </p:sp>
    </p:spTree>
    <p:extLst>
      <p:ext uri="{BB962C8B-B14F-4D97-AF65-F5344CB8AC3E}">
        <p14:creationId xmlns:p14="http://schemas.microsoft.com/office/powerpoint/2010/main" val="3906491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8">
            <a:extLst>
              <a:ext uri="{FF2B5EF4-FFF2-40B4-BE49-F238E27FC236}">
                <a16:creationId xmlns="" xmlns:a16="http://schemas.microsoft.com/office/drawing/2014/main" id="{833B25E4-3432-4A7A-8779-999E8468985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33F07803-69FC-4C20-94FD-E1EA5A92A330}" type="slidenum">
              <a:rPr lang="en-US" altLang="en-US"/>
              <a:pPr>
                <a:spcBef>
                  <a:spcPct val="0"/>
                </a:spcBef>
                <a:buClrTx/>
                <a:buFontTx/>
                <a:buNone/>
              </a:pPr>
              <a:t>33</a:t>
            </a:fld>
            <a:endParaRPr lang="en-US" altLang="en-US"/>
          </a:p>
        </p:txBody>
      </p:sp>
      <p:sp>
        <p:nvSpPr>
          <p:cNvPr id="86019" name="Rectangle 1">
            <a:extLst>
              <a:ext uri="{FF2B5EF4-FFF2-40B4-BE49-F238E27FC236}">
                <a16:creationId xmlns="" xmlns:a16="http://schemas.microsoft.com/office/drawing/2014/main" id="{05DC3628-E712-4495-B22D-AD409A689DF6}"/>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6020" name="Rectangle 2">
            <a:extLst>
              <a:ext uri="{FF2B5EF4-FFF2-40B4-BE49-F238E27FC236}">
                <a16:creationId xmlns="" xmlns:a16="http://schemas.microsoft.com/office/drawing/2014/main" id="{5B24B8A2-D13F-4B44-B354-ADD104E8FC34}"/>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86021" name="Text Box 3">
            <a:extLst>
              <a:ext uri="{FF2B5EF4-FFF2-40B4-BE49-F238E27FC236}">
                <a16:creationId xmlns="" xmlns:a16="http://schemas.microsoft.com/office/drawing/2014/main" id="{EB0ED813-21A0-44C4-84F3-CE309C4F9C4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C7ADD8C-52DA-46E0-B04A-FAED65114F3D}" type="slidenum">
              <a:rPr lang="en-US" altLang="en-US"/>
              <a:pPr algn="r" eaLnBrk="1" hangingPunct="1">
                <a:spcBef>
                  <a:spcPct val="0"/>
                </a:spcBef>
                <a:buClrTx/>
                <a:buFontTx/>
                <a:buNone/>
              </a:pPr>
              <a:t>33</a:t>
            </a:fld>
            <a:endParaRPr lang="en-US" altLang="en-US"/>
          </a:p>
        </p:txBody>
      </p:sp>
    </p:spTree>
    <p:extLst>
      <p:ext uri="{BB962C8B-B14F-4D97-AF65-F5344CB8AC3E}">
        <p14:creationId xmlns:p14="http://schemas.microsoft.com/office/powerpoint/2010/main" val="2901055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8">
            <a:extLst>
              <a:ext uri="{FF2B5EF4-FFF2-40B4-BE49-F238E27FC236}">
                <a16:creationId xmlns="" xmlns:a16="http://schemas.microsoft.com/office/drawing/2014/main" id="{2B2EAC25-536F-4CDE-89A9-C231B6ED3FB6}"/>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96456453-B673-4D53-B09E-BCB233B695E6}" type="slidenum">
              <a:rPr lang="en-US" altLang="en-US"/>
              <a:pPr>
                <a:spcBef>
                  <a:spcPct val="0"/>
                </a:spcBef>
                <a:buClrTx/>
                <a:buFontTx/>
                <a:buNone/>
              </a:pPr>
              <a:t>35</a:t>
            </a:fld>
            <a:endParaRPr lang="en-US" altLang="en-US"/>
          </a:p>
        </p:txBody>
      </p:sp>
      <p:sp>
        <p:nvSpPr>
          <p:cNvPr id="87043" name="Rectangle 1">
            <a:extLst>
              <a:ext uri="{FF2B5EF4-FFF2-40B4-BE49-F238E27FC236}">
                <a16:creationId xmlns="" xmlns:a16="http://schemas.microsoft.com/office/drawing/2014/main" id="{4408B37F-B203-4756-9B5D-6DF273502DC9}"/>
              </a:ext>
            </a:extLst>
          </p:cNvPr>
          <p:cNvSpPr>
            <a:spLocks noGrp="1" noRot="1" noChangeAspect="1" noChangeArrowheads="1" noTextEdit="1"/>
          </p:cNvSpPr>
          <p:nvPr>
            <p:ph type="sldImg"/>
          </p:nvPr>
        </p:nvSpPr>
        <p:spPr>
          <a:xfrm>
            <a:off x="1181100" y="698500"/>
            <a:ext cx="4646613" cy="3484563"/>
          </a:xfrm>
          <a:solidFill>
            <a:srgbClr val="FFFFFF"/>
          </a:solidFill>
          <a:ln/>
        </p:spPr>
      </p:sp>
      <p:sp>
        <p:nvSpPr>
          <p:cNvPr id="87044" name="Rectangle 2">
            <a:extLst>
              <a:ext uri="{FF2B5EF4-FFF2-40B4-BE49-F238E27FC236}">
                <a16:creationId xmlns="" xmlns:a16="http://schemas.microsoft.com/office/drawing/2014/main" id="{3630A901-89C0-41B9-8786-6D0A82DD81B5}"/>
              </a:ext>
            </a:extLst>
          </p:cNvPr>
          <p:cNvSpPr>
            <a:spLocks noGrp="1" noChangeArrowheads="1"/>
          </p:cNvSpPr>
          <p:nvPr>
            <p:ph type="body" idx="1"/>
          </p:nvPr>
        </p:nvSpPr>
        <p:spPr>
          <a:xfrm>
            <a:off x="935038" y="4416425"/>
            <a:ext cx="5138737" cy="41798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857124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8">
            <a:extLst>
              <a:ext uri="{FF2B5EF4-FFF2-40B4-BE49-F238E27FC236}">
                <a16:creationId xmlns="" xmlns:a16="http://schemas.microsoft.com/office/drawing/2014/main" id="{2F810678-B090-4E40-9B4E-DB1613B9E06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2513965-5B3F-473D-A73A-C0629E39CC7D}" type="slidenum">
              <a:rPr lang="en-US" altLang="en-US"/>
              <a:pPr>
                <a:spcBef>
                  <a:spcPct val="0"/>
                </a:spcBef>
                <a:buClrTx/>
                <a:buFontTx/>
                <a:buNone/>
              </a:pPr>
              <a:t>36</a:t>
            </a:fld>
            <a:endParaRPr lang="en-US" altLang="en-US"/>
          </a:p>
        </p:txBody>
      </p:sp>
      <p:sp>
        <p:nvSpPr>
          <p:cNvPr id="88067" name="Rectangle 1">
            <a:extLst>
              <a:ext uri="{FF2B5EF4-FFF2-40B4-BE49-F238E27FC236}">
                <a16:creationId xmlns="" xmlns:a16="http://schemas.microsoft.com/office/drawing/2014/main" id="{B53E25E0-8780-4FF9-B9D9-A8490FDA8E4B}"/>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88068" name="Rectangle 2">
            <a:extLst>
              <a:ext uri="{FF2B5EF4-FFF2-40B4-BE49-F238E27FC236}">
                <a16:creationId xmlns="" xmlns:a16="http://schemas.microsoft.com/office/drawing/2014/main" id="{C17FE0AB-945E-4853-AC4A-12223F92F154}"/>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
        <p:nvSpPr>
          <p:cNvPr id="88069" name="Text Box 3">
            <a:extLst>
              <a:ext uri="{FF2B5EF4-FFF2-40B4-BE49-F238E27FC236}">
                <a16:creationId xmlns="" xmlns:a16="http://schemas.microsoft.com/office/drawing/2014/main" id="{EC1696C2-EA53-42D2-A604-69FD5B4E54EB}"/>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21A80370-0E20-479F-95A3-7480F4888AA4}" type="slidenum">
              <a:rPr lang="en-US" altLang="en-US"/>
              <a:pPr algn="r" eaLnBrk="1" hangingPunct="1">
                <a:spcBef>
                  <a:spcPct val="0"/>
                </a:spcBef>
                <a:buClrTx/>
                <a:buFontTx/>
                <a:buNone/>
              </a:pPr>
              <a:t>36</a:t>
            </a:fld>
            <a:endParaRPr lang="en-US" altLang="en-US"/>
          </a:p>
        </p:txBody>
      </p:sp>
    </p:spTree>
    <p:extLst>
      <p:ext uri="{BB962C8B-B14F-4D97-AF65-F5344CB8AC3E}">
        <p14:creationId xmlns:p14="http://schemas.microsoft.com/office/powerpoint/2010/main" val="3300754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1138" name="Rectangle 8">
            <a:extLst>
              <a:ext uri="{FF2B5EF4-FFF2-40B4-BE49-F238E27FC236}">
                <a16:creationId xmlns="" xmlns:a16="http://schemas.microsoft.com/office/drawing/2014/main" id="{E62EAA46-17C5-4961-BD73-3AB5699539D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5472248B-88A7-4A04-B1F8-AF3E86D1A452}" type="slidenum">
              <a:rPr lang="en-US" altLang="en-US"/>
              <a:pPr>
                <a:spcBef>
                  <a:spcPct val="0"/>
                </a:spcBef>
                <a:buClrTx/>
                <a:buFontTx/>
                <a:buNone/>
              </a:pPr>
              <a:t>40</a:t>
            </a:fld>
            <a:endParaRPr lang="en-US" altLang="en-US"/>
          </a:p>
        </p:txBody>
      </p:sp>
      <p:sp>
        <p:nvSpPr>
          <p:cNvPr id="91139" name="Rectangle 1">
            <a:extLst>
              <a:ext uri="{FF2B5EF4-FFF2-40B4-BE49-F238E27FC236}">
                <a16:creationId xmlns="" xmlns:a16="http://schemas.microsoft.com/office/drawing/2014/main" id="{1EE00EDD-9197-4754-826D-8C7A72FB5B63}"/>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91140" name="Rectangle 2">
            <a:extLst>
              <a:ext uri="{FF2B5EF4-FFF2-40B4-BE49-F238E27FC236}">
                <a16:creationId xmlns="" xmlns:a16="http://schemas.microsoft.com/office/drawing/2014/main" id="{604E7D37-2D53-4FE6-8B03-234209022A51}"/>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91141" name="Text Box 3">
            <a:extLst>
              <a:ext uri="{FF2B5EF4-FFF2-40B4-BE49-F238E27FC236}">
                <a16:creationId xmlns="" xmlns:a16="http://schemas.microsoft.com/office/drawing/2014/main" id="{038F7009-AA7B-465A-B79B-DFAAB09FEFA9}"/>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C7AD99D-5435-413A-B332-21590791ECA7}" type="slidenum">
              <a:rPr lang="en-US" altLang="en-US"/>
              <a:pPr algn="r" eaLnBrk="1" hangingPunct="1">
                <a:spcBef>
                  <a:spcPct val="0"/>
                </a:spcBef>
                <a:buClrTx/>
                <a:buFontTx/>
                <a:buNone/>
              </a:pPr>
              <a:t>40</a:t>
            </a:fld>
            <a:endParaRPr lang="en-US" altLang="en-US"/>
          </a:p>
        </p:txBody>
      </p:sp>
    </p:spTree>
    <p:extLst>
      <p:ext uri="{BB962C8B-B14F-4D97-AF65-F5344CB8AC3E}">
        <p14:creationId xmlns:p14="http://schemas.microsoft.com/office/powerpoint/2010/main" val="2734453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186" name="Rectangle 8">
            <a:extLst>
              <a:ext uri="{FF2B5EF4-FFF2-40B4-BE49-F238E27FC236}">
                <a16:creationId xmlns="" xmlns:a16="http://schemas.microsoft.com/office/drawing/2014/main" id="{5CB88650-8AAA-4E9A-B130-31E0BFEE248C}"/>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58B61F9-81D6-4940-AD16-2BFCC1D1094D}" type="slidenum">
              <a:rPr lang="en-US" altLang="en-US"/>
              <a:pPr>
                <a:spcBef>
                  <a:spcPct val="0"/>
                </a:spcBef>
                <a:buClrTx/>
                <a:buFontTx/>
                <a:buNone/>
              </a:pPr>
              <a:t>41</a:t>
            </a:fld>
            <a:endParaRPr lang="en-US" altLang="en-US"/>
          </a:p>
        </p:txBody>
      </p:sp>
      <p:sp>
        <p:nvSpPr>
          <p:cNvPr id="93187" name="Rectangle 1">
            <a:extLst>
              <a:ext uri="{FF2B5EF4-FFF2-40B4-BE49-F238E27FC236}">
                <a16:creationId xmlns="" xmlns:a16="http://schemas.microsoft.com/office/drawing/2014/main" id="{3973CFE4-53BE-453A-998E-86449DD96F94}"/>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93188" name="Rectangle 2">
            <a:extLst>
              <a:ext uri="{FF2B5EF4-FFF2-40B4-BE49-F238E27FC236}">
                <a16:creationId xmlns="" xmlns:a16="http://schemas.microsoft.com/office/drawing/2014/main" id="{37CB4609-AEFA-4EF5-B0B6-8153A99664DF}"/>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
        <p:nvSpPr>
          <p:cNvPr id="93189" name="Text Box 3">
            <a:extLst>
              <a:ext uri="{FF2B5EF4-FFF2-40B4-BE49-F238E27FC236}">
                <a16:creationId xmlns="" xmlns:a16="http://schemas.microsoft.com/office/drawing/2014/main" id="{15A338DA-CC9A-40A7-8778-EFEAC8F19536}"/>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C893CFFD-1C3F-413C-AB37-619B838D3447}" type="slidenum">
              <a:rPr lang="en-US" altLang="en-US"/>
              <a:pPr algn="r" eaLnBrk="1" hangingPunct="1">
                <a:spcBef>
                  <a:spcPct val="0"/>
                </a:spcBef>
                <a:buClrTx/>
                <a:buFontTx/>
                <a:buNone/>
              </a:pPr>
              <a:t>41</a:t>
            </a:fld>
            <a:endParaRPr lang="en-US" altLang="en-US"/>
          </a:p>
        </p:txBody>
      </p:sp>
    </p:spTree>
    <p:extLst>
      <p:ext uri="{BB962C8B-B14F-4D97-AF65-F5344CB8AC3E}">
        <p14:creationId xmlns:p14="http://schemas.microsoft.com/office/powerpoint/2010/main" val="2800996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8">
            <a:extLst>
              <a:ext uri="{FF2B5EF4-FFF2-40B4-BE49-F238E27FC236}">
                <a16:creationId xmlns="" xmlns:a16="http://schemas.microsoft.com/office/drawing/2014/main" id="{3EDFF7D8-1965-4903-97E5-25A7C9AE9F1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B26D9519-8154-4355-BB24-1EF64F3580E9}" type="slidenum">
              <a:rPr lang="en-US" altLang="en-US"/>
              <a:pPr>
                <a:spcBef>
                  <a:spcPct val="0"/>
                </a:spcBef>
                <a:buClrTx/>
                <a:buFontTx/>
                <a:buNone/>
              </a:pPr>
              <a:t>5</a:t>
            </a:fld>
            <a:endParaRPr lang="en-US" altLang="en-US"/>
          </a:p>
        </p:txBody>
      </p:sp>
      <p:sp>
        <p:nvSpPr>
          <p:cNvPr id="59395" name="Text Box 1">
            <a:extLst>
              <a:ext uri="{FF2B5EF4-FFF2-40B4-BE49-F238E27FC236}">
                <a16:creationId xmlns="" xmlns:a16="http://schemas.microsoft.com/office/drawing/2014/main" id="{F4549DDF-ED75-4F7D-A37B-15C161407CA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6C46B35F-E849-43A0-AEA7-6F3FC951D101}" type="slidenum">
              <a:rPr lang="en-US" altLang="en-US"/>
              <a:pPr algn="r" eaLnBrk="1" hangingPunct="1">
                <a:spcBef>
                  <a:spcPct val="0"/>
                </a:spcBef>
                <a:buClrTx/>
                <a:buFontTx/>
                <a:buNone/>
              </a:pPr>
              <a:t>5</a:t>
            </a:fld>
            <a:endParaRPr lang="en-US" altLang="en-US"/>
          </a:p>
        </p:txBody>
      </p:sp>
      <p:sp>
        <p:nvSpPr>
          <p:cNvPr id="59396" name="Rectangle 2">
            <a:extLst>
              <a:ext uri="{FF2B5EF4-FFF2-40B4-BE49-F238E27FC236}">
                <a16:creationId xmlns="" xmlns:a16="http://schemas.microsoft.com/office/drawing/2014/main" id="{7D7FEB13-7587-4A02-AA1D-7D4AB7554E2A}"/>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59397" name="Rectangle 3">
            <a:extLst>
              <a:ext uri="{FF2B5EF4-FFF2-40B4-BE49-F238E27FC236}">
                <a16:creationId xmlns="" xmlns:a16="http://schemas.microsoft.com/office/drawing/2014/main" id="{E5FAD8D2-073C-4709-A506-6D4F3B96458F}"/>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474961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8">
            <a:extLst>
              <a:ext uri="{FF2B5EF4-FFF2-40B4-BE49-F238E27FC236}">
                <a16:creationId xmlns="" xmlns:a16="http://schemas.microsoft.com/office/drawing/2014/main" id="{FD3836BA-08E7-49F9-80CE-95060DFE7C9E}"/>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6DC87B7E-C65C-4084-AC5F-E52C3C3A86A7}" type="slidenum">
              <a:rPr lang="en-US" altLang="en-US"/>
              <a:pPr>
                <a:spcBef>
                  <a:spcPct val="0"/>
                </a:spcBef>
                <a:buClrTx/>
                <a:buFontTx/>
                <a:buNone/>
              </a:pPr>
              <a:t>6</a:t>
            </a:fld>
            <a:endParaRPr lang="en-US" altLang="en-US"/>
          </a:p>
        </p:txBody>
      </p:sp>
      <p:sp>
        <p:nvSpPr>
          <p:cNvPr id="60419" name="Text Box 1">
            <a:extLst>
              <a:ext uri="{FF2B5EF4-FFF2-40B4-BE49-F238E27FC236}">
                <a16:creationId xmlns="" xmlns:a16="http://schemas.microsoft.com/office/drawing/2014/main" id="{1DCBE226-6D12-46F2-B22E-780A5D3A99AE}"/>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8E28D771-4EA2-4D14-B75D-1F891BBECD31}" type="slidenum">
              <a:rPr lang="en-US" altLang="en-US"/>
              <a:pPr algn="r" eaLnBrk="1" hangingPunct="1">
                <a:spcBef>
                  <a:spcPct val="0"/>
                </a:spcBef>
                <a:buClrTx/>
                <a:buFontTx/>
                <a:buNone/>
              </a:pPr>
              <a:t>6</a:t>
            </a:fld>
            <a:endParaRPr lang="en-US" altLang="en-US"/>
          </a:p>
        </p:txBody>
      </p:sp>
      <p:sp>
        <p:nvSpPr>
          <p:cNvPr id="60420" name="Rectangle 2">
            <a:extLst>
              <a:ext uri="{FF2B5EF4-FFF2-40B4-BE49-F238E27FC236}">
                <a16:creationId xmlns="" xmlns:a16="http://schemas.microsoft.com/office/drawing/2014/main" id="{C0935764-D9E7-4670-AAEC-C048C8681C18}"/>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0421" name="Rectangle 3">
            <a:extLst>
              <a:ext uri="{FF2B5EF4-FFF2-40B4-BE49-F238E27FC236}">
                <a16:creationId xmlns="" xmlns:a16="http://schemas.microsoft.com/office/drawing/2014/main" id="{D83B814D-B4D7-4D8B-9FD5-4B23345C8595}"/>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668839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8">
            <a:extLst>
              <a:ext uri="{FF2B5EF4-FFF2-40B4-BE49-F238E27FC236}">
                <a16:creationId xmlns="" xmlns:a16="http://schemas.microsoft.com/office/drawing/2014/main" id="{152B7630-88AC-42B2-8DAC-0ABFBB9575CA}"/>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7973B4E6-640C-4D0D-A148-C8E9DDDDDA1D}" type="slidenum">
              <a:rPr lang="en-US" altLang="en-US"/>
              <a:pPr>
                <a:spcBef>
                  <a:spcPct val="0"/>
                </a:spcBef>
                <a:buClrTx/>
                <a:buFontTx/>
                <a:buNone/>
              </a:pPr>
              <a:t>7</a:t>
            </a:fld>
            <a:endParaRPr lang="en-US" altLang="en-US"/>
          </a:p>
        </p:txBody>
      </p:sp>
      <p:sp>
        <p:nvSpPr>
          <p:cNvPr id="63491" name="Text Box 1">
            <a:extLst>
              <a:ext uri="{FF2B5EF4-FFF2-40B4-BE49-F238E27FC236}">
                <a16:creationId xmlns="" xmlns:a16="http://schemas.microsoft.com/office/drawing/2014/main" id="{65ABF65F-186A-409C-9352-34F96D346FD7}"/>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B54F779D-D277-4D80-895B-77A7207FFF06}" type="slidenum">
              <a:rPr lang="en-US" altLang="en-US"/>
              <a:pPr algn="r" eaLnBrk="1" hangingPunct="1">
                <a:spcBef>
                  <a:spcPct val="0"/>
                </a:spcBef>
                <a:buClrTx/>
                <a:buFontTx/>
                <a:buNone/>
              </a:pPr>
              <a:t>7</a:t>
            </a:fld>
            <a:endParaRPr lang="en-US" altLang="en-US"/>
          </a:p>
        </p:txBody>
      </p:sp>
      <p:sp>
        <p:nvSpPr>
          <p:cNvPr id="63492" name="Rectangle 2">
            <a:extLst>
              <a:ext uri="{FF2B5EF4-FFF2-40B4-BE49-F238E27FC236}">
                <a16:creationId xmlns="" xmlns:a16="http://schemas.microsoft.com/office/drawing/2014/main" id="{5C34A470-2565-4D53-9D55-7A2A2185C93E}"/>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3493" name="Rectangle 3">
            <a:extLst>
              <a:ext uri="{FF2B5EF4-FFF2-40B4-BE49-F238E27FC236}">
                <a16:creationId xmlns="" xmlns:a16="http://schemas.microsoft.com/office/drawing/2014/main" id="{B774A036-AF00-458D-B6EF-4CDB7C68BF03}"/>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635417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Attempt to match devices between files: For example, if, in file 1, the first device is navigation and the second is the sonar, and in file 2 the first device is sonar and the second navigation, it will detect that and swap them</a:t>
            </a:r>
          </a:p>
        </p:txBody>
      </p:sp>
      <p:sp>
        <p:nvSpPr>
          <p:cNvPr id="4" name="Slide Number Placeholder 3"/>
          <p:cNvSpPr>
            <a:spLocks noGrp="1"/>
          </p:cNvSpPr>
          <p:nvPr>
            <p:ph type="sldNum" sz="quarter" idx="5"/>
          </p:nvPr>
        </p:nvSpPr>
        <p:spPr/>
        <p:txBody>
          <a:bodyPr/>
          <a:lstStyle/>
          <a:p>
            <a:fld id="{78D3A5F2-2DF9-1D48-A4E2-5D75BCCC5106}" type="slidenum">
              <a:rPr lang="en-US" smtClean="0"/>
              <a:pPr/>
              <a:t>10</a:t>
            </a:fld>
            <a:endParaRPr lang="en-US"/>
          </a:p>
        </p:txBody>
      </p:sp>
    </p:spTree>
    <p:extLst>
      <p:ext uri="{BB962C8B-B14F-4D97-AF65-F5344CB8AC3E}">
        <p14:creationId xmlns:p14="http://schemas.microsoft.com/office/powerpoint/2010/main" val="3263892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8">
            <a:extLst>
              <a:ext uri="{FF2B5EF4-FFF2-40B4-BE49-F238E27FC236}">
                <a16:creationId xmlns="" xmlns:a16="http://schemas.microsoft.com/office/drawing/2014/main" id="{BC036E00-26EF-4613-A57F-8AB3DC0E77DE}"/>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A43B5B0-6AD2-407D-8578-FB74A00A90D5}" type="slidenum">
              <a:rPr lang="en-US" altLang="en-US"/>
              <a:pPr>
                <a:spcBef>
                  <a:spcPct val="0"/>
                </a:spcBef>
                <a:buClrTx/>
                <a:buFontTx/>
                <a:buNone/>
              </a:pPr>
              <a:t>11</a:t>
            </a:fld>
            <a:endParaRPr lang="en-US" altLang="en-US"/>
          </a:p>
        </p:txBody>
      </p:sp>
      <p:sp>
        <p:nvSpPr>
          <p:cNvPr id="66563" name="Rectangle 1">
            <a:extLst>
              <a:ext uri="{FF2B5EF4-FFF2-40B4-BE49-F238E27FC236}">
                <a16:creationId xmlns="" xmlns:a16="http://schemas.microsoft.com/office/drawing/2014/main" id="{B6B1C4ED-A50F-4DCE-86D5-5795EB3714F2}"/>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6564" name="Rectangle 2">
            <a:extLst>
              <a:ext uri="{FF2B5EF4-FFF2-40B4-BE49-F238E27FC236}">
                <a16:creationId xmlns="" xmlns:a16="http://schemas.microsoft.com/office/drawing/2014/main" id="{781C94EB-5D4D-44C2-A5D7-3DA97C6ED11E}"/>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679616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8">
            <a:extLst>
              <a:ext uri="{FF2B5EF4-FFF2-40B4-BE49-F238E27FC236}">
                <a16:creationId xmlns="" xmlns:a16="http://schemas.microsoft.com/office/drawing/2014/main" id="{3889163F-9D7B-4D67-A61E-4DCD9D1B51E8}"/>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6B4CABB2-9EF5-4C45-A4F0-B7D9A2B47C42}" type="slidenum">
              <a:rPr lang="en-US" altLang="en-US"/>
              <a:pPr>
                <a:spcBef>
                  <a:spcPct val="0"/>
                </a:spcBef>
                <a:buClrTx/>
                <a:buFontTx/>
                <a:buNone/>
              </a:pPr>
              <a:t>12</a:t>
            </a:fld>
            <a:endParaRPr lang="en-US" altLang="en-US"/>
          </a:p>
        </p:txBody>
      </p:sp>
      <p:sp>
        <p:nvSpPr>
          <p:cNvPr id="67587" name="Rectangle 1">
            <a:extLst>
              <a:ext uri="{FF2B5EF4-FFF2-40B4-BE49-F238E27FC236}">
                <a16:creationId xmlns="" xmlns:a16="http://schemas.microsoft.com/office/drawing/2014/main" id="{C3AEAC94-E006-4BBE-B017-11C245C39BAC}"/>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7588" name="Rectangle 2">
            <a:extLst>
              <a:ext uri="{FF2B5EF4-FFF2-40B4-BE49-F238E27FC236}">
                <a16:creationId xmlns="" xmlns:a16="http://schemas.microsoft.com/office/drawing/2014/main" id="{E0AED67C-2708-4C59-9CCF-771F3D29D5E3}"/>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Positions can be selected or excluded for smoothing</a:t>
            </a: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Areas can also be selected to exclude from the final imagery</a:t>
            </a: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Right-click -&gt; Show Charts</a:t>
            </a:r>
          </a:p>
        </p:txBody>
      </p:sp>
      <p:sp>
        <p:nvSpPr>
          <p:cNvPr id="67589" name="Text Box 3">
            <a:extLst>
              <a:ext uri="{FF2B5EF4-FFF2-40B4-BE49-F238E27FC236}">
                <a16:creationId xmlns="" xmlns:a16="http://schemas.microsoft.com/office/drawing/2014/main" id="{00DB1E9F-325E-4B92-AE8C-121039A70AB2}"/>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89B3DE82-89B8-4BF6-885E-CABECF8DA1C5}" type="slidenum">
              <a:rPr lang="en-US" altLang="en-US"/>
              <a:pPr algn="r" eaLnBrk="1" hangingPunct="1">
                <a:spcBef>
                  <a:spcPct val="0"/>
                </a:spcBef>
                <a:buClrTx/>
                <a:buFontTx/>
                <a:buNone/>
              </a:pPr>
              <a:t>12</a:t>
            </a:fld>
            <a:endParaRPr lang="en-US" altLang="en-US"/>
          </a:p>
        </p:txBody>
      </p:sp>
    </p:spTree>
    <p:extLst>
      <p:ext uri="{BB962C8B-B14F-4D97-AF65-F5344CB8AC3E}">
        <p14:creationId xmlns:p14="http://schemas.microsoft.com/office/powerpoint/2010/main" val="3992670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8">
            <a:extLst>
              <a:ext uri="{FF2B5EF4-FFF2-40B4-BE49-F238E27FC236}">
                <a16:creationId xmlns="" xmlns:a16="http://schemas.microsoft.com/office/drawing/2014/main" id="{85076787-A4AE-4520-AD67-E9C6F058F09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BC2B80EE-8520-42F6-9AF6-412281CEBE5D}" type="slidenum">
              <a:rPr lang="en-US" altLang="en-US"/>
              <a:pPr>
                <a:spcBef>
                  <a:spcPct val="0"/>
                </a:spcBef>
                <a:buClrTx/>
                <a:buFontTx/>
                <a:buNone/>
              </a:pPr>
              <a:t>13</a:t>
            </a:fld>
            <a:endParaRPr lang="en-US" altLang="en-US"/>
          </a:p>
        </p:txBody>
      </p:sp>
      <p:sp>
        <p:nvSpPr>
          <p:cNvPr id="68611" name="Text Box 1">
            <a:extLst>
              <a:ext uri="{FF2B5EF4-FFF2-40B4-BE49-F238E27FC236}">
                <a16:creationId xmlns="" xmlns:a16="http://schemas.microsoft.com/office/drawing/2014/main" id="{1BA0E8F0-515B-41CA-AA03-D79C055A0C61}"/>
              </a:ext>
            </a:extLst>
          </p:cNvPr>
          <p:cNvSpPr txBox="1">
            <a:spLocks noChangeArrowheads="1"/>
          </p:cNvSpPr>
          <p:nvPr/>
        </p:nvSpPr>
        <p:spPr bwMode="auto">
          <a:xfrm>
            <a:off x="3971925" y="8832850"/>
            <a:ext cx="30384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algn="r" eaLnBrk="1" hangingPunct="1">
              <a:spcBef>
                <a:spcPct val="0"/>
              </a:spcBef>
              <a:buClrTx/>
              <a:buFontTx/>
              <a:buNone/>
            </a:pPr>
            <a:fld id="{0FA1F6D9-C05B-4A73-8219-BB51A404426D}" type="slidenum">
              <a:rPr lang="en-US" altLang="en-US"/>
              <a:pPr algn="r" eaLnBrk="1" hangingPunct="1">
                <a:spcBef>
                  <a:spcPct val="0"/>
                </a:spcBef>
                <a:buClrTx/>
                <a:buFontTx/>
                <a:buNone/>
              </a:pPr>
              <a:t>13</a:t>
            </a:fld>
            <a:endParaRPr lang="en-US" altLang="en-US"/>
          </a:p>
        </p:txBody>
      </p:sp>
      <p:sp>
        <p:nvSpPr>
          <p:cNvPr id="68612" name="Rectangle 2">
            <a:extLst>
              <a:ext uri="{FF2B5EF4-FFF2-40B4-BE49-F238E27FC236}">
                <a16:creationId xmlns="" xmlns:a16="http://schemas.microsoft.com/office/drawing/2014/main" id="{1C06E113-CA06-40FA-BE47-1BE84D854F90}"/>
              </a:ext>
            </a:extLst>
          </p:cNvPr>
          <p:cNvSpPr>
            <a:spLocks noGrp="1" noRot="1" noChangeAspect="1" noChangeArrowheads="1" noTextEdit="1"/>
          </p:cNvSpPr>
          <p:nvPr>
            <p:ph type="sldImg"/>
          </p:nvPr>
        </p:nvSpPr>
        <p:spPr>
          <a:xfrm>
            <a:off x="1181100" y="698500"/>
            <a:ext cx="4648200" cy="3486150"/>
          </a:xfrm>
          <a:solidFill>
            <a:srgbClr val="FFFFFF"/>
          </a:solidFill>
          <a:ln/>
        </p:spPr>
      </p:sp>
      <p:sp>
        <p:nvSpPr>
          <p:cNvPr id="68613" name="Text Box 3">
            <a:extLst>
              <a:ext uri="{FF2B5EF4-FFF2-40B4-BE49-F238E27FC236}">
                <a16:creationId xmlns="" xmlns:a16="http://schemas.microsoft.com/office/drawing/2014/main" id="{C1472337-BBA5-4ADC-938D-85CD5CD7E83C}"/>
              </a:ext>
            </a:extLst>
          </p:cNvPr>
          <p:cNvSpPr>
            <a:spLocks noGrp="1" noChangeArrowheads="1"/>
          </p:cNvSpPr>
          <p:nvPr>
            <p:ph type="body" idx="1"/>
          </p:nvPr>
        </p:nvSpPr>
        <p:spPr>
          <a:xfrm>
            <a:off x="935038" y="4416425"/>
            <a:ext cx="51403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Blanking: How much of the swath to ignore. Move your mouse to the highest point where imagery appears and copy the Range (near the top) into the Blanking field.</a:t>
            </a: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Gate Size determines how much above or below the last ping’s altitude to look for the current ping’s altitude. If no altitude is found in the gate, it will ignore the gate and find a new altitude.</a:t>
            </a: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Sensitivity: Higher sensitivity will use samples with lower returns for the bottom, while lower sensitivity will use samples with a higher return for the bottom. Generally, high sensitivity will return a higher altitude than low sensitivity.</a:t>
            </a: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dirty="0">
              <a:latin typeface="Times New Roman" panose="02020603050405020304" pitchFamily="18" charset="0"/>
              <a:ea typeface="Microsoft YaHei" panose="020B0503020204020204" pitchFamily="34" charset="-122"/>
            </a:endParaRPr>
          </a:p>
          <a:p>
            <a:pPr eaLnBrk="1" hangingPunct="1">
              <a:spcBef>
                <a:spcPts val="450"/>
              </a:spcBef>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Times New Roman" panose="02020603050405020304" pitchFamily="18" charset="0"/>
                <a:ea typeface="Microsoft YaHei" panose="020B0503020204020204" pitchFamily="34" charset="-122"/>
              </a:rPr>
              <a:t>Digitize: Click to enter “digitize mode”. Click on the imagery to set the altitude. When finished, click the digitize button to exit digitize mode and set the altitude.</a:t>
            </a:r>
          </a:p>
        </p:txBody>
      </p:sp>
    </p:spTree>
    <p:extLst>
      <p:ext uri="{BB962C8B-B14F-4D97-AF65-F5344CB8AC3E}">
        <p14:creationId xmlns:p14="http://schemas.microsoft.com/office/powerpoint/2010/main" val="18276496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6.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hypack.com/File%20Library/Resource%20Library/Technical%20Notes/09_2018/Sidescan-Waterfall-Downsampling.pdf" TargetMode="Externa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15.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74.png"/><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82.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latin typeface="Arial" panose="020B0604020202020204" pitchFamily="34" charset="0"/>
                <a:cs typeface="Arial" panose="020B0604020202020204" pitchFamily="34" charset="0"/>
              </a:rPr>
              <a:t>Side </a:t>
            </a:r>
            <a:r>
              <a:rPr lang="en-US">
                <a:latin typeface="Arial" panose="020B0604020202020204" pitchFamily="34" charset="0"/>
                <a:cs typeface="Arial" panose="020B0604020202020204" pitchFamily="34" charset="0"/>
              </a:rPr>
              <a:t>Scan </a:t>
            </a:r>
            <a:r>
              <a:rPr lang="en-US" smtClean="0">
                <a:latin typeface="Arial" panose="020B0604020202020204" pitchFamily="34" charset="0"/>
                <a:cs typeface="Arial" panose="020B0604020202020204" pitchFamily="34" charset="0"/>
              </a:rPr>
              <a:t>Data </a:t>
            </a:r>
            <a:r>
              <a:rPr lang="en-US" dirty="0">
                <a:latin typeface="Arial" panose="020B0604020202020204" pitchFamily="34" charset="0"/>
                <a:cs typeface="Arial" panose="020B0604020202020204" pitchFamily="34" charset="0"/>
              </a:rPr>
              <a:t>Processing</a:t>
            </a:r>
            <a:endParaRPr lang="en-US" sz="2400" dirty="0">
              <a:latin typeface="Arial" panose="020B0604020202020204" pitchFamily="34" charset="0"/>
              <a:cs typeface="Arial" panose="020B0604020202020204" pitchFamily="34" charset="0"/>
            </a:endParaRPr>
          </a:p>
        </p:txBody>
      </p:sp>
      <p:sp>
        <p:nvSpPr>
          <p:cNvPr id="2" name="Subtitle 1"/>
          <p:cNvSpPr>
            <a:spLocks noGrp="1"/>
          </p:cNvSpPr>
          <p:nvPr>
            <p:ph type="subTitle" idx="1"/>
          </p:nvPr>
        </p:nvSpPr>
        <p:spPr>
          <a:xfrm>
            <a:off x="433137" y="3207385"/>
            <a:ext cx="4138863" cy="422029"/>
          </a:xfrm>
        </p:spPr>
        <p:txBody>
          <a:bodyPr/>
          <a:lstStyle/>
          <a:p>
            <a:r>
              <a:rPr lang="en-US" dirty="0">
                <a:latin typeface="Arial" panose="020B0604020202020204" pitchFamily="34" charset="0"/>
                <a:cs typeface="Arial" panose="020B0604020202020204" pitchFamily="34" charset="0"/>
              </a:rPr>
              <a:t>HYPACK 2020 Training Event</a:t>
            </a:r>
          </a:p>
        </p:txBody>
      </p:sp>
      <p:sp>
        <p:nvSpPr>
          <p:cNvPr id="7" name="Content Placeholder 6"/>
          <p:cNvSpPr>
            <a:spLocks noGrp="1"/>
          </p:cNvSpPr>
          <p:nvPr>
            <p:ph sz="quarter" idx="11"/>
          </p:nvPr>
        </p:nvSpPr>
        <p:spPr/>
        <p:txBody>
          <a:bodyPr/>
          <a:lstStyle/>
          <a:p>
            <a:r>
              <a:rPr lang="en-US" dirty="0">
                <a:latin typeface="Arial" panose="020B0604020202020204" pitchFamily="34" charset="0"/>
                <a:cs typeface="Arial" panose="020B0604020202020204" pitchFamily="34" charset="0"/>
              </a:rPr>
              <a:t>January 2020</a:t>
            </a:r>
          </a:p>
        </p:txBody>
      </p:sp>
      <p:sp>
        <p:nvSpPr>
          <p:cNvPr id="3" name="Picture Placeholder 2"/>
          <p:cNvSpPr>
            <a:spLocks noGrp="1"/>
          </p:cNvSpPr>
          <p:nvPr>
            <p:ph type="pic" sz="quarter" idx="10"/>
          </p:nvPr>
        </p:nvSpPr>
        <p:spPr/>
      </p:sp>
      <p:pic>
        <p:nvPicPr>
          <p:cNvPr id="5" name="Picture 4"/>
          <p:cNvPicPr>
            <a:picLocks noChangeAspect="1"/>
          </p:cNvPicPr>
          <p:nvPr/>
        </p:nvPicPr>
        <p:blipFill>
          <a:blip r:embed="rId2"/>
          <a:stretch>
            <a:fillRect/>
          </a:stretch>
        </p:blipFill>
        <p:spPr>
          <a:xfrm>
            <a:off x="0" y="4136230"/>
            <a:ext cx="9144000" cy="2771553"/>
          </a:xfrm>
          <a:prstGeom prst="rect">
            <a:avLst/>
          </a:prstGeom>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52ED87D-2B63-4FAC-AE8C-DB8F53640954}"/>
              </a:ext>
            </a:extLst>
          </p:cNvPr>
          <p:cNvSpPr>
            <a:spLocks noGrp="1"/>
          </p:cNvSpPr>
          <p:nvPr>
            <p:ph type="title"/>
          </p:nvPr>
        </p:nvSpPr>
        <p:spPr/>
        <p:txBody>
          <a:bodyPr/>
          <a:lstStyle/>
          <a:p>
            <a:r>
              <a:rPr lang="en-US" dirty="0"/>
              <a:t>Loading a File, pt. 2 (Read Parameters)</a:t>
            </a:r>
          </a:p>
        </p:txBody>
      </p:sp>
      <p:sp>
        <p:nvSpPr>
          <p:cNvPr id="3" name="Content Placeholder 2">
            <a:extLst>
              <a:ext uri="{FF2B5EF4-FFF2-40B4-BE49-F238E27FC236}">
                <a16:creationId xmlns="" xmlns:a16="http://schemas.microsoft.com/office/drawing/2014/main" id="{2E500658-4516-4CBF-B04B-E053EFA39407}"/>
              </a:ext>
            </a:extLst>
          </p:cNvPr>
          <p:cNvSpPr>
            <a:spLocks noGrp="1"/>
          </p:cNvSpPr>
          <p:nvPr>
            <p:ph idx="1"/>
          </p:nvPr>
        </p:nvSpPr>
        <p:spPr>
          <a:xfrm>
            <a:off x="347472" y="1315271"/>
            <a:ext cx="4131659" cy="4975801"/>
          </a:xfrm>
        </p:spPr>
        <p:txBody>
          <a:bodyPr>
            <a:normAutofit/>
          </a:bodyPr>
          <a:lstStyle/>
          <a:p>
            <a:pPr marL="457200" indent="-457200">
              <a:buClr>
                <a:schemeClr val="tx1">
                  <a:lumMod val="65000"/>
                  <a:lumOff val="35000"/>
                </a:schemeClr>
              </a:buClr>
              <a:buFont typeface="Arial" panose="020B0604020202020204" pitchFamily="34" charset="0"/>
              <a:buChar char="•"/>
            </a:pPr>
            <a:r>
              <a:rPr lang="en-US" sz="1800" u="sng" dirty="0">
                <a:solidFill>
                  <a:schemeClr val="tx1">
                    <a:lumMod val="65000"/>
                    <a:lumOff val="35000"/>
                  </a:schemeClr>
                </a:solidFill>
                <a:latin typeface="Arial" panose="020B0604020202020204" pitchFamily="34" charset="0"/>
                <a:cs typeface="Arial" panose="020B0604020202020204" pitchFamily="34" charset="0"/>
              </a:rPr>
              <a:t>Selections:</a:t>
            </a:r>
            <a:r>
              <a:rPr lang="en-US" sz="1800" dirty="0">
                <a:solidFill>
                  <a:schemeClr val="tx1">
                    <a:lumMod val="65000"/>
                    <a:lumOff val="35000"/>
                  </a:schemeClr>
                </a:solidFill>
                <a:latin typeface="Arial" panose="020B0604020202020204" pitchFamily="34" charset="0"/>
                <a:cs typeface="Arial" panose="020B0604020202020204" pitchFamily="34" charset="0"/>
              </a:rPr>
              <a:t> Choose a sonar, navigation, and heading device</a:t>
            </a:r>
          </a:p>
          <a:p>
            <a:pPr marL="457200" indent="-457200">
              <a:buClr>
                <a:schemeClr val="tx1">
                  <a:lumMod val="65000"/>
                  <a:lumOff val="35000"/>
                </a:schemeClr>
              </a:buClr>
              <a:buFont typeface="Arial" panose="020B0604020202020204" pitchFamily="34" charset="0"/>
              <a:buChar char="•"/>
            </a:pPr>
            <a:r>
              <a:rPr lang="en-US" sz="1800" u="sng" dirty="0">
                <a:solidFill>
                  <a:schemeClr val="tx1">
                    <a:lumMod val="65000"/>
                    <a:lumOff val="35000"/>
                  </a:schemeClr>
                </a:solidFill>
                <a:latin typeface="Arial" panose="020B0604020202020204" pitchFamily="34" charset="0"/>
                <a:cs typeface="Arial" panose="020B0604020202020204" pitchFamily="34" charset="0"/>
              </a:rPr>
              <a:t>Device Info:</a:t>
            </a:r>
            <a:r>
              <a:rPr lang="en-US" sz="1800" dirty="0">
                <a:solidFill>
                  <a:schemeClr val="tx1">
                    <a:lumMod val="65000"/>
                    <a:lumOff val="35000"/>
                  </a:schemeClr>
                </a:solidFill>
                <a:latin typeface="Arial" panose="020B0604020202020204" pitchFamily="34" charset="0"/>
                <a:cs typeface="Arial" panose="020B0604020202020204" pitchFamily="34" charset="0"/>
              </a:rPr>
              <a:t> Set offsets</a:t>
            </a:r>
            <a:endParaRPr lang="en-US" sz="1800" u="sng"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buClr>
                <a:schemeClr val="tx1">
                  <a:lumMod val="65000"/>
                  <a:lumOff val="35000"/>
                </a:schemeClr>
              </a:buClr>
              <a:buFont typeface="Arial" panose="020B0604020202020204" pitchFamily="34" charset="0"/>
              <a:buChar char="•"/>
            </a:pPr>
            <a:r>
              <a:rPr lang="en-US" sz="1800" u="sng" dirty="0">
                <a:solidFill>
                  <a:schemeClr val="tx1">
                    <a:lumMod val="65000"/>
                    <a:lumOff val="35000"/>
                  </a:schemeClr>
                </a:solidFill>
                <a:latin typeface="Arial" panose="020B0604020202020204" pitchFamily="34" charset="0"/>
                <a:cs typeface="Arial" panose="020B0604020202020204" pitchFamily="34" charset="0"/>
              </a:rPr>
              <a:t>Survey Info:</a:t>
            </a:r>
            <a:r>
              <a:rPr lang="en-US" sz="1800" dirty="0">
                <a:solidFill>
                  <a:schemeClr val="tx1">
                    <a:lumMod val="65000"/>
                    <a:lumOff val="35000"/>
                  </a:schemeClr>
                </a:solidFill>
                <a:latin typeface="Arial" panose="020B0604020202020204" pitchFamily="34" charset="0"/>
                <a:cs typeface="Arial" panose="020B0604020202020204" pitchFamily="34" charset="0"/>
              </a:rPr>
              <a:t> Basic data from the survey</a:t>
            </a:r>
          </a:p>
          <a:p>
            <a:pPr>
              <a:buClr>
                <a:schemeClr val="tx1">
                  <a:lumMod val="65000"/>
                  <a:lumOff val="35000"/>
                </a:schemeClr>
              </a:buClr>
            </a:pPr>
            <a:r>
              <a:rPr lang="en-US" sz="1800" u="sng" dirty="0">
                <a:solidFill>
                  <a:schemeClr val="tx1">
                    <a:lumMod val="65000"/>
                    <a:lumOff val="35000"/>
                  </a:schemeClr>
                </a:solidFill>
                <a:latin typeface="Arial" panose="020B0604020202020204" pitchFamily="34" charset="0"/>
                <a:cs typeface="Arial" panose="020B0604020202020204" pitchFamily="34" charset="0"/>
              </a:rPr>
              <a:t>Advanced:</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latin typeface="Arial" panose="020B0604020202020204" pitchFamily="34" charset="0"/>
                <a:cs typeface="Arial" panose="020B0604020202020204" pitchFamily="34" charset="0"/>
              </a:rPr>
              <a:t>Apply smoothing to the bottom track, heading, and navigation</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latin typeface="Arial" panose="020B0604020202020204" pitchFamily="34" charset="0"/>
                <a:cs typeface="Arial" panose="020B0604020202020204" pitchFamily="34" charset="0"/>
              </a:rPr>
              <a:t>Adjust the bottom track up or down</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latin typeface="Arial" panose="020B0604020202020204" pitchFamily="34" charset="0"/>
                <a:cs typeface="Arial" panose="020B0604020202020204" pitchFamily="34" charset="0"/>
              </a:rPr>
              <a:t>Advanced XTF options</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latin typeface="Arial" panose="020B0604020202020204" pitchFamily="34" charset="0"/>
                <a:cs typeface="Arial" panose="020B0604020202020204" pitchFamily="34" charset="0"/>
              </a:rPr>
              <a:t>Apply median filter to the data</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latin typeface="Arial" panose="020B0604020202020204" pitchFamily="34" charset="0"/>
                <a:cs typeface="Arial" panose="020B0604020202020204" pitchFamily="34" charset="0"/>
              </a:rPr>
              <a:t>If device numbers change between files, attempt to match them</a:t>
            </a:r>
          </a:p>
        </p:txBody>
      </p:sp>
      <p:sp>
        <p:nvSpPr>
          <p:cNvPr id="4" name="Slide Number Placeholder 3">
            <a:extLst>
              <a:ext uri="{FF2B5EF4-FFF2-40B4-BE49-F238E27FC236}">
                <a16:creationId xmlns="" xmlns:a16="http://schemas.microsoft.com/office/drawing/2014/main" id="{5458E5B1-6AC5-4A73-8BB8-4211D9211020}"/>
              </a:ext>
            </a:extLst>
          </p:cNvPr>
          <p:cNvSpPr>
            <a:spLocks noGrp="1"/>
          </p:cNvSpPr>
          <p:nvPr>
            <p:ph type="sldNum" sz="quarter" idx="12"/>
          </p:nvPr>
        </p:nvSpPr>
        <p:spPr/>
        <p:txBody>
          <a:bodyPr/>
          <a:lstStyle/>
          <a:p>
            <a:fld id="{50F2F8E5-1108-0A46-83A0-852BF6A1A522}" type="slidenum">
              <a:rPr lang="en-US" smtClean="0"/>
              <a:pPr/>
              <a:t>10</a:t>
            </a:fld>
            <a:endParaRPr lang="en-US"/>
          </a:p>
        </p:txBody>
      </p:sp>
      <p:pic>
        <p:nvPicPr>
          <p:cNvPr id="7" name="Picture 6">
            <a:extLst>
              <a:ext uri="{FF2B5EF4-FFF2-40B4-BE49-F238E27FC236}">
                <a16:creationId xmlns="" xmlns:a16="http://schemas.microsoft.com/office/drawing/2014/main" id="{15AE0125-C7D9-4735-BD23-8850FAEE88D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98231" y="1629596"/>
            <a:ext cx="3676650" cy="2113729"/>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 xmlns:a16="http://schemas.microsoft.com/office/drawing/2014/main" id="{9699190F-46DE-44E4-AF0E-98129C6E3B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98231" y="3927091"/>
            <a:ext cx="3676650" cy="21137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9550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D5ABA860-5CB3-45D7-A6D8-D0D95AEE64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00" y="1148577"/>
            <a:ext cx="5824846" cy="3648868"/>
          </a:xfrm>
          <a:prstGeom prst="rect">
            <a:avLst/>
          </a:prstGeom>
          <a:ln>
            <a:noFill/>
          </a:ln>
          <a:effectLst>
            <a:outerShdw blurRad="292100" dist="139700" dir="2700000" algn="tl" rotWithShape="0">
              <a:srgbClr val="333333">
                <a:alpha val="65000"/>
              </a:srgbClr>
            </a:outerShdw>
          </a:effectLst>
        </p:spPr>
      </p:pic>
      <p:sp>
        <p:nvSpPr>
          <p:cNvPr id="25603" name="Text Box 1">
            <a:extLst>
              <a:ext uri="{FF2B5EF4-FFF2-40B4-BE49-F238E27FC236}">
                <a16:creationId xmlns="" xmlns:a16="http://schemas.microsoft.com/office/drawing/2014/main" id="{CE95035F-0D59-4A0A-ABB9-37FC4D2B7ACD}"/>
              </a:ext>
            </a:extLst>
          </p:cNvPr>
          <p:cNvSpPr txBox="1">
            <a:spLocks noChangeArrowheads="1"/>
          </p:cNvSpPr>
          <p:nvPr/>
        </p:nvSpPr>
        <p:spPr bwMode="auto">
          <a:xfrm>
            <a:off x="0" y="0"/>
            <a:ext cx="68754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Stage 1: View and Options</a:t>
            </a:r>
          </a:p>
        </p:txBody>
      </p:sp>
      <p:sp>
        <p:nvSpPr>
          <p:cNvPr id="25604" name="Line 3">
            <a:extLst>
              <a:ext uri="{FF2B5EF4-FFF2-40B4-BE49-F238E27FC236}">
                <a16:creationId xmlns="" xmlns:a16="http://schemas.microsoft.com/office/drawing/2014/main" id="{C6EF5EB8-4049-42A9-8D93-3B7FFD4B6A67}"/>
              </a:ext>
            </a:extLst>
          </p:cNvPr>
          <p:cNvSpPr>
            <a:spLocks noChangeShapeType="1"/>
          </p:cNvSpPr>
          <p:nvPr/>
        </p:nvSpPr>
        <p:spPr bwMode="auto">
          <a:xfrm flipH="1">
            <a:off x="5211763" y="2819400"/>
            <a:ext cx="685800" cy="0"/>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solidFill>
                <a:schemeClr val="tx1">
                  <a:lumMod val="65000"/>
                  <a:lumOff val="35000"/>
                </a:schemeClr>
              </a:solidFill>
            </a:endParaRPr>
          </a:p>
        </p:txBody>
      </p:sp>
      <p:sp>
        <p:nvSpPr>
          <p:cNvPr id="25605" name="Text Box 4">
            <a:extLst>
              <a:ext uri="{FF2B5EF4-FFF2-40B4-BE49-F238E27FC236}">
                <a16:creationId xmlns="" xmlns:a16="http://schemas.microsoft.com/office/drawing/2014/main" id="{3EF8FD05-3F63-4DE5-9AC6-8E3BDFD49235}"/>
              </a:ext>
            </a:extLst>
          </p:cNvPr>
          <p:cNvSpPr txBox="1">
            <a:spLocks noChangeArrowheads="1"/>
          </p:cNvSpPr>
          <p:nvPr/>
        </p:nvSpPr>
        <p:spPr bwMode="auto">
          <a:xfrm>
            <a:off x="0" y="5072063"/>
            <a:ext cx="4972050" cy="371513"/>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dirty="0">
                <a:solidFill>
                  <a:schemeClr val="tx1">
                    <a:lumMod val="65000"/>
                    <a:lumOff val="35000"/>
                  </a:schemeClr>
                </a:solidFill>
                <a:latin typeface="Arial" panose="020B0604020202020204" pitchFamily="34" charset="0"/>
                <a:cs typeface="Arial" panose="020B0604020202020204" pitchFamily="34" charset="0"/>
              </a:rPr>
              <a:t>Heading Window: </a:t>
            </a:r>
            <a:r>
              <a:rPr lang="en-US" altLang="en-US" dirty="0">
                <a:solidFill>
                  <a:schemeClr val="tx1">
                    <a:lumMod val="65000"/>
                    <a:lumOff val="35000"/>
                  </a:schemeClr>
                </a:solidFill>
                <a:latin typeface="Arial" panose="020B0604020202020204" pitchFamily="34" charset="0"/>
                <a:cs typeface="Arial" panose="020B0604020202020204" pitchFamily="34" charset="0"/>
              </a:rPr>
              <a:t>Smooth heading</a:t>
            </a:r>
          </a:p>
        </p:txBody>
      </p:sp>
      <p:sp>
        <p:nvSpPr>
          <p:cNvPr id="25606" name="Text Box 5">
            <a:extLst>
              <a:ext uri="{FF2B5EF4-FFF2-40B4-BE49-F238E27FC236}">
                <a16:creationId xmlns="" xmlns:a16="http://schemas.microsoft.com/office/drawing/2014/main" id="{3100B8E3-BA58-4687-A1CC-1ABB6DEDB37D}"/>
              </a:ext>
            </a:extLst>
          </p:cNvPr>
          <p:cNvSpPr txBox="1">
            <a:spLocks noChangeArrowheads="1"/>
          </p:cNvSpPr>
          <p:nvPr/>
        </p:nvSpPr>
        <p:spPr bwMode="auto">
          <a:xfrm>
            <a:off x="5943600" y="4424363"/>
            <a:ext cx="2895600" cy="648512"/>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dirty="0">
                <a:solidFill>
                  <a:schemeClr val="tx1">
                    <a:lumMod val="65000"/>
                    <a:lumOff val="35000"/>
                  </a:schemeClr>
                </a:solidFill>
                <a:latin typeface="Arial" panose="020B0604020202020204" pitchFamily="34" charset="0"/>
                <a:cs typeface="Arial" panose="020B0604020202020204" pitchFamily="34" charset="0"/>
              </a:rPr>
              <a:t>Navigation Window:  </a:t>
            </a:r>
            <a:r>
              <a:rPr lang="en-US" altLang="en-US" dirty="0">
                <a:solidFill>
                  <a:schemeClr val="tx1">
                    <a:lumMod val="65000"/>
                    <a:lumOff val="35000"/>
                  </a:schemeClr>
                </a:solidFill>
                <a:latin typeface="Arial" panose="020B0604020202020204" pitchFamily="34" charset="0"/>
                <a:cs typeface="Arial" panose="020B0604020202020204" pitchFamily="34" charset="0"/>
              </a:rPr>
              <a:t>Smooth position</a:t>
            </a:r>
          </a:p>
        </p:txBody>
      </p:sp>
      <p:sp>
        <p:nvSpPr>
          <p:cNvPr id="25607" name="Text Box 6">
            <a:extLst>
              <a:ext uri="{FF2B5EF4-FFF2-40B4-BE49-F238E27FC236}">
                <a16:creationId xmlns="" xmlns:a16="http://schemas.microsoft.com/office/drawing/2014/main" id="{EBCEA9F4-7B52-4BF9-A0BC-6C0DF3FCE440}"/>
              </a:ext>
            </a:extLst>
          </p:cNvPr>
          <p:cNvSpPr txBox="1">
            <a:spLocks noChangeArrowheads="1"/>
          </p:cNvSpPr>
          <p:nvPr/>
        </p:nvSpPr>
        <p:spPr bwMode="auto">
          <a:xfrm>
            <a:off x="5897563" y="2259013"/>
            <a:ext cx="3094037" cy="1479509"/>
          </a:xfrm>
          <a:prstGeom prst="rect">
            <a:avLst/>
          </a:prstGeom>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dirty="0">
                <a:solidFill>
                  <a:schemeClr val="tx1">
                    <a:lumMod val="65000"/>
                    <a:lumOff val="35000"/>
                  </a:schemeClr>
                </a:solidFill>
                <a:latin typeface="Arial" panose="020B0604020202020204" pitchFamily="34" charset="0"/>
                <a:cs typeface="Arial" panose="020B0604020202020204" pitchFamily="34" charset="0"/>
              </a:rPr>
              <a:t>Towfish Altitude Window:</a:t>
            </a:r>
          </a:p>
          <a:p>
            <a:pPr marL="285750"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cs typeface="Arial" panose="020B0604020202020204" pitchFamily="34" charset="0"/>
              </a:rPr>
              <a:t>Review and edit bottom detection</a:t>
            </a:r>
          </a:p>
          <a:p>
            <a:pPr marL="285750"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cs typeface="Arial" panose="020B0604020202020204" pitchFamily="34" charset="0"/>
              </a:rPr>
              <a:t>Smooth and lower bottom detection</a:t>
            </a:r>
          </a:p>
        </p:txBody>
      </p:sp>
      <p:graphicFrame>
        <p:nvGraphicFramePr>
          <p:cNvPr id="8" name="Group 6">
            <a:extLst>
              <a:ext uri="{FF2B5EF4-FFF2-40B4-BE49-F238E27FC236}">
                <a16:creationId xmlns="" xmlns:a16="http://schemas.microsoft.com/office/drawing/2014/main" id="{6564FE4B-72FA-4251-AE7A-F5E901772FEB}"/>
              </a:ext>
            </a:extLst>
          </p:cNvPr>
          <p:cNvGraphicFramePr>
            <a:graphicFrameLocks noGrp="1"/>
          </p:cNvGraphicFramePr>
          <p:nvPr>
            <p:extLst>
              <p:ext uri="{D42A27DB-BD31-4B8C-83A1-F6EECF244321}">
                <p14:modId xmlns:p14="http://schemas.microsoft.com/office/powerpoint/2010/main" val="4138997698"/>
              </p:ext>
            </p:extLst>
          </p:nvPr>
        </p:nvGraphicFramePr>
        <p:xfrm>
          <a:off x="0" y="5992813"/>
          <a:ext cx="7392949" cy="854106"/>
        </p:xfrm>
        <a:graphic>
          <a:graphicData uri="http://schemas.openxmlformats.org/drawingml/2006/table">
            <a:tbl>
              <a:tblPr/>
              <a:tblGrid>
                <a:gridCol w="1043608">
                  <a:extLst>
                    <a:ext uri="{9D8B030D-6E8A-4147-A177-3AD203B41FA5}">
                      <a16:colId xmlns="" xmlns:a16="http://schemas.microsoft.com/office/drawing/2014/main" val="20000"/>
                    </a:ext>
                  </a:extLst>
                </a:gridCol>
                <a:gridCol w="6349341">
                  <a:extLst>
                    <a:ext uri="{9D8B030D-6E8A-4147-A177-3AD203B41FA5}">
                      <a16:colId xmlns="" xmlns:a16="http://schemas.microsoft.com/office/drawing/2014/main" val="20001"/>
                    </a:ext>
                  </a:extLst>
                </a:gridCol>
              </a:tblGrid>
              <a:tr h="854075">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2400" b="1" i="0" u="none" strike="noStrike" cap="none" normalizeH="0" baseline="0" dirty="0">
                          <a:ln>
                            <a:noFill/>
                          </a:ln>
                          <a:solidFill>
                            <a:schemeClr val="bg1"/>
                          </a:solidFill>
                          <a:effectLst>
                            <a:outerShdw blurRad="38100" dist="38100" dir="2700000" algn="tl">
                              <a:srgbClr val="000000">
                                <a:alpha val="43137"/>
                              </a:srgbClr>
                            </a:outerShdw>
                          </a:effectLst>
                          <a:latin typeface="Arial" charset="0"/>
                          <a:ea typeface="Microsoft YaHei" charset="-122"/>
                        </a:rPr>
                        <a:t>Note:</a:t>
                      </a:r>
                    </a:p>
                  </a:txBody>
                  <a:tcPr marL="90004" marR="90004" marT="106797" marB="46559"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457200" rtl="0" eaLnBrk="1" fontAlgn="base" latinLnBrk="0" hangingPunct="1">
                        <a:lnSpc>
                          <a:spcPct val="87000"/>
                        </a:lnSpc>
                        <a:spcBef>
                          <a:spcPts val="45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1800" b="0" i="0" u="none" strike="noStrike" cap="none" normalizeH="0" baseline="0" dirty="0">
                          <a:ln>
                            <a:noFill/>
                          </a:ln>
                          <a:solidFill>
                            <a:srgbClr val="000000"/>
                          </a:solidFill>
                          <a:effectLst/>
                          <a:latin typeface="Arial" charset="0"/>
                          <a:ea typeface="Microsoft YaHei" charset="-122"/>
                        </a:rPr>
                        <a:t>Adjustments to the file will be used in mosaicking process. Saving these adjustments to an HS2 file will allow you to re-load the files with adjustments already done</a:t>
                      </a:r>
                    </a:p>
                  </a:txBody>
                  <a:tcPr marL="90004" marR="90004" marT="91648" marB="46559"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bl>
          </a:graphicData>
        </a:graphic>
      </p:graphicFrame>
      <p:sp>
        <p:nvSpPr>
          <p:cNvPr id="25616" name="Line 3">
            <a:extLst>
              <a:ext uri="{FF2B5EF4-FFF2-40B4-BE49-F238E27FC236}">
                <a16:creationId xmlns="" xmlns:a16="http://schemas.microsoft.com/office/drawing/2014/main" id="{28B58D12-55B5-4AC8-99DD-ECB88DF71E4A}"/>
              </a:ext>
            </a:extLst>
          </p:cNvPr>
          <p:cNvSpPr>
            <a:spLocks noChangeShapeType="1"/>
          </p:cNvSpPr>
          <p:nvPr/>
        </p:nvSpPr>
        <p:spPr bwMode="auto">
          <a:xfrm flipH="1" flipV="1">
            <a:off x="4972049" y="4463256"/>
            <a:ext cx="971493" cy="289713"/>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solidFill>
                <a:schemeClr val="tx1">
                  <a:lumMod val="65000"/>
                  <a:lumOff val="35000"/>
                </a:schemeClr>
              </a:solidFill>
            </a:endParaRPr>
          </a:p>
        </p:txBody>
      </p:sp>
      <p:sp>
        <p:nvSpPr>
          <p:cNvPr id="25617" name="Line 3">
            <a:extLst>
              <a:ext uri="{FF2B5EF4-FFF2-40B4-BE49-F238E27FC236}">
                <a16:creationId xmlns="" xmlns:a16="http://schemas.microsoft.com/office/drawing/2014/main" id="{D1BAD6AD-7603-466A-A7D5-55F56F93D4D3}"/>
              </a:ext>
            </a:extLst>
          </p:cNvPr>
          <p:cNvSpPr>
            <a:spLocks noChangeShapeType="1"/>
          </p:cNvSpPr>
          <p:nvPr/>
        </p:nvSpPr>
        <p:spPr bwMode="auto">
          <a:xfrm flipH="1" flipV="1">
            <a:off x="838200" y="4684713"/>
            <a:ext cx="0" cy="400050"/>
          </a:xfrm>
          <a:prstGeom prst="line">
            <a:avLst/>
          </a:prstGeom>
          <a:noFill/>
          <a:ln w="381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solidFill>
                <a:schemeClr val="tx1">
                  <a:lumMod val="65000"/>
                  <a:lumOff val="35000"/>
                </a:schemeClr>
              </a:solidFill>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 Box 2">
            <a:extLst>
              <a:ext uri="{FF2B5EF4-FFF2-40B4-BE49-F238E27FC236}">
                <a16:creationId xmlns="" xmlns:a16="http://schemas.microsoft.com/office/drawing/2014/main" id="{5E39C85F-0B2B-43A1-887B-6B6975EE8DC9}"/>
              </a:ext>
            </a:extLst>
          </p:cNvPr>
          <p:cNvSpPr txBox="1">
            <a:spLocks noChangeArrowheads="1"/>
          </p:cNvSpPr>
          <p:nvPr/>
        </p:nvSpPr>
        <p:spPr bwMode="auto">
          <a:xfrm>
            <a:off x="0" y="0"/>
            <a:ext cx="86868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Stage 1: Altitude and Heading data</a:t>
            </a:r>
          </a:p>
        </p:txBody>
      </p:sp>
      <p:sp>
        <p:nvSpPr>
          <p:cNvPr id="25603" name="Rectangle 3">
            <a:extLst>
              <a:ext uri="{FF2B5EF4-FFF2-40B4-BE49-F238E27FC236}">
                <a16:creationId xmlns="" xmlns:a16="http://schemas.microsoft.com/office/drawing/2014/main" id="{D46B340B-D006-49C4-AC25-B7BBE5623FE7}"/>
              </a:ext>
            </a:extLst>
          </p:cNvPr>
          <p:cNvSpPr>
            <a:spLocks noChangeArrowheads="1"/>
          </p:cNvSpPr>
          <p:nvPr/>
        </p:nvSpPr>
        <p:spPr bwMode="auto">
          <a:xfrm>
            <a:off x="196850" y="1155700"/>
            <a:ext cx="4984750" cy="4678363"/>
          </a:xfrm>
          <a:prstGeom prst="rect">
            <a:avLst/>
          </a:prstGeom>
          <a:noFill/>
          <a:ln w="9525">
            <a:noFill/>
            <a:round/>
            <a:headEnd/>
            <a:tailEnd/>
          </a:ln>
          <a:effectLst/>
        </p:spPr>
        <p:txBody>
          <a:bodyPr lIns="90000" tIns="46800" rIns="90000" bIns="46800"/>
          <a:lstStyle/>
          <a:p>
            <a:pPr marL="3175" eaLnBrk="1" hangingPunct="1">
              <a:spcBef>
                <a:spcPts val="600"/>
              </a:spcBef>
              <a:buSzPct val="7000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400" dirty="0">
                <a:solidFill>
                  <a:schemeClr val="tx1">
                    <a:lumMod val="65000"/>
                    <a:lumOff val="35000"/>
                  </a:schemeClr>
                </a:solidFill>
                <a:latin typeface="+mj-lt"/>
                <a:ea typeface="Microsoft YaHei" charset="-122"/>
              </a:rPr>
              <a:t>Adjusting Heading and </a:t>
            </a:r>
            <a:r>
              <a:rPr lang="en-US" sz="2400" dirty="0" err="1">
                <a:solidFill>
                  <a:schemeClr val="tx1">
                    <a:lumMod val="65000"/>
                    <a:lumOff val="35000"/>
                  </a:schemeClr>
                </a:solidFill>
                <a:latin typeface="+mj-lt"/>
                <a:ea typeface="Microsoft YaHei" charset="-122"/>
              </a:rPr>
              <a:t>Trackline</a:t>
            </a:r>
            <a:r>
              <a:rPr lang="en-US" sz="2400" dirty="0">
                <a:solidFill>
                  <a:schemeClr val="tx1">
                    <a:lumMod val="65000"/>
                    <a:lumOff val="35000"/>
                  </a:schemeClr>
                </a:solidFill>
                <a:latin typeface="+mj-lt"/>
                <a:ea typeface="Microsoft YaHei" charset="-122"/>
              </a:rPr>
              <a:t> </a:t>
            </a:r>
          </a:p>
          <a:p>
            <a:pPr marL="346075" indent="-34290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000" dirty="0">
                <a:solidFill>
                  <a:schemeClr val="tx1">
                    <a:lumMod val="65000"/>
                    <a:lumOff val="35000"/>
                  </a:schemeClr>
                </a:solidFill>
                <a:latin typeface="+mj-lt"/>
                <a:ea typeface="Microsoft YaHei" charset="-122"/>
              </a:rPr>
              <a:t>Option to remove navigation spikes and smooth data </a:t>
            </a:r>
          </a:p>
          <a:p>
            <a:pPr marL="346075" indent="-34290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000" dirty="0">
                <a:solidFill>
                  <a:schemeClr val="tx1">
                    <a:lumMod val="65000"/>
                    <a:lumOff val="35000"/>
                  </a:schemeClr>
                </a:solidFill>
                <a:latin typeface="+mj-lt"/>
                <a:ea typeface="Microsoft YaHei" charset="-122"/>
              </a:rPr>
              <a:t>Heading can be smoothed between two points, or the entire line</a:t>
            </a:r>
          </a:p>
          <a:p>
            <a:pPr marL="346075" indent="-34290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000" dirty="0">
                <a:solidFill>
                  <a:schemeClr val="tx1">
                    <a:lumMod val="65000"/>
                    <a:lumOff val="35000"/>
                  </a:schemeClr>
                </a:solidFill>
                <a:latin typeface="+mj-lt"/>
                <a:ea typeface="Microsoft YaHei" charset="-122"/>
              </a:rPr>
              <a:t>Original data is drawn as background for comparison to smoothed data</a:t>
            </a:r>
          </a:p>
          <a:p>
            <a:pPr marL="3175" eaLnBrk="1" hangingPunct="1">
              <a:spcBef>
                <a:spcPts val="600"/>
              </a:spcBef>
              <a:buSzPct val="70000"/>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400" dirty="0">
                <a:solidFill>
                  <a:schemeClr val="tx1">
                    <a:lumMod val="65000"/>
                    <a:lumOff val="35000"/>
                  </a:schemeClr>
                </a:solidFill>
                <a:latin typeface="+mj-lt"/>
                <a:ea typeface="Microsoft YaHei" charset="-122"/>
              </a:rPr>
              <a:t>In View -  Options:</a:t>
            </a:r>
          </a:p>
          <a:p>
            <a:pPr marL="346075" indent="-34290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000" dirty="0">
                <a:solidFill>
                  <a:schemeClr val="tx1">
                    <a:lumMod val="65000"/>
                    <a:lumOff val="35000"/>
                  </a:schemeClr>
                </a:solidFill>
                <a:latin typeface="+mj-lt"/>
                <a:ea typeface="Microsoft YaHei" charset="-122"/>
              </a:rPr>
              <a:t>Display the data without the swath</a:t>
            </a:r>
          </a:p>
          <a:p>
            <a:pPr marL="346075" indent="-342900" eaLnBrk="1" hangingPunct="1">
              <a:spcBef>
                <a:spcPts val="600"/>
              </a:spcBef>
              <a:buSzPct val="70000"/>
              <a:buFont typeface="Arial" panose="020B0604020202020204" pitchFamily="34" charset="0"/>
              <a:buChar cha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pPr>
            <a:r>
              <a:rPr lang="en-US" sz="2000" dirty="0">
                <a:solidFill>
                  <a:schemeClr val="tx1">
                    <a:lumMod val="65000"/>
                    <a:lumOff val="35000"/>
                  </a:schemeClr>
                </a:solidFill>
                <a:latin typeface="+mj-lt"/>
                <a:ea typeface="Microsoft YaHei" charset="-122"/>
              </a:rPr>
              <a:t>Select the smoothing filter</a:t>
            </a:r>
          </a:p>
        </p:txBody>
      </p:sp>
      <p:graphicFrame>
        <p:nvGraphicFramePr>
          <p:cNvPr id="3" name="Group 6">
            <a:extLst>
              <a:ext uri="{FF2B5EF4-FFF2-40B4-BE49-F238E27FC236}">
                <a16:creationId xmlns="" xmlns:a16="http://schemas.microsoft.com/office/drawing/2014/main" id="{1A44024F-4ECC-499F-B141-5D29827D0787}"/>
              </a:ext>
            </a:extLst>
          </p:cNvPr>
          <p:cNvGraphicFramePr>
            <a:graphicFrameLocks noGrp="1"/>
          </p:cNvGraphicFramePr>
          <p:nvPr>
            <p:extLst>
              <p:ext uri="{D42A27DB-BD31-4B8C-83A1-F6EECF244321}">
                <p14:modId xmlns:p14="http://schemas.microsoft.com/office/powerpoint/2010/main" val="976100784"/>
              </p:ext>
            </p:extLst>
          </p:nvPr>
        </p:nvGraphicFramePr>
        <p:xfrm>
          <a:off x="0" y="5834063"/>
          <a:ext cx="7467600" cy="1023937"/>
        </p:xfrm>
        <a:graphic>
          <a:graphicData uri="http://schemas.openxmlformats.org/drawingml/2006/table">
            <a:tbl>
              <a:tblPr/>
              <a:tblGrid>
                <a:gridCol w="1171795">
                  <a:extLst>
                    <a:ext uri="{9D8B030D-6E8A-4147-A177-3AD203B41FA5}">
                      <a16:colId xmlns="" xmlns:a16="http://schemas.microsoft.com/office/drawing/2014/main" val="20000"/>
                    </a:ext>
                  </a:extLst>
                </a:gridCol>
                <a:gridCol w="6295805">
                  <a:extLst>
                    <a:ext uri="{9D8B030D-6E8A-4147-A177-3AD203B41FA5}">
                      <a16:colId xmlns="" xmlns:a16="http://schemas.microsoft.com/office/drawing/2014/main" val="20001"/>
                    </a:ext>
                  </a:extLst>
                </a:gridCol>
              </a:tblGrid>
              <a:tr h="1023937">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2400" b="0" i="0" u="none" strike="noStrike" cap="none" normalizeH="0" baseline="0" dirty="0">
                          <a:ln>
                            <a:noFill/>
                          </a:ln>
                          <a:solidFill>
                            <a:schemeClr val="bg1"/>
                          </a:solidFill>
                          <a:effectLst>
                            <a:outerShdw blurRad="38100" dist="38100" dir="2700000" algn="tl">
                              <a:srgbClr val="000000">
                                <a:alpha val="43137"/>
                              </a:srgbClr>
                            </a:outerShdw>
                          </a:effectLst>
                          <a:latin typeface="Arial" charset="0"/>
                          <a:ea typeface="Microsoft YaHei" charset="-122"/>
                        </a:rPr>
                        <a:t>Notes:</a:t>
                      </a:r>
                    </a:p>
                  </a:txBody>
                  <a:tcPr marL="90000" marR="90000" marT="107352" marB="46800"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1800" b="0" i="0" u="none" strike="noStrike" cap="none" normalizeH="0" baseline="0" dirty="0">
                          <a:ln>
                            <a:noFill/>
                          </a:ln>
                          <a:solidFill>
                            <a:srgbClr val="000000"/>
                          </a:solidFill>
                          <a:effectLst/>
                          <a:latin typeface="Arial" charset="0"/>
                          <a:ea typeface="Microsoft YaHei" charset="-122"/>
                        </a:rPr>
                        <a:t>The smooth option can be done multiple times. </a:t>
                      </a:r>
                    </a:p>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1800" b="0" i="0" u="none" strike="noStrike" cap="none" normalizeH="0" baseline="0" dirty="0">
                          <a:ln>
                            <a:noFill/>
                          </a:ln>
                          <a:solidFill>
                            <a:srgbClr val="000000"/>
                          </a:solidFill>
                          <a:effectLst/>
                          <a:latin typeface="Arial" charset="0"/>
                          <a:ea typeface="Microsoft YaHei" charset="-122"/>
                        </a:rPr>
                        <a:t>On a fixed mount system, smoothing may not be needed. </a:t>
                      </a:r>
                    </a:p>
                    <a:p>
                      <a:pPr marL="285750" marR="0" lvl="0" indent="-285750" algn="l" defTabSz="457200" rtl="0" eaLnBrk="1" fontAlgn="base" latinLnBrk="0" hangingPunct="1">
                        <a:lnSpc>
                          <a:spcPct val="87000"/>
                        </a:lnSpc>
                        <a:spcBef>
                          <a:spcPts val="450"/>
                        </a:spcBef>
                        <a:spcAft>
                          <a:spcPct val="0"/>
                        </a:spcAft>
                        <a:buClrTx/>
                        <a:buSzPct val="7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1800" b="0" i="0" u="none" strike="noStrike" cap="none" normalizeH="0" baseline="0" dirty="0">
                          <a:ln>
                            <a:noFill/>
                          </a:ln>
                          <a:solidFill>
                            <a:srgbClr val="000000"/>
                          </a:solidFill>
                          <a:effectLst/>
                          <a:latin typeface="Arial" charset="0"/>
                          <a:ea typeface="Microsoft YaHei" charset="-122"/>
                        </a:rPr>
                        <a:t>There is a counter to track the number of times smoothed</a:t>
                      </a:r>
                    </a:p>
                  </a:txBody>
                  <a:tcPr marL="90000" marR="90000" marT="92124" marB="46800"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bl>
          </a:graphicData>
        </a:graphic>
      </p:graphicFrame>
      <p:pic>
        <p:nvPicPr>
          <p:cNvPr id="2" name="Picture 1">
            <a:extLst>
              <a:ext uri="{FF2B5EF4-FFF2-40B4-BE49-F238E27FC236}">
                <a16:creationId xmlns="" xmlns:a16="http://schemas.microsoft.com/office/drawing/2014/main" id="{AEB2E6B0-EE17-4742-9D55-8B16130878B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62637" y="1610355"/>
            <a:ext cx="2933700" cy="2314575"/>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 xmlns:a16="http://schemas.microsoft.com/office/drawing/2014/main" id="{5D76F8B6-5548-47EB-978A-ACF6984B2AC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33937" y="4014792"/>
            <a:ext cx="3962400" cy="172940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 xmlns:a16="http://schemas.microsoft.com/office/drawing/2014/main" id="{4839598C-D65F-4AF9-ADB1-FC141A5598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085975" y="2021685"/>
            <a:ext cx="266700" cy="238125"/>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2F9FB5DA-EDAC-45AF-8B10-F0AF48D2556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32438" y="1752600"/>
            <a:ext cx="3257550" cy="3076575"/>
          </a:xfrm>
          <a:prstGeom prst="rect">
            <a:avLst/>
          </a:prstGeom>
          <a:ln>
            <a:noFill/>
          </a:ln>
          <a:effectLst>
            <a:outerShdw blurRad="292100" dist="139700" dir="2700000" algn="tl" rotWithShape="0">
              <a:srgbClr val="333333">
                <a:alpha val="65000"/>
              </a:srgbClr>
            </a:outerShdw>
          </a:effectLst>
        </p:spPr>
      </p:pic>
      <p:sp>
        <p:nvSpPr>
          <p:cNvPr id="27650" name="Text Box 1">
            <a:extLst>
              <a:ext uri="{FF2B5EF4-FFF2-40B4-BE49-F238E27FC236}">
                <a16:creationId xmlns="" xmlns:a16="http://schemas.microsoft.com/office/drawing/2014/main" id="{91AF946E-9574-44E4-A7B7-C715A0EB8AA5}"/>
              </a:ext>
            </a:extLst>
          </p:cNvPr>
          <p:cNvSpPr txBox="1">
            <a:spLocks noChangeArrowheads="1"/>
          </p:cNvSpPr>
          <p:nvPr/>
        </p:nvSpPr>
        <p:spPr bwMode="auto">
          <a:xfrm>
            <a:off x="0" y="0"/>
            <a:ext cx="869791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Stage 1: Bottom Tracking</a:t>
            </a:r>
          </a:p>
        </p:txBody>
      </p:sp>
      <p:sp>
        <p:nvSpPr>
          <p:cNvPr id="27655" name="Text Box 6">
            <a:extLst>
              <a:ext uri="{FF2B5EF4-FFF2-40B4-BE49-F238E27FC236}">
                <a16:creationId xmlns="" xmlns:a16="http://schemas.microsoft.com/office/drawing/2014/main" id="{E798CA32-6A67-4462-BE62-9DB29CC55989}"/>
              </a:ext>
            </a:extLst>
          </p:cNvPr>
          <p:cNvSpPr txBox="1">
            <a:spLocks noChangeArrowheads="1"/>
          </p:cNvSpPr>
          <p:nvPr/>
        </p:nvSpPr>
        <p:spPr bwMode="auto">
          <a:xfrm>
            <a:off x="5532438" y="4994275"/>
            <a:ext cx="3635375"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spcBef>
                <a:spcPts val="1000"/>
              </a:spcBef>
              <a:buSzPct val="100000"/>
            </a:pPr>
            <a:r>
              <a:rPr lang="en-US" altLang="en-US" sz="1600" dirty="0">
                <a:solidFill>
                  <a:schemeClr val="tx1">
                    <a:lumMod val="65000"/>
                    <a:lumOff val="35000"/>
                  </a:schemeClr>
                </a:solidFill>
                <a:latin typeface="Arial" panose="020B0604020202020204" pitchFamily="34" charset="0"/>
              </a:rPr>
              <a:t>Towfish altitude view. The blue line should closely follow the bottom</a:t>
            </a:r>
          </a:p>
        </p:txBody>
      </p:sp>
      <p:sp>
        <p:nvSpPr>
          <p:cNvPr id="9" name="Content Placeholder 2">
            <a:extLst>
              <a:ext uri="{FF2B5EF4-FFF2-40B4-BE49-F238E27FC236}">
                <a16:creationId xmlns="" xmlns:a16="http://schemas.microsoft.com/office/drawing/2014/main" id="{128BB9FB-306C-4BD2-8EC1-3202CC16BFAB}"/>
              </a:ext>
            </a:extLst>
          </p:cNvPr>
          <p:cNvSpPr txBox="1">
            <a:spLocks/>
          </p:cNvSpPr>
          <p:nvPr/>
        </p:nvSpPr>
        <p:spPr>
          <a:xfrm>
            <a:off x="347473" y="1162050"/>
            <a:ext cx="5184966" cy="5223599"/>
          </a:xfrm>
          <a:prstGeom prst="rect">
            <a:avLst/>
          </a:prstGeom>
        </p:spPr>
        <p:txBody>
          <a:bodyPr>
            <a:normAutofit lnSpcReduction="1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Choose port or starboard</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If you already have a decent bottom track, skip to step 4</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If there is no bottom tracking, use the Auto Bottom Detection feature</a:t>
            </a:r>
          </a:p>
          <a:p>
            <a:pPr marL="731520" lvl="2"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Set a blanking</a:t>
            </a:r>
          </a:p>
          <a:p>
            <a:pPr marL="731520" lvl="2"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Set a gate size</a:t>
            </a:r>
          </a:p>
          <a:p>
            <a:pPr marL="731520" lvl="2"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Set sensitivity</a:t>
            </a:r>
          </a:p>
          <a:p>
            <a:pPr marL="731520" lvl="2"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Click Apply</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Use the Digitize      button to manually set the bottom</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Use the Smooth     button to smooth the altitude</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Use the Up/Down arrows to move the altitude up or down slightly</a:t>
            </a:r>
          </a:p>
        </p:txBody>
      </p:sp>
      <p:pic>
        <p:nvPicPr>
          <p:cNvPr id="11" name="Picture 10">
            <a:extLst>
              <a:ext uri="{FF2B5EF4-FFF2-40B4-BE49-F238E27FC236}">
                <a16:creationId xmlns="" xmlns:a16="http://schemas.microsoft.com/office/drawing/2014/main" id="{320FAFBA-6673-4C41-BEE0-7366534A43D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39956" y="4095025"/>
            <a:ext cx="257175" cy="228600"/>
          </a:xfrm>
          <a:prstGeom prst="rect">
            <a:avLst/>
          </a:prstGeom>
        </p:spPr>
      </p:pic>
      <p:pic>
        <p:nvPicPr>
          <p:cNvPr id="4" name="Picture 3">
            <a:extLst>
              <a:ext uri="{FF2B5EF4-FFF2-40B4-BE49-F238E27FC236}">
                <a16:creationId xmlns="" xmlns:a16="http://schemas.microsoft.com/office/drawing/2014/main" id="{5A943A49-DEA5-4A62-9B3D-9DC2C9C6EA6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61993" y="4829175"/>
            <a:ext cx="285750" cy="247650"/>
          </a:xfrm>
          <a:prstGeom prst="rect">
            <a:avLst/>
          </a:prstGeom>
        </p:spPr>
      </p:pic>
      <p:graphicFrame>
        <p:nvGraphicFramePr>
          <p:cNvPr id="13" name="Group 6">
            <a:extLst>
              <a:ext uri="{FF2B5EF4-FFF2-40B4-BE49-F238E27FC236}">
                <a16:creationId xmlns="" xmlns:a16="http://schemas.microsoft.com/office/drawing/2014/main" id="{B0BC8C94-DA64-486A-B392-36ED942F1454}"/>
              </a:ext>
            </a:extLst>
          </p:cNvPr>
          <p:cNvGraphicFramePr>
            <a:graphicFrameLocks noGrp="1"/>
          </p:cNvGraphicFramePr>
          <p:nvPr>
            <p:extLst>
              <p:ext uri="{D42A27DB-BD31-4B8C-83A1-F6EECF244321}">
                <p14:modId xmlns:p14="http://schemas.microsoft.com/office/powerpoint/2010/main" val="3125211985"/>
              </p:ext>
            </p:extLst>
          </p:nvPr>
        </p:nvGraphicFramePr>
        <p:xfrm>
          <a:off x="0" y="6385649"/>
          <a:ext cx="4572000" cy="472351"/>
        </p:xfrm>
        <a:graphic>
          <a:graphicData uri="http://schemas.openxmlformats.org/drawingml/2006/table">
            <a:tbl>
              <a:tblPr/>
              <a:tblGrid>
                <a:gridCol w="1114425">
                  <a:extLst>
                    <a:ext uri="{9D8B030D-6E8A-4147-A177-3AD203B41FA5}">
                      <a16:colId xmlns="" xmlns:a16="http://schemas.microsoft.com/office/drawing/2014/main" val="20000"/>
                    </a:ext>
                  </a:extLst>
                </a:gridCol>
                <a:gridCol w="3457575">
                  <a:extLst>
                    <a:ext uri="{9D8B030D-6E8A-4147-A177-3AD203B41FA5}">
                      <a16:colId xmlns="" xmlns:a16="http://schemas.microsoft.com/office/drawing/2014/main" val="20001"/>
                    </a:ext>
                  </a:extLst>
                </a:gridCol>
              </a:tblGrid>
              <a:tr h="428625">
                <a:tc>
                  <a:txBody>
                    <a:bodyPr/>
                    <a:lstStyle/>
                    <a:p>
                      <a:pPr marL="0" marR="0" lvl="0" indent="0" algn="l" defTabSz="457200" rtl="0" eaLnBrk="1" fontAlgn="base" latinLnBrk="0" hangingPunct="1">
                        <a:lnSpc>
                          <a:spcPct val="87000"/>
                        </a:lnSpc>
                        <a:spcBef>
                          <a:spcPts val="600"/>
                        </a:spcBef>
                        <a:spcAft>
                          <a:spcPct val="0"/>
                        </a:spcAft>
                        <a:buClrTx/>
                        <a:buSzPct val="7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2400" b="0" i="0" u="none" strike="noStrike" cap="none" normalizeH="0" baseline="0" dirty="0">
                          <a:ln>
                            <a:noFill/>
                          </a:ln>
                          <a:solidFill>
                            <a:schemeClr val="bg1"/>
                          </a:solidFill>
                          <a:effectLst>
                            <a:outerShdw blurRad="38100" dist="38100" dir="2700000" algn="tl">
                              <a:srgbClr val="000000">
                                <a:alpha val="43137"/>
                              </a:srgbClr>
                            </a:outerShdw>
                          </a:effectLst>
                          <a:latin typeface="Arial" charset="0"/>
                          <a:ea typeface="Microsoft YaHei" charset="-122"/>
                        </a:rPr>
                        <a:t>Notes:</a:t>
                      </a:r>
                    </a:p>
                  </a:txBody>
                  <a:tcPr marL="90000" marR="90000" marT="107352" marB="46800" anchor="ctr" horzOverflow="overflow">
                    <a:lnL w="12700" cap="flat" cmpd="sng" algn="ctr">
                      <a:solidFill>
                        <a:schemeClr val="tx1"/>
                      </a:solidFill>
                      <a:prstDash val="solid"/>
                      <a:round/>
                      <a:headEnd type="none" w="med" len="med"/>
                      <a:tailEnd type="none" w="med" len="med"/>
                    </a:lnL>
                    <a:lnR w="2880" cap="flat" cmpd="sng" algn="ctr">
                      <a:solidFill>
                        <a:srgbClr val="FFFF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457200" rtl="0" eaLnBrk="1" fontAlgn="base" latinLnBrk="0" hangingPunct="1">
                        <a:lnSpc>
                          <a:spcPct val="87000"/>
                        </a:lnSpc>
                        <a:spcBef>
                          <a:spcPts val="450"/>
                        </a:spcBef>
                        <a:spcAft>
                          <a:spcPct val="0"/>
                        </a:spcAft>
                        <a:buClrTx/>
                        <a:buSzPct val="70000"/>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kumimoji="0" lang="en-US" sz="1800" b="0" i="0" u="none" strike="noStrike" cap="none" normalizeH="0" baseline="0" dirty="0">
                          <a:ln>
                            <a:noFill/>
                          </a:ln>
                          <a:solidFill>
                            <a:srgbClr val="000000"/>
                          </a:solidFill>
                          <a:effectLst/>
                          <a:latin typeface="Arial" charset="0"/>
                          <a:ea typeface="Microsoft YaHei" charset="-122"/>
                        </a:rPr>
                        <a:t>Gains are not applied in stage 1</a:t>
                      </a:r>
                    </a:p>
                  </a:txBody>
                  <a:tcPr marL="90000" marR="90000" marT="92124" marB="46800" anchor="ctr" horzOverflow="overflow">
                    <a:lnL w="288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266579129"/>
      </p:ext>
    </p:extLst>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r>
              <a:rPr lang="en-US" dirty="0">
                <a:latin typeface="Arial" panose="020B0604020202020204" pitchFamily="34" charset="0"/>
                <a:cs typeface="Arial" panose="020B0604020202020204" pitchFamily="34" charset="0"/>
              </a:rPr>
              <a:t>Stage 2 and Adjusting the Image</a:t>
            </a:r>
          </a:p>
        </p:txBody>
      </p:sp>
      <p:sp>
        <p:nvSpPr>
          <p:cNvPr id="3" name="Slide Number Placeholder 2"/>
          <p:cNvSpPr>
            <a:spLocks noGrp="1"/>
          </p:cNvSpPr>
          <p:nvPr>
            <p:ph type="sldNum" sz="quarter" idx="12"/>
          </p:nvPr>
        </p:nvSpPr>
        <p:spPr/>
        <p:txBody>
          <a:bodyPr/>
          <a:lstStyle/>
          <a:p>
            <a:fld id="{50F2F8E5-1108-0A46-83A0-852BF6A1A522}" type="slidenum">
              <a:rPr lang="en-US" smtClean="0"/>
              <a:pPr/>
              <a:t>14</a:t>
            </a:fld>
            <a:endParaRPr lang="en-US"/>
          </a:p>
        </p:txBody>
      </p:sp>
    </p:spTree>
    <p:extLst>
      <p:ext uri="{BB962C8B-B14F-4D97-AF65-F5344CB8AC3E}">
        <p14:creationId xmlns:p14="http://schemas.microsoft.com/office/powerpoint/2010/main" val="2702721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1">
            <a:extLst>
              <a:ext uri="{FF2B5EF4-FFF2-40B4-BE49-F238E27FC236}">
                <a16:creationId xmlns="" xmlns:a16="http://schemas.microsoft.com/office/drawing/2014/main" id="{5F71ADEB-6106-4EB7-A93F-DEA1974AC17E}"/>
              </a:ext>
            </a:extLst>
          </p:cNvPr>
          <p:cNvSpPr txBox="1">
            <a:spLocks noChangeArrowheads="1"/>
          </p:cNvSpPr>
          <p:nvPr/>
        </p:nvSpPr>
        <p:spPr bwMode="auto">
          <a:xfrm>
            <a:off x="0" y="152400"/>
            <a:ext cx="86344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Stage 2: Features &amp; Options</a:t>
            </a:r>
          </a:p>
        </p:txBody>
      </p:sp>
      <p:pic>
        <p:nvPicPr>
          <p:cNvPr id="28676" name="Picture 6">
            <a:extLst>
              <a:ext uri="{FF2B5EF4-FFF2-40B4-BE49-F238E27FC236}">
                <a16:creationId xmlns="" xmlns:a16="http://schemas.microsoft.com/office/drawing/2014/main" id="{132C3C60-DAA5-4114-B215-1D28589286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72175" y="3663950"/>
            <a:ext cx="2057400" cy="1560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 xmlns:a16="http://schemas.microsoft.com/office/drawing/2014/main" id="{FE1F5BCA-B1D6-4F1D-B409-520889733A74}"/>
              </a:ext>
            </a:extLst>
          </p:cNvPr>
          <p:cNvSpPr txBox="1"/>
          <p:nvPr/>
        </p:nvSpPr>
        <p:spPr>
          <a:xfrm>
            <a:off x="219075" y="1146175"/>
            <a:ext cx="6781800" cy="2308324"/>
          </a:xfrm>
          <a:prstGeom prst="rect">
            <a:avLst/>
          </a:prstGeom>
          <a:noFill/>
        </p:spPr>
        <p:txBody>
          <a:bodyPr>
            <a:spAutoFit/>
          </a:bodyPr>
          <a:lstStyle/>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Adjust side scan image</a:t>
            </a:r>
          </a:p>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Create and measure targets</a:t>
            </a:r>
          </a:p>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Export data to spreadsheet</a:t>
            </a:r>
          </a:p>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Save non-georeferenced image </a:t>
            </a:r>
          </a:p>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Adjust layback</a:t>
            </a:r>
          </a:p>
          <a:p>
            <a:pPr marL="342900" indent="-342900">
              <a:buClr>
                <a:schemeClr val="tx1">
                  <a:lumMod val="65000"/>
                  <a:lumOff val="35000"/>
                </a:schemeClr>
              </a:buClr>
              <a:buSzPct val="100000"/>
              <a:buFont typeface="Arial" panose="020B0604020202020204" pitchFamily="34" charset="0"/>
              <a:buChar char="•"/>
              <a:defRPr/>
            </a:pPr>
            <a:r>
              <a:rPr lang="en-US" altLang="en-US" sz="2400" dirty="0">
                <a:solidFill>
                  <a:schemeClr val="tx1">
                    <a:lumMod val="65000"/>
                    <a:lumOff val="35000"/>
                  </a:schemeClr>
                </a:solidFill>
              </a:rPr>
              <a:t>Save coverage map as </a:t>
            </a:r>
            <a:r>
              <a:rPr lang="en-US" altLang="en-US" sz="2400" dirty="0" err="1">
                <a:solidFill>
                  <a:schemeClr val="tx1">
                    <a:lumMod val="65000"/>
                    <a:lumOff val="35000"/>
                  </a:schemeClr>
                </a:solidFill>
              </a:rPr>
              <a:t>GeoTIFF</a:t>
            </a:r>
            <a:r>
              <a:rPr lang="en-US" altLang="en-US" sz="2400" dirty="0">
                <a:solidFill>
                  <a:schemeClr val="tx1">
                    <a:lumMod val="65000"/>
                    <a:lumOff val="35000"/>
                  </a:schemeClr>
                </a:solidFill>
              </a:rPr>
              <a:t> file</a:t>
            </a:r>
          </a:p>
        </p:txBody>
      </p:sp>
      <p:pic>
        <p:nvPicPr>
          <p:cNvPr id="28678" name="Picture 8">
            <a:extLst>
              <a:ext uri="{FF2B5EF4-FFF2-40B4-BE49-F238E27FC236}">
                <a16:creationId xmlns="" xmlns:a16="http://schemas.microsoft.com/office/drawing/2014/main" id="{82DA9DB5-D407-4830-92C6-ED2C3F7997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6707" y="3663950"/>
            <a:ext cx="4830762" cy="2828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9" name="Picture 9">
            <a:extLst>
              <a:ext uri="{FF2B5EF4-FFF2-40B4-BE49-F238E27FC236}">
                <a16:creationId xmlns="" xmlns:a16="http://schemas.microsoft.com/office/drawing/2014/main" id="{55E9B37E-2F4B-4D2E-8216-89971993CA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365750" y="4583112"/>
            <a:ext cx="2206625" cy="1909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3E61846-2FFB-458B-9F24-DCB12E25A6B2}"/>
              </a:ext>
            </a:extLst>
          </p:cNvPr>
          <p:cNvSpPr>
            <a:spLocks noGrp="1"/>
          </p:cNvSpPr>
          <p:nvPr>
            <p:ph type="title"/>
          </p:nvPr>
        </p:nvSpPr>
        <p:spPr/>
        <p:txBody>
          <a:bodyPr/>
          <a:lstStyle/>
          <a:p>
            <a:r>
              <a:rPr lang="en-US" dirty="0"/>
              <a:t>Bottom Tracking in Stage 2</a:t>
            </a:r>
          </a:p>
        </p:txBody>
      </p:sp>
      <p:sp>
        <p:nvSpPr>
          <p:cNvPr id="3" name="Slide Number Placeholder 2">
            <a:extLst>
              <a:ext uri="{FF2B5EF4-FFF2-40B4-BE49-F238E27FC236}">
                <a16:creationId xmlns="" xmlns:a16="http://schemas.microsoft.com/office/drawing/2014/main" id="{E60B94E1-9A5A-4BC9-8348-0B7A1BB321A7}"/>
              </a:ext>
            </a:extLst>
          </p:cNvPr>
          <p:cNvSpPr>
            <a:spLocks noGrp="1"/>
          </p:cNvSpPr>
          <p:nvPr>
            <p:ph type="sldNum" sz="quarter" idx="12"/>
          </p:nvPr>
        </p:nvSpPr>
        <p:spPr/>
        <p:txBody>
          <a:bodyPr/>
          <a:lstStyle/>
          <a:p>
            <a:fld id="{50F2F8E5-1108-0A46-83A0-852BF6A1A522}" type="slidenum">
              <a:rPr lang="en-US" smtClean="0"/>
              <a:pPr/>
              <a:t>16</a:t>
            </a:fld>
            <a:endParaRPr lang="en-US"/>
          </a:p>
        </p:txBody>
      </p:sp>
      <p:pic>
        <p:nvPicPr>
          <p:cNvPr id="4" name="Picture 3">
            <a:extLst>
              <a:ext uri="{FF2B5EF4-FFF2-40B4-BE49-F238E27FC236}">
                <a16:creationId xmlns="" xmlns:a16="http://schemas.microsoft.com/office/drawing/2014/main" id="{24336107-CAF1-4126-A538-588F733031F0}"/>
              </a:ext>
            </a:extLst>
          </p:cNvPr>
          <p:cNvPicPr>
            <a:picLocks noChangeAspect="1"/>
          </p:cNvPicPr>
          <p:nvPr/>
        </p:nvPicPr>
        <p:blipFill>
          <a:blip r:embed="rId2"/>
          <a:stretch>
            <a:fillRect/>
          </a:stretch>
        </p:blipFill>
        <p:spPr>
          <a:xfrm>
            <a:off x="347472" y="1218430"/>
            <a:ext cx="6406631" cy="5185999"/>
          </a:xfrm>
          <a:prstGeom prst="rect">
            <a:avLst/>
          </a:prstGeom>
        </p:spPr>
      </p:pic>
      <p:sp>
        <p:nvSpPr>
          <p:cNvPr id="5" name="Oval 4">
            <a:extLst>
              <a:ext uri="{FF2B5EF4-FFF2-40B4-BE49-F238E27FC236}">
                <a16:creationId xmlns="" xmlns:a16="http://schemas.microsoft.com/office/drawing/2014/main" id="{A4F1ECFC-CCC8-417D-84A7-116A9E61B51E}"/>
              </a:ext>
            </a:extLst>
          </p:cNvPr>
          <p:cNvSpPr/>
          <p:nvPr/>
        </p:nvSpPr>
        <p:spPr>
          <a:xfrm>
            <a:off x="979452" y="1431636"/>
            <a:ext cx="332111" cy="35098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 xmlns:a16="http://schemas.microsoft.com/office/drawing/2014/main" id="{C2270D6F-1712-4C58-B0C2-88EE37CAB5FE}"/>
              </a:ext>
            </a:extLst>
          </p:cNvPr>
          <p:cNvCxnSpPr>
            <a:stCxn id="5" idx="6"/>
          </p:cNvCxnSpPr>
          <p:nvPr/>
        </p:nvCxnSpPr>
        <p:spPr>
          <a:xfrm>
            <a:off x="1311563" y="1607127"/>
            <a:ext cx="3389746" cy="1043709"/>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
        <p:nvSpPr>
          <p:cNvPr id="8" name="TextBox 7">
            <a:extLst>
              <a:ext uri="{FF2B5EF4-FFF2-40B4-BE49-F238E27FC236}">
                <a16:creationId xmlns="" xmlns:a16="http://schemas.microsoft.com/office/drawing/2014/main" id="{49093FB4-C2FC-41AA-B4CF-43C206DDED4C}"/>
              </a:ext>
            </a:extLst>
          </p:cNvPr>
          <p:cNvSpPr txBox="1"/>
          <p:nvPr/>
        </p:nvSpPr>
        <p:spPr bwMode="auto">
          <a:xfrm>
            <a:off x="6876143" y="2107015"/>
            <a:ext cx="2147785" cy="293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5000" rIns="90000" bIns="45000" rtlCol="0">
            <a:spAutoFit/>
          </a:bodyPr>
          <a:lstStyle/>
          <a:p>
            <a:pPr algn="l" eaLnBrk="1" hangingPunct="1">
              <a:spcBef>
                <a:spcPts val="638"/>
              </a:spcBef>
              <a:spcAft>
                <a:spcPct val="0"/>
              </a:spcAft>
              <a:buClr>
                <a:srgbClr val="FFFFFF"/>
              </a:buClr>
              <a:buSzPct val="45000"/>
              <a:buFont typeface="Arial" panose="020B0604020202020204" pitchFamily="34" charset="0"/>
              <a:buChar char="•"/>
            </a:pPr>
            <a:r>
              <a:rPr lang="en-US" dirty="0">
                <a:solidFill>
                  <a:schemeClr val="tx1">
                    <a:lumMod val="50000"/>
                    <a:lumOff val="50000"/>
                  </a:schemeClr>
                </a:solidFill>
              </a:rPr>
              <a:t>To bottom track in stage 2 the user selects the Digitizing tool and then selects the first bottom return.</a:t>
            </a:r>
          </a:p>
          <a:p>
            <a:pPr algn="l" eaLnBrk="1" hangingPunct="1">
              <a:spcBef>
                <a:spcPts val="638"/>
              </a:spcBef>
              <a:spcAft>
                <a:spcPct val="0"/>
              </a:spcAft>
              <a:buClr>
                <a:srgbClr val="FFFFFF"/>
              </a:buClr>
              <a:buSzPct val="45000"/>
              <a:buFont typeface="Arial" panose="020B0604020202020204" pitchFamily="34" charset="0"/>
              <a:buChar char="•"/>
            </a:pPr>
            <a:r>
              <a:rPr lang="en-US" dirty="0">
                <a:solidFill>
                  <a:schemeClr val="tx1">
                    <a:lumMod val="50000"/>
                    <a:lumOff val="50000"/>
                  </a:schemeClr>
                </a:solidFill>
              </a:rPr>
              <a:t>Reselect the digitizing tool applies the new bottom track</a:t>
            </a:r>
          </a:p>
        </p:txBody>
      </p:sp>
    </p:spTree>
    <p:extLst>
      <p:ext uri="{BB962C8B-B14F-4D97-AF65-F5344CB8AC3E}">
        <p14:creationId xmlns:p14="http://schemas.microsoft.com/office/powerpoint/2010/main" val="1151788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Sidescan Controls - Colors</a:t>
            </a:r>
          </a:p>
        </p:txBody>
      </p:sp>
      <p:sp>
        <p:nvSpPr>
          <p:cNvPr id="3" name="Content Placeholder 2"/>
          <p:cNvSpPr>
            <a:spLocks noGrp="1"/>
          </p:cNvSpPr>
          <p:nvPr>
            <p:ph idx="1"/>
          </p:nvPr>
        </p:nvSpPr>
        <p:spPr>
          <a:xfrm>
            <a:off x="305579" y="1433657"/>
            <a:ext cx="8667219" cy="5118554"/>
          </a:xfrm>
        </p:spPr>
        <p:txBody>
          <a:bodyPr>
            <a:normAutofit/>
          </a:bodyPr>
          <a:lstStyle/>
          <a:p>
            <a:pPr marL="457200" indent="-457200">
              <a:buClr>
                <a:schemeClr val="tx1">
                  <a:lumMod val="65000"/>
                  <a:lumOff val="35000"/>
                </a:schemeClr>
              </a:buClr>
              <a:buFont typeface="Arial" panose="020B0604020202020204" pitchFamily="34" charset="0"/>
              <a:buChar char="•"/>
            </a:pPr>
            <a:r>
              <a:rPr lang="en-US" sz="1800" noProof="0" dirty="0">
                <a:solidFill>
                  <a:schemeClr val="tx1">
                    <a:lumMod val="65000"/>
                    <a:lumOff val="35000"/>
                  </a:schemeClr>
                </a:solidFill>
              </a:rPr>
              <a:t>Right-Click -&gt; Sidescan Controls, View-&gt;Sidescan Controls, or Shift + F9</a:t>
            </a:r>
          </a:p>
          <a:p>
            <a:pPr marL="457200" indent="-457200">
              <a:buClr>
                <a:schemeClr val="tx1">
                  <a:lumMod val="65000"/>
                  <a:lumOff val="35000"/>
                </a:schemeClr>
              </a:buClr>
              <a:buFont typeface="Arial" panose="020B0604020202020204" pitchFamily="34" charset="0"/>
              <a:buChar char="•"/>
            </a:pPr>
            <a:r>
              <a:rPr lang="en-US" sz="1800" noProof="0" dirty="0">
                <a:solidFill>
                  <a:schemeClr val="tx1">
                    <a:lumMod val="65000"/>
                    <a:lumOff val="35000"/>
                  </a:schemeClr>
                </a:solidFill>
              </a:rPr>
              <a:t>“Edit Custom Palettes” opens a window where you can create your own color palettes</a:t>
            </a:r>
          </a:p>
          <a:p>
            <a:pPr marL="457200" indent="-457200">
              <a:buClr>
                <a:schemeClr val="tx1">
                  <a:lumMod val="65000"/>
                  <a:lumOff val="35000"/>
                </a:schemeClr>
              </a:buClr>
              <a:buFont typeface="Arial" panose="020B0604020202020204" pitchFamily="34" charset="0"/>
              <a:buChar char="•"/>
            </a:pPr>
            <a:r>
              <a:rPr lang="en-US" sz="1800" noProof="0" dirty="0">
                <a:solidFill>
                  <a:schemeClr val="tx1">
                    <a:lumMod val="65000"/>
                    <a:lumOff val="35000"/>
                  </a:schemeClr>
                </a:solidFill>
              </a:rPr>
              <a:t>“</a:t>
            </a:r>
            <a:r>
              <a:rPr lang="en-US" sz="1800" noProof="0" dirty="0">
                <a:solidFill>
                  <a:schemeClr val="tx1">
                    <a:lumMod val="65000"/>
                    <a:lumOff val="35000"/>
                  </a:schemeClr>
                </a:solidFill>
                <a:hlinkClick r:id="rId2"/>
              </a:rPr>
              <a:t>Waterfall Downsampling Method</a:t>
            </a:r>
            <a:r>
              <a:rPr lang="en-US" sz="1800" noProof="0" dirty="0">
                <a:solidFill>
                  <a:schemeClr val="tx1">
                    <a:lumMod val="65000"/>
                    <a:lumOff val="35000"/>
                  </a:schemeClr>
                </a:solidFill>
              </a:rPr>
              <a:t>” (PDF) is used when choosing what color a pixel uses to represent a set of samples</a:t>
            </a:r>
          </a:p>
        </p:txBody>
      </p:sp>
      <p:sp>
        <p:nvSpPr>
          <p:cNvPr id="7" name="Slide Number Placeholder 6">
            <a:extLst>
              <a:ext uri="{FF2B5EF4-FFF2-40B4-BE49-F238E27FC236}">
                <a16:creationId xmlns="" xmlns:a16="http://schemas.microsoft.com/office/drawing/2014/main" id="{5C204FFF-658D-4AA7-A951-EF98BEBE3E28}"/>
              </a:ext>
            </a:extLst>
          </p:cNvPr>
          <p:cNvSpPr>
            <a:spLocks noGrp="1"/>
          </p:cNvSpPr>
          <p:nvPr>
            <p:ph type="sldNum" sz="quarter" idx="12"/>
          </p:nvPr>
        </p:nvSpPr>
        <p:spPr/>
        <p:txBody>
          <a:bodyPr/>
          <a:lstStyle/>
          <a:p>
            <a:fld id="{50F2F8E5-1108-0A46-83A0-852BF6A1A522}" type="slidenum">
              <a:rPr lang="en-US" smtClean="0"/>
              <a:pPr/>
              <a:t>17</a:t>
            </a:fld>
            <a:endParaRPr lang="en-US"/>
          </a:p>
        </p:txBody>
      </p:sp>
      <p:pic>
        <p:nvPicPr>
          <p:cNvPr id="4" name="Picture 3">
            <a:extLst>
              <a:ext uri="{FF2B5EF4-FFF2-40B4-BE49-F238E27FC236}">
                <a16:creationId xmlns="" xmlns:a16="http://schemas.microsoft.com/office/drawing/2014/main" id="{4AB1BC07-1824-498E-92F4-748A4DB8D36A}"/>
              </a:ext>
            </a:extLst>
          </p:cNvPr>
          <p:cNvPicPr>
            <a:picLocks noChangeAspect="1"/>
          </p:cNvPicPr>
          <p:nvPr/>
        </p:nvPicPr>
        <p:blipFill>
          <a:blip r:embed="rId3"/>
          <a:stretch>
            <a:fillRect/>
          </a:stretch>
        </p:blipFill>
        <p:spPr>
          <a:xfrm>
            <a:off x="347472" y="3292381"/>
            <a:ext cx="7250545" cy="3195028"/>
          </a:xfrm>
          <a:prstGeom prst="rect">
            <a:avLst/>
          </a:prstGeom>
        </p:spPr>
      </p:pic>
      <p:pic>
        <p:nvPicPr>
          <p:cNvPr id="9" name="Picture 8">
            <a:extLst>
              <a:ext uri="{FF2B5EF4-FFF2-40B4-BE49-F238E27FC236}">
                <a16:creationId xmlns="" xmlns:a16="http://schemas.microsoft.com/office/drawing/2014/main" id="{213C52F4-28CE-43C0-8D1F-36427193C57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807699" y="3017662"/>
            <a:ext cx="2796774" cy="9964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1962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
            <a:extLst>
              <a:ext uri="{FF2B5EF4-FFF2-40B4-BE49-F238E27FC236}">
                <a16:creationId xmlns="" xmlns:a16="http://schemas.microsoft.com/office/drawing/2014/main" id="{4100DFC3-2D1E-4B7C-B1A6-87A4823BE25C}"/>
              </a:ext>
            </a:extLst>
          </p:cNvPr>
          <p:cNvSpPr txBox="1">
            <a:spLocks noChangeArrowheads="1"/>
          </p:cNvSpPr>
          <p:nvPr/>
        </p:nvSpPr>
        <p:spPr bwMode="auto">
          <a:xfrm>
            <a:off x="65882" y="0"/>
            <a:ext cx="77724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Color Palette Choices</a:t>
            </a:r>
          </a:p>
        </p:txBody>
      </p:sp>
      <p:grpSp>
        <p:nvGrpSpPr>
          <p:cNvPr id="2" name="Group 1"/>
          <p:cNvGrpSpPr/>
          <p:nvPr/>
        </p:nvGrpSpPr>
        <p:grpSpPr>
          <a:xfrm>
            <a:off x="191294" y="1721643"/>
            <a:ext cx="8701881" cy="1841500"/>
            <a:chOff x="177800" y="1214438"/>
            <a:chExt cx="8701881" cy="2198687"/>
          </a:xfrm>
        </p:grpSpPr>
        <p:pic>
          <p:nvPicPr>
            <p:cNvPr id="31748" name="Picture 2">
              <a:extLst>
                <a:ext uri="{FF2B5EF4-FFF2-40B4-BE49-F238E27FC236}">
                  <a16:creationId xmlns="" xmlns:a16="http://schemas.microsoft.com/office/drawing/2014/main" id="{3A9C10E6-6296-493B-BE0D-96E4FF9C0E6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7800" y="1214438"/>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49" name="Picture 3">
              <a:extLst>
                <a:ext uri="{FF2B5EF4-FFF2-40B4-BE49-F238E27FC236}">
                  <a16:creationId xmlns="" xmlns:a16="http://schemas.microsoft.com/office/drawing/2014/main" id="{E880B38D-52DA-4A82-9BA6-C7F74FCD45F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09912" y="1219200"/>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0" name="Picture 4">
              <a:extLst>
                <a:ext uri="{FF2B5EF4-FFF2-40B4-BE49-F238E27FC236}">
                  <a16:creationId xmlns="" xmlns:a16="http://schemas.microsoft.com/office/drawing/2014/main" id="{DF0E3201-A1C5-4BF5-95B9-5C164E2ECA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44406" y="1214438"/>
              <a:ext cx="2835275" cy="2193925"/>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grpSp>
        <p:nvGrpSpPr>
          <p:cNvPr id="3" name="Group 2"/>
          <p:cNvGrpSpPr/>
          <p:nvPr/>
        </p:nvGrpSpPr>
        <p:grpSpPr>
          <a:xfrm>
            <a:off x="191294" y="4139407"/>
            <a:ext cx="8677275" cy="1826419"/>
            <a:chOff x="177800" y="3813175"/>
            <a:chExt cx="8677275" cy="2192338"/>
          </a:xfrm>
        </p:grpSpPr>
        <p:pic>
          <p:nvPicPr>
            <p:cNvPr id="31751" name="Picture 5">
              <a:extLst>
                <a:ext uri="{FF2B5EF4-FFF2-40B4-BE49-F238E27FC236}">
                  <a16:creationId xmlns="" xmlns:a16="http://schemas.microsoft.com/office/drawing/2014/main" id="{73B9E73D-78B0-44E2-A90E-FF9EFAF6A22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7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2" name="Picture 6">
              <a:extLst>
                <a:ext uri="{FF2B5EF4-FFF2-40B4-BE49-F238E27FC236}">
                  <a16:creationId xmlns="" xmlns:a16="http://schemas.microsoft.com/office/drawing/2014/main" id="{16C026BC-87BC-4BD0-B82D-19BCFD7C2F71}"/>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098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1753" name="Picture 7">
              <a:extLst>
                <a:ext uri="{FF2B5EF4-FFF2-40B4-BE49-F238E27FC236}">
                  <a16:creationId xmlns="" xmlns:a16="http://schemas.microsoft.com/office/drawing/2014/main" id="{310A47E4-366D-42A6-A64C-AFC5473EBF50}"/>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019800" y="3813175"/>
              <a:ext cx="2835275" cy="219233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31754" name="Text Box 8">
            <a:extLst>
              <a:ext uri="{FF2B5EF4-FFF2-40B4-BE49-F238E27FC236}">
                <a16:creationId xmlns="" xmlns:a16="http://schemas.microsoft.com/office/drawing/2014/main" id="{CAD563D1-6E94-4469-8FC2-075D45E80B7A}"/>
              </a:ext>
            </a:extLst>
          </p:cNvPr>
          <p:cNvSpPr txBox="1">
            <a:spLocks noChangeArrowheads="1"/>
          </p:cNvSpPr>
          <p:nvPr/>
        </p:nvSpPr>
        <p:spPr bwMode="auto">
          <a:xfrm>
            <a:off x="994569" y="3596481"/>
            <a:ext cx="1277938"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GRAY</a:t>
            </a:r>
          </a:p>
        </p:txBody>
      </p:sp>
      <p:sp>
        <p:nvSpPr>
          <p:cNvPr id="31755" name="Text Box 9">
            <a:extLst>
              <a:ext uri="{FF2B5EF4-FFF2-40B4-BE49-F238E27FC236}">
                <a16:creationId xmlns="" xmlns:a16="http://schemas.microsoft.com/office/drawing/2014/main" id="{F9C75A7C-001E-4CA6-B0E0-DF882688A73F}"/>
              </a:ext>
            </a:extLst>
          </p:cNvPr>
          <p:cNvSpPr txBox="1">
            <a:spLocks noChangeArrowheads="1"/>
          </p:cNvSpPr>
          <p:nvPr/>
        </p:nvSpPr>
        <p:spPr bwMode="auto">
          <a:xfrm>
            <a:off x="3952082" y="3559968"/>
            <a:ext cx="1277937"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GOLD</a:t>
            </a:r>
          </a:p>
        </p:txBody>
      </p:sp>
      <p:sp>
        <p:nvSpPr>
          <p:cNvPr id="31756" name="Text Box 10">
            <a:extLst>
              <a:ext uri="{FF2B5EF4-FFF2-40B4-BE49-F238E27FC236}">
                <a16:creationId xmlns="" xmlns:a16="http://schemas.microsoft.com/office/drawing/2014/main" id="{86125213-4636-43C3-8332-04DD62572FEA}"/>
              </a:ext>
            </a:extLst>
          </p:cNvPr>
          <p:cNvSpPr txBox="1">
            <a:spLocks noChangeArrowheads="1"/>
          </p:cNvSpPr>
          <p:nvPr/>
        </p:nvSpPr>
        <p:spPr bwMode="auto">
          <a:xfrm>
            <a:off x="6836569" y="3559968"/>
            <a:ext cx="1277938" cy="341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RUST</a:t>
            </a:r>
          </a:p>
        </p:txBody>
      </p:sp>
      <p:sp>
        <p:nvSpPr>
          <p:cNvPr id="31757" name="Text Box 11">
            <a:extLst>
              <a:ext uri="{FF2B5EF4-FFF2-40B4-BE49-F238E27FC236}">
                <a16:creationId xmlns="" xmlns:a16="http://schemas.microsoft.com/office/drawing/2014/main" id="{CB8489E9-D3EE-4BCD-BC14-58B22194501E}"/>
              </a:ext>
            </a:extLst>
          </p:cNvPr>
          <p:cNvSpPr txBox="1">
            <a:spLocks noChangeArrowheads="1"/>
          </p:cNvSpPr>
          <p:nvPr/>
        </p:nvSpPr>
        <p:spPr bwMode="auto">
          <a:xfrm>
            <a:off x="871538" y="6002338"/>
            <a:ext cx="127793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COPPER</a:t>
            </a:r>
          </a:p>
        </p:txBody>
      </p:sp>
      <p:sp>
        <p:nvSpPr>
          <p:cNvPr id="31758" name="Text Box 12">
            <a:extLst>
              <a:ext uri="{FF2B5EF4-FFF2-40B4-BE49-F238E27FC236}">
                <a16:creationId xmlns="" xmlns:a16="http://schemas.microsoft.com/office/drawing/2014/main" id="{AB4320CC-D763-4864-AC67-B250EC5CE9A4}"/>
              </a:ext>
            </a:extLst>
          </p:cNvPr>
          <p:cNvSpPr txBox="1">
            <a:spLocks noChangeArrowheads="1"/>
          </p:cNvSpPr>
          <p:nvPr/>
        </p:nvSpPr>
        <p:spPr bwMode="auto">
          <a:xfrm>
            <a:off x="3902075" y="6002338"/>
            <a:ext cx="1277938"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PASTEL</a:t>
            </a:r>
          </a:p>
        </p:txBody>
      </p:sp>
      <p:sp>
        <p:nvSpPr>
          <p:cNvPr id="31759" name="Text Box 13">
            <a:extLst>
              <a:ext uri="{FF2B5EF4-FFF2-40B4-BE49-F238E27FC236}">
                <a16:creationId xmlns="" xmlns:a16="http://schemas.microsoft.com/office/drawing/2014/main" id="{802AB572-B887-436B-8A44-1F76ECCC6401}"/>
              </a:ext>
            </a:extLst>
          </p:cNvPr>
          <p:cNvSpPr txBox="1">
            <a:spLocks noChangeArrowheads="1"/>
          </p:cNvSpPr>
          <p:nvPr/>
        </p:nvSpPr>
        <p:spPr bwMode="auto">
          <a:xfrm>
            <a:off x="6786563" y="6002338"/>
            <a:ext cx="127793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600">
                <a:solidFill>
                  <a:schemeClr val="tx1">
                    <a:lumMod val="65000"/>
                    <a:lumOff val="35000"/>
                  </a:schemeClr>
                </a:solidFill>
                <a:latin typeface="Arial" panose="020B0604020202020204" pitchFamily="34" charset="0"/>
                <a:cs typeface="Arial" panose="020B0604020202020204" pitchFamily="34" charset="0"/>
              </a:rPr>
              <a:t>INTENSITY</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Sidescan Controls - Gain</a:t>
            </a:r>
          </a:p>
        </p:txBody>
      </p:sp>
      <p:sp>
        <p:nvSpPr>
          <p:cNvPr id="3" name="Content Placeholder 2"/>
          <p:cNvSpPr>
            <a:spLocks noGrp="1"/>
          </p:cNvSpPr>
          <p:nvPr>
            <p:ph idx="1"/>
          </p:nvPr>
        </p:nvSpPr>
        <p:spPr>
          <a:xfrm>
            <a:off x="347471" y="1101728"/>
            <a:ext cx="4943665" cy="5302702"/>
          </a:xfrm>
        </p:spPr>
        <p:txBody>
          <a:bodyPr>
            <a:normAutofit lnSpcReduction="10000"/>
          </a:bodyPr>
          <a:lstStyle/>
          <a:p>
            <a:pPr marL="457200"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Basic Gains: Adds dB over time</a:t>
            </a:r>
          </a:p>
          <a:p>
            <a:pPr marL="731520" lvl="2"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NOT “base gain”</a:t>
            </a:r>
            <a:endParaRPr lang="en-US" noProof="0" dirty="0">
              <a:solidFill>
                <a:schemeClr val="tx1">
                  <a:lumMod val="65000"/>
                  <a:lumOff val="35000"/>
                </a:schemeClr>
              </a:solidFill>
            </a:endParaRPr>
          </a:p>
          <a:p>
            <a:pPr marL="731520" lvl="2"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Channels can be adjusted separately</a:t>
            </a:r>
          </a:p>
          <a:p>
            <a:pPr marL="457200"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Auto TVG: “Smart” TVG</a:t>
            </a:r>
          </a:p>
          <a:p>
            <a:pPr marL="731520" lvl="2"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Higher sensitivity creates a brighter image</a:t>
            </a:r>
          </a:p>
          <a:p>
            <a:pPr marL="731520" lvl="2"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Across-Track-Smoothing creates a smoother curve</a:t>
            </a:r>
          </a:p>
          <a:p>
            <a:pPr marL="457200"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dBs / 100 Meters: Multiplies dB over time</a:t>
            </a:r>
          </a:p>
          <a:p>
            <a:pPr marL="457200" indent="-457200">
              <a:buClr>
                <a:schemeClr val="tx1">
                  <a:lumMod val="65000"/>
                  <a:lumOff val="35000"/>
                </a:schemeClr>
              </a:buClr>
              <a:buFont typeface="Arial" panose="020B0604020202020204" pitchFamily="34" charset="0"/>
              <a:buChar char="•"/>
            </a:pPr>
            <a:r>
              <a:rPr lang="en-US" noProof="0" dirty="0">
                <a:solidFill>
                  <a:schemeClr val="tx1">
                    <a:lumMod val="65000"/>
                    <a:lumOff val="35000"/>
                  </a:schemeClr>
                </a:solidFill>
              </a:rPr>
              <a:t>Formula: Applies the shown formula, where ‘r’ is range</a:t>
            </a: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Angle-Varied Gain looks forward &amp; backward by a number of pings (or full line option) at a constant grazing angle to normalize the backscatter.</a:t>
            </a:r>
          </a:p>
        </p:txBody>
      </p:sp>
      <p:pic>
        <p:nvPicPr>
          <p:cNvPr id="6" name="Picture 5">
            <a:extLst>
              <a:ext uri="{FF2B5EF4-FFF2-40B4-BE49-F238E27FC236}">
                <a16:creationId xmlns="" xmlns:a16="http://schemas.microsoft.com/office/drawing/2014/main" id="{6B8FFEF2-15D2-47AE-80C4-CD5F895B7E5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55236" y="1101727"/>
            <a:ext cx="3581401" cy="116205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 xmlns:a16="http://schemas.microsoft.com/office/drawing/2014/main" id="{8F884833-5D67-415C-9982-7B2C54AC7A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5236" y="2327163"/>
            <a:ext cx="3581400" cy="116205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 xmlns:a16="http://schemas.microsoft.com/office/drawing/2014/main" id="{3423EBDF-3AA5-4F18-9576-168CA6A9990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5" r="-1"/>
          <a:stretch/>
        </p:blipFill>
        <p:spPr>
          <a:xfrm>
            <a:off x="5355236" y="3552600"/>
            <a:ext cx="3581400" cy="809625"/>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 xmlns:a16="http://schemas.microsoft.com/office/drawing/2014/main" id="{361F5482-65E0-4833-B0EE-6E1E1ABEBE5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72"/>
          <a:stretch/>
        </p:blipFill>
        <p:spPr>
          <a:xfrm>
            <a:off x="5355236" y="4425612"/>
            <a:ext cx="3581401" cy="781050"/>
          </a:xfrm>
          <a:prstGeom prst="rect">
            <a:avLst/>
          </a:prstGeom>
          <a:ln>
            <a:noFill/>
          </a:ln>
          <a:effectLst>
            <a:outerShdw blurRad="292100" dist="139700" dir="2700000" algn="tl" rotWithShape="0">
              <a:srgbClr val="333333">
                <a:alpha val="65000"/>
              </a:srgbClr>
            </a:outerShdw>
          </a:effectLst>
        </p:spPr>
      </p:pic>
      <p:sp>
        <p:nvSpPr>
          <p:cNvPr id="5" name="Slide Number Placeholder 4">
            <a:extLst>
              <a:ext uri="{FF2B5EF4-FFF2-40B4-BE49-F238E27FC236}">
                <a16:creationId xmlns="" xmlns:a16="http://schemas.microsoft.com/office/drawing/2014/main" id="{9DDAC91A-DF5D-4974-831B-3853E713CD3D}"/>
              </a:ext>
            </a:extLst>
          </p:cNvPr>
          <p:cNvSpPr>
            <a:spLocks noGrp="1"/>
          </p:cNvSpPr>
          <p:nvPr>
            <p:ph type="sldNum" sz="quarter" idx="12"/>
          </p:nvPr>
        </p:nvSpPr>
        <p:spPr/>
        <p:txBody>
          <a:bodyPr/>
          <a:lstStyle/>
          <a:p>
            <a:fld id="{50F2F8E5-1108-0A46-83A0-852BF6A1A522}" type="slidenum">
              <a:rPr lang="en-US" smtClean="0"/>
              <a:pPr/>
              <a:t>19</a:t>
            </a:fld>
            <a:endParaRPr lang="en-US"/>
          </a:p>
        </p:txBody>
      </p:sp>
      <p:pic>
        <p:nvPicPr>
          <p:cNvPr id="4" name="Picture 3">
            <a:extLst>
              <a:ext uri="{FF2B5EF4-FFF2-40B4-BE49-F238E27FC236}">
                <a16:creationId xmlns="" xmlns:a16="http://schemas.microsoft.com/office/drawing/2014/main" id="{62869121-E373-4196-A05B-BB1235AB6C1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55236" y="5270048"/>
            <a:ext cx="3564538" cy="9048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79440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Overview</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a:t>
            </a:fld>
            <a:endParaRPr lang="en-US"/>
          </a:p>
        </p:txBody>
      </p:sp>
    </p:spTree>
    <p:extLst>
      <p:ext uri="{BB962C8B-B14F-4D97-AF65-F5344CB8AC3E}">
        <p14:creationId xmlns:p14="http://schemas.microsoft.com/office/powerpoint/2010/main" val="31368633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Sidescan Controls - Display</a:t>
            </a:r>
          </a:p>
        </p:txBody>
      </p:sp>
      <p:sp>
        <p:nvSpPr>
          <p:cNvPr id="3" name="Content Placeholder 2"/>
          <p:cNvSpPr>
            <a:spLocks noGrp="1"/>
          </p:cNvSpPr>
          <p:nvPr>
            <p:ph idx="1"/>
          </p:nvPr>
        </p:nvSpPr>
        <p:spPr>
          <a:xfrm>
            <a:off x="347472" y="1728373"/>
            <a:ext cx="8539353" cy="5004254"/>
          </a:xfrm>
        </p:spPr>
        <p:txBody>
          <a:bodyPr>
            <a:normAutofit/>
          </a:bodyPr>
          <a:lstStyle/>
          <a:p>
            <a:pPr marL="457200" indent="-457200">
              <a:buClr>
                <a:schemeClr val="tx1">
                  <a:lumMod val="65000"/>
                  <a:lumOff val="35000"/>
                </a:schemeClr>
              </a:buClr>
              <a:buFont typeface="Arial" panose="020B0604020202020204" pitchFamily="34" charset="0"/>
              <a:buChar char="•"/>
            </a:pPr>
            <a:r>
              <a:rPr lang="en-US" sz="1800" noProof="0" dirty="0">
                <a:solidFill>
                  <a:schemeClr val="tx1">
                    <a:lumMod val="65000"/>
                    <a:lumOff val="35000"/>
                  </a:schemeClr>
                </a:solidFill>
              </a:rPr>
              <a:t>Show range marker for other frequency: In multi-frequency datasets, draw an indicator in Stage 2 </a:t>
            </a:r>
            <a:r>
              <a:rPr lang="en-US" sz="1800" noProof="0" dirty="0" err="1">
                <a:solidFill>
                  <a:schemeClr val="tx1">
                    <a:lumMod val="65000"/>
                    <a:lumOff val="35000"/>
                  </a:schemeClr>
                </a:solidFill>
              </a:rPr>
              <a:t>Scanview</a:t>
            </a:r>
            <a:r>
              <a:rPr lang="en-US" sz="1800" noProof="0" dirty="0">
                <a:solidFill>
                  <a:schemeClr val="tx1">
                    <a:lumMod val="65000"/>
                    <a:lumOff val="35000"/>
                  </a:schemeClr>
                </a:solidFill>
              </a:rPr>
              <a:t> marking the range of the other frequency</a:t>
            </a:r>
          </a:p>
          <a:p>
            <a:pPr marL="457200" indent="-457200">
              <a:buClr>
                <a:schemeClr val="tx1">
                  <a:lumMod val="65000"/>
                  <a:lumOff val="35000"/>
                </a:schemeClr>
              </a:buClr>
              <a:buFont typeface="Arial" panose="020B0604020202020204" pitchFamily="34" charset="0"/>
              <a:buChar char="•"/>
            </a:pPr>
            <a:r>
              <a:rPr lang="en-US" sz="1800" noProof="0" dirty="0">
                <a:solidFill>
                  <a:schemeClr val="tx1">
                    <a:lumMod val="65000"/>
                    <a:lumOff val="35000"/>
                  </a:schemeClr>
                </a:solidFill>
              </a:rPr>
              <a:t>Clip range to NOAA guidelines: If the altitude is less than 8% of the range, set the range to altitude X 12.5.</a:t>
            </a:r>
          </a:p>
        </p:txBody>
      </p:sp>
      <p:sp>
        <p:nvSpPr>
          <p:cNvPr id="6" name="Slide Number Placeholder 5">
            <a:extLst>
              <a:ext uri="{FF2B5EF4-FFF2-40B4-BE49-F238E27FC236}">
                <a16:creationId xmlns="" xmlns:a16="http://schemas.microsoft.com/office/drawing/2014/main" id="{8C3F40F9-4B1E-42A0-B1D7-A178BAA99E00}"/>
              </a:ext>
            </a:extLst>
          </p:cNvPr>
          <p:cNvSpPr>
            <a:spLocks noGrp="1"/>
          </p:cNvSpPr>
          <p:nvPr>
            <p:ph type="sldNum" sz="quarter" idx="12"/>
          </p:nvPr>
        </p:nvSpPr>
        <p:spPr/>
        <p:txBody>
          <a:bodyPr/>
          <a:lstStyle/>
          <a:p>
            <a:fld id="{50F2F8E5-1108-0A46-83A0-852BF6A1A522}" type="slidenum">
              <a:rPr lang="en-US" smtClean="0"/>
              <a:pPr/>
              <a:t>20</a:t>
            </a:fld>
            <a:endParaRPr lang="en-US"/>
          </a:p>
        </p:txBody>
      </p:sp>
      <p:pic>
        <p:nvPicPr>
          <p:cNvPr id="5" name="Picture 4">
            <a:extLst>
              <a:ext uri="{FF2B5EF4-FFF2-40B4-BE49-F238E27FC236}">
                <a16:creationId xmlns="" xmlns:a16="http://schemas.microsoft.com/office/drawing/2014/main" id="{74EBBE1A-BBA6-4C09-B04F-704E805F94B7}"/>
              </a:ext>
            </a:extLst>
          </p:cNvPr>
          <p:cNvPicPr>
            <a:picLocks noChangeAspect="1"/>
          </p:cNvPicPr>
          <p:nvPr/>
        </p:nvPicPr>
        <p:blipFill>
          <a:blip r:embed="rId2"/>
          <a:stretch>
            <a:fillRect/>
          </a:stretch>
        </p:blipFill>
        <p:spPr>
          <a:xfrm>
            <a:off x="784057" y="3002219"/>
            <a:ext cx="7288525" cy="3276837"/>
          </a:xfrm>
          <a:prstGeom prst="rect">
            <a:avLst/>
          </a:prstGeom>
        </p:spPr>
      </p:pic>
    </p:spTree>
    <p:extLst>
      <p:ext uri="{BB962C8B-B14F-4D97-AF65-F5344CB8AC3E}">
        <p14:creationId xmlns:p14="http://schemas.microsoft.com/office/powerpoint/2010/main" val="128562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
            <a:extLst>
              <a:ext uri="{FF2B5EF4-FFF2-40B4-BE49-F238E27FC236}">
                <a16:creationId xmlns="" xmlns:a16="http://schemas.microsoft.com/office/drawing/2014/main" id="{FF342A62-1D74-414E-A436-F040780A7FD4}"/>
              </a:ext>
            </a:extLst>
          </p:cNvPr>
          <p:cNvSpPr txBox="1">
            <a:spLocks noChangeArrowheads="1"/>
          </p:cNvSpPr>
          <p:nvPr/>
        </p:nvSpPr>
        <p:spPr bwMode="auto">
          <a:xfrm>
            <a:off x="295274" y="0"/>
            <a:ext cx="87074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Saving Image as BMP file</a:t>
            </a:r>
          </a:p>
        </p:txBody>
      </p:sp>
      <p:sp>
        <p:nvSpPr>
          <p:cNvPr id="40963" name="Text Box 2">
            <a:extLst>
              <a:ext uri="{FF2B5EF4-FFF2-40B4-BE49-F238E27FC236}">
                <a16:creationId xmlns="" xmlns:a16="http://schemas.microsoft.com/office/drawing/2014/main" id="{4A1A76DE-2A9C-498D-B902-0A4063435DF1}"/>
              </a:ext>
            </a:extLst>
          </p:cNvPr>
          <p:cNvSpPr txBox="1">
            <a:spLocks noChangeArrowheads="1"/>
          </p:cNvSpPr>
          <p:nvPr/>
        </p:nvSpPr>
        <p:spPr bwMode="auto">
          <a:xfrm>
            <a:off x="295274" y="5353051"/>
            <a:ext cx="8412163" cy="973136"/>
          </a:xfrm>
          <a:prstGeom prst="rect">
            <a:avLst/>
          </a:prstGeom>
          <a:solidFill>
            <a:schemeClr val="bg1"/>
          </a:solidFill>
          <a:ln w="9360">
            <a:solidFill>
              <a:schemeClr val="bg1"/>
            </a:solidFill>
            <a:miter lim="800000"/>
            <a:headEnd/>
            <a:tailEnd/>
          </a:ln>
        </p:spPr>
        <p:txBody>
          <a:bodyPr/>
          <a:lstStyle>
            <a:lvl1pPr indent="-339725">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1pPr>
            <a:lvl2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2pPr>
            <a:lvl3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3pPr>
            <a:lvl4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4pPr>
            <a:lvl5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400" dirty="0">
                <a:solidFill>
                  <a:schemeClr val="tx1">
                    <a:lumMod val="65000"/>
                    <a:lumOff val="35000"/>
                  </a:schemeClr>
                </a:solidFill>
                <a:latin typeface="Arial" panose="020B0604020202020204" pitchFamily="34" charset="0"/>
              </a:rPr>
              <a:t>Use the Save tool to save an image of the entire waterfall. This is a non-georeferenced file, but holds all details of the imagery.</a:t>
            </a:r>
          </a:p>
        </p:txBody>
      </p:sp>
      <p:pic>
        <p:nvPicPr>
          <p:cNvPr id="2" name="Picture 1">
            <a:extLst>
              <a:ext uri="{FF2B5EF4-FFF2-40B4-BE49-F238E27FC236}">
                <a16:creationId xmlns="" xmlns:a16="http://schemas.microsoft.com/office/drawing/2014/main" id="{207357AE-4676-4F9C-A3FB-628CFBFB65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6819" y="1440656"/>
            <a:ext cx="6187237" cy="3576637"/>
          </a:xfrm>
          <a:prstGeom prst="rect">
            <a:avLst/>
          </a:prstGeom>
          <a:ln>
            <a:solidFill>
              <a:schemeClr val="tx1"/>
            </a:solidFill>
          </a:ln>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1">
            <a:extLst>
              <a:ext uri="{FF2B5EF4-FFF2-40B4-BE49-F238E27FC236}">
                <a16:creationId xmlns="" xmlns:a16="http://schemas.microsoft.com/office/drawing/2014/main" id="{4D85CCAB-374E-466E-95C9-DF6B2770C76A}"/>
              </a:ext>
            </a:extLst>
          </p:cNvPr>
          <p:cNvSpPr txBox="1">
            <a:spLocks noChangeArrowheads="1"/>
          </p:cNvSpPr>
          <p:nvPr/>
        </p:nvSpPr>
        <p:spPr bwMode="auto">
          <a:xfrm>
            <a:off x="164307" y="32206"/>
            <a:ext cx="777240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Spreadsheet Options</a:t>
            </a:r>
          </a:p>
        </p:txBody>
      </p:sp>
      <p:sp>
        <p:nvSpPr>
          <p:cNvPr id="41987" name="Text Box 2">
            <a:extLst>
              <a:ext uri="{FF2B5EF4-FFF2-40B4-BE49-F238E27FC236}">
                <a16:creationId xmlns="" xmlns:a16="http://schemas.microsoft.com/office/drawing/2014/main" id="{F778AC3E-482F-41FB-886D-D09A86A9F1B9}"/>
              </a:ext>
            </a:extLst>
          </p:cNvPr>
          <p:cNvSpPr txBox="1">
            <a:spLocks noChangeArrowheads="1"/>
          </p:cNvSpPr>
          <p:nvPr/>
        </p:nvSpPr>
        <p:spPr bwMode="auto">
          <a:xfrm>
            <a:off x="215900" y="1304925"/>
            <a:ext cx="2951163"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buFont typeface="Arial" panose="020B0604020202020204" pitchFamily="34" charset="0"/>
              <a:buChar char="•"/>
            </a:pPr>
            <a:endParaRPr lang="en-US" altLang="en-US" sz="2000" dirty="0">
              <a:solidFill>
                <a:schemeClr val="tx1"/>
              </a:solidFill>
              <a:latin typeface="Arial" panose="020B0604020202020204" pitchFamily="34" charset="0"/>
            </a:endParaRPr>
          </a:p>
        </p:txBody>
      </p:sp>
      <p:pic>
        <p:nvPicPr>
          <p:cNvPr id="41989" name="Picture 4">
            <a:extLst>
              <a:ext uri="{FF2B5EF4-FFF2-40B4-BE49-F238E27FC236}">
                <a16:creationId xmlns="" xmlns:a16="http://schemas.microsoft.com/office/drawing/2014/main" id="{32D26D28-F238-48F6-8C40-462D477E00E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62425" y="1596361"/>
            <a:ext cx="4781550" cy="2627054"/>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1990" name="Text Box 6">
            <a:extLst>
              <a:ext uri="{FF2B5EF4-FFF2-40B4-BE49-F238E27FC236}">
                <a16:creationId xmlns="" xmlns:a16="http://schemas.microsoft.com/office/drawing/2014/main" id="{2EE89A27-4FEA-4AD3-BE27-E4902BFD15C8}"/>
              </a:ext>
            </a:extLst>
          </p:cNvPr>
          <p:cNvSpPr txBox="1">
            <a:spLocks noChangeArrowheads="1"/>
          </p:cNvSpPr>
          <p:nvPr/>
        </p:nvSpPr>
        <p:spPr bwMode="auto">
          <a:xfrm>
            <a:off x="5811838" y="6046788"/>
            <a:ext cx="1804987"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spcBef>
                <a:spcPts val="1000"/>
              </a:spcBef>
              <a:buSzPct val="100000"/>
            </a:pPr>
            <a:r>
              <a:rPr lang="en-US" altLang="en-US" sz="1600" dirty="0">
                <a:solidFill>
                  <a:schemeClr val="tx1">
                    <a:lumMod val="65000"/>
                    <a:lumOff val="35000"/>
                  </a:schemeClr>
                </a:solidFill>
                <a:latin typeface="Arial" panose="020B0604020202020204" pitchFamily="34" charset="0"/>
                <a:cs typeface="Arial" panose="020B0604020202020204" pitchFamily="34" charset="0"/>
              </a:rPr>
              <a:t>Set-up dialog box</a:t>
            </a:r>
          </a:p>
        </p:txBody>
      </p:sp>
      <p:sp>
        <p:nvSpPr>
          <p:cNvPr id="41991" name="Text Box 7">
            <a:extLst>
              <a:ext uri="{FF2B5EF4-FFF2-40B4-BE49-F238E27FC236}">
                <a16:creationId xmlns="" xmlns:a16="http://schemas.microsoft.com/office/drawing/2014/main" id="{B62B9C90-1F2A-4BA2-B804-1F3203A14CED}"/>
              </a:ext>
            </a:extLst>
          </p:cNvPr>
          <p:cNvSpPr txBox="1">
            <a:spLocks noChangeArrowheads="1"/>
          </p:cNvSpPr>
          <p:nvPr/>
        </p:nvSpPr>
        <p:spPr bwMode="auto">
          <a:xfrm>
            <a:off x="504825" y="5186817"/>
            <a:ext cx="3708400" cy="642937"/>
          </a:xfrm>
          <a:prstGeom prst="rect">
            <a:avLst/>
          </a:prstGeom>
          <a:solidFill>
            <a:srgbClr val="FF0000"/>
          </a:solidFill>
          <a:ln w="9360">
            <a:solidFill>
              <a:srgbClr val="9B9AB3"/>
            </a:solidFill>
            <a:miter lim="800000"/>
            <a:headEnd/>
            <a:tailEnd/>
          </a:ln>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dirty="0">
                <a:solidFill>
                  <a:srgbClr val="FFFFFF"/>
                </a:solidFill>
                <a:latin typeface="Arial" panose="020B0604020202020204" pitchFamily="34" charset="0"/>
                <a:cs typeface="Arial" panose="020B0604020202020204" pitchFamily="34" charset="0"/>
              </a:rPr>
              <a:t>Note: </a:t>
            </a:r>
            <a:r>
              <a:rPr lang="en-US" altLang="en-US" dirty="0">
                <a:solidFill>
                  <a:srgbClr val="FFFFFF"/>
                </a:solidFill>
                <a:latin typeface="Arial" panose="020B0604020202020204" pitchFamily="34" charset="0"/>
                <a:cs typeface="Arial" panose="020B0604020202020204" pitchFamily="34" charset="0"/>
              </a:rPr>
              <a:t>Use Tools-&gt;Adjust Layback to modify layback for entire file</a:t>
            </a:r>
          </a:p>
        </p:txBody>
      </p:sp>
      <p:pic>
        <p:nvPicPr>
          <p:cNvPr id="41992" name="Picture 9">
            <a:extLst>
              <a:ext uri="{FF2B5EF4-FFF2-40B4-BE49-F238E27FC236}">
                <a16:creationId xmlns="" xmlns:a16="http://schemas.microsoft.com/office/drawing/2014/main" id="{3F27B58E-AE4E-46A7-9903-44B0C352DB1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38725" y="3286580"/>
            <a:ext cx="3648075" cy="279558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a:extLst>
              <a:ext uri="{FF2B5EF4-FFF2-40B4-BE49-F238E27FC236}">
                <a16:creationId xmlns="" xmlns:a16="http://schemas.microsoft.com/office/drawing/2014/main" id="{C339D6C0-CAC4-40C2-B68C-C17BB06A64CE}"/>
              </a:ext>
            </a:extLst>
          </p:cNvPr>
          <p:cNvSpPr txBox="1">
            <a:spLocks/>
          </p:cNvSpPr>
          <p:nvPr/>
        </p:nvSpPr>
        <p:spPr>
          <a:xfrm>
            <a:off x="247649" y="1135402"/>
            <a:ext cx="3914775" cy="4417673"/>
          </a:xfrm>
          <a:prstGeom prst="rect">
            <a:avLst/>
          </a:prstGeom>
        </p:spPr>
        <p:txBody>
          <a:bodyPr>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rPr>
              <a:t>View-&gt;Spreadsheet if not visible</a:t>
            </a:r>
          </a:p>
          <a:p>
            <a:pPr marL="457200"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rPr>
              <a:t>View-&gt;Options (or F9), Spreadsheet tab</a:t>
            </a:r>
          </a:p>
          <a:p>
            <a:pPr marL="594360" lvl="1"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rPr>
              <a:t>Configure spreadsheet for desired fields</a:t>
            </a:r>
          </a:p>
          <a:p>
            <a:pPr marL="457200"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rPr>
              <a:t>Output data to a single file or multiple files</a:t>
            </a:r>
          </a:p>
          <a:p>
            <a:pPr marL="457200" indent="-457200">
              <a:buClr>
                <a:schemeClr val="tx1">
                  <a:lumMod val="65000"/>
                  <a:lumOff val="35000"/>
                </a:schemeClr>
              </a:buClr>
              <a:buFont typeface="Arial" panose="020B0604020202020204" pitchFamily="34" charset="0"/>
              <a:buChar char="•"/>
            </a:pPr>
            <a:r>
              <a:rPr lang="en-US" sz="1800" dirty="0">
                <a:solidFill>
                  <a:schemeClr val="tx1">
                    <a:lumMod val="65000"/>
                    <a:lumOff val="35000"/>
                  </a:schemeClr>
                </a:solidFill>
              </a:rPr>
              <a:t>Use to adjust Layback for individual pings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
            <a:extLst>
              <a:ext uri="{FF2B5EF4-FFF2-40B4-BE49-F238E27FC236}">
                <a16:creationId xmlns="" xmlns:a16="http://schemas.microsoft.com/office/drawing/2014/main" id="{64DE55FE-7DC0-42B0-88B9-DA6E1B3B8D94}"/>
              </a:ext>
            </a:extLst>
          </p:cNvPr>
          <p:cNvSpPr txBox="1">
            <a:spLocks noChangeArrowheads="1"/>
          </p:cNvSpPr>
          <p:nvPr/>
        </p:nvSpPr>
        <p:spPr bwMode="auto">
          <a:xfrm>
            <a:off x="250031" y="0"/>
            <a:ext cx="838358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Saving Coverage as TIF file</a:t>
            </a:r>
          </a:p>
        </p:txBody>
      </p:sp>
      <p:sp>
        <p:nvSpPr>
          <p:cNvPr id="39943" name="Rectangle 2">
            <a:extLst>
              <a:ext uri="{FF2B5EF4-FFF2-40B4-BE49-F238E27FC236}">
                <a16:creationId xmlns="" xmlns:a16="http://schemas.microsoft.com/office/drawing/2014/main" id="{8B177480-ED23-4B33-951F-BFC41265B1BE}"/>
              </a:ext>
            </a:extLst>
          </p:cNvPr>
          <p:cNvSpPr>
            <a:spLocks noChangeArrowheads="1"/>
          </p:cNvSpPr>
          <p:nvPr/>
        </p:nvSpPr>
        <p:spPr bwMode="auto">
          <a:xfrm>
            <a:off x="406794" y="4497387"/>
            <a:ext cx="4537075" cy="28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80000"/>
              </a:lnSpc>
              <a:buClr>
                <a:srgbClr val="FFFFFF"/>
              </a:buClr>
              <a:buSzPct val="100000"/>
              <a:buFont typeface="Times New Roman" panose="02020603050405020304" pitchFamily="18" charset="0"/>
              <a:buNone/>
              <a:defRPr/>
            </a:pPr>
            <a:r>
              <a:rPr lang="en-US" altLang="en-US" sz="1600" dirty="0">
                <a:solidFill>
                  <a:schemeClr val="tx1">
                    <a:lumMod val="75000"/>
                    <a:lumOff val="25000"/>
                  </a:schemeClr>
                </a:solidFill>
                <a:latin typeface="Arial" panose="020B0604020202020204" pitchFamily="34" charset="0"/>
              </a:rPr>
              <a:t>Current view in display is bounded by blue box</a:t>
            </a:r>
          </a:p>
        </p:txBody>
      </p:sp>
      <p:pic>
        <p:nvPicPr>
          <p:cNvPr id="43014" name="Picture 10">
            <a:extLst>
              <a:ext uri="{FF2B5EF4-FFF2-40B4-BE49-F238E27FC236}">
                <a16:creationId xmlns="" xmlns:a16="http://schemas.microsoft.com/office/drawing/2014/main" id="{AEDFBC72-0EBA-471D-92B7-6DF24814D9C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6794" y="1302135"/>
            <a:ext cx="5644363" cy="3127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a:extLst>
              <a:ext uri="{FF2B5EF4-FFF2-40B4-BE49-F238E27FC236}">
                <a16:creationId xmlns="" xmlns:a16="http://schemas.microsoft.com/office/drawing/2014/main" id="{D1C21CB0-9BE7-441C-B335-038A87934803}"/>
              </a:ext>
            </a:extLst>
          </p:cNvPr>
          <p:cNvSpPr txBox="1">
            <a:spLocks/>
          </p:cNvSpPr>
          <p:nvPr/>
        </p:nvSpPr>
        <p:spPr>
          <a:xfrm>
            <a:off x="406794" y="4854574"/>
            <a:ext cx="8982075" cy="1803401"/>
          </a:xfrm>
          <a:prstGeom prst="rect">
            <a:avLst/>
          </a:prstGeom>
        </p:spPr>
        <p:txBody>
          <a:bodyPr>
            <a:normAutofit fontScale="92500" lnSpcReduction="10000"/>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Display coverage of all tracks, background charts &amp; soundings</a:t>
            </a: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Current view in display is bounded by blue box</a:t>
            </a: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Red represents port side, green represents starboard side</a:t>
            </a: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rPr>
              <a:t>Save image as </a:t>
            </a:r>
            <a:r>
              <a:rPr lang="en-US" dirty="0" err="1">
                <a:solidFill>
                  <a:schemeClr val="tx1">
                    <a:lumMod val="65000"/>
                    <a:lumOff val="35000"/>
                  </a:schemeClr>
                </a:solidFill>
              </a:rPr>
              <a:t>GeoTIFF</a:t>
            </a:r>
            <a:r>
              <a:rPr lang="en-US" dirty="0">
                <a:solidFill>
                  <a:schemeClr val="tx1">
                    <a:lumMod val="65000"/>
                    <a:lumOff val="35000"/>
                  </a:schemeClr>
                </a:solidFill>
              </a:rPr>
              <a:t> file (right click on image or click the camera button)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
            <a:extLst>
              <a:ext uri="{FF2B5EF4-FFF2-40B4-BE49-F238E27FC236}">
                <a16:creationId xmlns="" xmlns:a16="http://schemas.microsoft.com/office/drawing/2014/main" id="{B26F3555-6768-4737-AF2A-793E714E2614}"/>
              </a:ext>
            </a:extLst>
          </p:cNvPr>
          <p:cNvSpPr txBox="1">
            <a:spLocks noChangeArrowheads="1"/>
          </p:cNvSpPr>
          <p:nvPr/>
        </p:nvSpPr>
        <p:spPr bwMode="auto">
          <a:xfrm>
            <a:off x="397668" y="0"/>
            <a:ext cx="868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Using Coverage Map to Manage Targets</a:t>
            </a:r>
          </a:p>
        </p:txBody>
      </p:sp>
      <p:sp>
        <p:nvSpPr>
          <p:cNvPr id="40965" name="Text Box 4">
            <a:extLst>
              <a:ext uri="{FF2B5EF4-FFF2-40B4-BE49-F238E27FC236}">
                <a16:creationId xmlns="" xmlns:a16="http://schemas.microsoft.com/office/drawing/2014/main" id="{00633B3E-5E40-43DC-BEF9-6C95EAF3610D}"/>
              </a:ext>
            </a:extLst>
          </p:cNvPr>
          <p:cNvSpPr txBox="1">
            <a:spLocks noChangeArrowheads="1"/>
          </p:cNvSpPr>
          <p:nvPr/>
        </p:nvSpPr>
        <p:spPr bwMode="auto">
          <a:xfrm>
            <a:off x="397668" y="1123155"/>
            <a:ext cx="8839200" cy="24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marL="342900" indent="-342900">
              <a:buClr>
                <a:schemeClr val="tx1">
                  <a:lumMod val="65000"/>
                  <a:lumOff val="35000"/>
                </a:schemeClr>
              </a:buClr>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Blue bounding box = previous line</a:t>
            </a:r>
          </a:p>
          <a:p>
            <a:pPr marL="342900" indent="-342900">
              <a:buClr>
                <a:schemeClr val="tx1">
                  <a:lumMod val="65000"/>
                  <a:lumOff val="35000"/>
                </a:schemeClr>
              </a:buClr>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Red bounding box = current line.</a:t>
            </a:r>
          </a:p>
          <a:p>
            <a:pPr marL="342900" indent="-342900">
              <a:buClr>
                <a:schemeClr val="tx1">
                  <a:lumMod val="65000"/>
                  <a:lumOff val="35000"/>
                </a:schemeClr>
              </a:buClr>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Note the difference in position (approx. 2 meters) when viewed in Scan View. Possible cause could be slant range correction differenced due to bottom tracking.</a:t>
            </a:r>
          </a:p>
          <a:p>
            <a:pPr marL="342900" indent="-342900">
              <a:buClr>
                <a:schemeClr val="tx1">
                  <a:lumMod val="65000"/>
                  <a:lumOff val="35000"/>
                </a:schemeClr>
              </a:buClr>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When a target is taken, a mark is generated on the coverage map.  Use this feature to verify location or to confirm target.</a:t>
            </a:r>
          </a:p>
        </p:txBody>
      </p:sp>
      <p:pic>
        <p:nvPicPr>
          <p:cNvPr id="44037" name="Picture 6">
            <a:extLst>
              <a:ext uri="{FF2B5EF4-FFF2-40B4-BE49-F238E27FC236}">
                <a16:creationId xmlns="" xmlns:a16="http://schemas.microsoft.com/office/drawing/2014/main" id="{BB3EBB32-1F90-4CA9-B650-2B726C5D236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6251" y="3918544"/>
            <a:ext cx="8017670" cy="222202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r>
              <a:rPr lang="en-US" dirty="0">
                <a:latin typeface="Arial" panose="020B0604020202020204" pitchFamily="34" charset="0"/>
                <a:cs typeface="Arial" panose="020B0604020202020204" pitchFamily="34" charset="0"/>
              </a:rPr>
              <a:t>Targeting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25</a:t>
            </a:fld>
            <a:endParaRPr lang="en-US"/>
          </a:p>
        </p:txBody>
      </p:sp>
    </p:spTree>
    <p:extLst>
      <p:ext uri="{BB962C8B-B14F-4D97-AF65-F5344CB8AC3E}">
        <p14:creationId xmlns:p14="http://schemas.microsoft.com/office/powerpoint/2010/main" val="3112581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4">
            <a:extLst>
              <a:ext uri="{FF2B5EF4-FFF2-40B4-BE49-F238E27FC236}">
                <a16:creationId xmlns="" xmlns:a16="http://schemas.microsoft.com/office/drawing/2014/main" id="{067F4CD3-E606-4D6B-9C15-E53BF64C0E4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7313" y="1141413"/>
            <a:ext cx="3532187" cy="23362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3" name="Text Box 1">
            <a:extLst>
              <a:ext uri="{FF2B5EF4-FFF2-40B4-BE49-F238E27FC236}">
                <a16:creationId xmlns="" xmlns:a16="http://schemas.microsoft.com/office/drawing/2014/main" id="{B5CEA01B-C512-40C7-8158-EB88DD9BE4B4}"/>
              </a:ext>
            </a:extLst>
          </p:cNvPr>
          <p:cNvSpPr txBox="1">
            <a:spLocks noChangeArrowheads="1"/>
          </p:cNvSpPr>
          <p:nvPr/>
        </p:nvSpPr>
        <p:spPr bwMode="auto">
          <a:xfrm>
            <a:off x="0" y="0"/>
            <a:ext cx="71231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Targeting</a:t>
            </a:r>
          </a:p>
        </p:txBody>
      </p:sp>
      <p:sp>
        <p:nvSpPr>
          <p:cNvPr id="35846" name="Text Box 7">
            <a:extLst>
              <a:ext uri="{FF2B5EF4-FFF2-40B4-BE49-F238E27FC236}">
                <a16:creationId xmlns="" xmlns:a16="http://schemas.microsoft.com/office/drawing/2014/main" id="{4C6F78D3-1DBA-4F95-95EC-1DF556539C64}"/>
              </a:ext>
            </a:extLst>
          </p:cNvPr>
          <p:cNvSpPr txBox="1">
            <a:spLocks noChangeArrowheads="1"/>
          </p:cNvSpPr>
          <p:nvPr/>
        </p:nvSpPr>
        <p:spPr bwMode="auto">
          <a:xfrm>
            <a:off x="153988" y="3533777"/>
            <a:ext cx="37988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a:spcBef>
                <a:spcPts val="875"/>
              </a:spcBef>
              <a:buSzPct val="100000"/>
              <a:defRPr/>
            </a:pPr>
            <a:r>
              <a:rPr lang="en-US" altLang="en-US" sz="1400" dirty="0">
                <a:solidFill>
                  <a:schemeClr val="tx1"/>
                </a:solidFill>
                <a:latin typeface="+mj-lt"/>
                <a:cs typeface="Arial" pitchFamily="34" charset="0"/>
              </a:rPr>
              <a:t>Select Target (double left-click on feature</a:t>
            </a:r>
            <a:r>
              <a:rPr lang="en-US" altLang="en-US" sz="1400" dirty="0">
                <a:solidFill>
                  <a:schemeClr val="tx1"/>
                </a:solidFill>
                <a:latin typeface="+mj-lt"/>
              </a:rPr>
              <a:t>)</a:t>
            </a:r>
          </a:p>
        </p:txBody>
      </p:sp>
      <p:sp>
        <p:nvSpPr>
          <p:cNvPr id="35847" name="Line 8">
            <a:extLst>
              <a:ext uri="{FF2B5EF4-FFF2-40B4-BE49-F238E27FC236}">
                <a16:creationId xmlns="" xmlns:a16="http://schemas.microsoft.com/office/drawing/2014/main" id="{BD970BD8-D377-4C56-852D-342097CDA9F8}"/>
              </a:ext>
            </a:extLst>
          </p:cNvPr>
          <p:cNvSpPr>
            <a:spLocks noChangeShapeType="1"/>
          </p:cNvSpPr>
          <p:nvPr/>
        </p:nvSpPr>
        <p:spPr bwMode="auto">
          <a:xfrm>
            <a:off x="2514600" y="2819400"/>
            <a:ext cx="288925" cy="1588"/>
          </a:xfrm>
          <a:prstGeom prst="line">
            <a:avLst/>
          </a:prstGeom>
          <a:noFill/>
          <a:ln w="255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35848" name="Picture 12">
            <a:extLst>
              <a:ext uri="{FF2B5EF4-FFF2-40B4-BE49-F238E27FC236}">
                <a16:creationId xmlns="" xmlns:a16="http://schemas.microsoft.com/office/drawing/2014/main" id="{C088BBE9-9E81-4A8D-9683-1B20110F7B4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524502" y="1141413"/>
            <a:ext cx="3200401" cy="33774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9" name="Text Box 9">
            <a:extLst>
              <a:ext uri="{FF2B5EF4-FFF2-40B4-BE49-F238E27FC236}">
                <a16:creationId xmlns="" xmlns:a16="http://schemas.microsoft.com/office/drawing/2014/main" id="{95BF58EE-8854-45C5-B670-DB1716AC98AA}"/>
              </a:ext>
            </a:extLst>
          </p:cNvPr>
          <p:cNvSpPr txBox="1">
            <a:spLocks noChangeArrowheads="1"/>
          </p:cNvSpPr>
          <p:nvPr/>
        </p:nvSpPr>
        <p:spPr bwMode="auto">
          <a:xfrm>
            <a:off x="3771898" y="3314700"/>
            <a:ext cx="860426"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spcBef>
                <a:spcPts val="875"/>
              </a:spcBef>
              <a:buSzPct val="100000"/>
            </a:pPr>
            <a:r>
              <a:rPr lang="en-US" altLang="en-US" sz="1400" dirty="0">
                <a:solidFill>
                  <a:schemeClr val="tx1"/>
                </a:solidFill>
                <a:latin typeface="Arial" panose="020B0604020202020204" pitchFamily="34" charset="0"/>
                <a:cs typeface="Arial" panose="020B0604020202020204" pitchFamily="34" charset="0"/>
              </a:rPr>
              <a:t>Target window opens</a:t>
            </a:r>
          </a:p>
        </p:txBody>
      </p:sp>
      <p:sp>
        <p:nvSpPr>
          <p:cNvPr id="35850" name="Line 5">
            <a:extLst>
              <a:ext uri="{FF2B5EF4-FFF2-40B4-BE49-F238E27FC236}">
                <a16:creationId xmlns="" xmlns:a16="http://schemas.microsoft.com/office/drawing/2014/main" id="{26E77D3B-B5AC-497A-B2EE-496DDD9E12B9}"/>
              </a:ext>
            </a:extLst>
          </p:cNvPr>
          <p:cNvSpPr>
            <a:spLocks noChangeShapeType="1"/>
          </p:cNvSpPr>
          <p:nvPr/>
        </p:nvSpPr>
        <p:spPr bwMode="auto">
          <a:xfrm>
            <a:off x="4540250" y="3543300"/>
            <a:ext cx="755650" cy="1588"/>
          </a:xfrm>
          <a:prstGeom prst="line">
            <a:avLst/>
          </a:prstGeom>
          <a:noFill/>
          <a:ln w="5076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Text Box 4">
            <a:extLst>
              <a:ext uri="{FF2B5EF4-FFF2-40B4-BE49-F238E27FC236}">
                <a16:creationId xmlns="" xmlns:a16="http://schemas.microsoft.com/office/drawing/2014/main" id="{5A0260D9-88E5-4DAF-A29F-A1538F457EFF}"/>
              </a:ext>
            </a:extLst>
          </p:cNvPr>
          <p:cNvSpPr txBox="1">
            <a:spLocks noChangeArrowheads="1"/>
          </p:cNvSpPr>
          <p:nvPr/>
        </p:nvSpPr>
        <p:spPr bwMode="auto">
          <a:xfrm>
            <a:off x="0" y="4328517"/>
            <a:ext cx="9144000" cy="246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marL="342900" indent="-342900">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In Stage 2, double click on any feature.</a:t>
            </a:r>
          </a:p>
          <a:p>
            <a:pPr marL="342900" indent="-342900">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Use sliders to determine the 3 points along the target. Use the signal display to help.</a:t>
            </a:r>
          </a:p>
          <a:p>
            <a:pPr marL="342900" indent="-342900">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Click and drag to measure contact, capture JPG or TIF and enter any notes</a:t>
            </a:r>
          </a:p>
          <a:p>
            <a:pPr marL="342900" indent="-342900">
              <a:buSzPct val="100000"/>
              <a:buFont typeface="Arial" panose="020B0604020202020204" pitchFamily="34" charset="0"/>
              <a:buChar char="•"/>
              <a:defRPr/>
            </a:pPr>
            <a:r>
              <a:rPr lang="en-US" altLang="en-US" sz="2200" dirty="0">
                <a:solidFill>
                  <a:schemeClr val="tx1">
                    <a:lumMod val="65000"/>
                    <a:lumOff val="35000"/>
                  </a:schemeClr>
                </a:solidFill>
                <a:latin typeface="Arial"/>
                <a:ea typeface="+mn-ea"/>
                <a:cs typeface="Arial"/>
              </a:rPr>
              <a:t>Targets are saved to the Target Database for viewing in other HYPACK programs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3">
            <a:extLst>
              <a:ext uri="{FF2B5EF4-FFF2-40B4-BE49-F238E27FC236}">
                <a16:creationId xmlns="" xmlns:a16="http://schemas.microsoft.com/office/drawing/2014/main" id="{AE9CAE12-CA75-4BC0-9258-4C5C8C1D0789}"/>
              </a:ext>
            </a:extLst>
          </p:cNvPr>
          <p:cNvSpPr>
            <a:spLocks noGrp="1"/>
          </p:cNvSpPr>
          <p:nvPr>
            <p:ph sz="half" idx="4294967295"/>
          </p:nvPr>
        </p:nvSpPr>
        <p:spPr>
          <a:xfrm>
            <a:off x="304800" y="1066800"/>
            <a:ext cx="4419600" cy="5632450"/>
          </a:xfrm>
        </p:spPr>
        <p:txBody>
          <a:bodyPr>
            <a:normAutofit/>
          </a:bodyPr>
          <a:lstStyle/>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Bulls-eye icon:</a:t>
            </a: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altLang="en-US" dirty="0">
              <a:solidFill>
                <a:schemeClr val="tx1">
                  <a:lumMod val="65000"/>
                  <a:lumOff val="35000"/>
                </a:schemeClr>
              </a:solidFill>
            </a:endParaRP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altLang="en-US" dirty="0">
              <a:solidFill>
                <a:schemeClr val="tx1">
                  <a:lumMod val="65000"/>
                  <a:lumOff val="35000"/>
                </a:schemeClr>
              </a:solidFill>
            </a:endParaRP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Select, then in </a:t>
            </a:r>
            <a:r>
              <a:rPr lang="en-US" altLang="en-US" dirty="0" err="1">
                <a:solidFill>
                  <a:schemeClr val="tx1">
                    <a:lumMod val="65000"/>
                    <a:lumOff val="35000"/>
                  </a:schemeClr>
                </a:solidFill>
              </a:rPr>
              <a:t>Scanview</a:t>
            </a:r>
            <a:r>
              <a:rPr lang="en-US" altLang="en-US" dirty="0">
                <a:solidFill>
                  <a:schemeClr val="tx1">
                    <a:lumMod val="65000"/>
                    <a:lumOff val="35000"/>
                  </a:schemeClr>
                </a:solidFill>
              </a:rPr>
              <a:t>, click an object of interest.</a:t>
            </a: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A target will be created with an image.</a:t>
            </a: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(Shift-right click will remove a target)</a:t>
            </a: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Options available to adjust targeting</a:t>
            </a:r>
          </a:p>
          <a:p>
            <a:pPr marL="342900" indent="-342900">
              <a:buClr>
                <a:schemeClr val="tx1">
                  <a:lumMod val="65000"/>
                  <a:lumOff val="35000"/>
                </a:schemeClr>
              </a:buClr>
              <a:buSzPct val="100000"/>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altLang="en-US" dirty="0">
                <a:solidFill>
                  <a:schemeClr val="tx1">
                    <a:lumMod val="65000"/>
                    <a:lumOff val="35000"/>
                  </a:schemeClr>
                </a:solidFill>
              </a:rPr>
              <a:t>In HYPACK, check “Side Scan Images” folder to view targets</a:t>
            </a:r>
          </a:p>
        </p:txBody>
      </p:sp>
      <p:sp>
        <p:nvSpPr>
          <p:cNvPr id="36867" name="Text Box 1">
            <a:extLst>
              <a:ext uri="{FF2B5EF4-FFF2-40B4-BE49-F238E27FC236}">
                <a16:creationId xmlns="" xmlns:a16="http://schemas.microsoft.com/office/drawing/2014/main" id="{C4838042-D596-4D42-AAD9-15C41B36F177}"/>
              </a:ext>
            </a:extLst>
          </p:cNvPr>
          <p:cNvSpPr txBox="1">
            <a:spLocks noChangeArrowheads="1"/>
          </p:cNvSpPr>
          <p:nvPr/>
        </p:nvSpPr>
        <p:spPr bwMode="auto">
          <a:xfrm>
            <a:off x="-76200" y="152400"/>
            <a:ext cx="9296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Targeting – Marking Targets Quickly</a:t>
            </a:r>
          </a:p>
        </p:txBody>
      </p:sp>
      <p:pic>
        <p:nvPicPr>
          <p:cNvPr id="36868" name="Picture 5">
            <a:extLst>
              <a:ext uri="{FF2B5EF4-FFF2-40B4-BE49-F238E27FC236}">
                <a16:creationId xmlns="" xmlns:a16="http://schemas.microsoft.com/office/drawing/2014/main" id="{5727F9C2-D0B6-4508-A396-07DC314BDBB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66800" y="1476375"/>
            <a:ext cx="1590675" cy="571500"/>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Rectangle 2">
            <a:extLst>
              <a:ext uri="{FF2B5EF4-FFF2-40B4-BE49-F238E27FC236}">
                <a16:creationId xmlns="" xmlns:a16="http://schemas.microsoft.com/office/drawing/2014/main" id="{6BEC8883-DAF4-48C7-9FFD-A938E5746B32}"/>
              </a:ext>
            </a:extLst>
          </p:cNvPr>
          <p:cNvSpPr>
            <a:spLocks noChangeArrowheads="1"/>
          </p:cNvSpPr>
          <p:nvPr/>
        </p:nvSpPr>
        <p:spPr bwMode="auto">
          <a:xfrm>
            <a:off x="2301875" y="1762125"/>
            <a:ext cx="295275" cy="28575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a:buClr>
                <a:srgbClr val="000000"/>
              </a:buClr>
              <a:buSzPct val="100000"/>
              <a:buFont typeface="Times New Roman" panose="02020603050405020304" pitchFamily="18" charset="0"/>
              <a:buNone/>
            </a:pPr>
            <a:endParaRPr lang="en-US" altLang="en-US"/>
          </a:p>
        </p:txBody>
      </p:sp>
      <p:pic>
        <p:nvPicPr>
          <p:cNvPr id="36870" name="Picture 8">
            <a:extLst>
              <a:ext uri="{FF2B5EF4-FFF2-40B4-BE49-F238E27FC236}">
                <a16:creationId xmlns="" xmlns:a16="http://schemas.microsoft.com/office/drawing/2014/main" id="{03EE7690-D707-4272-BE5B-3ECF9313F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0" y="1476375"/>
            <a:ext cx="3902075" cy="366712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71" name="Picture 9">
            <a:extLst>
              <a:ext uri="{FF2B5EF4-FFF2-40B4-BE49-F238E27FC236}">
                <a16:creationId xmlns="" xmlns:a16="http://schemas.microsoft.com/office/drawing/2014/main" id="{292CA496-F00F-4653-8956-96ADFDA152C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73637" y="3605788"/>
            <a:ext cx="3341688" cy="256107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
            <a:extLst>
              <a:ext uri="{FF2B5EF4-FFF2-40B4-BE49-F238E27FC236}">
                <a16:creationId xmlns="" xmlns:a16="http://schemas.microsoft.com/office/drawing/2014/main" id="{E0D2A377-CD78-468B-A871-E9D3B479EF0C}"/>
              </a:ext>
            </a:extLst>
          </p:cNvPr>
          <p:cNvSpPr txBox="1">
            <a:spLocks noChangeArrowheads="1"/>
          </p:cNvSpPr>
          <p:nvPr/>
        </p:nvSpPr>
        <p:spPr bwMode="auto">
          <a:xfrm>
            <a:off x="185737" y="0"/>
            <a:ext cx="87074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Target Viewer</a:t>
            </a:r>
          </a:p>
        </p:txBody>
      </p:sp>
      <p:sp>
        <p:nvSpPr>
          <p:cNvPr id="38915" name="Text Box 2">
            <a:extLst>
              <a:ext uri="{FF2B5EF4-FFF2-40B4-BE49-F238E27FC236}">
                <a16:creationId xmlns="" xmlns:a16="http://schemas.microsoft.com/office/drawing/2014/main" id="{B3F6A675-7336-4A1F-BAEC-85C12F75CD57}"/>
              </a:ext>
            </a:extLst>
          </p:cNvPr>
          <p:cNvSpPr txBox="1">
            <a:spLocks noChangeArrowheads="1"/>
          </p:cNvSpPr>
          <p:nvPr/>
        </p:nvSpPr>
        <p:spPr bwMode="auto">
          <a:xfrm>
            <a:off x="304800" y="1066800"/>
            <a:ext cx="4038600" cy="4054475"/>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buFont typeface="Arial" panose="020B0604020202020204" pitchFamily="34" charset="0"/>
              <a:buChar char="•"/>
            </a:pPr>
            <a:r>
              <a:rPr lang="en-US" altLang="en-US" sz="2200" dirty="0">
                <a:solidFill>
                  <a:schemeClr val="tx1">
                    <a:lumMod val="65000"/>
                    <a:lumOff val="35000"/>
                  </a:schemeClr>
                </a:solidFill>
                <a:latin typeface="Arial"/>
                <a:ea typeface="+mn-ea"/>
                <a:cs typeface="Arial"/>
              </a:rPr>
              <a:t>Use the target viewer to examine all targets</a:t>
            </a:r>
          </a:p>
          <a:p>
            <a:pPr eaLnBrk="1" hangingPunct="1">
              <a:buSzPct val="100000"/>
              <a:buFont typeface="Arial" panose="020B0604020202020204" pitchFamily="34" charset="0"/>
              <a:buChar char="•"/>
            </a:pPr>
            <a:r>
              <a:rPr lang="en-US" altLang="en-US" sz="2200" dirty="0">
                <a:solidFill>
                  <a:schemeClr val="tx1">
                    <a:lumMod val="65000"/>
                    <a:lumOff val="35000"/>
                  </a:schemeClr>
                </a:solidFill>
                <a:latin typeface="Arial"/>
                <a:ea typeface="+mn-ea"/>
                <a:cs typeface="Arial"/>
              </a:rPr>
              <a:t>Arrow keys to scroll through the list of targets</a:t>
            </a:r>
          </a:p>
          <a:p>
            <a:pPr eaLnBrk="1" hangingPunct="1">
              <a:buSzPct val="100000"/>
              <a:buFont typeface="Arial" panose="020B0604020202020204" pitchFamily="34" charset="0"/>
              <a:buChar char="•"/>
            </a:pPr>
            <a:r>
              <a:rPr lang="en-US" altLang="en-US" sz="2200" dirty="0">
                <a:solidFill>
                  <a:schemeClr val="tx1">
                    <a:lumMod val="65000"/>
                    <a:lumOff val="35000"/>
                  </a:schemeClr>
                </a:solidFill>
                <a:latin typeface="Arial"/>
                <a:ea typeface="+mn-ea"/>
                <a:cs typeface="Arial"/>
              </a:rPr>
              <a:t>Data fields are editable</a:t>
            </a:r>
          </a:p>
          <a:p>
            <a:pPr eaLnBrk="1" hangingPunct="1">
              <a:buSzPct val="100000"/>
              <a:buFont typeface="Arial" panose="020B0604020202020204" pitchFamily="34" charset="0"/>
              <a:buChar char="•"/>
            </a:pPr>
            <a:r>
              <a:rPr lang="en-US" altLang="en-US" sz="2200" dirty="0">
                <a:solidFill>
                  <a:schemeClr val="tx1">
                    <a:lumMod val="65000"/>
                    <a:lumOff val="35000"/>
                  </a:schemeClr>
                </a:solidFill>
                <a:latin typeface="Arial"/>
                <a:ea typeface="+mn-ea"/>
                <a:cs typeface="Arial"/>
              </a:rPr>
              <a:t>Report can be saved to a RTF file</a:t>
            </a:r>
          </a:p>
          <a:p>
            <a:pPr eaLnBrk="1" hangingPunct="1">
              <a:buSzPct val="100000"/>
              <a:buFont typeface="Arial" panose="020B0604020202020204" pitchFamily="34" charset="0"/>
              <a:buChar char="•"/>
            </a:pPr>
            <a:r>
              <a:rPr lang="en-US" altLang="en-US" sz="2200" dirty="0">
                <a:solidFill>
                  <a:schemeClr val="tx1">
                    <a:lumMod val="65000"/>
                    <a:lumOff val="35000"/>
                  </a:schemeClr>
                </a:solidFill>
                <a:latin typeface="Arial"/>
                <a:ea typeface="+mn-ea"/>
                <a:cs typeface="Arial"/>
              </a:rPr>
              <a:t>TargetViewer.exe program can run without a HYPACK key</a:t>
            </a:r>
          </a:p>
        </p:txBody>
      </p:sp>
      <p:pic>
        <p:nvPicPr>
          <p:cNvPr id="38917" name="Picture 7">
            <a:extLst>
              <a:ext uri="{FF2B5EF4-FFF2-40B4-BE49-F238E27FC236}">
                <a16:creationId xmlns="" xmlns:a16="http://schemas.microsoft.com/office/drawing/2014/main" id="{66F3FA97-9FB6-492E-9DD7-BFBB3C29918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4038" y="4841874"/>
            <a:ext cx="6589712" cy="158432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4564856" y="1678781"/>
            <a:ext cx="4026694" cy="2881312"/>
            <a:chOff x="4114800" y="1066800"/>
            <a:chExt cx="4676775" cy="3371850"/>
          </a:xfrm>
        </p:grpSpPr>
        <p:pic>
          <p:nvPicPr>
            <p:cNvPr id="38916" name="Picture 5">
              <a:extLst>
                <a:ext uri="{FF2B5EF4-FFF2-40B4-BE49-F238E27FC236}">
                  <a16:creationId xmlns="" xmlns:a16="http://schemas.microsoft.com/office/drawing/2014/main" id="{904233E4-CFA4-4B98-9F45-39954740ADF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r="5546" b="15714"/>
            <a:stretch/>
          </p:blipFill>
          <p:spPr bwMode="auto">
            <a:xfrm>
              <a:off x="4114800" y="1066800"/>
              <a:ext cx="4676775" cy="3371850"/>
            </a:xfrm>
            <a:prstGeom prst="rect">
              <a:avLst/>
            </a:prstGeom>
            <a:ln w="9525">
              <a:solidFill>
                <a:schemeClr val="tx1"/>
              </a:solidFill>
              <a:miter lim="800000"/>
              <a:headEnd/>
              <a:tailEnd/>
            </a:ln>
            <a:effectLst/>
            <a:extLst>
              <a:ext uri="{909E8E84-426E-40DD-AFC4-6F175D3DCCD1}">
                <a14:hiddenFill xmlns:a14="http://schemas.microsoft.com/office/drawing/2010/main">
                  <a:solidFill>
                    <a:srgbClr val="00B8FF"/>
                  </a:solidFill>
                </a14:hiddenFill>
              </a:ext>
            </a:extLst>
          </p:spPr>
        </p:pic>
        <p:sp>
          <p:nvSpPr>
            <p:cNvPr id="2" name="Rectangle 1">
              <a:extLst>
                <a:ext uri="{FF2B5EF4-FFF2-40B4-BE49-F238E27FC236}">
                  <a16:creationId xmlns="" xmlns:a16="http://schemas.microsoft.com/office/drawing/2014/main" id="{47949FE2-6863-44BA-A4D5-B5A15FBC99EE}"/>
                </a:ext>
              </a:extLst>
            </p:cNvPr>
            <p:cNvSpPr/>
            <p:nvPr/>
          </p:nvSpPr>
          <p:spPr>
            <a:xfrm>
              <a:off x="4114800" y="1600200"/>
              <a:ext cx="304800" cy="228600"/>
            </a:xfrm>
            <a:prstGeom prst="rect">
              <a:avLst/>
            </a:prstGeom>
            <a:noFill/>
            <a:ln w="28575">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9" name="Rectangle 8">
            <a:extLst>
              <a:ext uri="{FF2B5EF4-FFF2-40B4-BE49-F238E27FC236}">
                <a16:creationId xmlns="" xmlns:a16="http://schemas.microsoft.com/office/drawing/2014/main" id="{68EB3499-A488-4A68-AE9E-25B0B8524932}"/>
              </a:ext>
            </a:extLst>
          </p:cNvPr>
          <p:cNvSpPr/>
          <p:nvPr/>
        </p:nvSpPr>
        <p:spPr>
          <a:xfrm>
            <a:off x="866775" y="5473699"/>
            <a:ext cx="533400" cy="2286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a:extLst>
              <a:ext uri="{FF2B5EF4-FFF2-40B4-BE49-F238E27FC236}">
                <a16:creationId xmlns="" xmlns:a16="http://schemas.microsoft.com/office/drawing/2014/main" id="{91AF946E-9574-44E4-A7B7-C715A0EB8AA5}"/>
              </a:ext>
            </a:extLst>
          </p:cNvPr>
          <p:cNvSpPr txBox="1">
            <a:spLocks noChangeArrowheads="1"/>
          </p:cNvSpPr>
          <p:nvPr/>
        </p:nvSpPr>
        <p:spPr bwMode="auto">
          <a:xfrm>
            <a:off x="0" y="0"/>
            <a:ext cx="8697913"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Target Classification Database</a:t>
            </a:r>
          </a:p>
        </p:txBody>
      </p:sp>
      <p:sp>
        <p:nvSpPr>
          <p:cNvPr id="9" name="Content Placeholder 2">
            <a:extLst>
              <a:ext uri="{FF2B5EF4-FFF2-40B4-BE49-F238E27FC236}">
                <a16:creationId xmlns="" xmlns:a16="http://schemas.microsoft.com/office/drawing/2014/main" id="{128BB9FB-306C-4BD2-8EC1-3202CC16BFAB}"/>
              </a:ext>
            </a:extLst>
          </p:cNvPr>
          <p:cNvSpPr txBox="1">
            <a:spLocks/>
          </p:cNvSpPr>
          <p:nvPr/>
        </p:nvSpPr>
        <p:spPr>
          <a:xfrm>
            <a:off x="347472" y="1162050"/>
            <a:ext cx="6118462" cy="5343525"/>
          </a:xfrm>
          <a:prstGeom prst="rect">
            <a:avLst/>
          </a:prstGeom>
        </p:spPr>
        <p:txBody>
          <a:bodyPr>
            <a:normAutofit/>
          </a:bodyPr>
          <a:lst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latin typeface="Arial" panose="020B0604020202020204" pitchFamily="34" charset="0"/>
                <a:cs typeface="Arial" panose="020B0604020202020204" pitchFamily="34" charset="0"/>
              </a:rPr>
              <a:t>Launch from HYPACK-&gt;Side Scan-&gt;</a:t>
            </a:r>
            <a:br>
              <a:rPr lang="en-US" dirty="0">
                <a:solidFill>
                  <a:schemeClr val="tx1">
                    <a:lumMod val="65000"/>
                    <a:lumOff val="35000"/>
                  </a:schemeClr>
                </a:solidFill>
                <a:latin typeface="Arial" panose="020B0604020202020204" pitchFamily="34" charset="0"/>
                <a:cs typeface="Arial" panose="020B0604020202020204" pitchFamily="34" charset="0"/>
              </a:rPr>
            </a:br>
            <a:r>
              <a:rPr lang="en-US" dirty="0">
                <a:solidFill>
                  <a:schemeClr val="tx1">
                    <a:lumMod val="65000"/>
                    <a:lumOff val="35000"/>
                  </a:schemeClr>
                </a:solidFill>
                <a:latin typeface="Arial" panose="020B0604020202020204" pitchFamily="34" charset="0"/>
                <a:cs typeface="Arial" panose="020B0604020202020204" pitchFamily="34" charset="0"/>
              </a:rPr>
              <a:t>Target Classifications</a:t>
            </a: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latin typeface="Arial" panose="020B0604020202020204" pitchFamily="34" charset="0"/>
                <a:cs typeface="Arial" panose="020B0604020202020204" pitchFamily="34" charset="0"/>
              </a:rPr>
              <a:t>Create/Edit/Delete a classification</a:t>
            </a:r>
            <a:br>
              <a:rPr lang="en-US"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latin typeface="Arial" panose="020B0604020202020204" pitchFamily="34" charset="0"/>
                <a:cs typeface="Arial" panose="020B0604020202020204" pitchFamily="34" charset="0"/>
              </a:rPr>
              <a:t>Add/Delete a reference image</a:t>
            </a:r>
            <a:br>
              <a:rPr lang="en-US"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latin typeface="Arial" panose="020B0604020202020204" pitchFamily="34" charset="0"/>
                <a:cs typeface="Arial" panose="020B0604020202020204" pitchFamily="34" charset="0"/>
              </a:rPr>
              <a:t>Scroll through existing images</a:t>
            </a:r>
            <a:br>
              <a:rPr lang="en-US"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57200" indent="-457200">
              <a:buClr>
                <a:schemeClr val="tx1">
                  <a:lumMod val="65000"/>
                  <a:lumOff val="35000"/>
                </a:schemeClr>
              </a:buClr>
              <a:buFont typeface="Arial" panose="020B0604020202020204" pitchFamily="34" charset="0"/>
              <a:buChar char="•"/>
            </a:pPr>
            <a:r>
              <a:rPr lang="en-US" dirty="0">
                <a:solidFill>
                  <a:schemeClr val="tx1">
                    <a:lumMod val="65000"/>
                    <a:lumOff val="35000"/>
                  </a:schemeClr>
                </a:solidFill>
                <a:latin typeface="Arial" panose="020B0604020202020204" pitchFamily="34" charset="0"/>
                <a:cs typeface="Arial" panose="020B0604020202020204" pitchFamily="34" charset="0"/>
              </a:rPr>
              <a:t>How “confident” you are an</a:t>
            </a:r>
            <a:br>
              <a:rPr lang="en-US" dirty="0">
                <a:solidFill>
                  <a:schemeClr val="tx1">
                    <a:lumMod val="65000"/>
                    <a:lumOff val="35000"/>
                  </a:schemeClr>
                </a:solidFill>
                <a:latin typeface="Arial" panose="020B0604020202020204" pitchFamily="34" charset="0"/>
                <a:cs typeface="Arial" panose="020B0604020202020204" pitchFamily="34" charset="0"/>
              </a:rPr>
            </a:br>
            <a:r>
              <a:rPr lang="en-US" dirty="0">
                <a:solidFill>
                  <a:schemeClr val="tx1">
                    <a:lumMod val="65000"/>
                    <a:lumOff val="35000"/>
                  </a:schemeClr>
                </a:solidFill>
                <a:latin typeface="Arial" panose="020B0604020202020204" pitchFamily="34" charset="0"/>
                <a:cs typeface="Arial" panose="020B0604020202020204" pitchFamily="34" charset="0"/>
              </a:rPr>
              <a:t>image belongs to this</a:t>
            </a:r>
            <a:br>
              <a:rPr lang="en-US" dirty="0">
                <a:solidFill>
                  <a:schemeClr val="tx1">
                    <a:lumMod val="65000"/>
                    <a:lumOff val="35000"/>
                  </a:schemeClr>
                </a:solidFill>
                <a:latin typeface="Arial" panose="020B0604020202020204" pitchFamily="34" charset="0"/>
                <a:cs typeface="Arial" panose="020B0604020202020204" pitchFamily="34" charset="0"/>
              </a:rPr>
            </a:br>
            <a:r>
              <a:rPr lang="en-US" dirty="0">
                <a:solidFill>
                  <a:schemeClr val="tx1">
                    <a:lumMod val="65000"/>
                    <a:lumOff val="35000"/>
                  </a:schemeClr>
                </a:solidFill>
                <a:latin typeface="Arial" panose="020B0604020202020204" pitchFamily="34" charset="0"/>
                <a:cs typeface="Arial" panose="020B0604020202020204" pitchFamily="34" charset="0"/>
              </a:rPr>
              <a:t>classification (0-7)</a:t>
            </a:r>
          </a:p>
        </p:txBody>
      </p:sp>
      <p:pic>
        <p:nvPicPr>
          <p:cNvPr id="3" name="Picture 2">
            <a:extLst>
              <a:ext uri="{FF2B5EF4-FFF2-40B4-BE49-F238E27FC236}">
                <a16:creationId xmlns="" xmlns:a16="http://schemas.microsoft.com/office/drawing/2014/main" id="{8C64FAA8-E23B-42F1-A0BC-7C026763237F}"/>
              </a:ext>
            </a:extLst>
          </p:cNvPr>
          <p:cNvPicPr>
            <a:picLocks noChangeAspect="1"/>
          </p:cNvPicPr>
          <p:nvPr/>
        </p:nvPicPr>
        <p:blipFill rotWithShape="1">
          <a:blip r:embed="rId3"/>
          <a:srcRect l="25209" t="8166" r="10099" b="9551"/>
          <a:stretch/>
        </p:blipFill>
        <p:spPr>
          <a:xfrm>
            <a:off x="5733700" y="1456530"/>
            <a:ext cx="1464468" cy="1367632"/>
          </a:xfrm>
          <a:prstGeom prst="rect">
            <a:avLst/>
          </a:prstGeom>
          <a:ln>
            <a:noFill/>
          </a:ln>
          <a:effectLst/>
        </p:spPr>
      </p:pic>
      <p:pic>
        <p:nvPicPr>
          <p:cNvPr id="5" name="Picture 4">
            <a:extLst>
              <a:ext uri="{FF2B5EF4-FFF2-40B4-BE49-F238E27FC236}">
                <a16:creationId xmlns="" xmlns:a16="http://schemas.microsoft.com/office/drawing/2014/main" id="{07EDF4C6-F024-40B6-98ED-5D79DA78BF7A}"/>
              </a:ext>
            </a:extLst>
          </p:cNvPr>
          <p:cNvPicPr>
            <a:picLocks noChangeAspect="1"/>
          </p:cNvPicPr>
          <p:nvPr/>
        </p:nvPicPr>
        <p:blipFill>
          <a:blip r:embed="rId4"/>
          <a:stretch>
            <a:fillRect/>
          </a:stretch>
        </p:blipFill>
        <p:spPr>
          <a:xfrm>
            <a:off x="4942659" y="3016249"/>
            <a:ext cx="3858509" cy="3242865"/>
          </a:xfrm>
          <a:prstGeom prst="rect">
            <a:avLst/>
          </a:prstGeom>
          <a:ln>
            <a:noFill/>
          </a:ln>
          <a:effectLst/>
        </p:spPr>
      </p:pic>
      <p:pic>
        <p:nvPicPr>
          <p:cNvPr id="6" name="Picture 5">
            <a:extLst>
              <a:ext uri="{FF2B5EF4-FFF2-40B4-BE49-F238E27FC236}">
                <a16:creationId xmlns="" xmlns:a16="http://schemas.microsoft.com/office/drawing/2014/main" id="{3321AC69-31A6-4515-A89A-D4F9FAE82FA3}"/>
              </a:ext>
            </a:extLst>
          </p:cNvPr>
          <p:cNvPicPr>
            <a:picLocks noChangeAspect="1"/>
          </p:cNvPicPr>
          <p:nvPr/>
        </p:nvPicPr>
        <p:blipFill>
          <a:blip r:embed="rId5"/>
          <a:stretch>
            <a:fillRect/>
          </a:stretch>
        </p:blipFill>
        <p:spPr>
          <a:xfrm>
            <a:off x="909636" y="2310210"/>
            <a:ext cx="1104900" cy="314325"/>
          </a:xfrm>
          <a:prstGeom prst="rect">
            <a:avLst/>
          </a:prstGeom>
          <a:ln>
            <a:noFill/>
          </a:ln>
          <a:effectLst/>
        </p:spPr>
      </p:pic>
      <p:pic>
        <p:nvPicPr>
          <p:cNvPr id="7" name="Picture 6">
            <a:extLst>
              <a:ext uri="{FF2B5EF4-FFF2-40B4-BE49-F238E27FC236}">
                <a16:creationId xmlns="" xmlns:a16="http://schemas.microsoft.com/office/drawing/2014/main" id="{9A4F8DFD-F942-4331-B4D5-4DD73E07F863}"/>
              </a:ext>
            </a:extLst>
          </p:cNvPr>
          <p:cNvPicPr>
            <a:picLocks noChangeAspect="1"/>
          </p:cNvPicPr>
          <p:nvPr/>
        </p:nvPicPr>
        <p:blipFill>
          <a:blip r:embed="rId6"/>
          <a:stretch>
            <a:fillRect/>
          </a:stretch>
        </p:blipFill>
        <p:spPr>
          <a:xfrm>
            <a:off x="909636" y="3020220"/>
            <a:ext cx="1057275" cy="333375"/>
          </a:xfrm>
          <a:prstGeom prst="rect">
            <a:avLst/>
          </a:prstGeom>
          <a:ln>
            <a:noFill/>
          </a:ln>
          <a:effectLst/>
        </p:spPr>
      </p:pic>
      <p:pic>
        <p:nvPicPr>
          <p:cNvPr id="8" name="Picture 7">
            <a:extLst>
              <a:ext uri="{FF2B5EF4-FFF2-40B4-BE49-F238E27FC236}">
                <a16:creationId xmlns="" xmlns:a16="http://schemas.microsoft.com/office/drawing/2014/main" id="{C373C9A0-B41A-407D-827C-2875B688FAB8}"/>
              </a:ext>
            </a:extLst>
          </p:cNvPr>
          <p:cNvPicPr>
            <a:picLocks noChangeAspect="1"/>
          </p:cNvPicPr>
          <p:nvPr/>
        </p:nvPicPr>
        <p:blipFill>
          <a:blip r:embed="rId7"/>
          <a:stretch>
            <a:fillRect/>
          </a:stretch>
        </p:blipFill>
        <p:spPr>
          <a:xfrm>
            <a:off x="909636" y="3772695"/>
            <a:ext cx="638175" cy="361950"/>
          </a:xfrm>
          <a:prstGeom prst="rect">
            <a:avLst/>
          </a:prstGeom>
          <a:ln>
            <a:noFill/>
          </a:ln>
          <a:effectLst/>
        </p:spPr>
      </p:pic>
      <p:pic>
        <p:nvPicPr>
          <p:cNvPr id="10" name="Picture 9">
            <a:extLst>
              <a:ext uri="{FF2B5EF4-FFF2-40B4-BE49-F238E27FC236}">
                <a16:creationId xmlns="" xmlns:a16="http://schemas.microsoft.com/office/drawing/2014/main" id="{B9325FD5-8CDC-4F32-836A-99B15B9826E8}"/>
              </a:ext>
            </a:extLst>
          </p:cNvPr>
          <p:cNvPicPr>
            <a:picLocks noChangeAspect="1"/>
          </p:cNvPicPr>
          <p:nvPr/>
        </p:nvPicPr>
        <p:blipFill>
          <a:blip r:embed="rId8"/>
          <a:stretch>
            <a:fillRect/>
          </a:stretch>
        </p:blipFill>
        <p:spPr>
          <a:xfrm>
            <a:off x="909636" y="5241134"/>
            <a:ext cx="1171575" cy="361950"/>
          </a:xfrm>
          <a:prstGeom prst="rect">
            <a:avLst/>
          </a:prstGeom>
          <a:ln>
            <a:noFill/>
          </a:ln>
          <a:effectLst/>
        </p:spPr>
      </p:pic>
    </p:spTree>
    <p:extLst>
      <p:ext uri="{BB962C8B-B14F-4D97-AF65-F5344CB8AC3E}">
        <p14:creationId xmlns:p14="http://schemas.microsoft.com/office/powerpoint/2010/main" val="1426446835"/>
      </p:ext>
    </p:extLst>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 xmlns:a16="http://schemas.microsoft.com/office/drawing/2014/main" id="{C4C1EB97-0BAC-4DB3-B18B-40C704857087}"/>
              </a:ext>
            </a:extLst>
          </p:cNvPr>
          <p:cNvSpPr/>
          <p:nvPr/>
        </p:nvSpPr>
        <p:spPr bwMode="auto">
          <a:xfrm>
            <a:off x="0" y="914400"/>
            <a:ext cx="9144000" cy="5340350"/>
          </a:xfrm>
          <a:prstGeom prst="rect">
            <a:avLst/>
          </a:prstGeom>
          <a:solidFill>
            <a:schemeClr val="tx1">
              <a:lumMod val="95000"/>
              <a:lumOff val="5000"/>
            </a:schemeClr>
          </a:solidFill>
          <a:ln w="9525" cap="flat" cmpd="sng" algn="ctr">
            <a:solidFill>
              <a:schemeClr val="tx1"/>
            </a:solidFill>
            <a:prstDash val="solid"/>
            <a:round/>
            <a:headEnd type="none" w="med" len="med"/>
            <a:tailEnd type="none" w="med" len="med"/>
          </a:ln>
          <a:effectLst/>
        </p:spPr>
        <p:txBody>
          <a:bodyPr/>
          <a:lstStyle/>
          <a:p>
            <a:pPr>
              <a:buClr>
                <a:srgbClr val="000000"/>
              </a:buClr>
              <a:buSzPct val="100000"/>
              <a:buFont typeface="Times New Roman" pitchFamily="16" charset="0"/>
              <a:buNone/>
              <a:defRPr/>
            </a:pPr>
            <a:endParaRPr lang="en-US">
              <a:ea typeface="Microsoft YaHei" charset="-122"/>
            </a:endParaRPr>
          </a:p>
        </p:txBody>
      </p:sp>
      <p:sp>
        <p:nvSpPr>
          <p:cNvPr id="15363" name="Rectangle 41">
            <a:extLst>
              <a:ext uri="{FF2B5EF4-FFF2-40B4-BE49-F238E27FC236}">
                <a16:creationId xmlns="" xmlns:a16="http://schemas.microsoft.com/office/drawing/2014/main" id="{267C0761-7996-4A0F-A76A-33C9395F0037}"/>
              </a:ext>
            </a:extLst>
          </p:cNvPr>
          <p:cNvSpPr>
            <a:spLocks noChangeArrowheads="1"/>
          </p:cNvSpPr>
          <p:nvPr/>
        </p:nvSpPr>
        <p:spPr bwMode="auto">
          <a:xfrm>
            <a:off x="228600" y="914400"/>
            <a:ext cx="85344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p>
            <a:pPr>
              <a:buClr>
                <a:srgbClr val="000000"/>
              </a:buClr>
              <a:buSzPct val="100000"/>
              <a:buFont typeface="Times New Roman" panose="02020603050405020304" pitchFamily="18" charset="0"/>
              <a:buNone/>
            </a:pPr>
            <a:endParaRPr lang="en-US" altLang="en-US"/>
          </a:p>
        </p:txBody>
      </p:sp>
      <p:cxnSp>
        <p:nvCxnSpPr>
          <p:cNvPr id="15364" name="AutoShape 1">
            <a:extLst>
              <a:ext uri="{FF2B5EF4-FFF2-40B4-BE49-F238E27FC236}">
                <a16:creationId xmlns="" xmlns:a16="http://schemas.microsoft.com/office/drawing/2014/main" id="{3A69B904-A3C2-4905-A422-EBA634F45A8F}"/>
              </a:ext>
            </a:extLst>
          </p:cNvPr>
          <p:cNvCxnSpPr>
            <a:cxnSpLocks noChangeShapeType="1"/>
          </p:cNvCxnSpPr>
          <p:nvPr/>
        </p:nvCxnSpPr>
        <p:spPr bwMode="auto">
          <a:xfrm flipH="1">
            <a:off x="4975225" y="4197350"/>
            <a:ext cx="693738"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65" name="AutoShape 2">
            <a:extLst>
              <a:ext uri="{FF2B5EF4-FFF2-40B4-BE49-F238E27FC236}">
                <a16:creationId xmlns="" xmlns:a16="http://schemas.microsoft.com/office/drawing/2014/main" id="{157043F7-9E7D-4B87-9783-453FF5376A4A}"/>
              </a:ext>
            </a:extLst>
          </p:cNvPr>
          <p:cNvCxnSpPr>
            <a:cxnSpLocks noChangeShapeType="1"/>
          </p:cNvCxnSpPr>
          <p:nvPr/>
        </p:nvCxnSpPr>
        <p:spPr bwMode="auto">
          <a:xfrm>
            <a:off x="4824413" y="4437063"/>
            <a:ext cx="3175" cy="433387"/>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66" name="AutoShape 3">
            <a:extLst>
              <a:ext uri="{FF2B5EF4-FFF2-40B4-BE49-F238E27FC236}">
                <a16:creationId xmlns="" xmlns:a16="http://schemas.microsoft.com/office/drawing/2014/main" id="{6828BCD1-AF7B-42EB-82A8-1501D6C00800}"/>
              </a:ext>
            </a:extLst>
          </p:cNvPr>
          <p:cNvCxnSpPr>
            <a:cxnSpLocks noChangeShapeType="1"/>
          </p:cNvCxnSpPr>
          <p:nvPr/>
        </p:nvCxnSpPr>
        <p:spPr bwMode="auto">
          <a:xfrm>
            <a:off x="5940425" y="2349500"/>
            <a:ext cx="577850"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367" name="Text Box 4">
            <a:extLst>
              <a:ext uri="{FF2B5EF4-FFF2-40B4-BE49-F238E27FC236}">
                <a16:creationId xmlns="" xmlns:a16="http://schemas.microsoft.com/office/drawing/2014/main" id="{355F285F-3D4D-4B22-90C6-2FDD7A43628B}"/>
              </a:ext>
            </a:extLst>
          </p:cNvPr>
          <p:cNvSpPr txBox="1">
            <a:spLocks noChangeArrowheads="1"/>
          </p:cNvSpPr>
          <p:nvPr/>
        </p:nvSpPr>
        <p:spPr bwMode="auto">
          <a:xfrm>
            <a:off x="234950" y="122238"/>
            <a:ext cx="6116638"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Mosaic Data Flow</a:t>
            </a:r>
          </a:p>
        </p:txBody>
      </p:sp>
      <p:sp>
        <p:nvSpPr>
          <p:cNvPr id="18437" name="AutoShape 5">
            <a:extLst>
              <a:ext uri="{FF2B5EF4-FFF2-40B4-BE49-F238E27FC236}">
                <a16:creationId xmlns="" xmlns:a16="http://schemas.microsoft.com/office/drawing/2014/main" id="{64B95062-E9B8-4BB0-B19D-54D78FA0E04A}"/>
              </a:ext>
            </a:extLst>
          </p:cNvPr>
          <p:cNvSpPr>
            <a:spLocks noChangeArrowheads="1"/>
          </p:cNvSpPr>
          <p:nvPr/>
        </p:nvSpPr>
        <p:spPr bwMode="auto">
          <a:xfrm>
            <a:off x="519113" y="1416050"/>
            <a:ext cx="1643062"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a:solidFill>
                  <a:srgbClr val="FFFFFF"/>
                </a:solidFill>
                <a:effectLst>
                  <a:outerShdw blurRad="38100" dist="38100" dir="2700000" algn="tl">
                    <a:srgbClr val="000000"/>
                  </a:outerShdw>
                </a:effectLst>
                <a:latin typeface="Arial" charset="0"/>
                <a:ea typeface="Microsoft YaHei" charset="-122"/>
              </a:rPr>
              <a:t>HYSWEEP SURVEY</a:t>
            </a:r>
          </a:p>
        </p:txBody>
      </p:sp>
      <p:sp>
        <p:nvSpPr>
          <p:cNvPr id="18438" name="AutoShape 6">
            <a:extLst>
              <a:ext uri="{FF2B5EF4-FFF2-40B4-BE49-F238E27FC236}">
                <a16:creationId xmlns="" xmlns:a16="http://schemas.microsoft.com/office/drawing/2014/main" id="{38D1EF80-CE09-47E2-8434-6D6F8458408F}"/>
              </a:ext>
            </a:extLst>
          </p:cNvPr>
          <p:cNvSpPr>
            <a:spLocks noChangeArrowheads="1"/>
          </p:cNvSpPr>
          <p:nvPr/>
        </p:nvSpPr>
        <p:spPr bwMode="auto">
          <a:xfrm>
            <a:off x="503238" y="2819400"/>
            <a:ext cx="1643062"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rgbClr val="FFFFFF"/>
                </a:solidFill>
                <a:effectLst>
                  <a:outerShdw blurRad="38100" dist="38100" dir="2700000" algn="tl">
                    <a:srgbClr val="000000"/>
                  </a:outerShdw>
                </a:effectLst>
                <a:latin typeface="Arial" charset="0"/>
                <a:ea typeface="Microsoft YaHei" charset="-122"/>
              </a:rPr>
              <a:t>SIDE SCAN</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rgbClr val="FFFFFF"/>
                </a:solidFill>
                <a:effectLst>
                  <a:outerShdw blurRad="38100" dist="38100" dir="2700000" algn="tl">
                    <a:srgbClr val="000000"/>
                  </a:outerShdw>
                </a:effectLst>
                <a:latin typeface="Arial" charset="0"/>
                <a:ea typeface="Microsoft YaHei" charset="-122"/>
              </a:rPr>
              <a:t>SURVEY</a:t>
            </a:r>
          </a:p>
        </p:txBody>
      </p:sp>
      <p:sp>
        <p:nvSpPr>
          <p:cNvPr id="15370" name="AutoShape 7">
            <a:extLst>
              <a:ext uri="{FF2B5EF4-FFF2-40B4-BE49-F238E27FC236}">
                <a16:creationId xmlns="" xmlns:a16="http://schemas.microsoft.com/office/drawing/2014/main" id="{6527A867-E819-4268-8197-D5DB44709B41}"/>
              </a:ext>
            </a:extLst>
          </p:cNvPr>
          <p:cNvSpPr>
            <a:spLocks noChangeArrowheads="1"/>
          </p:cNvSpPr>
          <p:nvPr/>
        </p:nvSpPr>
        <p:spPr bwMode="auto">
          <a:xfrm>
            <a:off x="4248150" y="1881188"/>
            <a:ext cx="1643063" cy="2519362"/>
          </a:xfrm>
          <a:prstGeom prst="roundRect">
            <a:avLst>
              <a:gd name="adj" fmla="val 16667"/>
            </a:avLst>
          </a:prstGeom>
          <a:solidFill>
            <a:srgbClr val="00B050"/>
          </a:solidFill>
          <a:ln w="5508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b="1">
                <a:latin typeface="Calibri" panose="020F0502020204030204" pitchFamily="34" charset="0"/>
              </a:rPr>
              <a:t>SIDE SCAN MOSAIC PROGRAM</a:t>
            </a:r>
          </a:p>
          <a:p>
            <a:pPr algn="ctr">
              <a:buSzPct val="100000"/>
            </a:pPr>
            <a:r>
              <a:rPr lang="en-US" altLang="en-US" b="1">
                <a:latin typeface="Calibri" panose="020F0502020204030204" pitchFamily="34" charset="0"/>
              </a:rPr>
              <a:t>(HYSCAN)</a:t>
            </a:r>
          </a:p>
        </p:txBody>
      </p:sp>
      <p:sp>
        <p:nvSpPr>
          <p:cNvPr id="18440" name="AutoShape 8">
            <a:extLst>
              <a:ext uri="{FF2B5EF4-FFF2-40B4-BE49-F238E27FC236}">
                <a16:creationId xmlns="" xmlns:a16="http://schemas.microsoft.com/office/drawing/2014/main" id="{3BB0EC0E-BAFA-4140-B639-020C5A92CC84}"/>
              </a:ext>
            </a:extLst>
          </p:cNvPr>
          <p:cNvSpPr>
            <a:spLocks noChangeArrowheads="1"/>
          </p:cNvSpPr>
          <p:nvPr/>
        </p:nvSpPr>
        <p:spPr bwMode="auto">
          <a:xfrm>
            <a:off x="2746375" y="1708150"/>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rgbClr val="FFFFFF"/>
                </a:solidFill>
                <a:effectLst>
                  <a:outerShdw blurRad="38100" dist="38100" dir="2700000" algn="tl">
                    <a:srgbClr val="000000"/>
                  </a:outerShdw>
                </a:effectLst>
                <a:latin typeface="Arial" charset="0"/>
                <a:ea typeface="Microsoft YaHei" charset="-122"/>
              </a:rPr>
              <a:t>HSX</a:t>
            </a:r>
          </a:p>
        </p:txBody>
      </p:sp>
      <p:sp>
        <p:nvSpPr>
          <p:cNvPr id="18441" name="AutoShape 9">
            <a:extLst>
              <a:ext uri="{FF2B5EF4-FFF2-40B4-BE49-F238E27FC236}">
                <a16:creationId xmlns="" xmlns:a16="http://schemas.microsoft.com/office/drawing/2014/main" id="{8415020E-0E4B-4C4E-A9DB-A4C677A7CA1B}"/>
              </a:ext>
            </a:extLst>
          </p:cNvPr>
          <p:cNvSpPr>
            <a:spLocks noChangeArrowheads="1"/>
          </p:cNvSpPr>
          <p:nvPr/>
        </p:nvSpPr>
        <p:spPr bwMode="auto">
          <a:xfrm>
            <a:off x="2746375" y="3073400"/>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rgbClr val="FFFFFF"/>
                </a:solidFill>
                <a:effectLst>
                  <a:outerShdw blurRad="38100" dist="38100" dir="2700000" algn="tl">
                    <a:srgbClr val="000000"/>
                  </a:outerShdw>
                </a:effectLst>
                <a:latin typeface="Arial" charset="0"/>
                <a:ea typeface="Microsoft YaHei" charset="-122"/>
              </a:rPr>
              <a:t>HSX</a:t>
            </a:r>
          </a:p>
        </p:txBody>
      </p:sp>
      <p:cxnSp>
        <p:nvCxnSpPr>
          <p:cNvPr id="15373" name="AutoShape 10">
            <a:extLst>
              <a:ext uri="{FF2B5EF4-FFF2-40B4-BE49-F238E27FC236}">
                <a16:creationId xmlns="" xmlns:a16="http://schemas.microsoft.com/office/drawing/2014/main" id="{F242D5FE-7C7A-45E2-9A00-ECBB3BB67FEC}"/>
              </a:ext>
            </a:extLst>
          </p:cNvPr>
          <p:cNvCxnSpPr>
            <a:cxnSpLocks noChangeShapeType="1"/>
            <a:stCxn id="18437" idx="3"/>
            <a:endCxn id="18440" idx="1"/>
          </p:cNvCxnSpPr>
          <p:nvPr/>
        </p:nvCxnSpPr>
        <p:spPr bwMode="auto">
          <a:xfrm>
            <a:off x="2162175" y="1927225"/>
            <a:ext cx="584200"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4" name="AutoShape 11">
            <a:extLst>
              <a:ext uri="{FF2B5EF4-FFF2-40B4-BE49-F238E27FC236}">
                <a16:creationId xmlns="" xmlns:a16="http://schemas.microsoft.com/office/drawing/2014/main" id="{5A7B2D2E-692C-4FE5-BCBE-D3F10E30B088}"/>
              </a:ext>
            </a:extLst>
          </p:cNvPr>
          <p:cNvCxnSpPr>
            <a:cxnSpLocks noChangeShapeType="1"/>
          </p:cNvCxnSpPr>
          <p:nvPr/>
        </p:nvCxnSpPr>
        <p:spPr bwMode="auto">
          <a:xfrm>
            <a:off x="2159000" y="3286125"/>
            <a:ext cx="585788"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5" name="AutoShape 12">
            <a:extLst>
              <a:ext uri="{FF2B5EF4-FFF2-40B4-BE49-F238E27FC236}">
                <a16:creationId xmlns="" xmlns:a16="http://schemas.microsoft.com/office/drawing/2014/main" id="{6E560E75-18C2-4A97-895B-138E84DA349B}"/>
              </a:ext>
            </a:extLst>
          </p:cNvPr>
          <p:cNvCxnSpPr>
            <a:cxnSpLocks noChangeShapeType="1"/>
          </p:cNvCxnSpPr>
          <p:nvPr/>
        </p:nvCxnSpPr>
        <p:spPr bwMode="auto">
          <a:xfrm>
            <a:off x="3708400" y="1941513"/>
            <a:ext cx="585788" cy="1587"/>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376" name="AutoShape 13">
            <a:extLst>
              <a:ext uri="{FF2B5EF4-FFF2-40B4-BE49-F238E27FC236}">
                <a16:creationId xmlns="" xmlns:a16="http://schemas.microsoft.com/office/drawing/2014/main" id="{F458C2A0-E485-4C19-99F3-940BF7DFB32A}"/>
              </a:ext>
            </a:extLst>
          </p:cNvPr>
          <p:cNvCxnSpPr>
            <a:cxnSpLocks noChangeShapeType="1"/>
          </p:cNvCxnSpPr>
          <p:nvPr/>
        </p:nvCxnSpPr>
        <p:spPr bwMode="auto">
          <a:xfrm>
            <a:off x="3732213" y="3292475"/>
            <a:ext cx="585787"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377" name="Text Box 14">
            <a:extLst>
              <a:ext uri="{FF2B5EF4-FFF2-40B4-BE49-F238E27FC236}">
                <a16:creationId xmlns="" xmlns:a16="http://schemas.microsoft.com/office/drawing/2014/main" id="{57A1BBB1-F33E-47EF-9CA3-53A2186F6553}"/>
              </a:ext>
            </a:extLst>
          </p:cNvPr>
          <p:cNvSpPr txBox="1">
            <a:spLocks noChangeArrowheads="1"/>
          </p:cNvSpPr>
          <p:nvPr/>
        </p:nvSpPr>
        <p:spPr bwMode="auto">
          <a:xfrm>
            <a:off x="2452688" y="2832100"/>
            <a:ext cx="14605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200" b="1">
                <a:latin typeface="Arial" panose="020B0604020202020204" pitchFamily="34" charset="0"/>
              </a:rPr>
              <a:t>Side Scan Data</a:t>
            </a:r>
          </a:p>
        </p:txBody>
      </p:sp>
      <p:sp>
        <p:nvSpPr>
          <p:cNvPr id="18447" name="AutoShape 15">
            <a:extLst>
              <a:ext uri="{FF2B5EF4-FFF2-40B4-BE49-F238E27FC236}">
                <a16:creationId xmlns="" xmlns:a16="http://schemas.microsoft.com/office/drawing/2014/main" id="{B777E9A3-5078-4B39-938E-C8B1F6F21461}"/>
              </a:ext>
            </a:extLst>
          </p:cNvPr>
          <p:cNvSpPr>
            <a:spLocks noChangeArrowheads="1"/>
          </p:cNvSpPr>
          <p:nvPr/>
        </p:nvSpPr>
        <p:spPr bwMode="auto">
          <a:xfrm>
            <a:off x="6588125" y="2097088"/>
            <a:ext cx="1184275" cy="703262"/>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dirty="0">
                <a:solidFill>
                  <a:srgbClr val="FFFFFF"/>
                </a:solidFill>
                <a:effectLst>
                  <a:outerShdw blurRad="38100" dist="38100" dir="2700000" algn="tl">
                    <a:srgbClr val="000000"/>
                  </a:outerShdw>
                </a:effectLst>
                <a:latin typeface="Arial" charset="0"/>
                <a:ea typeface="Microsoft YaHei" charset="-122"/>
              </a:rPr>
              <a:t>TIF</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200" b="1" dirty="0">
                <a:solidFill>
                  <a:srgbClr val="FFFFFF"/>
                </a:solidFill>
                <a:effectLst>
                  <a:outerShdw blurRad="38100" dist="38100" dir="2700000" algn="tl">
                    <a:srgbClr val="000000"/>
                  </a:outerShdw>
                </a:effectLst>
                <a:latin typeface="Arial" charset="0"/>
                <a:ea typeface="Microsoft YaHei" charset="-122"/>
              </a:rPr>
              <a:t>24 or 8 bit</a:t>
            </a:r>
          </a:p>
        </p:txBody>
      </p:sp>
      <p:sp>
        <p:nvSpPr>
          <p:cNvPr id="15379" name="AutoShape 17">
            <a:extLst>
              <a:ext uri="{FF2B5EF4-FFF2-40B4-BE49-F238E27FC236}">
                <a16:creationId xmlns="" xmlns:a16="http://schemas.microsoft.com/office/drawing/2014/main" id="{2B773089-6984-4D7E-AB26-08C547694C6B}"/>
              </a:ext>
            </a:extLst>
          </p:cNvPr>
          <p:cNvSpPr>
            <a:spLocks noChangeArrowheads="1"/>
          </p:cNvSpPr>
          <p:nvPr/>
        </p:nvSpPr>
        <p:spPr bwMode="auto">
          <a:xfrm>
            <a:off x="6767513" y="3176588"/>
            <a:ext cx="474662"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80" name="AutoShape 18">
            <a:extLst>
              <a:ext uri="{FF2B5EF4-FFF2-40B4-BE49-F238E27FC236}">
                <a16:creationId xmlns="" xmlns:a16="http://schemas.microsoft.com/office/drawing/2014/main" id="{C81CA14B-6E2B-4753-8DF1-7E293975585B}"/>
              </a:ext>
            </a:extLst>
          </p:cNvPr>
          <p:cNvSpPr>
            <a:spLocks noChangeArrowheads="1"/>
          </p:cNvSpPr>
          <p:nvPr/>
        </p:nvSpPr>
        <p:spPr bwMode="auto">
          <a:xfrm>
            <a:off x="6767513" y="3465513"/>
            <a:ext cx="474662"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81" name="AutoShape 19">
            <a:extLst>
              <a:ext uri="{FF2B5EF4-FFF2-40B4-BE49-F238E27FC236}">
                <a16:creationId xmlns="" xmlns:a16="http://schemas.microsoft.com/office/drawing/2014/main" id="{01EFF54B-6436-46D8-8370-0440BCEA4C15}"/>
              </a:ext>
            </a:extLst>
          </p:cNvPr>
          <p:cNvSpPr>
            <a:spLocks noChangeArrowheads="1"/>
          </p:cNvSpPr>
          <p:nvPr/>
        </p:nvSpPr>
        <p:spPr bwMode="auto">
          <a:xfrm>
            <a:off x="6767513" y="3752850"/>
            <a:ext cx="474662" cy="255588"/>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82" name="Text Box 20">
            <a:extLst>
              <a:ext uri="{FF2B5EF4-FFF2-40B4-BE49-F238E27FC236}">
                <a16:creationId xmlns="" xmlns:a16="http://schemas.microsoft.com/office/drawing/2014/main" id="{71833AEF-CBBC-4AB8-80D5-83B6BAA3D7CD}"/>
              </a:ext>
            </a:extLst>
          </p:cNvPr>
          <p:cNvSpPr txBox="1">
            <a:spLocks noChangeArrowheads="1"/>
          </p:cNvSpPr>
          <p:nvPr/>
        </p:nvSpPr>
        <p:spPr bwMode="auto">
          <a:xfrm>
            <a:off x="7272338" y="3148013"/>
            <a:ext cx="7667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000" b="1">
                <a:latin typeface="Arial" panose="020B0604020202020204" pitchFamily="34" charset="0"/>
              </a:rPr>
              <a:t>Line 1</a:t>
            </a:r>
          </a:p>
        </p:txBody>
      </p:sp>
      <p:sp>
        <p:nvSpPr>
          <p:cNvPr id="15383" name="Text Box 21">
            <a:extLst>
              <a:ext uri="{FF2B5EF4-FFF2-40B4-BE49-F238E27FC236}">
                <a16:creationId xmlns="" xmlns:a16="http://schemas.microsoft.com/office/drawing/2014/main" id="{ACE12020-9226-48AC-86CF-94535CB1603C}"/>
              </a:ext>
            </a:extLst>
          </p:cNvPr>
          <p:cNvSpPr txBox="1">
            <a:spLocks noChangeArrowheads="1"/>
          </p:cNvSpPr>
          <p:nvPr/>
        </p:nvSpPr>
        <p:spPr bwMode="auto">
          <a:xfrm>
            <a:off x="7272338" y="3465513"/>
            <a:ext cx="7667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000" b="1">
                <a:latin typeface="Arial" panose="020B0604020202020204" pitchFamily="34" charset="0"/>
              </a:rPr>
              <a:t>Line 2</a:t>
            </a:r>
          </a:p>
        </p:txBody>
      </p:sp>
      <p:sp>
        <p:nvSpPr>
          <p:cNvPr id="15384" name="Text Box 22">
            <a:extLst>
              <a:ext uri="{FF2B5EF4-FFF2-40B4-BE49-F238E27FC236}">
                <a16:creationId xmlns="" xmlns:a16="http://schemas.microsoft.com/office/drawing/2014/main" id="{CF500DD8-5F6E-4048-89E8-9D31D392BE14}"/>
              </a:ext>
            </a:extLst>
          </p:cNvPr>
          <p:cNvSpPr txBox="1">
            <a:spLocks noChangeArrowheads="1"/>
          </p:cNvSpPr>
          <p:nvPr/>
        </p:nvSpPr>
        <p:spPr bwMode="auto">
          <a:xfrm>
            <a:off x="7261225" y="3716338"/>
            <a:ext cx="7667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000" b="1">
                <a:latin typeface="Arial" panose="020B0604020202020204" pitchFamily="34" charset="0"/>
              </a:rPr>
              <a:t>Line 3</a:t>
            </a:r>
          </a:p>
        </p:txBody>
      </p:sp>
      <p:sp>
        <p:nvSpPr>
          <p:cNvPr id="18455" name="AutoShape 23">
            <a:extLst>
              <a:ext uri="{FF2B5EF4-FFF2-40B4-BE49-F238E27FC236}">
                <a16:creationId xmlns="" xmlns:a16="http://schemas.microsoft.com/office/drawing/2014/main" id="{FB18027A-7DFD-4587-A4B8-3E81E21DC030}"/>
              </a:ext>
            </a:extLst>
          </p:cNvPr>
          <p:cNvSpPr>
            <a:spLocks noChangeArrowheads="1"/>
          </p:cNvSpPr>
          <p:nvPr/>
        </p:nvSpPr>
        <p:spPr bwMode="auto">
          <a:xfrm>
            <a:off x="4316413" y="5072063"/>
            <a:ext cx="949325"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rgbClr val="FFFFFF"/>
                </a:solidFill>
                <a:effectLst>
                  <a:outerShdw blurRad="38100" dist="38100" dir="2700000" algn="tl">
                    <a:srgbClr val="000000"/>
                  </a:outerShdw>
                </a:effectLst>
                <a:latin typeface="Arial" charset="0"/>
                <a:ea typeface="Microsoft YaHei" charset="-122"/>
              </a:rPr>
              <a:t>TGT</a:t>
            </a:r>
          </a:p>
        </p:txBody>
      </p:sp>
      <p:sp>
        <p:nvSpPr>
          <p:cNvPr id="15386" name="Text Box 24">
            <a:extLst>
              <a:ext uri="{FF2B5EF4-FFF2-40B4-BE49-F238E27FC236}">
                <a16:creationId xmlns="" xmlns:a16="http://schemas.microsoft.com/office/drawing/2014/main" id="{898C5697-1E6D-45FF-B190-0F61734E9D81}"/>
              </a:ext>
            </a:extLst>
          </p:cNvPr>
          <p:cNvSpPr txBox="1">
            <a:spLocks noChangeArrowheads="1"/>
          </p:cNvSpPr>
          <p:nvPr/>
        </p:nvSpPr>
        <p:spPr bwMode="auto">
          <a:xfrm>
            <a:off x="6351588" y="873125"/>
            <a:ext cx="1497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u="sng">
                <a:latin typeface="Calibri" panose="020F0502020204030204" pitchFamily="34" charset="0"/>
              </a:rPr>
              <a:t>Mosaics</a:t>
            </a:r>
          </a:p>
        </p:txBody>
      </p:sp>
      <p:sp>
        <p:nvSpPr>
          <p:cNvPr id="15387" name="AutoShape 25">
            <a:extLst>
              <a:ext uri="{FF2B5EF4-FFF2-40B4-BE49-F238E27FC236}">
                <a16:creationId xmlns="" xmlns:a16="http://schemas.microsoft.com/office/drawing/2014/main" id="{B69C3B84-EDDB-4F40-82EB-4DE7683BA4C8}"/>
              </a:ext>
            </a:extLst>
          </p:cNvPr>
          <p:cNvSpPr>
            <a:spLocks noChangeArrowheads="1"/>
          </p:cNvSpPr>
          <p:nvPr/>
        </p:nvSpPr>
        <p:spPr bwMode="auto">
          <a:xfrm>
            <a:off x="5448300" y="4926013"/>
            <a:ext cx="474663"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88" name="AutoShape 26">
            <a:extLst>
              <a:ext uri="{FF2B5EF4-FFF2-40B4-BE49-F238E27FC236}">
                <a16:creationId xmlns="" xmlns:a16="http://schemas.microsoft.com/office/drawing/2014/main" id="{5DFEEDFF-81A3-46D7-B97E-2F858C3E43C4}"/>
              </a:ext>
            </a:extLst>
          </p:cNvPr>
          <p:cNvSpPr>
            <a:spLocks noChangeArrowheads="1"/>
          </p:cNvSpPr>
          <p:nvPr/>
        </p:nvSpPr>
        <p:spPr bwMode="auto">
          <a:xfrm>
            <a:off x="5448300" y="5254625"/>
            <a:ext cx="474663" cy="255588"/>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89" name="AutoShape 27">
            <a:extLst>
              <a:ext uri="{FF2B5EF4-FFF2-40B4-BE49-F238E27FC236}">
                <a16:creationId xmlns="" xmlns:a16="http://schemas.microsoft.com/office/drawing/2014/main" id="{5EFC6586-8A27-40FA-A760-9F4E441841ED}"/>
              </a:ext>
            </a:extLst>
          </p:cNvPr>
          <p:cNvSpPr>
            <a:spLocks noChangeArrowheads="1"/>
          </p:cNvSpPr>
          <p:nvPr/>
        </p:nvSpPr>
        <p:spPr bwMode="auto">
          <a:xfrm>
            <a:off x="5448300" y="5583238"/>
            <a:ext cx="474663" cy="255587"/>
          </a:xfrm>
          <a:prstGeom prst="roundRect">
            <a:avLst>
              <a:gd name="adj" fmla="val 16667"/>
            </a:avLst>
          </a:prstGeom>
          <a:solidFill>
            <a:srgbClr val="0D02E8"/>
          </a:solidFill>
          <a:ln w="12600">
            <a:solidFill>
              <a:schemeClr val="bg1"/>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b="1">
                <a:solidFill>
                  <a:srgbClr val="FFFFFF"/>
                </a:solidFill>
                <a:latin typeface="Arial" panose="020B0604020202020204" pitchFamily="34" charset="0"/>
              </a:rPr>
              <a:t>TIF</a:t>
            </a:r>
          </a:p>
        </p:txBody>
      </p:sp>
      <p:sp>
        <p:nvSpPr>
          <p:cNvPr id="15390" name="Text Box 29">
            <a:extLst>
              <a:ext uri="{FF2B5EF4-FFF2-40B4-BE49-F238E27FC236}">
                <a16:creationId xmlns="" xmlns:a16="http://schemas.microsoft.com/office/drawing/2014/main" id="{2C1EC06D-42B2-4812-B5CF-CC7AE333ACCB}"/>
              </a:ext>
            </a:extLst>
          </p:cNvPr>
          <p:cNvSpPr txBox="1">
            <a:spLocks noChangeArrowheads="1"/>
          </p:cNvSpPr>
          <p:nvPr/>
        </p:nvSpPr>
        <p:spPr bwMode="auto">
          <a:xfrm>
            <a:off x="6264275" y="4652963"/>
            <a:ext cx="10080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u="sng">
                <a:latin typeface="Calibri" panose="020F0502020204030204" pitchFamily="34" charset="0"/>
              </a:rPr>
              <a:t>Targets</a:t>
            </a:r>
          </a:p>
        </p:txBody>
      </p:sp>
      <p:sp>
        <p:nvSpPr>
          <p:cNvPr id="15391" name="Text Box 30">
            <a:extLst>
              <a:ext uri="{FF2B5EF4-FFF2-40B4-BE49-F238E27FC236}">
                <a16:creationId xmlns="" xmlns:a16="http://schemas.microsoft.com/office/drawing/2014/main" id="{9821E9B6-AB57-46C3-AC6C-C7562206CEA0}"/>
              </a:ext>
            </a:extLst>
          </p:cNvPr>
          <p:cNvSpPr txBox="1">
            <a:spLocks noChangeArrowheads="1"/>
          </p:cNvSpPr>
          <p:nvPr/>
        </p:nvSpPr>
        <p:spPr bwMode="auto">
          <a:xfrm>
            <a:off x="2463800" y="1212850"/>
            <a:ext cx="18557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200" b="1">
                <a:latin typeface="Arial" panose="020B0604020202020204" pitchFamily="34" charset="0"/>
              </a:rPr>
              <a:t>Average Backscatter Data from Multibeam</a:t>
            </a:r>
          </a:p>
        </p:txBody>
      </p:sp>
      <p:sp>
        <p:nvSpPr>
          <p:cNvPr id="15392" name="Text Box 31">
            <a:extLst>
              <a:ext uri="{FF2B5EF4-FFF2-40B4-BE49-F238E27FC236}">
                <a16:creationId xmlns="" xmlns:a16="http://schemas.microsoft.com/office/drawing/2014/main" id="{4F511D83-983B-4A40-8026-2B9A6A022CAE}"/>
              </a:ext>
            </a:extLst>
          </p:cNvPr>
          <p:cNvSpPr txBox="1">
            <a:spLocks noChangeArrowheads="1"/>
          </p:cNvSpPr>
          <p:nvPr/>
        </p:nvSpPr>
        <p:spPr bwMode="auto">
          <a:xfrm>
            <a:off x="6408738" y="2801938"/>
            <a:ext cx="14605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000" b="1">
                <a:latin typeface="Arial" panose="020B0604020202020204" pitchFamily="34" charset="0"/>
              </a:rPr>
              <a:t>Entire Data Set</a:t>
            </a:r>
          </a:p>
        </p:txBody>
      </p:sp>
      <p:sp>
        <p:nvSpPr>
          <p:cNvPr id="15393" name="Text Box 32">
            <a:extLst>
              <a:ext uri="{FF2B5EF4-FFF2-40B4-BE49-F238E27FC236}">
                <a16:creationId xmlns="" xmlns:a16="http://schemas.microsoft.com/office/drawing/2014/main" id="{02DA8747-6EAD-4CA6-9608-24F79D8FA33D}"/>
              </a:ext>
            </a:extLst>
          </p:cNvPr>
          <p:cNvSpPr txBox="1">
            <a:spLocks noChangeArrowheads="1"/>
          </p:cNvSpPr>
          <p:nvPr/>
        </p:nvSpPr>
        <p:spPr bwMode="auto">
          <a:xfrm>
            <a:off x="6335713" y="1196975"/>
            <a:ext cx="2303462"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400" b="1">
                <a:latin typeface="Calibri" panose="020F0502020204030204" pitchFamily="34" charset="0"/>
              </a:rPr>
              <a:t>Individual tifs can be created from each line, or a single tif from all lines</a:t>
            </a:r>
          </a:p>
        </p:txBody>
      </p:sp>
      <p:sp>
        <p:nvSpPr>
          <p:cNvPr id="15394" name="Text Box 33">
            <a:extLst>
              <a:ext uri="{FF2B5EF4-FFF2-40B4-BE49-F238E27FC236}">
                <a16:creationId xmlns="" xmlns:a16="http://schemas.microsoft.com/office/drawing/2014/main" id="{A09D470A-95E8-413C-9A13-8F4D255BB483}"/>
              </a:ext>
            </a:extLst>
          </p:cNvPr>
          <p:cNvSpPr txBox="1">
            <a:spLocks noChangeArrowheads="1"/>
          </p:cNvSpPr>
          <p:nvPr/>
        </p:nvSpPr>
        <p:spPr bwMode="auto">
          <a:xfrm>
            <a:off x="6300788" y="4976813"/>
            <a:ext cx="2303462"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sz="1400" b="1">
                <a:latin typeface="Calibri" panose="020F0502020204030204" pitchFamily="34" charset="0"/>
              </a:rPr>
              <a:t>Targets can be saved into a report and displayed in Target Viewer. </a:t>
            </a:r>
          </a:p>
          <a:p>
            <a:pPr>
              <a:buSzPct val="100000"/>
            </a:pPr>
            <a:endParaRPr lang="en-US" altLang="en-US" sz="1400" b="1">
              <a:solidFill>
                <a:srgbClr val="000000"/>
              </a:solidFill>
              <a:latin typeface="Calibri" panose="020F0502020204030204" pitchFamily="34" charset="0"/>
            </a:endParaRPr>
          </a:p>
        </p:txBody>
      </p:sp>
      <p:sp>
        <p:nvSpPr>
          <p:cNvPr id="18466" name="AutoShape 34">
            <a:extLst>
              <a:ext uri="{FF2B5EF4-FFF2-40B4-BE49-F238E27FC236}">
                <a16:creationId xmlns="" xmlns:a16="http://schemas.microsoft.com/office/drawing/2014/main" id="{EE203B98-A934-47E6-B464-AD0A70FEA6FE}"/>
              </a:ext>
            </a:extLst>
          </p:cNvPr>
          <p:cNvSpPr>
            <a:spLocks noChangeArrowheads="1"/>
          </p:cNvSpPr>
          <p:nvPr/>
        </p:nvSpPr>
        <p:spPr bwMode="auto">
          <a:xfrm>
            <a:off x="468313" y="4038600"/>
            <a:ext cx="1800225" cy="871538"/>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rgbClr val="FFFFFF"/>
                </a:solidFill>
                <a:effectLst>
                  <a:outerShdw blurRad="38100" dist="38100" dir="2700000" algn="tl">
                    <a:srgbClr val="000000"/>
                  </a:outerShdw>
                </a:effectLst>
                <a:latin typeface="Arial" charset="0"/>
                <a:ea typeface="Microsoft YaHei" charset="-122"/>
              </a:rPr>
              <a:t>HSX files created in Data Converter</a:t>
            </a:r>
          </a:p>
        </p:txBody>
      </p:sp>
      <p:sp>
        <p:nvSpPr>
          <p:cNvPr id="15396" name="Line 35">
            <a:extLst>
              <a:ext uri="{FF2B5EF4-FFF2-40B4-BE49-F238E27FC236}">
                <a16:creationId xmlns="" xmlns:a16="http://schemas.microsoft.com/office/drawing/2014/main" id="{2A8218B3-EA8E-4721-9FF3-62A039E69BF0}"/>
              </a:ext>
            </a:extLst>
          </p:cNvPr>
          <p:cNvSpPr>
            <a:spLocks noChangeShapeType="1"/>
          </p:cNvSpPr>
          <p:nvPr/>
        </p:nvSpPr>
        <p:spPr bwMode="auto">
          <a:xfrm flipH="1" flipV="1">
            <a:off x="3167063" y="3536950"/>
            <a:ext cx="0" cy="938213"/>
          </a:xfrm>
          <a:prstGeom prst="line">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397" name="Line 36">
            <a:extLst>
              <a:ext uri="{FF2B5EF4-FFF2-40B4-BE49-F238E27FC236}">
                <a16:creationId xmlns="" xmlns:a16="http://schemas.microsoft.com/office/drawing/2014/main" id="{C751D6C3-4B45-4289-8959-51EE38E39BF9}"/>
              </a:ext>
            </a:extLst>
          </p:cNvPr>
          <p:cNvSpPr>
            <a:spLocks noChangeShapeType="1"/>
          </p:cNvSpPr>
          <p:nvPr/>
        </p:nvSpPr>
        <p:spPr bwMode="auto">
          <a:xfrm>
            <a:off x="2303463" y="4475163"/>
            <a:ext cx="863600" cy="0"/>
          </a:xfrm>
          <a:prstGeom prst="line">
            <a:avLst/>
          </a:prstGeom>
          <a:noFill/>
          <a:ln w="28440">
            <a:solidFill>
              <a:srgbClr val="FF00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5398" name="Rectangle 37">
            <a:extLst>
              <a:ext uri="{FF2B5EF4-FFF2-40B4-BE49-F238E27FC236}">
                <a16:creationId xmlns="" xmlns:a16="http://schemas.microsoft.com/office/drawing/2014/main" id="{AD3AFD70-8030-458B-B34D-552556F8C174}"/>
              </a:ext>
            </a:extLst>
          </p:cNvPr>
          <p:cNvSpPr>
            <a:spLocks noChangeArrowheads="1"/>
          </p:cNvSpPr>
          <p:nvPr/>
        </p:nvSpPr>
        <p:spPr bwMode="auto">
          <a:xfrm>
            <a:off x="4248150" y="4837113"/>
            <a:ext cx="1800225" cy="1112837"/>
          </a:xfrm>
          <a:prstGeom prst="rect">
            <a:avLst/>
          </a:prstGeom>
          <a:noFill/>
          <a:ln w="19080">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18470" name="AutoShape 38">
            <a:extLst>
              <a:ext uri="{FF2B5EF4-FFF2-40B4-BE49-F238E27FC236}">
                <a16:creationId xmlns="" xmlns:a16="http://schemas.microsoft.com/office/drawing/2014/main" id="{B61638B5-B380-45E6-9B75-58D53EBFD160}"/>
              </a:ext>
            </a:extLst>
          </p:cNvPr>
          <p:cNvSpPr>
            <a:spLocks noChangeArrowheads="1"/>
          </p:cNvSpPr>
          <p:nvPr/>
        </p:nvSpPr>
        <p:spPr bwMode="auto">
          <a:xfrm>
            <a:off x="2376488" y="2362200"/>
            <a:ext cx="1439862" cy="438150"/>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a:solidFill>
                  <a:srgbClr val="FFFFFF"/>
                </a:solidFill>
                <a:effectLst>
                  <a:outerShdw blurRad="38100" dist="38100" dir="2700000" algn="tl">
                    <a:srgbClr val="000000"/>
                  </a:outerShdw>
                </a:effectLst>
                <a:latin typeface="Arial" charset="0"/>
                <a:ea typeface="Microsoft YaHei" charset="-122"/>
              </a:rPr>
              <a:t>HS2 or XTF</a:t>
            </a:r>
          </a:p>
        </p:txBody>
      </p:sp>
      <p:cxnSp>
        <p:nvCxnSpPr>
          <p:cNvPr id="15400" name="AutoShape 39">
            <a:extLst>
              <a:ext uri="{FF2B5EF4-FFF2-40B4-BE49-F238E27FC236}">
                <a16:creationId xmlns="" xmlns:a16="http://schemas.microsoft.com/office/drawing/2014/main" id="{3AC0E388-DEAA-4C6D-A26B-EAB202CD602D}"/>
              </a:ext>
            </a:extLst>
          </p:cNvPr>
          <p:cNvCxnSpPr>
            <a:cxnSpLocks noChangeShapeType="1"/>
          </p:cNvCxnSpPr>
          <p:nvPr/>
        </p:nvCxnSpPr>
        <p:spPr bwMode="auto">
          <a:xfrm>
            <a:off x="3816350" y="2581275"/>
            <a:ext cx="476250" cy="31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401" name="Rectangle 40">
            <a:extLst>
              <a:ext uri="{FF2B5EF4-FFF2-40B4-BE49-F238E27FC236}">
                <a16:creationId xmlns="" xmlns:a16="http://schemas.microsoft.com/office/drawing/2014/main" id="{C4012330-FE20-4C6B-96A2-4025B0A6165A}"/>
              </a:ext>
            </a:extLst>
          </p:cNvPr>
          <p:cNvSpPr>
            <a:spLocks noChangeArrowheads="1"/>
          </p:cNvSpPr>
          <p:nvPr/>
        </p:nvSpPr>
        <p:spPr bwMode="auto">
          <a:xfrm>
            <a:off x="6516688" y="2024063"/>
            <a:ext cx="1439862" cy="2160587"/>
          </a:xfrm>
          <a:prstGeom prst="rect">
            <a:avLst/>
          </a:prstGeom>
          <a:noFill/>
          <a:ln w="19080">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43" name="AutoShape 6">
            <a:extLst>
              <a:ext uri="{FF2B5EF4-FFF2-40B4-BE49-F238E27FC236}">
                <a16:creationId xmlns="" xmlns:a16="http://schemas.microsoft.com/office/drawing/2014/main" id="{B2BE221A-0E25-4E27-ADC6-B46919405F82}"/>
              </a:ext>
            </a:extLst>
          </p:cNvPr>
          <p:cNvSpPr>
            <a:spLocks noChangeArrowheads="1"/>
          </p:cNvSpPr>
          <p:nvPr/>
        </p:nvSpPr>
        <p:spPr bwMode="auto">
          <a:xfrm>
            <a:off x="533400" y="5105400"/>
            <a:ext cx="1643063" cy="1022350"/>
          </a:xfrm>
          <a:prstGeom prst="roundRect">
            <a:avLst>
              <a:gd name="adj" fmla="val 16667"/>
            </a:avLst>
          </a:prstGeom>
          <a:solidFill>
            <a:srgbClr val="C00000"/>
          </a:solidFill>
          <a:ln w="2556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rgbClr val="FFFFFF"/>
                </a:solidFill>
                <a:effectLst>
                  <a:outerShdw blurRad="38100" dist="38100" dir="2700000" algn="tl">
                    <a:srgbClr val="000000"/>
                  </a:outerShdw>
                </a:effectLst>
                <a:latin typeface="Arial" charset="0"/>
                <a:ea typeface="Microsoft YaHei" charset="-122"/>
              </a:rPr>
              <a:t>3</a:t>
            </a:r>
            <a:r>
              <a:rPr lang="en-US" sz="1600" b="1" baseline="30000" dirty="0">
                <a:solidFill>
                  <a:srgbClr val="FFFFFF"/>
                </a:solidFill>
                <a:effectLst>
                  <a:outerShdw blurRad="38100" dist="38100" dir="2700000" algn="tl">
                    <a:srgbClr val="000000"/>
                  </a:outerShdw>
                </a:effectLst>
                <a:latin typeface="Arial" charset="0"/>
                <a:ea typeface="Microsoft YaHei" charset="-122"/>
              </a:rPr>
              <a:t>rd</a:t>
            </a:r>
            <a:r>
              <a:rPr lang="en-US" sz="1600" b="1" dirty="0">
                <a:solidFill>
                  <a:srgbClr val="FFFFFF"/>
                </a:solidFill>
                <a:effectLst>
                  <a:outerShdw blurRad="38100" dist="38100" dir="2700000" algn="tl">
                    <a:srgbClr val="000000"/>
                  </a:outerShdw>
                </a:effectLst>
                <a:latin typeface="Arial" charset="0"/>
                <a:ea typeface="Microsoft YaHei" charset="-122"/>
              </a:rPr>
              <a:t> PARTY SIDE SCAN</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rgbClr val="FFFFFF"/>
                </a:solidFill>
                <a:effectLst>
                  <a:outerShdw blurRad="38100" dist="38100" dir="2700000" algn="tl">
                    <a:srgbClr val="000000"/>
                  </a:outerShdw>
                </a:effectLst>
                <a:latin typeface="Arial" charset="0"/>
                <a:ea typeface="Microsoft YaHei" charset="-122"/>
              </a:rPr>
              <a:t>FILES</a:t>
            </a:r>
          </a:p>
        </p:txBody>
      </p:sp>
      <p:sp>
        <p:nvSpPr>
          <p:cNvPr id="44" name="AutoShape 9">
            <a:extLst>
              <a:ext uri="{FF2B5EF4-FFF2-40B4-BE49-F238E27FC236}">
                <a16:creationId xmlns="" xmlns:a16="http://schemas.microsoft.com/office/drawing/2014/main" id="{12704BA5-D464-426A-946D-7FE1761EE1D2}"/>
              </a:ext>
            </a:extLst>
          </p:cNvPr>
          <p:cNvSpPr>
            <a:spLocks noChangeArrowheads="1"/>
          </p:cNvSpPr>
          <p:nvPr/>
        </p:nvSpPr>
        <p:spPr bwMode="auto">
          <a:xfrm>
            <a:off x="2797175" y="5021263"/>
            <a:ext cx="898525" cy="1150937"/>
          </a:xfrm>
          <a:prstGeom prst="roundRect">
            <a:avLst>
              <a:gd name="adj" fmla="val 16667"/>
            </a:avLst>
          </a:prstGeom>
          <a:solidFill>
            <a:srgbClr val="0D02E8"/>
          </a:solidFill>
          <a:ln w="12600">
            <a:solidFill>
              <a:schemeClr val="bg1"/>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dirty="0">
                <a:solidFill>
                  <a:srgbClr val="FFFFFF"/>
                </a:solidFill>
                <a:effectLst>
                  <a:outerShdw blurRad="38100" dist="38100" dir="2700000" algn="tl">
                    <a:srgbClr val="000000"/>
                  </a:outerShdw>
                </a:effectLst>
                <a:latin typeface="Arial" charset="0"/>
                <a:ea typeface="Microsoft YaHei" charset="-122"/>
              </a:rPr>
              <a:t>CM2</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dirty="0">
                <a:solidFill>
                  <a:srgbClr val="FFFFFF"/>
                </a:solidFill>
                <a:effectLst>
                  <a:outerShdw blurRad="38100" dist="38100" dir="2700000" algn="tl">
                    <a:srgbClr val="000000"/>
                  </a:outerShdw>
                </a:effectLst>
                <a:latin typeface="Arial" charset="0"/>
                <a:ea typeface="Microsoft YaHei" charset="-122"/>
              </a:rPr>
              <a:t>JSF</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dirty="0">
                <a:solidFill>
                  <a:srgbClr val="FFFFFF"/>
                </a:solidFill>
                <a:effectLst>
                  <a:outerShdw blurRad="38100" dist="38100" dir="2700000" algn="tl">
                    <a:srgbClr val="000000"/>
                  </a:outerShdw>
                </a:effectLst>
                <a:latin typeface="Arial" charset="0"/>
                <a:ea typeface="Microsoft YaHei" charset="-122"/>
              </a:rPr>
              <a:t>SDF</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dirty="0">
                <a:solidFill>
                  <a:srgbClr val="FFFFFF"/>
                </a:solidFill>
                <a:effectLst>
                  <a:outerShdw blurRad="38100" dist="38100" dir="2700000" algn="tl">
                    <a:srgbClr val="000000"/>
                  </a:outerShdw>
                </a:effectLst>
                <a:latin typeface="Arial" charset="0"/>
                <a:ea typeface="Microsoft YaHei" charset="-122"/>
              </a:rPr>
              <a:t>XTF</a:t>
            </a:r>
          </a:p>
        </p:txBody>
      </p:sp>
      <p:cxnSp>
        <p:nvCxnSpPr>
          <p:cNvPr id="15404" name="AutoShape 11">
            <a:extLst>
              <a:ext uri="{FF2B5EF4-FFF2-40B4-BE49-F238E27FC236}">
                <a16:creationId xmlns="" xmlns:a16="http://schemas.microsoft.com/office/drawing/2014/main" id="{91885135-528C-44AE-8AB8-05C1C6410775}"/>
              </a:ext>
            </a:extLst>
          </p:cNvPr>
          <p:cNvCxnSpPr>
            <a:cxnSpLocks noChangeShapeType="1"/>
          </p:cNvCxnSpPr>
          <p:nvPr/>
        </p:nvCxnSpPr>
        <p:spPr bwMode="auto">
          <a:xfrm>
            <a:off x="2209800" y="5641975"/>
            <a:ext cx="587375" cy="1588"/>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cxnSp>
        <p:nvCxnSpPr>
          <p:cNvPr id="15405" name="AutoShape 11">
            <a:extLst>
              <a:ext uri="{FF2B5EF4-FFF2-40B4-BE49-F238E27FC236}">
                <a16:creationId xmlns="" xmlns:a16="http://schemas.microsoft.com/office/drawing/2014/main" id="{BF2D9736-5000-4CBA-982A-7E8015C30379}"/>
              </a:ext>
            </a:extLst>
          </p:cNvPr>
          <p:cNvCxnSpPr>
            <a:cxnSpLocks noChangeShapeType="1"/>
          </p:cNvCxnSpPr>
          <p:nvPr/>
        </p:nvCxnSpPr>
        <p:spPr bwMode="auto">
          <a:xfrm flipV="1">
            <a:off x="3695700" y="3881438"/>
            <a:ext cx="552450" cy="1171575"/>
          </a:xfrm>
          <a:prstGeom prst="straightConnector1">
            <a:avLst/>
          </a:prstGeom>
          <a:noFill/>
          <a:ln w="28440">
            <a:solidFill>
              <a:srgbClr val="FF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3">
            <a:extLst>
              <a:ext uri="{FF2B5EF4-FFF2-40B4-BE49-F238E27FC236}">
                <a16:creationId xmlns="" xmlns:a16="http://schemas.microsoft.com/office/drawing/2014/main" id="{5A050BF6-F4C2-43DB-879B-FD28EF0888C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72333" y="3794418"/>
            <a:ext cx="4072673" cy="294442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39" name="Text Box 2">
            <a:extLst>
              <a:ext uri="{FF2B5EF4-FFF2-40B4-BE49-F238E27FC236}">
                <a16:creationId xmlns="" xmlns:a16="http://schemas.microsoft.com/office/drawing/2014/main" id="{CC4046EC-F9BD-4A12-835C-3DAC8C310F64}"/>
              </a:ext>
            </a:extLst>
          </p:cNvPr>
          <p:cNvSpPr txBox="1">
            <a:spLocks noChangeArrowheads="1"/>
          </p:cNvSpPr>
          <p:nvPr/>
        </p:nvSpPr>
        <p:spPr bwMode="auto">
          <a:xfrm>
            <a:off x="0" y="0"/>
            <a:ext cx="8732838"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2800" dirty="0">
                <a:latin typeface="Arial"/>
                <a:ea typeface="+mj-ea"/>
                <a:cs typeface="Arial"/>
              </a:rPr>
              <a:t>Target Classification Database</a:t>
            </a:r>
          </a:p>
        </p:txBody>
      </p:sp>
      <p:sp>
        <p:nvSpPr>
          <p:cNvPr id="36875" name="Text Box 10">
            <a:extLst>
              <a:ext uri="{FF2B5EF4-FFF2-40B4-BE49-F238E27FC236}">
                <a16:creationId xmlns="" xmlns:a16="http://schemas.microsoft.com/office/drawing/2014/main" id="{432AC28D-4C66-476B-889C-E92EF00A7A5B}"/>
              </a:ext>
            </a:extLst>
          </p:cNvPr>
          <p:cNvSpPr txBox="1">
            <a:spLocks noChangeArrowheads="1"/>
          </p:cNvSpPr>
          <p:nvPr/>
        </p:nvSpPr>
        <p:spPr bwMode="auto">
          <a:xfrm>
            <a:off x="284163" y="1208087"/>
            <a:ext cx="8659812" cy="789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marL="285750" indent="-285750">
              <a:spcBef>
                <a:spcPts val="1125"/>
              </a:spcBef>
              <a:buSzPct val="100000"/>
              <a:buFont typeface="Arial" panose="020B0604020202020204" pitchFamily="34" charset="0"/>
              <a:buChar char="•"/>
              <a:defRPr/>
            </a:pPr>
            <a:r>
              <a:rPr lang="en-US" altLang="en-US" dirty="0">
                <a:solidFill>
                  <a:schemeClr val="tx1">
                    <a:lumMod val="65000"/>
                    <a:lumOff val="35000"/>
                  </a:schemeClr>
                </a:solidFill>
                <a:latin typeface="+mj-lt"/>
              </a:rPr>
              <a:t>In Target Viewer, select from classification drop down the </a:t>
            </a:r>
            <a:r>
              <a:rPr lang="en-US" altLang="en-US" dirty="0" err="1">
                <a:solidFill>
                  <a:schemeClr val="tx1">
                    <a:lumMod val="65000"/>
                    <a:lumOff val="35000"/>
                  </a:schemeClr>
                </a:solidFill>
                <a:latin typeface="+mj-lt"/>
              </a:rPr>
              <a:t>targetID</a:t>
            </a:r>
            <a:endParaRPr lang="en-US" altLang="en-US" dirty="0">
              <a:solidFill>
                <a:schemeClr val="tx1">
                  <a:lumMod val="65000"/>
                  <a:lumOff val="35000"/>
                </a:schemeClr>
              </a:solidFill>
              <a:latin typeface="+mj-lt"/>
            </a:endParaRPr>
          </a:p>
          <a:p>
            <a:pPr marL="285750" indent="-285750">
              <a:spcBef>
                <a:spcPts val="1125"/>
              </a:spcBef>
              <a:buSzPct val="100000"/>
              <a:buFont typeface="Arial" panose="020B0604020202020204" pitchFamily="34" charset="0"/>
              <a:buChar char="•"/>
              <a:defRPr/>
            </a:pPr>
            <a:r>
              <a:rPr lang="en-US" altLang="en-US" dirty="0">
                <a:solidFill>
                  <a:schemeClr val="tx1">
                    <a:lumMod val="65000"/>
                    <a:lumOff val="35000"/>
                  </a:schemeClr>
                </a:solidFill>
                <a:latin typeface="+mj-lt"/>
              </a:rPr>
              <a:t>Use the ? To open the comparison window</a:t>
            </a:r>
          </a:p>
        </p:txBody>
      </p:sp>
      <p:sp>
        <p:nvSpPr>
          <p:cNvPr id="36878" name="Line 14">
            <a:extLst>
              <a:ext uri="{FF2B5EF4-FFF2-40B4-BE49-F238E27FC236}">
                <a16:creationId xmlns="" xmlns:a16="http://schemas.microsoft.com/office/drawing/2014/main" id="{190BCFC9-97F0-468B-B849-019A49DFC351}"/>
              </a:ext>
            </a:extLst>
          </p:cNvPr>
          <p:cNvSpPr>
            <a:spLocks noChangeShapeType="1"/>
          </p:cNvSpPr>
          <p:nvPr/>
        </p:nvSpPr>
        <p:spPr bwMode="auto">
          <a:xfrm>
            <a:off x="6284913" y="4400550"/>
            <a:ext cx="936625" cy="1588"/>
          </a:xfrm>
          <a:prstGeom prst="line">
            <a:avLst/>
          </a:prstGeom>
          <a:noFill/>
          <a:ln w="25560">
            <a:solidFill>
              <a:srgbClr val="FFFFFF"/>
            </a:solidFill>
            <a:miter lim="800000"/>
            <a:headEnd/>
            <a:tailEnd type="triangle" w="med" len="med"/>
          </a:ln>
          <a:effectLst/>
        </p:spPr>
        <p:txBody>
          <a:bodyPr/>
          <a:lstStyle/>
          <a:p>
            <a:pPr>
              <a:buClr>
                <a:srgbClr val="000000"/>
              </a:buClr>
              <a:buSzPct val="100000"/>
              <a:buFont typeface="Times New Roman" pitchFamily="16" charset="0"/>
              <a:buNone/>
              <a:defRPr/>
            </a:pPr>
            <a:endParaRPr lang="en-US">
              <a:effectLst>
                <a:outerShdw blurRad="38100" dist="38100" dir="2700000" algn="tl">
                  <a:srgbClr val="000000">
                    <a:alpha val="43137"/>
                  </a:srgbClr>
                </a:outerShdw>
              </a:effectLst>
              <a:ea typeface="Microsoft YaHei" charset="-122"/>
            </a:endParaRPr>
          </a:p>
        </p:txBody>
      </p:sp>
      <p:sp>
        <p:nvSpPr>
          <p:cNvPr id="39947" name="Text Box 15">
            <a:extLst>
              <a:ext uri="{FF2B5EF4-FFF2-40B4-BE49-F238E27FC236}">
                <a16:creationId xmlns="" xmlns:a16="http://schemas.microsoft.com/office/drawing/2014/main" id="{54C1903A-5800-4A49-BFF1-12106286B8F8}"/>
              </a:ext>
            </a:extLst>
          </p:cNvPr>
          <p:cNvSpPr txBox="1">
            <a:spLocks noChangeArrowheads="1"/>
          </p:cNvSpPr>
          <p:nvPr/>
        </p:nvSpPr>
        <p:spPr bwMode="auto">
          <a:xfrm>
            <a:off x="5041918" y="2957844"/>
            <a:ext cx="2863832" cy="3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spcBef>
                <a:spcPts val="875"/>
              </a:spcBef>
              <a:buSzPct val="100000"/>
            </a:pPr>
            <a:r>
              <a:rPr lang="en-US" altLang="en-US" sz="1400" dirty="0">
                <a:solidFill>
                  <a:schemeClr val="tx1"/>
                </a:solidFill>
                <a:latin typeface="Arial" panose="020B0604020202020204" pitchFamily="34" charset="0"/>
                <a:cs typeface="Arial" panose="020B0604020202020204" pitchFamily="34" charset="0"/>
              </a:rPr>
              <a:t>Target classification comparison</a:t>
            </a:r>
          </a:p>
        </p:txBody>
      </p:sp>
      <p:sp>
        <p:nvSpPr>
          <p:cNvPr id="39949" name="Text Box 17">
            <a:extLst>
              <a:ext uri="{FF2B5EF4-FFF2-40B4-BE49-F238E27FC236}">
                <a16:creationId xmlns="" xmlns:a16="http://schemas.microsoft.com/office/drawing/2014/main" id="{DD4EFD76-7BC4-48E0-8923-AD0FA67253BD}"/>
              </a:ext>
            </a:extLst>
          </p:cNvPr>
          <p:cNvSpPr txBox="1">
            <a:spLocks noChangeArrowheads="1"/>
          </p:cNvSpPr>
          <p:nvPr/>
        </p:nvSpPr>
        <p:spPr bwMode="auto">
          <a:xfrm>
            <a:off x="1800226" y="3484855"/>
            <a:ext cx="176530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spcBef>
                <a:spcPts val="875"/>
              </a:spcBef>
              <a:buSzPct val="100000"/>
            </a:pPr>
            <a:r>
              <a:rPr lang="en-US" altLang="en-US" sz="1400">
                <a:solidFill>
                  <a:schemeClr val="tx1"/>
                </a:solidFill>
                <a:latin typeface="Arial" panose="020B0604020202020204" pitchFamily="34" charset="0"/>
                <a:cs typeface="Arial" panose="020B0604020202020204" pitchFamily="34" charset="0"/>
              </a:rPr>
              <a:t>Target Viewer</a:t>
            </a:r>
          </a:p>
        </p:txBody>
      </p:sp>
      <p:pic>
        <p:nvPicPr>
          <p:cNvPr id="39950" name="Picture 20">
            <a:extLst>
              <a:ext uri="{FF2B5EF4-FFF2-40B4-BE49-F238E27FC236}">
                <a16:creationId xmlns="" xmlns:a16="http://schemas.microsoft.com/office/drawing/2014/main" id="{4A8CBC59-4C10-4EB9-B5A8-CFB7BAFBC00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12007" y="2125957"/>
            <a:ext cx="3297237" cy="1173162"/>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55" name="Picture 24">
            <a:extLst>
              <a:ext uri="{FF2B5EF4-FFF2-40B4-BE49-F238E27FC236}">
                <a16:creationId xmlns="" xmlns:a16="http://schemas.microsoft.com/office/drawing/2014/main" id="{EF086CB7-594F-4C7C-83F8-9932AEEC67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31084" y="3285390"/>
            <a:ext cx="4707658" cy="2838155"/>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ine 12">
            <a:extLst>
              <a:ext uri="{FF2B5EF4-FFF2-40B4-BE49-F238E27FC236}">
                <a16:creationId xmlns="" xmlns:a16="http://schemas.microsoft.com/office/drawing/2014/main" id="{E0065341-751D-48CC-8DD3-D5D2E66EDA18}"/>
              </a:ext>
            </a:extLst>
          </p:cNvPr>
          <p:cNvSpPr>
            <a:spLocks noChangeShapeType="1"/>
          </p:cNvSpPr>
          <p:nvPr/>
        </p:nvSpPr>
        <p:spPr bwMode="auto">
          <a:xfrm flipV="1">
            <a:off x="3565527" y="4686299"/>
            <a:ext cx="1006473" cy="1257300"/>
          </a:xfrm>
          <a:prstGeom prst="line">
            <a:avLst/>
          </a:prstGeom>
          <a:noFill/>
          <a:ln w="25560">
            <a:solidFill>
              <a:srgbClr val="FF0000"/>
            </a:solidFill>
            <a:miter lim="800000"/>
            <a:headEnd/>
            <a:tailEnd type="triangle" w="med" len="med"/>
          </a:ln>
          <a:effectLst/>
        </p:spPr>
        <p:txBody>
          <a:bodyPr/>
          <a:lstStyle/>
          <a:p>
            <a:pPr>
              <a:buClr>
                <a:srgbClr val="000000"/>
              </a:buClr>
              <a:buSzPct val="100000"/>
              <a:buFont typeface="Times New Roman" pitchFamily="16" charset="0"/>
              <a:buNone/>
              <a:defRPr/>
            </a:pPr>
            <a:endParaRPr lang="en-US">
              <a:effectLst>
                <a:outerShdw blurRad="38100" dist="38100" dir="2700000" algn="tl">
                  <a:srgbClr val="000000">
                    <a:alpha val="43137"/>
                  </a:srgbClr>
                </a:outerShdw>
              </a:effectLst>
              <a:ea typeface="Microsoft YaHei" charset="-122"/>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r>
              <a:rPr lang="en-US" dirty="0">
                <a:latin typeface="Arial" panose="020B0604020202020204" pitchFamily="34" charset="0"/>
                <a:cs typeface="Arial" panose="020B0604020202020204" pitchFamily="34" charset="0"/>
              </a:rPr>
              <a:t>Stage 3: Mosaicking</a:t>
            </a:r>
          </a:p>
        </p:txBody>
      </p:sp>
      <p:sp>
        <p:nvSpPr>
          <p:cNvPr id="3" name="Slide Number Placeholder 2"/>
          <p:cNvSpPr>
            <a:spLocks noGrp="1"/>
          </p:cNvSpPr>
          <p:nvPr>
            <p:ph type="sldNum" sz="quarter" idx="12"/>
          </p:nvPr>
        </p:nvSpPr>
        <p:spPr/>
        <p:txBody>
          <a:bodyPr/>
          <a:lstStyle/>
          <a:p>
            <a:fld id="{50F2F8E5-1108-0A46-83A0-852BF6A1A522}" type="slidenum">
              <a:rPr lang="en-US" smtClean="0"/>
              <a:pPr/>
              <a:t>31</a:t>
            </a:fld>
            <a:endParaRPr lang="en-US"/>
          </a:p>
        </p:txBody>
      </p:sp>
    </p:spTree>
    <p:extLst>
      <p:ext uri="{BB962C8B-B14F-4D97-AF65-F5344CB8AC3E}">
        <p14:creationId xmlns:p14="http://schemas.microsoft.com/office/powerpoint/2010/main" val="41404130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a:extLst>
              <a:ext uri="{FF2B5EF4-FFF2-40B4-BE49-F238E27FC236}">
                <a16:creationId xmlns="" xmlns:a16="http://schemas.microsoft.com/office/drawing/2014/main" id="{4AA4BF63-1673-4112-AD7F-423607D7CB47}"/>
              </a:ext>
            </a:extLst>
          </p:cNvPr>
          <p:cNvSpPr>
            <a:spLocks noChangeArrowheads="1"/>
          </p:cNvSpPr>
          <p:nvPr/>
        </p:nvSpPr>
        <p:spPr bwMode="auto">
          <a:xfrm>
            <a:off x="427037" y="57150"/>
            <a:ext cx="86407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cs typeface="Arial" panose="020B0604020202020204" pitchFamily="34" charset="0"/>
              </a:rPr>
              <a:t>Stage 3:  Side Scan Mosaic</a:t>
            </a:r>
          </a:p>
        </p:txBody>
      </p:sp>
      <p:pic>
        <p:nvPicPr>
          <p:cNvPr id="45059" name="Picture 5">
            <a:extLst>
              <a:ext uri="{FF2B5EF4-FFF2-40B4-BE49-F238E27FC236}">
                <a16:creationId xmlns="" xmlns:a16="http://schemas.microsoft.com/office/drawing/2014/main" id="{84FE21DC-87F8-4021-9361-18E2DE5741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7037" y="1864519"/>
            <a:ext cx="8365026" cy="3931444"/>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a:extLst>
              <a:ext uri="{FF2B5EF4-FFF2-40B4-BE49-F238E27FC236}">
                <a16:creationId xmlns="" xmlns:a16="http://schemas.microsoft.com/office/drawing/2014/main" id="{160E3653-8D78-4FA9-BB1E-9E73B072BF5E}"/>
              </a:ext>
            </a:extLst>
          </p:cNvPr>
          <p:cNvSpPr txBox="1">
            <a:spLocks noChangeArrowheads="1"/>
          </p:cNvSpPr>
          <p:nvPr/>
        </p:nvSpPr>
        <p:spPr bwMode="auto">
          <a:xfrm>
            <a:off x="473330" y="28639"/>
            <a:ext cx="8458200" cy="95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Stage 3:  Mosaic</a:t>
            </a:r>
          </a:p>
        </p:txBody>
      </p:sp>
      <p:sp>
        <p:nvSpPr>
          <p:cNvPr id="43012" name="Text Box 3">
            <a:extLst>
              <a:ext uri="{FF2B5EF4-FFF2-40B4-BE49-F238E27FC236}">
                <a16:creationId xmlns="" xmlns:a16="http://schemas.microsoft.com/office/drawing/2014/main" id="{8B3EAB12-456C-4C7C-8F13-AB588FCBD727}"/>
              </a:ext>
            </a:extLst>
          </p:cNvPr>
          <p:cNvSpPr txBox="1">
            <a:spLocks noChangeArrowheads="1"/>
          </p:cNvSpPr>
          <p:nvPr/>
        </p:nvSpPr>
        <p:spPr bwMode="auto">
          <a:xfrm>
            <a:off x="473330" y="1145048"/>
            <a:ext cx="4606925"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457200" indent="-454025">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1pPr>
            <a:lvl2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2pPr>
            <a:lvl3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3pPr>
            <a:lvl4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4pPr>
            <a:lvl5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defRPr>
                <a:solidFill>
                  <a:schemeClr val="bg1"/>
                </a:solidFill>
                <a:latin typeface="Garamond" panose="02020404030301010803" pitchFamily="18" charset="0"/>
                <a:ea typeface="Microsoft YaHei" panose="020B0503020204020204" pitchFamily="34" charset="-122"/>
              </a:defRPr>
            </a:lvl9pPr>
          </a:lstStyle>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Select files to mosaic</a:t>
            </a:r>
          </a:p>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Enter resolution</a:t>
            </a:r>
          </a:p>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Select Overlap &amp; Filter methods</a:t>
            </a:r>
          </a:p>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Single TIFF or one per line</a:t>
            </a:r>
          </a:p>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Use Border file for specific area mosaic</a:t>
            </a:r>
          </a:p>
          <a:p>
            <a:pPr marL="460375" indent="-457200" eaLnBrk="1" hangingPunct="1">
              <a:buSzPct val="100000"/>
              <a:buFont typeface="+mj-lt"/>
              <a:buAutoNum type="arabicPeriod"/>
              <a:defRPr/>
            </a:pPr>
            <a:r>
              <a:rPr lang="en-US" altLang="en-US" sz="2000" dirty="0">
                <a:solidFill>
                  <a:schemeClr val="tx1">
                    <a:lumMod val="65000"/>
                    <a:lumOff val="35000"/>
                  </a:schemeClr>
                </a:solidFill>
                <a:latin typeface="Arial" panose="020B0604020202020204" pitchFamily="34" charset="0"/>
              </a:rPr>
              <a:t>Name the TIFF file</a:t>
            </a:r>
          </a:p>
        </p:txBody>
      </p:sp>
      <p:sp>
        <p:nvSpPr>
          <p:cNvPr id="46084" name="Rectangle 4">
            <a:extLst>
              <a:ext uri="{FF2B5EF4-FFF2-40B4-BE49-F238E27FC236}">
                <a16:creationId xmlns="" xmlns:a16="http://schemas.microsoft.com/office/drawing/2014/main" id="{37B2F796-5CCE-409F-B63E-D824A6D046FA}"/>
              </a:ext>
            </a:extLst>
          </p:cNvPr>
          <p:cNvSpPr>
            <a:spLocks noChangeArrowheads="1"/>
          </p:cNvSpPr>
          <p:nvPr/>
        </p:nvSpPr>
        <p:spPr bwMode="auto">
          <a:xfrm>
            <a:off x="5029200" y="1295400"/>
            <a:ext cx="3962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buClr>
                <a:srgbClr val="000000"/>
              </a:buClr>
              <a:buSzPct val="100000"/>
              <a:buFont typeface="Times New Roman" panose="02020603050405020304" pitchFamily="18" charset="0"/>
              <a:buNone/>
            </a:pPr>
            <a:endParaRPr lang="en-US" altLang="en-US"/>
          </a:p>
        </p:txBody>
      </p:sp>
      <p:sp>
        <p:nvSpPr>
          <p:cNvPr id="43014" name="Text Box 5">
            <a:extLst>
              <a:ext uri="{FF2B5EF4-FFF2-40B4-BE49-F238E27FC236}">
                <a16:creationId xmlns="" xmlns:a16="http://schemas.microsoft.com/office/drawing/2014/main" id="{57CAC518-45F2-4B78-B50F-8F4EFAB2CF4A}"/>
              </a:ext>
            </a:extLst>
          </p:cNvPr>
          <p:cNvSpPr txBox="1">
            <a:spLocks noChangeArrowheads="1"/>
          </p:cNvSpPr>
          <p:nvPr/>
        </p:nvSpPr>
        <p:spPr bwMode="auto">
          <a:xfrm>
            <a:off x="473330" y="5788024"/>
            <a:ext cx="7299070" cy="955676"/>
          </a:xfrm>
          <a:prstGeom prst="rect">
            <a:avLst/>
          </a:prstGeom>
          <a:noFill/>
          <a:ln w="9525">
            <a:noFill/>
            <a:round/>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itchFamily="18" charset="0"/>
                <a:ea typeface="Microsoft YaHei" pitchFamily="34" charset="-122"/>
              </a:defRPr>
            </a:lvl9pPr>
          </a:lstStyle>
          <a:p>
            <a:pPr>
              <a:spcBef>
                <a:spcPts val="1125"/>
              </a:spcBef>
              <a:buSzPct val="100000"/>
              <a:defRPr/>
            </a:pPr>
            <a:r>
              <a:rPr lang="en-US" altLang="en-US" dirty="0">
                <a:solidFill>
                  <a:schemeClr val="tx1">
                    <a:lumMod val="65000"/>
                    <a:lumOff val="35000"/>
                  </a:schemeClr>
                </a:solidFill>
                <a:latin typeface="+mj-lt"/>
                <a:cs typeface="Arial" pitchFamily="34" charset="0"/>
              </a:rPr>
              <a:t>Display can show Track Swath Coverage, Targets (from Phase 2) and Border file outline. Use Options (F9) or right click on the display to enable coverage lines.</a:t>
            </a:r>
          </a:p>
        </p:txBody>
      </p:sp>
      <p:pic>
        <p:nvPicPr>
          <p:cNvPr id="46086" name="Picture 10">
            <a:extLst>
              <a:ext uri="{FF2B5EF4-FFF2-40B4-BE49-F238E27FC236}">
                <a16:creationId xmlns="" xmlns:a16="http://schemas.microsoft.com/office/drawing/2014/main" id="{628A7CBC-4136-4475-AFE5-38E2BDC0753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 r="39999"/>
          <a:stretch/>
        </p:blipFill>
        <p:spPr bwMode="auto">
          <a:xfrm>
            <a:off x="5131310" y="1578769"/>
            <a:ext cx="3326890" cy="4148470"/>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7" name="Picture 12">
            <a:extLst>
              <a:ext uri="{FF2B5EF4-FFF2-40B4-BE49-F238E27FC236}">
                <a16:creationId xmlns="" xmlns:a16="http://schemas.microsoft.com/office/drawing/2014/main" id="{7875CFAD-5CDE-4530-8195-44BE36F6570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9600" y="3429000"/>
            <a:ext cx="3171825" cy="2104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A1A9949-323F-4F07-BFCA-D4EE71E31BA5}"/>
              </a:ext>
            </a:extLst>
          </p:cNvPr>
          <p:cNvSpPr>
            <a:spLocks noGrp="1"/>
          </p:cNvSpPr>
          <p:nvPr>
            <p:ph type="title"/>
          </p:nvPr>
        </p:nvSpPr>
        <p:spPr/>
        <p:txBody>
          <a:bodyPr/>
          <a:lstStyle/>
          <a:p>
            <a:r>
              <a:rPr lang="en-US" dirty="0"/>
              <a:t>Blanking the Nadir region for Mosaic</a:t>
            </a:r>
          </a:p>
        </p:txBody>
      </p:sp>
      <p:sp>
        <p:nvSpPr>
          <p:cNvPr id="3" name="Slide Number Placeholder 2">
            <a:extLst>
              <a:ext uri="{FF2B5EF4-FFF2-40B4-BE49-F238E27FC236}">
                <a16:creationId xmlns="" xmlns:a16="http://schemas.microsoft.com/office/drawing/2014/main" id="{7F425D7C-6B86-4EA0-A49D-F56706C9B23E}"/>
              </a:ext>
            </a:extLst>
          </p:cNvPr>
          <p:cNvSpPr>
            <a:spLocks noGrp="1"/>
          </p:cNvSpPr>
          <p:nvPr>
            <p:ph type="sldNum" sz="quarter" idx="12"/>
          </p:nvPr>
        </p:nvSpPr>
        <p:spPr/>
        <p:txBody>
          <a:bodyPr/>
          <a:lstStyle/>
          <a:p>
            <a:fld id="{50F2F8E5-1108-0A46-83A0-852BF6A1A522}" type="slidenum">
              <a:rPr lang="en-US" smtClean="0"/>
              <a:pPr/>
              <a:t>34</a:t>
            </a:fld>
            <a:endParaRPr lang="en-US"/>
          </a:p>
        </p:txBody>
      </p:sp>
      <p:pic>
        <p:nvPicPr>
          <p:cNvPr id="4" name="Picture 3">
            <a:extLst>
              <a:ext uri="{FF2B5EF4-FFF2-40B4-BE49-F238E27FC236}">
                <a16:creationId xmlns="" xmlns:a16="http://schemas.microsoft.com/office/drawing/2014/main" id="{4F8125E9-D618-4CF2-A6F3-4A35A1F620F8}"/>
              </a:ext>
            </a:extLst>
          </p:cNvPr>
          <p:cNvPicPr>
            <a:picLocks noChangeAspect="1"/>
          </p:cNvPicPr>
          <p:nvPr/>
        </p:nvPicPr>
        <p:blipFill>
          <a:blip r:embed="rId2"/>
          <a:stretch>
            <a:fillRect/>
          </a:stretch>
        </p:blipFill>
        <p:spPr>
          <a:xfrm>
            <a:off x="347472" y="1473174"/>
            <a:ext cx="7204364" cy="3178833"/>
          </a:xfrm>
          <a:prstGeom prst="rect">
            <a:avLst/>
          </a:prstGeom>
          <a:ln>
            <a:solidFill>
              <a:schemeClr val="tx1"/>
            </a:solidFill>
          </a:ln>
        </p:spPr>
      </p:pic>
      <p:sp>
        <p:nvSpPr>
          <p:cNvPr id="5" name="Rectangle: Rounded Corners 4">
            <a:extLst>
              <a:ext uri="{FF2B5EF4-FFF2-40B4-BE49-F238E27FC236}">
                <a16:creationId xmlns="" xmlns:a16="http://schemas.microsoft.com/office/drawing/2014/main" id="{E3F14EBF-ACDF-4E70-B2CF-9777DB76419F}"/>
              </a:ext>
            </a:extLst>
          </p:cNvPr>
          <p:cNvSpPr/>
          <p:nvPr/>
        </p:nvSpPr>
        <p:spPr>
          <a:xfrm>
            <a:off x="1450109" y="3666836"/>
            <a:ext cx="1468582" cy="572655"/>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 xmlns:a16="http://schemas.microsoft.com/office/drawing/2014/main" id="{F994D4A1-863F-4157-AD11-AC42D71DDBED}"/>
              </a:ext>
            </a:extLst>
          </p:cNvPr>
          <p:cNvSpPr txBox="1"/>
          <p:nvPr/>
        </p:nvSpPr>
        <p:spPr bwMode="auto">
          <a:xfrm>
            <a:off x="347472" y="4950691"/>
            <a:ext cx="7337183" cy="1398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txBody>
          <a:bodyPr wrap="square" lIns="90000" tIns="45000" rIns="90000" bIns="45000" rtlCol="0">
            <a:spAutoFit/>
          </a:bodyPr>
          <a:lstStyle/>
          <a:p>
            <a:pPr algn="l" eaLnBrk="1" hangingPunct="1">
              <a:spcBef>
                <a:spcPts val="638"/>
              </a:spcBef>
              <a:spcAft>
                <a:spcPct val="0"/>
              </a:spcAft>
              <a:buClr>
                <a:srgbClr val="FFFFFF"/>
              </a:buClr>
              <a:buSzPct val="45000"/>
              <a:buFont typeface="Arial" panose="020B0604020202020204" pitchFamily="34" charset="0"/>
              <a:buChar char="•"/>
            </a:pPr>
            <a:r>
              <a:rPr lang="en-US" sz="2000" dirty="0">
                <a:solidFill>
                  <a:schemeClr val="tx1">
                    <a:lumMod val="50000"/>
                    <a:lumOff val="50000"/>
                  </a:schemeClr>
                </a:solidFill>
              </a:rPr>
              <a:t>The user can control the Nadir region by applying a distance from Nadir to ignore returns. Using this feature will remove the heavy shaded area along the boat track. </a:t>
            </a:r>
          </a:p>
          <a:p>
            <a:pPr algn="l" eaLnBrk="1" hangingPunct="1">
              <a:spcBef>
                <a:spcPts val="638"/>
              </a:spcBef>
              <a:spcAft>
                <a:spcPct val="0"/>
              </a:spcAft>
              <a:buClr>
                <a:srgbClr val="FFFFFF"/>
              </a:buClr>
              <a:buSzPct val="45000"/>
              <a:buFont typeface="Arial" panose="020B0604020202020204" pitchFamily="34" charset="0"/>
              <a:buChar char="•"/>
            </a:pPr>
            <a:r>
              <a:rPr lang="en-US" sz="2000" dirty="0">
                <a:solidFill>
                  <a:schemeClr val="tx1">
                    <a:lumMod val="50000"/>
                    <a:lumOff val="50000"/>
                  </a:schemeClr>
                </a:solidFill>
              </a:rPr>
              <a:t>Use this feature if you have overlap in the Nadir Region</a:t>
            </a:r>
          </a:p>
        </p:txBody>
      </p:sp>
    </p:spTree>
    <p:extLst>
      <p:ext uri="{BB962C8B-B14F-4D97-AF65-F5344CB8AC3E}">
        <p14:creationId xmlns:p14="http://schemas.microsoft.com/office/powerpoint/2010/main" val="22724082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a:extLst>
              <a:ext uri="{FF2B5EF4-FFF2-40B4-BE49-F238E27FC236}">
                <a16:creationId xmlns="" xmlns:a16="http://schemas.microsoft.com/office/drawing/2014/main" id="{E1F34885-C102-4D60-A488-2AA2928E5E06}"/>
              </a:ext>
            </a:extLst>
          </p:cNvPr>
          <p:cNvSpPr>
            <a:spLocks noGrp="1" noChangeArrowheads="1"/>
          </p:cNvSpPr>
          <p:nvPr>
            <p:ph type="title"/>
          </p:nvPr>
        </p:nvSpPr>
        <p:spPr>
          <a:xfrm>
            <a:off x="347472" y="100013"/>
            <a:ext cx="6528671" cy="988786"/>
          </a:xfrm>
        </p:spPr>
        <p:txBody>
          <a:bodyPr/>
          <a:lstStyle/>
          <a:p>
            <a:pPr eaLnBrk="1" hangingPunct="1">
              <a:buFont typeface="Times New Roman" panose="02020603050405020304" pitchFamily="18"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sz="3600" dirty="0">
                <a:latin typeface="Arial" panose="020B0604020202020204" pitchFamily="34" charset="0"/>
                <a:cs typeface="Arial" panose="020B0604020202020204" pitchFamily="34" charset="0"/>
              </a:rPr>
              <a:t>Resolution Calculator</a:t>
            </a:r>
          </a:p>
        </p:txBody>
      </p:sp>
      <p:sp>
        <p:nvSpPr>
          <p:cNvPr id="2" name="Rectangle 3">
            <a:extLst>
              <a:ext uri="{FF2B5EF4-FFF2-40B4-BE49-F238E27FC236}">
                <a16:creationId xmlns="" xmlns:a16="http://schemas.microsoft.com/office/drawing/2014/main" id="{C0D299A2-703C-4B3E-9B28-F971B85B53EF}"/>
              </a:ext>
            </a:extLst>
          </p:cNvPr>
          <p:cNvSpPr>
            <a:spLocks noGrp="1" noChangeArrowheads="1"/>
          </p:cNvSpPr>
          <p:nvPr>
            <p:ph type="body" idx="4294967295"/>
          </p:nvPr>
        </p:nvSpPr>
        <p:spPr>
          <a:xfrm>
            <a:off x="347472" y="1209675"/>
            <a:ext cx="8666163" cy="1815668"/>
          </a:xfrm>
        </p:spPr>
        <p:txBody>
          <a:bodyPr rtlCol="0">
            <a:normAutofit/>
          </a:bodyPr>
          <a:lstStyle/>
          <a:p>
            <a:pPr marL="342900" indent="-34290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800" dirty="0">
                <a:solidFill>
                  <a:schemeClr val="tx1">
                    <a:lumMod val="65000"/>
                    <a:lumOff val="35000"/>
                  </a:schemeClr>
                </a:solidFill>
                <a:latin typeface="Arial" panose="020B0604020202020204" pitchFamily="34" charset="0"/>
                <a:cs typeface="Arial" panose="020B0604020202020204" pitchFamily="34" charset="0"/>
              </a:rPr>
              <a:t>Determine the optimal mosaic resolution based on your sonar's characteristics</a:t>
            </a:r>
          </a:p>
          <a:p>
            <a:pPr marL="342900" indent="-34290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800" dirty="0">
                <a:solidFill>
                  <a:schemeClr val="tx1">
                    <a:lumMod val="65000"/>
                    <a:lumOff val="35000"/>
                  </a:schemeClr>
                </a:solidFill>
                <a:latin typeface="Arial" panose="020B0604020202020204" pitchFamily="34" charset="0"/>
                <a:cs typeface="Arial" panose="020B0604020202020204" pitchFamily="34" charset="0"/>
              </a:rPr>
              <a:t>Don't waste time and space on heavily-interpolated imagery</a:t>
            </a:r>
          </a:p>
          <a:p>
            <a:pPr marL="342900" indent="-34290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800" dirty="0">
                <a:solidFill>
                  <a:schemeClr val="tx1">
                    <a:lumMod val="65000"/>
                    <a:lumOff val="35000"/>
                  </a:schemeClr>
                </a:solidFill>
                <a:latin typeface="Arial" panose="020B0604020202020204" pitchFamily="34" charset="0"/>
                <a:cs typeface="Arial" panose="020B0604020202020204" pitchFamily="34" charset="0"/>
              </a:rPr>
              <a:t>Calculate along-track and across-track resolution</a:t>
            </a:r>
          </a:p>
          <a:p>
            <a:pPr marL="342900" indent="-34290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800" dirty="0">
                <a:solidFill>
                  <a:schemeClr val="tx1">
                    <a:lumMod val="65000"/>
                    <a:lumOff val="35000"/>
                  </a:schemeClr>
                </a:solidFill>
                <a:latin typeface="Arial" panose="020B0604020202020204" pitchFamily="34" charset="0"/>
                <a:cs typeface="Arial" panose="020B0604020202020204" pitchFamily="34" charset="0"/>
              </a:rPr>
              <a:t>Load &amp; Save sonar profiles across HYPACK projects</a:t>
            </a:r>
          </a:p>
          <a:p>
            <a:pPr marL="342900" indent="-342900" eaLnBrk="1" fontAlgn="auto" hangingPunct="1">
              <a:spcBef>
                <a:spcPts val="0"/>
              </a:spcBef>
              <a:buClrTx/>
              <a:buFont typeface="Arial" panose="020B0604020202020204" pitchFamily="34" charset="0"/>
              <a:buChar char="•"/>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defRPr/>
            </a:pPr>
            <a:r>
              <a:rPr lang="en-US" sz="1800" dirty="0">
                <a:solidFill>
                  <a:schemeClr val="tx1">
                    <a:lumMod val="65000"/>
                    <a:lumOff val="35000"/>
                  </a:schemeClr>
                </a:solidFill>
                <a:latin typeface="Arial" panose="020B0604020202020204" pitchFamily="34" charset="0"/>
                <a:cs typeface="Arial" panose="020B0604020202020204" pitchFamily="34" charset="0"/>
              </a:rPr>
              <a:t>When closed, the best resolution is applied to the mosaic setup</a:t>
            </a:r>
          </a:p>
        </p:txBody>
      </p:sp>
      <p:grpSp>
        <p:nvGrpSpPr>
          <p:cNvPr id="3" name="Group 2"/>
          <p:cNvGrpSpPr/>
          <p:nvPr/>
        </p:nvGrpSpPr>
        <p:grpSpPr>
          <a:xfrm>
            <a:off x="347472" y="3078957"/>
            <a:ext cx="7642035" cy="2996768"/>
            <a:chOff x="347472" y="3025343"/>
            <a:chExt cx="8666163" cy="3657600"/>
          </a:xfrm>
        </p:grpSpPr>
        <p:pic>
          <p:nvPicPr>
            <p:cNvPr id="47108" name="Picture 5">
              <a:extLst>
                <a:ext uri="{FF2B5EF4-FFF2-40B4-BE49-F238E27FC236}">
                  <a16:creationId xmlns="" xmlns:a16="http://schemas.microsoft.com/office/drawing/2014/main" id="{20CAF618-8A7F-41D9-83E9-033E595C2E6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7472" y="3025343"/>
              <a:ext cx="8666163" cy="3657600"/>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a:extLst>
                <a:ext uri="{FF2B5EF4-FFF2-40B4-BE49-F238E27FC236}">
                  <a16:creationId xmlns="" xmlns:a16="http://schemas.microsoft.com/office/drawing/2014/main" id="{617A7C02-44B0-443A-B85F-95E64DCE4E01}"/>
                </a:ext>
              </a:extLst>
            </p:cNvPr>
            <p:cNvCxnSpPr/>
            <p:nvPr/>
          </p:nvCxnSpPr>
          <p:spPr>
            <a:xfrm flipV="1">
              <a:off x="2023872" y="5235143"/>
              <a:ext cx="9144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
            <a:extLst>
              <a:ext uri="{FF2B5EF4-FFF2-40B4-BE49-F238E27FC236}">
                <a16:creationId xmlns="" xmlns:a16="http://schemas.microsoft.com/office/drawing/2014/main" id="{87CF3034-A56D-4782-8094-A610E86B953C}"/>
              </a:ext>
            </a:extLst>
          </p:cNvPr>
          <p:cNvSpPr txBox="1">
            <a:spLocks noChangeArrowheads="1"/>
          </p:cNvSpPr>
          <p:nvPr/>
        </p:nvSpPr>
        <p:spPr bwMode="auto">
          <a:xfrm>
            <a:off x="152400" y="0"/>
            <a:ext cx="8443913"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Mosaic Filter Options</a:t>
            </a:r>
          </a:p>
        </p:txBody>
      </p:sp>
      <p:pic>
        <p:nvPicPr>
          <p:cNvPr id="48131" name="Picture 2">
            <a:extLst>
              <a:ext uri="{FF2B5EF4-FFF2-40B4-BE49-F238E27FC236}">
                <a16:creationId xmlns="" xmlns:a16="http://schemas.microsoft.com/office/drawing/2014/main" id="{6744F1FD-A6BD-44E9-9AD5-04FCCA58754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0" y="1828800"/>
            <a:ext cx="28130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8132" name="Picture 3">
            <a:extLst>
              <a:ext uri="{FF2B5EF4-FFF2-40B4-BE49-F238E27FC236}">
                <a16:creationId xmlns="" xmlns:a16="http://schemas.microsoft.com/office/drawing/2014/main" id="{4A66890C-7E47-4A0F-B993-D6506EBAB6D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53988" y="1830388"/>
            <a:ext cx="2747962"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8133" name="Picture 4">
            <a:extLst>
              <a:ext uri="{FF2B5EF4-FFF2-40B4-BE49-F238E27FC236}">
                <a16:creationId xmlns="" xmlns:a16="http://schemas.microsoft.com/office/drawing/2014/main" id="{34558112-1F6B-476B-8032-E8B534718C3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070225" y="1828800"/>
            <a:ext cx="2817813"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8134" name="Text Box 5">
            <a:extLst>
              <a:ext uri="{FF2B5EF4-FFF2-40B4-BE49-F238E27FC236}">
                <a16:creationId xmlns="" xmlns:a16="http://schemas.microsoft.com/office/drawing/2014/main" id="{20BC72C8-EEA2-4C72-852C-6403AC001A8B}"/>
              </a:ext>
            </a:extLst>
          </p:cNvPr>
          <p:cNvSpPr txBox="1">
            <a:spLocks noChangeArrowheads="1"/>
          </p:cNvSpPr>
          <p:nvPr/>
        </p:nvSpPr>
        <p:spPr bwMode="auto">
          <a:xfrm>
            <a:off x="152400" y="4168775"/>
            <a:ext cx="2749550"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a:solidFill>
                  <a:schemeClr val="tx1">
                    <a:lumMod val="65000"/>
                    <a:lumOff val="35000"/>
                  </a:schemeClr>
                </a:solidFill>
                <a:latin typeface="Arial" panose="020B0604020202020204" pitchFamily="34" charset="0"/>
                <a:cs typeface="Arial" panose="020B0604020202020204" pitchFamily="34" charset="0"/>
              </a:rPr>
              <a:t>AVERAGE:</a:t>
            </a:r>
          </a:p>
          <a:p>
            <a:pPr>
              <a:buSzPct val="100000"/>
            </a:pPr>
            <a:r>
              <a:rPr lang="en-US" altLang="en-US">
                <a:solidFill>
                  <a:schemeClr val="tx1">
                    <a:lumMod val="65000"/>
                    <a:lumOff val="35000"/>
                  </a:schemeClr>
                </a:solidFill>
                <a:latin typeface="Arial" panose="020B0604020202020204" pitchFamily="34" charset="0"/>
                <a:cs typeface="Arial" panose="020B0604020202020204" pitchFamily="34" charset="0"/>
              </a:rPr>
              <a:t>Smooths the mosaic by setting each pixel to the average of the 3x3 pixel neighboring cells.</a:t>
            </a:r>
          </a:p>
        </p:txBody>
      </p:sp>
      <p:sp>
        <p:nvSpPr>
          <p:cNvPr id="48135" name="Text Box 6">
            <a:extLst>
              <a:ext uri="{FF2B5EF4-FFF2-40B4-BE49-F238E27FC236}">
                <a16:creationId xmlns="" xmlns:a16="http://schemas.microsoft.com/office/drawing/2014/main" id="{07CDAC1E-1906-4193-B8BD-51A6EA388E6E}"/>
              </a:ext>
            </a:extLst>
          </p:cNvPr>
          <p:cNvSpPr txBox="1">
            <a:spLocks noChangeArrowheads="1"/>
          </p:cNvSpPr>
          <p:nvPr/>
        </p:nvSpPr>
        <p:spPr bwMode="auto">
          <a:xfrm>
            <a:off x="3048000" y="4168775"/>
            <a:ext cx="276542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a:solidFill>
                  <a:schemeClr val="tx1">
                    <a:lumMod val="65000"/>
                    <a:lumOff val="35000"/>
                  </a:schemeClr>
                </a:solidFill>
                <a:latin typeface="Arial" panose="020B0604020202020204" pitchFamily="34" charset="0"/>
                <a:cs typeface="Arial" panose="020B0604020202020204" pitchFamily="34" charset="0"/>
              </a:rPr>
              <a:t>SHARPEN:</a:t>
            </a:r>
          </a:p>
          <a:p>
            <a:pPr>
              <a:buSzPct val="100000"/>
            </a:pPr>
            <a:r>
              <a:rPr lang="en-US" altLang="en-US">
                <a:solidFill>
                  <a:schemeClr val="tx1">
                    <a:lumMod val="65000"/>
                    <a:lumOff val="35000"/>
                  </a:schemeClr>
                </a:solidFill>
                <a:latin typeface="Arial" panose="020B0604020202020204" pitchFamily="34" charset="0"/>
                <a:cs typeface="Arial" panose="020B0604020202020204" pitchFamily="34" charset="0"/>
              </a:rPr>
              <a:t>Sharpens the mosaic by enhancing pixel contrast relative to a 3x3 pixel neighboring cells.</a:t>
            </a:r>
          </a:p>
        </p:txBody>
      </p:sp>
      <p:sp>
        <p:nvSpPr>
          <p:cNvPr id="48136" name="Text Box 7">
            <a:extLst>
              <a:ext uri="{FF2B5EF4-FFF2-40B4-BE49-F238E27FC236}">
                <a16:creationId xmlns="" xmlns:a16="http://schemas.microsoft.com/office/drawing/2014/main" id="{1591C58E-E264-46D2-8A77-78A09CADA5E4}"/>
              </a:ext>
            </a:extLst>
          </p:cNvPr>
          <p:cNvSpPr txBox="1">
            <a:spLocks noChangeArrowheads="1"/>
          </p:cNvSpPr>
          <p:nvPr/>
        </p:nvSpPr>
        <p:spPr bwMode="auto">
          <a:xfrm>
            <a:off x="6059488" y="4168775"/>
            <a:ext cx="2779712"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pPr>
            <a:r>
              <a:rPr lang="en-US" altLang="en-US" b="1">
                <a:solidFill>
                  <a:schemeClr val="tx1">
                    <a:lumMod val="65000"/>
                    <a:lumOff val="35000"/>
                  </a:schemeClr>
                </a:solidFill>
                <a:latin typeface="Arial" panose="020B0604020202020204" pitchFamily="34" charset="0"/>
                <a:cs typeface="Arial" panose="020B0604020202020204" pitchFamily="34" charset="0"/>
              </a:rPr>
              <a:t>MEDIAN:</a:t>
            </a:r>
          </a:p>
          <a:p>
            <a:pPr>
              <a:buSzPct val="100000"/>
            </a:pPr>
            <a:r>
              <a:rPr lang="en-US" altLang="en-US">
                <a:solidFill>
                  <a:schemeClr val="tx1">
                    <a:lumMod val="65000"/>
                    <a:lumOff val="35000"/>
                  </a:schemeClr>
                </a:solidFill>
                <a:latin typeface="Arial" panose="020B0604020202020204" pitchFamily="34" charset="0"/>
                <a:cs typeface="Arial" panose="020B0604020202020204" pitchFamily="34" charset="0"/>
              </a:rPr>
              <a:t>Smooths the mosaic while preserving edges by setting each pixel to the 3x3 median value.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a:extLst>
              <a:ext uri="{FF2B5EF4-FFF2-40B4-BE49-F238E27FC236}">
                <a16:creationId xmlns="" xmlns:a16="http://schemas.microsoft.com/office/drawing/2014/main" id="{8ECE409F-841B-4397-A336-3409974749AE}"/>
              </a:ext>
            </a:extLst>
          </p:cNvPr>
          <p:cNvSpPr txBox="1">
            <a:spLocks noChangeArrowheads="1"/>
          </p:cNvSpPr>
          <p:nvPr/>
        </p:nvSpPr>
        <p:spPr bwMode="auto">
          <a:xfrm>
            <a:off x="0" y="0"/>
            <a:ext cx="8531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Tiling of Mosaics</a:t>
            </a:r>
          </a:p>
        </p:txBody>
      </p:sp>
      <p:pic>
        <p:nvPicPr>
          <p:cNvPr id="21507" name="Picture 2">
            <a:extLst>
              <a:ext uri="{FF2B5EF4-FFF2-40B4-BE49-F238E27FC236}">
                <a16:creationId xmlns="" xmlns:a16="http://schemas.microsoft.com/office/drawing/2014/main" id="{BBB4FB82-FA3D-4711-B8C1-FEF99D0CB48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7180" r="19465"/>
          <a:stretch/>
        </p:blipFill>
        <p:spPr bwMode="auto">
          <a:xfrm>
            <a:off x="377030" y="1340800"/>
            <a:ext cx="6380163" cy="5141600"/>
          </a:xfrm>
          <a:prstGeom prst="rect">
            <a:avLst/>
          </a:prstGeom>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39F78F01-5749-4E56-92D2-562EC6451BF0}"/>
              </a:ext>
            </a:extLst>
          </p:cNvPr>
          <p:cNvSpPr txBox="1"/>
          <p:nvPr/>
        </p:nvSpPr>
        <p:spPr>
          <a:xfrm>
            <a:off x="5381624" y="1876425"/>
            <a:ext cx="2751138" cy="3970338"/>
          </a:xfrm>
          <a:prstGeom prst="rect">
            <a:avLst/>
          </a:prstGeom>
          <a:solidFill>
            <a:schemeClr val="bg1"/>
          </a:solidFill>
          <a:ln>
            <a:solidFill>
              <a:schemeClr val="tx1">
                <a:lumMod val="65000"/>
                <a:lumOff val="35000"/>
              </a:schemeClr>
            </a:solidFill>
          </a:ln>
        </p:spPr>
        <p:txBody>
          <a:bodyPr>
            <a:spAutoFit/>
          </a:bodyPr>
          <a:lstStyle/>
          <a:p>
            <a:pPr>
              <a:buClr>
                <a:srgbClr val="000000"/>
              </a:buClr>
              <a:buSzPct val="100000"/>
              <a:buFont typeface="Times New Roman" pitchFamily="16" charset="0"/>
              <a:buNone/>
              <a:defRPr/>
            </a:pPr>
            <a:r>
              <a:rPr lang="en-US" dirty="0">
                <a:solidFill>
                  <a:schemeClr val="tx1"/>
                </a:solidFill>
                <a:latin typeface="+mj-lt"/>
                <a:ea typeface="Microsoft YaHei" charset="-122"/>
              </a:rPr>
              <a:t>Based on the resolution and the extents of your mosaic, HYSCAN may decide to sub-divide your mosaic into several </a:t>
            </a:r>
            <a:r>
              <a:rPr lang="en-US" dirty="0" err="1">
                <a:solidFill>
                  <a:schemeClr val="tx1"/>
                </a:solidFill>
                <a:latin typeface="+mj-lt"/>
                <a:ea typeface="Microsoft YaHei" charset="-122"/>
              </a:rPr>
              <a:t>GeoTIFF</a:t>
            </a:r>
            <a:r>
              <a:rPr lang="en-US" dirty="0">
                <a:solidFill>
                  <a:schemeClr val="tx1"/>
                </a:solidFill>
                <a:latin typeface="+mj-lt"/>
                <a:ea typeface="Microsoft YaHei" charset="-122"/>
              </a:rPr>
              <a:t> files.</a:t>
            </a:r>
          </a:p>
          <a:p>
            <a:pPr>
              <a:buClr>
                <a:srgbClr val="000000"/>
              </a:buClr>
              <a:buSzPct val="100000"/>
              <a:buFont typeface="Times New Roman" pitchFamily="16" charset="0"/>
              <a:buNone/>
              <a:defRPr/>
            </a:pPr>
            <a:endParaRPr lang="en-US" dirty="0">
              <a:solidFill>
                <a:schemeClr val="tx1"/>
              </a:solidFill>
              <a:latin typeface="+mj-lt"/>
              <a:ea typeface="Microsoft YaHei" charset="-122"/>
            </a:endParaRPr>
          </a:p>
          <a:p>
            <a:pPr>
              <a:buClr>
                <a:srgbClr val="000000"/>
              </a:buClr>
              <a:buSzPct val="100000"/>
              <a:buFont typeface="Times New Roman" pitchFamily="16" charset="0"/>
              <a:buNone/>
              <a:defRPr/>
            </a:pPr>
            <a:r>
              <a:rPr lang="en-US" dirty="0">
                <a:solidFill>
                  <a:schemeClr val="tx1"/>
                </a:solidFill>
                <a:latin typeface="+mj-lt"/>
                <a:ea typeface="Microsoft YaHei" charset="-122"/>
              </a:rPr>
              <a:t>This allows you to mosaic a big area at a high resolution.</a:t>
            </a:r>
          </a:p>
          <a:p>
            <a:pPr>
              <a:buClr>
                <a:srgbClr val="000000"/>
              </a:buClr>
              <a:buSzPct val="100000"/>
              <a:buFont typeface="Times New Roman" pitchFamily="16" charset="0"/>
              <a:buNone/>
              <a:defRPr/>
            </a:pPr>
            <a:endParaRPr lang="en-US" dirty="0">
              <a:solidFill>
                <a:schemeClr val="tx1"/>
              </a:solidFill>
              <a:latin typeface="+mj-lt"/>
              <a:ea typeface="Microsoft YaHei" charset="-122"/>
            </a:endParaRPr>
          </a:p>
          <a:p>
            <a:pPr>
              <a:buClr>
                <a:srgbClr val="000000"/>
              </a:buClr>
              <a:buSzPct val="100000"/>
              <a:buFont typeface="Times New Roman" pitchFamily="16" charset="0"/>
              <a:buNone/>
              <a:defRPr/>
            </a:pPr>
            <a:r>
              <a:rPr lang="en-US" dirty="0">
                <a:solidFill>
                  <a:schemeClr val="tx1"/>
                </a:solidFill>
                <a:latin typeface="+mj-lt"/>
                <a:ea typeface="Microsoft YaHei" charset="-122"/>
              </a:rPr>
              <a:t>It takes a little longer, but you’ll get the detail you need.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514600"/>
            <a:ext cx="8796528" cy="1362075"/>
          </a:xfrm>
        </p:spPr>
        <p:txBody>
          <a:bodyPr/>
          <a:lstStyle/>
          <a:p>
            <a:r>
              <a:rPr lang="en-US" dirty="0">
                <a:latin typeface="Arial" panose="020B0604020202020204" pitchFamily="34" charset="0"/>
                <a:cs typeface="Arial" panose="020B0604020202020204" pitchFamily="34" charset="0"/>
              </a:rPr>
              <a:t>Saving, Batch Mosaicking, and Merge Mosaics</a:t>
            </a:r>
          </a:p>
        </p:txBody>
      </p:sp>
      <p:sp>
        <p:nvSpPr>
          <p:cNvPr id="3" name="Slide Number Placeholder 2"/>
          <p:cNvSpPr>
            <a:spLocks noGrp="1"/>
          </p:cNvSpPr>
          <p:nvPr>
            <p:ph type="sldNum" sz="quarter" idx="12"/>
          </p:nvPr>
        </p:nvSpPr>
        <p:spPr/>
        <p:txBody>
          <a:bodyPr/>
          <a:lstStyle/>
          <a:p>
            <a:fld id="{50F2F8E5-1108-0A46-83A0-852BF6A1A522}" type="slidenum">
              <a:rPr lang="en-US" smtClean="0"/>
              <a:pPr/>
              <a:t>38</a:t>
            </a:fld>
            <a:endParaRPr lang="en-US"/>
          </a:p>
        </p:txBody>
      </p:sp>
    </p:spTree>
    <p:extLst>
      <p:ext uri="{BB962C8B-B14F-4D97-AF65-F5344CB8AC3E}">
        <p14:creationId xmlns:p14="http://schemas.microsoft.com/office/powerpoint/2010/main" val="12695400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746E8D-C111-4E68-AD9E-C7B8EF9B9E8E}"/>
              </a:ext>
            </a:extLst>
          </p:cNvPr>
          <p:cNvSpPr>
            <a:spLocks noGrp="1"/>
          </p:cNvSpPr>
          <p:nvPr>
            <p:ph type="title"/>
          </p:nvPr>
        </p:nvSpPr>
        <p:spPr/>
        <p:txBody>
          <a:bodyPr rtlCol="0">
            <a:noAutofit/>
          </a:bodyPr>
          <a:lstStyle/>
          <a:p>
            <a:pPr eaLnBrk="1" fontAlgn="auto" hangingPunct="1">
              <a:spcAft>
                <a:spcPts val="0"/>
              </a:spcAft>
              <a:buFont typeface="Times New Roman" pitchFamily="16" charset="0"/>
              <a:buNone/>
              <a:defRPr/>
            </a:pPr>
            <a:r>
              <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rPr>
              <a:t>Saving Your Data: </a:t>
            </a:r>
            <a:endParaRPr lang="en-US" dirty="0">
              <a:latin typeface="Arial" panose="020B0604020202020204" pitchFamily="34" charset="0"/>
              <a:cs typeface="Arial" panose="020B0604020202020204" pitchFamily="34" charset="0"/>
            </a:endParaRPr>
          </a:p>
        </p:txBody>
      </p:sp>
      <p:sp>
        <p:nvSpPr>
          <p:cNvPr id="50179" name="Content Placeholder 6">
            <a:extLst>
              <a:ext uri="{FF2B5EF4-FFF2-40B4-BE49-F238E27FC236}">
                <a16:creationId xmlns="" xmlns:a16="http://schemas.microsoft.com/office/drawing/2014/main" id="{010B3E9B-BF8E-4840-83F1-E6393B5D96F7}"/>
              </a:ext>
            </a:extLst>
          </p:cNvPr>
          <p:cNvSpPr>
            <a:spLocks noGrp="1"/>
          </p:cNvSpPr>
          <p:nvPr>
            <p:ph idx="4294967295"/>
          </p:nvPr>
        </p:nvSpPr>
        <p:spPr>
          <a:xfrm>
            <a:off x="347472" y="1550193"/>
            <a:ext cx="3581400" cy="3962400"/>
          </a:xfrm>
        </p:spPr>
        <p:txBody>
          <a:bodyPr>
            <a:normAutofit/>
          </a:bodyPr>
          <a:lstStyle/>
          <a:p>
            <a:pPr eaLnBrk="1" hangingPunct="1">
              <a:spcAft>
                <a:spcPts val="300"/>
              </a:spcAft>
            </a:pPr>
            <a:r>
              <a:rPr lang="en-US" altLang="en-US" sz="2400" dirty="0">
                <a:solidFill>
                  <a:schemeClr val="tx1">
                    <a:lumMod val="65000"/>
                    <a:lumOff val="35000"/>
                  </a:schemeClr>
                </a:solidFill>
                <a:latin typeface="Arial" panose="020B0604020202020204" pitchFamily="34" charset="0"/>
                <a:cs typeface="Arial" panose="020B0604020202020204" pitchFamily="34" charset="0"/>
              </a:rPr>
              <a:t>Data can be saved as:</a:t>
            </a:r>
          </a:p>
          <a:p>
            <a:pPr marL="376238" lvl="1" indent="-285750" eaLnBrk="1" hangingPunct="1">
              <a:spcBef>
                <a:spcPts val="600"/>
              </a:spcBef>
              <a:spcAft>
                <a:spcPts val="600"/>
              </a:spcAft>
              <a:buClr>
                <a:schemeClr val="tx1">
                  <a:lumMod val="65000"/>
                  <a:lumOff val="35000"/>
                </a:schemeClr>
              </a:buClr>
            </a:pPr>
            <a:r>
              <a:rPr lang="en-US" altLang="en-US" dirty="0">
                <a:solidFill>
                  <a:schemeClr val="tx1">
                    <a:lumMod val="65000"/>
                    <a:lumOff val="35000"/>
                  </a:schemeClr>
                </a:solidFill>
                <a:latin typeface="Arial" panose="020B0604020202020204" pitchFamily="34" charset="0"/>
                <a:cs typeface="Arial" panose="020B0604020202020204" pitchFamily="34" charset="0"/>
              </a:rPr>
              <a:t>HS2 – All settings (gain, bottom track, navigation editing) are saved.</a:t>
            </a:r>
          </a:p>
          <a:p>
            <a:pPr marL="376238" lvl="1" indent="-285750" eaLnBrk="1" hangingPunct="1">
              <a:spcBef>
                <a:spcPts val="600"/>
              </a:spcBef>
              <a:spcAft>
                <a:spcPts val="600"/>
              </a:spcAft>
              <a:buClr>
                <a:schemeClr val="tx1">
                  <a:lumMod val="65000"/>
                  <a:lumOff val="35000"/>
                </a:schemeClr>
              </a:buClr>
            </a:pPr>
            <a:r>
              <a:rPr lang="en-US" altLang="en-US" dirty="0" err="1">
                <a:solidFill>
                  <a:schemeClr val="tx1">
                    <a:lumMod val="65000"/>
                    <a:lumOff val="35000"/>
                  </a:schemeClr>
                </a:solidFill>
                <a:latin typeface="Arial" panose="020B0604020202020204" pitchFamily="34" charset="0"/>
                <a:cs typeface="Arial" panose="020B0604020202020204" pitchFamily="34" charset="0"/>
              </a:rPr>
              <a:t>XYIntensity</a:t>
            </a:r>
            <a:r>
              <a:rPr lang="en-US" altLang="en-US" dirty="0">
                <a:solidFill>
                  <a:schemeClr val="tx1">
                    <a:lumMod val="65000"/>
                    <a:lumOff val="35000"/>
                  </a:schemeClr>
                </a:solidFill>
                <a:latin typeface="Arial" panose="020B0604020202020204" pitchFamily="34" charset="0"/>
                <a:cs typeface="Arial" panose="020B0604020202020204" pitchFamily="34" charset="0"/>
              </a:rPr>
              <a:t> – Each point will have an intensity value.</a:t>
            </a:r>
          </a:p>
          <a:p>
            <a:pPr marL="376238" lvl="1" indent="-285750" eaLnBrk="1" hangingPunct="1">
              <a:spcBef>
                <a:spcPts val="600"/>
              </a:spcBef>
              <a:spcAft>
                <a:spcPts val="600"/>
              </a:spcAft>
              <a:buClr>
                <a:schemeClr val="tx1">
                  <a:lumMod val="65000"/>
                  <a:lumOff val="35000"/>
                </a:schemeClr>
              </a:buClr>
            </a:pPr>
            <a:r>
              <a:rPr lang="en-US" altLang="en-US" dirty="0">
                <a:solidFill>
                  <a:schemeClr val="tx1">
                    <a:lumMod val="65000"/>
                    <a:lumOff val="35000"/>
                  </a:schemeClr>
                </a:solidFill>
                <a:latin typeface="Arial" panose="020B0604020202020204" pitchFamily="34" charset="0"/>
                <a:cs typeface="Arial" panose="020B0604020202020204" pitchFamily="34" charset="0"/>
              </a:rPr>
              <a:t>Export to XTF – Creation of XTF files for non-HYPACK programs.</a:t>
            </a:r>
          </a:p>
        </p:txBody>
      </p:sp>
      <p:pic>
        <p:nvPicPr>
          <p:cNvPr id="50181" name="Picture 7">
            <a:extLst>
              <a:ext uri="{FF2B5EF4-FFF2-40B4-BE49-F238E27FC236}">
                <a16:creationId xmlns="" xmlns:a16="http://schemas.microsoft.com/office/drawing/2014/main" id="{6ABEB635-B616-403E-925E-4B82422809A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54372" y="1550193"/>
            <a:ext cx="2755900" cy="2925763"/>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182" name="Picture 8">
            <a:extLst>
              <a:ext uri="{FF2B5EF4-FFF2-40B4-BE49-F238E27FC236}">
                <a16:creationId xmlns="" xmlns:a16="http://schemas.microsoft.com/office/drawing/2014/main" id="{1B2C7BF7-CDD6-4255-B43D-DA13E716862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28872" y="4314257"/>
            <a:ext cx="3168650" cy="2262188"/>
          </a:xfrm>
          <a:prstGeom prst="rect">
            <a:avLst/>
          </a:prstGeom>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C65E41FC-AE0E-405B-B19A-D7BEEA57AF40}"/>
              </a:ext>
            </a:extLst>
          </p:cNvPr>
          <p:cNvSpPr/>
          <p:nvPr/>
        </p:nvSpPr>
        <p:spPr bwMode="auto">
          <a:xfrm>
            <a:off x="76200" y="2373313"/>
            <a:ext cx="8305800" cy="3886200"/>
          </a:xfrm>
          <a:prstGeom prst="rect">
            <a:avLst/>
          </a:prstGeom>
          <a:noFill/>
          <a:ln w="9525" cap="flat" cmpd="sng" algn="ctr">
            <a:noFill/>
            <a:prstDash val="solid"/>
            <a:round/>
            <a:headEnd type="none" w="med" len="med"/>
            <a:tailEnd type="none" w="med" len="med"/>
          </a:ln>
          <a:effectLst/>
        </p:spPr>
        <p:txBody>
          <a:bodyPr/>
          <a:lstStyle/>
          <a:p>
            <a:pPr>
              <a:buClr>
                <a:srgbClr val="000000"/>
              </a:buClr>
              <a:buSzPct val="100000"/>
              <a:buFont typeface="Times New Roman" pitchFamily="16" charset="0"/>
              <a:buNone/>
              <a:defRPr/>
            </a:pPr>
            <a:endParaRPr lang="en-US">
              <a:effectLst>
                <a:outerShdw blurRad="38100" dist="38100" dir="2700000" algn="tl">
                  <a:srgbClr val="000000">
                    <a:alpha val="43137"/>
                  </a:srgbClr>
                </a:outerShdw>
              </a:effectLst>
              <a:ea typeface="Microsoft YaHei" charset="-122"/>
            </a:endParaRPr>
          </a:p>
        </p:txBody>
      </p:sp>
      <p:sp>
        <p:nvSpPr>
          <p:cNvPr id="22531" name="Text Box 1">
            <a:extLst>
              <a:ext uri="{FF2B5EF4-FFF2-40B4-BE49-F238E27FC236}">
                <a16:creationId xmlns="" xmlns:a16="http://schemas.microsoft.com/office/drawing/2014/main" id="{DB78E91A-74A2-45BE-B2E0-B269D4151907}"/>
              </a:ext>
            </a:extLst>
          </p:cNvPr>
          <p:cNvSpPr txBox="1">
            <a:spLocks noChangeArrowheads="1"/>
          </p:cNvSpPr>
          <p:nvPr/>
        </p:nvSpPr>
        <p:spPr bwMode="auto">
          <a:xfrm>
            <a:off x="0" y="0"/>
            <a:ext cx="85312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Icons in Side Scan Mosaic</a:t>
            </a:r>
          </a:p>
        </p:txBody>
      </p:sp>
      <p:sp>
        <p:nvSpPr>
          <p:cNvPr id="22532" name="Text Box 2">
            <a:extLst>
              <a:ext uri="{FF2B5EF4-FFF2-40B4-BE49-F238E27FC236}">
                <a16:creationId xmlns="" xmlns:a16="http://schemas.microsoft.com/office/drawing/2014/main" id="{36633363-EB65-4B2D-87BD-63177D0BBA0E}"/>
              </a:ext>
            </a:extLst>
          </p:cNvPr>
          <p:cNvSpPr txBox="1">
            <a:spLocks noChangeArrowheads="1"/>
          </p:cNvSpPr>
          <p:nvPr/>
        </p:nvSpPr>
        <p:spPr bwMode="auto">
          <a:xfrm>
            <a:off x="944432" y="2447925"/>
            <a:ext cx="7753481"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2900" indent="-339725">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1pPr>
            <a:lvl2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2pPr>
            <a:lvl3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3pPr>
            <a:lvl4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4pPr>
            <a:lvl5pPr>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42900" algn="l"/>
                <a:tab pos="800100" algn="l"/>
                <a:tab pos="1257300" algn="l"/>
                <a:tab pos="1714500" algn="l"/>
                <a:tab pos="2171700" algn="l"/>
                <a:tab pos="2628900" algn="l"/>
                <a:tab pos="3086100" algn="l"/>
                <a:tab pos="3543300" algn="l"/>
                <a:tab pos="4000500" algn="l"/>
                <a:tab pos="4457700" algn="l"/>
                <a:tab pos="4914900" algn="l"/>
                <a:tab pos="5372100" algn="l"/>
                <a:tab pos="5829300" algn="l"/>
                <a:tab pos="6286500" algn="l"/>
                <a:tab pos="6743700" algn="l"/>
                <a:tab pos="7200900" algn="l"/>
                <a:tab pos="7658100" algn="l"/>
                <a:tab pos="8115300" algn="l"/>
                <a:tab pos="8572500" algn="l"/>
                <a:tab pos="9029700" algn="l"/>
                <a:tab pos="9486900" algn="l"/>
              </a:tabLst>
              <a:defRPr>
                <a:solidFill>
                  <a:schemeClr val="bg1"/>
                </a:solidFill>
                <a:latin typeface="Garamond" panose="02020404030301010803" pitchFamily="18" charset="0"/>
                <a:ea typeface="Microsoft YaHei" panose="020B0503020204020204" pitchFamily="34" charset="-122"/>
              </a:defRPr>
            </a:lvl9pPr>
          </a:lstStyle>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Load Files </a:t>
            </a:r>
            <a:r>
              <a:rPr lang="en-US" altLang="en-US" sz="2200" dirty="0">
                <a:solidFill>
                  <a:schemeClr val="tx1">
                    <a:lumMod val="65000"/>
                    <a:lumOff val="35000"/>
                  </a:schemeClr>
                </a:solidFill>
                <a:latin typeface="Arial" panose="020B0604020202020204" pitchFamily="34" charset="0"/>
              </a:rPr>
              <a:t>(HSX, HS2, XTF, JSF, SDF, CM2)</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Save to HS2 File</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Raw Data Mode </a:t>
            </a:r>
            <a:r>
              <a:rPr lang="en-US" altLang="en-US" sz="2200" dirty="0">
                <a:solidFill>
                  <a:schemeClr val="tx1">
                    <a:lumMod val="65000"/>
                    <a:lumOff val="35000"/>
                  </a:schemeClr>
                </a:solidFill>
                <a:latin typeface="Arial" panose="020B0604020202020204" pitchFamily="34" charset="0"/>
              </a:rPr>
              <a:t>– displays altitude, heading, and tracks</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Scan View </a:t>
            </a:r>
            <a:r>
              <a:rPr lang="en-US" altLang="en-US" sz="2200" dirty="0">
                <a:solidFill>
                  <a:schemeClr val="tx1">
                    <a:lumMod val="65000"/>
                    <a:lumOff val="35000"/>
                  </a:schemeClr>
                </a:solidFill>
                <a:latin typeface="Arial" panose="020B0604020202020204" pitchFamily="34" charset="0"/>
              </a:rPr>
              <a:t>– displays waterfall and target captures</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Mosaic View </a:t>
            </a:r>
            <a:r>
              <a:rPr lang="en-US" altLang="en-US" sz="2200" dirty="0">
                <a:solidFill>
                  <a:schemeClr val="tx1">
                    <a:lumMod val="65000"/>
                    <a:lumOff val="35000"/>
                  </a:schemeClr>
                </a:solidFill>
                <a:latin typeface="Arial" panose="020B0604020202020204" pitchFamily="34" charset="0"/>
              </a:rPr>
              <a:t>– dialog for creating mosaic</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Redraw Screen</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Sidescan Controls</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Next/Previous Line Selection</a:t>
            </a:r>
          </a:p>
          <a:p>
            <a:pPr marL="346075" indent="-342900" eaLnBrk="1" hangingPunct="1">
              <a:lnSpc>
                <a:spcPct val="80000"/>
              </a:lnSpc>
              <a:spcBef>
                <a:spcPts val="1200"/>
              </a:spcBef>
              <a:buClr>
                <a:schemeClr val="bg2"/>
              </a:buClr>
              <a:buSzPct val="100000"/>
              <a:buFont typeface="Arial" panose="020B0604020202020204" pitchFamily="34" charset="0"/>
              <a:buChar char="•"/>
            </a:pPr>
            <a:r>
              <a:rPr lang="en-US" altLang="en-US" sz="2200" b="1" dirty="0">
                <a:solidFill>
                  <a:schemeClr val="bg2"/>
                </a:solidFill>
                <a:latin typeface="Arial" panose="020B0604020202020204" pitchFamily="34" charset="0"/>
              </a:rPr>
              <a:t>Remove Line</a:t>
            </a:r>
          </a:p>
        </p:txBody>
      </p:sp>
      <p:pic>
        <p:nvPicPr>
          <p:cNvPr id="2" name="Picture 1">
            <a:extLst>
              <a:ext uri="{FF2B5EF4-FFF2-40B4-BE49-F238E27FC236}">
                <a16:creationId xmlns="" xmlns:a16="http://schemas.microsoft.com/office/drawing/2014/main" id="{2654FFBD-6EFB-4A06-A0A0-EFB18A63D7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3238" y="1120775"/>
            <a:ext cx="5895975" cy="1190625"/>
          </a:xfrm>
          <a:prstGeom prst="rect">
            <a:avLst/>
          </a:prstGeom>
        </p:spPr>
      </p:pic>
      <p:pic>
        <p:nvPicPr>
          <p:cNvPr id="3" name="Picture 2">
            <a:extLst>
              <a:ext uri="{FF2B5EF4-FFF2-40B4-BE49-F238E27FC236}">
                <a16:creationId xmlns="" xmlns:a16="http://schemas.microsoft.com/office/drawing/2014/main" id="{7CB7CB75-D934-4027-A77E-8CE08D3FE0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3238" y="2441575"/>
            <a:ext cx="365125" cy="365125"/>
          </a:xfrm>
          <a:prstGeom prst="rect">
            <a:avLst/>
          </a:prstGeom>
        </p:spPr>
      </p:pic>
      <p:pic>
        <p:nvPicPr>
          <p:cNvPr id="4" name="Picture 3">
            <a:extLst>
              <a:ext uri="{FF2B5EF4-FFF2-40B4-BE49-F238E27FC236}">
                <a16:creationId xmlns="" xmlns:a16="http://schemas.microsoft.com/office/drawing/2014/main" id="{C602F500-5D38-437A-96FC-32AD54C5AD7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03239" y="2839542"/>
            <a:ext cx="395552" cy="395552"/>
          </a:xfrm>
          <a:prstGeom prst="rect">
            <a:avLst/>
          </a:prstGeom>
        </p:spPr>
      </p:pic>
      <p:pic>
        <p:nvPicPr>
          <p:cNvPr id="5" name="Picture 4">
            <a:extLst>
              <a:ext uri="{FF2B5EF4-FFF2-40B4-BE49-F238E27FC236}">
                <a16:creationId xmlns="" xmlns:a16="http://schemas.microsoft.com/office/drawing/2014/main" id="{8E7AC866-8049-480A-B88B-31326679DF2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3239" y="3256559"/>
            <a:ext cx="441193" cy="395552"/>
          </a:xfrm>
          <a:prstGeom prst="rect">
            <a:avLst/>
          </a:prstGeom>
        </p:spPr>
      </p:pic>
      <p:pic>
        <p:nvPicPr>
          <p:cNvPr id="6" name="Picture 5">
            <a:extLst>
              <a:ext uri="{FF2B5EF4-FFF2-40B4-BE49-F238E27FC236}">
                <a16:creationId xmlns="" xmlns:a16="http://schemas.microsoft.com/office/drawing/2014/main" id="{6FE8E245-C71D-4CC3-9044-C32A63B0D2A3}"/>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03238" y="3673575"/>
            <a:ext cx="395553" cy="380339"/>
          </a:xfrm>
          <a:prstGeom prst="rect">
            <a:avLst/>
          </a:prstGeom>
        </p:spPr>
      </p:pic>
      <p:pic>
        <p:nvPicPr>
          <p:cNvPr id="7" name="Picture 6">
            <a:extLst>
              <a:ext uri="{FF2B5EF4-FFF2-40B4-BE49-F238E27FC236}">
                <a16:creationId xmlns="" xmlns:a16="http://schemas.microsoft.com/office/drawing/2014/main" id="{1DA20499-12FD-45DA-83F2-48CCAE7891A2}"/>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03239" y="4081066"/>
            <a:ext cx="395552" cy="395552"/>
          </a:xfrm>
          <a:prstGeom prst="rect">
            <a:avLst/>
          </a:prstGeom>
        </p:spPr>
      </p:pic>
      <p:pic>
        <p:nvPicPr>
          <p:cNvPr id="8" name="Picture 7">
            <a:extLst>
              <a:ext uri="{FF2B5EF4-FFF2-40B4-BE49-F238E27FC236}">
                <a16:creationId xmlns="" xmlns:a16="http://schemas.microsoft.com/office/drawing/2014/main" id="{668108E4-AD99-45B3-A6A3-3CE1404B1C2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03239" y="4498082"/>
            <a:ext cx="349912" cy="380339"/>
          </a:xfrm>
          <a:prstGeom prst="rect">
            <a:avLst/>
          </a:prstGeom>
        </p:spPr>
      </p:pic>
      <p:pic>
        <p:nvPicPr>
          <p:cNvPr id="9" name="Picture 8">
            <a:extLst>
              <a:ext uri="{FF2B5EF4-FFF2-40B4-BE49-F238E27FC236}">
                <a16:creationId xmlns="" xmlns:a16="http://schemas.microsoft.com/office/drawing/2014/main" id="{5C7C1253-84C7-4EEB-AF8E-4DD664D54166}"/>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03239" y="4905573"/>
            <a:ext cx="410766" cy="410766"/>
          </a:xfrm>
          <a:prstGeom prst="rect">
            <a:avLst/>
          </a:prstGeom>
        </p:spPr>
      </p:pic>
      <p:pic>
        <p:nvPicPr>
          <p:cNvPr id="10" name="Picture 9">
            <a:extLst>
              <a:ext uri="{FF2B5EF4-FFF2-40B4-BE49-F238E27FC236}">
                <a16:creationId xmlns="" xmlns:a16="http://schemas.microsoft.com/office/drawing/2014/main" id="{ED771EBD-4C34-4484-9F21-46921DEB115A}"/>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03239" y="5332113"/>
            <a:ext cx="410765" cy="425979"/>
          </a:xfrm>
          <a:prstGeom prst="rect">
            <a:avLst/>
          </a:prstGeom>
        </p:spPr>
      </p:pic>
      <p:pic>
        <p:nvPicPr>
          <p:cNvPr id="11" name="Picture 10">
            <a:extLst>
              <a:ext uri="{FF2B5EF4-FFF2-40B4-BE49-F238E27FC236}">
                <a16:creationId xmlns="" xmlns:a16="http://schemas.microsoft.com/office/drawing/2014/main" id="{5C65071C-3A60-41D5-A14F-927FEB5E971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03239" y="5768183"/>
            <a:ext cx="410765" cy="456406"/>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1">
            <a:extLst>
              <a:ext uri="{FF2B5EF4-FFF2-40B4-BE49-F238E27FC236}">
                <a16:creationId xmlns="" xmlns:a16="http://schemas.microsoft.com/office/drawing/2014/main" id="{BF86BB9C-B21B-46C0-AD48-BD6384D19693}"/>
              </a:ext>
            </a:extLst>
          </p:cNvPr>
          <p:cNvSpPr txBox="1">
            <a:spLocks noChangeArrowheads="1"/>
          </p:cNvSpPr>
          <p:nvPr/>
        </p:nvSpPr>
        <p:spPr bwMode="auto">
          <a:xfrm>
            <a:off x="94456" y="212725"/>
            <a:ext cx="7510463"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Batch Mosaicking</a:t>
            </a:r>
          </a:p>
        </p:txBody>
      </p:sp>
      <p:sp>
        <p:nvSpPr>
          <p:cNvPr id="52227" name="Text Box 2">
            <a:extLst>
              <a:ext uri="{FF2B5EF4-FFF2-40B4-BE49-F238E27FC236}">
                <a16:creationId xmlns="" xmlns:a16="http://schemas.microsoft.com/office/drawing/2014/main" id="{E0D8C9DF-8E23-4648-9CE8-681832371E34}"/>
              </a:ext>
            </a:extLst>
          </p:cNvPr>
          <p:cNvSpPr txBox="1">
            <a:spLocks noChangeArrowheads="1"/>
          </p:cNvSpPr>
          <p:nvPr/>
        </p:nvSpPr>
        <p:spPr bwMode="auto">
          <a:xfrm>
            <a:off x="5133975" y="1590675"/>
            <a:ext cx="3808413" cy="4352925"/>
          </a:xfrm>
          <a:prstGeom prst="rect">
            <a:avLst/>
          </a:prstGeom>
          <a:solidFill>
            <a:schemeClr val="bg1"/>
          </a:solidFill>
          <a:ln w="9360">
            <a:solidFill>
              <a:schemeClr val="bg1"/>
            </a:solidFill>
            <a:miter lim="800000"/>
            <a:headEnd/>
            <a:tailEnd/>
          </a:ln>
        </p:spPr>
        <p:txBody>
          <a:bodyPr/>
          <a:lstStyle>
            <a:lvl1pPr marL="339725" indent="-339725">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buFont typeface="Arial" panose="020B0604020202020204" pitchFamily="34" charset="0"/>
              <a:buChar char="•"/>
            </a:pPr>
            <a:r>
              <a:rPr lang="en-US" altLang="en-US" sz="2000" dirty="0">
                <a:solidFill>
                  <a:schemeClr val="tx1">
                    <a:lumMod val="65000"/>
                    <a:lumOff val="35000"/>
                  </a:schemeClr>
                </a:solidFill>
                <a:latin typeface="Arial" panose="020B0604020202020204" pitchFamily="34" charset="0"/>
              </a:rPr>
              <a:t>Run SIDE SCAN MOSAIC (HYSCAN) all the way to Stage 3.</a:t>
            </a:r>
          </a:p>
          <a:p>
            <a:pPr eaLnBrk="1" hangingPunct="1">
              <a:buSzPct val="100000"/>
              <a:buFont typeface="Arial" panose="020B0604020202020204" pitchFamily="34" charset="0"/>
              <a:buChar char="•"/>
            </a:pPr>
            <a:r>
              <a:rPr lang="en-US" altLang="en-US" sz="2000" dirty="0">
                <a:solidFill>
                  <a:schemeClr val="tx1">
                    <a:lumMod val="65000"/>
                    <a:lumOff val="35000"/>
                  </a:schemeClr>
                </a:solidFill>
                <a:latin typeface="Arial" panose="020B0604020202020204" pitchFamily="34" charset="0"/>
              </a:rPr>
              <a:t>Enter all settings and then select “Add to Batch File…”.</a:t>
            </a:r>
          </a:p>
          <a:p>
            <a:pPr eaLnBrk="1" hangingPunct="1">
              <a:buSzPct val="100000"/>
              <a:buFont typeface="Arial" panose="020B0604020202020204" pitchFamily="34" charset="0"/>
              <a:buChar char="•"/>
            </a:pPr>
            <a:r>
              <a:rPr lang="en-US" altLang="en-US" sz="2000" dirty="0">
                <a:solidFill>
                  <a:schemeClr val="tx1">
                    <a:lumMod val="65000"/>
                    <a:lumOff val="35000"/>
                  </a:schemeClr>
                </a:solidFill>
                <a:latin typeface="Arial" panose="020B0604020202020204" pitchFamily="34" charset="0"/>
              </a:rPr>
              <a:t>Close SIDE SCAN MOSAIC program without generating the mosaic.</a:t>
            </a:r>
          </a:p>
          <a:p>
            <a:pPr eaLnBrk="1" hangingPunct="1">
              <a:buSzPct val="100000"/>
              <a:buFont typeface="Arial" panose="020B0604020202020204" pitchFamily="34" charset="0"/>
              <a:buChar char="•"/>
            </a:pPr>
            <a:r>
              <a:rPr lang="en-US" altLang="en-US" sz="2000" dirty="0">
                <a:solidFill>
                  <a:schemeClr val="tx1">
                    <a:lumMod val="65000"/>
                    <a:lumOff val="35000"/>
                  </a:schemeClr>
                </a:solidFill>
                <a:latin typeface="Arial" panose="020B0604020202020204" pitchFamily="34" charset="0"/>
              </a:rPr>
              <a:t>When you are ready to make a mosaic, run SIDE SCAN AUTO MOSAIC</a:t>
            </a:r>
          </a:p>
        </p:txBody>
      </p:sp>
      <p:sp>
        <p:nvSpPr>
          <p:cNvPr id="48132" name="Text Box 4">
            <a:extLst>
              <a:ext uri="{FF2B5EF4-FFF2-40B4-BE49-F238E27FC236}">
                <a16:creationId xmlns="" xmlns:a16="http://schemas.microsoft.com/office/drawing/2014/main" id="{0F2BDF04-BBB3-4B55-8B71-3BC0F1A32EDB}"/>
              </a:ext>
            </a:extLst>
          </p:cNvPr>
          <p:cNvSpPr txBox="1">
            <a:spLocks noChangeArrowheads="1"/>
          </p:cNvSpPr>
          <p:nvPr/>
        </p:nvSpPr>
        <p:spPr bwMode="auto">
          <a:xfrm>
            <a:off x="609600" y="6257925"/>
            <a:ext cx="4267200" cy="371475"/>
          </a:xfrm>
          <a:prstGeom prst="rect">
            <a:avLst/>
          </a:prstGeom>
          <a:noFill/>
          <a:ln w="9525">
            <a:noFill/>
            <a:round/>
            <a:headEnd/>
            <a:tailEnd/>
          </a:ln>
          <a:effectLst/>
        </p:spPr>
        <p:txBody>
          <a:bodyPr lIns="90000" tIns="46800" rIns="90000" bIns="46800">
            <a:spAutoFit/>
          </a:bodyP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dirty="0">
                <a:solidFill>
                  <a:srgbClr val="0D02E8"/>
                </a:solidFill>
                <a:latin typeface="+mj-lt"/>
                <a:ea typeface="Microsoft YaHei" charset="-122"/>
              </a:rPr>
              <a:t>Running</a:t>
            </a:r>
            <a:r>
              <a:rPr lang="en-US" dirty="0">
                <a:effectLst>
                  <a:outerShdw blurRad="38100" dist="38100" dir="2700000" algn="tl">
                    <a:srgbClr val="000000">
                      <a:alpha val="43137"/>
                    </a:srgbClr>
                  </a:outerShdw>
                </a:effectLst>
                <a:latin typeface="+mj-lt"/>
                <a:ea typeface="Microsoft YaHei" charset="-122"/>
              </a:rPr>
              <a:t> </a:t>
            </a:r>
            <a:r>
              <a:rPr lang="en-US" dirty="0">
                <a:solidFill>
                  <a:srgbClr val="0D02E8"/>
                </a:solidFill>
                <a:latin typeface="+mj-lt"/>
                <a:ea typeface="Microsoft YaHei" charset="-122"/>
              </a:rPr>
              <a:t>SIDE SCAN AUTO MOSAIC</a:t>
            </a:r>
          </a:p>
        </p:txBody>
      </p:sp>
      <p:pic>
        <p:nvPicPr>
          <p:cNvPr id="52229" name="Picture 8">
            <a:extLst>
              <a:ext uri="{FF2B5EF4-FFF2-40B4-BE49-F238E27FC236}">
                <a16:creationId xmlns="" xmlns:a16="http://schemas.microsoft.com/office/drawing/2014/main" id="{19D345F8-E964-44E4-90DD-6762F5D597C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1612" y="1135856"/>
            <a:ext cx="4800600" cy="4891088"/>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fill="hold" nodeType="tmRoot">
          <p:childTnLst>
            <p:par>
              <p:cTn id="2" fill="hold" nodeType="interactiveSeq">
                <p:stCondLst>
                  <p:cond delay="0"/>
                </p:stCondLst>
                <p:childTnLst>
                  <p:par>
                    <p:cTn id="3" fill="hold">
                      <p:childTnLst>
                        <p:par>
                          <p:cTn id="4" fill="hold">
                            <p:stCondLst>
                              <p:cond delay="0"/>
                            </p:stCondLst>
                            <p:childTnLst>
                              <p:par>
                                <p:cTn id="5" presetID="2" presetClass="mediacall" fill="hold" nodeType="clickEffect">
                                  <p:stCondLst>
                                    <p:cond delay="0"/>
                                  </p:stCondLst>
                                  <p:childTnLst>
                                    <p:anim calcmode="lin" valueType="str">
                                      <p:cBhvr additive="repl">
                                        <p:cTn id="6" dur="25356039" fill="hold"/>
                                        <p:tgtEl>
                                          <p:sldTgt/>
                                        </p:tgtEl>
                                      </p:cBhvr>
                                    </p:anim>
                                  </p:childTnLst>
                                </p:cTn>
                              </p:par>
                            </p:childTnLst>
                          </p:cTn>
                        </p:par>
                      </p:childTnLst>
                    </p:cTn>
                  </p:par>
                </p:childTnLst>
              </p:cTn>
            </p:par>
            <p:par>
              <p:cTn id="7" fill="hold" nodeType="interactiveSeq">
                <p:stCondLst>
                  <p:cond delay="0"/>
                </p:stCondLst>
                <p:childTnLst>
                  <p:par>
                    <p:cTn id="8" fill="hold">
                      <p:childTnLst>
                        <p:par>
                          <p:cTn id="9" fill="hold">
                            <p:stCondLst>
                              <p:cond delay="0"/>
                            </p:stCondLst>
                            <p:childTnLst>
                              <p:par>
                                <p:cTn id="10" presetID="2" presetClass="mediacall" fill="hold" nodeType="clickEffect">
                                  <p:stCondLst>
                                    <p:cond delay="0"/>
                                  </p:stCondLst>
                                  <p:childTnLst>
                                    <p:anim calcmode="lin" valueType="str">
                                      <p:cBhvr additive="repl">
                                        <p:cTn id="11" dur="25356039" fill="hold"/>
                                        <p:tgtEl>
                                          <p:sldTgt/>
                                        </p:tgtEl>
                                      </p:cBhvr>
                                    </p:anim>
                                  </p:childTnLst>
                                </p:cTn>
                              </p:par>
                            </p:childTnLst>
                          </p:cTn>
                        </p:par>
                      </p:childTnLst>
                    </p:cTn>
                  </p:par>
                </p:childTnLst>
              </p:cTn>
            </p:par>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
            <a:extLst>
              <a:ext uri="{FF2B5EF4-FFF2-40B4-BE49-F238E27FC236}">
                <a16:creationId xmlns="" xmlns:a16="http://schemas.microsoft.com/office/drawing/2014/main" id="{8522A63A-DDE5-4E84-B240-E905E13E1731}"/>
              </a:ext>
            </a:extLst>
          </p:cNvPr>
          <p:cNvSpPr txBox="1">
            <a:spLocks noChangeArrowheads="1"/>
          </p:cNvSpPr>
          <p:nvPr/>
        </p:nvSpPr>
        <p:spPr bwMode="auto">
          <a:xfrm>
            <a:off x="0" y="0"/>
            <a:ext cx="8443913"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Merge Mosaics</a:t>
            </a:r>
          </a:p>
        </p:txBody>
      </p:sp>
      <p:sp>
        <p:nvSpPr>
          <p:cNvPr id="54275" name="Text Box 2">
            <a:extLst>
              <a:ext uri="{FF2B5EF4-FFF2-40B4-BE49-F238E27FC236}">
                <a16:creationId xmlns="" xmlns:a16="http://schemas.microsoft.com/office/drawing/2014/main" id="{CF369411-D087-4968-A5AE-990B0188A70F}"/>
              </a:ext>
            </a:extLst>
          </p:cNvPr>
          <p:cNvSpPr txBox="1">
            <a:spLocks noChangeArrowheads="1"/>
          </p:cNvSpPr>
          <p:nvPr/>
        </p:nvSpPr>
        <p:spPr bwMode="auto">
          <a:xfrm>
            <a:off x="5534025" y="3868738"/>
            <a:ext cx="3568700" cy="2532062"/>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lstStyle>
            <a:lvl1pPr marL="407988" indent="-341313">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1pPr>
            <a:lvl2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2pPr>
            <a:lvl3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3pPr>
            <a:lvl4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4pPr>
            <a:lvl5pPr>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407988" algn="l"/>
                <a:tab pos="865188" algn="l"/>
                <a:tab pos="1322388" algn="l"/>
                <a:tab pos="1779588" algn="l"/>
                <a:tab pos="2236788" algn="l"/>
                <a:tab pos="2693988" algn="l"/>
                <a:tab pos="3151188" algn="l"/>
                <a:tab pos="3608388" algn="l"/>
                <a:tab pos="4065588" algn="l"/>
                <a:tab pos="4522788" algn="l"/>
                <a:tab pos="4979988" algn="l"/>
                <a:tab pos="5437188" algn="l"/>
                <a:tab pos="5894388" algn="l"/>
                <a:tab pos="6351588" algn="l"/>
                <a:tab pos="6808788" algn="l"/>
                <a:tab pos="7265988" algn="l"/>
                <a:tab pos="7723188" algn="l"/>
                <a:tab pos="8180388" algn="l"/>
                <a:tab pos="8637588" algn="l"/>
                <a:tab pos="9094788" algn="l"/>
                <a:tab pos="9551988" algn="l"/>
              </a:tabLst>
              <a:defRPr>
                <a:solidFill>
                  <a:schemeClr val="bg1"/>
                </a:solidFill>
                <a:latin typeface="Garamond" panose="02020404030301010803" pitchFamily="18" charset="0"/>
                <a:ea typeface="Microsoft YaHei" panose="020B0503020204020204" pitchFamily="34" charset="-122"/>
              </a:defRPr>
            </a:lvl9pPr>
          </a:lstStyle>
          <a:p>
            <a:pPr marL="66675" indent="0" eaLnBrk="1" hangingPunct="1">
              <a:spcBef>
                <a:spcPts val="700"/>
              </a:spcBef>
              <a:buSzPct val="95000"/>
            </a:pPr>
            <a:r>
              <a:rPr lang="en-US" altLang="en-US" dirty="0">
                <a:solidFill>
                  <a:schemeClr val="tx1">
                    <a:lumMod val="65000"/>
                    <a:lumOff val="35000"/>
                  </a:schemeClr>
                </a:solidFill>
                <a:latin typeface="Arial" panose="020B0604020202020204" pitchFamily="34" charset="0"/>
              </a:rPr>
              <a:t>Run SIDE SCAN MOSAIC (HYSCAN).</a:t>
            </a:r>
          </a:p>
          <a:p>
            <a:pPr marL="66675" indent="0" eaLnBrk="1" hangingPunct="1">
              <a:spcBef>
                <a:spcPts val="700"/>
              </a:spcBef>
              <a:buSzPct val="95000"/>
            </a:pPr>
            <a:r>
              <a:rPr lang="en-US" altLang="en-US" dirty="0">
                <a:solidFill>
                  <a:schemeClr val="tx1">
                    <a:lumMod val="65000"/>
                    <a:lumOff val="35000"/>
                  </a:schemeClr>
                </a:solidFill>
                <a:latin typeface="Arial" panose="020B0604020202020204" pitchFamily="34" charset="0"/>
              </a:rPr>
              <a:t>Generate a separate mosaic TIF for each file.</a:t>
            </a:r>
          </a:p>
          <a:p>
            <a:pPr marL="66675" indent="0" eaLnBrk="1" hangingPunct="1">
              <a:spcBef>
                <a:spcPts val="700"/>
              </a:spcBef>
              <a:buSzPct val="95000"/>
            </a:pPr>
            <a:r>
              <a:rPr lang="en-US" altLang="en-US" dirty="0">
                <a:solidFill>
                  <a:schemeClr val="tx1">
                    <a:lumMod val="65000"/>
                    <a:lumOff val="35000"/>
                  </a:schemeClr>
                </a:solidFill>
                <a:latin typeface="Arial" panose="020B0604020202020204" pitchFamily="34" charset="0"/>
              </a:rPr>
              <a:t>Run SIDE SCAN MERGE MOSAICS to combine the separate TIFS into a single TIF.</a:t>
            </a:r>
          </a:p>
        </p:txBody>
      </p:sp>
      <p:sp>
        <p:nvSpPr>
          <p:cNvPr id="54276" name="AutoShape 3">
            <a:extLst>
              <a:ext uri="{FF2B5EF4-FFF2-40B4-BE49-F238E27FC236}">
                <a16:creationId xmlns="" xmlns:a16="http://schemas.microsoft.com/office/drawing/2014/main" id="{FE0D1FBA-5348-43B3-91E1-E1438AA0E9DB}"/>
              </a:ext>
            </a:extLst>
          </p:cNvPr>
          <p:cNvSpPr>
            <a:spLocks noChangeArrowheads="1"/>
          </p:cNvSpPr>
          <p:nvPr/>
        </p:nvSpPr>
        <p:spPr bwMode="auto">
          <a:xfrm>
            <a:off x="2606675" y="1643063"/>
            <a:ext cx="5556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a:solidFill>
                  <a:srgbClr val="FFFFFF"/>
                </a:solidFill>
                <a:latin typeface="Arial" panose="020B0604020202020204" pitchFamily="34" charset="0"/>
              </a:rPr>
              <a:t>TIFF</a:t>
            </a:r>
          </a:p>
        </p:txBody>
      </p:sp>
      <p:sp>
        <p:nvSpPr>
          <p:cNvPr id="54277" name="AutoShape 4">
            <a:extLst>
              <a:ext uri="{FF2B5EF4-FFF2-40B4-BE49-F238E27FC236}">
                <a16:creationId xmlns="" xmlns:a16="http://schemas.microsoft.com/office/drawing/2014/main" id="{BE673ED3-7634-4349-980D-87ED25F1FCBC}"/>
              </a:ext>
            </a:extLst>
          </p:cNvPr>
          <p:cNvSpPr>
            <a:spLocks noChangeArrowheads="1"/>
          </p:cNvSpPr>
          <p:nvPr/>
        </p:nvSpPr>
        <p:spPr bwMode="auto">
          <a:xfrm>
            <a:off x="2606675" y="1971675"/>
            <a:ext cx="555625" cy="255588"/>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a:solidFill>
                  <a:srgbClr val="FFFFFF"/>
                </a:solidFill>
                <a:latin typeface="Arial" panose="020B0604020202020204" pitchFamily="34" charset="0"/>
              </a:rPr>
              <a:t>TIFF</a:t>
            </a:r>
          </a:p>
        </p:txBody>
      </p:sp>
      <p:sp>
        <p:nvSpPr>
          <p:cNvPr id="54278" name="AutoShape 5">
            <a:extLst>
              <a:ext uri="{FF2B5EF4-FFF2-40B4-BE49-F238E27FC236}">
                <a16:creationId xmlns="" xmlns:a16="http://schemas.microsoft.com/office/drawing/2014/main" id="{C3AC2FDB-40BF-4243-8B17-6D548A19E777}"/>
              </a:ext>
            </a:extLst>
          </p:cNvPr>
          <p:cNvSpPr>
            <a:spLocks noChangeArrowheads="1"/>
          </p:cNvSpPr>
          <p:nvPr/>
        </p:nvSpPr>
        <p:spPr bwMode="auto">
          <a:xfrm>
            <a:off x="2606675" y="2284413"/>
            <a:ext cx="5683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a:solidFill>
                  <a:srgbClr val="FFFFFF"/>
                </a:solidFill>
                <a:latin typeface="Arial" panose="020B0604020202020204" pitchFamily="34" charset="0"/>
              </a:rPr>
              <a:t>TIFF</a:t>
            </a:r>
          </a:p>
        </p:txBody>
      </p:sp>
      <p:sp>
        <p:nvSpPr>
          <p:cNvPr id="54279" name="AutoShape 6">
            <a:extLst>
              <a:ext uri="{FF2B5EF4-FFF2-40B4-BE49-F238E27FC236}">
                <a16:creationId xmlns="" xmlns:a16="http://schemas.microsoft.com/office/drawing/2014/main" id="{C0EFFFB4-C379-474F-98B5-B587A2975783}"/>
              </a:ext>
            </a:extLst>
          </p:cNvPr>
          <p:cNvSpPr>
            <a:spLocks noChangeArrowheads="1"/>
          </p:cNvSpPr>
          <p:nvPr/>
        </p:nvSpPr>
        <p:spPr bwMode="auto">
          <a:xfrm>
            <a:off x="2606675" y="2628900"/>
            <a:ext cx="555625" cy="255588"/>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a:solidFill>
                  <a:srgbClr val="FFFFFF"/>
                </a:solidFill>
                <a:latin typeface="Arial" panose="020B0604020202020204" pitchFamily="34" charset="0"/>
              </a:rPr>
              <a:t>TIFF</a:t>
            </a:r>
          </a:p>
        </p:txBody>
      </p:sp>
      <p:sp>
        <p:nvSpPr>
          <p:cNvPr id="54280" name="AutoShape 7">
            <a:extLst>
              <a:ext uri="{FF2B5EF4-FFF2-40B4-BE49-F238E27FC236}">
                <a16:creationId xmlns="" xmlns:a16="http://schemas.microsoft.com/office/drawing/2014/main" id="{8926AC32-CC71-481E-92BE-BCC26EB25D92}"/>
              </a:ext>
            </a:extLst>
          </p:cNvPr>
          <p:cNvSpPr>
            <a:spLocks noChangeArrowheads="1"/>
          </p:cNvSpPr>
          <p:nvPr/>
        </p:nvSpPr>
        <p:spPr bwMode="auto">
          <a:xfrm>
            <a:off x="2606675" y="2957513"/>
            <a:ext cx="555625" cy="255587"/>
          </a:xfrm>
          <a:prstGeom prst="roundRect">
            <a:avLst>
              <a:gd name="adj" fmla="val 16667"/>
            </a:avLst>
          </a:prstGeom>
          <a:solidFill>
            <a:srgbClr val="0D02E8"/>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1100">
                <a:solidFill>
                  <a:srgbClr val="FFFFFF"/>
                </a:solidFill>
                <a:latin typeface="Arial" panose="020B0604020202020204" pitchFamily="34" charset="0"/>
              </a:rPr>
              <a:t>TIFF</a:t>
            </a:r>
          </a:p>
        </p:txBody>
      </p:sp>
      <p:sp>
        <p:nvSpPr>
          <p:cNvPr id="51210" name="Text Box 8">
            <a:extLst>
              <a:ext uri="{FF2B5EF4-FFF2-40B4-BE49-F238E27FC236}">
                <a16:creationId xmlns="" xmlns:a16="http://schemas.microsoft.com/office/drawing/2014/main" id="{C020FD33-D712-4E21-A88F-5CA1C2136F74}"/>
              </a:ext>
            </a:extLst>
          </p:cNvPr>
          <p:cNvSpPr txBox="1">
            <a:spLocks noChangeArrowheads="1"/>
          </p:cNvSpPr>
          <p:nvPr/>
        </p:nvSpPr>
        <p:spPr bwMode="auto">
          <a:xfrm>
            <a:off x="3198813" y="1643063"/>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defRPr/>
            </a:pPr>
            <a:r>
              <a:rPr lang="en-US" altLang="en-US" sz="1200" b="1">
                <a:solidFill>
                  <a:schemeClr val="tx1">
                    <a:lumMod val="75000"/>
                    <a:lumOff val="25000"/>
                  </a:schemeClr>
                </a:solidFill>
                <a:latin typeface="Calibri" panose="020F0502020204030204" pitchFamily="34" charset="0"/>
              </a:rPr>
              <a:t>Line 1</a:t>
            </a:r>
          </a:p>
        </p:txBody>
      </p:sp>
      <p:sp>
        <p:nvSpPr>
          <p:cNvPr id="51211" name="Text Box 9">
            <a:extLst>
              <a:ext uri="{FF2B5EF4-FFF2-40B4-BE49-F238E27FC236}">
                <a16:creationId xmlns="" xmlns:a16="http://schemas.microsoft.com/office/drawing/2014/main" id="{B44B180D-08FB-4F64-95F5-C0A7FD2C47D0}"/>
              </a:ext>
            </a:extLst>
          </p:cNvPr>
          <p:cNvSpPr txBox="1">
            <a:spLocks noChangeArrowheads="1"/>
          </p:cNvSpPr>
          <p:nvPr/>
        </p:nvSpPr>
        <p:spPr bwMode="auto">
          <a:xfrm>
            <a:off x="3198813" y="1971675"/>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defRPr/>
            </a:pPr>
            <a:r>
              <a:rPr lang="en-US" altLang="en-US" sz="1200" b="1">
                <a:solidFill>
                  <a:schemeClr val="tx1">
                    <a:lumMod val="75000"/>
                    <a:lumOff val="25000"/>
                  </a:schemeClr>
                </a:solidFill>
                <a:latin typeface="Calibri" panose="020F0502020204030204" pitchFamily="34" charset="0"/>
              </a:rPr>
              <a:t>Line 2</a:t>
            </a:r>
          </a:p>
        </p:txBody>
      </p:sp>
      <p:sp>
        <p:nvSpPr>
          <p:cNvPr id="51212" name="Text Box 10">
            <a:extLst>
              <a:ext uri="{FF2B5EF4-FFF2-40B4-BE49-F238E27FC236}">
                <a16:creationId xmlns="" xmlns:a16="http://schemas.microsoft.com/office/drawing/2014/main" id="{CA656694-4342-4CD7-9BDD-62A1CA8B46B5}"/>
              </a:ext>
            </a:extLst>
          </p:cNvPr>
          <p:cNvSpPr txBox="1">
            <a:spLocks noChangeArrowheads="1"/>
          </p:cNvSpPr>
          <p:nvPr/>
        </p:nvSpPr>
        <p:spPr bwMode="auto">
          <a:xfrm>
            <a:off x="3198813" y="2300288"/>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defRPr/>
            </a:pPr>
            <a:r>
              <a:rPr lang="en-US" altLang="en-US" sz="1200" b="1">
                <a:solidFill>
                  <a:schemeClr val="tx1">
                    <a:lumMod val="75000"/>
                    <a:lumOff val="25000"/>
                  </a:schemeClr>
                </a:solidFill>
                <a:latin typeface="Calibri" panose="020F0502020204030204" pitchFamily="34" charset="0"/>
              </a:rPr>
              <a:t>Line 3</a:t>
            </a:r>
          </a:p>
        </p:txBody>
      </p:sp>
      <p:sp>
        <p:nvSpPr>
          <p:cNvPr id="51213" name="Text Box 11">
            <a:extLst>
              <a:ext uri="{FF2B5EF4-FFF2-40B4-BE49-F238E27FC236}">
                <a16:creationId xmlns="" xmlns:a16="http://schemas.microsoft.com/office/drawing/2014/main" id="{8E01CA84-784B-4D0E-8631-FE38A351C02B}"/>
              </a:ext>
            </a:extLst>
          </p:cNvPr>
          <p:cNvSpPr txBox="1">
            <a:spLocks noChangeArrowheads="1"/>
          </p:cNvSpPr>
          <p:nvPr/>
        </p:nvSpPr>
        <p:spPr bwMode="auto">
          <a:xfrm>
            <a:off x="3198813" y="2628900"/>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defRPr/>
            </a:pPr>
            <a:r>
              <a:rPr lang="en-US" altLang="en-US" sz="1200" b="1">
                <a:solidFill>
                  <a:schemeClr val="tx1">
                    <a:lumMod val="75000"/>
                    <a:lumOff val="25000"/>
                  </a:schemeClr>
                </a:solidFill>
                <a:latin typeface="Calibri" panose="020F0502020204030204" pitchFamily="34" charset="0"/>
              </a:rPr>
              <a:t>Line 4</a:t>
            </a:r>
          </a:p>
        </p:txBody>
      </p:sp>
      <p:sp>
        <p:nvSpPr>
          <p:cNvPr id="51214" name="Text Box 12">
            <a:extLst>
              <a:ext uri="{FF2B5EF4-FFF2-40B4-BE49-F238E27FC236}">
                <a16:creationId xmlns="" xmlns:a16="http://schemas.microsoft.com/office/drawing/2014/main" id="{07616604-8658-4C1A-8C38-F7193BDB7F11}"/>
              </a:ext>
            </a:extLst>
          </p:cNvPr>
          <p:cNvSpPr txBox="1">
            <a:spLocks noChangeArrowheads="1"/>
          </p:cNvSpPr>
          <p:nvPr/>
        </p:nvSpPr>
        <p:spPr bwMode="auto">
          <a:xfrm>
            <a:off x="3198813" y="2921000"/>
            <a:ext cx="76676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buSzPct val="100000"/>
              <a:defRPr/>
            </a:pPr>
            <a:r>
              <a:rPr lang="en-US" altLang="en-US" sz="1200" b="1">
                <a:solidFill>
                  <a:schemeClr val="tx1">
                    <a:lumMod val="75000"/>
                    <a:lumOff val="25000"/>
                  </a:schemeClr>
                </a:solidFill>
                <a:latin typeface="Calibri" panose="020F0502020204030204" pitchFamily="34" charset="0"/>
              </a:rPr>
              <a:t>Line …..</a:t>
            </a:r>
          </a:p>
        </p:txBody>
      </p:sp>
      <p:sp>
        <p:nvSpPr>
          <p:cNvPr id="54286" name="AutoShape 13">
            <a:extLst>
              <a:ext uri="{FF2B5EF4-FFF2-40B4-BE49-F238E27FC236}">
                <a16:creationId xmlns="" xmlns:a16="http://schemas.microsoft.com/office/drawing/2014/main" id="{0776DCFE-B035-4884-AAB4-26CECB56F82B}"/>
              </a:ext>
            </a:extLst>
          </p:cNvPr>
          <p:cNvSpPr>
            <a:spLocks noChangeArrowheads="1"/>
          </p:cNvSpPr>
          <p:nvPr/>
        </p:nvSpPr>
        <p:spPr bwMode="auto">
          <a:xfrm>
            <a:off x="533400" y="1460500"/>
            <a:ext cx="1423988" cy="2044700"/>
          </a:xfrm>
          <a:prstGeom prst="roundRect">
            <a:avLst>
              <a:gd name="adj" fmla="val 16667"/>
            </a:avLst>
          </a:prstGeom>
          <a:solidFill>
            <a:srgbClr val="C00000"/>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b="1">
                <a:solidFill>
                  <a:srgbClr val="FFFFFF"/>
                </a:solidFill>
                <a:latin typeface="Arial" panose="020B0604020202020204" pitchFamily="34" charset="0"/>
              </a:rPr>
              <a:t>SIDE</a:t>
            </a:r>
          </a:p>
          <a:p>
            <a:pPr algn="ctr">
              <a:buSzPct val="100000"/>
            </a:pPr>
            <a:r>
              <a:rPr lang="en-US" altLang="en-US" b="1">
                <a:solidFill>
                  <a:srgbClr val="FFFFFF"/>
                </a:solidFill>
                <a:latin typeface="Arial" panose="020B0604020202020204" pitchFamily="34" charset="0"/>
              </a:rPr>
              <a:t>SCAN MOSAIC</a:t>
            </a:r>
          </a:p>
        </p:txBody>
      </p:sp>
      <p:sp>
        <p:nvSpPr>
          <p:cNvPr id="50190" name="AutoShape 14">
            <a:extLst>
              <a:ext uri="{FF2B5EF4-FFF2-40B4-BE49-F238E27FC236}">
                <a16:creationId xmlns="" xmlns:a16="http://schemas.microsoft.com/office/drawing/2014/main" id="{5A1D4CDA-2FD4-43FC-8F87-6AC3979470E0}"/>
              </a:ext>
            </a:extLst>
          </p:cNvPr>
          <p:cNvSpPr>
            <a:spLocks noChangeArrowheads="1"/>
          </p:cNvSpPr>
          <p:nvPr/>
        </p:nvSpPr>
        <p:spPr bwMode="auto">
          <a:xfrm>
            <a:off x="4294188" y="1423988"/>
            <a:ext cx="1423987" cy="2044700"/>
          </a:xfrm>
          <a:prstGeom prst="roundRect">
            <a:avLst>
              <a:gd name="adj" fmla="val 16667"/>
            </a:avLst>
          </a:prstGeom>
          <a:solidFill>
            <a:srgbClr val="FFFF00"/>
          </a:solidFill>
          <a:ln w="55080">
            <a:solidFill>
              <a:srgbClr val="9B9AB3"/>
            </a:solidFill>
            <a:miter lim="800000"/>
            <a:headEnd/>
            <a:tailEnd/>
          </a:ln>
          <a:effectLst/>
        </p:spPr>
        <p:txBody>
          <a:bodyPr lIns="90000" tIns="46800" rIns="90000" bIns="46800" anchor="ct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chemeClr val="tx1">
                    <a:lumMod val="95000"/>
                    <a:lumOff val="5000"/>
                  </a:schemeClr>
                </a:solidFill>
                <a:latin typeface="Calibri" pitchFamily="32" charset="0"/>
                <a:ea typeface="Microsoft YaHei" charset="-122"/>
              </a:rPr>
              <a:t>SIDE</a:t>
            </a:r>
          </a:p>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b="1">
                <a:solidFill>
                  <a:schemeClr val="tx1">
                    <a:lumMod val="95000"/>
                    <a:lumOff val="5000"/>
                  </a:schemeClr>
                </a:solidFill>
                <a:latin typeface="Calibri" pitchFamily="32" charset="0"/>
                <a:ea typeface="Microsoft YaHei" charset="-122"/>
              </a:rPr>
              <a:t>SCAN MERGE MOSAICS</a:t>
            </a:r>
          </a:p>
        </p:txBody>
      </p:sp>
      <p:sp>
        <p:nvSpPr>
          <p:cNvPr id="54288" name="AutoShape 15">
            <a:extLst>
              <a:ext uri="{FF2B5EF4-FFF2-40B4-BE49-F238E27FC236}">
                <a16:creationId xmlns="" xmlns:a16="http://schemas.microsoft.com/office/drawing/2014/main" id="{8582491A-0BC9-4C40-ABEF-0CE60B7CA375}"/>
              </a:ext>
            </a:extLst>
          </p:cNvPr>
          <p:cNvSpPr>
            <a:spLocks noChangeArrowheads="1"/>
          </p:cNvSpPr>
          <p:nvPr/>
        </p:nvSpPr>
        <p:spPr bwMode="auto">
          <a:xfrm>
            <a:off x="6375400" y="2149475"/>
            <a:ext cx="1031875" cy="735013"/>
          </a:xfrm>
          <a:prstGeom prst="roundRect">
            <a:avLst>
              <a:gd name="adj" fmla="val 16667"/>
            </a:avLst>
          </a:prstGeom>
          <a:solidFill>
            <a:srgbClr val="404040"/>
          </a:solidFill>
          <a:ln w="25560">
            <a:solidFill>
              <a:srgbClr val="9B9AB3"/>
            </a:solidFill>
            <a:miter lim="800000"/>
            <a:headEnd/>
            <a:tailEnd/>
          </a:ln>
        </p:spPr>
        <p:txBody>
          <a:bodyPr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Garamond" panose="02020404030301010803" pitchFamily="18" charset="0"/>
                <a:ea typeface="Microsoft YaHei" panose="020B0503020204020204" pitchFamily="34" charset="-122"/>
              </a:defRPr>
            </a:lvl9pPr>
          </a:lstStyle>
          <a:p>
            <a:pPr algn="ctr">
              <a:buSzPct val="100000"/>
            </a:pPr>
            <a:r>
              <a:rPr lang="en-US" altLang="en-US" sz="2800" b="1">
                <a:solidFill>
                  <a:srgbClr val="FFFFFF"/>
                </a:solidFill>
                <a:latin typeface="Arial" panose="020B0604020202020204" pitchFamily="34" charset="0"/>
              </a:rPr>
              <a:t>TIFF</a:t>
            </a:r>
          </a:p>
        </p:txBody>
      </p:sp>
      <p:cxnSp>
        <p:nvCxnSpPr>
          <p:cNvPr id="54289" name="AutoShape 16">
            <a:extLst>
              <a:ext uri="{FF2B5EF4-FFF2-40B4-BE49-F238E27FC236}">
                <a16:creationId xmlns="" xmlns:a16="http://schemas.microsoft.com/office/drawing/2014/main" id="{B56161D1-97DC-4DC3-9BDC-46B6AF5C8F23}"/>
              </a:ext>
            </a:extLst>
          </p:cNvPr>
          <p:cNvCxnSpPr>
            <a:cxnSpLocks noChangeShapeType="1"/>
          </p:cNvCxnSpPr>
          <p:nvPr/>
        </p:nvCxnSpPr>
        <p:spPr bwMode="auto">
          <a:xfrm>
            <a:off x="1957388" y="2482850"/>
            <a:ext cx="620712"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4290" name="AutoShape 17">
            <a:extLst>
              <a:ext uri="{FF2B5EF4-FFF2-40B4-BE49-F238E27FC236}">
                <a16:creationId xmlns="" xmlns:a16="http://schemas.microsoft.com/office/drawing/2014/main" id="{31D861C8-B779-4252-9E5F-BE6905B22ED8}"/>
              </a:ext>
            </a:extLst>
          </p:cNvPr>
          <p:cNvCxnSpPr>
            <a:cxnSpLocks noChangeShapeType="1"/>
          </p:cNvCxnSpPr>
          <p:nvPr/>
        </p:nvCxnSpPr>
        <p:spPr bwMode="auto">
          <a:xfrm>
            <a:off x="3819525" y="2482850"/>
            <a:ext cx="476250"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4291" name="AutoShape 18">
            <a:extLst>
              <a:ext uri="{FF2B5EF4-FFF2-40B4-BE49-F238E27FC236}">
                <a16:creationId xmlns="" xmlns:a16="http://schemas.microsoft.com/office/drawing/2014/main" id="{A9511152-45AA-401B-8FDB-AF65D8A5A2AF}"/>
              </a:ext>
            </a:extLst>
          </p:cNvPr>
          <p:cNvCxnSpPr>
            <a:cxnSpLocks noChangeShapeType="1"/>
          </p:cNvCxnSpPr>
          <p:nvPr/>
        </p:nvCxnSpPr>
        <p:spPr bwMode="auto">
          <a:xfrm>
            <a:off x="5718175" y="2482850"/>
            <a:ext cx="623888" cy="1588"/>
          </a:xfrm>
          <a:prstGeom prst="straightConnector1">
            <a:avLst/>
          </a:prstGeom>
          <a:noFill/>
          <a:ln w="1908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0195" name="Text Box 19">
            <a:extLst>
              <a:ext uri="{FF2B5EF4-FFF2-40B4-BE49-F238E27FC236}">
                <a16:creationId xmlns="" xmlns:a16="http://schemas.microsoft.com/office/drawing/2014/main" id="{5CE3DB6A-7B52-4D80-98D8-729AE2D85F24}"/>
              </a:ext>
            </a:extLst>
          </p:cNvPr>
          <p:cNvSpPr txBox="1">
            <a:spLocks noChangeArrowheads="1"/>
          </p:cNvSpPr>
          <p:nvPr/>
        </p:nvSpPr>
        <p:spPr bwMode="auto">
          <a:xfrm>
            <a:off x="1447800" y="1023938"/>
            <a:ext cx="3124200" cy="587375"/>
          </a:xfrm>
          <a:prstGeom prst="rect">
            <a:avLst/>
          </a:prstGeom>
          <a:noFill/>
          <a:ln w="9525">
            <a:noFill/>
            <a:round/>
            <a:headEnd/>
            <a:tailEnd/>
          </a:ln>
          <a:effectLst/>
        </p:spPr>
        <p:txBody>
          <a:bodyPr lIns="90000" tIns="46800" rIns="90000" bIns="46800">
            <a:spAutoFit/>
          </a:bodyP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chemeClr val="tx1">
                    <a:lumMod val="75000"/>
                    <a:lumOff val="25000"/>
                  </a:schemeClr>
                </a:solidFill>
                <a:latin typeface="Arial" charset="0"/>
                <a:ea typeface="Microsoft YaHei" charset="-122"/>
              </a:rPr>
              <a:t>Separate TIFF File for Each Survey Line</a:t>
            </a:r>
          </a:p>
        </p:txBody>
      </p:sp>
      <p:sp>
        <p:nvSpPr>
          <p:cNvPr id="50196" name="Text Box 20">
            <a:extLst>
              <a:ext uri="{FF2B5EF4-FFF2-40B4-BE49-F238E27FC236}">
                <a16:creationId xmlns="" xmlns:a16="http://schemas.microsoft.com/office/drawing/2014/main" id="{C19DF6DD-6D49-4514-966F-C50CE98CF69F}"/>
              </a:ext>
            </a:extLst>
          </p:cNvPr>
          <p:cNvSpPr txBox="1">
            <a:spLocks noChangeArrowheads="1"/>
          </p:cNvSpPr>
          <p:nvPr/>
        </p:nvSpPr>
        <p:spPr bwMode="auto">
          <a:xfrm>
            <a:off x="5718175" y="1316038"/>
            <a:ext cx="2725738" cy="833437"/>
          </a:xfrm>
          <a:prstGeom prst="rect">
            <a:avLst/>
          </a:prstGeom>
          <a:noFill/>
          <a:ln w="9525">
            <a:noFill/>
            <a:round/>
            <a:headEnd/>
            <a:tailEnd/>
          </a:ln>
          <a:effectLst/>
        </p:spPr>
        <p:txBody>
          <a:bodyPr lIns="90000" tIns="46800" rIns="90000" bIns="46800">
            <a:spAutoFit/>
          </a:bodyPr>
          <a:lstStyle/>
          <a:p>
            <a:pPr algn="ctr">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US" sz="1600" b="1" dirty="0">
                <a:solidFill>
                  <a:schemeClr val="tx1">
                    <a:lumMod val="75000"/>
                    <a:lumOff val="25000"/>
                  </a:schemeClr>
                </a:solidFill>
                <a:latin typeface="Arial" charset="0"/>
                <a:ea typeface="Microsoft YaHei" charset="-122"/>
              </a:rPr>
              <a:t>Single TIFF File Composed of All Individual TIFF Info</a:t>
            </a:r>
          </a:p>
        </p:txBody>
      </p:sp>
      <p:pic>
        <p:nvPicPr>
          <p:cNvPr id="54294" name="Picture 22">
            <a:extLst>
              <a:ext uri="{FF2B5EF4-FFF2-40B4-BE49-F238E27FC236}">
                <a16:creationId xmlns="" xmlns:a16="http://schemas.microsoft.com/office/drawing/2014/main" id="{AABB4620-1FCE-4316-8412-8F46E2B01FD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3350" y="3638552"/>
            <a:ext cx="5334000" cy="31337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r>
              <a:rPr lang="en-US" dirty="0"/>
              <a:t>Thank You !</a:t>
            </a:r>
            <a:endParaRPr lang="en-US" sz="2400" dirty="0"/>
          </a:p>
        </p:txBody>
      </p:sp>
      <p:sp>
        <p:nvSpPr>
          <p:cNvPr id="7" name="Content Placeholder 6"/>
          <p:cNvSpPr>
            <a:spLocks noGrp="1"/>
          </p:cNvSpPr>
          <p:nvPr>
            <p:ph sz="quarter" idx="11"/>
          </p:nvPr>
        </p:nvSpPr>
        <p:spPr/>
        <p:txBody>
          <a:bodyPr/>
          <a:lstStyle/>
          <a:p>
            <a:r>
              <a:rPr lang="en-US" dirty="0"/>
              <a:t>January 2020</a:t>
            </a:r>
          </a:p>
        </p:txBody>
      </p:sp>
      <p:sp>
        <p:nvSpPr>
          <p:cNvPr id="6" name="Rectangle 5"/>
          <p:cNvSpPr/>
          <p:nvPr/>
        </p:nvSpPr>
        <p:spPr>
          <a:xfrm>
            <a:off x="511657" y="4756957"/>
            <a:ext cx="8142645" cy="1538883"/>
          </a:xfrm>
          <a:prstGeom prst="rect">
            <a:avLst/>
          </a:prstGeom>
          <a:noFill/>
        </p:spPr>
        <p:txBody>
          <a:bodyPr wrap="square">
            <a:spAutoFit/>
          </a:bodyPr>
          <a:lstStyle/>
          <a:p>
            <a:pPr>
              <a:buClr>
                <a:schemeClr val="tx1">
                  <a:lumMod val="65000"/>
                  <a:lumOff val="35000"/>
                </a:schemeClr>
              </a:buClr>
            </a:pPr>
            <a:r>
              <a:rPr lang="en-US" sz="1600" dirty="0">
                <a:solidFill>
                  <a:schemeClr val="tx1">
                    <a:lumMod val="65000"/>
                    <a:lumOff val="35000"/>
                  </a:schemeClr>
                </a:solidFill>
                <a:hlinkClick r:id="rId2"/>
              </a:rPr>
              <a:t>HYPACK on Youtube.com</a:t>
            </a:r>
            <a:r>
              <a:rPr lang="en-US" sz="1600" dirty="0">
                <a:solidFill>
                  <a:schemeClr val="tx1">
                    <a:lumMod val="65000"/>
                    <a:lumOff val="35000"/>
                  </a:schemeClr>
                </a:solidFill>
              </a:rPr>
              <a:t>  ( Historical Sessions )		</a:t>
            </a:r>
            <a:r>
              <a:rPr lang="en-US" sz="1600" dirty="0">
                <a:solidFill>
                  <a:schemeClr val="tx1">
                    <a:lumMod val="65000"/>
                    <a:lumOff val="35000"/>
                  </a:schemeClr>
                </a:solidFill>
                <a:hlinkClick r:id="rId3"/>
              </a:rPr>
              <a:t>HYPACK Live Chat</a:t>
            </a:r>
            <a:r>
              <a:rPr lang="en-US" sz="1600" dirty="0">
                <a:solidFill>
                  <a:schemeClr val="tx1">
                    <a:lumMod val="65000"/>
                    <a:lumOff val="35000"/>
                  </a:schemeClr>
                </a:solidFill>
              </a:rPr>
              <a:t> </a:t>
            </a:r>
          </a:p>
          <a:p>
            <a:pPr>
              <a:buClr>
                <a:schemeClr val="tx1">
                  <a:lumMod val="65000"/>
                  <a:lumOff val="35000"/>
                </a:schemeClr>
              </a:buClr>
            </a:pPr>
            <a:endParaRPr lang="en-US" sz="1600" dirty="0">
              <a:solidFill>
                <a:schemeClr val="tx1">
                  <a:lumMod val="65000"/>
                  <a:lumOff val="35000"/>
                </a:schemeClr>
              </a:solidFill>
            </a:endParaRPr>
          </a:p>
          <a:p>
            <a:pPr>
              <a:buClr>
                <a:schemeClr val="tx1">
                  <a:lumMod val="65000"/>
                  <a:lumOff val="35000"/>
                </a:schemeClr>
              </a:buClr>
            </a:pPr>
            <a:r>
              <a:rPr lang="en-US" sz="1600" dirty="0">
                <a:solidFill>
                  <a:schemeClr val="tx1">
                    <a:lumMod val="65000"/>
                    <a:lumOff val="35000"/>
                  </a:schemeClr>
                </a:solidFill>
                <a:hlinkClick r:id="rId4"/>
              </a:rPr>
              <a:t>HYPACK on Youtube.com </a:t>
            </a:r>
            <a:r>
              <a:rPr lang="en-US" sz="1600" dirty="0">
                <a:solidFill>
                  <a:schemeClr val="tx1">
                    <a:lumMod val="65000"/>
                    <a:lumOff val="35000"/>
                  </a:schemeClr>
                </a:solidFill>
              </a:rPr>
              <a:t>  ( Newer Sessions ) 		</a:t>
            </a:r>
            <a:r>
              <a:rPr lang="en-US" sz="1600" dirty="0">
                <a:solidFill>
                  <a:schemeClr val="tx1">
                    <a:lumMod val="65000"/>
                    <a:lumOff val="35000"/>
                  </a:schemeClr>
                </a:solidFill>
                <a:hlinkClick r:id="rId5"/>
              </a:rPr>
              <a:t>HYPACK </a:t>
            </a:r>
            <a:r>
              <a:rPr lang="en-US" sz="1600" dirty="0" err="1">
                <a:solidFill>
                  <a:schemeClr val="tx1">
                    <a:lumMod val="65000"/>
                    <a:lumOff val="35000"/>
                  </a:schemeClr>
                </a:solidFill>
                <a:hlinkClick r:id="rId5"/>
              </a:rPr>
              <a:t>Ustream</a:t>
            </a:r>
            <a:endParaRPr lang="en-US" sz="1600" dirty="0">
              <a:solidFill>
                <a:schemeClr val="tx1">
                  <a:lumMod val="65000"/>
                  <a:lumOff val="35000"/>
                </a:schemeClr>
              </a:solidFill>
            </a:endParaRPr>
          </a:p>
          <a:p>
            <a:pPr>
              <a:buClr>
                <a:schemeClr val="tx1">
                  <a:lumMod val="65000"/>
                  <a:lumOff val="35000"/>
                </a:schemeClr>
              </a:buClr>
            </a:pPr>
            <a:endParaRPr lang="en-US" sz="1600" dirty="0">
              <a:solidFill>
                <a:schemeClr val="tx1">
                  <a:lumMod val="65000"/>
                  <a:lumOff val="35000"/>
                </a:schemeClr>
              </a:solidFill>
              <a:hlinkClick r:id="rId6"/>
            </a:endParaRPr>
          </a:p>
          <a:p>
            <a:pPr>
              <a:buClr>
                <a:schemeClr val="tx1">
                  <a:lumMod val="65000"/>
                  <a:lumOff val="35000"/>
                </a:schemeClr>
              </a:buClr>
            </a:pPr>
            <a:r>
              <a:rPr lang="en-US" sz="1600" dirty="0">
                <a:solidFill>
                  <a:schemeClr val="tx1">
                    <a:lumMod val="65000"/>
                    <a:lumOff val="35000"/>
                  </a:schemeClr>
                </a:solidFill>
                <a:hlinkClick r:id="rId6"/>
              </a:rPr>
              <a:t>HYPACK SUPPORT Site </a:t>
            </a:r>
            <a:r>
              <a:rPr lang="en-US" sz="1600" dirty="0">
                <a:solidFill>
                  <a:schemeClr val="tx1">
                    <a:lumMod val="65000"/>
                    <a:lumOff val="35000"/>
                  </a:schemeClr>
                </a:solidFill>
              </a:rPr>
              <a:t>						</a:t>
            </a:r>
            <a:r>
              <a:rPr lang="en-US" sz="1600" dirty="0">
                <a:solidFill>
                  <a:schemeClr val="tx1">
                    <a:lumMod val="65000"/>
                    <a:lumOff val="35000"/>
                  </a:schemeClr>
                </a:solidFill>
                <a:hlinkClick r:id="rId7"/>
              </a:rPr>
              <a:t>HYPACK Website</a:t>
            </a:r>
            <a:r>
              <a:rPr lang="en-US" sz="1600" dirty="0">
                <a:solidFill>
                  <a:schemeClr val="tx1">
                    <a:lumMod val="65000"/>
                    <a:lumOff val="35000"/>
                  </a:schemeClr>
                </a:solidFill>
              </a:rPr>
              <a:t>		</a:t>
            </a:r>
          </a:p>
          <a:p>
            <a:pPr>
              <a:buClr>
                <a:schemeClr val="tx1">
                  <a:lumMod val="65000"/>
                  <a:lumOff val="35000"/>
                </a:schemeClr>
              </a:buClr>
            </a:pPr>
            <a:endParaRPr lang="en-U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r>
              <a:rPr lang="en-US" b="1" dirty="0">
                <a:solidFill>
                  <a:schemeClr val="bg2"/>
                </a:solidFill>
              </a:rPr>
              <a:t>Links to more information:</a:t>
            </a:r>
          </a:p>
        </p:txBody>
      </p:sp>
      <p:sp>
        <p:nvSpPr>
          <p:cNvPr id="5" name="TextBox 4"/>
          <p:cNvSpPr txBox="1"/>
          <p:nvPr/>
        </p:nvSpPr>
        <p:spPr>
          <a:xfrm>
            <a:off x="5981700" y="1737360"/>
            <a:ext cx="2427781" cy="2308324"/>
          </a:xfrm>
          <a:prstGeom prst="rect">
            <a:avLst/>
          </a:prstGeom>
          <a:noFill/>
        </p:spPr>
        <p:txBody>
          <a:bodyPr wrap="none" rtlCol="0">
            <a:spAutoFit/>
          </a:bodyPr>
          <a:lstStyle/>
          <a:p>
            <a:r>
              <a:rPr lang="en-US" b="1" u="sng" dirty="0">
                <a:solidFill>
                  <a:schemeClr val="bg1"/>
                </a:solidFill>
              </a:rPr>
              <a:t>Contact Us:</a:t>
            </a:r>
          </a:p>
          <a:p>
            <a:endParaRPr lang="en-US" dirty="0"/>
          </a:p>
          <a:p>
            <a:r>
              <a:rPr lang="en-US" dirty="0">
                <a:solidFill>
                  <a:schemeClr val="bg1"/>
                </a:solidFill>
              </a:rPr>
              <a:t>Sales@HYPACK.com</a:t>
            </a:r>
          </a:p>
          <a:p>
            <a:endParaRPr lang="en-US" dirty="0">
              <a:solidFill>
                <a:schemeClr val="bg1"/>
              </a:solidFill>
            </a:endParaRPr>
          </a:p>
          <a:p>
            <a:r>
              <a:rPr lang="en-US" dirty="0">
                <a:solidFill>
                  <a:schemeClr val="bg1"/>
                </a:solidFill>
              </a:rPr>
              <a:t>Help@HYPACK.com</a:t>
            </a:r>
          </a:p>
          <a:p>
            <a:endParaRPr lang="en-US" dirty="0">
              <a:solidFill>
                <a:schemeClr val="bg1"/>
              </a:solidFill>
            </a:endParaRPr>
          </a:p>
          <a:p>
            <a:r>
              <a:rPr lang="en-US" dirty="0">
                <a:solidFill>
                  <a:schemeClr val="bg1"/>
                </a:solidFill>
              </a:rPr>
              <a:t>(860) 635 - 1500</a:t>
            </a:r>
          </a:p>
          <a:p>
            <a:endParaRPr lang="en-US" dirty="0"/>
          </a:p>
        </p:txBody>
      </p:sp>
    </p:spTree>
    <p:extLst>
      <p:ext uri="{BB962C8B-B14F-4D97-AF65-F5344CB8AC3E}">
        <p14:creationId xmlns:p14="http://schemas.microsoft.com/office/powerpoint/2010/main" val="894386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a:extLst>
              <a:ext uri="{FF2B5EF4-FFF2-40B4-BE49-F238E27FC236}">
                <a16:creationId xmlns="" xmlns:a16="http://schemas.microsoft.com/office/drawing/2014/main" id="{590FC4ED-CB58-48EC-943C-9C42578AE6C6}"/>
              </a:ext>
            </a:extLst>
          </p:cNvPr>
          <p:cNvSpPr txBox="1">
            <a:spLocks noChangeArrowheads="1"/>
          </p:cNvSpPr>
          <p:nvPr/>
        </p:nvSpPr>
        <p:spPr bwMode="auto">
          <a:xfrm>
            <a:off x="292894" y="0"/>
            <a:ext cx="87074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Side Scan  Mosaic Processes</a:t>
            </a:r>
          </a:p>
        </p:txBody>
      </p:sp>
      <p:sp>
        <p:nvSpPr>
          <p:cNvPr id="16387" name="Text Box 2">
            <a:extLst>
              <a:ext uri="{FF2B5EF4-FFF2-40B4-BE49-F238E27FC236}">
                <a16:creationId xmlns="" xmlns:a16="http://schemas.microsoft.com/office/drawing/2014/main" id="{FD9DB26C-0D7D-4F30-B745-FBB8B4177A0B}"/>
              </a:ext>
            </a:extLst>
          </p:cNvPr>
          <p:cNvSpPr txBox="1">
            <a:spLocks noChangeArrowheads="1"/>
          </p:cNvSpPr>
          <p:nvPr/>
        </p:nvSpPr>
        <p:spPr bwMode="auto">
          <a:xfrm>
            <a:off x="0" y="5526088"/>
            <a:ext cx="9144000" cy="1331912"/>
          </a:xfrm>
          <a:prstGeom prst="rect">
            <a:avLst/>
          </a:prstGeom>
          <a:noFill/>
          <a:ln w="9360">
            <a:solidFill>
              <a:schemeClr val="bg1"/>
            </a:solidFill>
            <a:miter lim="800000"/>
            <a:headEnd/>
            <a:tailEnd/>
          </a:ln>
        </p:spPr>
        <p:txBody>
          <a:bodyPr/>
          <a:lstStyle>
            <a:lvl1pPr marL="339725" indent="-339725">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marL="457200" indent="-457200" eaLnBrk="1" hangingPunct="1">
              <a:buSzPct val="100000"/>
              <a:buFont typeface="Arial" panose="020B0604020202020204" pitchFamily="34" charset="0"/>
              <a:buChar char="•"/>
              <a:defRPr/>
            </a:pPr>
            <a:r>
              <a:rPr lang="en-US" altLang="en-US" sz="2400" dirty="0">
                <a:solidFill>
                  <a:schemeClr val="tx1">
                    <a:lumMod val="65000"/>
                    <a:lumOff val="35000"/>
                  </a:schemeClr>
                </a:solidFill>
                <a:latin typeface="Arial" panose="020B0604020202020204" pitchFamily="34" charset="0"/>
              </a:rPr>
              <a:t>Stage 1: Raw View</a:t>
            </a:r>
          </a:p>
          <a:p>
            <a:pPr marL="693738" lvl="1" indent="-342900">
              <a:spcBef>
                <a:spcPts val="500"/>
              </a:spcBef>
              <a:buSzPct val="100000"/>
              <a:buFont typeface="Arial" panose="020B0604020202020204" pitchFamily="34" charset="0"/>
              <a:buChar char="•"/>
              <a:defRPr/>
            </a:pPr>
            <a:r>
              <a:rPr lang="en-US" altLang="en-US" sz="2000" dirty="0">
                <a:solidFill>
                  <a:schemeClr val="tx1">
                    <a:lumMod val="65000"/>
                    <a:lumOff val="35000"/>
                  </a:schemeClr>
                </a:solidFill>
                <a:latin typeface="Arial" panose="020B0604020202020204" pitchFamily="34" charset="0"/>
              </a:rPr>
              <a:t>Load raw side scan data – HSX, HS2, XTF, JSF, SDF, or CM2 files</a:t>
            </a:r>
          </a:p>
          <a:p>
            <a:pPr marL="693738" lvl="1" indent="-342900" eaLnBrk="1" hangingPunct="1">
              <a:spcBef>
                <a:spcPts val="500"/>
              </a:spcBef>
              <a:buSzPct val="100000"/>
              <a:buFont typeface="Arial" panose="020B0604020202020204" pitchFamily="34" charset="0"/>
              <a:buChar char="•"/>
              <a:defRPr/>
            </a:pPr>
            <a:r>
              <a:rPr lang="en-US" altLang="en-US" sz="2000" dirty="0">
                <a:solidFill>
                  <a:schemeClr val="tx1">
                    <a:lumMod val="65000"/>
                    <a:lumOff val="35000"/>
                  </a:schemeClr>
                </a:solidFill>
                <a:latin typeface="Arial" panose="020B0604020202020204" pitchFamily="34" charset="0"/>
              </a:rPr>
              <a:t>Adjust bottom track, smooth heading and track line data.</a:t>
            </a:r>
          </a:p>
        </p:txBody>
      </p:sp>
      <p:pic>
        <p:nvPicPr>
          <p:cNvPr id="4" name="Picture 3">
            <a:extLst>
              <a:ext uri="{FF2B5EF4-FFF2-40B4-BE49-F238E27FC236}">
                <a16:creationId xmlns="" xmlns:a16="http://schemas.microsoft.com/office/drawing/2014/main" id="{4048A659-E299-41DF-A6DC-0A04D50C87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223" y="1284837"/>
            <a:ext cx="6594365" cy="413091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a:extLst>
              <a:ext uri="{FF2B5EF4-FFF2-40B4-BE49-F238E27FC236}">
                <a16:creationId xmlns="" xmlns:a16="http://schemas.microsoft.com/office/drawing/2014/main" id="{6A7F69C8-5B3A-427E-A63C-4917379AB833}"/>
              </a:ext>
            </a:extLst>
          </p:cNvPr>
          <p:cNvSpPr txBox="1">
            <a:spLocks noChangeArrowheads="1"/>
          </p:cNvSpPr>
          <p:nvPr/>
        </p:nvSpPr>
        <p:spPr bwMode="auto">
          <a:xfrm>
            <a:off x="228600"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Side Scan  Mosaic Processes</a:t>
            </a:r>
          </a:p>
        </p:txBody>
      </p:sp>
      <p:sp>
        <p:nvSpPr>
          <p:cNvPr id="17411" name="Text Box 2">
            <a:extLst>
              <a:ext uri="{FF2B5EF4-FFF2-40B4-BE49-F238E27FC236}">
                <a16:creationId xmlns="" xmlns:a16="http://schemas.microsoft.com/office/drawing/2014/main" id="{239161CC-8D8E-494F-9C58-664BF5331011}"/>
              </a:ext>
            </a:extLst>
          </p:cNvPr>
          <p:cNvSpPr txBox="1">
            <a:spLocks noChangeArrowheads="1"/>
          </p:cNvSpPr>
          <p:nvPr/>
        </p:nvSpPr>
        <p:spPr bwMode="auto">
          <a:xfrm>
            <a:off x="352770" y="5084763"/>
            <a:ext cx="8791230" cy="1773237"/>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Stage 2: Scan View</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Full line can be scrolled through</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Adjust color, gain, TVG, and display options (water column removal, display range of sonar image)</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Capture and measure targets (</a:t>
            </a:r>
            <a:r>
              <a:rPr lang="en-US" altLang="en-US" dirty="0" err="1">
                <a:solidFill>
                  <a:schemeClr val="tx1">
                    <a:lumMod val="65000"/>
                    <a:lumOff val="35000"/>
                  </a:schemeClr>
                </a:solidFill>
                <a:latin typeface="Arial" panose="020B0604020202020204" pitchFamily="34" charset="0"/>
              </a:rPr>
              <a:t>GeoTIFF</a:t>
            </a:r>
            <a:r>
              <a:rPr lang="en-US" altLang="en-US" dirty="0">
                <a:solidFill>
                  <a:schemeClr val="tx1">
                    <a:lumMod val="65000"/>
                    <a:lumOff val="35000"/>
                  </a:schemeClr>
                </a:solidFill>
                <a:latin typeface="Arial" panose="020B0604020202020204" pitchFamily="34" charset="0"/>
              </a:rPr>
              <a:t> and JPG images)</a:t>
            </a:r>
          </a:p>
        </p:txBody>
      </p:sp>
      <p:pic>
        <p:nvPicPr>
          <p:cNvPr id="4" name="Picture 3">
            <a:extLst>
              <a:ext uri="{FF2B5EF4-FFF2-40B4-BE49-F238E27FC236}">
                <a16:creationId xmlns="" xmlns:a16="http://schemas.microsoft.com/office/drawing/2014/main" id="{B5670DD6-A851-4FC1-88D3-0F9F2ADC07B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770" y="1600200"/>
            <a:ext cx="8598347" cy="348456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
            <a:extLst>
              <a:ext uri="{FF2B5EF4-FFF2-40B4-BE49-F238E27FC236}">
                <a16:creationId xmlns="" xmlns:a16="http://schemas.microsoft.com/office/drawing/2014/main" id="{BCE8697B-E470-4DF3-8E98-E34B8C2C76FB}"/>
              </a:ext>
            </a:extLst>
          </p:cNvPr>
          <p:cNvSpPr txBox="1">
            <a:spLocks noChangeArrowheads="1"/>
          </p:cNvSpPr>
          <p:nvPr/>
        </p:nvSpPr>
        <p:spPr bwMode="auto">
          <a:xfrm>
            <a:off x="207168" y="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marL="53975">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1pPr>
            <a:lvl2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2pPr>
            <a:lvl3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3pPr>
            <a:lvl4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4pPr>
            <a:lvl5pPr>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53975" algn="l"/>
                <a:tab pos="511175" algn="l"/>
                <a:tab pos="968375" algn="l"/>
                <a:tab pos="1425575" algn="l"/>
                <a:tab pos="1882775" algn="l"/>
                <a:tab pos="2339975" algn="l"/>
                <a:tab pos="2797175" algn="l"/>
                <a:tab pos="3254375" algn="l"/>
                <a:tab pos="3711575" algn="l"/>
                <a:tab pos="4168775" algn="l"/>
                <a:tab pos="4625975" algn="l"/>
                <a:tab pos="5083175" algn="l"/>
                <a:tab pos="5540375" algn="l"/>
                <a:tab pos="5997575" algn="l"/>
                <a:tab pos="6454775" algn="l"/>
                <a:tab pos="6911975" algn="l"/>
                <a:tab pos="7369175" algn="l"/>
                <a:tab pos="7826375" algn="l"/>
                <a:tab pos="8283575" algn="l"/>
                <a:tab pos="8740775" algn="l"/>
                <a:tab pos="919797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pPr>
            <a:r>
              <a:rPr lang="en-US" altLang="en-US" sz="3600" dirty="0">
                <a:latin typeface="Arial" panose="020B0604020202020204" pitchFamily="34" charset="0"/>
              </a:rPr>
              <a:t>Side Scan  Mosaic Processes</a:t>
            </a:r>
          </a:p>
        </p:txBody>
      </p:sp>
      <p:sp>
        <p:nvSpPr>
          <p:cNvPr id="20483" name="Text Box 2">
            <a:extLst>
              <a:ext uri="{FF2B5EF4-FFF2-40B4-BE49-F238E27FC236}">
                <a16:creationId xmlns="" xmlns:a16="http://schemas.microsoft.com/office/drawing/2014/main" id="{F5D4C846-CD78-4A75-83C5-021B10E104AC}"/>
              </a:ext>
            </a:extLst>
          </p:cNvPr>
          <p:cNvSpPr txBox="1">
            <a:spLocks noChangeArrowheads="1"/>
          </p:cNvSpPr>
          <p:nvPr/>
        </p:nvSpPr>
        <p:spPr bwMode="auto">
          <a:xfrm>
            <a:off x="357187" y="5505450"/>
            <a:ext cx="9144000" cy="1524000"/>
          </a:xfrm>
          <a:prstGeom prst="rect">
            <a:avLst/>
          </a:prstGeom>
          <a:noFill/>
          <a:ln w="936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1pPr>
            <a:lvl2pPr marL="636588">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2pPr>
            <a:lvl3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3pPr>
            <a:lvl4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4pPr>
            <a:lvl5pPr>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5pPr>
            <a:lvl6pPr marL="25146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6pPr>
            <a:lvl7pPr marL="29718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7pPr>
            <a:lvl8pPr marL="34290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8pPr>
            <a:lvl9pPr marL="3886200" indent="-228600" defTabSz="457200" eaLnBrk="0" fontAlgn="base" hangingPunct="0">
              <a:spcBef>
                <a:spcPct val="0"/>
              </a:spcBef>
              <a:spcAft>
                <a:spcPct val="0"/>
              </a:spcAft>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Garamond" panose="02020404030301010803" pitchFamily="18" charset="0"/>
                <a:ea typeface="Microsoft YaHei" panose="020B0503020204020204" pitchFamily="34" charset="-122"/>
              </a:defRPr>
            </a:lvl9pPr>
          </a:lstStyle>
          <a:p>
            <a:pPr eaLnBrk="1" hangingPunct="1">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Stage 3: Mosaic</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Create mosaics, export </a:t>
            </a:r>
            <a:r>
              <a:rPr lang="en-US" altLang="en-US" dirty="0" err="1">
                <a:solidFill>
                  <a:schemeClr val="tx1">
                    <a:lumMod val="65000"/>
                    <a:lumOff val="35000"/>
                  </a:schemeClr>
                </a:solidFill>
                <a:latin typeface="Arial" panose="020B0604020202020204" pitchFamily="34" charset="0"/>
              </a:rPr>
              <a:t>GeoTIFF</a:t>
            </a:r>
            <a:r>
              <a:rPr lang="en-US" altLang="en-US" dirty="0">
                <a:solidFill>
                  <a:schemeClr val="tx1">
                    <a:lumMod val="65000"/>
                    <a:lumOff val="35000"/>
                  </a:schemeClr>
                </a:solidFill>
                <a:latin typeface="Arial" panose="020B0604020202020204" pitchFamily="34" charset="0"/>
              </a:rPr>
              <a:t> images</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Apply image filters</a:t>
            </a:r>
          </a:p>
          <a:p>
            <a:pPr marL="579438" lvl="1" indent="-285750">
              <a:buSzPct val="100000"/>
              <a:buFont typeface="Arial" panose="020B0604020202020204" pitchFamily="34" charset="0"/>
              <a:buChar char="•"/>
            </a:pPr>
            <a:r>
              <a:rPr lang="en-US" altLang="en-US" dirty="0">
                <a:solidFill>
                  <a:schemeClr val="tx1">
                    <a:lumMod val="65000"/>
                    <a:lumOff val="35000"/>
                  </a:schemeClr>
                </a:solidFill>
                <a:latin typeface="Arial" panose="020B0604020202020204" pitchFamily="34" charset="0"/>
              </a:rPr>
              <a:t>Ability to use a Border file for mosaic creation in specific area</a:t>
            </a:r>
          </a:p>
        </p:txBody>
      </p:sp>
      <p:pic>
        <p:nvPicPr>
          <p:cNvPr id="2" name="Picture 1">
            <a:extLst>
              <a:ext uri="{FF2B5EF4-FFF2-40B4-BE49-F238E27FC236}">
                <a16:creationId xmlns="" xmlns:a16="http://schemas.microsoft.com/office/drawing/2014/main" id="{4BA7DA51-9021-419E-B1A4-63D543E65C4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7187" y="1597819"/>
            <a:ext cx="8129587" cy="38123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Loading and Stage 1</a:t>
            </a:r>
          </a:p>
        </p:txBody>
      </p:sp>
      <p:sp>
        <p:nvSpPr>
          <p:cNvPr id="3" name="Slide Number Placeholder 2"/>
          <p:cNvSpPr>
            <a:spLocks noGrp="1"/>
          </p:cNvSpPr>
          <p:nvPr>
            <p:ph type="sldNum" sz="quarter" idx="12"/>
          </p:nvPr>
        </p:nvSpPr>
        <p:spPr/>
        <p:txBody>
          <a:bodyPr/>
          <a:lstStyle/>
          <a:p>
            <a:fld id="{50F2F8E5-1108-0A46-83A0-852BF6A1A522}" type="slidenum">
              <a:rPr lang="en-US" smtClean="0"/>
              <a:pPr/>
              <a:t>8</a:t>
            </a:fld>
            <a:endParaRPr lang="en-US"/>
          </a:p>
        </p:txBody>
      </p:sp>
    </p:spTree>
    <p:extLst>
      <p:ext uri="{BB962C8B-B14F-4D97-AF65-F5344CB8AC3E}">
        <p14:creationId xmlns:p14="http://schemas.microsoft.com/office/powerpoint/2010/main" val="3425415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Loading a File, pt. 1</a:t>
            </a:r>
          </a:p>
        </p:txBody>
      </p:sp>
      <p:sp>
        <p:nvSpPr>
          <p:cNvPr id="3" name="Content Placeholder 2"/>
          <p:cNvSpPr>
            <a:spLocks noGrp="1"/>
          </p:cNvSpPr>
          <p:nvPr>
            <p:ph idx="1"/>
          </p:nvPr>
        </p:nvSpPr>
        <p:spPr>
          <a:xfrm>
            <a:off x="347472" y="1285875"/>
            <a:ext cx="6528671" cy="4690872"/>
          </a:xfrm>
        </p:spPr>
        <p:txBody>
          <a:bodyPr>
            <a:normAutofit/>
          </a:bodyPr>
          <a:lstStyle/>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Select “Open File” from the main window</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Navigate to either the Raw or the Edit folder</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Select the lines you are interested in</a:t>
            </a:r>
          </a:p>
          <a:p>
            <a:pPr marL="457200" indent="-457200">
              <a:buClr>
                <a:schemeClr val="tx1">
                  <a:lumMod val="65000"/>
                  <a:lumOff val="35000"/>
                </a:schemeClr>
              </a:buClr>
              <a:buFont typeface="+mj-lt"/>
              <a:buAutoNum type="arabicPeriod"/>
            </a:pPr>
            <a:r>
              <a:rPr lang="en-US" dirty="0">
                <a:solidFill>
                  <a:schemeClr val="tx1">
                    <a:lumMod val="65000"/>
                    <a:lumOff val="35000"/>
                  </a:schemeClr>
                </a:solidFill>
                <a:latin typeface="Arial" panose="020B0604020202020204" pitchFamily="34" charset="0"/>
                <a:cs typeface="Arial" panose="020B0604020202020204" pitchFamily="34" charset="0"/>
              </a:rPr>
              <a:t>Adjust the Read Parameters</a:t>
            </a:r>
          </a:p>
        </p:txBody>
      </p:sp>
      <p:sp>
        <p:nvSpPr>
          <p:cNvPr id="4" name="Slide Number Placeholder 3"/>
          <p:cNvSpPr>
            <a:spLocks noGrp="1"/>
          </p:cNvSpPr>
          <p:nvPr>
            <p:ph type="sldNum" sz="quarter" idx="12"/>
          </p:nvPr>
        </p:nvSpPr>
        <p:spPr/>
        <p:txBody>
          <a:bodyPr/>
          <a:lstStyle/>
          <a:p>
            <a:fld id="{50F2F8E5-1108-0A46-83A0-852BF6A1A522}" type="slidenum">
              <a:rPr lang="en-US" smtClean="0"/>
              <a:pPr/>
              <a:t>9</a:t>
            </a:fld>
            <a:endParaRPr lang="en-US"/>
          </a:p>
        </p:txBody>
      </p:sp>
      <p:pic>
        <p:nvPicPr>
          <p:cNvPr id="6" name="Picture 5">
            <a:extLst>
              <a:ext uri="{FF2B5EF4-FFF2-40B4-BE49-F238E27FC236}">
                <a16:creationId xmlns="" xmlns:a16="http://schemas.microsoft.com/office/drawing/2014/main" id="{1835F233-A2AA-4FAA-B2C1-CC1529D71038}"/>
              </a:ext>
            </a:extLst>
          </p:cNvPr>
          <p:cNvPicPr>
            <a:picLocks noChangeAspect="1"/>
          </p:cNvPicPr>
          <p:nvPr/>
        </p:nvPicPr>
        <p:blipFill>
          <a:blip r:embed="rId2"/>
          <a:stretch>
            <a:fillRect/>
          </a:stretch>
        </p:blipFill>
        <p:spPr>
          <a:xfrm>
            <a:off x="705026" y="3101542"/>
            <a:ext cx="5895975" cy="1190625"/>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 xmlns:a16="http://schemas.microsoft.com/office/drawing/2014/main" id="{E52EFAC5-CA0E-4BA7-BE72-E03FE95CBF21}"/>
              </a:ext>
            </a:extLst>
          </p:cNvPr>
          <p:cNvPicPr>
            <a:picLocks noChangeAspect="1"/>
          </p:cNvPicPr>
          <p:nvPr/>
        </p:nvPicPr>
        <p:blipFill>
          <a:blip r:embed="rId3"/>
          <a:stretch>
            <a:fillRect/>
          </a:stretch>
        </p:blipFill>
        <p:spPr>
          <a:xfrm>
            <a:off x="2599825" y="3498643"/>
            <a:ext cx="1247775" cy="2181225"/>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 xmlns:a16="http://schemas.microsoft.com/office/drawing/2014/main" id="{9E7760B4-617C-4624-A689-400FC91C8B48}"/>
              </a:ext>
            </a:extLst>
          </p:cNvPr>
          <p:cNvPicPr>
            <a:picLocks noChangeAspect="1"/>
          </p:cNvPicPr>
          <p:nvPr/>
        </p:nvPicPr>
        <p:blipFill>
          <a:blip r:embed="rId4"/>
          <a:stretch>
            <a:fillRect/>
          </a:stretch>
        </p:blipFill>
        <p:spPr>
          <a:xfrm>
            <a:off x="4572000" y="3580078"/>
            <a:ext cx="4276318" cy="2458482"/>
          </a:xfrm>
          <a:prstGeom prst="rect">
            <a:avLst/>
          </a:prstGeom>
          <a:ln>
            <a:noFill/>
          </a:ln>
          <a:effectLst>
            <a:outerShdw blurRad="292100" dist="139700" dir="2700000" algn="tl" rotWithShape="0">
              <a:srgbClr val="333333">
                <a:alpha val="65000"/>
              </a:srgbClr>
            </a:outerShdw>
          </a:effectLst>
        </p:spPr>
      </p:pic>
      <p:cxnSp>
        <p:nvCxnSpPr>
          <p:cNvPr id="12" name="Straight Arrow Connector 11">
            <a:extLst>
              <a:ext uri="{FF2B5EF4-FFF2-40B4-BE49-F238E27FC236}">
                <a16:creationId xmlns="" xmlns:a16="http://schemas.microsoft.com/office/drawing/2014/main" id="{1CAB39EB-8CE6-4E4D-86B0-B56DC8395539}"/>
              </a:ext>
            </a:extLst>
          </p:cNvPr>
          <p:cNvCxnSpPr>
            <a:cxnSpLocks/>
            <a:endCxn id="9" idx="1"/>
          </p:cNvCxnSpPr>
          <p:nvPr/>
        </p:nvCxnSpPr>
        <p:spPr>
          <a:xfrm>
            <a:off x="1062580" y="3810000"/>
            <a:ext cx="1537245" cy="779256"/>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cxnSp>
        <p:nvCxnSpPr>
          <p:cNvPr id="13" name="Straight Arrow Connector 12">
            <a:extLst>
              <a:ext uri="{FF2B5EF4-FFF2-40B4-BE49-F238E27FC236}">
                <a16:creationId xmlns="" xmlns:a16="http://schemas.microsoft.com/office/drawing/2014/main" id="{3CC82CB7-D363-488F-979F-0D0B6DD75CDE}"/>
              </a:ext>
            </a:extLst>
          </p:cNvPr>
          <p:cNvCxnSpPr>
            <a:cxnSpLocks/>
            <a:stCxn id="9" idx="3"/>
            <a:endCxn id="10" idx="1"/>
          </p:cNvCxnSpPr>
          <p:nvPr/>
        </p:nvCxnSpPr>
        <p:spPr>
          <a:xfrm>
            <a:off x="3847600" y="4589256"/>
            <a:ext cx="724400" cy="220063"/>
          </a:xfrm>
          <a:prstGeom prst="straightConnector1">
            <a:avLst/>
          </a:prstGeom>
          <a:ln>
            <a:tailEnd type="triangle"/>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3496444298"/>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a:spPr>
      <a:bodyPr lIns="90000" tIns="45000" rIns="90000" bIns="45000"/>
      <a:lstStyle>
        <a:defPPr algn="l" eaLnBrk="1" hangingPunct="1">
          <a:spcBef>
            <a:spcPts val="638"/>
          </a:spcBef>
          <a:spcAft>
            <a:spcPct val="0"/>
          </a:spcAft>
          <a:buClr>
            <a:srgbClr val="FFFFFF"/>
          </a:buClr>
          <a:buSzPct val="45000"/>
          <a:buFont typeface="Arial" panose="020B0604020202020204" pitchFamily="34" charset="0"/>
          <a:buChar char="•"/>
          <a:defRPr sz="2000" dirty="0"/>
        </a:defPPr>
      </a:lstStyle>
    </a:tx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22192</TotalTime>
  <Words>2111</Words>
  <Application>Microsoft Office PowerPoint</Application>
  <PresentationFormat>On-screen Show (4:3)</PresentationFormat>
  <Paragraphs>350</Paragraphs>
  <Slides>42</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Arial</vt:lpstr>
      <vt:lpstr>Microsoft YaHei</vt:lpstr>
      <vt:lpstr>Calibri</vt:lpstr>
      <vt:lpstr>Times New Roman</vt:lpstr>
      <vt:lpstr>Lucida Grande</vt:lpstr>
      <vt:lpstr>Bell Gossett Eco</vt:lpstr>
      <vt:lpstr>Bell Gossett</vt:lpstr>
      <vt:lpstr>Side Scan Data Processing</vt:lpstr>
      <vt:lpstr>Overview</vt:lpstr>
      <vt:lpstr>PowerPoint Presentation</vt:lpstr>
      <vt:lpstr>PowerPoint Presentation</vt:lpstr>
      <vt:lpstr>PowerPoint Presentation</vt:lpstr>
      <vt:lpstr>PowerPoint Presentation</vt:lpstr>
      <vt:lpstr>PowerPoint Presentation</vt:lpstr>
      <vt:lpstr>Loading and Stage 1</vt:lpstr>
      <vt:lpstr>Loading a File, pt. 1</vt:lpstr>
      <vt:lpstr>Loading a File, pt. 2 (Read Parameters)</vt:lpstr>
      <vt:lpstr>PowerPoint Presentation</vt:lpstr>
      <vt:lpstr>PowerPoint Presentation</vt:lpstr>
      <vt:lpstr>PowerPoint Presentation</vt:lpstr>
      <vt:lpstr>Stage 2 and Adjusting the Image</vt:lpstr>
      <vt:lpstr>PowerPoint Presentation</vt:lpstr>
      <vt:lpstr>Bottom Tracking in Stage 2</vt:lpstr>
      <vt:lpstr>Sidescan Controls - Colors</vt:lpstr>
      <vt:lpstr>PowerPoint Presentation</vt:lpstr>
      <vt:lpstr>Sidescan Controls - Gain</vt:lpstr>
      <vt:lpstr>Sidescan Controls - Display</vt:lpstr>
      <vt:lpstr>PowerPoint Presentation</vt:lpstr>
      <vt:lpstr>PowerPoint Presentation</vt:lpstr>
      <vt:lpstr>PowerPoint Presentation</vt:lpstr>
      <vt:lpstr>PowerPoint Presentation</vt:lpstr>
      <vt:lpstr>Targeting</vt:lpstr>
      <vt:lpstr>PowerPoint Presentation</vt:lpstr>
      <vt:lpstr>PowerPoint Presentation</vt:lpstr>
      <vt:lpstr>PowerPoint Presentation</vt:lpstr>
      <vt:lpstr>PowerPoint Presentation</vt:lpstr>
      <vt:lpstr>PowerPoint Presentation</vt:lpstr>
      <vt:lpstr>Stage 3: Mosaicking</vt:lpstr>
      <vt:lpstr>PowerPoint Presentation</vt:lpstr>
      <vt:lpstr>PowerPoint Presentation</vt:lpstr>
      <vt:lpstr>Blanking the Nadir region for Mosaic</vt:lpstr>
      <vt:lpstr>Resolution Calculator</vt:lpstr>
      <vt:lpstr>PowerPoint Presentation</vt:lpstr>
      <vt:lpstr>PowerPoint Presentation</vt:lpstr>
      <vt:lpstr>Saving, Batch Mosaicking, and Merge Mosaics</vt:lpstr>
      <vt:lpstr> Saving Your Data: </vt:lpstr>
      <vt:lpstr>PowerPoint Presentation</vt:lpstr>
      <vt:lpstr>PowerPoint Presentation</vt:lpstr>
      <vt:lpstr>Thank You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334</cp:revision>
  <dcterms:created xsi:type="dcterms:W3CDTF">2014-07-07T18:31:44Z</dcterms:created>
  <dcterms:modified xsi:type="dcterms:W3CDTF">2020-01-20T14:35:48Z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ies>
</file>