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96"/>
  </p:notesMasterIdLst>
  <p:handoutMasterIdLst>
    <p:handoutMasterId r:id="rId97"/>
  </p:handoutMasterIdLst>
  <p:sldIdLst>
    <p:sldId id="293" r:id="rId3"/>
    <p:sldId id="398" r:id="rId4"/>
    <p:sldId id="399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408" r:id="rId47"/>
    <p:sldId id="340" r:id="rId48"/>
    <p:sldId id="341" r:id="rId49"/>
    <p:sldId id="342" r:id="rId50"/>
    <p:sldId id="343" r:id="rId51"/>
    <p:sldId id="344" r:id="rId52"/>
    <p:sldId id="406" r:id="rId53"/>
    <p:sldId id="345" r:id="rId54"/>
    <p:sldId id="346" r:id="rId55"/>
    <p:sldId id="347" r:id="rId56"/>
    <p:sldId id="348" r:id="rId57"/>
    <p:sldId id="349" r:id="rId58"/>
    <p:sldId id="400" r:id="rId59"/>
    <p:sldId id="350" r:id="rId60"/>
    <p:sldId id="351" r:id="rId61"/>
    <p:sldId id="352" r:id="rId62"/>
    <p:sldId id="353" r:id="rId63"/>
    <p:sldId id="354" r:id="rId64"/>
    <p:sldId id="403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409" r:id="rId74"/>
    <p:sldId id="363" r:id="rId75"/>
    <p:sldId id="364" r:id="rId76"/>
    <p:sldId id="370" r:id="rId77"/>
    <p:sldId id="371" r:id="rId78"/>
    <p:sldId id="372" r:id="rId79"/>
    <p:sldId id="401" r:id="rId80"/>
    <p:sldId id="378" r:id="rId81"/>
    <p:sldId id="380" r:id="rId82"/>
    <p:sldId id="381" r:id="rId83"/>
    <p:sldId id="365" r:id="rId84"/>
    <p:sldId id="366" r:id="rId85"/>
    <p:sldId id="367" r:id="rId86"/>
    <p:sldId id="368" r:id="rId87"/>
    <p:sldId id="397" r:id="rId88"/>
    <p:sldId id="402" r:id="rId89"/>
    <p:sldId id="369" r:id="rId90"/>
    <p:sldId id="404" r:id="rId91"/>
    <p:sldId id="373" r:id="rId92"/>
    <p:sldId id="374" r:id="rId93"/>
    <p:sldId id="375" r:id="rId94"/>
    <p:sldId id="407" r:id="rId95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98"/>
      <p:bold r:id="rId99"/>
      <p:italic r:id="rId100"/>
      <p:boldItalic r:id="rId101"/>
    </p:embeddedFont>
    <p:embeddedFont>
      <p:font typeface="Calibri" panose="020F0502020204030204" pitchFamily="34" charset="0"/>
      <p:regular r:id="rId102"/>
      <p:bold r:id="rId103"/>
      <p:italic r:id="rId104"/>
      <p:boldItalic r:id="rId105"/>
    </p:embeddedFont>
    <p:embeddedFont>
      <p:font typeface="Segoe UI Emoji" panose="020B0604020202020204" charset="0"/>
      <p:regular r:id="rId10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259"/>
    <a:srgbClr val="8B0000"/>
    <a:srgbClr val="61ACC9"/>
    <a:srgbClr val="93E4BE"/>
    <a:srgbClr val="8B3E74"/>
    <a:srgbClr val="5B14C4"/>
    <a:srgbClr val="E44589"/>
    <a:srgbClr val="53565A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56" autoAdjust="0"/>
    <p:restoredTop sz="95590" autoAdjust="0"/>
  </p:normalViewPr>
  <p:slideViewPr>
    <p:cSldViewPr snapToGrid="0">
      <p:cViewPr varScale="1">
        <p:scale>
          <a:sx n="38" d="100"/>
          <a:sy n="38" d="100"/>
        </p:scale>
        <p:origin x="-1650" y="-108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188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presProps" Target="presProps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font" Target="fonts/font5.fntdata"/><Relationship Id="rId110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3.fntdata"/><Relationship Id="rId105" Type="http://schemas.openxmlformats.org/officeDocument/2006/relationships/font" Target="fonts/font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font" Target="fonts/font6.fntdata"/><Relationship Id="rId108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font" Target="fonts/font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theme" Target="theme/theme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handoutMaster" Target="handoutMasters/handoutMaster1.xml"/><Relationship Id="rId104" Type="http://schemas.openxmlformats.org/officeDocument/2006/relationships/font" Target="fonts/font7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22147" indent="-277749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10996" indent="-222199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555394" indent="-222199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1999793" indent="-222199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444191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888590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332988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777386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5833BF94-8DE8-4729-B708-2A600FDDEFC7}" type="slidenum">
              <a:rPr>
                <a:latin typeface="Times New Roman" pitchFamily="18" charset="0"/>
              </a:rPr>
              <a:pPr algn="l" rtl="0"/>
              <a:t>4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3351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12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5591348-BDB3-4534-B056-151CC2853A94}" type="slidenum">
              <a:rPr sz="1200">
                <a:latin typeface="Times New Roman" pitchFamily="18" charset="0"/>
              </a:rPr>
              <a:pPr algn="r" rtl="0" eaLnBrk="1" hangingPunct="1"/>
              <a:t>13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218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32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8BC414F-A56F-4DAA-ABDC-03DD7A7E7CB7}" type="slidenum">
              <a:rPr sz="1200">
                <a:latin typeface="Times New Roman" pitchFamily="18" charset="0"/>
              </a:rPr>
              <a:pPr algn="r" rtl="0" eaLnBrk="1" hangingPunct="1"/>
              <a:t>14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346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530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6021932-2231-484D-9800-F58CD5C435BB}" type="slidenum">
              <a:rPr sz="1200">
                <a:latin typeface="Times New Roman" pitchFamily="18" charset="0"/>
              </a:rPr>
              <a:pPr algn="r" rtl="0" eaLnBrk="1" hangingPunct="1"/>
              <a:t>15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528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734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E220E02-3E79-4DEA-B8EC-6C0E8CBAE616}" type="slidenum">
              <a:rPr sz="1200">
                <a:latin typeface="Times New Roman" pitchFamily="18" charset="0"/>
              </a:rPr>
              <a:pPr algn="r" rtl="0" eaLnBrk="1" hangingPunct="1"/>
              <a:t>16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202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939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251E2B3-BC01-4CC5-A122-25DDB7125B4F}" type="slidenum">
              <a:rPr sz="1200">
                <a:latin typeface="Times New Roman" pitchFamily="18" charset="0"/>
              </a:rPr>
              <a:pPr algn="r" rtl="0" eaLnBrk="1" hangingPunct="1"/>
              <a:t>17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01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6144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943EECE-2905-4D65-8603-EB040C958138}" type="slidenum">
              <a:rPr sz="1200">
                <a:latin typeface="Times New Roman" pitchFamily="18" charset="0"/>
              </a:rPr>
              <a:pPr algn="r" rtl="0" eaLnBrk="1" hangingPunct="1"/>
              <a:t>18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910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6349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73734C0-5B05-4C26-B3C9-ED18CF5C8CA7}" type="slidenum">
              <a:rPr sz="1200">
                <a:latin typeface="Times New Roman" pitchFamily="18" charset="0"/>
              </a:rPr>
              <a:pPr algn="r" rtl="0" eaLnBrk="1" hangingPunct="1"/>
              <a:t>19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30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4E6685C-33D1-4762-8CC0-AC26CB0BDDAD}" type="slidenum">
              <a:rPr sz="1200">
                <a:latin typeface="Times New Roman" pitchFamily="18" charset="0"/>
              </a:rPr>
              <a:pPr algn="r" rtl="0" eaLnBrk="1" hangingPunct="1"/>
              <a:t>20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514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6758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D53B882-B328-484A-878B-58AE6BE13788}" type="slidenum">
              <a:rPr sz="1200">
                <a:latin typeface="Times New Roman" pitchFamily="18" charset="0"/>
              </a:rPr>
              <a:pPr algn="r" rtl="0" eaLnBrk="1" hangingPunct="1"/>
              <a:t>21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605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696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C38AA75-9FF9-42D1-8C3E-726B155281B4}" type="slidenum">
              <a:rPr sz="1200">
                <a:latin typeface="Times New Roman" pitchFamily="18" charset="0"/>
              </a:rPr>
              <a:pPr algn="r" rtl="0" eaLnBrk="1" hangingPunct="1"/>
              <a:t>22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629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701721B-9348-43C2-B28F-6F4D1B8A4A14}" type="slidenum">
              <a:rPr sz="1200">
                <a:latin typeface="Times New Roman" pitchFamily="18" charset="0"/>
              </a:rPr>
              <a:pPr algn="r" rtl="0" eaLnBrk="1" hangingPunct="1"/>
              <a:t>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3410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716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13A7ED8-EA13-41AA-98FC-0AA042A00923}" type="slidenum">
              <a:rPr sz="1200">
                <a:latin typeface="Times New Roman" pitchFamily="18" charset="0"/>
              </a:rPr>
              <a:pPr algn="r" rtl="0" eaLnBrk="1" hangingPunct="1"/>
              <a:t>23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8278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7475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5A30FF3-8694-433A-9D52-96692750E92C}" type="slidenum">
              <a:rPr sz="1200">
                <a:latin typeface="Times New Roman" pitchFamily="18" charset="0"/>
              </a:rPr>
              <a:pPr algn="r" rtl="0" eaLnBrk="1" hangingPunct="1"/>
              <a:t>25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0791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768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4A448E6-6C07-480D-BA2D-33F73EFDA2EA}" type="slidenum">
              <a:rPr sz="1200">
                <a:latin typeface="Times New Roman" pitchFamily="18" charset="0"/>
              </a:rPr>
              <a:pPr algn="r" rtl="0" eaLnBrk="1" hangingPunct="1"/>
              <a:t>26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605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A7D2B09-F51E-44C6-BB62-1F270FC9AC0C}" type="slidenum">
              <a:rPr sz="1200">
                <a:latin typeface="Times New Roman" pitchFamily="18" charset="0"/>
              </a:rPr>
              <a:pPr algn="r" rtl="0" eaLnBrk="1" hangingPunct="1"/>
              <a:t>27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55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8090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08FC090-B9ED-4F86-A35E-2AAAE99BA289}" type="slidenum">
              <a:rPr sz="1200">
                <a:latin typeface="Times New Roman" pitchFamily="18" charset="0"/>
              </a:rPr>
              <a:pPr algn="r" rtl="0" eaLnBrk="1" hangingPunct="1"/>
              <a:t>28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260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FC0C82A-C1FC-44B5-AA58-5087A2D8DB9F}" type="slidenum">
              <a:rPr sz="1200">
                <a:latin typeface="Times New Roman" pitchFamily="18" charset="0"/>
              </a:rPr>
              <a:pPr algn="r" rtl="0" eaLnBrk="1" hangingPunct="1"/>
              <a:t>29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7343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923E8D2-A6E9-450A-B9CC-44D03FC66A48}" type="slidenum">
              <a:rPr sz="1200">
                <a:latin typeface="Times New Roman" pitchFamily="18" charset="0"/>
              </a:rPr>
              <a:pPr algn="r" rtl="0" eaLnBrk="1" hangingPunct="1"/>
              <a:t>30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178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8704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A24C64D-5C4F-465B-A50D-FC4734C03CD0}" type="slidenum">
              <a:rPr sz="1200">
                <a:latin typeface="Times New Roman" pitchFamily="18" charset="0"/>
              </a:rPr>
              <a:pPr algn="r" rtl="0" eaLnBrk="1" hangingPunct="1"/>
              <a:t>31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2609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8909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415653D-2F0E-4605-AE8C-6BE97DA6D283}" type="slidenum">
              <a:rPr sz="1200">
                <a:latin typeface="Times New Roman" pitchFamily="18" charset="0"/>
              </a:rPr>
              <a:pPr algn="r" rtl="0" eaLnBrk="1" hangingPunct="1"/>
              <a:t>32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2010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67140B3-7866-4413-8F67-99D8C23D4151}" type="slidenum">
              <a:rPr sz="1200">
                <a:latin typeface="Times New Roman" pitchFamily="18" charset="0"/>
              </a:rPr>
              <a:pPr algn="r" rtl="0" eaLnBrk="1" hangingPunct="1"/>
              <a:t>33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38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972146C-26E3-4458-9894-5E13D2113422}" type="slidenum">
              <a:rPr sz="1200">
                <a:latin typeface="Times New Roman" pitchFamily="18" charset="0"/>
              </a:rPr>
              <a:pPr algn="r" rtl="0" eaLnBrk="1" hangingPunct="1"/>
              <a:t>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5675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9318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A4D1659-1B98-47D2-A97D-C56A679AA379}" type="slidenum">
              <a:rPr sz="1200">
                <a:latin typeface="Times New Roman" pitchFamily="18" charset="0"/>
              </a:rPr>
              <a:pPr algn="r" rtl="0" eaLnBrk="1" hangingPunct="1"/>
              <a:t>34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7712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952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3CADB1C-7D99-44AD-95D3-46690729C27E}" type="slidenum">
              <a:rPr sz="1200">
                <a:latin typeface="Times New Roman" pitchFamily="18" charset="0"/>
              </a:rPr>
              <a:pPr algn="r" rtl="0" eaLnBrk="1" hangingPunct="1"/>
              <a:t>35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632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972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D5C1F1F-F739-4707-A612-774B3329EA40}" type="slidenum">
              <a:rPr sz="1200">
                <a:latin typeface="Times New Roman" pitchFamily="18" charset="0"/>
              </a:rPr>
              <a:pPr algn="r" rtl="0" eaLnBrk="1" hangingPunct="1"/>
              <a:t>36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814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55BB168-578C-4561-ABD4-1E94B426A023}" type="slidenum">
              <a:rPr sz="1200">
                <a:latin typeface="Times New Roman" pitchFamily="18" charset="0"/>
              </a:rPr>
              <a:pPr algn="r" rtl="0" eaLnBrk="1" hangingPunct="1"/>
              <a:t>37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684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0138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B60F28F-1BDF-4DB1-AB76-1371A2A7844F}" type="slidenum">
              <a:rPr sz="1200">
                <a:latin typeface="Times New Roman" pitchFamily="18" charset="0"/>
              </a:rPr>
              <a:pPr algn="r" rtl="0" eaLnBrk="1" hangingPunct="1"/>
              <a:t>38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337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0342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AF07D5D-A8B4-4189-8A94-2F03B4246E51}" type="slidenum">
              <a:rPr sz="1200">
                <a:latin typeface="Times New Roman" pitchFamily="18" charset="0"/>
              </a:rPr>
              <a:pPr algn="r" rtl="0" eaLnBrk="1" hangingPunct="1"/>
              <a:t>39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5954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0547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F4C195F-F099-4D82-A051-B00417226D58}" type="slidenum">
              <a:rPr sz="1200">
                <a:latin typeface="Times New Roman" pitchFamily="18" charset="0"/>
              </a:rPr>
              <a:pPr algn="r" rtl="0" eaLnBrk="1" hangingPunct="1"/>
              <a:t>40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4004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0752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ACEC3786-A694-4C2B-A677-44150E07B3AC}" type="slidenum">
              <a:rPr sz="1200">
                <a:latin typeface="Times New Roman" pitchFamily="18" charset="0"/>
              </a:rPr>
              <a:pPr algn="r" rtl="0" eaLnBrk="1" hangingPunct="1"/>
              <a:t>41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1412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0957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5C93DED-54D6-41D8-AD5D-7EA4F7755D89}" type="slidenum">
              <a:rPr sz="1200">
                <a:latin typeface="Times New Roman" pitchFamily="18" charset="0"/>
              </a:rPr>
              <a:pPr algn="r" rtl="0" eaLnBrk="1" hangingPunct="1"/>
              <a:t>42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5063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116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2F8EBE2-7C66-467D-A7AF-A564F76FD99F}" type="slidenum">
              <a:rPr sz="1200">
                <a:latin typeface="Times New Roman" pitchFamily="18" charset="0"/>
              </a:rPr>
              <a:pPr algn="r" rtl="0" eaLnBrk="1" hangingPunct="1"/>
              <a:t>43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0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89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A717CC8E-57E9-4CE5-AAE6-D0ECD53220D0}" type="slidenum">
              <a:rPr sz="1200">
                <a:latin typeface="Times New Roman" pitchFamily="18" charset="0"/>
              </a:rPr>
              <a:pPr algn="r" rtl="0" eaLnBrk="1" hangingPunct="1"/>
              <a:t>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2549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136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938C446-D256-448B-9B24-504B7852A7A2}" type="slidenum">
              <a:rPr sz="1200">
                <a:latin typeface="Times New Roman" pitchFamily="18" charset="0"/>
              </a:rPr>
              <a:pPr algn="r" rtl="0" eaLnBrk="1" hangingPunct="1"/>
              <a:t>44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3522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22B57FB-9E65-4559-9910-762D2CB6CE94}" type="slidenum">
              <a:rPr sz="1200" b="0"/>
              <a:pPr algn="l" rtl="0"/>
              <a:t>45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41725999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157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E174F33-3C20-46E4-B919-21D15AC2F318}" type="slidenum">
              <a:rPr sz="1200">
                <a:latin typeface="Times New Roman" pitchFamily="18" charset="0"/>
              </a:rPr>
              <a:pPr algn="r" rtl="0" eaLnBrk="1" hangingPunct="1"/>
              <a:t>46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8489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1776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8E51424-15FC-4C8B-A617-C78B73B55796}" type="slidenum">
              <a:rPr sz="1200">
                <a:latin typeface="Times New Roman" pitchFamily="18" charset="0"/>
              </a:rPr>
              <a:pPr algn="r" rtl="0" eaLnBrk="1" hangingPunct="1"/>
              <a:t>47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399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198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E697E45-E4CD-4957-8613-AC6F06FDF843}" type="slidenum">
              <a:rPr sz="1200">
                <a:latin typeface="Times New Roman" pitchFamily="18" charset="0"/>
              </a:rPr>
              <a:pPr algn="r" rtl="0" eaLnBrk="1" hangingPunct="1"/>
              <a:t>48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6300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AC4F437-A0BC-4A7B-A6B3-40A4345761D6}" type="slidenum">
              <a:rPr sz="1200">
                <a:latin typeface="Times New Roman" pitchFamily="18" charset="0"/>
              </a:rPr>
              <a:pPr algn="r" rtl="0" eaLnBrk="1" hangingPunct="1"/>
              <a:t>50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815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AC4F437-A0BC-4A7B-A6B3-40A4345761D6}" type="slidenum">
              <a:rPr sz="1200">
                <a:latin typeface="Times New Roman" pitchFamily="18" charset="0"/>
              </a:rPr>
              <a:pPr algn="r" rtl="0" eaLnBrk="1" hangingPunct="1"/>
              <a:t>51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2991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249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F09F75C-9629-4ED2-8202-EECB91408B51}" type="slidenum">
              <a:rPr sz="1200">
                <a:latin typeface="Times New Roman" pitchFamily="18" charset="0"/>
              </a:rPr>
              <a:pPr algn="r" rtl="0" eaLnBrk="1" hangingPunct="1"/>
              <a:t>52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4047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2698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1ABCCCD-48E0-47A6-91C3-33F16774492F}" type="slidenum">
              <a:rPr sz="1200">
                <a:latin typeface="Times New Roman" pitchFamily="18" charset="0"/>
              </a:rPr>
              <a:pPr algn="r" rtl="0" eaLnBrk="1" hangingPunct="1"/>
              <a:t>53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5564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2902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7016D83-5A23-47D4-B34C-BC238498146D}" type="slidenum">
              <a:rPr sz="1200">
                <a:latin typeface="Times New Roman" pitchFamily="18" charset="0"/>
              </a:rPr>
              <a:pPr algn="r" rtl="0" eaLnBrk="1" hangingPunct="1"/>
              <a:t>54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68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096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3996407-9EC9-4F00-8440-A82E02475928}" type="slidenum">
              <a:rPr sz="1200">
                <a:latin typeface="Times New Roman" pitchFamily="18" charset="0"/>
              </a:rPr>
              <a:pPr algn="r" rtl="0" eaLnBrk="1" hangingPunct="1"/>
              <a:t>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4607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3107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85053D2-AE2A-4749-9AA5-BA530D19736A}" type="slidenum">
              <a:rPr sz="1200">
                <a:latin typeface="Times New Roman" pitchFamily="18" charset="0"/>
              </a:rPr>
              <a:pPr algn="r" rtl="0" eaLnBrk="1" hangingPunct="1"/>
              <a:t>55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6777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3312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71313E6-7F36-4752-A0EF-0A0BBDE9C33F}" type="slidenum">
              <a:rPr sz="1200">
                <a:latin typeface="Times New Roman" pitchFamily="18" charset="0"/>
              </a:rPr>
              <a:pPr algn="r" rtl="0" eaLnBrk="1" hangingPunct="1"/>
              <a:t>56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29517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3517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437E774-CE2E-4C3D-B5AB-D13809D453E3}" type="slidenum">
              <a:rPr sz="1200">
                <a:latin typeface="Times New Roman" pitchFamily="18" charset="0"/>
              </a:rPr>
              <a:pPr algn="r" rtl="0" eaLnBrk="1" hangingPunct="1"/>
              <a:t>58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317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372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BB74C6C-5F2D-4375-AA36-B4F25C379BC0}" type="slidenum">
              <a:rPr sz="1200">
                <a:latin typeface="Times New Roman" pitchFamily="18" charset="0"/>
              </a:rPr>
              <a:pPr algn="r" rtl="0" eaLnBrk="1" hangingPunct="1"/>
              <a:t>59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112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392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1E63A71-194B-4550-A767-5872C0B53393}" type="slidenum">
              <a:rPr sz="1200">
                <a:latin typeface="Times New Roman" pitchFamily="18" charset="0"/>
              </a:rPr>
              <a:pPr algn="r" rtl="0" eaLnBrk="1" hangingPunct="1"/>
              <a:t>60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8158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413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9EE18699-C999-408C-B6BA-E6CE04E30E7E}" type="slidenum">
              <a:rPr sz="1200">
                <a:latin typeface="Times New Roman" pitchFamily="18" charset="0"/>
              </a:rPr>
              <a:pPr algn="r" rtl="0" eaLnBrk="1" hangingPunct="1"/>
              <a:t>61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56520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4336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97934541-D539-49BF-BA4C-67FA266ACC21}" type="slidenum">
              <a:rPr sz="1200">
                <a:latin typeface="Times New Roman" pitchFamily="18" charset="0"/>
              </a:rPr>
              <a:pPr algn="r" rtl="0" eaLnBrk="1" hangingPunct="1"/>
              <a:t>62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118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454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46FE660-3D86-4C1E-8E2C-019279C9E5EB}" type="slidenum">
              <a:rPr sz="1200">
                <a:latin typeface="Times New Roman" pitchFamily="18" charset="0"/>
              </a:rPr>
              <a:pPr algn="r" rtl="0" eaLnBrk="1" hangingPunct="1"/>
              <a:t>64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51707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4746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5BC870C-7422-44E2-ABC8-15AFBCA58586}" type="slidenum">
              <a:rPr sz="1200">
                <a:latin typeface="Times New Roman" pitchFamily="18" charset="0"/>
              </a:rPr>
              <a:pPr algn="r" rtl="0" eaLnBrk="1" hangingPunct="1"/>
              <a:t>65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1921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4950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869A39CB-C042-4E84-87FD-2859D241057F}" type="slidenum">
              <a:rPr sz="1200">
                <a:latin typeface="Times New Roman" pitchFamily="18" charset="0"/>
              </a:rPr>
              <a:pPr algn="r" rtl="0" eaLnBrk="1" hangingPunct="1"/>
              <a:t>66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374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30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398AE5C-2E80-420F-96D2-9BEA6F6EF224}" type="slidenum">
              <a:rPr sz="1200">
                <a:latin typeface="Times New Roman" pitchFamily="18" charset="0"/>
              </a:rPr>
              <a:pPr algn="r" rtl="0" eaLnBrk="1" hangingPunct="1"/>
              <a:t>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55400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155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58A1869-BE45-4AFC-BA54-16AE487602FF}" type="slidenum">
              <a:rPr sz="1200">
                <a:latin typeface="Times New Roman" pitchFamily="18" charset="0"/>
              </a:rPr>
              <a:pPr algn="r" rtl="0" eaLnBrk="1" hangingPunct="1"/>
              <a:t>67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4419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36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A48867F-9393-49B9-AE8A-54BC4CFDFCFF}" type="slidenum">
              <a:rPr sz="1200">
                <a:latin typeface="Times New Roman" pitchFamily="18" charset="0"/>
              </a:rPr>
              <a:pPr algn="r" rtl="0" eaLnBrk="1" hangingPunct="1"/>
              <a:t>68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3393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56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1AC418B-E9B5-493D-8431-47B5AEBD9ECE}" type="slidenum">
              <a:rPr sz="1200">
                <a:latin typeface="Times New Roman" pitchFamily="18" charset="0"/>
              </a:rPr>
              <a:pPr algn="r" rtl="0" eaLnBrk="1" hangingPunct="1"/>
              <a:t>69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71793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770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74FDC64-6DBF-4F29-B917-D5C2580D2530}" type="slidenum">
              <a:rPr sz="1200">
                <a:latin typeface="Times New Roman" pitchFamily="18" charset="0"/>
              </a:rPr>
              <a:pPr algn="r" rtl="0" eaLnBrk="1" hangingPunct="1"/>
              <a:t>70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90924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974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2834D0B-359C-45E1-BB9C-FD2AF2C86FCD}" type="slidenum">
              <a:rPr sz="1200">
                <a:latin typeface="Times New Roman" pitchFamily="18" charset="0"/>
              </a:rPr>
              <a:pPr algn="r" rtl="0" eaLnBrk="1" hangingPunct="1"/>
              <a:t>71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29123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556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1AC418B-E9B5-493D-8431-47B5AEBD9ECE}" type="slidenum">
              <a:rPr sz="1200">
                <a:latin typeface="Times New Roman" pitchFamily="18" charset="0"/>
              </a:rPr>
              <a:pPr algn="r" rtl="0" eaLnBrk="1" hangingPunct="1"/>
              <a:t>72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87404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6179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F3790A5-9ED3-40CF-977F-8643C9E23C31}" type="slidenum">
              <a:rPr sz="1200">
                <a:latin typeface="Times New Roman" pitchFamily="18" charset="0"/>
              </a:rPr>
              <a:pPr algn="r" rtl="0" eaLnBrk="1" hangingPunct="1"/>
              <a:t>73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8764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720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967684F-ECF7-4D92-82E3-0BA1216FC5BB}" type="slidenum">
              <a:rPr sz="1200">
                <a:latin typeface="Times New Roman" pitchFamily="18" charset="0"/>
              </a:rPr>
              <a:pPr algn="r" rtl="0" eaLnBrk="1" hangingPunct="1"/>
              <a:t>75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38277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740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1021776-C6D0-451C-BC42-E301E3E44A3D}" type="slidenum">
              <a:rPr sz="1200">
                <a:latin typeface="Times New Roman" pitchFamily="18" charset="0"/>
              </a:rPr>
              <a:pPr algn="r" rtl="0" eaLnBrk="1" hangingPunct="1"/>
              <a:t>76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92652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761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E839165-38DF-4CFD-BB68-F8B5F184CE38}" type="slidenum">
              <a:rPr sz="1200">
                <a:latin typeface="Times New Roman" pitchFamily="18" charset="0"/>
              </a:rPr>
              <a:pPr algn="r" rtl="0" eaLnBrk="1" hangingPunct="1"/>
              <a:t>77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002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506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20ADE81-7094-4567-B866-D61B21203075}" type="slidenum">
              <a:rPr sz="1200">
                <a:latin typeface="Times New Roman" pitchFamily="18" charset="0"/>
              </a:rPr>
              <a:pPr algn="r" rtl="0" eaLnBrk="1" hangingPunct="1"/>
              <a:t>10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3474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F6E4FC5-C42F-4F92-B842-68D2EE095DEB}" type="slidenum">
              <a:rPr>
                <a:latin typeface="Times New Roman" pitchFamily="18" charset="0"/>
              </a:rPr>
              <a:pPr algn="l" rtl="0"/>
              <a:t>79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02544162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F6F9BF1-D074-4A66-8465-970167CF3646}" type="slidenum">
              <a:rPr>
                <a:latin typeface="Times New Roman" pitchFamily="18" charset="0"/>
              </a:rPr>
              <a:pPr algn="l" rtl="0"/>
              <a:t>80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86656787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E8F7885-5F2E-48EC-B897-E06890C7B2CD}" type="slidenum">
              <a:rPr>
                <a:latin typeface="Times New Roman" pitchFamily="18" charset="0"/>
              </a:rPr>
              <a:pPr algn="l" rtl="0"/>
              <a:t>81</a:t>
            </a:fld>
            <a:endParaRPr lang="e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183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6794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7008698-15D5-4109-8DB4-4BF6EEC3AB07}" type="slidenum">
              <a:rPr sz="1200">
                <a:latin typeface="Times New Roman" pitchFamily="18" charset="0"/>
              </a:rPr>
              <a:pPr algn="r" rtl="0" eaLnBrk="1" hangingPunct="1"/>
              <a:t>85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58106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D16322C7-C900-4BF0-A73E-A33DDA959F6C}" type="slidenum">
              <a:rPr>
                <a:latin typeface="Times New Roman" pitchFamily="18" charset="0"/>
              </a:rPr>
              <a:pPr algn="l" rtl="0"/>
              <a:t>86</a:t>
            </a:fld>
            <a:endParaRPr lang="es" altLang="en-US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9293094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6998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5FA80EE-D9F0-4817-977E-16BEE27B275A}" type="slidenum">
              <a:rPr sz="1200">
                <a:latin typeface="Times New Roman" pitchFamily="18" charset="0"/>
              </a:rPr>
              <a:pPr algn="r" rtl="0" eaLnBrk="1" hangingPunct="1"/>
              <a:t>88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39445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7818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202BEBF-3951-4D21-A497-D4673A7AF720}" type="slidenum">
              <a:rPr sz="1200">
                <a:latin typeface="Times New Roman" pitchFamily="18" charset="0"/>
              </a:rPr>
              <a:pPr algn="r" rtl="0" eaLnBrk="1" hangingPunct="1"/>
              <a:t>90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36818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8022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735258C-9B13-4B19-BFAF-CDE4425EF486}" type="slidenum">
              <a:rPr sz="1200">
                <a:latin typeface="Times New Roman" pitchFamily="18" charset="0"/>
              </a:rPr>
              <a:pPr algn="r" rtl="0" eaLnBrk="1" hangingPunct="1"/>
              <a:t>91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04105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18227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8DC6886-4DB4-4082-8A01-77AAB4C8933B}" type="slidenum">
              <a:rPr sz="1200">
                <a:latin typeface="Times New Roman" pitchFamily="18" charset="0"/>
              </a:rPr>
              <a:pPr algn="r" rtl="0" eaLnBrk="1" hangingPunct="1"/>
              <a:t>92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126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710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F8344EB-3A5F-4BD1-B181-63620BD2CA5A}" type="slidenum">
              <a:rPr sz="1200">
                <a:latin typeface="Times New Roman" pitchFamily="18" charset="0"/>
              </a:rPr>
              <a:pPr algn="r" rtl="0" eaLnBrk="1" hangingPunct="1"/>
              <a:t>11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711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915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9F70EFA0-E78A-46F1-B20C-ED5E07E1A5BF}" type="slidenum">
              <a:rPr sz="1200">
                <a:latin typeface="Times New Roman" pitchFamily="18" charset="0"/>
              </a:rPr>
              <a:pPr algn="r" rtl="0" eaLnBrk="1" hangingPunct="1"/>
              <a:t>12</a:t>
            </a:fld>
            <a:endParaRPr lang="es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118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C75701D7-5245-4D59-AD48-7E68E0FD46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BBDEBC-3449-47F4-A2EE-640B6CC6C4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602483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B2F9F86-0DE5-4F53-9165-BE5C8D07E3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B140E-97B4-4C06-9C84-86B1BEC0B24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B807AE5-A500-4F91-82AD-55DF27B18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4DECE32-F03D-4AFF-A60F-85062E071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B433F-D69F-4AC3-8F3A-EF440EB20C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3606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7" Type="http://schemas.openxmlformats.org/officeDocument/2006/relationships/slide" Target="slide8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87.xml"/><Relationship Id="rId5" Type="http://schemas.openxmlformats.org/officeDocument/2006/relationships/slide" Target="slide63.xml"/><Relationship Id="rId4" Type="http://schemas.openxmlformats.org/officeDocument/2006/relationships/slide" Target="slide7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1.png"/><Relationship Id="rId2" Type="http://schemas.openxmlformats.org/officeDocument/2006/relationships/video" Target="2013%20MBMAX64%20Reading%20Files.avi" TargetMode="External"/><Relationship Id="rId1" Type="http://schemas.microsoft.com/office/2007/relationships/media" Target="2013%20MBMAX64%20Reading%20Files.avi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0.png"/><Relationship Id="rId2" Type="http://schemas.openxmlformats.org/officeDocument/2006/relationships/video" Target="2014%20MBMAX%20True%20Heave.avi" TargetMode="External"/><Relationship Id="rId1" Type="http://schemas.microsoft.com/office/2007/relationships/media" Target="2014%20MBMAX%20True%20Heave.avi" TargetMode="Externa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81.png"/><Relationship Id="rId2" Type="http://schemas.openxmlformats.org/officeDocument/2006/relationships/video" Target="2013%20MBMAX64%20Moving%20to%20Stage%202.avi" TargetMode="External"/><Relationship Id="rId1" Type="http://schemas.microsoft.com/office/2007/relationships/media" Target="2013%20MBMAX64%20Moving%20to%20Stage%202.avi" TargetMode="Externa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notesSlide" Target="../notesSlides/notesSlide4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2013%20MBMAX64%20SweepWindow.avi" TargetMode="External"/><Relationship Id="rId1" Type="http://schemas.microsoft.com/office/2007/relationships/media" Target="2013%20MBMAX64%20SweepWindow.avi" TargetMode="External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2013%20MBMAX64%20%20Sweep%20Windows.avi" TargetMode="External"/><Relationship Id="rId1" Type="http://schemas.microsoft.com/office/2007/relationships/media" Target="2013%20MBMAX64%20%20Sweep%20Windows.avi" TargetMode="Externa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notesSlide" Target="../notesSlides/notesSlide5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12.png"/><Relationship Id="rId2" Type="http://schemas.openxmlformats.org/officeDocument/2006/relationships/video" Target="2013%20MBMAX64%20Profile%20Window.avi" TargetMode="External"/><Relationship Id="rId1" Type="http://schemas.microsoft.com/office/2007/relationships/media" Target="2013%20MBMAX64%20Profile%20Window.avi" TargetMode="Externa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notesSlide" Target="../notesSlides/notesSlide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21.png"/><Relationship Id="rId2" Type="http://schemas.openxmlformats.org/officeDocument/2006/relationships/video" Target="2013%20MBMAX64%20Cloud%20Window.avi" TargetMode="External"/><Relationship Id="rId1" Type="http://schemas.microsoft.com/office/2007/relationships/media" Target="2013%20MBMAX64%20Cloud%20Window.avi" TargetMode="Externa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notesSlide" Target="../notesSlides/notesSlide6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5.png"/><Relationship Id="rId4" Type="http://schemas.openxmlformats.org/officeDocument/2006/relationships/oleObject" Target="../embeddings/oleObject1.bin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38.png"/><Relationship Id="rId2" Type="http://schemas.openxmlformats.org/officeDocument/2006/relationships/video" Target="2015%20MBMAX64%20Water%20Column%20Editing.avi" TargetMode="External"/><Relationship Id="rId1" Type="http://schemas.microsoft.com/office/2007/relationships/media" Target="2015%20MBMAX64%20Water%20Column%20Editing.avi" TargetMode="Externa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notesSlide" Target="../notesSlides/notesSlide7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4" b="6684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 dirty="0" smtClean="0"/>
              <a:t>Procesamiento </a:t>
            </a:r>
            <a:r>
              <a:rPr lang="es" b="0" i="0" u="none" dirty="0"/>
              <a:t>Datos - MBES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6FAE7B4-B01E-4D26-81A8-C741752BA8A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8965"/>
            <a:ext cx="8827879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Pestaña Levantamiento, Info Levantamiento</a:t>
            </a:r>
          </a:p>
        </p:txBody>
      </p:sp>
      <p:sp>
        <p:nvSpPr>
          <p:cNvPr id="34821" name="Text Box 11">
            <a:extLst>
              <a:ext uri="{FF2B5EF4-FFF2-40B4-BE49-F238E27FC236}">
                <a16:creationId xmlns="" xmlns:a16="http://schemas.microsoft.com/office/drawing/2014/main" id="{0F17BF9A-227C-4D39-88E1-E40936CAA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49" y="3249613"/>
            <a:ext cx="4740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Resumen de Información del Levantamiento</a:t>
            </a:r>
          </a:p>
        </p:txBody>
      </p:sp>
      <p:pic>
        <p:nvPicPr>
          <p:cNvPr id="440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6659"/>
            <a:ext cx="5845175" cy="18526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2889250"/>
            <a:ext cx="3814762" cy="32639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8" name="TextBox 4"/>
          <p:cNvSpPr txBox="1">
            <a:spLocks noChangeArrowheads="1"/>
          </p:cNvSpPr>
          <p:nvPr/>
        </p:nvSpPr>
        <p:spPr bwMode="auto">
          <a:xfrm flipH="1">
            <a:off x="428625" y="3689350"/>
            <a:ext cx="4648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Prof. o Elevación:  </a:t>
            </a:r>
            <a:r>
              <a:rPr lang="es" sz="1400" b="0" i="0" u="none" dirty="0">
                <a:latin typeface="Verdana" pitchFamily="34" charset="0"/>
                <a:ea typeface="Verdana" pitchFamily="34" charset="0"/>
                <a:cs typeface="Verdana" pitchFamily="34" charset="0"/>
              </a:rPr>
              <a:t>Seleccione su Modo de Trabajo.</a:t>
            </a:r>
          </a:p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Cargue Sonar Lateral si esta Disponible</a:t>
            </a:r>
            <a:r>
              <a:rPr lang="es" sz="1400" b="0" i="0" u="none" dirty="0">
                <a:latin typeface="Verdana" pitchFamily="34" charset="0"/>
                <a:ea typeface="Verdana" pitchFamily="34" charset="0"/>
                <a:cs typeface="Verdana" pitchFamily="34" charset="0"/>
              </a:rPr>
              <a:t>: Es Útil para Edición. Puede ser vista (solo) en edición con datos Bati</a:t>
            </a:r>
          </a:p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Cargue Multidetección:  </a:t>
            </a:r>
            <a:r>
              <a:rPr lang="es" sz="1400" b="0" i="0" u="none" dirty="0">
                <a:latin typeface="Verdana" pitchFamily="34" charset="0"/>
                <a:ea typeface="Verdana" pitchFamily="34" charset="0"/>
                <a:cs typeface="Verdana" pitchFamily="34" charset="0"/>
              </a:rPr>
              <a:t>Para sistemas que soportan múltiples detecciones / haz.</a:t>
            </a:r>
          </a:p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Detalles:  </a:t>
            </a:r>
            <a:r>
              <a:rPr lang="es" sz="1400" b="0" i="0" u="none" dirty="0">
                <a:latin typeface="Verdana" pitchFamily="34" charset="0"/>
                <a:ea typeface="Verdana" pitchFamily="34" charset="0"/>
                <a:cs typeface="Verdana" pitchFamily="34" charset="0"/>
              </a:rPr>
              <a:t>Haga clic para ver información de levantamiento adicional (imagen a la derecha).</a:t>
            </a:r>
          </a:p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Prueba Memoria:  </a:t>
            </a:r>
            <a:r>
              <a:rPr lang="es" sz="1400" b="0" i="0" u="none" dirty="0">
                <a:latin typeface="Verdana" pitchFamily="34" charset="0"/>
                <a:ea typeface="Verdana" pitchFamily="34" charset="0"/>
                <a:cs typeface="Verdana" pitchFamily="34" charset="0"/>
              </a:rPr>
              <a:t>Suficiente memoria para cargar archivos?</a:t>
            </a:r>
          </a:p>
        </p:txBody>
      </p:sp>
    </p:spTree>
    <p:extLst>
      <p:ext uri="{BB962C8B-B14F-4D97-AF65-F5344CB8AC3E}">
        <p14:creationId xmlns:p14="http://schemas.microsoft.com/office/powerpoint/2010/main" val="1599043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D23AD9D-1F0D-4E2D-A822-AB7EEB35E5C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2804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Levantamiento, Parámetros Matriz</a:t>
            </a:r>
          </a:p>
        </p:txBody>
      </p:sp>
      <p:sp>
        <p:nvSpPr>
          <p:cNvPr id="35843" name="Text Box 11">
            <a:extLst>
              <a:ext uri="{FF2B5EF4-FFF2-40B4-BE49-F238E27FC236}">
                <a16:creationId xmlns="" xmlns:a16="http://schemas.microsoft.com/office/drawing/2014/main" id="{2C92AEBE-3BAB-4FE4-973C-54262011C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2457450"/>
            <a:ext cx="4527550" cy="389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Editar: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Tamaño Celda Auto: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mejor ajuste para obtener 25 - 50 Puntos por Celda.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Tamaño Celda: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en unidades de trabajo. Celdas son Cuadradas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Tamaño Nube Auto: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~250,000 Puntos / Sección Nube.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Tamaño Nube: 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Para Secciones Cuadradas.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Tamaño a los Datos: 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Ajustar MTX a Levantamiento.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Rotar a Línea Levantamiento: 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Alinear MTX con Primera Línea Levantamiento.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Archivo HYPACK MTX: 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Parámetros Celda Desde Archivo MTX.  Use esto cuando este haciendo una Prueba Desempeño!</a:t>
            </a: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93721"/>
            <a:ext cx="6489980" cy="102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765" y="2668001"/>
            <a:ext cx="4296802" cy="302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442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40C8760-379E-410D-B619-7E2CECF1372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0295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Levantamiento, TPU</a:t>
            </a:r>
          </a:p>
        </p:txBody>
      </p:sp>
      <p:sp>
        <p:nvSpPr>
          <p:cNvPr id="22531" name="Text Box 11">
            <a:extLst>
              <a:ext uri="{FF2B5EF4-FFF2-40B4-BE49-F238E27FC236}">
                <a16:creationId xmlns="" xmlns:a16="http://schemas.microsoft.com/office/drawing/2014/main" id="{8BD4736D-C287-4AAC-B40D-AC9720CEF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3284538"/>
            <a:ext cx="4572000" cy="3031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108585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Habilite cálculos TPU si es necesario.  TPU es requerido para CUBO.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TPU = Incertidumbre Total Propagada.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Estándar de Precisión del Levantamiento</a:t>
            </a:r>
          </a:p>
          <a:p>
            <a:pPr lvl="1" algn="l" rtl="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s" sz="1800" b="0" i="0" u="none" dirty="0">
                <a:solidFill>
                  <a:srgbClr val="0091BB"/>
                </a:solidFill>
                <a:latin typeface="+mn-lt"/>
              </a:rPr>
              <a:t>Ordenes OHI</a:t>
            </a:r>
          </a:p>
          <a:p>
            <a:pPr lvl="1" algn="l" rtl="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s" sz="1800" b="0" i="0" u="none" dirty="0">
                <a:solidFill>
                  <a:srgbClr val="0091BB"/>
                </a:solidFill>
                <a:latin typeface="+mn-lt"/>
              </a:rPr>
              <a:t>USACE Duro y Blando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Haga clic en “Editor TPU” para cambiar los parámetros.</a:t>
            </a:r>
          </a:p>
        </p:txBody>
      </p:sp>
      <p:pic>
        <p:nvPicPr>
          <p:cNvPr id="4813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163638"/>
            <a:ext cx="32480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1700213"/>
            <a:ext cx="3324225" cy="428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DE4F2609-0A53-4154-A94C-FB6A80967A67}"/>
              </a:ext>
            </a:extLst>
          </p:cNvPr>
          <p:cNvCxnSpPr/>
          <p:nvPr/>
        </p:nvCxnSpPr>
        <p:spPr>
          <a:xfrm flipV="1">
            <a:off x="4040188" y="2671763"/>
            <a:ext cx="1128712" cy="15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457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F6DE09CC-6903-4240-9474-86F4EE32EAF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Pestaña Levantamiento, Auto Procesado</a:t>
            </a:r>
          </a:p>
        </p:txBody>
      </p:sp>
      <p:sp>
        <p:nvSpPr>
          <p:cNvPr id="22531" name="Text Box 11">
            <a:extLst>
              <a:ext uri="{FF2B5EF4-FFF2-40B4-BE49-F238E27FC236}">
                <a16:creationId xmlns="" xmlns:a16="http://schemas.microsoft.com/office/drawing/2014/main" id="{218224F9-02E6-419F-94BF-39E9436C1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385888"/>
            <a:ext cx="4572000" cy="4755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108585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Etapa 2 Va Directamente a Edición Profundidad. Seleccione opciones después de cargar archivos.</a:t>
            </a:r>
          </a:p>
          <a:p>
            <a:pPr lvl="1" algn="l" rtl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es" sz="1800" b="0" i="0" u="none" dirty="0">
                <a:solidFill>
                  <a:srgbClr val="0091BB"/>
                </a:solidFill>
                <a:latin typeface="+mn-lt"/>
              </a:rPr>
              <a:t>No </a:t>
            </a:r>
            <a:r>
              <a:rPr lang="es" sz="1800" b="0" i="0" u="none" dirty="0" smtClean="0">
                <a:solidFill>
                  <a:srgbClr val="0091BB"/>
                </a:solidFill>
                <a:latin typeface="+mn-lt"/>
              </a:rPr>
              <a:t>Para </a:t>
            </a:r>
            <a:r>
              <a:rPr lang="es" sz="1800" b="0" i="0" u="none" dirty="0">
                <a:solidFill>
                  <a:srgbClr val="0091BB"/>
                </a:solidFill>
                <a:latin typeface="+mn-lt"/>
              </a:rPr>
              <a:t>en la Etapa de Datos Brutos.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Aplicar Filtros:  Automáticamente Aplica Filtros de Posición, Marea y Profundidad.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Ajustes POSPac y Oleaje Verdadero:  Automáticamente Aplica archivos Post Procesamiento Applanix.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742950" lvl="1" indent="0" algn="l" rtl="0">
              <a:spcBef>
                <a:spcPts val="600"/>
              </a:spcBef>
              <a:defRPr/>
            </a:pPr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Nota: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Si usa esta opción, edición desde Fase 1 puede todavía ser efectuada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906" y="2544962"/>
            <a:ext cx="4019924" cy="21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309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72433D8-EC3E-4B09-B9F4-AADA107B899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Parámetros de Lectura, Listado Archivos</a:t>
            </a:r>
          </a:p>
        </p:txBody>
      </p:sp>
      <p:sp>
        <p:nvSpPr>
          <p:cNvPr id="38915" name="Text Box 11">
            <a:extLst>
              <a:ext uri="{FF2B5EF4-FFF2-40B4-BE49-F238E27FC236}">
                <a16:creationId xmlns="" xmlns:a16="http://schemas.microsoft.com/office/drawing/2014/main" id="{026AEBB2-A1E2-47CA-A335-CAF698796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202" y="1954212"/>
            <a:ext cx="5821362" cy="140038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El Listado de Archivos esta Activo en las Pestañas Correcciones, Equipos y Procesamiento.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Seleccione Primero Archivos Levantamiento, Aplique Parámetros Después.  </a:t>
            </a:r>
            <a:r>
              <a:rPr lang="es" sz="16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Orden es Importante!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33488"/>
            <a:ext cx="25717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11">
            <a:extLst>
              <a:ext uri="{FF2B5EF4-FFF2-40B4-BE49-F238E27FC236}">
                <a16:creationId xmlns="" xmlns:a16="http://schemas.microsoft.com/office/drawing/2014/main" id="{5DA7E68C-79F2-4DBA-8CC9-E76AC47E7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91" y="4241800"/>
            <a:ext cx="8857409" cy="218521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Ejemplo 1:  Un Archivo Marea Sencillo para Todo el Levantamiento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Verdana" panose="020B0604030504040204" pitchFamily="34" charset="0"/>
              </a:rPr>
              <a:t>Seleccione Todos Los Archivos de Levantamiento, luego Abra el Archivo de Marea.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Ejemplo 2:  Levantamiento requiere Archivos Marea 1 y 2.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Verdana" panose="020B0604030504040204" pitchFamily="34" charset="0"/>
              </a:rPr>
              <a:t>Seleccione Archivos Levantamiento que Usen el 1er Archivo Marea Luego Abra TIDEFILE1.TID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Verdana" panose="020B0604030504040204" pitchFamily="34" charset="0"/>
              </a:rPr>
              <a:t>  Seleccione Archivos Levantamiento que Usen el 2do Archivo Marea Luego Abra TIDEFILE2.TID</a:t>
            </a:r>
          </a:p>
        </p:txBody>
      </p:sp>
    </p:spTree>
    <p:extLst>
      <p:ext uri="{BB962C8B-B14F-4D97-AF65-F5344CB8AC3E}">
        <p14:creationId xmlns:p14="http://schemas.microsoft.com/office/powerpoint/2010/main" val="2749911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C023A83-59B6-4DE4-947F-94B7EBF298F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8913" y="0"/>
            <a:ext cx="6690451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j-lt"/>
              </a:rPr>
              <a:t>Pestaña Correcciones, Mareas</a:t>
            </a:r>
          </a:p>
        </p:txBody>
      </p:sp>
      <p:sp>
        <p:nvSpPr>
          <p:cNvPr id="39939" name="Text Box 11">
            <a:extLst>
              <a:ext uri="{FF2B5EF4-FFF2-40B4-BE49-F238E27FC236}">
                <a16:creationId xmlns="" xmlns:a16="http://schemas.microsoft.com/office/drawing/2014/main" id="{E7129FCC-BA45-4E8F-999E-A6DD13ABC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992438"/>
            <a:ext cx="8820150" cy="1354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Defina Corrección:  </a:t>
            </a: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Para Usar esto, Active la Casilla y Entre un Valor de Corrección para Todo el Archivo.  Déjelo en 0.0 para remover mareas.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Archivo TID:  </a:t>
            </a: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Seleccione un Archivo TID.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X:  </a:t>
            </a: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Remueve Archivo TID.</a:t>
            </a: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60463"/>
            <a:ext cx="492283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Box 11">
            <a:extLst>
              <a:ext uri="{FF2B5EF4-FFF2-40B4-BE49-F238E27FC236}">
                <a16:creationId xmlns="" xmlns:a16="http://schemas.microsoft.com/office/drawing/2014/main" id="{CF5BB0C4-0355-4244-9D92-DB6C47EB0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7650" y="1773238"/>
            <a:ext cx="3563938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Correcciones son aplicadas a Archivo(s) de Levantamiento Seleccionados  </a:t>
            </a:r>
          </a:p>
        </p:txBody>
      </p:sp>
      <p:sp>
        <p:nvSpPr>
          <p:cNvPr id="39942" name="Text Box 11">
            <a:extLst>
              <a:ext uri="{FF2B5EF4-FFF2-40B4-BE49-F238E27FC236}">
                <a16:creationId xmlns="" xmlns:a16="http://schemas.microsoft.com/office/drawing/2014/main" id="{188BE468-0688-455F-AC83-190657594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4757738"/>
            <a:ext cx="7921625" cy="1431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Prioridad – MBMAX64</a:t>
            </a:r>
            <a:r>
              <a:rPr lang="es" b="1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 Nunca </a:t>
            </a: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Hará Doble Corrección por Marea: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  Definir Corrección.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  Archivo TID.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b="0" i="0" u="none">
                <a:solidFill>
                  <a:srgbClr val="0091BB"/>
                </a:solidFill>
                <a:latin typeface="Verdana" panose="020B0604030504040204" pitchFamily="34" charset="0"/>
              </a:rPr>
              <a:t>  Datos Marea Desde Archivo Levantamiento.</a:t>
            </a:r>
          </a:p>
        </p:txBody>
      </p:sp>
    </p:spTree>
    <p:extLst>
      <p:ext uri="{BB962C8B-B14F-4D97-AF65-F5344CB8AC3E}">
        <p14:creationId xmlns:p14="http://schemas.microsoft.com/office/powerpoint/2010/main" val="1884524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76746B6-88B7-44FE-86CF-8EEA6CF5AE1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Correcciones, Vel. del Sonido.</a:t>
            </a:r>
          </a:p>
        </p:txBody>
      </p:sp>
      <p:sp>
        <p:nvSpPr>
          <p:cNvPr id="40963" name="Text Box 11">
            <a:extLst>
              <a:ext uri="{FF2B5EF4-FFF2-40B4-BE49-F238E27FC236}">
                <a16:creationId xmlns="" xmlns:a16="http://schemas.microsoft.com/office/drawing/2014/main" id="{E2100ECD-FEC6-410D-8F5E-78C30C3AF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1536700"/>
            <a:ext cx="4230688" cy="14773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Archivo VEL: 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Seleccione Uno o Más Archivos VEL (Perfil SV).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X: 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Remueve Archivo VEL.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Parámetros Ecosonda No son Requeridos para Multihaz.</a:t>
            </a:r>
          </a:p>
        </p:txBody>
      </p:sp>
      <p:sp>
        <p:nvSpPr>
          <p:cNvPr id="40964" name="Text Box 11">
            <a:extLst>
              <a:ext uri="{FF2B5EF4-FFF2-40B4-BE49-F238E27FC236}">
                <a16:creationId xmlns="" xmlns:a16="http://schemas.microsoft.com/office/drawing/2014/main" id="{FC4258F6-D3DC-4E7E-8064-F54EFFBC1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938" y="3321050"/>
            <a:ext cx="3394075" cy="295465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Para Múltiples Archivos Entre Hora y Fechas del Perfil.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Entre Hora, Fecha y Posición del Perfil para la Tercera Opción de Interpolación (Hora y Posición).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Desde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HYPACK® 2017 Archivos VEL pueden contener Hora, Fecha y Posición.</a:t>
            </a:r>
          </a:p>
        </p:txBody>
      </p:sp>
      <p:pic>
        <p:nvPicPr>
          <p:cNvPr id="563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48593"/>
            <a:ext cx="43846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8C12077D-35B8-46B8-8D21-221784924E87}"/>
              </a:ext>
            </a:extLst>
          </p:cNvPr>
          <p:cNvCxnSpPr/>
          <p:nvPr/>
        </p:nvCxnSpPr>
        <p:spPr>
          <a:xfrm flipV="1">
            <a:off x="3743325" y="3897313"/>
            <a:ext cx="720725" cy="863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321050"/>
            <a:ext cx="537368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469735" y="2384277"/>
            <a:ext cx="2606467" cy="393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8845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708100-E887-4D2D-8AB3-FFD9918EAFA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Correcciones, Calado</a:t>
            </a:r>
          </a:p>
        </p:txBody>
      </p:sp>
      <p:sp>
        <p:nvSpPr>
          <p:cNvPr id="41987" name="Text Box 11">
            <a:extLst>
              <a:ext uri="{FF2B5EF4-FFF2-40B4-BE49-F238E27FC236}">
                <a16:creationId xmlns="" xmlns:a16="http://schemas.microsoft.com/office/drawing/2014/main" id="{D8F42D2B-4DBB-49E9-AFC6-42D795932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4" y="1325563"/>
            <a:ext cx="77928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Correcciones son aplicadas a Archivo(s) de Levantamiento Seleccionados  </a:t>
            </a: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90713"/>
            <a:ext cx="7559675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11">
            <a:extLst>
              <a:ext uri="{FF2B5EF4-FFF2-40B4-BE49-F238E27FC236}">
                <a16:creationId xmlns="" xmlns:a16="http://schemas.microsoft.com/office/drawing/2014/main" id="{30EC1F85-491A-466E-BF8E-7BB66A6DB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3500438"/>
            <a:ext cx="6516687" cy="2554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Verdana" panose="020B0604030504040204" pitchFamily="34" charset="0"/>
              </a:rPr>
              <a:t>Defina Corrección: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Para Usar Esto, Active la Casilla y Entre un Valor de Corrección para Squat y Asentamiento para Todo el Archivo.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Verdana" panose="020B0604030504040204" pitchFamily="34" charset="0"/>
              </a:rPr>
              <a:t>Prioridad: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AutoNum type="arabicPeriod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  Definir Corrección.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AutoNum type="arabicPeriod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  Dato Calado Desde Archivo de Levantamiento.</a:t>
            </a:r>
          </a:p>
        </p:txBody>
      </p:sp>
    </p:spTree>
    <p:extLst>
      <p:ext uri="{BB962C8B-B14F-4D97-AF65-F5344CB8AC3E}">
        <p14:creationId xmlns:p14="http://schemas.microsoft.com/office/powerpoint/2010/main" val="2826898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BBE3ECE-35D0-496A-A8E1-E9E3B25095D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Equipo, Resumen</a:t>
            </a:r>
          </a:p>
        </p:txBody>
      </p:sp>
      <p:sp>
        <p:nvSpPr>
          <p:cNvPr id="43011" name="Text Box 11">
            <a:extLst>
              <a:ext uri="{FF2B5EF4-FFF2-40B4-BE49-F238E27FC236}">
                <a16:creationId xmlns="" xmlns:a16="http://schemas.microsoft.com/office/drawing/2014/main" id="{4086603C-7911-4330-A9A7-00BEDDC47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9075" y="1550988"/>
            <a:ext cx="3816350" cy="1970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Resumen de una Página de Selecciones de Equipos y Ofsets.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Botones Edición... para Hacer Cambios.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Prueba Parcheo ófsets para cada archivo (valores para sistemas de Cabeza Doble cuando sea aplicable)</a:t>
            </a:r>
            <a:endParaRPr lang="es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43012" name="Text Box 11">
            <a:extLst>
              <a:ext uri="{FF2B5EF4-FFF2-40B4-BE49-F238E27FC236}">
                <a16:creationId xmlns="" xmlns:a16="http://schemas.microsoft.com/office/drawing/2014/main" id="{FD175684-DEFB-4B9D-BCCC-CF36C9287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2413" y="3644900"/>
            <a:ext cx="3811587" cy="2124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68580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Método Ofsets alternos Anula Parámetros Encontrados en Archivos de Levantamiento</a:t>
            </a:r>
            <a:endParaRPr lang="es" altLang="en-US" sz="1600" dirty="0">
              <a:solidFill>
                <a:srgbClr val="0091BB"/>
              </a:solidFill>
              <a:latin typeface="+mn-lt"/>
            </a:endParaRP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Selecciones de Equipos y Ofsets.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Cargar y Salvar Configuración: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Cargue Ofsets Desde Archivo Config. Bote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Opciones para siempre usar esto archivo</a:t>
            </a:r>
          </a:p>
        </p:txBody>
      </p:sp>
      <p:pic>
        <p:nvPicPr>
          <p:cNvPr id="6042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0" y="1550988"/>
            <a:ext cx="4938713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11"/>
          <p:cNvSpPr txBox="1">
            <a:spLocks noChangeArrowheads="1"/>
          </p:cNvSpPr>
          <p:nvPr/>
        </p:nvSpPr>
        <p:spPr bwMode="auto">
          <a:xfrm>
            <a:off x="520139" y="3521075"/>
            <a:ext cx="126047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0" i="0" u="none" dirty="0">
                <a:solidFill>
                  <a:srgbClr val="C00000"/>
                </a:solidFill>
                <a:latin typeface="Verdana" pitchFamily="34" charset="0"/>
              </a:rPr>
              <a:t>Parámetros son Aplicados a Archivo(s) de Levantamiento Seleccionados  </a:t>
            </a:r>
          </a:p>
        </p:txBody>
      </p:sp>
    </p:spTree>
    <p:extLst>
      <p:ext uri="{BB962C8B-B14F-4D97-AF65-F5344CB8AC3E}">
        <p14:creationId xmlns:p14="http://schemas.microsoft.com/office/powerpoint/2010/main" val="1814813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3540C6B-0FF0-41BD-B1F4-D15D9193464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Equipos y Ofsets</a:t>
            </a:r>
          </a:p>
        </p:txBody>
      </p:sp>
      <p:sp>
        <p:nvSpPr>
          <p:cNvPr id="44035" name="Text Box 11">
            <a:extLst>
              <a:ext uri="{FF2B5EF4-FFF2-40B4-BE49-F238E27FC236}">
                <a16:creationId xmlns="" xmlns:a16="http://schemas.microsoft.com/office/drawing/2014/main" id="{4719C6B8-2889-4129-BC8D-69910E6D8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8" y="5026025"/>
            <a:ext cx="503078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Parámetros son Aplicados a Archivo(s) de Levantamiento Seleccionados  </a:t>
            </a:r>
          </a:p>
        </p:txBody>
      </p:sp>
      <p:sp>
        <p:nvSpPr>
          <p:cNvPr id="44036" name="Text Box 11">
            <a:extLst>
              <a:ext uri="{FF2B5EF4-FFF2-40B4-BE49-F238E27FC236}">
                <a16:creationId xmlns="" xmlns:a16="http://schemas.microsoft.com/office/drawing/2014/main" id="{D066103E-8BE6-4029-BC3A-4542B2426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1577975"/>
            <a:ext cx="3563938" cy="163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Use Listados Desplegables para Seleccionar Equipos.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Entre Ofsets Relevantes.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Si usa MAREAS RTK, habilite este parámetro</a:t>
            </a:r>
          </a:p>
        </p:txBody>
      </p:sp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304925"/>
            <a:ext cx="5137150" cy="365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11">
            <a:extLst>
              <a:ext uri="{FF2B5EF4-FFF2-40B4-BE49-F238E27FC236}">
                <a16:creationId xmlns="" xmlns:a16="http://schemas.microsoft.com/office/drawing/2014/main" id="{70F066BD-0A2A-4FBF-BD47-41237BAA7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5553075"/>
            <a:ext cx="3311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Ajustes MRU (si lo requiere)</a:t>
            </a:r>
          </a:p>
        </p:txBody>
      </p:sp>
      <p:pic>
        <p:nvPicPr>
          <p:cNvPr id="6247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592513"/>
            <a:ext cx="34575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EB7263C1-4513-4EC8-AAB5-AD9A2B88DD1B}"/>
              </a:ext>
            </a:extLst>
          </p:cNvPr>
          <p:cNvCxnSpPr>
            <a:stCxn id="44038" idx="3"/>
          </p:cNvCxnSpPr>
          <p:nvPr/>
        </p:nvCxnSpPr>
        <p:spPr>
          <a:xfrm flipV="1">
            <a:off x="4930775" y="5732463"/>
            <a:ext cx="504825" cy="6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51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496235" cy="988786"/>
          </a:xfrm>
        </p:spPr>
        <p:txBody>
          <a:bodyPr/>
          <a:lstStyle/>
          <a:p>
            <a:pPr algn="l" rtl="0"/>
            <a:r>
              <a:rPr lang="es" sz="3200" b="0" i="0" u="none"/>
              <a:t>	Introducción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</a:t>
            </a:fld>
            <a:endParaRPr lang="es" dirty="0"/>
          </a:p>
        </p:txBody>
      </p:sp>
      <p:sp>
        <p:nvSpPr>
          <p:cNvPr id="3" name="TextBox 2"/>
          <p:cNvSpPr txBox="1"/>
          <p:nvPr/>
        </p:nvSpPr>
        <p:spPr>
          <a:xfrm>
            <a:off x="400049" y="1122759"/>
            <a:ext cx="83343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  <a:hlinkClick r:id="rId2" action="ppaction://hlinksldjump"/>
            </a:endParaRPr>
          </a:p>
          <a:p>
            <a:pPr algn="l" rtl="0"/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Esta sesión se enfocará en el procesamiento de los datos Multihaz. Los tópicos listados mas abajo son cubiertos por esta sesión. </a:t>
            </a: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2" action="ppaction://hlinksldjump"/>
              </a:rPr>
              <a:t>Cargado Datos Multihaz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3" action="ppaction://hlinksldjump"/>
              </a:rPr>
              <a:t>Entendiendo los Filtros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4" action="ppaction://hlinksldjump"/>
              </a:rPr>
              <a:t>CUBO en MBMAX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5" action="ppaction://hlinksldjump"/>
              </a:rPr>
              <a:t>Editando los Datos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6" action="ppaction://hlinksldjump"/>
              </a:rPr>
              <a:t>COLUMNA DE AGUA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200150" lvl="2" indent="-285750" algn="l" rtl="0"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hlinkClick r:id="rId7" action="ppaction://hlinksldjump"/>
              </a:rPr>
              <a:t>SALVANDO DATOS</a:t>
            </a: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183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9A9CE01-21EF-4A5A-9BC2-3C016676632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63373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Ofsets Prueba Parcheo</a:t>
            </a:r>
          </a:p>
        </p:txBody>
      </p:sp>
      <p:sp>
        <p:nvSpPr>
          <p:cNvPr id="45059" name="Text Box 11">
            <a:extLst>
              <a:ext uri="{FF2B5EF4-FFF2-40B4-BE49-F238E27FC236}">
                <a16:creationId xmlns="" xmlns:a16="http://schemas.microsoft.com/office/drawing/2014/main" id="{447773D4-5681-4368-92C6-87725046C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39" y="4390838"/>
            <a:ext cx="8104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Parámetros son Aplicados a Archivo(s) de Levantamiento Seleccionados  </a:t>
            </a:r>
          </a:p>
        </p:txBody>
      </p:sp>
      <p:sp>
        <p:nvSpPr>
          <p:cNvPr id="45060" name="Text Box 11">
            <a:extLst>
              <a:ext uri="{FF2B5EF4-FFF2-40B4-BE49-F238E27FC236}">
                <a16:creationId xmlns="" xmlns:a16="http://schemas.microsoft.com/office/drawing/2014/main" id="{3EF32BD9-9F01-4B07-9E87-06FB7652F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39" y="4913313"/>
            <a:ext cx="4967288" cy="13388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Resultados Prueba Parcheo: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 Sonar – Guiñada, Cabeceo y Balanceo.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 Cabezas 1 y 2 si Tiene Sistema Doble Cabeza.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 Latencia GPS.</a:t>
            </a:r>
          </a:p>
        </p:txBody>
      </p:sp>
      <p:pic>
        <p:nvPicPr>
          <p:cNvPr id="645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9" y="1522486"/>
            <a:ext cx="7571067" cy="261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404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BEF26E22-6471-4384-989B-ED0CBFFC1A6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0215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Procesamiento, Oleaje</a:t>
            </a:r>
          </a:p>
        </p:txBody>
      </p:sp>
      <p:sp>
        <p:nvSpPr>
          <p:cNvPr id="46083" name="Text Box 11">
            <a:extLst>
              <a:ext uri="{FF2B5EF4-FFF2-40B4-BE49-F238E27FC236}">
                <a16:creationId xmlns="" xmlns:a16="http://schemas.microsoft.com/office/drawing/2014/main" id="{68E2817E-BEE2-464D-A0A2-76849FDAB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3194050"/>
            <a:ext cx="5219700" cy="3316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Use Oleaje Marea RTK: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Ignorar Oleaje MRU.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Use Oleaje MRU: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Corrección Oleaje Desde MRU.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Corrija Oleaje Inducido: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Requerido Cuando MRU No esta Montado en la Referencia de Bote.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Remover Deriva Oleaje: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Aplicar Promedio para “Corregir” Deriva Oleaje.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Evitar Doble Oleaje: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Marea RTK y MRU Ambos Miden Oleaje.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Promedio para Remover Oleaje: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Promedio para Remover Oleaje Desde Marea RTK.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Unir Mareas con Oleaje: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Oleaje para Llenar Huecos Entre Puntos Marea RTK.</a:t>
            </a:r>
          </a:p>
        </p:txBody>
      </p:sp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089025"/>
            <a:ext cx="4567238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321050"/>
            <a:ext cx="385127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 Box 11">
            <a:extLst>
              <a:ext uri="{FF2B5EF4-FFF2-40B4-BE49-F238E27FC236}">
                <a16:creationId xmlns="" xmlns:a16="http://schemas.microsoft.com/office/drawing/2014/main" id="{FA9BDEDB-C0FD-4D74-BB5C-41803B3BF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0" y="1514477"/>
            <a:ext cx="4105275" cy="1231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Resumen de Parámetros usados en Corrección de Oleaje.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en Oleaje… para Cambiar.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Aplicado a Archivo(s) de Levantamiento Seleccionados 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E45BB1B4-AA23-439F-BAE6-D7CA39C6C132}"/>
              </a:ext>
            </a:extLst>
          </p:cNvPr>
          <p:cNvCxnSpPr/>
          <p:nvPr/>
        </p:nvCxnSpPr>
        <p:spPr>
          <a:xfrm>
            <a:off x="250825" y="3033713"/>
            <a:ext cx="8667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341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F641001-149E-4814-B151-3D08FE18062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2374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Pestaña Procesamiento, Sonar</a:t>
            </a: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57338"/>
            <a:ext cx="48133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11">
            <a:extLst>
              <a:ext uri="{FF2B5EF4-FFF2-40B4-BE49-F238E27FC236}">
                <a16:creationId xmlns="" xmlns:a16="http://schemas.microsoft.com/office/drawing/2014/main" id="{B728DA9A-A0DA-4820-BB3E-63B6CEE2C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1557338"/>
            <a:ext cx="3917950" cy="1231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Resumen de Procesamiento Sonar.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Haga clic en Sonar… para Cambiar.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Aplicado a Archivo(s) de Levantamiento Seleccionados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02C8D554-3141-4B9B-A329-95BBB468472D}"/>
              </a:ext>
            </a:extLst>
          </p:cNvPr>
          <p:cNvCxnSpPr/>
          <p:nvPr/>
        </p:nvCxnSpPr>
        <p:spPr>
          <a:xfrm>
            <a:off x="157163" y="3070225"/>
            <a:ext cx="8667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1" name="Text Box 11">
            <a:extLst>
              <a:ext uri="{FF2B5EF4-FFF2-40B4-BE49-F238E27FC236}">
                <a16:creationId xmlns="" xmlns:a16="http://schemas.microsoft.com/office/drawing/2014/main" id="{CFB9DCB1-2308-4C08-9E97-FC4B83397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3" y="3228975"/>
            <a:ext cx="3852862" cy="29546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 Sonar:  Desde Configuración EQUIPOS.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Ajuste SVP cada Ping:  Defina Tope del Perfil Usando SV Desde Sonar.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Trazado Rayos:  Correcciones por Ruta Rayos a traves del Agua.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j-lt"/>
              </a:rPr>
              <a:t>Método Línea:  Rápido.  Mejor para Aguas Someras.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j-lt"/>
              </a:rPr>
              <a:t>Método Arco:  Mejor para Aguas Profundas.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j-lt"/>
              </a:rPr>
              <a:t>Auto Seleccionar:  Programa Decide Cual Método es Adecuado.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Pre-reducción:  Reducción de Datos No intuitiva.  Remueve Porcentaje Seleccionado de pings. (mejor usar otros métodos)</a:t>
            </a:r>
          </a:p>
        </p:txBody>
      </p:sp>
      <p:sp>
        <p:nvSpPr>
          <p:cNvPr id="9" name="Bevel 8">
            <a:extLst>
              <a:ext uri="{FF2B5EF4-FFF2-40B4-BE49-F238E27FC236}">
                <a16:creationId xmlns="" xmlns:a16="http://schemas.microsoft.com/office/drawing/2014/main" id="{D8FF8100-53B9-400F-AC80-9F09CE49119C}"/>
              </a:ext>
            </a:extLst>
          </p:cNvPr>
          <p:cNvSpPr/>
          <p:nvPr/>
        </p:nvSpPr>
        <p:spPr>
          <a:xfrm>
            <a:off x="4117975" y="6249988"/>
            <a:ext cx="971550" cy="504825"/>
          </a:xfrm>
          <a:prstGeom prst="bevel">
            <a:avLst/>
          </a:prstGeom>
          <a:solidFill>
            <a:srgbClr val="0091BB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AVI</a:t>
            </a:r>
          </a:p>
        </p:txBody>
      </p:sp>
      <p:pic>
        <p:nvPicPr>
          <p:cNvPr id="68616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3228975"/>
            <a:ext cx="4840288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2013 MBMAX64 Reading File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533" y="5892007"/>
            <a:ext cx="10175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495037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7ADC3DE-EBF7-41B4-8012-949EFB1EBD7F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6712870-FEA6-41BE-8F59-130899B1878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4168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Disposición MBMAX64</a:t>
            </a:r>
          </a:p>
        </p:txBody>
      </p:sp>
      <p:sp>
        <p:nvSpPr>
          <p:cNvPr id="48132" name="Text Box 11">
            <a:extLst>
              <a:ext uri="{FF2B5EF4-FFF2-40B4-BE49-F238E27FC236}">
                <a16:creationId xmlns="" xmlns:a16="http://schemas.microsoft.com/office/drawing/2014/main" id="{DD036D02-F757-4714-860F-85D5C192F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1196975"/>
            <a:ext cx="741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Panel Superior: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Aplica Sólo a las Ventanas de Levantamiento y Datos</a:t>
            </a:r>
            <a:r>
              <a:rPr lang="es" sz="1600" b="0" i="0" u="none">
                <a:latin typeface="+mn-lt"/>
              </a:rPr>
              <a:t>.</a:t>
            </a:r>
          </a:p>
        </p:txBody>
      </p:sp>
      <p:sp>
        <p:nvSpPr>
          <p:cNvPr id="33797" name="Text Box 11">
            <a:extLst>
              <a:ext uri="{FF2B5EF4-FFF2-40B4-BE49-F238E27FC236}">
                <a16:creationId xmlns="" xmlns:a16="http://schemas.microsoft.com/office/drawing/2014/main" id="{A27FF69E-F052-42AD-80EF-2958EE0A2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40" y="1700808"/>
            <a:ext cx="43088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Panel Izquierdo: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Aplica a Todas las Ventanas y Datos</a:t>
            </a:r>
          </a:p>
        </p:txBody>
      </p:sp>
      <p:sp>
        <p:nvSpPr>
          <p:cNvPr id="48134" name="Text Box 11">
            <a:extLst>
              <a:ext uri="{FF2B5EF4-FFF2-40B4-BE49-F238E27FC236}">
                <a16:creationId xmlns="" xmlns:a16="http://schemas.microsoft.com/office/drawing/2014/main" id="{B429538A-6D00-4905-9746-2FAF744F7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0" y="5984875"/>
            <a:ext cx="6911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Barra Estado: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Dato de un Punto y Mediciones Entre Puntos.</a:t>
            </a:r>
          </a:p>
        </p:txBody>
      </p:sp>
      <p:sp>
        <p:nvSpPr>
          <p:cNvPr id="33799" name="Text Box 11">
            <a:extLst>
              <a:ext uri="{FF2B5EF4-FFF2-40B4-BE49-F238E27FC236}">
                <a16:creationId xmlns="" xmlns:a16="http://schemas.microsoft.com/office/drawing/2014/main" id="{1D37B1BC-4B20-4366-837D-FF9C36170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376" y="1808820"/>
            <a:ext cx="923330" cy="3758406"/>
          </a:xfrm>
          <a:prstGeom prst="rect">
            <a:avLst/>
          </a:prstGeom>
          <a:noFill/>
          <a:ln>
            <a:noFill/>
          </a:ln>
        </p:spPr>
        <p:txBody>
          <a:bodyPr vert="vert270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Ventana Levantamiento:</a:t>
            </a:r>
          </a:p>
          <a:p>
            <a:pPr algn="l" rtl="0">
              <a:spcBef>
                <a:spcPct val="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Traqueos en Etapa 1.</a:t>
            </a:r>
          </a:p>
          <a:p>
            <a:pPr algn="l" rtl="0">
              <a:spcBef>
                <a:spcPct val="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Matriz Levantamiento en Etapa 2.</a:t>
            </a:r>
          </a:p>
        </p:txBody>
      </p:sp>
      <p:pic>
        <p:nvPicPr>
          <p:cNvPr id="706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592263"/>
            <a:ext cx="666115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460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7273925" cy="981075"/>
          </a:xfrm>
        </p:spPr>
        <p:txBody>
          <a:bodyPr/>
          <a:lstStyle/>
          <a:p>
            <a:pPr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MBMAX64 – Ventana Principal</a:t>
            </a:r>
          </a:p>
        </p:txBody>
      </p:sp>
      <p:pic>
        <p:nvPicPr>
          <p:cNvPr id="7270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32" y="1529789"/>
            <a:ext cx="7018897" cy="462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46632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5308F3B3-4CCE-48B6-B804-3242D5EAA70F}"/>
              </a:ext>
            </a:extLst>
          </p:cNvPr>
          <p:cNvSpPr/>
          <p:nvPr/>
        </p:nvSpPr>
        <p:spPr>
          <a:xfrm>
            <a:off x="0" y="800100"/>
            <a:ext cx="9144000" cy="536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373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71625"/>
            <a:ext cx="2652713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C2A8B83-12C9-4D85-82C7-0B8DA575CB0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10033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Panel Izquierdo: Archivos Levantamiento</a:t>
            </a:r>
          </a:p>
        </p:txBody>
      </p:sp>
      <p:sp>
        <p:nvSpPr>
          <p:cNvPr id="50181" name="Text Box 11">
            <a:extLst>
              <a:ext uri="{FF2B5EF4-FFF2-40B4-BE49-F238E27FC236}">
                <a16:creationId xmlns="" xmlns:a16="http://schemas.microsoft.com/office/drawing/2014/main" id="{E310138D-F98A-4992-BADF-5F3D49B63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1566863"/>
            <a:ext cx="255587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Botones: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Cargue Levantamiento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Vaya a Etapa 2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Salve Levantamiento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Editar Parámetros de Lectura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Salvar Geo TIFF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Reporte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Procesamiento CUBO</a:t>
            </a:r>
          </a:p>
        </p:txBody>
      </p:sp>
      <p:sp>
        <p:nvSpPr>
          <p:cNvPr id="50182" name="Text Box 11">
            <a:extLst>
              <a:ext uri="{FF2B5EF4-FFF2-40B4-BE49-F238E27FC236}">
                <a16:creationId xmlns="" xmlns:a16="http://schemas.microsoft.com/office/drawing/2014/main" id="{8014FC14-D31B-4FA8-A4D8-7E35F573D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4221163"/>
            <a:ext cx="2484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Listado Archivo y Archivos Seleccionados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s" sz="1400" b="0" i="0" u="none">
                <a:solidFill>
                  <a:srgbClr val="0091BB"/>
                </a:solidFill>
                <a:latin typeface="+mn-lt"/>
              </a:rPr>
              <a:t>Número Archivo y Nombre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Asterisco en Archivos Modificados.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(2) Archivos en Etapa 2.</a:t>
            </a:r>
          </a:p>
        </p:txBody>
      </p:sp>
      <p:sp>
        <p:nvSpPr>
          <p:cNvPr id="50183" name="Text Box 11">
            <a:extLst>
              <a:ext uri="{FF2B5EF4-FFF2-40B4-BE49-F238E27FC236}">
                <a16:creationId xmlns="" xmlns:a16="http://schemas.microsoft.com/office/drawing/2014/main" id="{3BC0798A-2EBB-4E50-8750-515135EC2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2527300"/>
            <a:ext cx="24114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Más Botones: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Seleccione Todos los Archivos 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Próximo Archivo Abajo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Previo Archivo Arriba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Remover Archivo Desde Levantamiento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0C0ACB34-9546-4176-8D9E-1B5FCEB15628}"/>
              </a:ext>
            </a:extLst>
          </p:cNvPr>
          <p:cNvCxnSpPr/>
          <p:nvPr/>
        </p:nvCxnSpPr>
        <p:spPr>
          <a:xfrm flipH="1" flipV="1">
            <a:off x="5834063" y="2000250"/>
            <a:ext cx="733425" cy="904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FB832E7B-593E-4DD8-A8FA-7A82980543AB}"/>
              </a:ext>
            </a:extLst>
          </p:cNvPr>
          <p:cNvCxnSpPr/>
          <p:nvPr/>
        </p:nvCxnSpPr>
        <p:spPr>
          <a:xfrm>
            <a:off x="1965325" y="2705100"/>
            <a:ext cx="1295400" cy="222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6" name="Text Box 11">
            <a:extLst>
              <a:ext uri="{FF2B5EF4-FFF2-40B4-BE49-F238E27FC236}">
                <a16:creationId xmlns="" xmlns:a16="http://schemas.microsoft.com/office/drawing/2014/main" id="{D64DEB7E-C33D-42AC-95EC-85044D53D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8" y="1468438"/>
            <a:ext cx="207486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Opción Util: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Dibujar Selección o Todos los Archivos de Levantamiento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="" xmlns:a16="http://schemas.microsoft.com/office/drawing/2014/main" id="{6D945F83-4C80-4060-B779-036AD196934E}"/>
              </a:ext>
            </a:extLst>
          </p:cNvPr>
          <p:cNvCxnSpPr/>
          <p:nvPr/>
        </p:nvCxnSpPr>
        <p:spPr>
          <a:xfrm>
            <a:off x="2136449" y="2162086"/>
            <a:ext cx="1321126" cy="2991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8" name="Text Box 11">
            <a:extLst>
              <a:ext uri="{FF2B5EF4-FFF2-40B4-BE49-F238E27FC236}">
                <a16:creationId xmlns="" xmlns:a16="http://schemas.microsoft.com/office/drawing/2014/main" id="{A89FEC54-33F5-4A63-A383-421FC99C3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3697288"/>
            <a:ext cx="2555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Listado Archivo Etapa 1 o 2 (Modo Avanzado)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F2BBFE5A-C2F9-4CC1-83EA-33C2C7D0573B}"/>
              </a:ext>
            </a:extLst>
          </p:cNvPr>
          <p:cNvCxnSpPr>
            <a:stCxn id="50188" idx="1"/>
          </p:cNvCxnSpPr>
          <p:nvPr/>
        </p:nvCxnSpPr>
        <p:spPr>
          <a:xfrm flipH="1" flipV="1">
            <a:off x="5870575" y="2287588"/>
            <a:ext cx="717550" cy="16716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8F5CE971-3388-482C-A611-69566C0F3ED5}"/>
              </a:ext>
            </a:extLst>
          </p:cNvPr>
          <p:cNvCxnSpPr/>
          <p:nvPr/>
        </p:nvCxnSpPr>
        <p:spPr>
          <a:xfrm flipV="1">
            <a:off x="2827338" y="3787775"/>
            <a:ext cx="630237" cy="7207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1" name="Text Box 11">
            <a:extLst>
              <a:ext uri="{FF2B5EF4-FFF2-40B4-BE49-F238E27FC236}">
                <a16:creationId xmlns="" xmlns:a16="http://schemas.microsoft.com/office/drawing/2014/main" id="{A70C6876-353D-4022-B484-FB890D0E7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8" y="4508500"/>
            <a:ext cx="46783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Listado Archivos es Usado para:</a:t>
            </a:r>
          </a:p>
          <a:p>
            <a:pPr algn="l" rtl="0"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Mostrar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Ventanas Serie de Tiempo.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Ventanas Nube, Perfil y Celda</a:t>
            </a: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  <a:p>
            <a:pPr algn="l" rtl="0"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Filtrado.</a:t>
            </a:r>
          </a:p>
          <a:p>
            <a:pPr algn="l" rtl="0"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Ajustes.</a:t>
            </a:r>
          </a:p>
        </p:txBody>
      </p:sp>
    </p:spTree>
    <p:extLst>
      <p:ext uri="{BB962C8B-B14F-4D97-AF65-F5344CB8AC3E}">
        <p14:creationId xmlns:p14="http://schemas.microsoft.com/office/powerpoint/2010/main" val="222257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6225BFD0-EA00-4420-8D0D-993D90A21A9B}"/>
              </a:ext>
            </a:extLst>
          </p:cNvPr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577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38" y="1412875"/>
            <a:ext cx="3152775" cy="492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5DA653F-2B70-4827-A6A8-C93B5718B04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93675" y="30163"/>
            <a:ext cx="7907338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Panel Izquierdo, Edición</a:t>
            </a:r>
          </a:p>
        </p:txBody>
      </p:sp>
      <p:sp>
        <p:nvSpPr>
          <p:cNvPr id="51206" name="Text Box 11">
            <a:extLst>
              <a:ext uri="{FF2B5EF4-FFF2-40B4-BE49-F238E27FC236}">
                <a16:creationId xmlns="" xmlns:a16="http://schemas.microsoft.com/office/drawing/2014/main" id="{49F59C9D-A644-44AA-AD72-408C0E339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1549400"/>
            <a:ext cx="20161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Vea ventanas para datos, series de tiempo, sondajes e imágenes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2059140D-7D0D-4097-8DA7-AC1D97D76E51}"/>
              </a:ext>
            </a:extLst>
          </p:cNvPr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9" name="Text Box 11">
            <a:extLst>
              <a:ext uri="{FF2B5EF4-FFF2-40B4-BE49-F238E27FC236}">
                <a16:creationId xmlns="" xmlns:a16="http://schemas.microsoft.com/office/drawing/2014/main" id="{634CA37B-7AE3-4BB8-8E9D-939AE125B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638" y="2074863"/>
            <a:ext cx="224948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Herramientas Edición:  Apuntador Mouse muestra Herramienta Seleccionada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Medir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Selección Lazo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Selección Bloque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Selección Línea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Borrador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Inclinar / Rotar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 Zoom Ventana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8A27E340-4E37-4FC7-A3B5-2B031F815420}"/>
              </a:ext>
            </a:extLst>
          </p:cNvPr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>
            <a:extLst>
              <a:ext uri="{FF2B5EF4-FFF2-40B4-BE49-F238E27FC236}">
                <a16:creationId xmlns="" xmlns:a16="http://schemas.microsoft.com/office/drawing/2014/main" id="{A5BE0118-D3CF-4117-A6E5-72B3D08F4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4194175"/>
            <a:ext cx="238442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Botones: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Búsqueda y Filtros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Encontrar Próximo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Muy útil Deshacer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Parámetros Color</a:t>
            </a:r>
          </a:p>
          <a:p>
            <a:pPr algn="l" rtl="0"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Hasta la fecha –cuando </a:t>
            </a:r>
            <a:r>
              <a:rPr lang="e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el boton </a:t>
            </a:r>
            <a:r>
              <a:rPr lang="es" sz="12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 coloreado </a:t>
            </a: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 ROJO indica que los cambios no han sido aplicado aún</a:t>
            </a:r>
          </a:p>
        </p:txBody>
      </p:sp>
      <p:sp>
        <p:nvSpPr>
          <p:cNvPr id="51212" name="Text Box 11">
            <a:extLst>
              <a:ext uri="{FF2B5EF4-FFF2-40B4-BE49-F238E27FC236}">
                <a16:creationId xmlns="" xmlns:a16="http://schemas.microsoft.com/office/drawing/2014/main" id="{04E26151-EDB7-4DC9-8688-EEA72417C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475" y="5341938"/>
            <a:ext cx="2039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para Barra Herramientas Flotante </a:t>
            </a:r>
          </a:p>
        </p:txBody>
      </p:sp>
      <p:sp>
        <p:nvSpPr>
          <p:cNvPr id="51213" name="Text Box 11">
            <a:extLst>
              <a:ext uri="{FF2B5EF4-FFF2-40B4-BE49-F238E27FC236}">
                <a16:creationId xmlns="" xmlns:a16="http://schemas.microsoft.com/office/drawing/2014/main" id="{C379C911-8C37-4026-ACB9-1E2588361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763" y="6323013"/>
            <a:ext cx="2686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Indicador Progreso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B4C2055D-A6CD-4EBB-851D-5EF8EF50BE75}"/>
              </a:ext>
            </a:extLst>
          </p:cNvPr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AF5FE90-ACFB-4A23-BD74-A948366C64BD}"/>
              </a:ext>
            </a:extLst>
          </p:cNvPr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="" xmlns:a16="http://schemas.microsoft.com/office/drawing/2014/main" id="{DF67A13C-CBC6-46F7-AACD-ECC116311AB9}"/>
              </a:ext>
            </a:extLst>
          </p:cNvPr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F1F31B84-55E7-4C53-8A53-99CAFDD80D44}"/>
              </a:ext>
            </a:extLst>
          </p:cNvPr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1AAE9156-511B-4B21-8A6A-793B46FA191F}"/>
              </a:ext>
            </a:extLst>
          </p:cNvPr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104BCFE3-1911-42B0-86DB-0CF32FFAA2C9}"/>
              </a:ext>
            </a:extLst>
          </p:cNvPr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B8D8219C-8052-4A43-A9B0-2EFA7E631521}"/>
              </a:ext>
            </a:extLst>
          </p:cNvPr>
          <p:cNvCxnSpPr/>
          <p:nvPr/>
        </p:nvCxnSpPr>
        <p:spPr>
          <a:xfrm flipH="1">
            <a:off x="4464050" y="5459413"/>
            <a:ext cx="2257425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="" xmlns:a16="http://schemas.microsoft.com/office/drawing/2014/main" id="{8F1784A4-CD8B-459A-9740-9236FAF81FA3}"/>
              </a:ext>
            </a:extLst>
          </p:cNvPr>
          <p:cNvCxnSpPr/>
          <p:nvPr/>
        </p:nvCxnSpPr>
        <p:spPr>
          <a:xfrm flipH="1">
            <a:off x="5949950" y="2528888"/>
            <a:ext cx="727075" cy="6985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5D9D8D7-0A59-4164-813F-9B7295C9140F}"/>
              </a:ext>
            </a:extLst>
          </p:cNvPr>
          <p:cNvSpPr/>
          <p:nvPr/>
        </p:nvSpPr>
        <p:spPr>
          <a:xfrm>
            <a:off x="3148013" y="3176588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D2ACBCEC-B352-4114-AFD8-992AE68E8844}"/>
              </a:ext>
            </a:extLst>
          </p:cNvPr>
          <p:cNvSpPr/>
          <p:nvPr/>
        </p:nvSpPr>
        <p:spPr>
          <a:xfrm>
            <a:off x="3219450" y="4837113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64046195-DABB-47F6-A89D-3471A393668D}"/>
              </a:ext>
            </a:extLst>
          </p:cNvPr>
          <p:cNvCxnSpPr>
            <a:endCxn id="26" idx="1"/>
          </p:cNvCxnSpPr>
          <p:nvPr/>
        </p:nvCxnSpPr>
        <p:spPr>
          <a:xfrm flipV="1">
            <a:off x="2147888" y="5095875"/>
            <a:ext cx="1071562" cy="1428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4832E5A-C3E0-40BE-919C-E61B681D38B2}"/>
              </a:ext>
            </a:extLst>
          </p:cNvPr>
          <p:cNvSpPr/>
          <p:nvPr/>
        </p:nvSpPr>
        <p:spPr>
          <a:xfrm>
            <a:off x="3135313" y="1624013"/>
            <a:ext cx="2959100" cy="1416050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9B043298-0A8A-4E29-BEFB-604BA18C5D00}"/>
              </a:ext>
            </a:extLst>
          </p:cNvPr>
          <p:cNvCxnSpPr/>
          <p:nvPr/>
        </p:nvCxnSpPr>
        <p:spPr>
          <a:xfrm flipV="1">
            <a:off x="2036763" y="2185988"/>
            <a:ext cx="1071562" cy="127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366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B4439CC6-5E8D-4EDD-9879-E027982468B1}"/>
              </a:ext>
            </a:extLst>
          </p:cNvPr>
          <p:cNvSpPr/>
          <p:nvPr/>
        </p:nvSpPr>
        <p:spPr>
          <a:xfrm>
            <a:off x="0" y="1277938"/>
            <a:ext cx="9144000" cy="558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5A65FE-63F5-4123-8A45-77FC419E9C2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24862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Panel Izquierdo – Herramientas Selección</a:t>
            </a:r>
          </a:p>
        </p:txBody>
      </p:sp>
      <p:sp>
        <p:nvSpPr>
          <p:cNvPr id="52228" name="Text Box 11">
            <a:extLst>
              <a:ext uri="{FF2B5EF4-FFF2-40B4-BE49-F238E27FC236}">
                <a16:creationId xmlns="" xmlns:a16="http://schemas.microsoft.com/office/drawing/2014/main" id="{ED2A2524-E215-47CF-9D0A-41AD7131B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428" y="1522413"/>
            <a:ext cx="43211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de Tres Herramientas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Lazo:  Seleccione Puntos Borde Forma Libre.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Bloque:  Seleccione Puntos Bloque Rectangular.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Línea: Seleccione Puntos Sobre o Debajo la Línea.</a:t>
            </a:r>
          </a:p>
        </p:txBody>
      </p:sp>
      <p:pic>
        <p:nvPicPr>
          <p:cNvPr id="778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279525"/>
            <a:ext cx="427513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 Box 11">
            <a:extLst>
              <a:ext uri="{FF2B5EF4-FFF2-40B4-BE49-F238E27FC236}">
                <a16:creationId xmlns="" xmlns:a16="http://schemas.microsoft.com/office/drawing/2014/main" id="{9F04F6C1-24E4-4FCC-B2C2-428CD260F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228975"/>
            <a:ext cx="853122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Borrado Rápido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Activado:  Borra Puntos Seleccionados Immediatamente.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Desactivado:  Requiere Botón Borrado o Tecla Borrar.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Deshacer Corrija Errores.</a:t>
            </a:r>
          </a:p>
          <a:p>
            <a:pPr lvl="1" algn="l" rtl="0">
              <a:defRPr/>
            </a:pP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Dentro / Afuera: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Selección Lazo y Bloque.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Sobre / Debajo: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Selección Línea.</a:t>
            </a:r>
          </a:p>
        </p:txBody>
      </p:sp>
      <p:sp>
        <p:nvSpPr>
          <p:cNvPr id="52231" name="Text Box 11">
            <a:extLst>
              <a:ext uri="{FF2B5EF4-FFF2-40B4-BE49-F238E27FC236}">
                <a16:creationId xmlns="" xmlns:a16="http://schemas.microsoft.com/office/drawing/2014/main" id="{5AADD498-541B-42BE-AE64-CD80DE396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63" y="5150223"/>
            <a:ext cx="42497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Usar Selección para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Borrar Selección.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Selección Filtro y Des-borrar.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Sondajes Dorados (Golden)</a:t>
            </a:r>
          </a:p>
        </p:txBody>
      </p:sp>
      <p:sp>
        <p:nvSpPr>
          <p:cNvPr id="52233" name="Text Box 11">
            <a:extLst>
              <a:ext uri="{FF2B5EF4-FFF2-40B4-BE49-F238E27FC236}">
                <a16:creationId xmlns="" xmlns:a16="http://schemas.microsoft.com/office/drawing/2014/main" id="{3DBA9036-5F14-4FD3-8153-3F2880014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613" y="5153025"/>
            <a:ext cx="3419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Hace Edición mas fácil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Shift+Clic izquierdo en Ventana Editar para alternar Entre Herramienta Selección y Rotar/Paneo.</a:t>
            </a:r>
          </a:p>
        </p:txBody>
      </p:sp>
      <p:pic>
        <p:nvPicPr>
          <p:cNvPr id="77833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88" y="5260975"/>
            <a:ext cx="466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7889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1136864B-DF56-4049-8FBC-0AD24903291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69850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Barra Herramientas Flotante</a:t>
            </a:r>
          </a:p>
        </p:txBody>
      </p:sp>
      <p:sp>
        <p:nvSpPr>
          <p:cNvPr id="53251" name="Text Box 11">
            <a:extLst>
              <a:ext uri="{FF2B5EF4-FFF2-40B4-BE49-F238E27FC236}">
                <a16:creationId xmlns="" xmlns:a16="http://schemas.microsoft.com/office/drawing/2014/main" id="{EFBF57A0-9463-416B-B025-9984DD84E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3550" y="1846263"/>
            <a:ext cx="3276600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Copia de la Caja Herramientas Panel Izquierdo.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Coloque la Barra Herramientas proxima a la Ventana que Esta Editando – Perfil, Barrido, etc.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Flota a 2</a:t>
            </a:r>
            <a:r>
              <a:rPr lang="es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3</a:t>
            </a:r>
            <a:r>
              <a:rPr lang="es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rd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.. 6</a:t>
            </a:r>
            <a:r>
              <a:rPr lang="es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Cualquier Monitor Conectado al Computador.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Siempre Permanece Sobre la Ventana de Edición.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Atajo Control-T.</a:t>
            </a:r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04925"/>
            <a:ext cx="5000625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780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4A12297-F8BF-4C70-BE87-AA28070660E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Panel Superior</a:t>
            </a:r>
          </a:p>
        </p:txBody>
      </p:sp>
      <p:sp>
        <p:nvSpPr>
          <p:cNvPr id="54275" name="Text Box 11">
            <a:extLst>
              <a:ext uri="{FF2B5EF4-FFF2-40B4-BE49-F238E27FC236}">
                <a16:creationId xmlns="" xmlns:a16="http://schemas.microsoft.com/office/drawing/2014/main" id="{D32B939E-05DC-4D01-A654-800453002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098550"/>
            <a:ext cx="4860925" cy="20621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Botones Edición (a través):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Borrar Punto o Selección.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Filtrar Ventana o Selección.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Des-hacer Punto o Selección.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Coloque una Bandera Puntual.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Zoom Extensión.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Defina Sección Nube Actual – Activar o Desactivar.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Ver Mapa.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Ver Perfil.</a:t>
            </a:r>
          </a:p>
        </p:txBody>
      </p:sp>
      <p:sp>
        <p:nvSpPr>
          <p:cNvPr id="38917" name="Text Box 11">
            <a:extLst>
              <a:ext uri="{FF2B5EF4-FFF2-40B4-BE49-F238E27FC236}">
                <a16:creationId xmlns="" xmlns:a16="http://schemas.microsoft.com/office/drawing/2014/main" id="{DD63491F-74C3-4284-8D32-0DED5A144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4652963"/>
            <a:ext cx="4248150" cy="1354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Modo Editar: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Traqueos o Celdas. Seleccione uno para editar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Nube:  Ventana emergente de Nube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Llave:  Corte Prueba Parcheo / Perfil Sección Transversal.</a:t>
            </a:r>
          </a:p>
        </p:txBody>
      </p:sp>
      <p:sp>
        <p:nvSpPr>
          <p:cNvPr id="54277" name="Text Box 11">
            <a:extLst>
              <a:ext uri="{FF2B5EF4-FFF2-40B4-BE49-F238E27FC236}">
                <a16:creationId xmlns="" xmlns:a16="http://schemas.microsoft.com/office/drawing/2014/main" id="{44187EE9-67A7-4EA6-9443-3F124062F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094270"/>
            <a:ext cx="4562475" cy="9848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Presentación Sondajes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Selección: Mediana, Promedio, Conteo, Rango Z, etc.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Estilo:  Estilo Dibujo (Puntos, Líneas, Modelo, etc.)</a:t>
            </a:r>
          </a:p>
          <a:p>
            <a:pPr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Transparencia:  De Celdas.</a:t>
            </a:r>
          </a:p>
        </p:txBody>
      </p:sp>
      <p:sp>
        <p:nvSpPr>
          <p:cNvPr id="54278" name="Text Box 11">
            <a:extLst>
              <a:ext uri="{FF2B5EF4-FFF2-40B4-BE49-F238E27FC236}">
                <a16:creationId xmlns="" xmlns:a16="http://schemas.microsoft.com/office/drawing/2014/main" id="{68E77BA2-7AA1-40EE-931F-B32077238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652963"/>
            <a:ext cx="43561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Mostrar:</a:t>
            </a:r>
          </a:p>
          <a:p>
            <a:pPr algn="l" rtl="0"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Celdas Verificadas: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Código Colores.</a:t>
            </a:r>
          </a:p>
          <a:p>
            <a:pPr lvl="1" algn="l" rtl="0"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00B050"/>
                </a:solidFill>
                <a:latin typeface="+mn-lt"/>
              </a:rPr>
              <a:t>Verde = Verificado</a:t>
            </a:r>
          </a:p>
          <a:p>
            <a:pPr lvl="1" algn="l" rtl="0"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FF0000"/>
                </a:solidFill>
                <a:latin typeface="+mn-lt"/>
              </a:rPr>
              <a:t>Rojo = Sin Verificar.</a:t>
            </a:r>
          </a:p>
          <a:p>
            <a:pPr algn="l" rtl="0"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Bandera: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Mostrar u Ocultar Banderas y Sondajes Dorados.</a:t>
            </a:r>
          </a:p>
        </p:txBody>
      </p:sp>
      <p:pic>
        <p:nvPicPr>
          <p:cNvPr id="8192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284538"/>
            <a:ext cx="8712200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825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7471" y="2514600"/>
            <a:ext cx="8335055" cy="1362075"/>
          </a:xfrm>
        </p:spPr>
        <p:txBody>
          <a:bodyPr/>
          <a:lstStyle/>
          <a:p>
            <a:pPr algn="l" rtl="0"/>
            <a:r>
              <a:rPr lang="es" b="0" i="0" u="none" dirty="0"/>
              <a:t>Procesamiento Datos Multihaz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3916268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082CAB1-7EB8-462D-B3CB-07A23F66083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561262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“Hoja Atajos” Mouse &amp; Teclado</a:t>
            </a:r>
          </a:p>
        </p:txBody>
      </p:sp>
      <p:sp>
        <p:nvSpPr>
          <p:cNvPr id="55299" name="Text Box 11">
            <a:extLst>
              <a:ext uri="{FF2B5EF4-FFF2-40B4-BE49-F238E27FC236}">
                <a16:creationId xmlns="" xmlns:a16="http://schemas.microsoft.com/office/drawing/2014/main" id="{FB1216B1-7949-40AE-89A3-2C45300BD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439863"/>
            <a:ext cx="4833938" cy="9079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Acciones Mouse y Atajos Teclado Usados en Ventanas Edición.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el Menú Editar para Ver la Hoja de Atajos</a:t>
            </a:r>
          </a:p>
        </p:txBody>
      </p:sp>
      <p:pic>
        <p:nvPicPr>
          <p:cNvPr id="839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516563"/>
            <a:ext cx="145732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Text Box 11">
            <a:extLst>
              <a:ext uri="{FF2B5EF4-FFF2-40B4-BE49-F238E27FC236}">
                <a16:creationId xmlns="" xmlns:a16="http://schemas.microsoft.com/office/drawing/2014/main" id="{7FE1BDDA-F926-4143-838D-C663BD810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6196013"/>
            <a:ext cx="3970338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Mouse 3D «Navegador Espacial»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0992B257-1FEE-4080-904B-81EC36CD3559}"/>
              </a:ext>
            </a:extLst>
          </p:cNvPr>
          <p:cNvCxnSpPr/>
          <p:nvPr/>
        </p:nvCxnSpPr>
        <p:spPr>
          <a:xfrm flipH="1" flipV="1">
            <a:off x="1852613" y="6381750"/>
            <a:ext cx="703262" cy="206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8397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586890"/>
            <a:ext cx="4833938" cy="284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4" name="Text Box 11">
            <a:extLst>
              <a:ext uri="{FF2B5EF4-FFF2-40B4-BE49-F238E27FC236}">
                <a16:creationId xmlns="" xmlns:a16="http://schemas.microsoft.com/office/drawing/2014/main" id="{68857040-652E-4038-AEC0-3ACD41EA0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1773238"/>
            <a:ext cx="3784600" cy="378565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2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resaltar del Mouse: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Clic Izquierdo: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Mueve Datos Cursor.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Shift Clic Izquierdo: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Alterna Herramienta Edición</a:t>
            </a:r>
            <a:r>
              <a:rPr lang="es" sz="1200" b="0" i="0" u="none"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Izquierdo Arrastrar: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Depende de Herramienta Edición - Medir, Seleccionar, Borrar, Rotar/Inclinar, Zoom Ventana.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Arrastre Vertical:  Inclinación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Arrastre Horizontal:  Rotar.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Clic Derecho: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Menú Emergente.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Arrastre Derecho: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Paneo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Doble Clic: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Centrar.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Rueda Mouse: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Zoom Dentro/Fuera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Shift Rueda: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Inclinación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Control Rueda: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Rotar.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Control Shift Rueda:  </a:t>
            </a:r>
            <a:r>
              <a:rPr lang="es" sz="1200" b="0" i="0" u="none">
                <a:solidFill>
                  <a:srgbClr val="0091BB"/>
                </a:solidFill>
                <a:latin typeface="+mn-lt"/>
              </a:rPr>
              <a:t>Exageración Vertical</a:t>
            </a:r>
            <a:endParaRPr lang="es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91478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7625921-4E3A-43C0-92BF-1536FD4EB8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5655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Ajustes Color en Etapa 1</a:t>
            </a:r>
          </a:p>
        </p:txBody>
      </p:sp>
      <p:sp>
        <p:nvSpPr>
          <p:cNvPr id="56323" name="Text Box 11">
            <a:extLst>
              <a:ext uri="{FF2B5EF4-FFF2-40B4-BE49-F238E27FC236}">
                <a16:creationId xmlns="" xmlns:a16="http://schemas.microsoft.com/office/drawing/2014/main" id="{574813F8-2F17-47FC-91D0-2AAFA0362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587" y="1516249"/>
            <a:ext cx="4889500" cy="89255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Colorear por Archivo:  Posiciones (y Prof. en Etapa 2).   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Colorear por Modo GPS:  Posiciones y Mareas RTK.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Hace Ciclo de Siete Colores ,luego Repite.</a:t>
            </a:r>
          </a:p>
        </p:txBody>
      </p:sp>
      <p:pic>
        <p:nvPicPr>
          <p:cNvPr id="860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043611"/>
            <a:ext cx="3767137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" y="3043611"/>
            <a:ext cx="37528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" y="1301657"/>
            <a:ext cx="40036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7" name="Text Box 11">
            <a:extLst>
              <a:ext uri="{FF2B5EF4-FFF2-40B4-BE49-F238E27FC236}">
                <a16:creationId xmlns="" xmlns:a16="http://schemas.microsoft.com/office/drawing/2014/main" id="{12CEB1BB-E6DF-4FBE-9AFE-D17A26857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732463"/>
            <a:ext cx="3565525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Posiciones Coloreadas por Archivo.</a:t>
            </a:r>
          </a:p>
        </p:txBody>
      </p:sp>
      <p:sp>
        <p:nvSpPr>
          <p:cNvPr id="56328" name="Text Box 11">
            <a:extLst>
              <a:ext uri="{FF2B5EF4-FFF2-40B4-BE49-F238E27FC236}">
                <a16:creationId xmlns="" xmlns:a16="http://schemas.microsoft.com/office/drawing/2014/main" id="{008BFF6C-2167-4D8E-82AD-11D1CA3ED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5732463"/>
            <a:ext cx="3946525" cy="277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200" b="0" i="0" u="none">
                <a:solidFill>
                  <a:srgbClr val="0091BB"/>
                </a:solidFill>
                <a:latin typeface="+mn-lt"/>
              </a:rPr>
              <a:t>Posiciones Coloreadas por Modo GPS Sobre un Fondo Negro.</a:t>
            </a:r>
          </a:p>
        </p:txBody>
      </p:sp>
    </p:spTree>
    <p:extLst>
      <p:ext uri="{BB962C8B-B14F-4D97-AF65-F5344CB8AC3E}">
        <p14:creationId xmlns:p14="http://schemas.microsoft.com/office/powerpoint/2010/main" val="41776271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9437B4E-B5BF-4B5C-B3CA-242B1DA3C6C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6327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Etapa 1 Filtros</a:t>
            </a:r>
          </a:p>
        </p:txBody>
      </p:sp>
      <p:sp>
        <p:nvSpPr>
          <p:cNvPr id="57347" name="Text Box 11">
            <a:extLst>
              <a:ext uri="{FF2B5EF4-FFF2-40B4-BE49-F238E27FC236}">
                <a16:creationId xmlns="" xmlns:a16="http://schemas.microsoft.com/office/drawing/2014/main" id="{CF5C83F1-F513-4FEB-A3FE-1E8EA629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309" y="1323127"/>
            <a:ext cx="45354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Menú Editar o Barra Herramientas para Configurar Filtros. </a:t>
            </a:r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211263"/>
            <a:ext cx="4341812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49613"/>
            <a:ext cx="4368800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 Box 11">
            <a:extLst>
              <a:ext uri="{FF2B5EF4-FFF2-40B4-BE49-F238E27FC236}">
                <a16:creationId xmlns="" xmlns:a16="http://schemas.microsoft.com/office/drawing/2014/main" id="{805C2E14-443D-48D8-B464-137FB4B22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1924050"/>
            <a:ext cx="4105275" cy="9079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Pestaña Básico: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Velocidad Efectiva (Speed Over Ground):  Filtros en Velocidad Bote.  Bueno para Remover Grandes Picos de Posición.</a:t>
            </a:r>
          </a:p>
        </p:txBody>
      </p:sp>
      <p:sp>
        <p:nvSpPr>
          <p:cNvPr id="57351" name="Text Box 11">
            <a:extLst>
              <a:ext uri="{FF2B5EF4-FFF2-40B4-BE49-F238E27FC236}">
                <a16:creationId xmlns="" xmlns:a16="http://schemas.microsoft.com/office/drawing/2014/main" id="{E70D4E1B-5BA1-40B4-9C6F-900DF3C49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3357563"/>
            <a:ext cx="4070350" cy="2200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Pestaña GPS: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Filtros Basados en Estatus del GPS.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Ejemplo:  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Requiere Modo GPS 4 o 5 para Posiciones.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Requiere Modo 4 para Mareas.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Requiere 5 Satélites para cualquiera de ellos.</a:t>
            </a:r>
          </a:p>
        </p:txBody>
      </p:sp>
    </p:spTree>
    <p:extLst>
      <p:ext uri="{BB962C8B-B14F-4D97-AF65-F5344CB8AC3E}">
        <p14:creationId xmlns:p14="http://schemas.microsoft.com/office/powerpoint/2010/main" val="1561158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7203650-0619-4408-9C27-97406271C6D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21625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Aplicar los Filtros</a:t>
            </a:r>
          </a:p>
        </p:txBody>
      </p:sp>
      <p:pic>
        <p:nvPicPr>
          <p:cNvPr id="901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48" y="1544218"/>
            <a:ext cx="5016500" cy="1871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23" y="3716338"/>
            <a:ext cx="5538787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Text Box 11">
            <a:extLst>
              <a:ext uri="{FF2B5EF4-FFF2-40B4-BE49-F238E27FC236}">
                <a16:creationId xmlns="" xmlns:a16="http://schemas.microsoft.com/office/drawing/2014/main" id="{1B40051E-04C7-475B-BB1F-3745D8C98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8475" y="1672011"/>
            <a:ext cx="3565525" cy="1616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Pestaña Acciones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Filtrar Todos o Archivos Seleccionados:  Depende del Listado de Archivos.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Resetear Todo:  Si no puede Recordar Cuales Filtros están habilitados.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Contar:  Número de Puntos Borrados.</a:t>
            </a:r>
          </a:p>
        </p:txBody>
      </p:sp>
      <p:sp>
        <p:nvSpPr>
          <p:cNvPr id="58374" name="Text Box 11">
            <a:extLst>
              <a:ext uri="{FF2B5EF4-FFF2-40B4-BE49-F238E27FC236}">
                <a16:creationId xmlns="" xmlns:a16="http://schemas.microsoft.com/office/drawing/2014/main" id="{E470773A-FF97-456F-B183-22F01E0C7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3510" y="3716338"/>
            <a:ext cx="3320490" cy="27084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Levantamiento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Vista Previa:  X’s Amarillas Muestran Puntos Por Fuera de Límites.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Filtros:  Aplicar Filtros.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 Selección:  </a:t>
            </a:r>
          </a:p>
          <a:p>
            <a:pPr lvl="2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Filtros Sólo Puntos Seleccionados.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 Selección:  </a:t>
            </a:r>
          </a:p>
          <a:p>
            <a:pPr lvl="2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Filtra Toda la Ventana.</a:t>
            </a:r>
          </a:p>
        </p:txBody>
      </p:sp>
      <p:sp>
        <p:nvSpPr>
          <p:cNvPr id="43015" name="Text Box 11">
            <a:extLst>
              <a:ext uri="{FF2B5EF4-FFF2-40B4-BE49-F238E27FC236}">
                <a16:creationId xmlns="" xmlns:a16="http://schemas.microsoft.com/office/drawing/2014/main" id="{0D656CFC-10DD-4ECC-A7BF-F9C7A12F9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140574"/>
            <a:ext cx="8597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Dos Formas para Aplicar los Filtros</a:t>
            </a:r>
          </a:p>
        </p:txBody>
      </p:sp>
    </p:spTree>
    <p:extLst>
      <p:ext uri="{BB962C8B-B14F-4D97-AF65-F5344CB8AC3E}">
        <p14:creationId xmlns:p14="http://schemas.microsoft.com/office/powerpoint/2010/main" val="1304318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1DCCCE4D-F073-4B49-B361-C9F78309AEC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79200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Aplicar los Filtros</a:t>
            </a:r>
          </a:p>
        </p:txBody>
      </p:sp>
      <p:pic>
        <p:nvPicPr>
          <p:cNvPr id="9216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592263"/>
            <a:ext cx="7632700" cy="311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Text Box 11">
            <a:extLst>
              <a:ext uri="{FF2B5EF4-FFF2-40B4-BE49-F238E27FC236}">
                <a16:creationId xmlns="" xmlns:a16="http://schemas.microsoft.com/office/drawing/2014/main" id="{77D58EBA-0B35-4E13-82A2-DE51205F2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1111250"/>
            <a:ext cx="837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Filtrado Marea RTK con Vista Previa</a:t>
            </a:r>
          </a:p>
        </p:txBody>
      </p:sp>
      <p:sp>
        <p:nvSpPr>
          <p:cNvPr id="59397" name="Text Box 11">
            <a:extLst>
              <a:ext uri="{FF2B5EF4-FFF2-40B4-BE49-F238E27FC236}">
                <a16:creationId xmlns="" xmlns:a16="http://schemas.microsoft.com/office/drawing/2014/main" id="{D586D190-71FC-40C3-9310-B4A572060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" y="4829175"/>
            <a:ext cx="8474075" cy="984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Editor Oleaje/Marea.  Menú Vista o Panel Izquierdo.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Filtros:  Mismas Reglas de Selección que Filtrado Posiciones.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Coloree por Modo GPS Si le es Util.</a:t>
            </a:r>
          </a:p>
        </p:txBody>
      </p:sp>
      <p:sp>
        <p:nvSpPr>
          <p:cNvPr id="59398" name="Text Box 11">
            <a:extLst>
              <a:ext uri="{FF2B5EF4-FFF2-40B4-BE49-F238E27FC236}">
                <a16:creationId xmlns="" xmlns:a16="http://schemas.microsoft.com/office/drawing/2014/main" id="{FEFD1CEB-0FE9-4DB2-B9F6-BFE47221E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100" y="6000750"/>
            <a:ext cx="597693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Barra Herramientas se Ilumina si Modo Actualización es Manual.  Haga clic para Actualizar Mareas RTK.</a:t>
            </a:r>
          </a:p>
        </p:txBody>
      </p:sp>
      <p:pic>
        <p:nvPicPr>
          <p:cNvPr id="9216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5929313"/>
            <a:ext cx="1662113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825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0811796-FE9B-43B7-8676-C0511372A837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7D0814F-9AEC-4BDE-8DA6-0A387358B8C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3453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Editando Posiciones</a:t>
            </a:r>
          </a:p>
        </p:txBody>
      </p:sp>
      <p:pic>
        <p:nvPicPr>
          <p:cNvPr id="9421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63" y="2278062"/>
            <a:ext cx="53435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Text Box 11">
            <a:extLst>
              <a:ext uri="{FF2B5EF4-FFF2-40B4-BE49-F238E27FC236}">
                <a16:creationId xmlns="" xmlns:a16="http://schemas.microsoft.com/office/drawing/2014/main" id="{82A44DDA-B0D9-4905-B9F1-62CACF299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355726"/>
            <a:ext cx="8597900" cy="723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Coloque el botón radial en Traqueos</a:t>
            </a:r>
            <a:endParaRPr lang="es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Edición Manual:  </a:t>
            </a:r>
            <a:r>
              <a:rPr lang="es" b="0" i="0" u="none">
                <a:solidFill>
                  <a:srgbClr val="0091BB"/>
                </a:solidFill>
                <a:latin typeface="+mn-lt"/>
              </a:rPr>
              <a:t>Punto por Punto o Herramienta Selección.</a:t>
            </a:r>
          </a:p>
        </p:txBody>
      </p:sp>
      <p:sp>
        <p:nvSpPr>
          <p:cNvPr id="60422" name="Text Box 11">
            <a:extLst>
              <a:ext uri="{FF2B5EF4-FFF2-40B4-BE49-F238E27FC236}">
                <a16:creationId xmlns="" xmlns:a16="http://schemas.microsoft.com/office/drawing/2014/main" id="{B0962A56-FDDC-40D0-B9C1-9E971E184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5572097"/>
            <a:ext cx="8928100" cy="908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Punto por Punto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Muy Simple.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Clic Izquierdo Pico Posición.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  Botón Borrar o Tecla Borrar para Remover.</a:t>
            </a:r>
          </a:p>
        </p:txBody>
      </p:sp>
      <p:sp>
        <p:nvSpPr>
          <p:cNvPr id="60423" name="Text Box 11">
            <a:extLst>
              <a:ext uri="{FF2B5EF4-FFF2-40B4-BE49-F238E27FC236}">
                <a16:creationId xmlns="" xmlns:a16="http://schemas.microsoft.com/office/drawing/2014/main" id="{F3B0515A-B464-463C-969A-D96CE495E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2397125"/>
            <a:ext cx="3408363" cy="2746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Usando una Herramienta de Selección:  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Escoja Lazo, Bloque o Selección Línea Desde Barra de Herramientas.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Seleccione Puntos a Remover.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Borrado Rápido: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Activado:  Puntos Son Borrados Inmediatamente.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Desactivado:  Después de Seleccionar, Use Botón Borrar o Tecla Borrar</a:t>
            </a: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endParaRPr lang="es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1715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4975"/>
            <a:ext cx="7596187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8F6A3CE-CA80-4211-B680-143F78C74B7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596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Editar Posiciones por Velocidad</a:t>
            </a:r>
          </a:p>
        </p:txBody>
      </p:sp>
      <p:sp>
        <p:nvSpPr>
          <p:cNvPr id="61444" name="Text Box 11">
            <a:extLst>
              <a:ext uri="{FF2B5EF4-FFF2-40B4-BE49-F238E27FC236}">
                <a16:creationId xmlns="" xmlns:a16="http://schemas.microsoft.com/office/drawing/2014/main" id="{27C74565-878C-409C-AEDA-ECAFFE140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8" y="1160463"/>
            <a:ext cx="847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Editor Velocidad.  Menú Vista o Panel Izquierdo.</a:t>
            </a:r>
          </a:p>
        </p:txBody>
      </p:sp>
      <p:sp>
        <p:nvSpPr>
          <p:cNvPr id="61445" name="Text Box 11">
            <a:extLst>
              <a:ext uri="{FF2B5EF4-FFF2-40B4-BE49-F238E27FC236}">
                <a16:creationId xmlns="" xmlns:a16="http://schemas.microsoft.com/office/drawing/2014/main" id="{2165015F-F77D-4DC0-8127-7D523933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048250"/>
            <a:ext cx="47529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Borrar Punto por Punto o Selección.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Selección: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Selección Línea Puede Ser Util en el Editor Velocidad.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Recuerde Seleccionar Sobre o Debajo.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Puede Usar Teclas “A” y “B” .</a:t>
            </a:r>
          </a:p>
        </p:txBody>
      </p:sp>
      <p:sp>
        <p:nvSpPr>
          <p:cNvPr id="7" name="Text Box 11">
            <a:extLst>
              <a:ext uri="{FF2B5EF4-FFF2-40B4-BE49-F238E27FC236}">
                <a16:creationId xmlns="" xmlns:a16="http://schemas.microsoft.com/office/drawing/2014/main" id="{50231C15-37E6-468D-B3B9-6FB76F614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413" y="5048250"/>
            <a:ext cx="38242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Ventana Borrar (Segundos):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Asegura que todas las posiciones que causan “picos” sean removidas.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Regla de oro relajada:  Use rata de actualización de 3x posición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9E64AED3-03E6-4BA5-A0DD-5706DBAEE688}"/>
              </a:ext>
            </a:extLst>
          </p:cNvPr>
          <p:cNvCxnSpPr/>
          <p:nvPr/>
        </p:nvCxnSpPr>
        <p:spPr>
          <a:xfrm flipH="1" flipV="1">
            <a:off x="3276600" y="2457450"/>
            <a:ext cx="1619250" cy="25685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4564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0A373030-3EEB-47BD-972F-32A50364D34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056437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Editando Mareas RTK</a:t>
            </a:r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892300"/>
            <a:ext cx="64277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 Box 11">
            <a:extLst>
              <a:ext uri="{FF2B5EF4-FFF2-40B4-BE49-F238E27FC236}">
                <a16:creationId xmlns="" xmlns:a16="http://schemas.microsoft.com/office/drawing/2014/main" id="{3DE60E75-950E-41AC-A72A-2CC337B94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35" y="1341041"/>
            <a:ext cx="847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Editor Oleaje/Marea.  Menú Vista o Panel Izquierdo.</a:t>
            </a:r>
          </a:p>
        </p:txBody>
      </p:sp>
      <p:sp>
        <p:nvSpPr>
          <p:cNvPr id="62469" name="Text Box 11">
            <a:extLst>
              <a:ext uri="{FF2B5EF4-FFF2-40B4-BE49-F238E27FC236}">
                <a16:creationId xmlns="" xmlns:a16="http://schemas.microsoft.com/office/drawing/2014/main" id="{FB876179-4A3C-436A-A9B7-4ADFF8066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4685507"/>
            <a:ext cx="84740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Borrar Punto por Punto o Selección.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Selección:  Asegúrese que Sólo Marea es Mostrado.  Estamos Editando Marea, no Oleaje o Calado.</a:t>
            </a:r>
          </a:p>
        </p:txBody>
      </p:sp>
      <p:pic>
        <p:nvPicPr>
          <p:cNvPr id="983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5649913"/>
            <a:ext cx="18161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1" name="Text Box 11">
            <a:extLst>
              <a:ext uri="{FF2B5EF4-FFF2-40B4-BE49-F238E27FC236}">
                <a16:creationId xmlns="" xmlns:a16="http://schemas.microsoft.com/office/drawing/2014/main" id="{9EFB8031-04BF-405A-8F91-A44D8EC3E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463" y="5545138"/>
            <a:ext cx="429389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Actualice Mareas: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  No necesita actualizar cada Edición.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Finalice Edición Marea luego Actualice</a:t>
            </a: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62472" name="Text Box 11">
            <a:extLst>
              <a:ext uri="{FF2B5EF4-FFF2-40B4-BE49-F238E27FC236}">
                <a16:creationId xmlns="" xmlns:a16="http://schemas.microsoft.com/office/drawing/2014/main" id="{1F7D1E5E-C411-44F9-96B6-5E6C6A095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7513" y="2151063"/>
            <a:ext cx="2447925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Ventana Editar: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Muestra Datos Corregidos y/o Datos Brutos.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Escoja lo que Quiere Ver.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Opciones Escala Auto / Manual.</a:t>
            </a:r>
          </a:p>
        </p:txBody>
      </p:sp>
    </p:spTree>
    <p:extLst>
      <p:ext uri="{BB962C8B-B14F-4D97-AF65-F5344CB8AC3E}">
        <p14:creationId xmlns:p14="http://schemas.microsoft.com/office/powerpoint/2010/main" val="30181270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A2C6513-3570-4220-9B01-C673D8E688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81359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Revisar MRU y Rumbo</a:t>
            </a:r>
          </a:p>
        </p:txBody>
      </p:sp>
      <p:pic>
        <p:nvPicPr>
          <p:cNvPr id="1003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952625"/>
            <a:ext cx="8630584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11">
            <a:extLst>
              <a:ext uri="{FF2B5EF4-FFF2-40B4-BE49-F238E27FC236}">
                <a16:creationId xmlns="" xmlns:a16="http://schemas.microsoft.com/office/drawing/2014/main" id="{2D61A191-3F9E-41EF-82E8-6993AE59E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304925"/>
            <a:ext cx="8223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Editor HPR.  Menú Vista o Panel Izquierdo.</a:t>
            </a:r>
          </a:p>
        </p:txBody>
      </p:sp>
      <p:sp>
        <p:nvSpPr>
          <p:cNvPr id="63493" name="Text Box 11">
            <a:extLst>
              <a:ext uri="{FF2B5EF4-FFF2-40B4-BE49-F238E27FC236}">
                <a16:creationId xmlns="" xmlns:a16="http://schemas.microsoft.com/office/drawing/2014/main" id="{EA47E907-98F0-4525-92E2-EFFCC344C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5445125"/>
            <a:ext cx="8893175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 Listado Archivos Archivos Seleccionados.  Puede mostrar uno o todos los archivos en sesión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Revision Rápida de Todos los Archivos.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Escala Auto / Manual para Cabeceo y Balanceo.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Editar Punto por Punto o Selección Si lo necesita.</a:t>
            </a:r>
          </a:p>
        </p:txBody>
      </p:sp>
    </p:spTree>
    <p:extLst>
      <p:ext uri="{BB962C8B-B14F-4D97-AF65-F5344CB8AC3E}">
        <p14:creationId xmlns:p14="http://schemas.microsoft.com/office/powerpoint/2010/main" val="5453865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D93D831-6E3E-4823-AFD3-114F7C3BCBF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4065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Revisar Velocidad del Sonido y Editar</a:t>
            </a:r>
          </a:p>
        </p:txBody>
      </p:sp>
      <p:pic>
        <p:nvPicPr>
          <p:cNvPr id="10240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457271"/>
            <a:ext cx="7207437" cy="270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 Box 11">
            <a:extLst>
              <a:ext uri="{FF2B5EF4-FFF2-40B4-BE49-F238E27FC236}">
                <a16:creationId xmlns="" xmlns:a16="http://schemas.microsoft.com/office/drawing/2014/main" id="{14373B13-25A1-4F5F-B988-17256B49F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903" y="4261882"/>
            <a:ext cx="52083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Editor SV.  Menú Vista o Panel Izquierdo.</a:t>
            </a:r>
          </a:p>
        </p:txBody>
      </p:sp>
      <p:sp>
        <p:nvSpPr>
          <p:cNvPr id="64517" name="Text Box 11">
            <a:extLst>
              <a:ext uri="{FF2B5EF4-FFF2-40B4-BE49-F238E27FC236}">
                <a16:creationId xmlns="" xmlns:a16="http://schemas.microsoft.com/office/drawing/2014/main" id="{04335ECE-5166-464B-B490-DD1ABB77B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903" y="4594543"/>
            <a:ext cx="662473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Sensor: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Borre Picos SV si es Necesario.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Automáticamente Remueve Sondajes asociados con ese punto SV.</a:t>
            </a:r>
          </a:p>
        </p:txBody>
      </p:sp>
      <p:sp>
        <p:nvSpPr>
          <p:cNvPr id="64518" name="Text Box 11">
            <a:extLst>
              <a:ext uri="{FF2B5EF4-FFF2-40B4-BE49-F238E27FC236}">
                <a16:creationId xmlns="" xmlns:a16="http://schemas.microsoft.com/office/drawing/2014/main" id="{2B190660-89D1-4720-85B0-B0A7DE95B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903" y="5681028"/>
            <a:ext cx="530692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SVP: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Sólo Revisar.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  Mostrar Interpolación Si tiene Múltiples Perfiles SV.</a:t>
            </a:r>
          </a:p>
        </p:txBody>
      </p:sp>
      <p:pic>
        <p:nvPicPr>
          <p:cNvPr id="1024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329113"/>
            <a:ext cx="1768475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011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F2136610-B2F7-4A34-A344-124191B5DA1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7716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Introducción MBMAX64</a:t>
            </a:r>
          </a:p>
        </p:txBody>
      </p:sp>
      <p:sp>
        <p:nvSpPr>
          <p:cNvPr id="31747" name="Text Box 11"/>
          <p:cNvSpPr txBox="1">
            <a:spLocks noChangeArrowheads="1"/>
          </p:cNvSpPr>
          <p:nvPr/>
        </p:nvSpPr>
        <p:spPr bwMode="auto">
          <a:xfrm>
            <a:off x="5508625" y="1724025"/>
            <a:ext cx="3635375" cy="438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Fácil Interfaz usuario para Edición Multihaz y Pruebas QC.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Correcciones Marea y SV.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Limpieza de datos Manual y Automática.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Pruebas de Parcheo y Desempeño.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CUBO y NUBE incorporados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Tecnología 64 Bit Carga Levantamientos Mas Grandes, siendo capaz de manejar juegos de datos muy grandes).</a:t>
            </a:r>
            <a:endParaRPr lang="es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31748" name="Text Box 23"/>
          <p:cNvSpPr txBox="1">
            <a:spLocks noChangeArrowheads="1"/>
          </p:cNvSpPr>
          <p:nvPr/>
        </p:nvSpPr>
        <p:spPr bwMode="auto">
          <a:xfrm>
            <a:off x="863600" y="5275263"/>
            <a:ext cx="422114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0" i="0" u="none" dirty="0">
                <a:solidFill>
                  <a:srgbClr val="0091BB"/>
                </a:solidFill>
                <a:latin typeface="Verdana" pitchFamily="34" charset="0"/>
              </a:rPr>
              <a:t>Ventana Levantamiento MBMAX64</a:t>
            </a:r>
          </a:p>
        </p:txBody>
      </p:sp>
      <p:pic>
        <p:nvPicPr>
          <p:cNvPr id="3174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36725"/>
            <a:ext cx="49625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1583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13C86B13-4DF5-44A2-9D58-858515B5447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77162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Etapa 1 Menú Herramientas</a:t>
            </a:r>
          </a:p>
        </p:txBody>
      </p:sp>
      <p:sp>
        <p:nvSpPr>
          <p:cNvPr id="65539" name="Text Box 11">
            <a:extLst>
              <a:ext uri="{FF2B5EF4-FFF2-40B4-BE49-F238E27FC236}">
                <a16:creationId xmlns="" xmlns:a16="http://schemas.microsoft.com/office/drawing/2014/main" id="{1CB89043-AC70-44E4-B852-77B7A4C7B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341438"/>
            <a:ext cx="8532813" cy="477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 Marea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Método Línea Central: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Interpola con base en la Distancia a lo largo de la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Línea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Central.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Método 3 puntos: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Interpola Entre 3 Estaciones de Marea.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Ófset: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Agregue un ófset.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Invertir: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Invertir Valores Marea.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300"/>
              </a:spcBef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Ajustes Oleaje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POS MV Verd Oleaje / F180 iheave / Novatel SPAN / SBG: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Reemplaza Oleaje Bruto con Oleaje Retardado.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Remover Deriva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Método Promediado Simple para Remover Deriva.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300"/>
              </a:spcBef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Posición y Mareas RTK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Archivo Bruto HYPACK: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Reemplace Marea RTK (y posiciones) Usando Latitud, Longitud y Elevación WGS-84 Desde Archivos Brutos HYPACK.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POSPac: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Reemplace Marea, Posiciones, Cabeceo, Balanceo y Rumbo utilizando Post Procesamiento Applanix.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Ajustes GPS: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Reemplace Marea y Posición con archivo texto PPK.</a:t>
            </a:r>
          </a:p>
        </p:txBody>
      </p:sp>
    </p:spTree>
    <p:extLst>
      <p:ext uri="{BB962C8B-B14F-4D97-AF65-F5344CB8AC3E}">
        <p14:creationId xmlns:p14="http://schemas.microsoft.com/office/powerpoint/2010/main" val="36998234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289755F-67B7-4A25-892D-2A0C8D6466A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964612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2800" b="0" i="0" u="none" dirty="0">
                <a:solidFill>
                  <a:schemeClr val="bg1"/>
                </a:solidFill>
                <a:latin typeface="+mn-lt"/>
              </a:rPr>
              <a:t>Ajustes Oleaje Verdadero POS/MV Oleaje Verdadero</a:t>
            </a:r>
          </a:p>
        </p:txBody>
      </p:sp>
      <p:sp>
        <p:nvSpPr>
          <p:cNvPr id="66563" name="Text Box 11">
            <a:extLst>
              <a:ext uri="{FF2B5EF4-FFF2-40B4-BE49-F238E27FC236}">
                <a16:creationId xmlns="" xmlns:a16="http://schemas.microsoft.com/office/drawing/2014/main" id="{48B884BD-CE72-42FF-841D-029CA5682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8915" y="1841500"/>
            <a:ext cx="4262438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Abra Uno o Más Archivos de Oleaje Verdadero.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ófset, Tiempo Local a UTC.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Botón Ajustar para Reemplazar Oleaje.</a:t>
            </a:r>
          </a:p>
        </p:txBody>
      </p:sp>
      <p:pic>
        <p:nvPicPr>
          <p:cNvPr id="1065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724025"/>
            <a:ext cx="42132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8" y="3038475"/>
            <a:ext cx="51562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6" name="Text Box 11">
            <a:extLst>
              <a:ext uri="{FF2B5EF4-FFF2-40B4-BE49-F238E27FC236}">
                <a16:creationId xmlns="" xmlns:a16="http://schemas.microsoft.com/office/drawing/2014/main" id="{0D3EBB09-01C0-470A-BAF7-937C3A1D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63638"/>
            <a:ext cx="8474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Ajustes Oleaje, POS/MV Oleaje Verdadero.</a:t>
            </a:r>
          </a:p>
        </p:txBody>
      </p:sp>
      <p:sp>
        <p:nvSpPr>
          <p:cNvPr id="66567" name="Text Box 11">
            <a:extLst>
              <a:ext uri="{FF2B5EF4-FFF2-40B4-BE49-F238E27FC236}">
                <a16:creationId xmlns="" xmlns:a16="http://schemas.microsoft.com/office/drawing/2014/main" id="{448AE90E-BEB7-4026-8117-35FD6F500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4837113"/>
            <a:ext cx="3636963" cy="157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Oleaje Verdadero vs. Oleaje Bruto en Editor Oleaje / Marea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Oleaje Verdadero en Azul.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Oleaje Bruto en Rojo.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Oleaje Verdadero es Correcto.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+mn-lt"/>
              </a:rPr>
              <a:t>Qué dice eso del Oleaje Bruto?  	</a:t>
            </a:r>
            <a:endParaRPr lang="es" sz="1200" b="0" i="0" u="none" dirty="0" smtClean="0">
              <a:solidFill>
                <a:srgbClr val="0091BB"/>
              </a:solidFill>
              <a:latin typeface="+mn-lt"/>
            </a:endParaRPr>
          </a:p>
          <a:p>
            <a:pPr algn="l" rtl="0">
              <a:spcBef>
                <a:spcPts val="300"/>
              </a:spcBef>
              <a:defRPr/>
            </a:pPr>
            <a:r>
              <a:rPr lang="es" sz="1200" b="0" i="1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Que </a:t>
            </a:r>
            <a:r>
              <a:rPr lang="es" sz="1200" b="0" i="1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siempre es correcto</a:t>
            </a:r>
          </a:p>
        </p:txBody>
      </p:sp>
      <p:sp>
        <p:nvSpPr>
          <p:cNvPr id="8" name="Bevel 7">
            <a:extLst>
              <a:ext uri="{FF2B5EF4-FFF2-40B4-BE49-F238E27FC236}">
                <a16:creationId xmlns="" xmlns:a16="http://schemas.microsoft.com/office/drawing/2014/main" id="{7B6DD374-6C8D-49A7-9D06-82AA29763C47}"/>
              </a:ext>
            </a:extLst>
          </p:cNvPr>
          <p:cNvSpPr/>
          <p:nvPr/>
        </p:nvSpPr>
        <p:spPr>
          <a:xfrm>
            <a:off x="3849688" y="6159500"/>
            <a:ext cx="1044575" cy="512763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0" i="0" u="none">
                <a:solidFill>
                  <a:schemeClr val="bg1"/>
                </a:solidFill>
              </a:rPr>
              <a:t>AVI</a:t>
            </a:r>
          </a:p>
        </p:txBody>
      </p:sp>
      <p:pic>
        <p:nvPicPr>
          <p:cNvPr id="9" name="2014 MBMAX True Heav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6102350"/>
            <a:ext cx="248443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0647440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3F0D751-5610-4C03-9781-18AD8AB9961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5328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Ajustes Archivos Brutos HYPACK</a:t>
            </a:r>
          </a:p>
        </p:txBody>
      </p:sp>
      <p:pic>
        <p:nvPicPr>
          <p:cNvPr id="1085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1491457"/>
            <a:ext cx="6286313" cy="266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 Box 11">
            <a:extLst>
              <a:ext uri="{FF2B5EF4-FFF2-40B4-BE49-F238E27FC236}">
                <a16:creationId xmlns="" xmlns:a16="http://schemas.microsoft.com/office/drawing/2014/main" id="{A34231F9-726E-4628-B307-6669727B9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074737"/>
            <a:ext cx="8474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Menú Herramientas, Ajustes Archivos Brutos HYPACK.</a:t>
            </a:r>
          </a:p>
        </p:txBody>
      </p:sp>
      <p:sp>
        <p:nvSpPr>
          <p:cNvPr id="67589" name="Text Box 11">
            <a:extLst>
              <a:ext uri="{FF2B5EF4-FFF2-40B4-BE49-F238E27FC236}">
                <a16:creationId xmlns="" xmlns:a16="http://schemas.microsoft.com/office/drawing/2014/main" id="{29B0FD3A-0988-4642-A430-CDD3DB860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4156121"/>
            <a:ext cx="8823325" cy="2592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Principalmente para Recalcular Mareas RTK.  Ajuste Posiciones También.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Use Posiciones Desde Archivos Brutos:  Seleccione Equipo, Entre Ofsets luego Ajuste X, Y.</a:t>
            </a:r>
          </a:p>
          <a:p>
            <a:pPr algn="l" rtl="0">
              <a:spcBef>
                <a:spcPts val="300"/>
              </a:spcBef>
              <a:defRPr/>
            </a:pP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1" i="0" u="none">
                <a:solidFill>
                  <a:schemeClr val="bg2"/>
                </a:solidFill>
                <a:latin typeface="+mn-lt"/>
              </a:rPr>
              <a:t>Recalcule Posiciones con base en Geodesia Proyecto: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Inicie con Posición WGS84 Desde el Archivo Bruto.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Recalcule X, Y usando Parámetros Geodésicos Actuales.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s" altLang="en-US" sz="1400" b="1" dirty="0">
              <a:solidFill>
                <a:schemeClr val="bg2"/>
              </a:solidFill>
              <a:latin typeface="+mn-lt"/>
            </a:endParaRP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  </a:t>
            </a:r>
            <a:r>
              <a:rPr lang="es" sz="1400" b="1" i="0" u="none">
                <a:solidFill>
                  <a:schemeClr val="bg2"/>
                </a:solidFill>
                <a:latin typeface="+mn-lt"/>
              </a:rPr>
              <a:t>Recalcule Mareas RTK: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Inicie con Posición y Elevación Elipsoidal WGS84 Desde el Archivo Bruto.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Recalcule Marea RTK Usando Parámetros Geodésicos Actuales, KTD, VDatum, etc.</a:t>
            </a:r>
          </a:p>
        </p:txBody>
      </p:sp>
    </p:spTree>
    <p:extLst>
      <p:ext uri="{BB962C8B-B14F-4D97-AF65-F5344CB8AC3E}">
        <p14:creationId xmlns:p14="http://schemas.microsoft.com/office/powerpoint/2010/main" val="31570408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114BD63-8E46-4E1A-812C-DB21A3A8913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6688" y="-26988"/>
            <a:ext cx="8474075" cy="100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Ajustes POSPac</a:t>
            </a:r>
          </a:p>
        </p:txBody>
      </p:sp>
      <p:sp>
        <p:nvSpPr>
          <p:cNvPr id="68611" name="Text Box 11">
            <a:extLst>
              <a:ext uri="{FF2B5EF4-FFF2-40B4-BE49-F238E27FC236}">
                <a16:creationId xmlns="" xmlns:a16="http://schemas.microsoft.com/office/drawing/2014/main" id="{69BC758F-AF3B-479F-842C-8A435AAF0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91" y="1126148"/>
            <a:ext cx="847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Menú Herramientas, Ajustes POSPac.</a:t>
            </a:r>
          </a:p>
        </p:txBody>
      </p:sp>
      <p:sp>
        <p:nvSpPr>
          <p:cNvPr id="68612" name="Text Box 11">
            <a:extLst>
              <a:ext uri="{FF2B5EF4-FFF2-40B4-BE49-F238E27FC236}">
                <a16:creationId xmlns="" xmlns:a16="http://schemas.microsoft.com/office/drawing/2014/main" id="{AB7EA37C-44C8-410B-BA47-BA9D9BD02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91" y="1525587"/>
            <a:ext cx="4525962" cy="302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Asegúrese que los Parámetros Geodésicos sean Correctos.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Abra un Archivo POSPac: *.OUT.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Datos a Reemplazar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Posiciones.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Mareas RTK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Rumbo.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Cabeceo y Balanceo.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POSPac </a:t>
            </a:r>
            <a:r>
              <a:rPr lang="es" sz="1400" b="0" i="1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Reemplaza Oleaje.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Verificar dispositivo Ofsets = IMU o sensor 1 ubicación.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en Ajustar para Reemplazar Datos.</a:t>
            </a:r>
          </a:p>
        </p:txBody>
      </p:sp>
      <p:pic>
        <p:nvPicPr>
          <p:cNvPr id="1105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76" y="4693395"/>
            <a:ext cx="3652792" cy="152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11">
            <a:extLst>
              <a:ext uri="{FF2B5EF4-FFF2-40B4-BE49-F238E27FC236}">
                <a16:creationId xmlns="" xmlns:a16="http://schemas.microsoft.com/office/drawing/2014/main" id="{8F7C9A7D-7CFB-4542-B0E9-4F725D6EF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7" y="6218891"/>
            <a:ext cx="3652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3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Equipos Navegación y Mareas son Reemplazados con “POSPAC”.</a:t>
            </a:r>
          </a:p>
        </p:txBody>
      </p:sp>
      <p:pic>
        <p:nvPicPr>
          <p:cNvPr id="110599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36" y="1755449"/>
            <a:ext cx="4097338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DB70C261-0C98-432E-B559-0AB85D0A8B9C}"/>
              </a:ext>
            </a:extLst>
          </p:cNvPr>
          <p:cNvCxnSpPr/>
          <p:nvPr/>
        </p:nvCxnSpPr>
        <p:spPr>
          <a:xfrm flipV="1">
            <a:off x="995083" y="4894729"/>
            <a:ext cx="403411" cy="12930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8572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E7B77F8-4464-4CF6-9AA2-DAAA886B0A2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5738" y="0"/>
            <a:ext cx="8489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Editor SBET</a:t>
            </a:r>
          </a:p>
        </p:txBody>
      </p:sp>
      <p:sp>
        <p:nvSpPr>
          <p:cNvPr id="112643" name="Text Box 11"/>
          <p:cNvSpPr txBox="1">
            <a:spLocks noChangeArrowheads="1"/>
          </p:cNvSpPr>
          <p:nvPr/>
        </p:nvSpPr>
        <p:spPr bwMode="auto">
          <a:xfrm>
            <a:off x="328613" y="1320800"/>
            <a:ext cx="8161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</a:pPr>
            <a:r>
              <a:rPr lang="es" b="0" i="0" u="none">
                <a:latin typeface="Verdana" pitchFamily="34" charset="0"/>
              </a:rPr>
              <a:t>Use Menú Herramientas, Editor Archivo SBET</a:t>
            </a:r>
          </a:p>
        </p:txBody>
      </p:sp>
      <p:sp>
        <p:nvSpPr>
          <p:cNvPr id="112644" name="Text Box 11"/>
          <p:cNvSpPr txBox="1">
            <a:spLocks noChangeArrowheads="1"/>
          </p:cNvSpPr>
          <p:nvPr/>
        </p:nvSpPr>
        <p:spPr bwMode="auto">
          <a:xfrm>
            <a:off x="266700" y="5700713"/>
            <a:ext cx="71659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300"/>
              </a:spcBef>
            </a:pPr>
            <a:r>
              <a:rPr lang="es" b="0" i="0" u="none">
                <a:latin typeface="Verdana" pitchFamily="34" charset="0"/>
              </a:rPr>
              <a:t>Limpie y Salve archivos SBET</a:t>
            </a:r>
          </a:p>
          <a:p>
            <a:pPr algn="l" rtl="0">
              <a:spcBef>
                <a:spcPts val="300"/>
              </a:spcBef>
            </a:pPr>
            <a:r>
              <a:rPr lang="es" b="0" i="0" u="none">
                <a:latin typeface="Verdana" pitchFamily="34" charset="0"/>
              </a:rPr>
              <a:t>Oleaje Verdadero llena Huecos Entre Interpolaciones</a:t>
            </a:r>
          </a:p>
          <a:p>
            <a:pPr algn="l" rtl="0">
              <a:spcBef>
                <a:spcPts val="300"/>
              </a:spcBef>
            </a:pPr>
            <a:r>
              <a:rPr lang="es" b="0" i="0" u="none">
                <a:latin typeface="Verdana" pitchFamily="34" charset="0"/>
              </a:rPr>
              <a:t> </a:t>
            </a:r>
          </a:p>
        </p:txBody>
      </p:sp>
      <p:pic>
        <p:nvPicPr>
          <p:cNvPr id="11264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881188"/>
            <a:ext cx="8585200" cy="3600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2008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Editor SBET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347472" y="5447147"/>
            <a:ext cx="84867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Compare las elevaciones SBET con las elevaciones de oleaje verdadera POSMV.  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Remueve datos malos y automáticamente superimpone le movimiento de oleaje en la interpolación.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24766"/>
            <a:ext cx="50292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61" y="3016093"/>
            <a:ext cx="501173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47472" y="3357834"/>
            <a:ext cx="362632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es" b="0" i="0" u="none" dirty="0">
                <a:solidFill>
                  <a:srgbClr val="FF0000"/>
                </a:solidFill>
              </a:rPr>
              <a:t>Imagen 1:  Original (antes interpolación. 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4631821" y="5081211"/>
            <a:ext cx="318715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es" b="0" i="0" u="none" dirty="0">
                <a:solidFill>
                  <a:srgbClr val="FF0000"/>
                </a:solidFill>
              </a:rPr>
              <a:t>Imagen 2:  Después de interpolación </a:t>
            </a:r>
          </a:p>
        </p:txBody>
      </p:sp>
    </p:spTree>
    <p:extLst>
      <p:ext uri="{BB962C8B-B14F-4D97-AF65-F5344CB8AC3E}">
        <p14:creationId xmlns:p14="http://schemas.microsoft.com/office/powerpoint/2010/main" val="10446002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18BECE0-58BC-47F6-AFCE-38436B69122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93675" y="-14288"/>
            <a:ext cx="8374063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Ajustes GPS</a:t>
            </a:r>
          </a:p>
        </p:txBody>
      </p:sp>
      <p:sp>
        <p:nvSpPr>
          <p:cNvPr id="70659" name="Text Box 11">
            <a:extLst>
              <a:ext uri="{FF2B5EF4-FFF2-40B4-BE49-F238E27FC236}">
                <a16:creationId xmlns="" xmlns:a16="http://schemas.microsoft.com/office/drawing/2014/main" id="{F70B4F11-812B-4D77-8442-206286824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1044575"/>
            <a:ext cx="4767262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Menú Herramientas, Ajustes GPS para Reemplazar Posición y Marea con datos PPK.</a:t>
            </a:r>
          </a:p>
        </p:txBody>
      </p:sp>
      <p:sp>
        <p:nvSpPr>
          <p:cNvPr id="53253" name="Text Box 11">
            <a:extLst>
              <a:ext uri="{FF2B5EF4-FFF2-40B4-BE49-F238E27FC236}">
                <a16:creationId xmlns="" xmlns:a16="http://schemas.microsoft.com/office/drawing/2014/main" id="{B1D464F0-7954-4A3A-BB39-450A998BB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2241550"/>
            <a:ext cx="3708400" cy="305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Abra Archivo PPK.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Configure el análisis (campos seleccionados, orden, delimitadores, etc.)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Verifique Ofsets Dispositivo.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Diferencia Horaria.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Prueba muestra resultados del análisis.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en Ajustar para Reemplazar Datos.</a:t>
            </a:r>
          </a:p>
        </p:txBody>
      </p:sp>
      <p:pic>
        <p:nvPicPr>
          <p:cNvPr id="11469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690688"/>
            <a:ext cx="4767262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1094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D991E17-3F65-499D-A403-B3BBB69B1E3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96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Mareas RTK vs. Oleaje MRU</a:t>
            </a:r>
          </a:p>
        </p:txBody>
      </p:sp>
      <p:sp>
        <p:nvSpPr>
          <p:cNvPr id="71683" name="Text Box 11">
            <a:extLst>
              <a:ext uri="{FF2B5EF4-FFF2-40B4-BE49-F238E27FC236}">
                <a16:creationId xmlns="" xmlns:a16="http://schemas.microsoft.com/office/drawing/2014/main" id="{E4308AF2-EDC8-4ABA-926A-F02CAB6EC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94" y="4751985"/>
            <a:ext cx="7305544" cy="200824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1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Mostrar:</a:t>
            </a:r>
          </a:p>
          <a:p>
            <a:pPr marL="1028700"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Datos Brutos, Oleaje: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  Datos MRU.</a:t>
            </a:r>
          </a:p>
          <a:p>
            <a:pPr marL="1028700"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Datos Brutos, Marea: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Datos GPS.</a:t>
            </a:r>
          </a:p>
          <a:p>
            <a:pPr marL="1028700"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Corrección, Oleaje: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Datos Oleaje Verdadero.</a:t>
            </a:r>
          </a:p>
          <a:p>
            <a:pPr marL="1028700"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Escalado Manual: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Si es Requerido para Adecuada Sobreposición.</a:t>
            </a:r>
          </a:p>
          <a:p>
            <a:pPr marL="1028700"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Invierta Oleaje para Presentación: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Cambie Signo de Corrección Oleaje para Coincidir con Corrección de Marea.</a:t>
            </a:r>
          </a:p>
        </p:txBody>
      </p:sp>
      <p:pic>
        <p:nvPicPr>
          <p:cNvPr id="1167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94" y="1313895"/>
            <a:ext cx="5245136" cy="33376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2644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2ABAA04-4BA0-4D2F-8098-67991D37E60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963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Etapa 2, Edición Profundidad</a:t>
            </a:r>
          </a:p>
        </p:txBody>
      </p:sp>
      <p:sp>
        <p:nvSpPr>
          <p:cNvPr id="72707" name="Text Box 11">
            <a:extLst>
              <a:ext uri="{FF2B5EF4-FFF2-40B4-BE49-F238E27FC236}">
                <a16:creationId xmlns="" xmlns:a16="http://schemas.microsoft.com/office/drawing/2014/main" id="{B6B5C4C5-0275-4256-ACCC-9F6395D88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3" y="1050925"/>
            <a:ext cx="3889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Use Menú “Archivo” o Botón</a:t>
            </a:r>
          </a:p>
        </p:txBody>
      </p:sp>
      <p:sp>
        <p:nvSpPr>
          <p:cNvPr id="72708" name="Text Box 11">
            <a:extLst>
              <a:ext uri="{FF2B5EF4-FFF2-40B4-BE49-F238E27FC236}">
                <a16:creationId xmlns="" xmlns:a16="http://schemas.microsoft.com/office/drawing/2014/main" id="{8732E378-6D94-4432-B68C-D3C5EC978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013" y="1504950"/>
            <a:ext cx="3313112" cy="45473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Indicador Progreso: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Cálculo Haces puede Tomar un Tiempo.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Etapa 2 Habilitar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Editores Profundidad.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Filtros Profundidad.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Matriz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Llenado Usando Selección en el Panel Superior.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Selección Puede Ser Cambiada en Cualquier Momento.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Etapa 1 Edición: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Aún es Posible hacer cambios a ófsets sensor, marea, SV, navegación, etc.</a:t>
            </a:r>
          </a:p>
        </p:txBody>
      </p:sp>
      <p:pic>
        <p:nvPicPr>
          <p:cNvPr id="11878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188" y="1106488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90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558925"/>
            <a:ext cx="5410200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2748BAC8-715E-4AAA-8E11-A42AD7989203}"/>
              </a:ext>
            </a:extLst>
          </p:cNvPr>
          <p:cNvCxnSpPr/>
          <p:nvPr/>
        </p:nvCxnSpPr>
        <p:spPr>
          <a:xfrm flipH="1">
            <a:off x="496888" y="1343025"/>
            <a:ext cx="3390900" cy="6508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Bevel 7">
            <a:extLst>
              <a:ext uri="{FF2B5EF4-FFF2-40B4-BE49-F238E27FC236}">
                <a16:creationId xmlns="" xmlns:a16="http://schemas.microsoft.com/office/drawing/2014/main" id="{02CFBAC7-262D-41CB-88A4-2B716717276C}"/>
              </a:ext>
            </a:extLst>
          </p:cNvPr>
          <p:cNvSpPr/>
          <p:nvPr/>
        </p:nvSpPr>
        <p:spPr>
          <a:xfrm>
            <a:off x="3311525" y="6021388"/>
            <a:ext cx="1044575" cy="512762"/>
          </a:xfrm>
          <a:prstGeom prst="bevel">
            <a:avLst/>
          </a:prstGeom>
          <a:solidFill>
            <a:srgbClr val="0000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/>
              <a:t>AVI</a:t>
            </a:r>
          </a:p>
        </p:txBody>
      </p:sp>
      <p:pic>
        <p:nvPicPr>
          <p:cNvPr id="9" name="2013 MBMAX64 Moving to Stage 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173557"/>
            <a:ext cx="2155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188937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/>
          </p:nvPr>
        </p:nvSpPr>
        <p:spPr>
          <a:xfrm>
            <a:off x="214313" y="80963"/>
            <a:ext cx="8229600" cy="863600"/>
          </a:xfrm>
        </p:spPr>
        <p:txBody>
          <a:bodyPr/>
          <a:lstStyle/>
          <a:p>
            <a:pPr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Etapa 2:  Edición Profundidad</a:t>
            </a:r>
          </a:p>
        </p:txBody>
      </p:sp>
      <p:pic>
        <p:nvPicPr>
          <p:cNvPr id="5" name="2013 MBMAX64 Sweep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557338"/>
            <a:ext cx="7200900" cy="4738687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9519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="" xmlns:a16="http://schemas.microsoft.com/office/drawing/2014/main" id="{6985BCD6-64EB-4289-8252-2CEBC75A89F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1691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Iniciando</a:t>
            </a:r>
          </a:p>
        </p:txBody>
      </p:sp>
      <p:sp>
        <p:nvSpPr>
          <p:cNvPr id="29699" name="Text Box 11">
            <a:extLst>
              <a:ext uri="{FF2B5EF4-FFF2-40B4-BE49-F238E27FC236}">
                <a16:creationId xmlns="" xmlns:a16="http://schemas.microsoft.com/office/drawing/2014/main" id="{3333A670-2827-465C-BDD1-3AB36E2DC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5481638"/>
            <a:ext cx="61801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Para inicializar - Menú HYSWEEP:  “HYSWEEP Editor – 64 Bit” ó Use el Icono MBMAX en HYPACK Shell (estará por Defecto con OS 64-bit)</a:t>
            </a:r>
          </a:p>
        </p:txBody>
      </p:sp>
      <p:sp>
        <p:nvSpPr>
          <p:cNvPr id="29700" name="Text Box 11">
            <a:extLst>
              <a:ext uri="{FF2B5EF4-FFF2-40B4-BE49-F238E27FC236}">
                <a16:creationId xmlns="" xmlns:a16="http://schemas.microsoft.com/office/drawing/2014/main" id="{6C7BBE24-D715-468F-9C8F-726010388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3675" y="1700213"/>
            <a:ext cx="2582863" cy="360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Todo los Controles estan dispuestos en ventanas sencillas.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endParaRPr lang="es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Items que esten en gris indican que una operación es necesaria antes de usar esa función</a:t>
            </a:r>
          </a:p>
          <a:p>
            <a:pPr algn="l" rtl="0">
              <a:spcBef>
                <a:spcPts val="600"/>
              </a:spcBef>
              <a:defRPr/>
            </a:pPr>
            <a:endParaRPr lang="es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Barra Progreso      indica que el programa esta ejecutándose.  </a:t>
            </a:r>
          </a:p>
        </p:txBody>
      </p:sp>
      <p:pic>
        <p:nvPicPr>
          <p:cNvPr id="337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41425"/>
            <a:ext cx="6291263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2910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5EB6120-1518-4E95-A5FB-22A091C212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058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Opciones Vista e Iluminación</a:t>
            </a:r>
          </a:p>
        </p:txBody>
      </p:sp>
      <p:sp>
        <p:nvSpPr>
          <p:cNvPr id="74756" name="Text Box 11">
            <a:extLst>
              <a:ext uri="{FF2B5EF4-FFF2-40B4-BE49-F238E27FC236}">
                <a16:creationId xmlns="" xmlns:a16="http://schemas.microsoft.com/office/drawing/2014/main" id="{A51E6A3C-CEF4-49DC-8891-D1AA0318A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5065" y="2414401"/>
            <a:ext cx="470058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Tamaño Punto Normal / Ancho Línea: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Ventanas Edición.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Nivel Proyecto: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Nivel Prof. en Ventana Perfil y Coloreado Bajos.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Radio Blancos: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Dibujar Blancos HYPACK.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Modo Prof. / Elevación: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Archivos XYZ.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Dibuje Usando Centro Celda: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Podría Mejorar Gráficas en la Ventana Levantamiento.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Bloqueo en 2D: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Evita que el Mouse incline la Presentación del Modelo.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Recargue Cartas HYPACK: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Actualice con los Parámetros HYPACK más recientes.</a:t>
            </a:r>
          </a:p>
        </p:txBody>
      </p:sp>
      <p:sp>
        <p:nvSpPr>
          <p:cNvPr id="74758" name="Text Box 11">
            <a:extLst>
              <a:ext uri="{FF2B5EF4-FFF2-40B4-BE49-F238E27FC236}">
                <a16:creationId xmlns="" xmlns:a16="http://schemas.microsoft.com/office/drawing/2014/main" id="{2A4085AA-63BC-4251-A582-52E7FAC78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03" y="1580061"/>
            <a:ext cx="47408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rgbClr val="FF0000"/>
                </a:solidFill>
                <a:latin typeface="+mn-lt"/>
              </a:rPr>
              <a:t>Use Menú Ver o Menú Emergente del Clic Derecho.</a:t>
            </a:r>
          </a:p>
        </p:txBody>
      </p:sp>
      <p:pic>
        <p:nvPicPr>
          <p:cNvPr id="12186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03" y="1986569"/>
            <a:ext cx="4132262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8533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5EB6120-1518-4E95-A5FB-22A091C212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058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Opciones Vista e Iluminación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486647"/>
            <a:ext cx="3810021" cy="489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>
            <a:extLst>
              <a:ext uri="{FF2B5EF4-FFF2-40B4-BE49-F238E27FC236}">
                <a16:creationId xmlns="" xmlns:a16="http://schemas.microsoft.com/office/drawing/2014/main" id="{89C7A3AE-1EAF-4FB1-B2F9-0FAC76D95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306" y="3148013"/>
            <a:ext cx="42862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Controles Iluminación:  Ubicación de la Fuente de Luz.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Inclinación: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Angulo Vertical.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Rotación: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Dirección.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La Luna:  </a:t>
            </a:r>
            <a:r>
              <a:rPr lang="es" sz="1600" b="0" i="0" u="none">
                <a:solidFill>
                  <a:srgbClr val="0091BB"/>
                </a:solidFill>
                <a:latin typeface="+mn-lt"/>
              </a:rPr>
              <a:t>Haga clic Aqui para Definir la Ubicación.</a:t>
            </a:r>
          </a:p>
        </p:txBody>
      </p:sp>
    </p:spTree>
    <p:extLst>
      <p:ext uri="{BB962C8B-B14F-4D97-AF65-F5344CB8AC3E}">
        <p14:creationId xmlns:p14="http://schemas.microsoft.com/office/powerpoint/2010/main" val="27338566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BC91588-26B6-45A1-94CD-90F57FBA4C7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Parámetros Color</a:t>
            </a:r>
          </a:p>
        </p:txBody>
      </p:sp>
      <p:sp>
        <p:nvSpPr>
          <p:cNvPr id="75779" name="Text Box 11">
            <a:extLst>
              <a:ext uri="{FF2B5EF4-FFF2-40B4-BE49-F238E27FC236}">
                <a16:creationId xmlns="" xmlns:a16="http://schemas.microsoft.com/office/drawing/2014/main" id="{563ED2A9-4FD3-488C-8685-514924BC5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1349375"/>
            <a:ext cx="3943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Menú Ver, Menú emergente del Clic Derecho o Barra Herramientas.</a:t>
            </a:r>
          </a:p>
        </p:txBody>
      </p:sp>
      <p:sp>
        <p:nvSpPr>
          <p:cNvPr id="75780" name="Text Box 11">
            <a:extLst>
              <a:ext uri="{FF2B5EF4-FFF2-40B4-BE49-F238E27FC236}">
                <a16:creationId xmlns="" xmlns:a16="http://schemas.microsoft.com/office/drawing/2014/main" id="{23AD65AB-8F4F-41D4-AF7F-0EF411B31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338" y="1972507"/>
            <a:ext cx="4757737" cy="40010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Paleta para Colores Profundidad.  Seleccione: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Una Paleta MBMAX Predefinida.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Paleta Desde HYPACK Color API.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Colores Bajos.  </a:t>
            </a:r>
            <a:r>
              <a:rPr lang="es" sz="1400" b="0" i="0" u="none" dirty="0">
                <a:solidFill>
                  <a:srgbClr val="FF0000"/>
                </a:solidFill>
                <a:latin typeface="+mn-lt"/>
              </a:rPr>
              <a:t>Rojo = Sobre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, </a:t>
            </a:r>
            <a:r>
              <a:rPr lang="es" sz="1400" b="0" i="0" u="none" dirty="0">
                <a:solidFill>
                  <a:srgbClr val="00B050"/>
                </a:solidFill>
                <a:latin typeface="+mn-lt"/>
              </a:rPr>
              <a:t>Verde = Debajo Nivel Proyecto.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Nivel Proyecto:  Para Paleta Bajos.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Colorear por:  Cómo los Sondajes son Coloreados.  Muchas Opciones – Prof., Cabeza Sonar, Angulo Haz, etc.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Rango Escala Z Auto:  Límite Z Auto o Manual.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Intensidad:  Rango para colores Intensidad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TVU/THU:  Rojo= Sobre, Verde = Debajo Máximo.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Matriz, Auto Escala:  Por Estadísticas Matriz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Colores Conteo:  Puntos por Celda.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Colores Sigma:  Desviación Estándar Celda.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Colores Rango Z:  Rango Vertical Celda.</a:t>
            </a:r>
          </a:p>
        </p:txBody>
      </p:sp>
      <p:pic>
        <p:nvPicPr>
          <p:cNvPr id="12390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033588"/>
            <a:ext cx="4075113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2860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E42C8EF-1858-4737-8B19-DB6B2FD2912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Colores Característica Personalizados</a:t>
            </a:r>
          </a:p>
        </p:txBody>
      </p:sp>
      <p:sp>
        <p:nvSpPr>
          <p:cNvPr id="76803" name="Text Box 11">
            <a:extLst>
              <a:ext uri="{FF2B5EF4-FFF2-40B4-BE49-F238E27FC236}">
                <a16:creationId xmlns="" xmlns:a16="http://schemas.microsoft.com/office/drawing/2014/main" id="{F605808C-8508-4A22-9EA8-BE3D26CEB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288" y="2960688"/>
            <a:ext cx="3059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Botón Colores Personalizados en Parámetros Color</a:t>
            </a:r>
          </a:p>
        </p:txBody>
      </p:sp>
      <p:sp>
        <p:nvSpPr>
          <p:cNvPr id="76804" name="Text Box 11">
            <a:extLst>
              <a:ext uri="{FF2B5EF4-FFF2-40B4-BE49-F238E27FC236}">
                <a16:creationId xmlns="" xmlns:a16="http://schemas.microsoft.com/office/drawing/2014/main" id="{5DFFD3C2-FB16-49D2-97FA-674611799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288" y="3897313"/>
            <a:ext cx="4033837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Esto Para Definir Sus Propios Colores para Datos MBMAX.</a:t>
            </a:r>
          </a:p>
        </p:txBody>
      </p:sp>
      <p:pic>
        <p:nvPicPr>
          <p:cNvPr id="12595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141413"/>
            <a:ext cx="4321175" cy="559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7449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01B42259-281D-435E-9F43-808A60F8BD5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Marcando Haces</a:t>
            </a:r>
          </a:p>
        </p:txBody>
      </p:sp>
      <p:sp>
        <p:nvSpPr>
          <p:cNvPr id="77827" name="Text Box 11">
            <a:extLst>
              <a:ext uri="{FF2B5EF4-FFF2-40B4-BE49-F238E27FC236}">
                <a16:creationId xmlns="" xmlns:a16="http://schemas.microsoft.com/office/drawing/2014/main" id="{2F67ED3A-C84E-442A-8206-BE1440D66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2075" y="1190470"/>
            <a:ext cx="5130800" cy="17697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200" b="1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Bandera Puntual:</a:t>
            </a: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Marque Sondajes Cuestionables Para Mayor Análisis.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También Puntos Posición, Marea RTK y MRU.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Coloque / Reset en Ventanas Edición Usando Botón Bandera.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Encuentre en Búsqueda, Compare en Múltiples Ventanas de Edición.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Salvado en Archivos HS2.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Exportar como Blancos en Salve Levantamiento, Selección Exportar</a:t>
            </a:r>
          </a:p>
        </p:txBody>
      </p:sp>
      <p:sp>
        <p:nvSpPr>
          <p:cNvPr id="77828" name="Text Box 11">
            <a:extLst>
              <a:ext uri="{FF2B5EF4-FFF2-40B4-BE49-F238E27FC236}">
                <a16:creationId xmlns="" xmlns:a16="http://schemas.microsoft.com/office/drawing/2014/main" id="{99C3ED97-04BB-4BD5-9D4C-A5C06EBF7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3132266"/>
            <a:ext cx="5060950" cy="1692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2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Haces Verificados:</a:t>
            </a: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Marque Haces que Han Sido Verificados (Inspeccionados) en la Ventanas de Edición.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Verificado / No Verificado en Ventanas Edición Usando Botón Verificación.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Ventanas Nube, Perfil, Celda y Levantamiento.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Encuentre No Verificados en Búsqueda.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Salvado en Archivos HS2.</a:t>
            </a:r>
          </a:p>
        </p:txBody>
      </p:sp>
      <p:sp>
        <p:nvSpPr>
          <p:cNvPr id="77829" name="Text Box 11">
            <a:extLst>
              <a:ext uri="{FF2B5EF4-FFF2-40B4-BE49-F238E27FC236}">
                <a16:creationId xmlns="" xmlns:a16="http://schemas.microsoft.com/office/drawing/2014/main" id="{65B6F83D-4C76-448D-8325-BE94B90F1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63" y="5084763"/>
            <a:ext cx="4884737" cy="1508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2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Sondajes Dorados (Golden):</a:t>
            </a: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Características Encontradas en Edición.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Coloque / Reset en Ventanas Edición Usando el Botón Dorado.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Encuentre Sondajes Dorados en Búsqueda.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Sondajes Dorados son </a:t>
            </a:r>
            <a:r>
              <a:rPr lang="es" sz="12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Borrables</a:t>
            </a: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Salvado en Archivos HS2.</a:t>
            </a:r>
          </a:p>
        </p:txBody>
      </p:sp>
      <p:pic>
        <p:nvPicPr>
          <p:cNvPr id="12800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585913"/>
            <a:ext cx="4826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3336925"/>
            <a:ext cx="4699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239838"/>
            <a:ext cx="3049588" cy="2524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802063"/>
            <a:ext cx="3049588" cy="2339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57788"/>
            <a:ext cx="473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9007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4AA264C-2905-4125-B0AE-45AA369ABE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407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Blancos</a:t>
            </a:r>
          </a:p>
        </p:txBody>
      </p:sp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4710113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11">
            <a:extLst>
              <a:ext uri="{FF2B5EF4-FFF2-40B4-BE49-F238E27FC236}">
                <a16:creationId xmlns="" xmlns:a16="http://schemas.microsoft.com/office/drawing/2014/main" id="{07BE4BB9-53B4-46A9-BF4E-2D6AEF829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1956593"/>
            <a:ext cx="3924300" cy="1554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Blancos HYPACK: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Use Menú Archivo, Mostrar Blancos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Encontrar Blancos en Búsqueda.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Ver Blancos en la Ventana Levantamiento</a:t>
            </a:r>
          </a:p>
        </p:txBody>
      </p:sp>
      <p:pic>
        <p:nvPicPr>
          <p:cNvPr id="1300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" y="3860800"/>
            <a:ext cx="2653348" cy="237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Text Box 11">
            <a:extLst>
              <a:ext uri="{FF2B5EF4-FFF2-40B4-BE49-F238E27FC236}">
                <a16:creationId xmlns="" xmlns:a16="http://schemas.microsoft.com/office/drawing/2014/main" id="{7FAB44DF-9762-48E7-A589-3419F8086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4914900"/>
            <a:ext cx="4930775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Marque Nuevos Blancos en Edición con la Tecla F5.</a:t>
            </a:r>
          </a:p>
        </p:txBody>
      </p:sp>
    </p:spTree>
    <p:extLst>
      <p:ext uri="{BB962C8B-B14F-4D97-AF65-F5344CB8AC3E}">
        <p14:creationId xmlns:p14="http://schemas.microsoft.com/office/powerpoint/2010/main" val="12276636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0CCF880-0553-490E-B606-87C770BC3D7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Sobrepuesta Plan Canal (CHN)</a:t>
            </a:r>
          </a:p>
        </p:txBody>
      </p:sp>
      <p:sp>
        <p:nvSpPr>
          <p:cNvPr id="4" name="Text Box 11">
            <a:extLst>
              <a:ext uri="{FF2B5EF4-FFF2-40B4-BE49-F238E27FC236}">
                <a16:creationId xmlns="" xmlns:a16="http://schemas.microsoft.com/office/drawing/2014/main" id="{D67899EB-C59E-4E81-BF89-576CDA4B0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0114" y="1600809"/>
            <a:ext cx="2916237" cy="1908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Límites canal son dibujados en la Ventana Levantamiento.</a:t>
            </a:r>
          </a:p>
          <a:p>
            <a:pPr algn="l" rtl="0">
              <a:spcBef>
                <a:spcPts val="600"/>
              </a:spcBef>
              <a:defRPr/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Plantilla Canal es dibujada en la Ventana Perfil. </a:t>
            </a:r>
          </a:p>
        </p:txBody>
      </p:sp>
      <p:sp>
        <p:nvSpPr>
          <p:cNvPr id="60422" name="Text Box 11">
            <a:extLst>
              <a:ext uri="{FF2B5EF4-FFF2-40B4-BE49-F238E27FC236}">
                <a16:creationId xmlns="" xmlns:a16="http://schemas.microsoft.com/office/drawing/2014/main" id="{E680159D-B639-4B7A-B084-F1626C341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1096963"/>
            <a:ext cx="554355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“Sobreponer Plan Canal” en el menú Archivo.</a:t>
            </a:r>
          </a:p>
        </p:txBody>
      </p:sp>
      <p:pic>
        <p:nvPicPr>
          <p:cNvPr id="13210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449388"/>
            <a:ext cx="5056188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4200525"/>
            <a:ext cx="6416675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93062537-D43F-4B70-962D-B36446D31D85}"/>
              </a:ext>
            </a:extLst>
          </p:cNvPr>
          <p:cNvCxnSpPr/>
          <p:nvPr/>
        </p:nvCxnSpPr>
        <p:spPr>
          <a:xfrm flipH="1">
            <a:off x="3708400" y="2075471"/>
            <a:ext cx="2282202" cy="6963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="" xmlns:a16="http://schemas.microsoft.com/office/drawing/2014/main" id="{1776A982-3894-4F6A-8BD8-F0CF07B5D48A}"/>
              </a:ext>
            </a:extLst>
          </p:cNvPr>
          <p:cNvCxnSpPr/>
          <p:nvPr/>
        </p:nvCxnSpPr>
        <p:spPr>
          <a:xfrm flipH="1">
            <a:off x="3203575" y="3408362"/>
            <a:ext cx="2932305" cy="23606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1832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Entendiendo los Filtros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 algn="l" rtl="0"/>
              <a:t>57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1109676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5A86D37-4A42-4EEF-AD38-E8943C03A54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Filtros Profundidad - Básica</a:t>
            </a:r>
          </a:p>
        </p:txBody>
      </p:sp>
      <p:pic>
        <p:nvPicPr>
          <p:cNvPr id="13414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76363"/>
            <a:ext cx="4638675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Text Box 11">
            <a:extLst>
              <a:ext uri="{FF2B5EF4-FFF2-40B4-BE49-F238E27FC236}">
                <a16:creationId xmlns="" xmlns:a16="http://schemas.microsoft.com/office/drawing/2014/main" id="{315CB2AC-6B3F-4006-9740-E09B2E9B0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725" y="1376363"/>
            <a:ext cx="4105275" cy="435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Prof. o Elevación Min / Max:  Claramente un Filtro Util. 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Límites Angulo Haz: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Mínimo:  Para Interferometría – Haces más Débiles Cerca al Nadir.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Máximo:  Para Formadores de Haz – Haces más Débiles Lejos del Nadir.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Límite Ofset Horizontal: trabaja adecuadamente cuando el barrido no cambia debido a la profundidad.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Rango: Flitre usando Limites Rango Sonar o Láser.</a:t>
            </a:r>
          </a:p>
        </p:txBody>
      </p:sp>
    </p:spTree>
    <p:extLst>
      <p:ext uri="{BB962C8B-B14F-4D97-AF65-F5344CB8AC3E}">
        <p14:creationId xmlns:p14="http://schemas.microsoft.com/office/powerpoint/2010/main" val="40891165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317D097-0775-4F68-8052-35FF823D9A0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96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Filtros Profundidad - Barrido</a:t>
            </a:r>
          </a:p>
        </p:txBody>
      </p:sp>
      <p:pic>
        <p:nvPicPr>
          <p:cNvPr id="136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8" y="1484313"/>
            <a:ext cx="4284879" cy="493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Text Box 11">
            <a:extLst>
              <a:ext uri="{FF2B5EF4-FFF2-40B4-BE49-F238E27FC236}">
                <a16:creationId xmlns="" xmlns:a16="http://schemas.microsoft.com/office/drawing/2014/main" id="{E917B30C-4F8D-43CC-8073-03C101AEE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88" y="1484313"/>
            <a:ext cx="4416319" cy="431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Filtro Sobre / Debajo:  Llamado “Filtro Colgados y picos bajos de Topografía” en MBMAX 32. Muy Util y Seguro.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Calidad Haz Mínima: Para Sistemas Que Codifican por Calidad los Haces.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Ejemplo:  Seabat Código “3” Es lo Mejor.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Remover Haces:  Lista de Haces Conocidos como Malos.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Mediana: Reemplaza Filtro de Picos MBMAX 32.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Este es mejor Usa Haces A lo largo y A través del Traqueo.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Savitsky – Golay:  Filtro Paso Bajo Basado en Curva de Ajuste.</a:t>
            </a:r>
            <a:endParaRPr lang="es" altLang="en-US" sz="14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Tamaño Puerta:  Distancia Permitida Desde la Curva.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Orden:  Flexibilidad de la Curva.  2 = Línea Recta.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Tamaño Ventana:  Número de Sondajes Usados en Curva de Ajuste.</a:t>
            </a:r>
          </a:p>
        </p:txBody>
      </p:sp>
    </p:spTree>
    <p:extLst>
      <p:ext uri="{BB962C8B-B14F-4D97-AF65-F5344CB8AC3E}">
        <p14:creationId xmlns:p14="http://schemas.microsoft.com/office/powerpoint/2010/main" val="413200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="" xmlns:a16="http://schemas.microsoft.com/office/drawing/2014/main" id="{262FA422-324C-4D2A-A366-DC6C6A635EC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Parámetros Editor</a:t>
            </a:r>
          </a:p>
        </p:txBody>
      </p:sp>
      <p:sp>
        <p:nvSpPr>
          <p:cNvPr id="30724" name="Text Box 11">
            <a:extLst>
              <a:ext uri="{FF2B5EF4-FFF2-40B4-BE49-F238E27FC236}">
                <a16:creationId xmlns="" xmlns:a16="http://schemas.microsoft.com/office/drawing/2014/main" id="{E4C82733-1B11-47CD-93B4-FDAEA3FF8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963" y="1630057"/>
            <a:ext cx="29395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Modo Actualizar – Actualizando el Levantamiento Después de cambios. </a:t>
            </a:r>
          </a:p>
        </p:txBody>
      </p:sp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119188"/>
            <a:ext cx="55546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11">
            <a:extLst>
              <a:ext uri="{FF2B5EF4-FFF2-40B4-BE49-F238E27FC236}">
                <a16:creationId xmlns="" xmlns:a16="http://schemas.microsoft.com/office/drawing/2014/main" id="{7B0BD8D9-17C4-443E-84D3-6EE097E9E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563" y="2932113"/>
            <a:ext cx="5098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Auto: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  </a:t>
            </a:r>
            <a:r>
              <a:rPr lang="es" sz="1400" b="0" i="0" u="none">
                <a:solidFill>
                  <a:srgbClr val="0091BB"/>
                </a:solidFill>
                <a:latin typeface="Verdana" panose="020B0604030504040204" pitchFamily="34" charset="0"/>
              </a:rPr>
              <a:t>Para Computadores más rápidos / Levantamientos Pequeños.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Manual: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  </a:t>
            </a:r>
            <a:r>
              <a:rPr lang="es" sz="1400" b="0" i="0" u="none">
                <a:solidFill>
                  <a:srgbClr val="0091BB"/>
                </a:solidFill>
                <a:latin typeface="Verdana" panose="020B0604030504040204" pitchFamily="34" charset="0"/>
              </a:rPr>
              <a:t>Para Computadores más lentos / Levantamientos Grandes.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Use Actualizar Celdas para aplicar cambios a los datos</a:t>
            </a:r>
          </a:p>
        </p:txBody>
      </p:sp>
      <p:sp>
        <p:nvSpPr>
          <p:cNvPr id="30727" name="Text Box 11">
            <a:extLst>
              <a:ext uri="{FF2B5EF4-FFF2-40B4-BE49-F238E27FC236}">
                <a16:creationId xmlns="" xmlns:a16="http://schemas.microsoft.com/office/drawing/2014/main" id="{26BD9004-B89E-49A2-A9DF-794D08DFC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5624513"/>
            <a:ext cx="337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Datos Levantamiento</a:t>
            </a:r>
          </a:p>
        </p:txBody>
      </p:sp>
      <p:pic>
        <p:nvPicPr>
          <p:cNvPr id="3584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5" y="5505449"/>
            <a:ext cx="62198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501900"/>
            <a:ext cx="35337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11">
            <a:extLst>
              <a:ext uri="{FF2B5EF4-FFF2-40B4-BE49-F238E27FC236}">
                <a16:creationId xmlns="" xmlns:a16="http://schemas.microsoft.com/office/drawing/2014/main" id="{A03A0756-0191-4126-99CE-E1D04A8C6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9373" y="5499286"/>
            <a:ext cx="4674627" cy="73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Borrar Sondajes Entre Puntos de Posición Borrados:  No sondaje será salvado cuando posiciones son borradas.</a:t>
            </a:r>
          </a:p>
        </p:txBody>
      </p:sp>
    </p:spTree>
    <p:extLst>
      <p:ext uri="{BB962C8B-B14F-4D97-AF65-F5344CB8AC3E}">
        <p14:creationId xmlns:p14="http://schemas.microsoft.com/office/powerpoint/2010/main" val="28519336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9674D19-324F-4532-A2A1-BD6DF130D5D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Filtros Profundidad - Matriz</a:t>
            </a:r>
          </a:p>
        </p:txBody>
      </p:sp>
      <p:pic>
        <p:nvPicPr>
          <p:cNvPr id="138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6" y="1143000"/>
            <a:ext cx="4356100" cy="50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429000"/>
            <a:ext cx="4252913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Text Box 14">
            <a:extLst>
              <a:ext uri="{FF2B5EF4-FFF2-40B4-BE49-F238E27FC236}">
                <a16:creationId xmlns="" xmlns:a16="http://schemas.microsoft.com/office/drawing/2014/main" id="{A7B025AC-BDD7-4D84-99E3-FAE33DCFD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1448116"/>
            <a:ext cx="4267200" cy="16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una Estadística para Representar Cada Celda.  Mediana Funciona Bien.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Límite Sobre y/o Debajo.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 Cuidadoso No Filtre Demasiado.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Búsqueda para Localizar Sondajes Marginales, Luego Decida.</a:t>
            </a:r>
          </a:p>
        </p:txBody>
      </p:sp>
      <p:sp>
        <p:nvSpPr>
          <p:cNvPr id="82950" name="Text Box 11">
            <a:extLst>
              <a:ext uri="{FF2B5EF4-FFF2-40B4-BE49-F238E27FC236}">
                <a16:creationId xmlns="" xmlns:a16="http://schemas.microsoft.com/office/drawing/2014/main" id="{28F1D524-EDE0-4A77-8504-997088FCF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6850" y="4240213"/>
            <a:ext cx="1327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Filtros Matriz en la Ventana Celda.</a:t>
            </a:r>
          </a:p>
        </p:txBody>
      </p:sp>
    </p:spTree>
    <p:extLst>
      <p:ext uri="{BB962C8B-B14F-4D97-AF65-F5344CB8AC3E}">
        <p14:creationId xmlns:p14="http://schemas.microsoft.com/office/powerpoint/2010/main" val="24244156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A60F306-72F7-4E3E-9DA1-689DE8F527B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2951163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Sólo Búsqueda</a:t>
            </a:r>
          </a:p>
        </p:txBody>
      </p:sp>
      <p:pic>
        <p:nvPicPr>
          <p:cNvPr id="140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01296"/>
            <a:ext cx="4491037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 Box 11">
            <a:extLst>
              <a:ext uri="{FF2B5EF4-FFF2-40B4-BE49-F238E27FC236}">
                <a16:creationId xmlns="" xmlns:a16="http://schemas.microsoft.com/office/drawing/2014/main" id="{24E0ED89-B7F5-4D63-AB07-1708C68A9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1401296"/>
            <a:ext cx="4365625" cy="50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Busque en Archivos Cargados por: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Banderas.  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Blancos HYPACK: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Encuentre Sondajes más Cercanos al Blanco.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Blanco debe Estar Dentro Matriz.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Haces No Verificados.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Sondajes Dorados.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Celdas con Sigma Sobre el Límite.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Celdas con Rango Vertical Sobre el Límite.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Resultados Sobre Prof. Mínima.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Por ejemplo:  Buscar Celdas con 3 Sondajes sobre el Nivel de Proyecto 42 pies 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Botón Todos los Archivos:  Haga clic en Iniciar Búsqueda.</a:t>
            </a:r>
          </a:p>
        </p:txBody>
      </p:sp>
    </p:spTree>
    <p:extLst>
      <p:ext uri="{BB962C8B-B14F-4D97-AF65-F5344CB8AC3E}">
        <p14:creationId xmlns:p14="http://schemas.microsoft.com/office/powerpoint/2010/main" val="2758976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C7C342D-229E-48F6-892A-08F6F628F77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53281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Búsqueda y Filtros - Acciones</a:t>
            </a:r>
          </a:p>
        </p:txBody>
      </p:sp>
      <p:sp>
        <p:nvSpPr>
          <p:cNvPr id="84995" name="Text Box 14">
            <a:extLst>
              <a:ext uri="{FF2B5EF4-FFF2-40B4-BE49-F238E27FC236}">
                <a16:creationId xmlns="" xmlns:a16="http://schemas.microsoft.com/office/drawing/2014/main" id="{3A906032-6E8F-490D-80CE-E2BFC9DE4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1640541"/>
            <a:ext cx="4032250" cy="44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Filtros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Opción para Filtrar Todos los Archivos o Sólo los Archivos Seleccionados.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Reset Todos Desactiva los Filtros Activos.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Contar es el Número de Puntos Filtrados.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Búsqueda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Opción para Buscar Todos o Archivos Seleccionados.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Encontrar Próximo / Atrás Continúa Búsqueda.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Encontrado:  Describe el Punto Que Fue Encontrado.  Sondaje Dorado por Ejemplo.</a:t>
            </a:r>
          </a:p>
        </p:txBody>
      </p:sp>
      <p:pic>
        <p:nvPicPr>
          <p:cNvPr id="142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15" y="1640541"/>
            <a:ext cx="4718560" cy="33727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Text Box 14">
            <a:extLst>
              <a:ext uri="{FF2B5EF4-FFF2-40B4-BE49-F238E27FC236}">
                <a16:creationId xmlns="" xmlns:a16="http://schemas.microsoft.com/office/drawing/2014/main" id="{D70950B8-C593-4745-BF53-CEC3C386E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5272088"/>
            <a:ext cx="493236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Excluir Haces Verificados: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Haces Verificados estan OK y Deben ser Ignorados por Búsqueda y Filtros.</a:t>
            </a:r>
          </a:p>
        </p:txBody>
      </p:sp>
    </p:spTree>
    <p:extLst>
      <p:ext uri="{BB962C8B-B14F-4D97-AF65-F5344CB8AC3E}">
        <p14:creationId xmlns:p14="http://schemas.microsoft.com/office/powerpoint/2010/main" val="33872882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EDITANDO LOS DATOS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 algn="l" rtl="0"/>
              <a:t>63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2891271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0DB358F-EFFD-458E-A10C-6BCE9E38612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-7938"/>
            <a:ext cx="817245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Editando en la Ventana Levantamiento </a:t>
            </a:r>
          </a:p>
        </p:txBody>
      </p:sp>
      <p:sp>
        <p:nvSpPr>
          <p:cNvPr id="86019" name="Text Box 14">
            <a:extLst>
              <a:ext uri="{FF2B5EF4-FFF2-40B4-BE49-F238E27FC236}">
                <a16:creationId xmlns="" xmlns:a16="http://schemas.microsoft.com/office/drawing/2014/main" id="{4D44DEAC-266A-45F0-8B6B-A4DF68CDD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798638"/>
            <a:ext cx="2700337" cy="379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Ejemplo:  Borre “Picos Bajos”.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Ver en Perfil.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Algo de Exageración Vertical </a:t>
            </a:r>
            <a:r>
              <a:rPr lang="es" b="0" i="0" u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podría 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Ayudar.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 dirty="0">
                <a:solidFill>
                  <a:srgbClr val="0091BB"/>
                </a:solidFill>
                <a:latin typeface="+mn-lt"/>
              </a:rPr>
              <a:t>    (CTRL-Clic derecho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 dirty="0">
                <a:solidFill>
                  <a:srgbClr val="0091BB"/>
                </a:solidFill>
                <a:latin typeface="+mn-lt"/>
              </a:rPr>
              <a:t>     y mouse)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Mostrar Máximo Celda (o mínimo para puntos altos)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Seleccionar Línea y Borrar Debajo.</a:t>
            </a:r>
          </a:p>
        </p:txBody>
      </p:sp>
      <p:sp>
        <p:nvSpPr>
          <p:cNvPr id="86020" name="Text Box 14">
            <a:extLst>
              <a:ext uri="{FF2B5EF4-FFF2-40B4-BE49-F238E27FC236}">
                <a16:creationId xmlns="" xmlns:a16="http://schemas.microsoft.com/office/drawing/2014/main" id="{25A40232-E4C3-4E5A-AE3E-30082C7E8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019" y="5841813"/>
            <a:ext cx="82613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Algo Truculento – Mirando Celdas, pero Editando Sondajes.</a:t>
            </a:r>
          </a:p>
        </p:txBody>
      </p:sp>
      <p:pic>
        <p:nvPicPr>
          <p:cNvPr id="14438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808163"/>
            <a:ext cx="5992813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8108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71784D2-0C75-4466-A392-694A1E4239D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7245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Editando en la Ventana Barrido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="" xmlns:a16="http://schemas.microsoft.com/office/drawing/2014/main" id="{9A31401B-2655-4344-BFFD-EFDE5C267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1154113"/>
            <a:ext cx="8802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Muestra secciones de una sola Línea de Levantamiento.</a:t>
            </a:r>
            <a:endParaRPr lang="e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7588" name="Text Box 14">
            <a:extLst>
              <a:ext uri="{FF2B5EF4-FFF2-40B4-BE49-F238E27FC236}">
                <a16:creationId xmlns="" xmlns:a16="http://schemas.microsoft.com/office/drawing/2014/main" id="{4A8C90DA-ED4D-4D29-B368-6ADE84AEB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1617663"/>
            <a:ext cx="3475038" cy="371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Panel Izquierdo:  Configuración Presentación - Ver Angulo, Estilo Dibujo, Tamaño Sección, etc.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Panel Superior:  Edición.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Edición Manual:  Punto por Punto (Lento) o Selección (Muy Rápido).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Filtrar Ventana o Selección.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Des-hacer Selección.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Desplácese por Secciones con Flechas y Barra Desplazamiento.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="" xmlns:a16="http://schemas.microsoft.com/office/drawing/2014/main" id="{E14F1917-FCCC-45BC-ABC2-31D4B4C9E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75" y="4951413"/>
            <a:ext cx="4824413" cy="124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Ejemplo:  Borrado “Múltiples” Desde Banco Sondajes.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s" sz="1800" b="0" i="0" u="none">
                <a:solidFill>
                  <a:srgbClr val="0091BB"/>
                </a:solidFill>
                <a:latin typeface="+mn-lt"/>
              </a:rPr>
              <a:t>Escoja Selección Lazo, Dentro.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>
                <a:solidFill>
                  <a:srgbClr val="0091BB"/>
                </a:solidFill>
                <a:latin typeface="+mn-lt"/>
              </a:rPr>
              <a:t>Enlace los Sondajes malos Luego Borre</a:t>
            </a: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14643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565275"/>
            <a:ext cx="4683125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>
            <a:extLst>
              <a:ext uri="{FF2B5EF4-FFF2-40B4-BE49-F238E27FC236}">
                <a16:creationId xmlns="" xmlns:a16="http://schemas.microsoft.com/office/drawing/2014/main" id="{982B4803-A6D9-416C-B0A8-BD019B7D8374}"/>
              </a:ext>
            </a:extLst>
          </p:cNvPr>
          <p:cNvSpPr/>
          <p:nvPr/>
        </p:nvSpPr>
        <p:spPr>
          <a:xfrm>
            <a:off x="6192838" y="6021388"/>
            <a:ext cx="1042987" cy="512762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/>
              <a:t>AVI</a:t>
            </a:r>
          </a:p>
        </p:txBody>
      </p:sp>
      <p:pic>
        <p:nvPicPr>
          <p:cNvPr id="8" name="2013 MBMAX64  Sweep Window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272" y="2874010"/>
            <a:ext cx="23241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436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1D852A29-FE7C-4CFF-A219-4660382D33B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930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Ventanas Barrido Sencilla y 2</a:t>
            </a:r>
            <a:r>
              <a:rPr lang="es" sz="3200" b="0" i="0" u="none" baseline="30000">
                <a:solidFill>
                  <a:schemeClr val="bg1"/>
                </a:solidFill>
                <a:latin typeface="+mn-lt"/>
              </a:rPr>
              <a:t>da</a:t>
            </a:r>
            <a:r>
              <a:rPr lang="es" sz="3200" b="0" i="0" u="none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="" xmlns:a16="http://schemas.microsoft.com/office/drawing/2014/main" id="{DE022F00-103E-4939-B6C7-F5DDC9AFE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1773238"/>
            <a:ext cx="39608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Ventana Barrido 2: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Mismos Sondajes Con Diferentes Parámetros de Presentación.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De otra forma, Idéntica a la Ventana Barrido 1.</a:t>
            </a:r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F113E50B-ECC1-4220-8A57-90BC2B26B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4428845"/>
            <a:ext cx="38623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800" b="1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Ventana Barrido Sencilla: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Sondajes Desde un Ping Sencillo.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Sincronizado con Ventanas Barrido 1 y 2.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Opción para mostrar Rutas de Rayos</a:t>
            </a:r>
          </a:p>
        </p:txBody>
      </p:sp>
      <p:pic>
        <p:nvPicPr>
          <p:cNvPr id="14848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163638"/>
            <a:ext cx="4637088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52963"/>
            <a:ext cx="4624388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245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16AE32D2-D519-4B46-B7FD-8237466DCAC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8851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 Imagen</a:t>
            </a:r>
          </a:p>
        </p:txBody>
      </p:sp>
      <p:sp>
        <p:nvSpPr>
          <p:cNvPr id="89093" name="Text Box 14">
            <a:extLst>
              <a:ext uri="{FF2B5EF4-FFF2-40B4-BE49-F238E27FC236}">
                <a16:creationId xmlns="" xmlns:a16="http://schemas.microsoft.com/office/drawing/2014/main" id="{2A28A2F8-F30B-445C-B529-E68E29FCE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051323"/>
            <a:ext cx="8528776" cy="12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Escoja Entre:  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Sonar Lateral o Backscatter Promedio (Intensidad del Haz).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Nivel TVG y Límites Saturación Color (Barras Deslizables) para Optimizar Presentación.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Cursor Objeto (Elipse Roja) Sincronizada con Ventana Profundidad.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9388" y="2462736"/>
            <a:ext cx="8664575" cy="3806825"/>
            <a:chOff x="179388" y="1663700"/>
            <a:chExt cx="8664575" cy="3806825"/>
          </a:xfrm>
        </p:grpSpPr>
        <p:pic>
          <p:nvPicPr>
            <p:cNvPr id="69635" name="Picture 2">
              <a:extLst>
                <a:ext uri="{FF2B5EF4-FFF2-40B4-BE49-F238E27FC236}">
                  <a16:creationId xmlns="" xmlns:a16="http://schemas.microsoft.com/office/drawing/2014/main" id="{7555B414-B1FC-4006-82AB-4C2A254BAA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388" y="2024063"/>
              <a:ext cx="7054850" cy="3446462"/>
            </a:xfrm>
            <a:prstGeom prst="rect">
              <a:avLst/>
            </a:prstGeom>
            <a:solidFill>
              <a:schemeClr val="accent3">
                <a:lumMod val="1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5053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613" y="1663700"/>
              <a:ext cx="3562350" cy="190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Straight Arrow Connector 6">
              <a:extLst>
                <a:ext uri="{FF2B5EF4-FFF2-40B4-BE49-F238E27FC236}">
                  <a16:creationId xmlns="" xmlns:a16="http://schemas.microsoft.com/office/drawing/2014/main" id="{DE204E7F-5698-4FDA-B4A1-C253A276AD33}"/>
                </a:ext>
              </a:extLst>
            </p:cNvPr>
            <p:cNvCxnSpPr/>
            <p:nvPr/>
          </p:nvCxnSpPr>
          <p:spPr>
            <a:xfrm flipH="1">
              <a:off x="3033713" y="4068763"/>
              <a:ext cx="4392612" cy="114300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="" xmlns:a16="http://schemas.microsoft.com/office/drawing/2014/main" id="{E409CAE0-D937-467E-A078-2A2CD8F72F16}"/>
                </a:ext>
              </a:extLst>
            </p:cNvPr>
            <p:cNvCxnSpPr/>
            <p:nvPr/>
          </p:nvCxnSpPr>
          <p:spPr>
            <a:xfrm flipH="1" flipV="1">
              <a:off x="6815138" y="3175000"/>
              <a:ext cx="576262" cy="571500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6" name="Text Box 14">
            <a:extLst>
              <a:ext uri="{FF2B5EF4-FFF2-40B4-BE49-F238E27FC236}">
                <a16:creationId xmlns="" xmlns:a16="http://schemas.microsoft.com/office/drawing/2014/main" id="{4CF56028-E961-4941-A26A-EBCF10B98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650" y="4639418"/>
            <a:ext cx="1589088" cy="1166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Haciendo Coincidir Bati y Sonar de Barrido Lateral.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 muestra camas de ostras en fondo marino</a:t>
            </a:r>
          </a:p>
        </p:txBody>
      </p:sp>
    </p:spTree>
    <p:extLst>
      <p:ext uri="{BB962C8B-B14F-4D97-AF65-F5344CB8AC3E}">
        <p14:creationId xmlns:p14="http://schemas.microsoft.com/office/powerpoint/2010/main" val="130005724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0E95F66F-619F-4EBE-9603-B691BD13ED8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Configuración Ventana Perfil</a:t>
            </a:r>
          </a:p>
        </p:txBody>
      </p:sp>
      <p:sp>
        <p:nvSpPr>
          <p:cNvPr id="90115" name="Text Box 14">
            <a:extLst>
              <a:ext uri="{FF2B5EF4-FFF2-40B4-BE49-F238E27FC236}">
                <a16:creationId xmlns="" xmlns:a16="http://schemas.microsoft.com/office/drawing/2014/main" id="{989D9B27-2EA0-49D3-9A90-8E9C18696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1163" y="2270125"/>
            <a:ext cx="6192837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Parámetros Presentación Panel Izquierdo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Orientación Perfil: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Cómo la Sección es Cortada a través de la Matriz.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Apilado (Stacking):  Número de Secciones Transversales Mostrado.  Use Apilado para Acelerar Edición.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Escalado: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Auto Zoom:  Zoom Extensión Cada Perfil.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Mostrar: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Haces:  Dibuje sondajes.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Puntos Matriz:  Dibuje Puntos Matriz Sobre los Sondajes.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Haces Verificados:  Verde = Verificado, Rojo = No Verificado.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Nivel Proyecto:  Línea Referida al Nivel de la Profundidad del Proyecto.</a:t>
            </a:r>
            <a:endParaRPr lang="es" altLang="en-US" dirty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90116" name="Text Box 14">
            <a:extLst>
              <a:ext uri="{FF2B5EF4-FFF2-40B4-BE49-F238E27FC236}">
                <a16:creationId xmlns="" xmlns:a16="http://schemas.microsoft.com/office/drawing/2014/main" id="{DE2C314C-694B-4616-AD96-C77CEFDA8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75" y="1520825"/>
            <a:ext cx="5878513" cy="640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Secciones Transversales a través de la Matriz de Levantamiento.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Mostrar Múltiples Archivos (Líneas de Levantamiento).</a:t>
            </a:r>
          </a:p>
        </p:txBody>
      </p:sp>
      <p:pic>
        <p:nvPicPr>
          <p:cNvPr id="15258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8" y="1365357"/>
            <a:ext cx="2557462" cy="5264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4716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A195EFA-E859-4D40-8BB9-FD9F636858E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Editando en la Ventana Perfil</a:t>
            </a:r>
          </a:p>
        </p:txBody>
      </p:sp>
      <p:pic>
        <p:nvPicPr>
          <p:cNvPr id="1546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328738"/>
            <a:ext cx="659765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Text Box 14">
            <a:extLst>
              <a:ext uri="{FF2B5EF4-FFF2-40B4-BE49-F238E27FC236}">
                <a16:creationId xmlns="" xmlns:a16="http://schemas.microsoft.com/office/drawing/2014/main" id="{DB73AD68-DFE7-43EA-9DCF-9CBC91824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5129213"/>
            <a:ext cx="8821738" cy="125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Ejemplo:  Limpiar Perfil con Selección de Línea y Borrado Rápido.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Arrastre </a:t>
            </a: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Barra Herramientas Flotante </a:t>
            </a: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al Perfil.  Escoja Selección de Línea, Debajo y Borrado Rápido.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Limpie debajo, Luego Tecla “A”, Luego Limpie Sobre.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Fácil.  Cerca de 10 segundos.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Actualice Celdas en Barra de Herramientas Flotante Ahora o Más Tarde.</a:t>
            </a:r>
          </a:p>
        </p:txBody>
      </p:sp>
      <p:pic>
        <p:nvPicPr>
          <p:cNvPr id="15462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1628775"/>
            <a:ext cx="2065338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2" name="Text Box 14">
            <a:extLst>
              <a:ext uri="{FF2B5EF4-FFF2-40B4-BE49-F238E27FC236}">
                <a16:creationId xmlns="" xmlns:a16="http://schemas.microsoft.com/office/drawing/2014/main" id="{64FD0CE7-A1BD-4A41-B8CA-CB9B6887E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7375" y="3797300"/>
            <a:ext cx="211296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200" b="0" i="0" u="none">
                <a:latin typeface="+mn-lt"/>
              </a:rPr>
              <a:t>Selección de Línea </a:t>
            </a:r>
            <a:r>
              <a:rPr lang="es" sz="1200" b="0" i="0" u="none">
                <a:solidFill>
                  <a:srgbClr val="FF0000"/>
                </a:solidFill>
                <a:latin typeface="+mn-lt"/>
              </a:rPr>
              <a:t>Roja</a:t>
            </a: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Significa Borrado Rápido</a:t>
            </a:r>
            <a:r>
              <a:rPr lang="es" sz="1200" b="0" i="0" u="none">
                <a:latin typeface="+mn-lt"/>
              </a:rPr>
              <a:t>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2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Tecla ESC para Cancelar Errores.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63860DC1-85ED-4123-80E5-6E6706E27CA9}"/>
              </a:ext>
            </a:extLst>
          </p:cNvPr>
          <p:cNvCxnSpPr/>
          <p:nvPr/>
        </p:nvCxnSpPr>
        <p:spPr>
          <a:xfrm flipH="1">
            <a:off x="4681538" y="4086225"/>
            <a:ext cx="2141537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evel 9">
            <a:extLst>
              <a:ext uri="{FF2B5EF4-FFF2-40B4-BE49-F238E27FC236}">
                <a16:creationId xmlns="" xmlns:a16="http://schemas.microsoft.com/office/drawing/2014/main" id="{3BF74CD7-737B-4583-9DF6-931AA00613DC}"/>
              </a:ext>
            </a:extLst>
          </p:cNvPr>
          <p:cNvSpPr/>
          <p:nvPr/>
        </p:nvSpPr>
        <p:spPr>
          <a:xfrm>
            <a:off x="5123665" y="6341055"/>
            <a:ext cx="1044575" cy="512763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 dirty="0"/>
              <a:t>AVI</a:t>
            </a:r>
          </a:p>
        </p:txBody>
      </p:sp>
      <p:pic>
        <p:nvPicPr>
          <p:cNvPr id="11" name="2013 MBMAX64 Profile 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0" y="5795963"/>
            <a:ext cx="19764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00557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F4DAD07-1597-470F-A348-20C76A01A27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380287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Parámetros Editor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581150"/>
            <a:ext cx="4525962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2522538"/>
            <a:ext cx="45259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11">
            <a:extLst>
              <a:ext uri="{FF2B5EF4-FFF2-40B4-BE49-F238E27FC236}">
                <a16:creationId xmlns="" xmlns:a16="http://schemas.microsoft.com/office/drawing/2014/main" id="{3E38E30F-102A-428D-8B6A-10A746940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356007"/>
            <a:ext cx="4429125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Cargue Archivos Brutos Desde HSX_1029.LOG …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Salve HS2 a HS2_1209.LOG.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Salve XYZ a XYZ_1209.LOG.</a:t>
            </a:r>
          </a:p>
        </p:txBody>
      </p:sp>
      <p:pic>
        <p:nvPicPr>
          <p:cNvPr id="37894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3146425"/>
            <a:ext cx="4525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D1517DD-9474-4AF9-8FE1-CCF3629BF4E2}"/>
              </a:ext>
            </a:extLst>
          </p:cNvPr>
          <p:cNvSpPr txBox="1"/>
          <p:nvPr/>
        </p:nvSpPr>
        <p:spPr>
          <a:xfrm>
            <a:off x="4787900" y="1401763"/>
            <a:ext cx="4137025" cy="4924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Carpeta Editar Personalizada:  Anula lo de HYPACK por Defecto.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Formato Tiempo:  Seleccione el formato presentación.  Útil por correlacionar puntos en el archivo HSX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Otros: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Incluir Archivo LOG Entrado: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 útil para Identificar Archivos LOG.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Víncule Sondajes Dorados a Base de datos HYPACK: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Permite que sondajes designados sean usados en la base de datos.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Nuevo Estilo Abrir/Salvar: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Programa algunas veces se bloquea en memoria usando el Nuevo Estilo.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endParaRPr lang="e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961401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032CCAB-9600-48A7-9047-84406A987CD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724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Puntos Matriz en Ventana Perfil</a:t>
            </a:r>
          </a:p>
        </p:txBody>
      </p:sp>
      <p:pic>
        <p:nvPicPr>
          <p:cNvPr id="15667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44" y="3117710"/>
            <a:ext cx="622935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6EEB861C-961B-4B31-ACC7-1911153C2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62" y="1172369"/>
            <a:ext cx="72848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Ejemplo:  Limpiar Perfil en Selección Matriz = Celda Mediana.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Escoja Celda Mediana en MBMAX64 Panel Superior.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Escoja Puntos Matriz en Panel Izquierdo Perfil.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Ahora Podemos Ver Algo.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Aún con el Ruido, Celda Mediana Encuentra el Fondo.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No Edición Requerida!</a:t>
            </a:r>
          </a:p>
          <a:p>
            <a:pPr marL="457200" lvl="1" indent="0" algn="l" rtl="0">
              <a:lnSpc>
                <a:spcPct val="90000"/>
              </a:lnSpc>
              <a:spcBef>
                <a:spcPts val="600"/>
              </a:spcBef>
              <a:defRPr/>
            </a:pPr>
            <a:endParaRPr lang="es" altLang="en-US" sz="16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83640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C27729F-DB5B-4008-9201-5B82027217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Verificando Haces en Ventana Perfil</a:t>
            </a:r>
          </a:p>
        </p:txBody>
      </p:sp>
      <p:pic>
        <p:nvPicPr>
          <p:cNvPr id="15872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12850"/>
            <a:ext cx="5508625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 Box 14">
            <a:extLst>
              <a:ext uri="{FF2B5EF4-FFF2-40B4-BE49-F238E27FC236}">
                <a16:creationId xmlns="" xmlns:a16="http://schemas.microsoft.com/office/drawing/2014/main" id="{AE264990-D367-4C79-A440-6DDF47E93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2528888"/>
            <a:ext cx="3281363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Perfil: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 Haces Verificados en Parámetros Presentación.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en Marca Verificación después de Editar.</a:t>
            </a:r>
          </a:p>
        </p:txBody>
      </p:sp>
      <p:sp>
        <p:nvSpPr>
          <p:cNvPr id="93189" name="Text Box 14">
            <a:extLst>
              <a:ext uri="{FF2B5EF4-FFF2-40B4-BE49-F238E27FC236}">
                <a16:creationId xmlns="" xmlns:a16="http://schemas.microsoft.com/office/drawing/2014/main" id="{2FA35E5B-D49D-4018-B9C6-35008A7C2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4675188"/>
            <a:ext cx="4640262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Levantamiento: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Celdas Verificadas (</a:t>
            </a:r>
            <a:r>
              <a:rPr lang="es" b="0" i="0" u="none">
                <a:solidFill>
                  <a:srgbClr val="00B050"/>
                </a:solidFill>
                <a:latin typeface="+mn-lt"/>
              </a:rPr>
              <a:t>Verdes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 estan Limpias.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Falta Trabajo en Celdas No Verificadas (</a:t>
            </a:r>
            <a:r>
              <a:rPr lang="es" b="0" i="0" u="none">
                <a:solidFill>
                  <a:srgbClr val="FF0000"/>
                </a:solidFill>
                <a:latin typeface="+mn-lt"/>
              </a:rPr>
              <a:t>Rojas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).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="" xmlns:a16="http://schemas.microsoft.com/office/drawing/2014/main" id="{48E5D7A5-F281-45F7-BD0D-C9D72FD8C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3013" y="1576388"/>
            <a:ext cx="2776537" cy="6477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20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Verifique Esto y Decida si esta Bien.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BECB4015-2C45-4AE1-B876-581850433854}"/>
              </a:ext>
            </a:extLst>
          </p:cNvPr>
          <p:cNvCxnSpPr/>
          <p:nvPr/>
        </p:nvCxnSpPr>
        <p:spPr>
          <a:xfrm flipH="1">
            <a:off x="4057227" y="1804989"/>
            <a:ext cx="2262611" cy="117527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872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745708"/>
            <a:ext cx="3979863" cy="2741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8468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A195EFA-E859-4D40-8BB9-FD9F636858E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964612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2800" b="0" i="0" u="none" dirty="0">
                <a:solidFill>
                  <a:schemeClr val="bg1"/>
                </a:solidFill>
                <a:latin typeface="+mn-lt"/>
              </a:rPr>
              <a:t>Editando en Perfil Parte 2, Sección Transversal A-B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563DA5B-D896-431E-AEF4-6E26E8350C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1178830"/>
            <a:ext cx="2633663" cy="9469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F06F5D3-1AC1-41EA-B9EA-433539A7F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535" y="3031581"/>
            <a:ext cx="6884760" cy="2846704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="" xmlns:a16="http://schemas.microsoft.com/office/drawing/2014/main" id="{639014DF-8B26-43DC-B003-EB84F3CD41B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210281" y="1707742"/>
            <a:ext cx="5389563" cy="1145009"/>
          </a:xfrm>
        </p:spPr>
        <p:txBody>
          <a:bodyPr>
            <a:normAutofit lnSpcReduction="10000"/>
          </a:bodyPr>
          <a:lstStyle/>
          <a:p>
            <a:pPr algn="l" rtl="0" eaLnBrk="1" hangingPunct="1"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Corte el perfil en cualquier parte que usted desee.</a:t>
            </a:r>
          </a:p>
          <a:p>
            <a:pPr marL="285750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Haga clic en la Herramienta Editar.</a:t>
            </a:r>
          </a:p>
          <a:p>
            <a:pPr marL="285750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Corte una Sección Transversal en la Ventana Levantamiento.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0B3D6BB-4DF0-463D-8F3D-4D751BAAEF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2331457"/>
            <a:ext cx="14192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720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="" xmlns:a16="http://schemas.microsoft.com/office/drawing/2014/main" id="{FDA04287-5C50-43C2-8FB4-26731A92A7D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0645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Editando en la Ventana Nube </a:t>
            </a:r>
          </a:p>
        </p:txBody>
      </p:sp>
      <p:pic>
        <p:nvPicPr>
          <p:cNvPr id="16077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07" y="1277144"/>
            <a:ext cx="5897563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Text Box 14">
            <a:extLst>
              <a:ext uri="{FF2B5EF4-FFF2-40B4-BE49-F238E27FC236}">
                <a16:creationId xmlns="" xmlns:a16="http://schemas.microsoft.com/office/drawing/2014/main" id="{E980C676-212F-4E96-BA07-9B86A8F46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8550" y="1619064"/>
            <a:ext cx="3055097" cy="399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Edición Puntos Nube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Excelente Visualización.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Borre por puntos o </a:t>
            </a: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Selección</a:t>
            </a: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Edición es por Sección Nube.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Verdana" panose="020B0604030504040204" pitchFamily="34" charset="0"/>
              </a:rPr>
              <a:t>Defina Tamaño Sección en Parám. de Lectura.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91BB"/>
                </a:solidFill>
                <a:latin typeface="Verdana" panose="020B0604030504040204" pitchFamily="34" charset="0"/>
              </a:rPr>
              <a:t>Cambie Tamaño en Cualquier Momento.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Filtrar y Des-hacer.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Banderas y Sondajes Dorados (Golden).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Haces Verificados, Mostrar Haces Verificados.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Pase por las secciones Con Flechas o Barra de Desplazamiento.</a:t>
            </a:r>
          </a:p>
        </p:txBody>
      </p:sp>
      <p:pic>
        <p:nvPicPr>
          <p:cNvPr id="16077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73350"/>
            <a:ext cx="2011362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evel 5">
            <a:extLst>
              <a:ext uri="{FF2B5EF4-FFF2-40B4-BE49-F238E27FC236}">
                <a16:creationId xmlns="" xmlns:a16="http://schemas.microsoft.com/office/drawing/2014/main" id="{7539D2E3-DCBD-4262-9244-8008C469EFBA}"/>
              </a:ext>
            </a:extLst>
          </p:cNvPr>
          <p:cNvSpPr/>
          <p:nvPr/>
        </p:nvSpPr>
        <p:spPr>
          <a:xfrm>
            <a:off x="3952875" y="5505450"/>
            <a:ext cx="1044575" cy="512763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/>
              <a:t>AVI</a:t>
            </a:r>
          </a:p>
        </p:txBody>
      </p:sp>
      <p:pic>
        <p:nvPicPr>
          <p:cNvPr id="7" name="2013 MBMAX64 Cloud 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5521325"/>
            <a:ext cx="2124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18030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CC9F60-0FE0-4B5B-8022-F9AF74AC3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" y="73025"/>
            <a:ext cx="8229600" cy="942975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Edición en Nube - parte 2</a:t>
            </a:r>
          </a:p>
        </p:txBody>
      </p:sp>
      <p:sp>
        <p:nvSpPr>
          <p:cNvPr id="162819" name="Text Placeholder 2">
            <a:extLst>
              <a:ext uri="{FF2B5EF4-FFF2-40B4-BE49-F238E27FC236}">
                <a16:creationId xmlns="" xmlns:a16="http://schemas.microsoft.com/office/drawing/2014/main" id="{63010DFD-4387-47A2-AB4D-B2013D3B925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15900" y="1196975"/>
            <a:ext cx="5389563" cy="1404938"/>
          </a:xfrm>
        </p:spPr>
        <p:txBody>
          <a:bodyPr>
            <a:normAutofit fontScale="92500"/>
          </a:bodyPr>
          <a:lstStyle/>
          <a:p>
            <a:pPr algn="l" rtl="0" eaLnBrk="1" hangingPunct="1"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Nuevo Icono dentro MBMAX permite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crear una sección de sus datos, solamente haciendo clic y arrastrando elmouse para determinar el tamano de la ventana nube para edición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. 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Herramienta muy útil para inspeccionar areas específicas de su levantamiento</a:t>
            </a:r>
            <a:endParaRPr lang="es" sz="1800" b="0" i="0" u="none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628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1660525"/>
            <a:ext cx="26384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719388"/>
            <a:ext cx="4192587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0" y="3044824"/>
            <a:ext cx="4407695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="" xmlns:a16="http://schemas.microsoft.com/office/drawing/2014/main" id="{BD69AB88-3E51-4985-8355-87224A09CB2E}"/>
              </a:ext>
            </a:extLst>
          </p:cNvPr>
          <p:cNvSpPr/>
          <p:nvPr/>
        </p:nvSpPr>
        <p:spPr>
          <a:xfrm>
            <a:off x="7596188" y="2005013"/>
            <a:ext cx="647700" cy="711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865329433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8F14AFA-081F-439C-89D0-9B69A9CB8B5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7137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Info Sondajes</a:t>
            </a:r>
          </a:p>
        </p:txBody>
      </p:sp>
      <p:sp>
        <p:nvSpPr>
          <p:cNvPr id="171011" name="Text Box 14">
            <a:extLst>
              <a:ext uri="{FF2B5EF4-FFF2-40B4-BE49-F238E27FC236}">
                <a16:creationId xmlns="" xmlns:a16="http://schemas.microsoft.com/office/drawing/2014/main" id="{9C76AD1E-4804-40A6-A5BE-429F185B6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667" y="1795469"/>
            <a:ext cx="48065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Sincronizado Con Ventana Edición para mostrar los sondajes actualmente seleccionados. </a:t>
            </a:r>
          </a:p>
        </p:txBody>
      </p:sp>
      <p:pic>
        <p:nvPicPr>
          <p:cNvPr id="1710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125538"/>
            <a:ext cx="33305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06133" y="2553547"/>
            <a:ext cx="921174" cy="487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3" name="TextBox 2"/>
          <p:cNvSpPr txBox="1"/>
          <p:nvPr/>
        </p:nvSpPr>
        <p:spPr>
          <a:xfrm>
            <a:off x="3894668" y="2905760"/>
            <a:ext cx="4998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Identificación del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número de haz puede ser usado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para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</a:t>
            </a:r>
            <a:r>
              <a:rPr lang="e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filtrado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Arrow Connector 4"/>
          <p:cNvCxnSpPr>
            <a:stCxn id="3" idx="1"/>
          </p:cNvCxnSpPr>
          <p:nvPr/>
        </p:nvCxnSpPr>
        <p:spPr>
          <a:xfrm flipH="1" flipV="1">
            <a:off x="3427308" y="2858349"/>
            <a:ext cx="467360" cy="3705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14773" y="3495040"/>
            <a:ext cx="1991360" cy="568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7" name="TextBox 6"/>
          <p:cNvSpPr txBox="1"/>
          <p:nvPr/>
        </p:nvSpPr>
        <p:spPr>
          <a:xfrm>
            <a:off x="3944620" y="3897313"/>
            <a:ext cx="498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Mediciones de Rango y Angulo desde el sonar</a:t>
            </a: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flipH="1" flipV="1">
            <a:off x="2506133" y="3962400"/>
            <a:ext cx="1438487" cy="1195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14773" y="4951307"/>
            <a:ext cx="2912534" cy="11446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2" name="TextBox 11"/>
          <p:cNvSpPr txBox="1"/>
          <p:nvPr/>
        </p:nvSpPr>
        <p:spPr>
          <a:xfrm>
            <a:off x="4111413" y="5523653"/>
            <a:ext cx="414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Lecturas MRU aplicadas a este sondaje</a:t>
            </a:r>
          </a:p>
        </p:txBody>
      </p:sp>
      <p:cxnSp>
        <p:nvCxnSpPr>
          <p:cNvPr id="14" name="Straight Arrow Connector 13"/>
          <p:cNvCxnSpPr>
            <a:stCxn id="12" idx="1"/>
            <a:endCxn id="11" idx="3"/>
          </p:cNvCxnSpPr>
          <p:nvPr/>
        </p:nvCxnSpPr>
        <p:spPr>
          <a:xfrm flipH="1" flipV="1">
            <a:off x="3427307" y="5523654"/>
            <a:ext cx="684106" cy="1846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0904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FEDE17B-BD00-4D74-972A-6B8CE2BBA04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Registro Cámara</a:t>
            </a:r>
          </a:p>
        </p:txBody>
      </p:sp>
      <p:sp>
        <p:nvSpPr>
          <p:cNvPr id="173059" name="Text Box 14">
            <a:extLst>
              <a:ext uri="{FF2B5EF4-FFF2-40B4-BE49-F238E27FC236}">
                <a16:creationId xmlns="" xmlns:a16="http://schemas.microsoft.com/office/drawing/2014/main" id="{AC7527C4-57F1-44BC-9B02-64797391E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5949202"/>
            <a:ext cx="617220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Registro Cámara compara Levantamiento Laser con Imágenes GoPro.</a:t>
            </a:r>
          </a:p>
        </p:txBody>
      </p:sp>
      <p:pic>
        <p:nvPicPr>
          <p:cNvPr id="17306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19" y="1607072"/>
            <a:ext cx="8122688" cy="41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2149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C1A6365-BBDD-4147-BD1A-3F45806E53C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Sincronización Ventanas</a:t>
            </a:r>
          </a:p>
        </p:txBody>
      </p:sp>
      <p:pic>
        <p:nvPicPr>
          <p:cNvPr id="1751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58577"/>
            <a:ext cx="6034087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4">
            <a:extLst>
              <a:ext uri="{FF2B5EF4-FFF2-40B4-BE49-F238E27FC236}">
                <a16:creationId xmlns="" xmlns:a16="http://schemas.microsoft.com/office/drawing/2014/main" id="{0882DDED-E4CA-44A3-8B22-F205778F0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481265"/>
            <a:ext cx="6696075" cy="314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Ventanas Barrido, Perfil y Nube – Diferentes Vistas del Mismo Punto.</a:t>
            </a:r>
          </a:p>
        </p:txBody>
      </p:sp>
      <p:sp>
        <p:nvSpPr>
          <p:cNvPr id="175109" name="Text Box 14">
            <a:extLst>
              <a:ext uri="{FF2B5EF4-FFF2-40B4-BE49-F238E27FC236}">
                <a16:creationId xmlns="" xmlns:a16="http://schemas.microsoft.com/office/drawing/2014/main" id="{3ADB7FF5-C0B7-49F1-987D-EC62FAC17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13" y="2103065"/>
            <a:ext cx="2771775" cy="27976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Las Ventanas de Edición de MBMAX64 están Completamente Sincronizadas.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es" altLang="en-US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Compare: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Posición con Marea.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Oleaje con Profundidad.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Matriz con Sondajes.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Lo que desee.</a:t>
            </a:r>
          </a:p>
        </p:txBody>
      </p:sp>
    </p:spTree>
    <p:extLst>
      <p:ext uri="{BB962C8B-B14F-4D97-AF65-F5344CB8AC3E}">
        <p14:creationId xmlns:p14="http://schemas.microsoft.com/office/powerpoint/2010/main" val="627770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CUBO en MBMAX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 algn="l" rtl="0"/>
              <a:t>78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80608631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1371600"/>
            <a:ext cx="8382000" cy="4572000"/>
          </a:xfrm>
        </p:spPr>
        <p:txBody>
          <a:bodyPr>
            <a:normAutofit/>
          </a:bodyPr>
          <a:lstStyle/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" sz="2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s" sz="2800" b="1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" sz="2800" b="1" i="0" u="none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ombined 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(Combinada)</a:t>
            </a:r>
          </a:p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" sz="2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s" sz="2800" b="1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ncertainty </a:t>
            </a:r>
            <a:r>
              <a:rPr lang="es" sz="2800" b="1" i="0" u="none" dirty="0" smtClean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s" sz="2800" b="1" i="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(Incertidumbre)</a:t>
            </a:r>
          </a:p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" sz="2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s" sz="2800" b="1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s" sz="2800" b="1" i="0" u="none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athymetric 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(Batimétrico)</a:t>
            </a:r>
          </a:p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s" sz="2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" sz="2800" b="1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stimator</a:t>
            </a:r>
            <a:r>
              <a:rPr lang="es" sz="2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 (Estimador)</a:t>
            </a:r>
          </a:p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s" altLang="en-US" sz="2000" b="1" dirty="0">
              <a:solidFill>
                <a:srgbClr val="CCE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Diseñado para Acelerar el Procesamiento de Datos Multihaz.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Desarrollado por Dr. Brian Calder de CCOM-UNH.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aproximación estadística para limpiar datos multihaz.</a:t>
            </a:r>
          </a:p>
          <a:p>
            <a:pPr algn="l" rtl="0" eaLnBrk="1" hangingPunct="1"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s" altLang="en-US" sz="2000" b="1" dirty="0">
              <a:solidFill>
                <a:srgbClr val="CCE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3200" b="0" i="0" u="none">
                <a:latin typeface="Arial" pitchFamily="34" charset="0"/>
                <a:cs typeface="Arial" pitchFamily="34" charset="0"/>
              </a:rPr>
              <a:t>CUBO</a:t>
            </a:r>
          </a:p>
        </p:txBody>
      </p:sp>
    </p:spTree>
    <p:extLst>
      <p:ext uri="{BB962C8B-B14F-4D97-AF65-F5344CB8AC3E}">
        <p14:creationId xmlns:p14="http://schemas.microsoft.com/office/powerpoint/2010/main" val="4069763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889FA37-FD62-42BC-86D1-FF40E61F391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8136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Cargando archivos</a:t>
            </a:r>
          </a:p>
        </p:txBody>
      </p:sp>
      <p:sp>
        <p:nvSpPr>
          <p:cNvPr id="32771" name="Text Box 11">
            <a:extLst>
              <a:ext uri="{FF2B5EF4-FFF2-40B4-BE49-F238E27FC236}">
                <a16:creationId xmlns="" xmlns:a16="http://schemas.microsoft.com/office/drawing/2014/main" id="{E92BB45A-14CC-4269-B76E-381201114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" y="1125538"/>
            <a:ext cx="7267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Use Menú Archivo, Cargar Levantamiento o el Botón Carpeta.</a:t>
            </a:r>
          </a:p>
        </p:txBody>
      </p:sp>
      <p:sp>
        <p:nvSpPr>
          <p:cNvPr id="32772" name="Text Box 11">
            <a:extLst>
              <a:ext uri="{FF2B5EF4-FFF2-40B4-BE49-F238E27FC236}">
                <a16:creationId xmlns="" xmlns:a16="http://schemas.microsoft.com/office/drawing/2014/main" id="{B38FB1B5-89ED-4F7C-8AD0-7ABB39EB2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846263"/>
            <a:ext cx="4103688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Abrir Archivos: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*.HSX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– Formato Levantamiento HYSWEEP.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*.HS2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– Formato Edición HYSWEEP.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*.All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– Formato Bruto Kongsberg.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*.XYZ 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–Formato ASCII XYZ.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*.LOG</a:t>
            </a:r>
            <a:r>
              <a:rPr lang="es" sz="1600" b="0" i="0" u="none">
                <a:solidFill>
                  <a:srgbClr val="0091BB"/>
                </a:solidFill>
                <a:latin typeface="Verdana" panose="020B0604030504040204" pitchFamily="34" charset="0"/>
              </a:rPr>
              <a:t>– Catálogo HYPACK conteniendo cualquiera de los anteriores.</a:t>
            </a: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131888"/>
            <a:ext cx="381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425" y="1846263"/>
            <a:ext cx="4496563" cy="412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11">
            <a:extLst>
              <a:ext uri="{FF2B5EF4-FFF2-40B4-BE49-F238E27FC236}">
                <a16:creationId xmlns="" xmlns:a16="http://schemas.microsoft.com/office/drawing/2014/main" id="{933CEC1D-7DAA-43F9-8DEB-A3BC37E45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4870450"/>
            <a:ext cx="3897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Catálogo:  Seleccione Uno o Más Archivos de Levantamiento Desde HYPACK *.LOG.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54610233-F3B3-4AB0-A94B-81C17BE1DC3B}"/>
              </a:ext>
            </a:extLst>
          </p:cNvPr>
          <p:cNvCxnSpPr/>
          <p:nvPr/>
        </p:nvCxnSpPr>
        <p:spPr>
          <a:xfrm flipV="1">
            <a:off x="3816350" y="3790950"/>
            <a:ext cx="1908175" cy="11572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803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5580063" cy="989013"/>
          </a:xfrm>
        </p:spPr>
        <p:txBody>
          <a:bodyPr/>
          <a:lstStyle/>
          <a:p>
            <a:pPr marL="53975" algn="l" rtl="0" eaLnBrk="1" hangingPunct="1">
              <a:defRPr/>
            </a:pPr>
            <a:r>
              <a:rPr lang="es" sz="3200" b="0" i="0" u="none">
                <a:latin typeface="+mn-lt"/>
                <a:cs typeface="Arial" panose="020B0604020202020204" pitchFamily="34" charset="0"/>
              </a:rPr>
              <a:t>Terminología CUBO</a:t>
            </a:r>
          </a:p>
        </p:txBody>
      </p:sp>
      <p:sp>
        <p:nvSpPr>
          <p:cNvPr id="3789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1435947"/>
            <a:ext cx="8305800" cy="3429000"/>
          </a:xfrm>
        </p:spPr>
        <p:txBody>
          <a:bodyPr>
            <a:normAutofit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Nodo CUBO: 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punto X-Y donde CUBO hará estimaciones de profundidad con base en los puntos de datos alrededor.</a:t>
            </a:r>
          </a:p>
          <a:p>
            <a:pPr marL="891540" lvl="4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Nodos CUBO son colocados a distancias fijas, resultando en una </a:t>
            </a:r>
            <a:r>
              <a:rPr lang="es" sz="1400" b="0" i="0" u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cuadrícula </a:t>
            </a: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cuadrada.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HIPOTESIS:  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Una posible estimación de profundidad en un nodo.</a:t>
            </a:r>
          </a:p>
          <a:p>
            <a:pPr marL="1074420" lvl="3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Nodo CUBO puede tener múltiples estimaciones de profundidad.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 dirty="0">
                <a:solidFill>
                  <a:srgbClr val="098DB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Vecindario CUBO:  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área que rodea un Nodo CUBO donde las profundidades pueden influenciar la ‘hipótesis’</a:t>
            </a:r>
          </a:p>
        </p:txBody>
      </p:sp>
      <p:graphicFrame>
        <p:nvGraphicFramePr>
          <p:cNvPr id="112662" name="Group 2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31440809"/>
              </p:ext>
            </p:extLst>
          </p:nvPr>
        </p:nvGraphicFramePr>
        <p:xfrm>
          <a:off x="304800" y="5085080"/>
          <a:ext cx="8686800" cy="1006475"/>
        </p:xfrm>
        <a:graphic>
          <a:graphicData uri="http://schemas.openxmlformats.org/drawingml/2006/table">
            <a:tbl>
              <a:tblPr/>
              <a:tblGrid>
                <a:gridCol w="11208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659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Nota:</a:t>
                      </a:r>
                    </a:p>
                  </a:txBody>
                  <a:tcPr marT="45775" marB="457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charset="0"/>
                        </a:rPr>
                        <a:t>‘Hipótesis’ CUBO no son sondajes reales, pero son estimaciones de profundidad en cada nodo, basados en los puntos de datos en el vecindario del nodo.</a:t>
                      </a:r>
                    </a:p>
                  </a:txBody>
                  <a:tcPr marT="45775" marB="457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95989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178800" cy="989013"/>
          </a:xfrm>
        </p:spPr>
        <p:txBody>
          <a:bodyPr/>
          <a:lstStyle/>
          <a:p>
            <a:pPr marL="53975" algn="l" rtl="0" eaLnBrk="1" hangingPunct="1">
              <a:defRPr/>
            </a:pPr>
            <a:r>
              <a:rPr lang="es" sz="3200" b="0" i="0" u="none">
                <a:latin typeface="+mn-lt"/>
                <a:cs typeface="Arial" panose="020B0604020202020204" pitchFamily="34" charset="0"/>
              </a:rPr>
              <a:t>Cuadrícula CUBO y Vecindario</a:t>
            </a:r>
          </a:p>
        </p:txBody>
      </p:sp>
      <p:sp>
        <p:nvSpPr>
          <p:cNvPr id="37893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584200" y="4801392"/>
            <a:ext cx="7467600" cy="1803400"/>
          </a:xfrm>
          <a:noFill/>
        </p:spPr>
        <p:txBody>
          <a:bodyPr>
            <a:normAutofit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Una serie de nodos CUBO hacen una CUADRICULA CUBO.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Sondajes alrededor del vecindario de cada nodo son usados para generar posibles estimaciones de profundidad para el nodo (Hipótesis).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Si hay múltiples estimaciones de profundidad en un nodo, CUBO selecciona una con base en sus parámetros de entrada.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39270" y="1559857"/>
            <a:ext cx="7909859" cy="3118177"/>
            <a:chOff x="152400" y="1447800"/>
            <a:chExt cx="7772400" cy="3429000"/>
          </a:xfrm>
        </p:grpSpPr>
        <p:sp>
          <p:nvSpPr>
            <p:cNvPr id="56" name="Rectangle 55"/>
            <p:cNvSpPr/>
            <p:nvPr/>
          </p:nvSpPr>
          <p:spPr>
            <a:xfrm>
              <a:off x="228600" y="1447800"/>
              <a:ext cx="7543800" cy="3429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7" name="Cloud 26"/>
            <p:cNvSpPr/>
            <p:nvPr/>
          </p:nvSpPr>
          <p:spPr>
            <a:xfrm>
              <a:off x="3048000" y="2209800"/>
              <a:ext cx="1828800" cy="1676400"/>
            </a:xfrm>
            <a:prstGeom prst="cloud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0" name="Oval 9"/>
            <p:cNvSpPr/>
            <p:nvPr/>
          </p:nvSpPr>
          <p:spPr>
            <a:xfrm>
              <a:off x="1524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1" name="Oval 10"/>
            <p:cNvSpPr/>
            <p:nvPr/>
          </p:nvSpPr>
          <p:spPr>
            <a:xfrm>
              <a:off x="1524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3" name="Oval 12"/>
            <p:cNvSpPr/>
            <p:nvPr/>
          </p:nvSpPr>
          <p:spPr>
            <a:xfrm>
              <a:off x="2667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4" name="Oval 13"/>
            <p:cNvSpPr/>
            <p:nvPr/>
          </p:nvSpPr>
          <p:spPr>
            <a:xfrm>
              <a:off x="2667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6" name="Oval 15"/>
            <p:cNvSpPr/>
            <p:nvPr/>
          </p:nvSpPr>
          <p:spPr>
            <a:xfrm>
              <a:off x="3810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7" name="Oval 16"/>
            <p:cNvSpPr/>
            <p:nvPr/>
          </p:nvSpPr>
          <p:spPr>
            <a:xfrm>
              <a:off x="3810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19" name="Oval 18"/>
            <p:cNvSpPr/>
            <p:nvPr/>
          </p:nvSpPr>
          <p:spPr>
            <a:xfrm>
              <a:off x="4953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0" name="Oval 19"/>
            <p:cNvSpPr/>
            <p:nvPr/>
          </p:nvSpPr>
          <p:spPr>
            <a:xfrm>
              <a:off x="4953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1" name="Oval 20"/>
            <p:cNvSpPr/>
            <p:nvPr/>
          </p:nvSpPr>
          <p:spPr>
            <a:xfrm>
              <a:off x="60960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2" name="Oval 21"/>
            <p:cNvSpPr/>
            <p:nvPr/>
          </p:nvSpPr>
          <p:spPr>
            <a:xfrm>
              <a:off x="6096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3" name="Oval 22"/>
            <p:cNvSpPr/>
            <p:nvPr/>
          </p:nvSpPr>
          <p:spPr>
            <a:xfrm>
              <a:off x="6096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4" name="Oval 23"/>
            <p:cNvSpPr/>
            <p:nvPr/>
          </p:nvSpPr>
          <p:spPr>
            <a:xfrm>
              <a:off x="72390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5" name="Oval 24"/>
            <p:cNvSpPr/>
            <p:nvPr/>
          </p:nvSpPr>
          <p:spPr>
            <a:xfrm>
              <a:off x="7239000" y="2819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6" name="Oval 25"/>
            <p:cNvSpPr/>
            <p:nvPr/>
          </p:nvSpPr>
          <p:spPr>
            <a:xfrm>
              <a:off x="7239000" y="3962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3429000" y="2667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29" name="Flowchart: Connector 28"/>
            <p:cNvSpPr/>
            <p:nvPr/>
          </p:nvSpPr>
          <p:spPr>
            <a:xfrm>
              <a:off x="3581400" y="28194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0" name="Flowchart: Connector 29"/>
            <p:cNvSpPr/>
            <p:nvPr/>
          </p:nvSpPr>
          <p:spPr>
            <a:xfrm>
              <a:off x="3733800" y="29718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1" name="Flowchart: Connector 30"/>
            <p:cNvSpPr/>
            <p:nvPr/>
          </p:nvSpPr>
          <p:spPr>
            <a:xfrm>
              <a:off x="3886200" y="31242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2" name="Flowchart: Connector 31"/>
            <p:cNvSpPr/>
            <p:nvPr/>
          </p:nvSpPr>
          <p:spPr>
            <a:xfrm>
              <a:off x="4038600" y="32766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3" name="Flowchart: Connector 32"/>
            <p:cNvSpPr/>
            <p:nvPr/>
          </p:nvSpPr>
          <p:spPr>
            <a:xfrm>
              <a:off x="4191000" y="3429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4" name="Flowchart: Connector 33"/>
            <p:cNvSpPr/>
            <p:nvPr/>
          </p:nvSpPr>
          <p:spPr>
            <a:xfrm>
              <a:off x="4343400" y="35814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3276600" y="25146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3810000" y="2286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3962400" y="24384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8" name="Flowchart: Connector 37"/>
            <p:cNvSpPr/>
            <p:nvPr/>
          </p:nvSpPr>
          <p:spPr>
            <a:xfrm>
              <a:off x="4114800" y="25908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4267200" y="27432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4419600" y="28956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1" name="Flowchart: Connector 40"/>
            <p:cNvSpPr/>
            <p:nvPr/>
          </p:nvSpPr>
          <p:spPr>
            <a:xfrm>
              <a:off x="4572000" y="3048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2" name="Flowchart: Connector 41"/>
            <p:cNvSpPr/>
            <p:nvPr/>
          </p:nvSpPr>
          <p:spPr>
            <a:xfrm>
              <a:off x="4419600" y="2286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3" name="Flowchart: Connector 42"/>
            <p:cNvSpPr/>
            <p:nvPr/>
          </p:nvSpPr>
          <p:spPr>
            <a:xfrm>
              <a:off x="4572000" y="24384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4" name="Flowchart: Connector 43"/>
            <p:cNvSpPr/>
            <p:nvPr/>
          </p:nvSpPr>
          <p:spPr>
            <a:xfrm>
              <a:off x="4724400" y="25908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5" name="Flowchart: Connector 44"/>
            <p:cNvSpPr/>
            <p:nvPr/>
          </p:nvSpPr>
          <p:spPr>
            <a:xfrm>
              <a:off x="3048000" y="29718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7" name="Flowchart: Connector 46"/>
            <p:cNvSpPr/>
            <p:nvPr/>
          </p:nvSpPr>
          <p:spPr>
            <a:xfrm>
              <a:off x="3200400" y="31242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8" name="Flowchart: Connector 47"/>
            <p:cNvSpPr/>
            <p:nvPr/>
          </p:nvSpPr>
          <p:spPr>
            <a:xfrm>
              <a:off x="3352800" y="32766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3505200" y="34290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50" name="Flowchart: Connector 49"/>
            <p:cNvSpPr/>
            <p:nvPr/>
          </p:nvSpPr>
          <p:spPr>
            <a:xfrm>
              <a:off x="3657600" y="3581400"/>
              <a:ext cx="76200" cy="76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2400" y="1905000"/>
              <a:ext cx="1219200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es" sz="1400" b="1" i="0" u="none">
                  <a:latin typeface="+mn-lt"/>
                </a:rPr>
                <a:t>CUBO</a:t>
              </a:r>
            </a:p>
            <a:p>
              <a:pPr algn="l" rtl="0">
                <a:defRPr/>
              </a:pPr>
              <a:r>
                <a:rPr lang="es" sz="1400" b="1" i="0" u="none">
                  <a:latin typeface="+mn-lt"/>
                </a:rPr>
                <a:t>Nodos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 flipV="1">
              <a:off x="914400" y="1905000"/>
              <a:ext cx="533400" cy="152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V="1">
              <a:off x="838200" y="1828800"/>
              <a:ext cx="1752600" cy="3048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838200" y="2209800"/>
              <a:ext cx="1752600" cy="6096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838200" y="2286000"/>
              <a:ext cx="685800" cy="533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1600200" y="3352800"/>
              <a:ext cx="1600200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es" sz="1400" b="1" i="0" u="none" dirty="0">
                  <a:solidFill>
                    <a:srgbClr val="098DB4"/>
                  </a:solidFill>
                  <a:latin typeface="+mn-lt"/>
                </a:rPr>
                <a:t>CUBO</a:t>
              </a:r>
            </a:p>
            <a:p>
              <a:pPr algn="l" rtl="0">
                <a:defRPr/>
              </a:pPr>
              <a:r>
                <a:rPr lang="es" sz="1400" b="1" i="0" u="none" dirty="0">
                  <a:solidFill>
                    <a:srgbClr val="098DB4"/>
                  </a:solidFill>
                  <a:latin typeface="+mn-lt"/>
                </a:rPr>
                <a:t>Vecindario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 flipV="1">
              <a:off x="2438400" y="3352800"/>
              <a:ext cx="609600" cy="152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37" name="TextBox 63"/>
            <p:cNvSpPr txBox="1">
              <a:spLocks noChangeArrowheads="1"/>
            </p:cNvSpPr>
            <p:nvPr/>
          </p:nvSpPr>
          <p:spPr bwMode="auto">
            <a:xfrm>
              <a:off x="5029200" y="2057400"/>
              <a:ext cx="2895600" cy="57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/>
              <a:r>
                <a:rPr lang="es" sz="1400" b="1" i="0" u="none">
                  <a:latin typeface="Arial" pitchFamily="34" charset="0"/>
                </a:rPr>
                <a:t>Puntos de datos desde Archivo HS2</a:t>
              </a:r>
            </a:p>
          </p:txBody>
        </p:sp>
        <p:cxnSp>
          <p:nvCxnSpPr>
            <p:cNvPr id="66" name="Straight Arrow Connector 65"/>
            <p:cNvCxnSpPr>
              <a:stCxn id="37937" idx="1"/>
            </p:cNvCxnSpPr>
            <p:nvPr/>
          </p:nvCxnSpPr>
          <p:spPr>
            <a:xfrm flipH="1" flipV="1">
              <a:off x="4495801" y="2286000"/>
              <a:ext cx="533400" cy="590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>
              <a:stCxn id="37937" idx="1"/>
              <a:endCxn id="43" idx="7"/>
            </p:cNvCxnSpPr>
            <p:nvPr/>
          </p:nvCxnSpPr>
          <p:spPr>
            <a:xfrm flipH="1">
              <a:off x="4637041" y="2345088"/>
              <a:ext cx="392159" cy="1044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37937" idx="1"/>
            </p:cNvCxnSpPr>
            <p:nvPr/>
          </p:nvCxnSpPr>
          <p:spPr>
            <a:xfrm flipH="1">
              <a:off x="4800601" y="2345088"/>
              <a:ext cx="228599" cy="2457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16002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62" name="Oval 61"/>
            <p:cNvSpPr/>
            <p:nvPr/>
          </p:nvSpPr>
          <p:spPr>
            <a:xfrm>
              <a:off x="27432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64" name="Oval 63"/>
            <p:cNvSpPr/>
            <p:nvPr/>
          </p:nvSpPr>
          <p:spPr>
            <a:xfrm>
              <a:off x="38862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  <p:sp>
          <p:nvSpPr>
            <p:cNvPr id="65" name="Oval 64"/>
            <p:cNvSpPr/>
            <p:nvPr/>
          </p:nvSpPr>
          <p:spPr>
            <a:xfrm>
              <a:off x="5029200" y="1676400"/>
              <a:ext cx="304800" cy="304800"/>
            </a:xfrm>
            <a:prstGeom prst="ellipse">
              <a:avLst/>
            </a:prstGeom>
            <a:solidFill>
              <a:srgbClr val="16F82C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sz="1600"/>
            </a:p>
          </p:txBody>
        </p:sp>
      </p:grpSp>
    </p:spTree>
    <p:extLst>
      <p:ext uri="{BB962C8B-B14F-4D97-AF65-F5344CB8AC3E}">
        <p14:creationId xmlns:p14="http://schemas.microsoft.com/office/powerpoint/2010/main" val="3353062096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4E606C-04C9-4965-AEF5-58D28F014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63" y="92075"/>
            <a:ext cx="8229600" cy="871538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Usando CUBO en MBMAX 64</a:t>
            </a:r>
          </a:p>
        </p:txBody>
      </p:sp>
      <p:sp>
        <p:nvSpPr>
          <p:cNvPr id="76803" name="Text Placeholder 2">
            <a:extLst>
              <a:ext uri="{FF2B5EF4-FFF2-40B4-BE49-F238E27FC236}">
                <a16:creationId xmlns="" xmlns:a16="http://schemas.microsoft.com/office/drawing/2014/main" id="{90829173-3006-47D1-AE33-A86714FBAFE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76225" y="1322388"/>
            <a:ext cx="8346228" cy="411586"/>
          </a:xfrm>
          <a:ln>
            <a:noFill/>
            <a:tailEnd type="arrow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>
            <a:normAutofit/>
          </a:bodyPr>
          <a:lstStyle/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máquina CUBO puede ser ejecutada dentro MBMAX 64</a:t>
            </a:r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endParaRPr lang="es" altLang="en-US" dirty="0"/>
          </a:p>
        </p:txBody>
      </p:sp>
      <p:pic>
        <p:nvPicPr>
          <p:cNvPr id="163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885950"/>
            <a:ext cx="3159125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01" y="3569547"/>
            <a:ext cx="3492500" cy="242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32" y="3467332"/>
            <a:ext cx="4514650" cy="252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7E336E2C-7A0D-4BC1-BB1C-1F600DC5F359}"/>
              </a:ext>
            </a:extLst>
          </p:cNvPr>
          <p:cNvCxnSpPr/>
          <p:nvPr/>
        </p:nvCxnSpPr>
        <p:spPr>
          <a:xfrm flipH="1">
            <a:off x="1185334" y="2607733"/>
            <a:ext cx="1876213" cy="15104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223101" y="2165076"/>
            <a:ext cx="3492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Antes de iniciar: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Necesita definir los cálculos TPU en Parámetros de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Lectura</a:t>
            </a:r>
            <a:r>
              <a:rPr lang="es" dirty="0"/>
              <a:t>.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2812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2062EC-A423-4378-8571-118D1A814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24" y="0"/>
            <a:ext cx="6527800" cy="989013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CUBO en MBMAX 64 - parte 2</a:t>
            </a:r>
          </a:p>
        </p:txBody>
      </p:sp>
      <p:sp>
        <p:nvSpPr>
          <p:cNvPr id="164867" name="Content Placeholder 4"/>
          <p:cNvSpPr>
            <a:spLocks noGrp="1"/>
          </p:cNvSpPr>
          <p:nvPr>
            <p:ph idx="1"/>
          </p:nvPr>
        </p:nvSpPr>
        <p:spPr>
          <a:xfrm>
            <a:off x="335124" y="5482447"/>
            <a:ext cx="6646862" cy="1125537"/>
          </a:xfrm>
        </p:spPr>
        <p:txBody>
          <a:bodyPr lIns="182880"/>
          <a:lstStyle/>
          <a:p>
            <a:pPr algn="l" rtl="0" eaLnBrk="1" hangingPunct="1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Máquina CUBO procesará datos.  Note la selección para profundidades ahora incluye prof., incertidumbre, conteo y razón calculadas por CUBO</a:t>
            </a:r>
          </a:p>
        </p:txBody>
      </p:sp>
      <p:pic>
        <p:nvPicPr>
          <p:cNvPr id="16486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4" y="1259234"/>
            <a:ext cx="6469087" cy="410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53209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265728-29F8-4161-98F4-658E4F733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75" y="0"/>
            <a:ext cx="6527800" cy="989013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CUBO en MBMAX 64 - parte 3</a:t>
            </a:r>
          </a:p>
        </p:txBody>
      </p:sp>
      <p:sp>
        <p:nvSpPr>
          <p:cNvPr id="165891" name="Text Box 14">
            <a:extLst>
              <a:ext uri="{FF2B5EF4-FFF2-40B4-BE49-F238E27FC236}">
                <a16:creationId xmlns="" xmlns:a16="http://schemas.microsoft.com/office/drawing/2014/main" id="{C456B63C-ABB4-403E-B7D7-3230B798E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05113" y="1304925"/>
            <a:ext cx="4559300" cy="1514475"/>
          </a:xfrm>
        </p:spPr>
        <p:txBody>
          <a:bodyPr>
            <a:spAutoFit/>
          </a:bodyPr>
          <a:lstStyle/>
          <a:p>
            <a:pPr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Ventana Celda</a:t>
            </a:r>
          </a:p>
          <a:p>
            <a:pPr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  Líneas Prof. en profundidad CUBO y alternativas</a:t>
            </a:r>
          </a:p>
          <a:p>
            <a:pPr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  Desv. Desviación en paréntesis.</a:t>
            </a:r>
          </a:p>
          <a:p>
            <a:pPr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  Haga clic en alterna para una nueva Profundidad CUBO.</a:t>
            </a:r>
          </a:p>
        </p:txBody>
      </p:sp>
      <p:pic>
        <p:nvPicPr>
          <p:cNvPr id="16589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11250"/>
            <a:ext cx="4033838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3813175"/>
            <a:ext cx="532765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32C2CA46-921A-40B9-8EB5-FDB7521F5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4845" y="4380018"/>
            <a:ext cx="3062288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1" i="0" u="none" kern="0">
                <a:solidFill>
                  <a:schemeClr val="tx1">
                    <a:lumMod val="65000"/>
                    <a:lumOff val="35000"/>
                  </a:schemeClr>
                </a:solidFill>
              </a:rPr>
              <a:t>Ventana Perfil: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kern="0">
                <a:solidFill>
                  <a:schemeClr val="tx1">
                    <a:lumMod val="65000"/>
                    <a:lumOff val="35000"/>
                  </a:schemeClr>
                </a:solidFill>
              </a:rPr>
              <a:t>Barra en profundidades CUBO y alterna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800" b="0" i="0" u="none" kern="0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alterna para una nueva Profundidad CUBO.</a:t>
            </a:r>
          </a:p>
        </p:txBody>
      </p:sp>
    </p:spTree>
    <p:extLst>
      <p:ext uri="{BB962C8B-B14F-4D97-AF65-F5344CB8AC3E}">
        <p14:creationId xmlns:p14="http://schemas.microsoft.com/office/powerpoint/2010/main" val="2894182903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403E1E7-54A2-4434-BDFF-5A3D52A5C11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2804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 Celda</a:t>
            </a:r>
          </a:p>
        </p:txBody>
      </p:sp>
      <p:pic>
        <p:nvPicPr>
          <p:cNvPr id="1669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73" y="1656809"/>
            <a:ext cx="5126089" cy="366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6" name="Text Box 14">
            <a:extLst>
              <a:ext uri="{FF2B5EF4-FFF2-40B4-BE49-F238E27FC236}">
                <a16:creationId xmlns="" xmlns:a16="http://schemas.microsoft.com/office/drawing/2014/main" id="{46B3A59D-4718-4493-A765-0D2A68803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406" y="2211458"/>
            <a:ext cx="3408362" cy="25545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Inspección Detallada de Celdas y Sondajes.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es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Estadísticas Celda.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Limites Filtro cuando esta Viendo en Perfil.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Opciones de Edición y Marcado (banderas) Familiares.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Navegue Celdas con Barras Desplazamiento.</a:t>
            </a:r>
          </a:p>
        </p:txBody>
      </p:sp>
    </p:spTree>
    <p:extLst>
      <p:ext uri="{BB962C8B-B14F-4D97-AF65-F5344CB8AC3E}">
        <p14:creationId xmlns:p14="http://schemas.microsoft.com/office/powerpoint/2010/main" val="20524781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153400" cy="989013"/>
          </a:xfrm>
        </p:spPr>
        <p:txBody>
          <a:bodyPr/>
          <a:lstStyle/>
          <a:p>
            <a:pPr marL="53975" algn="l" rtl="0" eaLnBrk="1" hangingPunct="1">
              <a:defRPr/>
            </a:pPr>
            <a:r>
              <a:rPr lang="es" sz="3200" b="0" i="0" u="none">
                <a:latin typeface="+mn-lt"/>
                <a:cs typeface="Arial" panose="020B0604020202020204" pitchFamily="34" charset="0"/>
              </a:rPr>
              <a:t>CUBO vs Mínimos y Máximos</a:t>
            </a:r>
          </a:p>
        </p:txBody>
      </p:sp>
      <p:graphicFrame>
        <p:nvGraphicFramePr>
          <p:cNvPr id="54275" name="Object 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83350464"/>
              </p:ext>
            </p:extLst>
          </p:nvPr>
        </p:nvGraphicFramePr>
        <p:xfrm>
          <a:off x="475721" y="1538605"/>
          <a:ext cx="8228012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4" imgW="8561905" imgH="3219899" progId="Paint.Picture">
                  <p:embed/>
                </p:oleObj>
              </mc:Choice>
              <mc:Fallback>
                <p:oleObj name="Bitmap Image" r:id="rId4" imgW="8561905" imgH="3219899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721" y="1538605"/>
                        <a:ext cx="8228012" cy="309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475721" y="4721225"/>
            <a:ext cx="82296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n"/>
            </a:pPr>
            <a:r>
              <a:rPr lang="es" sz="2000" b="1" i="0" u="none" dirty="0">
                <a:solidFill>
                  <a:srgbClr val="16F82C"/>
                </a:solidFill>
                <a:latin typeface="Arial" pitchFamily="34" charset="0"/>
              </a:rPr>
              <a:t>Verde</a:t>
            </a:r>
            <a:r>
              <a:rPr lang="es" sz="2000" b="1" i="0" u="none" dirty="0">
                <a:solidFill>
                  <a:schemeClr val="bg1"/>
                </a:solidFill>
                <a:latin typeface="Arial" pitchFamily="34" charset="0"/>
              </a:rPr>
              <a:t>:</a:t>
            </a:r>
            <a:r>
              <a:rPr lang="es" sz="2000" b="0" i="0" u="none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Verifique líneas procesadas en CUBO.</a:t>
            </a:r>
            <a:endParaRPr lang="e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n"/>
            </a:pPr>
            <a:r>
              <a:rPr lang="es" sz="20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Negro: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Procesado Sólo en MBMAX: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 </a:t>
            </a: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Ordenado por Min y Max.</a:t>
            </a:r>
            <a:endParaRPr lang="e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" y="5635625"/>
            <a:ext cx="8229600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600" b="0" i="0" u="none">
                <a:solidFill>
                  <a:srgbClr val="0000FF"/>
                </a:solidFill>
                <a:latin typeface="+mn-lt"/>
              </a:rPr>
              <a:t>La superficie HYCUBE usualmente se asemeja a una superficie </a:t>
            </a:r>
            <a:r>
              <a:rPr lang="es" b="1" i="1" u="none">
                <a:solidFill>
                  <a:srgbClr val="0000FF"/>
                </a:solidFill>
                <a:latin typeface="+mn-lt"/>
              </a:rPr>
              <a:t>Mediana</a:t>
            </a:r>
            <a:r>
              <a:rPr lang="es" sz="1600" b="0" i="0" u="none">
                <a:solidFill>
                  <a:srgbClr val="0000FF"/>
                </a:solidFill>
                <a:latin typeface="+mn-lt"/>
              </a:rPr>
              <a:t> más suavizada.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6035675"/>
            <a:ext cx="5638800" cy="68580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anchor="ctr"/>
          <a:lstStyle/>
          <a:p>
            <a:pPr algn="l" rtl="0">
              <a:defRPr/>
            </a:pPr>
            <a:r>
              <a:rPr lang="es" sz="1600" b="1" i="0" u="none">
                <a:solidFill>
                  <a:srgbClr val="000000"/>
                </a:solidFill>
                <a:latin typeface="+mj-lt"/>
              </a:rPr>
              <a:t>No use CUBO si usted está interesado en la mínima profundidad sobre una roca u obstrucción.</a:t>
            </a:r>
          </a:p>
        </p:txBody>
      </p:sp>
    </p:spTree>
    <p:extLst>
      <p:ext uri="{BB962C8B-B14F-4D97-AF65-F5344CB8AC3E}">
        <p14:creationId xmlns:p14="http://schemas.microsoft.com/office/powerpoint/2010/main" val="12767532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COLUMNA DE AGUA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 algn="l" rtl="0"/>
              <a:t>87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1816261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Rot="1" noChangeArrowheads="1"/>
          </p:cNvSpPr>
          <p:nvPr/>
        </p:nvSpPr>
        <p:spPr bwMode="auto">
          <a:xfrm>
            <a:off x="179388" y="0"/>
            <a:ext cx="8424862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 eaLnBrk="1" hangingPunct="1"/>
            <a:r>
              <a:rPr lang="es" sz="3200" b="0" i="0" u="none">
                <a:solidFill>
                  <a:schemeClr val="bg1"/>
                </a:solidFill>
                <a:latin typeface="Verdana" pitchFamily="34" charset="0"/>
              </a:rPr>
              <a:t>Datos Columna de Agua</a:t>
            </a:r>
          </a:p>
        </p:txBody>
      </p:sp>
      <p:pic>
        <p:nvPicPr>
          <p:cNvPr id="168963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592263"/>
            <a:ext cx="58769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C18EACD-EB94-46AD-8250-52A0F5982FC0}"/>
              </a:ext>
            </a:extLst>
          </p:cNvPr>
          <p:cNvSpPr txBox="1"/>
          <p:nvPr/>
        </p:nvSpPr>
        <p:spPr>
          <a:xfrm>
            <a:off x="320675" y="1162050"/>
            <a:ext cx="6049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2000" b="0" i="0" u="none">
                <a:latin typeface="+mn-lt"/>
              </a:rPr>
              <a:t>Sobreponer Sondaje y Redigitizar</a:t>
            </a:r>
            <a:endParaRPr lang="es" sz="2000" dirty="0">
              <a:latin typeface="+mn-lt"/>
            </a:endParaRPr>
          </a:p>
        </p:txBody>
      </p:sp>
      <p:sp>
        <p:nvSpPr>
          <p:cNvPr id="78852" name="Text Box 14">
            <a:extLst>
              <a:ext uri="{FF2B5EF4-FFF2-40B4-BE49-F238E27FC236}">
                <a16:creationId xmlns="" xmlns:a16="http://schemas.microsoft.com/office/drawing/2014/main" id="{5EF9BC35-1E20-4FA9-8AE8-A290EB66D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150" y="1592263"/>
            <a:ext cx="2590800" cy="3317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latin typeface="+mn-lt"/>
              </a:rPr>
              <a:t>Botones: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Iniciar y finalizar modo digitalización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Deshacer digitalización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Buscar mas Datos WC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s" altLang="en-US" sz="1600" dirty="0">
              <a:latin typeface="+mn-lt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latin typeface="+mn-lt"/>
              </a:rPr>
              <a:t>Mostrar Datos WC y / o Sondajes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es" altLang="en-US" sz="1600" dirty="0">
              <a:latin typeface="+mn-lt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sz="1600" b="0" i="0" u="none">
                <a:latin typeface="+mn-lt"/>
              </a:rPr>
              <a:t>Definir límites saturación color en la sección Presentación.</a:t>
            </a:r>
          </a:p>
        </p:txBody>
      </p:sp>
      <p:pic>
        <p:nvPicPr>
          <p:cNvPr id="168966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350" y="5467350"/>
            <a:ext cx="3097213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7" name="Text Box 14"/>
          <p:cNvSpPr txBox="1">
            <a:spLocks noChangeArrowheads="1"/>
          </p:cNvSpPr>
          <p:nvPr/>
        </p:nvSpPr>
        <p:spPr bwMode="auto">
          <a:xfrm>
            <a:off x="346269" y="5553551"/>
            <a:ext cx="4908550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</a:pPr>
            <a:r>
              <a:rPr lang="es" sz="1400" b="0" i="0" u="none" dirty="0">
                <a:latin typeface="Verdana" pitchFamily="34" charset="0"/>
              </a:rPr>
              <a:t>Mostrar Cobertura WC en la Ventana Levantamiento</a:t>
            </a:r>
            <a:endParaRPr lang="es" altLang="en-US" sz="1400" dirty="0">
              <a:solidFill>
                <a:srgbClr val="FFFF00"/>
              </a:solidFill>
              <a:latin typeface="Verdana" pitchFamily="34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64087448-A3ED-40F3-BA90-F13B003EDC2A}"/>
              </a:ext>
            </a:extLst>
          </p:cNvPr>
          <p:cNvCxnSpPr/>
          <p:nvPr/>
        </p:nvCxnSpPr>
        <p:spPr>
          <a:xfrm>
            <a:off x="5122863" y="5680075"/>
            <a:ext cx="5969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Bevel 8">
            <a:extLst>
              <a:ext uri="{FF2B5EF4-FFF2-40B4-BE49-F238E27FC236}">
                <a16:creationId xmlns="" xmlns:a16="http://schemas.microsoft.com/office/drawing/2014/main" id="{301EEA1C-FFC3-4924-BC1B-56DC98ED1F57}"/>
              </a:ext>
            </a:extLst>
          </p:cNvPr>
          <p:cNvSpPr/>
          <p:nvPr/>
        </p:nvSpPr>
        <p:spPr>
          <a:xfrm>
            <a:off x="3816350" y="5916613"/>
            <a:ext cx="1044575" cy="511175"/>
          </a:xfrm>
          <a:prstGeom prst="bevel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b="1" i="0" u="none"/>
              <a:t>AVI</a:t>
            </a:r>
          </a:p>
        </p:txBody>
      </p:sp>
      <p:pic>
        <p:nvPicPr>
          <p:cNvPr id="10" name="2015 MBMAX64 Water Column Editing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916613"/>
            <a:ext cx="161925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841285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SALVANDO DATOS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 algn="l" rtl="0"/>
              <a:t>89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03126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6EEEBE7-6593-4CCA-AE5F-90BE681BD6D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2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Parámetros de Lectura</a:t>
            </a:r>
          </a:p>
        </p:txBody>
      </p:sp>
      <p:sp>
        <p:nvSpPr>
          <p:cNvPr id="33795" name="Text Box 11">
            <a:extLst>
              <a:ext uri="{FF2B5EF4-FFF2-40B4-BE49-F238E27FC236}">
                <a16:creationId xmlns="" xmlns:a16="http://schemas.microsoft.com/office/drawing/2014/main" id="{627912EA-272B-4844-A0E3-271BB2C1B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38" y="3572903"/>
            <a:ext cx="849312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Pestañas: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Verdana" panose="020B0604030504040204" pitchFamily="34" charset="0"/>
              </a:rPr>
              <a:t>LEVANTAMIENTO: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Aplica a todos los archivos cargados.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Verdana" panose="020B0604030504040204" pitchFamily="34" charset="0"/>
              </a:rPr>
              <a:t>Correcciones: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Marea, Velocidad del Sonido y Calado Dinámico.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Verdana" panose="020B0604030504040204" pitchFamily="34" charset="0"/>
              </a:rPr>
              <a:t>Equipos: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Selecciones de Equipos y Ofsets.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Verdana" panose="020B0604030504040204" pitchFamily="34" charset="0"/>
              </a:rPr>
              <a:t>Procesando: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Oleaje y Parámetros Sonar.</a:t>
            </a:r>
          </a:p>
        </p:txBody>
      </p:sp>
      <p:sp>
        <p:nvSpPr>
          <p:cNvPr id="33796" name="Text Box 11">
            <a:extLst>
              <a:ext uri="{FF2B5EF4-FFF2-40B4-BE49-F238E27FC236}">
                <a16:creationId xmlns="" xmlns:a16="http://schemas.microsoft.com/office/drawing/2014/main" id="{7BF8DBB7-10BF-49F6-A3FF-1AC8937F6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433320"/>
            <a:ext cx="7800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Todo lo Requerido para Procesar datos desde sonares Multihaz, sistemas Láser y sistemas interferométricos</a:t>
            </a: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409825"/>
            <a:ext cx="85486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88F2D29-FC54-4D63-9BFE-E00E5A7DEC2E}"/>
              </a:ext>
            </a:extLst>
          </p:cNvPr>
          <p:cNvSpPr txBox="1"/>
          <p:nvPr/>
        </p:nvSpPr>
        <p:spPr>
          <a:xfrm>
            <a:off x="211138" y="5226050"/>
            <a:ext cx="8682037" cy="1187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 MBMAX64  Cualquiera de los Parámetros de Lectura puede ser actualizado </a:t>
            </a:r>
            <a:r>
              <a:rPr lang="es" b="0" i="1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Después de que los Archivos son Cargados</a:t>
            </a: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0418026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94389BB-0812-4B41-BAEA-235ECC5752E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Salve TIF</a:t>
            </a:r>
          </a:p>
        </p:txBody>
      </p:sp>
      <p:sp>
        <p:nvSpPr>
          <p:cNvPr id="8" name="Text Box 14">
            <a:extLst>
              <a:ext uri="{FF2B5EF4-FFF2-40B4-BE49-F238E27FC236}">
                <a16:creationId xmlns="" xmlns:a16="http://schemas.microsoft.com/office/drawing/2014/main" id="{66DAC1D6-EF54-4B8E-8D91-549C83574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1217613"/>
            <a:ext cx="7308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menú Archivo o el Botón “Mundo”.</a:t>
            </a:r>
          </a:p>
        </p:txBody>
      </p:sp>
      <p:pic>
        <p:nvPicPr>
          <p:cNvPr id="17715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069975"/>
            <a:ext cx="6826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105150"/>
            <a:ext cx="5276850" cy="339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778000"/>
            <a:ext cx="489585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>
            <a:extLst>
              <a:ext uri="{FF2B5EF4-FFF2-40B4-BE49-F238E27FC236}">
                <a16:creationId xmlns="" xmlns:a16="http://schemas.microsoft.com/office/drawing/2014/main" id="{5B5FECDF-846D-400C-99FD-9D6D692D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268" y="2271713"/>
            <a:ext cx="25400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Opciones Salvar: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="" xmlns:a16="http://schemas.microsoft.com/office/drawing/2014/main" id="{C23B6087-1EDF-4A4C-9627-A980631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925" y="4749800"/>
            <a:ext cx="2922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Ejemplo TIF dibujado en la Ventana Principal HYPACK.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5CE9F4E1-A4DB-4011-B73C-3B966A5E85B4}"/>
              </a:ext>
            </a:extLst>
          </p:cNvPr>
          <p:cNvCxnSpPr/>
          <p:nvPr/>
        </p:nvCxnSpPr>
        <p:spPr>
          <a:xfrm>
            <a:off x="3246438" y="2455863"/>
            <a:ext cx="1116012" cy="127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A99F32BD-5FB3-4FD8-8EA3-FADCE5105AB5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5181600" y="5087938"/>
            <a:ext cx="822325" cy="127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19790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5A3C90A-3301-442A-AF53-FCF24C04D36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Salvando Archivos, Todos los Puntos</a:t>
            </a:r>
          </a:p>
        </p:txBody>
      </p:sp>
      <p:sp>
        <p:nvSpPr>
          <p:cNvPr id="179203" name="Text Box 14">
            <a:extLst>
              <a:ext uri="{FF2B5EF4-FFF2-40B4-BE49-F238E27FC236}">
                <a16:creationId xmlns="" xmlns:a16="http://schemas.microsoft.com/office/drawing/2014/main" id="{49CB1563-AF01-47AB-8AD6-2A0F9E9EA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447" y="4682250"/>
            <a:ext cx="5865038" cy="121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HS2x (64 bit).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Opción preferida para salvar todos los puntos.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HS2 (32 bit):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Usado para compatibilidad con MBMAX32.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Mayormente Obsoleto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Agregar a Nombres de Archivos: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Buena Opción para Salvar Diferentes Versiones del Mismo Archivo de Levantamiento.</a:t>
            </a:r>
          </a:p>
        </p:txBody>
      </p:sp>
      <p:sp>
        <p:nvSpPr>
          <p:cNvPr id="179204" name="Text Box 14">
            <a:extLst>
              <a:ext uri="{FF2B5EF4-FFF2-40B4-BE49-F238E27FC236}">
                <a16:creationId xmlns="" xmlns:a16="http://schemas.microsoft.com/office/drawing/2014/main" id="{3BDC85BA-94FF-4DF8-A6B4-C51382914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4275" y="1752600"/>
            <a:ext cx="2808288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Salvando a XYZ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 buen número de Opciones para Salvar.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XYZ: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1" i="0" u="none">
                <a:solidFill>
                  <a:srgbClr val="0091BB"/>
                </a:solidFill>
                <a:latin typeface="+mn-lt"/>
              </a:rPr>
              <a:t>Estes, Nortes, Z (Por Supuesto).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1" i="0" u="none">
                <a:solidFill>
                  <a:srgbClr val="0091BB"/>
                </a:solidFill>
                <a:latin typeface="+mn-lt"/>
              </a:rPr>
              <a:t>Latitud Longitud, Z.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1" i="0" u="none">
                <a:solidFill>
                  <a:srgbClr val="0091BB"/>
                </a:solidFill>
                <a:latin typeface="+mn-lt"/>
              </a:rPr>
              <a:t>X, Y, Intensidad.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1" i="0" u="none">
                <a:solidFill>
                  <a:srgbClr val="0091BB"/>
                </a:solidFill>
                <a:latin typeface="+mn-lt"/>
              </a:rPr>
              <a:t>X, Y, Superficie SV.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400" b="1" i="0" u="none">
                <a:solidFill>
                  <a:srgbClr val="0091BB"/>
                </a:solidFill>
                <a:latin typeface="+mn-lt"/>
              </a:rPr>
              <a:t>Etc.</a:t>
            </a:r>
            <a:endParaRPr lang="es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Multiplicador Z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FF4033F-A4C9-46EB-ABE8-192DB0720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1330163"/>
            <a:ext cx="5855097" cy="309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3998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5AB5D91-EFE9-4526-8531-9EFCD9A4126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05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Salvando Un Punto por Celda.</a:t>
            </a:r>
          </a:p>
        </p:txBody>
      </p:sp>
      <p:sp>
        <p:nvSpPr>
          <p:cNvPr id="181251" name="Text Box 14">
            <a:extLst>
              <a:ext uri="{FF2B5EF4-FFF2-40B4-BE49-F238E27FC236}">
                <a16:creationId xmlns="" xmlns:a16="http://schemas.microsoft.com/office/drawing/2014/main" id="{6B6D93B0-5D63-4C83-9C33-778FEAEA3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317" y="5184626"/>
            <a:ext cx="7071360" cy="14319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Salve a XYZ o Formato MTX HYPACK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XY Real o Centro Celda (Formato XYZ)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Selección MTX:  Profundidad Celda o Estadística.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Mediana, Promedio, Mínimo, Máximo, Centro Punto, Modo, Modo Mas Profundo, Nivel Ref., Conteo, Rango Z o Sigma.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7D6F9EB-AB91-4DAD-BAEB-781D3E73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45" y="1230633"/>
            <a:ext cx="7181072" cy="380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0455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286393941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4926</TotalTime>
  <Words>5812</Words>
  <Application>Microsoft Office PowerPoint</Application>
  <PresentationFormat>On-screen Show (4:3)</PresentationFormat>
  <Paragraphs>878</Paragraphs>
  <Slides>93</Slides>
  <Notes>78</Notes>
  <HiddenSlides>0</HiddenSlides>
  <MMClips>8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104" baseType="lpstr">
      <vt:lpstr>Arial</vt:lpstr>
      <vt:lpstr>Wingdings</vt:lpstr>
      <vt:lpstr>Lucida Grande</vt:lpstr>
      <vt:lpstr>Verdana</vt:lpstr>
      <vt:lpstr>Calibri</vt:lpstr>
      <vt:lpstr>Segoe UI Emoji</vt:lpstr>
      <vt:lpstr>Courier New</vt:lpstr>
      <vt:lpstr>Times New Roman</vt:lpstr>
      <vt:lpstr>Bell Gossett Eco</vt:lpstr>
      <vt:lpstr>Bell Gossett</vt:lpstr>
      <vt:lpstr>Bitmap Image</vt:lpstr>
      <vt:lpstr>Procesamiento Datos - MBES</vt:lpstr>
      <vt:lpstr> Introducción</vt:lpstr>
      <vt:lpstr>Procesamiento Datos Multihaz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MBMAX64 – Ventana Principal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Editor SBET</vt:lpstr>
      <vt:lpstr>PowerPoint Presentation</vt:lpstr>
      <vt:lpstr>PowerPoint Presentation</vt:lpstr>
      <vt:lpstr>PowerPoint Presentation</vt:lpstr>
      <vt:lpstr>Etapa 2:  Edición Profundidad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Entendiendo los Filtros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EDITANDO LOS DATOS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Edición en Nube - parte 2</vt:lpstr>
      <vt:lpstr>PowerPoint Presentation</vt:lpstr>
      <vt:lpstr>PowerPoint Presentation</vt:lpstr>
      <vt:lpstr>PowerPoint Presentation</vt:lpstr>
      <vt:lpstr>CUBO en MBMAX</vt:lpstr>
      <vt:lpstr>CUBO</vt:lpstr>
      <vt:lpstr>Terminología CUBO</vt:lpstr>
      <vt:lpstr>Cuadrícula CUBO y Vecindario</vt:lpstr>
      <vt:lpstr>Usando CUBO en MBMAX 64</vt:lpstr>
      <vt:lpstr>CUBO en MBMAX 64 - parte 2</vt:lpstr>
      <vt:lpstr>CUBO en MBMAX 64 - parte 3</vt:lpstr>
      <vt:lpstr>PowerPoint Presentation</vt:lpstr>
      <vt:lpstr>CUBO vs Mínimos y Máximos</vt:lpstr>
      <vt:lpstr>COLUMNA DE AGUA </vt:lpstr>
      <vt:lpstr>PowerPoint Presentation</vt:lpstr>
      <vt:lpstr>SALVANDO DATOS</vt:lpstr>
      <vt:lpstr>PowerPoint Presentation</vt:lpstr>
      <vt:lpstr>PowerPoint Presentation</vt:lpstr>
      <vt:lpstr>PowerPoint Presentation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201</cp:revision>
  <dcterms:created xsi:type="dcterms:W3CDTF">2014-07-07T18:31:44Z</dcterms:created>
  <dcterms:modified xsi:type="dcterms:W3CDTF">2020-02-21T14:24:39Z</dcterms:modified>
</cp:coreProperties>
</file>