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64"/>
  </p:notesMasterIdLst>
  <p:handoutMasterIdLst>
    <p:handoutMasterId r:id="rId65"/>
  </p:handoutMasterIdLst>
  <p:sldIdLst>
    <p:sldId id="293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07" r:id="rId31"/>
    <p:sldId id="308" r:id="rId32"/>
    <p:sldId id="309" r:id="rId33"/>
    <p:sldId id="311" r:id="rId34"/>
    <p:sldId id="312" r:id="rId35"/>
    <p:sldId id="313" r:id="rId36"/>
    <p:sldId id="358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38" r:id="rId46"/>
    <p:sldId id="337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30" r:id="rId56"/>
    <p:sldId id="331" r:id="rId57"/>
    <p:sldId id="332" r:id="rId58"/>
    <p:sldId id="333" r:id="rId59"/>
    <p:sldId id="334" r:id="rId60"/>
    <p:sldId id="335" r:id="rId61"/>
    <p:sldId id="336" r:id="rId62"/>
    <p:sldId id="339" r:id="rId63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Verdana" panose="020B0604030504040204" pitchFamily="34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259"/>
    <a:srgbClr val="8B0000"/>
    <a:srgbClr val="61ACC9"/>
    <a:srgbClr val="93E4BE"/>
    <a:srgbClr val="8B3E74"/>
    <a:srgbClr val="5B14C4"/>
    <a:srgbClr val="E44589"/>
    <a:srgbClr val="53565A"/>
    <a:srgbClr val="0089B1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9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584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font" Target="fonts/font3.fntdata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1.fntdata"/><Relationship Id="rId74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73" Type="http://schemas.openxmlformats.org/officeDocument/2006/relationships/font" Target="fonts/font8.fntdata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2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5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7053E3B-83F1-4384-BE40-6075FC5E4F5D}" type="slidenum">
              <a:rPr>
                <a:latin typeface="Arial" panose="020B0604020202020204" pitchFamily="34" charset="0"/>
              </a:rPr>
              <a:pPr/>
              <a:t>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89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9709642-80DD-4A76-ACA9-169FB9AC9FAA}" type="slidenum">
              <a:rPr b="0">
                <a:latin typeface="Times New Roman" panose="02020603050405020304" pitchFamily="18" charset="0"/>
              </a:rPr>
              <a:pPr/>
              <a:t>11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752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983C50D-1CDE-43BB-866E-F281F0834CB2}" type="slidenum">
              <a:rPr b="0">
                <a:latin typeface="Times New Roman" panose="02020603050405020304" pitchFamily="18" charset="0"/>
              </a:rPr>
              <a:pPr/>
              <a:t>12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56946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xfrm>
            <a:off x="708025" y="4278313"/>
            <a:ext cx="5661025" cy="4051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9940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E372944F-7FB2-4E2D-AF69-558F484275D8}" type="slidenum">
              <a:rPr sz="1200" b="0"/>
              <a:pPr algn="r" eaLnBrk="1" hangingPunct="1"/>
              <a:t>13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000948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xfrm>
            <a:off x="708025" y="4278313"/>
            <a:ext cx="5661025" cy="4051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DBBAEA6D-D9DF-4CD7-9E50-314367E073E7}" type="slidenum">
              <a:rPr sz="1200" b="0"/>
              <a:pPr algn="r" eaLnBrk="1" hangingPunct="1"/>
              <a:t>14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996136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7E0A536B-E479-437A-9B9B-F51DA5D30EB8}" type="slidenum">
              <a:rPr sz="1200" b="0">
                <a:latin typeface="Times New Roman" panose="02020603050405020304" pitchFamily="18" charset="0"/>
              </a:rPr>
              <a:pPr algn="r" eaLnBrk="1" hangingPunct="1"/>
              <a:t>15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500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89F1060F-D63D-4823-878A-BAEECED7AB29}" type="slidenum">
              <a:rPr sz="1200" b="0">
                <a:latin typeface="Times New Roman" panose="02020603050405020304" pitchFamily="18" charset="0"/>
              </a:rPr>
              <a:pPr algn="r" eaLnBrk="1" hangingPunct="1"/>
              <a:t>16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531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984B92B5-AEBF-4F06-AAFD-60AEE88611D6}" type="slidenum">
              <a:rPr sz="1200" b="0">
                <a:latin typeface="Times New Roman" panose="02020603050405020304" pitchFamily="18" charset="0"/>
              </a:rPr>
              <a:pPr algn="r" eaLnBrk="1" hangingPunct="1"/>
              <a:t>17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486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AAC46515-1569-4C40-9A0F-07C391E7A6C5}" type="slidenum">
              <a:rPr sz="1200" b="0">
                <a:latin typeface="Times New Roman" panose="02020603050405020304" pitchFamily="18" charset="0"/>
              </a:rPr>
              <a:pPr algn="r" eaLnBrk="1" hangingPunct="1"/>
              <a:t>18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07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9FB634A8-E77D-4FA6-AECD-DB6B2B0C9E72}" type="slidenum">
              <a:rPr sz="1200" b="0">
                <a:latin typeface="Times New Roman" panose="02020603050405020304" pitchFamily="18" charset="0"/>
              </a:rPr>
              <a:pPr algn="r" eaLnBrk="1" hangingPunct="1"/>
              <a:t>19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4960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43F641D6-3332-40D4-BEF7-19888EDBC898}" type="slidenum">
              <a:rPr sz="1200" b="0">
                <a:latin typeface="Times New Roman" panose="02020603050405020304" pitchFamily="18" charset="0"/>
              </a:rPr>
              <a:pPr algn="r" eaLnBrk="1" hangingPunct="1"/>
              <a:t>20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799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7DED55B5-1DC3-443E-8FBD-2F1B9E345708}" type="slidenum">
              <a:rPr>
                <a:latin typeface="Arial" panose="020B0604020202020204" pitchFamily="34" charset="0"/>
              </a:rPr>
              <a:pPr/>
              <a:t>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7355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8EE4E05-5315-4E03-AADC-18DEC897331B}" type="slidenum">
              <a:rPr b="0">
                <a:latin typeface="Times New Roman" panose="02020603050405020304" pitchFamily="18" charset="0"/>
              </a:rPr>
              <a:pPr/>
              <a:t>21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91488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FE15D67-F191-4084-B028-40C21D2FC945}" type="slidenum">
              <a:rPr b="0">
                <a:latin typeface="Times New Roman" panose="02020603050405020304" pitchFamily="18" charset="0"/>
              </a:rPr>
              <a:pPr/>
              <a:t>22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6783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6A442E7E-E90B-4DA5-833F-4496FD902946}" type="slidenum">
              <a:rPr sz="1200" b="0">
                <a:latin typeface="Times New Roman" panose="02020603050405020304" pitchFamily="18" charset="0"/>
              </a:rPr>
              <a:pPr algn="r" eaLnBrk="1" hangingPunct="1"/>
              <a:t>23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11418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3F7560B-3568-48EC-83C4-C04FBAF4B981}" type="slidenum">
              <a:rPr b="0">
                <a:latin typeface="Times New Roman" panose="02020603050405020304" pitchFamily="18" charset="0"/>
              </a:rPr>
              <a:pPr/>
              <a:t>24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035013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195FE46-EE48-45F9-B6CD-68C470A91684}" type="slidenum">
              <a:rPr b="0">
                <a:latin typeface="Times New Roman" panose="02020603050405020304" pitchFamily="18" charset="0"/>
              </a:rPr>
              <a:pPr/>
              <a:t>25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0132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0C9F41E-4CFA-4511-80CA-6129304885A1}" type="slidenum">
              <a:rPr b="0">
                <a:latin typeface="Times New Roman" panose="02020603050405020304" pitchFamily="18" charset="0"/>
              </a:rPr>
              <a:pPr/>
              <a:t>26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36635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9E6470C-A953-48F0-A205-37E35B10FDD6}" type="slidenum">
              <a:rPr b="0">
                <a:latin typeface="Times New Roman" panose="02020603050405020304" pitchFamily="18" charset="0"/>
              </a:rPr>
              <a:pPr/>
              <a:t>27</a:t>
            </a:fld>
            <a:endParaRPr lang="ru-RU" altLang="en-US" b="0"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410182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4877FA1C-C828-45DC-A310-332D537769FC}" type="slidenum">
              <a:rPr sz="1200" b="0">
                <a:latin typeface="Times New Roman" panose="02020603050405020304" pitchFamily="18" charset="0"/>
              </a:rPr>
              <a:pPr algn="r" eaLnBrk="1" hangingPunct="1"/>
              <a:t>28</a:t>
            </a:fld>
            <a:endParaRPr lang="ru-RU" altLang="en-US" sz="1200" b="0">
              <a:latin typeface="Times New Roman" panose="02020603050405020304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Есть примечание по поводу сохранения изменений.  В слайде предыдущего года говорится о том, что нужно сохранить изменения [означает, кликните кнопку Да при запросе программы и сохраните изменения] и указывает полный путь к файлу Hysweep.ini.  Мне кажется так более понятно и точно.  На этом слайде было примечание [изменения сохраняются в Hysweep.ini], но это немного другое, не помню, в чем там отличие.</a:t>
            </a:r>
          </a:p>
        </p:txBody>
      </p:sp>
    </p:spTree>
    <p:extLst>
      <p:ext uri="{BB962C8B-B14F-4D97-AF65-F5344CB8AC3E}">
        <p14:creationId xmlns:p14="http://schemas.microsoft.com/office/powerpoint/2010/main" val="3116142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B9DFBA70-89A6-4CCB-82C0-C294C5596671}" type="slidenum">
              <a:rPr sz="1200">
                <a:latin typeface="Arial" panose="020B0604020202020204" pitchFamily="34" charset="0"/>
              </a:rPr>
              <a:pPr algn="r" eaLnBrk="1" hangingPunct="1"/>
              <a:t>29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2816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D851DCD-0E88-4DD5-90AE-B5C68B0CB70B}" type="slidenum">
              <a:rPr sz="1200">
                <a:latin typeface="Arial" panose="020B0604020202020204" pitchFamily="34" charset="0"/>
              </a:rPr>
              <a:pPr algn="r" eaLnBrk="1" hangingPunct="1"/>
              <a:t>30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285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FECDA3D-DA38-4809-9383-407D6924D768}" type="slidenum">
              <a:rPr>
                <a:latin typeface="Arial" panose="020B0604020202020204" pitchFamily="34" charset="0"/>
              </a:rPr>
              <a:pPr/>
              <a:t>4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4269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0A94B88A-642D-4BD6-BE54-9065918953E2}" type="slidenum">
              <a:rPr sz="1200">
                <a:latin typeface="Arial" panose="020B0604020202020204" pitchFamily="34" charset="0"/>
              </a:rPr>
              <a:pPr algn="r" eaLnBrk="1" hangingPunct="1"/>
              <a:t>31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844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0A66111-F715-4FD5-9B95-1740DC58D935}" type="slidenum">
              <a:rPr>
                <a:latin typeface="Times New Roman" panose="02020603050405020304" pitchFamily="18" charset="0"/>
              </a:rPr>
              <a:pPr/>
              <a:t>32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4630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CCAD7F7A-DF98-4FA3-9039-EA3C5AEE34C9}" type="slidenum">
              <a:rPr>
                <a:latin typeface="Times New Roman" panose="02020603050405020304" pitchFamily="18" charset="0"/>
              </a:rPr>
              <a:pPr/>
              <a:t>33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0313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F131BF6-09D3-4CB2-916C-D44BD1382790}" type="slidenum">
              <a:rPr>
                <a:latin typeface="Times New Roman" panose="02020603050405020304" pitchFamily="18" charset="0"/>
              </a:rPr>
              <a:pPr/>
              <a:t>34</a:t>
            </a:fld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516734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F131BF6-09D3-4CB2-916C-D44BD1382790}" type="slidenum">
              <a:rPr>
                <a:latin typeface="Times New Roman" panose="02020603050405020304" pitchFamily="18" charset="0"/>
              </a:rPr>
              <a:pPr/>
              <a:t>35</a:t>
            </a:fld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699051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19683304-A3C8-49AF-A989-668ECD3DF682}" type="slidenum">
              <a:rPr sz="1200">
                <a:latin typeface="Times New Roman" panose="02020603050405020304" pitchFamily="18" charset="0"/>
              </a:rPr>
              <a:pPr algn="r" eaLnBrk="1" hangingPunct="1"/>
              <a:t>36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907887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A9986143-1CFD-44CE-8A16-1B100B20200E}" type="slidenum">
              <a:rPr sz="1200">
                <a:latin typeface="Times New Roman" panose="02020603050405020304" pitchFamily="18" charset="0"/>
              </a:rPr>
              <a:pPr algn="r" eaLnBrk="1" hangingPunct="1"/>
              <a:t>37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570809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8ACBC8F6-382F-47C9-B944-FBBBFC4C304E}" type="slidenum">
              <a:rPr>
                <a:latin typeface="Times New Roman" panose="02020603050405020304" pitchFamily="18" charset="0"/>
              </a:rPr>
              <a:pPr/>
              <a:t>38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1367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8A448B0F-4D96-4508-9ECC-A1F8028524AF}" type="slidenum">
              <a:rPr>
                <a:latin typeface="Times New Roman" panose="02020603050405020304" pitchFamily="18" charset="0"/>
              </a:rPr>
              <a:pPr/>
              <a:t>39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5079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B8842C53-7F71-4CD3-8F54-BE9AE58F0B65}" type="slidenum">
              <a:rPr sz="1200">
                <a:latin typeface="Times New Roman" panose="02020603050405020304" pitchFamily="18" charset="0"/>
              </a:rPr>
              <a:pPr algn="r" eaLnBrk="1" hangingPunct="1"/>
              <a:t>40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6211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DC1AD05E-F5F2-4C6C-986B-8215102D7AE3}" type="slidenum">
              <a:rPr sz="1200">
                <a:latin typeface="Arial" panose="020B0604020202020204" pitchFamily="34" charset="0"/>
              </a:rPr>
              <a:pPr algn="r" eaLnBrk="1" hangingPunct="1"/>
              <a:t>5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2885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921D9544-89EB-4A8A-B8EB-E2A2A6355C4A}" type="slidenum">
              <a:rPr sz="1200">
                <a:latin typeface="Times New Roman" panose="02020603050405020304" pitchFamily="18" charset="0"/>
              </a:rPr>
              <a:pPr algn="r" eaLnBrk="1" hangingPunct="1"/>
              <a:t>43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728976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A3FB74DE-E4F1-4CB3-AC1F-895F7A8143A5}" type="slidenum">
              <a:rPr>
                <a:latin typeface="Times New Roman" panose="02020603050405020304" pitchFamily="18" charset="0"/>
              </a:rPr>
              <a:pPr/>
              <a:t>46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7437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C8E6B5B-A7E3-4E35-9004-4D440EFC7F58}" type="slidenum">
              <a:rPr sz="1200">
                <a:latin typeface="Times New Roman" panose="02020603050405020304" pitchFamily="18" charset="0"/>
              </a:rPr>
              <a:pPr algn="r" eaLnBrk="1" hangingPunct="1"/>
              <a:t>47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707468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66393D9E-9F6C-4AA8-95FE-71FB6247DFFE}" type="slidenum">
              <a:rPr sz="1200">
                <a:latin typeface="Times New Roman" panose="02020603050405020304" pitchFamily="18" charset="0"/>
              </a:rPr>
              <a:pPr algn="r" eaLnBrk="1" hangingPunct="1"/>
              <a:t>48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6271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21876535-7FC0-4081-B491-06B458A96501}" type="slidenum">
              <a:rPr sz="1200">
                <a:latin typeface="Times New Roman" panose="02020603050405020304" pitchFamily="18" charset="0"/>
              </a:rPr>
              <a:pPr algn="r" eaLnBrk="1" hangingPunct="1"/>
              <a:t>49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0445940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DCB42CB8-47BC-437A-83DB-03EB0358927C}" type="slidenum">
              <a:rPr sz="1200">
                <a:latin typeface="Times New Roman" panose="02020603050405020304" pitchFamily="18" charset="0"/>
              </a:rPr>
              <a:pPr algn="r" eaLnBrk="1" hangingPunct="1"/>
              <a:t>50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611359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EBD88FCE-1627-4289-808C-B35589BB2381}" type="slidenum">
              <a:rPr sz="1200">
                <a:latin typeface="Times New Roman" panose="02020603050405020304" pitchFamily="18" charset="0"/>
              </a:rPr>
              <a:pPr algn="r" eaLnBrk="1" hangingPunct="1"/>
              <a:t>51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363413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2271721-BAAA-486B-9EE0-72AA6C05ED7C}" type="slidenum">
              <a:rPr>
                <a:latin typeface="Times New Roman" panose="02020603050405020304" pitchFamily="18" charset="0"/>
              </a:rPr>
              <a:pPr/>
              <a:t>52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249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C213AA3-9AAD-4DF8-8E44-E8B85609196A}" type="slidenum">
              <a:rPr>
                <a:latin typeface="Times New Roman" panose="02020603050405020304" pitchFamily="18" charset="0"/>
              </a:rPr>
              <a:pPr/>
              <a:t>53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0578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7A8D8516-AD9F-4CF9-8AC7-AD2A5B4EBB3B}" type="slidenum">
              <a:rPr>
                <a:latin typeface="Times New Roman" panose="02020603050405020304" pitchFamily="18" charset="0"/>
              </a:rPr>
              <a:pPr/>
              <a:t>54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081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A35B6F74-2C24-459D-9519-8433CDE0E223}" type="slidenum">
              <a:rPr sz="1200">
                <a:latin typeface="Arial" panose="020B0604020202020204" pitchFamily="34" charset="0"/>
              </a:rPr>
              <a:pPr algn="r" eaLnBrk="1" hangingPunct="1"/>
              <a:t>6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6127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61ECC827-3727-4F1B-A5A0-7E794B0CE763}" type="slidenum">
              <a:rPr>
                <a:latin typeface="Times New Roman" panose="02020603050405020304" pitchFamily="18" charset="0"/>
              </a:rPr>
              <a:pPr/>
              <a:t>55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288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926AAA5-D546-4341-98E7-8695A8A2C94A}" type="slidenum">
              <a:rPr>
                <a:latin typeface="Times New Roman" panose="02020603050405020304" pitchFamily="18" charset="0"/>
              </a:rPr>
              <a:pPr/>
              <a:t>56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00429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C6EC57A-9C47-4FEC-BBCC-236E005D6DC0}" type="slidenum">
              <a:rPr>
                <a:latin typeface="Times New Roman" panose="02020603050405020304" pitchFamily="18" charset="0"/>
              </a:rPr>
              <a:pPr/>
              <a:t>57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779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4733CCB-C577-489D-926F-F86F757BC093}" type="slidenum">
              <a:rPr>
                <a:latin typeface="Times New Roman" panose="02020603050405020304" pitchFamily="18" charset="0"/>
              </a:rPr>
              <a:pPr/>
              <a:t>58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4128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00F2461-2FFD-4CB2-B565-B4F069EEEFA6}" type="slidenum">
              <a:rPr>
                <a:latin typeface="Times New Roman" panose="02020603050405020304" pitchFamily="18" charset="0"/>
              </a:rPr>
              <a:pPr/>
              <a:t>59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3456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91C19CE0-2B4E-4185-A01B-FBBFC885B04B}" type="slidenum">
              <a:rPr>
                <a:latin typeface="Times New Roman" panose="02020603050405020304" pitchFamily="18" charset="0"/>
              </a:rPr>
              <a:pPr/>
              <a:t>60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02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3B474585-60D2-4AAF-AF52-2A68E185E643}" type="slidenum">
              <a:rPr sz="1200">
                <a:latin typeface="Arial" panose="020B0604020202020204" pitchFamily="34" charset="0"/>
              </a:rPr>
              <a:pPr algn="r" eaLnBrk="1" hangingPunct="1"/>
              <a:t>7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79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BFE6F4D4-1452-489F-85A8-88C107FAF6FE}" type="slidenum">
              <a:rPr sz="1200">
                <a:latin typeface="Arial" panose="020B0604020202020204" pitchFamily="34" charset="0"/>
              </a:rPr>
              <a:pPr algn="r" eaLnBrk="1" hangingPunct="1"/>
              <a:t>8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952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46C9357-53E7-4291-A2C1-C7141679B34B}" type="slidenum">
              <a:rPr sz="1200">
                <a:latin typeface="Arial" panose="020B0604020202020204" pitchFamily="34" charset="0"/>
              </a:rPr>
              <a:pPr algn="r" eaLnBrk="1" hangingPunct="1"/>
              <a:t>9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49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CAC3D80-6479-4168-8DE1-437CD42A8662}" type="slidenum">
              <a:rPr sz="1200">
                <a:latin typeface="Arial" panose="020B0604020202020204" pitchFamily="34" charset="0"/>
              </a:rPr>
              <a:pPr algn="r" eaLnBrk="1" hangingPunct="1"/>
              <a:t>10</a:t>
            </a:fld>
            <a:endParaRPr lang="ru-RU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824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1.png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ideo" Target="Plane.avi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1.png"/><Relationship Id="rId4" Type="http://schemas.openxmlformats.org/officeDocument/2006/relationships/oleObject" Target="../embeddings/oleObject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2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5.xml"/><Relationship Id="rId1" Type="http://schemas.openxmlformats.org/officeDocument/2006/relationships/video" Target="HYSWEEPSurvey.avi" TargetMode="Externa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oleObject" Target="../embeddings/oleObject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8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7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journals.lib.unb.ca/index.php/ihr/article/view/23178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5.xml"/><Relationship Id="rId1" Type="http://schemas.openxmlformats.org/officeDocument/2006/relationships/video" Target="file:///C:\2017%20PPTs\2017%20Multibeam\2011%20HYSWEEP%20SURVEY%20TPU%20Window.avi" TargetMode="External"/><Relationship Id="rId4" Type="http://schemas.openxmlformats.org/officeDocument/2006/relationships/image" Target="../media/image8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jpeg"/><Relationship Id="rId5" Type="http://schemas.openxmlformats.org/officeDocument/2006/relationships/image" Target="../media/image18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2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4" b="6684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МЛЭС - сбор данных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Установка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="" xmlns:a16="http://schemas.microsoft.com/office/drawing/2014/main" id="{B957C6CC-9E34-4FB1-9B16-651F510FB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5851525"/>
            <a:ext cx="7011987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Датчик Качки:</a:t>
            </a:r>
            <a:endParaRPr lang="ru-RU" sz="2000" dirty="0">
              <a:solidFill>
                <a:srgbClr val="098DB4"/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В центре тяжести судна  Альтернативное положение: Как можно ближе к центру тяжести.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="" xmlns:a16="http://schemas.microsoft.com/office/drawing/2014/main" id="{F44D9261-A5A9-4771-BC40-1FAB10809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481513"/>
            <a:ext cx="84582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Установка приемоизлучателя эхолота (в порядке предпочтения):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В корпусе в ЦТ судна.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Гидравлический монтаж в корпусе ближе к ЦТ по горизонтали.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На штанге в носу или с борта.</a:t>
            </a:r>
          </a:p>
        </p:txBody>
      </p:sp>
      <p:pic>
        <p:nvPicPr>
          <p:cNvPr id="47109" name="Picture 5" descr="pic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752600"/>
            <a:ext cx="2876550" cy="230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3" descr="021013DReef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63" y="1752600"/>
            <a:ext cx="3009900" cy="230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8" descr="DSC0317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3" y="1752600"/>
            <a:ext cx="2971800" cy="230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8" name="Text Box 15">
            <a:extLst>
              <a:ext uri="{FF2B5EF4-FFF2-40B4-BE49-F238E27FC236}">
                <a16:creationId xmlns="" xmlns:a16="http://schemas.microsoft.com/office/drawing/2014/main" id="{E86EE908-E486-4C95-BCA3-10370B362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13" y="41148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latin typeface="+mn-lt"/>
              </a:rPr>
              <a:t>Гидравлическая штанга</a:t>
            </a:r>
          </a:p>
        </p:txBody>
      </p:sp>
      <p:sp>
        <p:nvSpPr>
          <p:cNvPr id="30729" name="Text Box 16">
            <a:extLst>
              <a:ext uri="{FF2B5EF4-FFF2-40B4-BE49-F238E27FC236}">
                <a16:creationId xmlns="" xmlns:a16="http://schemas.microsoft.com/office/drawing/2014/main" id="{63B1AE86-AC40-4CF0-BF77-5F3974AAB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41148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latin typeface="+mn-lt"/>
              </a:rPr>
              <a:t>На штанге: В носу</a:t>
            </a:r>
          </a:p>
        </p:txBody>
      </p:sp>
      <p:sp>
        <p:nvSpPr>
          <p:cNvPr id="30730" name="Text Box 18">
            <a:extLst>
              <a:ext uri="{FF2B5EF4-FFF2-40B4-BE49-F238E27FC236}">
                <a16:creationId xmlns="" xmlns:a16="http://schemas.microsoft.com/office/drawing/2014/main" id="{6365E40A-9791-4682-AD88-49C689D7C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7613" y="4114800"/>
            <a:ext cx="2743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latin typeface="+mn-lt"/>
              </a:rPr>
              <a:t>На штанге: С борта</a:t>
            </a:r>
          </a:p>
        </p:txBody>
      </p:sp>
    </p:spTree>
    <p:extLst>
      <p:ext uri="{BB962C8B-B14F-4D97-AF65-F5344CB8AC3E}">
        <p14:creationId xmlns:p14="http://schemas.microsoft.com/office/powerpoint/2010/main" val="140377925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sz="36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ОБОРУДОВАНИЕ HYSWEEP®</a:t>
            </a:r>
          </a:p>
        </p:txBody>
      </p:sp>
    </p:spTree>
    <p:extLst>
      <p:ext uri="{BB962C8B-B14F-4D97-AF65-F5344CB8AC3E}">
        <p14:creationId xmlns:p14="http://schemas.microsoft.com/office/powerpoint/2010/main" val="4152473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323D10-9D32-4B57-8C67-A619AF1A539C}"/>
              </a:ext>
            </a:extLst>
          </p:cNvPr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867" name="Rectangle 2"/>
          <p:cNvSpPr>
            <a:spLocks noGrp="1"/>
          </p:cNvSpPr>
          <p:nvPr>
            <p:ph type="title"/>
          </p:nvPr>
        </p:nvSpPr>
        <p:spPr>
          <a:xfrm>
            <a:off x="347472" y="8965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СЪЕМКА HYSWEEP®</a:t>
            </a:r>
          </a:p>
        </p:txBody>
      </p:sp>
      <p:sp>
        <p:nvSpPr>
          <p:cNvPr id="35844" name="Rectangle 3">
            <a:extLst>
              <a:ext uri="{FF2B5EF4-FFF2-40B4-BE49-F238E27FC236}">
                <a16:creationId xmlns="" xmlns:a16="http://schemas.microsoft.com/office/drawing/2014/main" id="{34E6B83F-0DAE-44CB-B710-3E3033ED890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33400" y="1350168"/>
            <a:ext cx="8458200" cy="4691063"/>
          </a:xfrm>
        </p:spPr>
        <p:txBody>
          <a:bodyPr/>
          <a:lstStyle/>
          <a:p>
            <a:pPr algn="ctr" rtl="0" eaLnBrk="1" hangingPunct="1">
              <a:buFont typeface="Wingdings 2" panose="05020102010507070707" pitchFamily="18" charset="2"/>
              <a:buNone/>
              <a:defRPr/>
            </a:pPr>
            <a:r>
              <a:rPr lang="ru-RU" sz="2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Настройка МЛЭС (многолучевой эхолокаторной системы)</a:t>
            </a:r>
          </a:p>
        </p:txBody>
      </p:sp>
      <p:pic>
        <p:nvPicPr>
          <p:cNvPr id="3686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09800"/>
            <a:ext cx="441960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9">
            <a:extLst>
              <a:ext uri="{FF2B5EF4-FFF2-40B4-BE49-F238E27FC236}">
                <a16:creationId xmlns="" xmlns:a16="http://schemas.microsoft.com/office/drawing/2014/main" id="{961BCBE0-1B1A-4313-BADB-447DAAB13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133600"/>
            <a:ext cx="13716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Многолучевой </a:t>
            </a:r>
            <a:endParaRPr lang="ru-RU" b="0" i="0" u="none" baseline="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ctr" rtl="0">
              <a:defRPr/>
            </a:pPr>
            <a:r>
              <a:rPr lang="ru-RU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сонар</a:t>
            </a:r>
            <a:endParaRPr lang="ru-RU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8439" name="Rectangle 10">
            <a:extLst>
              <a:ext uri="{FF2B5EF4-FFF2-40B4-BE49-F238E27FC236}">
                <a16:creationId xmlns="" xmlns:a16="http://schemas.microsoft.com/office/drawing/2014/main" id="{14D1EBCE-4536-46F9-AB3B-4D1CEA50A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33" y="3276599"/>
            <a:ext cx="1507067" cy="897467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GPS</a:t>
            </a:r>
          </a:p>
          <a:p>
            <a:pPr algn="ctr" rtl="0">
              <a:defRPr/>
            </a:pPr>
            <a:r>
              <a:rPr lang="ru-RU" sz="1400" b="1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Через </a:t>
            </a:r>
          </a:p>
          <a:p>
            <a:pPr algn="ctr" rtl="0">
              <a:defRPr/>
            </a:pPr>
            <a:r>
              <a:rPr lang="ru-RU" sz="1400" b="1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Оборудование</a:t>
            </a:r>
          </a:p>
          <a:p>
            <a:pPr algn="ctr" rtl="0">
              <a:defRPr/>
            </a:pPr>
            <a:r>
              <a:rPr lang="ru-RU" sz="1400" b="1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HYPACK</a:t>
            </a:r>
            <a:r>
              <a:rPr lang="ru-RU" sz="1400" b="1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®</a:t>
            </a: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18440" name="Rectangle 11">
            <a:extLst>
              <a:ext uri="{FF2B5EF4-FFF2-40B4-BE49-F238E27FC236}">
                <a16:creationId xmlns="" xmlns:a16="http://schemas.microsoft.com/office/drawing/2014/main" id="{3C72CDE5-3450-465A-9D93-FEB7EC79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2209800"/>
            <a:ext cx="15240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Датчик качки</a:t>
            </a:r>
            <a:endParaRPr lang="ru-RU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8441" name="Rectangle 12">
            <a:extLst>
              <a:ext uri="{FF2B5EF4-FFF2-40B4-BE49-F238E27FC236}">
                <a16:creationId xmlns="" xmlns:a16="http://schemas.microsoft.com/office/drawing/2014/main" id="{39DE748D-6FEA-4DDB-83E4-2AAE5F3B9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3276600"/>
            <a:ext cx="1219200" cy="8382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Датчик </a:t>
            </a:r>
          </a:p>
          <a:p>
            <a:pPr algn="ctr" rtl="0">
              <a:defRPr/>
            </a:pPr>
            <a:r>
              <a:rPr lang="ru-RU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курса</a:t>
            </a:r>
            <a:endParaRPr lang="ru-RU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5850" name="Line 13">
            <a:extLst>
              <a:ext uri="{FF2B5EF4-FFF2-40B4-BE49-F238E27FC236}">
                <a16:creationId xmlns="" xmlns:a16="http://schemas.microsoft.com/office/drawing/2014/main" id="{9BD717BF-7F8F-4FC6-AEBE-CE367BFE71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2438400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51" name="Line 14">
            <a:extLst>
              <a:ext uri="{FF2B5EF4-FFF2-40B4-BE49-F238E27FC236}">
                <a16:creationId xmlns="" xmlns:a16="http://schemas.microsoft.com/office/drawing/2014/main" id="{C54162D8-D5D0-4E40-B6D8-3AAC924E2E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76400" y="3429000"/>
            <a:ext cx="609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52" name="Line 15">
            <a:extLst>
              <a:ext uri="{FF2B5EF4-FFF2-40B4-BE49-F238E27FC236}">
                <a16:creationId xmlns="" xmlns:a16="http://schemas.microsoft.com/office/drawing/2014/main" id="{F0BEFDA0-AF3F-4E8F-9723-B7A0DC653D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0" y="2514600"/>
            <a:ext cx="609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53" name="Line 16">
            <a:extLst>
              <a:ext uri="{FF2B5EF4-FFF2-40B4-BE49-F238E27FC236}">
                <a16:creationId xmlns="" xmlns:a16="http://schemas.microsoft.com/office/drawing/2014/main" id="{E71AC1E3-5FAC-4107-9313-C8AE8B0090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81800" y="3505200"/>
            <a:ext cx="762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46" name="Rectangle 17">
            <a:extLst>
              <a:ext uri="{FF2B5EF4-FFF2-40B4-BE49-F238E27FC236}">
                <a16:creationId xmlns="" xmlns:a16="http://schemas.microsoft.com/office/drawing/2014/main" id="{496554DB-F21B-4CB7-B267-1B033BB7C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572000"/>
            <a:ext cx="1828800" cy="5334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Динамическая осадка</a:t>
            </a:r>
          </a:p>
          <a:p>
            <a:pPr algn="ctr">
              <a:defRPr/>
            </a:pPr>
            <a:r>
              <a:rPr lang="ru-RU" sz="1400" b="1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(Через </a:t>
            </a:r>
            <a:r>
              <a:rPr lang="ru-RU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Через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Оборудование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HYPACK®</a:t>
            </a:r>
            <a:r>
              <a:rPr lang="ru-RU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</a:t>
            </a:r>
            <a:endParaRPr lang="ru-RU" sz="1400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5855" name="Line 18">
            <a:extLst>
              <a:ext uri="{FF2B5EF4-FFF2-40B4-BE49-F238E27FC236}">
                <a16:creationId xmlns="" xmlns:a16="http://schemas.microsoft.com/office/drawing/2014/main" id="{8249726C-974D-42D2-B4FA-5BF7CCE08D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44958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48" name="Rectangle 19">
            <a:extLst>
              <a:ext uri="{FF2B5EF4-FFF2-40B4-BE49-F238E27FC236}">
                <a16:creationId xmlns="" xmlns:a16="http://schemas.microsoft.com/office/drawing/2014/main" id="{E77C3404-CA6C-4227-BA64-5BF5AE397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199" y="4114800"/>
            <a:ext cx="1608667" cy="9906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sz="1200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Уровень</a:t>
            </a:r>
            <a:endParaRPr lang="ru-RU" sz="12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ctr">
              <a:defRPr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Через 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Оборудование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HYPACK®</a:t>
            </a:r>
            <a:r>
              <a:rPr lang="ru-RU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rtl="0">
              <a:defRPr/>
            </a:pPr>
            <a:endParaRPr lang="ru-RU" sz="1200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5857" name="Line 20">
            <a:extLst>
              <a:ext uri="{FF2B5EF4-FFF2-40B4-BE49-F238E27FC236}">
                <a16:creationId xmlns="" xmlns:a16="http://schemas.microsoft.com/office/drawing/2014/main" id="{5B55620F-F7BB-4156-8E17-BD3A27694F3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81800" y="44196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50" name="Rectangle 9">
            <a:extLst>
              <a:ext uri="{FF2B5EF4-FFF2-40B4-BE49-F238E27FC236}">
                <a16:creationId xmlns="" xmlns:a16="http://schemas.microsoft.com/office/drawing/2014/main" id="{4B7107DC-053E-44E8-9857-8DEE96D8D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562600"/>
            <a:ext cx="33528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Также:  Лазерный сканер </a:t>
            </a:r>
          </a:p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Для топографической съемки</a:t>
            </a:r>
          </a:p>
        </p:txBody>
      </p:sp>
      <p:sp>
        <p:nvSpPr>
          <p:cNvPr id="18451" name="Rectangle 17">
            <a:extLst>
              <a:ext uri="{FF2B5EF4-FFF2-40B4-BE49-F238E27FC236}">
                <a16:creationId xmlns="" xmlns:a16="http://schemas.microsoft.com/office/drawing/2014/main" id="{C9EB868F-3BDC-4452-821C-1893017BC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562600"/>
            <a:ext cx="3429000" cy="5334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SV:  Датчик и/или Профиль</a:t>
            </a:r>
          </a:p>
        </p:txBody>
      </p:sp>
      <p:sp>
        <p:nvSpPr>
          <p:cNvPr id="35860" name="Line 18">
            <a:extLst>
              <a:ext uri="{FF2B5EF4-FFF2-40B4-BE49-F238E27FC236}">
                <a16:creationId xmlns="" xmlns:a16="http://schemas.microsoft.com/office/drawing/2014/main" id="{8A2DD31B-A452-4D2A-BDC4-CC3699477A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7000" y="48768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482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>
          <a:xfrm>
            <a:off x="481013" y="0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Подключение датчиков</a:t>
            </a:r>
          </a:p>
        </p:txBody>
      </p:sp>
      <p:sp>
        <p:nvSpPr>
          <p:cNvPr id="1031" name="Text Box 6">
            <a:extLst>
              <a:ext uri="{FF2B5EF4-FFF2-40B4-BE49-F238E27FC236}">
                <a16:creationId xmlns="" xmlns:a16="http://schemas.microsoft.com/office/drawing/2014/main" id="{91B73F37-7D36-4EED-9EB2-6B833C278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30" y="1057716"/>
            <a:ext cx="6142038" cy="14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b="0" i="0" u="none" baseline="0" dirty="0">
                <a:latin typeface="+mn-lt"/>
              </a:rPr>
              <a:t>Ввод данных на ПК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rgbClr val="0090B9"/>
                </a:solidFill>
                <a:latin typeface="+mn-lt"/>
              </a:rPr>
              <a:t>Сеть:  </a:t>
            </a:r>
            <a:r>
              <a:rPr lang="ru-RU" sz="1400" b="0" i="0" u="none" baseline="0" dirty="0">
                <a:latin typeface="+mn-lt"/>
              </a:rPr>
              <a:t>Для приема больших объемов данных, например, от МЛЭ.  Данные всегда имеют метку времени UTC.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rgbClr val="0090B9"/>
                </a:solidFill>
                <a:latin typeface="+mn-lt"/>
              </a:rPr>
              <a:t>Серийный RS232:  </a:t>
            </a:r>
            <a:r>
              <a:rPr lang="ru-RU" sz="1400" b="0" i="0" u="none" baseline="0" dirty="0">
                <a:latin typeface="+mn-lt"/>
              </a:rPr>
              <a:t>Для приема меньшего объема данных, например, GPS.</a:t>
            </a:r>
          </a:p>
        </p:txBody>
      </p:sp>
      <p:sp>
        <p:nvSpPr>
          <p:cNvPr id="1032" name="Text Box 11">
            <a:extLst>
              <a:ext uri="{FF2B5EF4-FFF2-40B4-BE49-F238E27FC236}">
                <a16:creationId xmlns="" xmlns:a16="http://schemas.microsoft.com/office/drawing/2014/main" id="{302538A0-82F7-4143-91F7-F94D12F55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16" y="2621087"/>
            <a:ext cx="7452752" cy="258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latin typeface="+mn-lt"/>
              </a:rPr>
              <a:t>Метки времени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0" i="1" u="none" baseline="0">
                <a:solidFill>
                  <a:srgbClr val="0090B9"/>
                </a:solidFill>
              </a:rPr>
              <a:t>Очень важно!</a:t>
            </a:r>
            <a:r>
              <a:rPr lang="ru-RU" sz="1400" b="0" i="0" u="none" baseline="0">
                <a:solidFill>
                  <a:srgbClr val="0090B9"/>
                </a:solidFill>
              </a:rPr>
              <a:t>  </a:t>
            </a:r>
            <a:r>
              <a:rPr lang="ru-RU" sz="1400" b="0" i="0" u="none" baseline="0"/>
              <a:t>Данные от всех датчиков увязаны по времени.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/>
              <a:t>Все сообщения должны иметь одинаковый базис времени – UTC либо ПК.   Без них данные будут не качественными.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/>
              <a:t>Обычно датчики качки и курса не содержат метки времени. Такие данные принимают метку времени в момент поступления на серийный порт. 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/>
              <a:t>Исключением являются сообщения GPS ($GPGGA имеют метку времени UTC) и инерционные системы.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endParaRPr lang="ru-RU" sz="1400" b="0" dirty="0"/>
          </a:p>
        </p:txBody>
      </p:sp>
      <p:grpSp>
        <p:nvGrpSpPr>
          <p:cNvPr id="38917" name="Group 2"/>
          <p:cNvGrpSpPr>
            <a:grpSpLocks/>
          </p:cNvGrpSpPr>
          <p:nvPr/>
        </p:nvGrpSpPr>
        <p:grpSpPr bwMode="auto">
          <a:xfrm>
            <a:off x="7339012" y="1797996"/>
            <a:ext cx="1687512" cy="2433637"/>
            <a:chOff x="6924675" y="1971675"/>
            <a:chExt cx="1687513" cy="2433638"/>
          </a:xfrm>
        </p:grpSpPr>
        <p:graphicFrame>
          <p:nvGraphicFramePr>
            <p:cNvPr id="38940" name="Object 16"/>
            <p:cNvGraphicFramePr>
              <a:graphicFrameLocks noChangeAspect="1"/>
            </p:cNvGraphicFramePr>
            <p:nvPr/>
          </p:nvGraphicFramePr>
          <p:xfrm>
            <a:off x="6931025" y="2724150"/>
            <a:ext cx="1681163" cy="1681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Bitmap Image" r:id="rId4" imgW="4761905" imgH="4761905" progId="Paint.Picture">
                    <p:embed/>
                  </p:oleObj>
                </mc:Choice>
                <mc:Fallback>
                  <p:oleObj name="Bitmap Image" r:id="rId4" imgW="4761905" imgH="4761905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31025" y="2724150"/>
                          <a:ext cx="1681163" cy="1681163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0" name="Text Box 17">
              <a:extLst>
                <a:ext uri="{FF2B5EF4-FFF2-40B4-BE49-F238E27FC236}">
                  <a16:creationId xmlns="" xmlns:a16="http://schemas.microsoft.com/office/drawing/2014/main" id="{6073B86B-702D-4B10-AF57-F34148F00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4675" y="1971675"/>
              <a:ext cx="1676401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>
                <a:spcBef>
                  <a:spcPct val="50000"/>
                </a:spcBef>
                <a:defRPr/>
              </a:pPr>
              <a:r>
                <a:rPr lang="ru-RU" sz="1400" b="0" i="0" u="none" baseline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Данные по сетевому и серийному портам</a:t>
              </a:r>
            </a:p>
          </p:txBody>
        </p:sp>
        <p:sp>
          <p:nvSpPr>
            <p:cNvPr id="38942" name="Line 18"/>
            <p:cNvSpPr>
              <a:spLocks noChangeShapeType="1"/>
            </p:cNvSpPr>
            <p:nvPr/>
          </p:nvSpPr>
          <p:spPr bwMode="auto">
            <a:xfrm>
              <a:off x="7235825" y="2495550"/>
              <a:ext cx="0" cy="38100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3" name="Line 19"/>
            <p:cNvSpPr>
              <a:spLocks noChangeShapeType="1"/>
            </p:cNvSpPr>
            <p:nvPr/>
          </p:nvSpPr>
          <p:spPr bwMode="auto">
            <a:xfrm>
              <a:off x="8302625" y="2495550"/>
              <a:ext cx="0" cy="38100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918" name="Group 1"/>
          <p:cNvGrpSpPr>
            <a:grpSpLocks/>
          </p:cNvGrpSpPr>
          <p:nvPr/>
        </p:nvGrpSpPr>
        <p:grpSpPr bwMode="auto">
          <a:xfrm>
            <a:off x="481013" y="5334000"/>
            <a:ext cx="7377112" cy="1219200"/>
            <a:chOff x="1066800" y="5029200"/>
            <a:chExt cx="7377113" cy="1219200"/>
          </a:xfrm>
        </p:grpSpPr>
        <p:sp>
          <p:nvSpPr>
            <p:cNvPr id="38919" name="Line 21"/>
            <p:cNvSpPr>
              <a:spLocks noChangeShapeType="1"/>
            </p:cNvSpPr>
            <p:nvPr/>
          </p:nvSpPr>
          <p:spPr bwMode="auto">
            <a:xfrm>
              <a:off x="1219200" y="5867400"/>
              <a:ext cx="6781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0" name="Line 22"/>
            <p:cNvSpPr>
              <a:spLocks noChangeShapeType="1"/>
            </p:cNvSpPr>
            <p:nvPr/>
          </p:nvSpPr>
          <p:spPr bwMode="auto">
            <a:xfrm>
              <a:off x="1752600" y="5715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1" name="Text Box 23"/>
            <p:cNvSpPr txBox="1">
              <a:spLocks noChangeArrowheads="1"/>
            </p:cNvSpPr>
            <p:nvPr/>
          </p:nvSpPr>
          <p:spPr bwMode="auto">
            <a:xfrm>
              <a:off x="1524000" y="5334000"/>
              <a:ext cx="5603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POS</a:t>
              </a:r>
            </a:p>
          </p:txBody>
        </p:sp>
        <p:sp>
          <p:nvSpPr>
            <p:cNvPr id="38922" name="Line 24"/>
            <p:cNvSpPr>
              <a:spLocks noChangeShapeType="1"/>
            </p:cNvSpPr>
            <p:nvPr/>
          </p:nvSpPr>
          <p:spPr bwMode="auto">
            <a:xfrm>
              <a:off x="6781800" y="5715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3" name="Text Box 25"/>
            <p:cNvSpPr txBox="1">
              <a:spLocks noChangeArrowheads="1"/>
            </p:cNvSpPr>
            <p:nvPr/>
          </p:nvSpPr>
          <p:spPr bwMode="auto">
            <a:xfrm>
              <a:off x="6553200" y="5334000"/>
              <a:ext cx="5603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POS</a:t>
              </a:r>
            </a:p>
          </p:txBody>
        </p:sp>
        <p:sp>
          <p:nvSpPr>
            <p:cNvPr id="38924" name="Line 26"/>
            <p:cNvSpPr>
              <a:spLocks noChangeShapeType="1"/>
            </p:cNvSpPr>
            <p:nvPr/>
          </p:nvSpPr>
          <p:spPr bwMode="auto">
            <a:xfrm>
              <a:off x="2438400" y="5334000"/>
              <a:ext cx="0" cy="533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5" name="Text Box 27"/>
            <p:cNvSpPr txBox="1">
              <a:spLocks noChangeArrowheads="1"/>
            </p:cNvSpPr>
            <p:nvPr/>
          </p:nvSpPr>
          <p:spPr bwMode="auto">
            <a:xfrm>
              <a:off x="2209800" y="5029200"/>
              <a:ext cx="450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ДАННЫЕ МЛЭ</a:t>
              </a:r>
            </a:p>
          </p:txBody>
        </p:sp>
        <p:sp>
          <p:nvSpPr>
            <p:cNvPr id="38926" name="Line 28"/>
            <p:cNvSpPr>
              <a:spLocks noChangeShapeType="1"/>
            </p:cNvSpPr>
            <p:nvPr/>
          </p:nvSpPr>
          <p:spPr bwMode="auto">
            <a:xfrm>
              <a:off x="4730750" y="5334000"/>
              <a:ext cx="0" cy="533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7" name="Text Box 29"/>
            <p:cNvSpPr txBox="1">
              <a:spLocks noChangeArrowheads="1"/>
            </p:cNvSpPr>
            <p:nvPr/>
          </p:nvSpPr>
          <p:spPr bwMode="auto">
            <a:xfrm>
              <a:off x="4502150" y="5029200"/>
              <a:ext cx="450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ДАННЫЕ МЛЭ</a:t>
              </a:r>
            </a:p>
          </p:txBody>
        </p:sp>
        <p:sp>
          <p:nvSpPr>
            <p:cNvPr id="38928" name="Line 30"/>
            <p:cNvSpPr>
              <a:spLocks noChangeShapeType="1"/>
            </p:cNvSpPr>
            <p:nvPr/>
          </p:nvSpPr>
          <p:spPr bwMode="auto">
            <a:xfrm>
              <a:off x="7467600" y="5334000"/>
              <a:ext cx="0" cy="533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9" name="Text Box 31"/>
            <p:cNvSpPr txBox="1">
              <a:spLocks noChangeArrowheads="1"/>
            </p:cNvSpPr>
            <p:nvPr/>
          </p:nvSpPr>
          <p:spPr bwMode="auto">
            <a:xfrm>
              <a:off x="7239000" y="5029200"/>
              <a:ext cx="450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ДАННЫЕ МЛЭ</a:t>
              </a:r>
            </a:p>
          </p:txBody>
        </p:sp>
        <p:sp>
          <p:nvSpPr>
            <p:cNvPr id="38930" name="Line 32"/>
            <p:cNvSpPr>
              <a:spLocks noChangeShapeType="1"/>
            </p:cNvSpPr>
            <p:nvPr/>
          </p:nvSpPr>
          <p:spPr bwMode="auto">
            <a:xfrm>
              <a:off x="1371600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1" name="Text Box 33"/>
            <p:cNvSpPr txBox="1">
              <a:spLocks noChangeArrowheads="1"/>
            </p:cNvSpPr>
            <p:nvPr/>
          </p:nvSpPr>
          <p:spPr bwMode="auto">
            <a:xfrm>
              <a:off x="1066800" y="5181600"/>
              <a:ext cx="58896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ДК</a:t>
              </a:r>
            </a:p>
          </p:txBody>
        </p:sp>
        <p:sp>
          <p:nvSpPr>
            <p:cNvPr id="38932" name="Line 34"/>
            <p:cNvSpPr>
              <a:spLocks noChangeShapeType="1"/>
            </p:cNvSpPr>
            <p:nvPr/>
          </p:nvSpPr>
          <p:spPr bwMode="auto">
            <a:xfrm>
              <a:off x="2992438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3" name="Text Box 35"/>
            <p:cNvSpPr txBox="1">
              <a:spLocks noChangeArrowheads="1"/>
            </p:cNvSpPr>
            <p:nvPr/>
          </p:nvSpPr>
          <p:spPr bwMode="auto">
            <a:xfrm>
              <a:off x="2687638" y="5181600"/>
              <a:ext cx="5889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ДК</a:t>
              </a:r>
            </a:p>
          </p:txBody>
        </p:sp>
        <p:sp>
          <p:nvSpPr>
            <p:cNvPr id="38934" name="Line 36"/>
            <p:cNvSpPr>
              <a:spLocks noChangeShapeType="1"/>
            </p:cNvSpPr>
            <p:nvPr/>
          </p:nvSpPr>
          <p:spPr bwMode="auto">
            <a:xfrm>
              <a:off x="4211638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5" name="Text Box 37"/>
            <p:cNvSpPr txBox="1">
              <a:spLocks noChangeArrowheads="1"/>
            </p:cNvSpPr>
            <p:nvPr/>
          </p:nvSpPr>
          <p:spPr bwMode="auto">
            <a:xfrm>
              <a:off x="3906838" y="5181600"/>
              <a:ext cx="5889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ДК</a:t>
              </a:r>
            </a:p>
          </p:txBody>
        </p:sp>
        <p:sp>
          <p:nvSpPr>
            <p:cNvPr id="38936" name="Line 38"/>
            <p:cNvSpPr>
              <a:spLocks noChangeShapeType="1"/>
            </p:cNvSpPr>
            <p:nvPr/>
          </p:nvSpPr>
          <p:spPr bwMode="auto">
            <a:xfrm>
              <a:off x="6116638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Text Box 39"/>
            <p:cNvSpPr txBox="1">
              <a:spLocks noChangeArrowheads="1"/>
            </p:cNvSpPr>
            <p:nvPr/>
          </p:nvSpPr>
          <p:spPr bwMode="auto">
            <a:xfrm>
              <a:off x="5811838" y="5181600"/>
              <a:ext cx="5889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ДК</a:t>
              </a:r>
            </a:p>
          </p:txBody>
        </p:sp>
        <p:sp>
          <p:nvSpPr>
            <p:cNvPr id="38938" name="Text Box 40"/>
            <p:cNvSpPr txBox="1">
              <a:spLocks noChangeArrowheads="1"/>
            </p:cNvSpPr>
            <p:nvPr/>
          </p:nvSpPr>
          <p:spPr bwMode="auto">
            <a:xfrm>
              <a:off x="7772400" y="5562600"/>
              <a:ext cx="67151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400" b="0" i="0" u="none" baseline="0"/>
                <a:t>+ Время</a:t>
              </a:r>
            </a:p>
          </p:txBody>
        </p:sp>
        <p:sp>
          <p:nvSpPr>
            <p:cNvPr id="38939" name="Text Box 41"/>
            <p:cNvSpPr txBox="1">
              <a:spLocks noChangeArrowheads="1"/>
            </p:cNvSpPr>
            <p:nvPr/>
          </p:nvSpPr>
          <p:spPr bwMode="auto">
            <a:xfrm>
              <a:off x="1219200" y="5943600"/>
              <a:ext cx="67056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ru-RU" sz="1400" b="0" i="0" u="none" baseline="0">
                  <a:latin typeface="Verdana" panose="020B0604030504040204" pitchFamily="34" charset="0"/>
                </a:rPr>
                <a:t>Сообщения от разных датчиков поступают с разной частотой. Все увязываются по времени.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955924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424928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Нужно ли выполнять синхронизацию часов ПК со временем UTC?</a:t>
            </a:r>
          </a:p>
        </p:txBody>
      </p:sp>
      <p:sp>
        <p:nvSpPr>
          <p:cNvPr id="1031" name="Text Box 6">
            <a:extLst>
              <a:ext uri="{FF2B5EF4-FFF2-40B4-BE49-F238E27FC236}">
                <a16:creationId xmlns="" xmlns:a16="http://schemas.microsoft.com/office/drawing/2014/main" id="{DC8322EA-C4F9-41B2-86AF-6780C3A64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29" y="1312489"/>
            <a:ext cx="8077200" cy="506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Если у Вас есть датчик позиционирования, который передает датаграммы с меткой времени UTC И датчики, которые не имеют метки времени UTC, тогда ответ: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FFFF00"/>
                </a:solidFill>
                <a:latin typeface="+mn-lt"/>
              </a:rPr>
              <a:t>			</a:t>
            </a:r>
            <a:r>
              <a:rPr lang="ru-RU" sz="4800" b="0" i="0" u="none" baseline="0">
                <a:solidFill>
                  <a:srgbClr val="FF0000"/>
                </a:solidFill>
                <a:latin typeface="+mn-lt"/>
              </a:rPr>
              <a:t>Да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endParaRPr lang="ru-RU" sz="2000" b="0" dirty="0">
              <a:solidFill>
                <a:schemeClr val="bg1"/>
              </a:solidFill>
              <a:latin typeface="+mn-lt"/>
            </a:endParaRP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0090B9"/>
                </a:solidFill>
                <a:latin typeface="+mn-lt"/>
              </a:rPr>
              <a:t>Примеры, когда следует выполнять синхронизацию к UTC: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GPS (UTC),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Seabat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(UTC), TSS DMS/05 (без меток времени), гирокомпас (без меток времени).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POS/MV (UTC), Seabat (UTC), однолучевой эхолот с серийным интерфейсом (без метки времени).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улучшить синхронизацию от +/- 10мс до +/- 1мс при использовании блока 1PPS HYPACK.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endParaRPr lang="ru-RU" sz="16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951416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599CD17-3858-4DEE-BA96-FC80349C280F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ts val="600"/>
              </a:spcBef>
              <a:defRPr/>
            </a:pPr>
            <a:endParaRPr lang="ru-RU" sz="1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8ADC21-0AF3-4347-B0C2-97C5A41AF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Reson Seabat 7125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DC92C11-4D29-4BC4-8E7A-FAD294BFF185}"/>
              </a:ext>
            </a:extLst>
          </p:cNvPr>
          <p:cNvSpPr/>
          <p:nvPr/>
        </p:nvSpPr>
        <p:spPr>
          <a:xfrm>
            <a:off x="76200" y="1182688"/>
            <a:ext cx="3214688" cy="1143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2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 с HYPACK</a:t>
            </a:r>
            <a:r>
              <a:rPr lang="ru-RU" sz="22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ru-RU" sz="22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ru-RU" sz="22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F2F3E5B3-6464-4731-B58F-51204C1466B1}"/>
              </a:ext>
            </a:extLst>
          </p:cNvPr>
          <p:cNvSpPr/>
          <p:nvPr/>
        </p:nvSpPr>
        <p:spPr>
          <a:xfrm>
            <a:off x="6357938" y="3230563"/>
            <a:ext cx="2519362" cy="1371600"/>
          </a:xfrm>
          <a:prstGeom prst="roundRect">
            <a:avLst/>
          </a:prstGeom>
          <a:solidFill>
            <a:srgbClr val="8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Инерционный датчик POS/MV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DB5DDCD1-E959-4E0A-A243-D6EB6CDD4BC6}"/>
              </a:ext>
            </a:extLst>
          </p:cNvPr>
          <p:cNvSpPr/>
          <p:nvPr/>
        </p:nvSpPr>
        <p:spPr>
          <a:xfrm>
            <a:off x="6276975" y="1066800"/>
            <a:ext cx="2590800" cy="1371600"/>
          </a:xfrm>
          <a:prstGeom prst="roundRect">
            <a:avLst/>
          </a:prstGeom>
          <a:solidFill>
            <a:srgbClr val="8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Seabat 7125</a:t>
            </a:r>
          </a:p>
        </p:txBody>
      </p:sp>
      <p:cxnSp>
        <p:nvCxnSpPr>
          <p:cNvPr id="3" name="Straight Arrow Connector 45">
            <a:extLst>
              <a:ext uri="{FF2B5EF4-FFF2-40B4-BE49-F238E27FC236}">
                <a16:creationId xmlns="" xmlns:a16="http://schemas.microsoft.com/office/drawing/2014/main" id="{C205D534-E093-4A3A-A8FF-020D672ECE9B}"/>
              </a:ext>
            </a:extLst>
          </p:cNvPr>
          <p:cNvCxnSpPr/>
          <p:nvPr/>
        </p:nvCxnSpPr>
        <p:spPr>
          <a:xfrm flipV="1">
            <a:off x="6734175" y="2438400"/>
            <a:ext cx="0" cy="7588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16" name="Straight Arrow Connector 28"/>
          <p:cNvCxnSpPr>
            <a:cxnSpLocks noChangeShapeType="1"/>
          </p:cNvCxnSpPr>
          <p:nvPr/>
        </p:nvCxnSpPr>
        <p:spPr bwMode="auto">
          <a:xfrm flipH="1">
            <a:off x="3367088" y="1524000"/>
            <a:ext cx="2881312" cy="0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017" name="Straight Arrow Connector 28"/>
          <p:cNvCxnSpPr>
            <a:cxnSpLocks noChangeShapeType="1"/>
          </p:cNvCxnSpPr>
          <p:nvPr/>
        </p:nvCxnSpPr>
        <p:spPr bwMode="auto">
          <a:xfrm rot="10800000">
            <a:off x="3367088" y="2087563"/>
            <a:ext cx="2962275" cy="1828800"/>
          </a:xfrm>
          <a:prstGeom prst="bentConnector3">
            <a:avLst>
              <a:gd name="adj1" fmla="val 40352"/>
            </a:avLst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4" name="TextBox 29">
            <a:extLst>
              <a:ext uri="{FF2B5EF4-FFF2-40B4-BE49-F238E27FC236}">
                <a16:creationId xmlns="" xmlns:a16="http://schemas.microsoft.com/office/drawing/2014/main" id="{AFB68077-88C1-4B18-A582-716A6263A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088" y="2122488"/>
            <a:ext cx="1819275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Позиция, Синхронизация, Курс, Качка</a:t>
            </a:r>
          </a:p>
          <a:p>
            <a:pPr algn="r" rtl="0">
              <a:defRPr/>
            </a:pPr>
            <a:r>
              <a:rPr lang="ru-RU" sz="12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Группы (3,7,10,20,102)</a:t>
            </a:r>
          </a:p>
          <a:p>
            <a:pPr algn="r" rtl="0">
              <a:defRPr/>
            </a:pPr>
            <a:endParaRPr lang="ru-RU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1765" name="TextBox 29">
            <a:extLst>
              <a:ext uri="{FF2B5EF4-FFF2-40B4-BE49-F238E27FC236}">
                <a16:creationId xmlns="" xmlns:a16="http://schemas.microsoft.com/office/drawing/2014/main" id="{B5D4B12F-D01E-4D71-80EC-E0E679673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1238" y="1200150"/>
            <a:ext cx="25130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Данные многолучевой съемки</a:t>
            </a:r>
          </a:p>
        </p:txBody>
      </p:sp>
      <p:sp>
        <p:nvSpPr>
          <p:cNvPr id="31766" name="TextBox 29">
            <a:extLst>
              <a:ext uri="{FF2B5EF4-FFF2-40B4-BE49-F238E27FC236}">
                <a16:creationId xmlns="" xmlns:a16="http://schemas.microsoft.com/office/drawing/2014/main" id="{14B3896C-63EE-45E2-9D4D-506FA79F3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3" y="4057650"/>
            <a:ext cx="4314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не нужен 1PPS</a:t>
            </a:r>
          </a:p>
        </p:txBody>
      </p:sp>
      <p:cxnSp>
        <p:nvCxnSpPr>
          <p:cNvPr id="57" name="Straight Arrow Connector 45">
            <a:extLst>
              <a:ext uri="{FF2B5EF4-FFF2-40B4-BE49-F238E27FC236}">
                <a16:creationId xmlns="" xmlns:a16="http://schemas.microsoft.com/office/drawing/2014/main" id="{6EF62479-0ED0-4F19-B3A1-D6C44C2DCECF}"/>
              </a:ext>
            </a:extLst>
          </p:cNvPr>
          <p:cNvCxnSpPr/>
          <p:nvPr/>
        </p:nvCxnSpPr>
        <p:spPr>
          <a:xfrm flipV="1">
            <a:off x="8367713" y="2451100"/>
            <a:ext cx="0" cy="7334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29">
            <a:extLst>
              <a:ext uri="{FF2B5EF4-FFF2-40B4-BE49-F238E27FC236}">
                <a16:creationId xmlns="" xmlns:a16="http://schemas.microsoft.com/office/drawing/2014/main" id="{F3C58E47-C8D4-4B35-ADF9-D47F99C62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975" y="2743200"/>
            <a:ext cx="866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Качка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1D664DDC-D1B5-45F3-B1EC-B69F4B0155A5}"/>
              </a:ext>
            </a:extLst>
          </p:cNvPr>
          <p:cNvSpPr/>
          <p:nvPr/>
        </p:nvSpPr>
        <p:spPr>
          <a:xfrm>
            <a:off x="288925" y="2614613"/>
            <a:ext cx="2081213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ru-RU" b="0" i="0" u="none" baseline="0">
                <a:solidFill>
                  <a:srgbClr val="FFFFFF"/>
                </a:solidFill>
              </a:rPr>
              <a:t>Ключ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0" i="0" u="none" baseline="0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Сеть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3" name="Straight Arrow Connector 45">
            <a:extLst>
              <a:ext uri="{FF2B5EF4-FFF2-40B4-BE49-F238E27FC236}">
                <a16:creationId xmlns="" xmlns:a16="http://schemas.microsoft.com/office/drawing/2014/main" id="{D0788BF6-1DDE-478C-9DCC-981E52560CC0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45">
            <a:extLst>
              <a:ext uri="{FF2B5EF4-FFF2-40B4-BE49-F238E27FC236}">
                <a16:creationId xmlns="" xmlns:a16="http://schemas.microsoft.com/office/drawing/2014/main" id="{B21045B5-6154-4479-BD86-1E47C52342E5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45">
            <a:extLst>
              <a:ext uri="{FF2B5EF4-FFF2-40B4-BE49-F238E27FC236}">
                <a16:creationId xmlns="" xmlns:a16="http://schemas.microsoft.com/office/drawing/2014/main" id="{89B2EFB0-C776-4E2F-A612-D92786D552BF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24" name="Picture 21523">
            <a:extLst>
              <a:ext uri="{FF2B5EF4-FFF2-40B4-BE49-F238E27FC236}">
                <a16:creationId xmlns="" xmlns:a16="http://schemas.microsoft.com/office/drawing/2014/main" id="{62659360-4F4A-4555-9A77-9342C2571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8" y="4718050"/>
            <a:ext cx="3721100" cy="1852613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cxnSp>
        <p:nvCxnSpPr>
          <p:cNvPr id="32" name="Straight Arrow Connector 45">
            <a:extLst>
              <a:ext uri="{FF2B5EF4-FFF2-40B4-BE49-F238E27FC236}">
                <a16:creationId xmlns="" xmlns:a16="http://schemas.microsoft.com/office/drawing/2014/main" id="{6884B697-5FFB-4545-9CAA-2C1A5699807F}"/>
              </a:ext>
            </a:extLst>
          </p:cNvPr>
          <p:cNvCxnSpPr/>
          <p:nvPr/>
        </p:nvCxnSpPr>
        <p:spPr>
          <a:xfrm flipV="1">
            <a:off x="7543800" y="2479675"/>
            <a:ext cx="0" cy="704850"/>
          </a:xfrm>
          <a:prstGeom prst="straightConnector1">
            <a:avLst/>
          </a:prstGeom>
          <a:ln w="38100">
            <a:solidFill>
              <a:srgbClr val="CC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29">
            <a:extLst>
              <a:ext uri="{FF2B5EF4-FFF2-40B4-BE49-F238E27FC236}">
                <a16:creationId xmlns="" xmlns:a16="http://schemas.microsoft.com/office/drawing/2014/main" id="{C6783E64-89B9-41FF-A459-83A953BB5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2749550"/>
            <a:ext cx="804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PPS</a:t>
            </a:r>
          </a:p>
        </p:txBody>
      </p:sp>
      <p:sp>
        <p:nvSpPr>
          <p:cNvPr id="31755" name="TextBox 29">
            <a:extLst>
              <a:ext uri="{FF2B5EF4-FFF2-40B4-BE49-F238E27FC236}">
                <a16:creationId xmlns="" xmlns:a16="http://schemas.microsoft.com/office/drawing/2014/main" id="{B01E99B2-160E-41D8-B1B7-68121FED9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1925" y="2590800"/>
            <a:ext cx="1209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Синхронизация (ZDA)</a:t>
            </a:r>
          </a:p>
        </p:txBody>
      </p:sp>
      <p:sp>
        <p:nvSpPr>
          <p:cNvPr id="38" name="TextBox 29">
            <a:extLst>
              <a:ext uri="{FF2B5EF4-FFF2-40B4-BE49-F238E27FC236}">
                <a16:creationId xmlns="" xmlns:a16="http://schemas.microsoft.com/office/drawing/2014/main" id="{D32E423A-8B2B-4D02-B0D9-3454943CD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513" y="4746625"/>
            <a:ext cx="426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Прим: Драйвер Hysweep.dll не требуется. 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Но его можно использовать для передачи данных качки и курса в программу СЪЕМКА. Без этого драйвера графики качки в СЪЕМКЕ будут недоступны.   </a:t>
            </a:r>
          </a:p>
        </p:txBody>
      </p:sp>
    </p:spTree>
    <p:extLst>
      <p:ext uri="{BB962C8B-B14F-4D97-AF65-F5344CB8AC3E}">
        <p14:creationId xmlns:p14="http://schemas.microsoft.com/office/powerpoint/2010/main" val="2154865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95678E6F-CD05-4937-A622-F9A45514AAA0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6382D0-9F91-422E-94CF-165391D7F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Kongsberg EM3002</a:t>
            </a:r>
          </a:p>
        </p:txBody>
      </p:sp>
      <p:sp>
        <p:nvSpPr>
          <p:cNvPr id="33811" name="TextBox 29">
            <a:extLst>
              <a:ext uri="{FF2B5EF4-FFF2-40B4-BE49-F238E27FC236}">
                <a16:creationId xmlns="" xmlns:a16="http://schemas.microsoft.com/office/drawing/2014/main" id="{42A4CDAF-F926-4A55-B226-AD97003C7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113" y="1033463"/>
            <a:ext cx="1792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МЛЭ, курс и качка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94F989B5-5A05-4C67-B87D-568E93D4C119}"/>
              </a:ext>
            </a:extLst>
          </p:cNvPr>
          <p:cNvSpPr/>
          <p:nvPr/>
        </p:nvSpPr>
        <p:spPr>
          <a:xfrm>
            <a:off x="-7938" y="1219200"/>
            <a:ext cx="3354388" cy="1143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 с HYPACK</a:t>
            </a:r>
            <a:r>
              <a:rPr lang="ru-RU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ru-RU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85588721-E892-4BA9-8398-C064691DDCC0}"/>
              </a:ext>
            </a:extLst>
          </p:cNvPr>
          <p:cNvSpPr/>
          <p:nvPr/>
        </p:nvSpPr>
        <p:spPr>
          <a:xfrm>
            <a:off x="280988" y="2824163"/>
            <a:ext cx="2081212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ru-RU" b="0" i="0" u="none" baseline="0">
                <a:solidFill>
                  <a:srgbClr val="FFFFFF"/>
                </a:solidFill>
              </a:rPr>
              <a:t>Ключ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0" i="0" u="none" baseline="0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Сеть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3" name="Straight Arrow Connector 45">
            <a:extLst>
              <a:ext uri="{FF2B5EF4-FFF2-40B4-BE49-F238E27FC236}">
                <a16:creationId xmlns="" xmlns:a16="http://schemas.microsoft.com/office/drawing/2014/main" id="{804CC646-9FEC-4B88-85B3-B52919559187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45">
            <a:extLst>
              <a:ext uri="{FF2B5EF4-FFF2-40B4-BE49-F238E27FC236}">
                <a16:creationId xmlns="" xmlns:a16="http://schemas.microsoft.com/office/drawing/2014/main" id="{B18B8897-C1D2-4271-85A6-2B1EC378B6F7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45">
            <a:extLst>
              <a:ext uri="{FF2B5EF4-FFF2-40B4-BE49-F238E27FC236}">
                <a16:creationId xmlns="" xmlns:a16="http://schemas.microsoft.com/office/drawing/2014/main" id="{252AE8C4-BCD6-4790-9E64-FC8BA60B6296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29">
            <a:extLst>
              <a:ext uri="{FF2B5EF4-FFF2-40B4-BE49-F238E27FC236}">
                <a16:creationId xmlns="" xmlns:a16="http://schemas.microsoft.com/office/drawing/2014/main" id="{C8941B31-0344-42E6-8D49-1B772061C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4257675"/>
            <a:ext cx="79549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не нужен 1PPS, хотя он и рекомендуется</a:t>
            </a:r>
          </a:p>
        </p:txBody>
      </p:sp>
      <p:cxnSp>
        <p:nvCxnSpPr>
          <p:cNvPr id="45067" name="Straight Arrow Connector 28"/>
          <p:cNvCxnSpPr>
            <a:cxnSpLocks noChangeShapeType="1"/>
            <a:stCxn id="9" idx="1"/>
          </p:cNvCxnSpPr>
          <p:nvPr/>
        </p:nvCxnSpPr>
        <p:spPr bwMode="auto">
          <a:xfrm rot="10800000">
            <a:off x="3367088" y="1992313"/>
            <a:ext cx="1814512" cy="1379537"/>
          </a:xfrm>
          <a:prstGeom prst="bentConnector3">
            <a:avLst>
              <a:gd name="adj1" fmla="val 52361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" name="TextBox 29">
            <a:extLst>
              <a:ext uri="{FF2B5EF4-FFF2-40B4-BE49-F238E27FC236}">
                <a16:creationId xmlns="" xmlns:a16="http://schemas.microsoft.com/office/drawing/2014/main" id="{12673F72-5924-4930-92A4-2254F3B96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438400"/>
            <a:ext cx="1985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Позиция (GGA) и синхронизация (ZDA)</a:t>
            </a:r>
          </a:p>
        </p:txBody>
      </p:sp>
      <p:sp>
        <p:nvSpPr>
          <p:cNvPr id="9" name="Rounded Rectangle 24">
            <a:extLst>
              <a:ext uri="{FF2B5EF4-FFF2-40B4-BE49-F238E27FC236}">
                <a16:creationId xmlns="" xmlns:a16="http://schemas.microsoft.com/office/drawing/2014/main" id="{304906D5-5C95-436B-94C2-CC898289BAAB}"/>
              </a:ext>
            </a:extLst>
          </p:cNvPr>
          <p:cNvSpPr/>
          <p:nvPr/>
        </p:nvSpPr>
        <p:spPr>
          <a:xfrm>
            <a:off x="5181600" y="3011488"/>
            <a:ext cx="1676400" cy="722312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GPS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882CEDAA-7BB6-4A37-BC69-0CDCD8614D50}"/>
              </a:ext>
            </a:extLst>
          </p:cNvPr>
          <p:cNvSpPr/>
          <p:nvPr/>
        </p:nvSpPr>
        <p:spPr>
          <a:xfrm>
            <a:off x="7566025" y="1127125"/>
            <a:ext cx="1139825" cy="5334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Сонар</a:t>
            </a: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="" xmlns:a16="http://schemas.microsoft.com/office/drawing/2014/main" id="{DB000BAB-D4B1-446E-8CFA-DFED81940977}"/>
              </a:ext>
            </a:extLst>
          </p:cNvPr>
          <p:cNvCxnSpPr/>
          <p:nvPr/>
        </p:nvCxnSpPr>
        <p:spPr>
          <a:xfrm>
            <a:off x="4162425" y="1990725"/>
            <a:ext cx="866775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="" xmlns:a16="http://schemas.microsoft.com/office/drawing/2014/main" id="{5914DBAD-8ACF-4A8D-B340-54F339E1BB40}"/>
              </a:ext>
            </a:extLst>
          </p:cNvPr>
          <p:cNvCxnSpPr>
            <a:stCxn id="25" idx="1"/>
          </p:cNvCxnSpPr>
          <p:nvPr/>
        </p:nvCxnSpPr>
        <p:spPr>
          <a:xfrm flipH="1">
            <a:off x="6934200" y="1393825"/>
            <a:ext cx="631825" cy="1111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="" xmlns:a16="http://schemas.microsoft.com/office/drawing/2014/main" id="{949EFE3A-5594-4342-B23E-6F659EBC0E66}"/>
              </a:ext>
            </a:extLst>
          </p:cNvPr>
          <p:cNvCxnSpPr/>
          <p:nvPr/>
        </p:nvCxnSpPr>
        <p:spPr>
          <a:xfrm flipH="1">
            <a:off x="6934200" y="2366963"/>
            <a:ext cx="631825" cy="127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Picture 100">
            <a:extLst>
              <a:ext uri="{FF2B5EF4-FFF2-40B4-BE49-F238E27FC236}">
                <a16:creationId xmlns="" xmlns:a16="http://schemas.microsoft.com/office/drawing/2014/main" id="{5D508D6C-E0C1-4696-8D76-8F56A48967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0" t="2950" r="3327" b="2652"/>
          <a:stretch/>
        </p:blipFill>
        <p:spPr>
          <a:xfrm>
            <a:off x="395288" y="4730750"/>
            <a:ext cx="3429000" cy="1828800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</p:pic>
      <p:sp>
        <p:nvSpPr>
          <p:cNvPr id="12" name="Rounded Rectangle 24">
            <a:extLst>
              <a:ext uri="{FF2B5EF4-FFF2-40B4-BE49-F238E27FC236}">
                <a16:creationId xmlns="" xmlns:a16="http://schemas.microsoft.com/office/drawing/2014/main" id="{783358C9-3FEB-4D64-B671-2FCC03661EE3}"/>
              </a:ext>
            </a:extLst>
          </p:cNvPr>
          <p:cNvSpPr/>
          <p:nvPr/>
        </p:nvSpPr>
        <p:spPr>
          <a:xfrm>
            <a:off x="7259638" y="2003425"/>
            <a:ext cx="1752600" cy="968375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 и качка</a:t>
            </a:r>
          </a:p>
        </p:txBody>
      </p:sp>
      <p:cxnSp>
        <p:nvCxnSpPr>
          <p:cNvPr id="45076" name="Straight Arrow Connector 28"/>
          <p:cNvCxnSpPr>
            <a:cxnSpLocks noChangeShapeType="1"/>
          </p:cNvCxnSpPr>
          <p:nvPr/>
        </p:nvCxnSpPr>
        <p:spPr bwMode="auto">
          <a:xfrm flipH="1">
            <a:off x="3352800" y="1598613"/>
            <a:ext cx="1887538" cy="158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80FC9DAA-40A5-440C-958C-9007AD2106DE}"/>
              </a:ext>
            </a:extLst>
          </p:cNvPr>
          <p:cNvSpPr/>
          <p:nvPr/>
        </p:nvSpPr>
        <p:spPr>
          <a:xfrm>
            <a:off x="5029200" y="1016000"/>
            <a:ext cx="1905000" cy="17526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Kongsberg EM3002</a:t>
            </a:r>
          </a:p>
        </p:txBody>
      </p:sp>
      <p:sp>
        <p:nvSpPr>
          <p:cNvPr id="23" name="TextBox 29">
            <a:extLst>
              <a:ext uri="{FF2B5EF4-FFF2-40B4-BE49-F238E27FC236}">
                <a16:creationId xmlns="" xmlns:a16="http://schemas.microsoft.com/office/drawing/2014/main" id="{1E8D9D76-4AC8-4A13-A79E-1271E3E66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4859338"/>
            <a:ext cx="4267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Примечание: Драйвер Hysweep.dll не требуется. 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Но его можно использовать для передачи данных качки и курса в программу СЪЕМКА. Без этого драйвера графики качки в СЪЕМКЕ будут недоступны.   </a:t>
            </a:r>
          </a:p>
        </p:txBody>
      </p:sp>
    </p:spTree>
    <p:extLst>
      <p:ext uri="{BB962C8B-B14F-4D97-AF65-F5344CB8AC3E}">
        <p14:creationId xmlns:p14="http://schemas.microsoft.com/office/powerpoint/2010/main" val="3803795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D13DCA7-F4B5-4679-90FF-70A70C0F5DD1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3DC277-A422-4B1D-9A05-28EB55D8A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64" y="107497"/>
            <a:ext cx="6528671" cy="988786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R2Sonic с Блоком 1PPS (пример)</a:t>
            </a:r>
          </a:p>
        </p:txBody>
      </p:sp>
      <p:sp>
        <p:nvSpPr>
          <p:cNvPr id="34832" name="TextBox 29">
            <a:extLst>
              <a:ext uri="{FF2B5EF4-FFF2-40B4-BE49-F238E27FC236}">
                <a16:creationId xmlns="" xmlns:a16="http://schemas.microsoft.com/office/drawing/2014/main" id="{4A2AB088-F909-4E07-A33C-3BEB4421E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" y="4316413"/>
            <a:ext cx="752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</a:t>
            </a:r>
            <a:r>
              <a:rPr lang="ru-RU" sz="2000" b="0" i="1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требуется </a:t>
            </a:r>
            <a:r>
              <a:rPr lang="ru-RU" sz="20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синхронизация времени - опционально через блок PPS</a:t>
            </a: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A98AE42B-CD61-4392-9312-F6BF0A770168}"/>
              </a:ext>
            </a:extLst>
          </p:cNvPr>
          <p:cNvSpPr/>
          <p:nvPr/>
        </p:nvSpPr>
        <p:spPr>
          <a:xfrm>
            <a:off x="23813" y="1143000"/>
            <a:ext cx="3557587" cy="1066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 с HYPACK</a:t>
            </a:r>
            <a:r>
              <a:rPr lang="ru-RU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ru-RU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33" name="TextBox 29">
            <a:extLst>
              <a:ext uri="{FF2B5EF4-FFF2-40B4-BE49-F238E27FC236}">
                <a16:creationId xmlns="" xmlns:a16="http://schemas.microsoft.com/office/drawing/2014/main" id="{629128D7-2C5F-46F1-90E8-C1A2A4B6C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5513" y="1262063"/>
            <a:ext cx="17922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Данные эхолота</a:t>
            </a:r>
          </a:p>
        </p:txBody>
      </p:sp>
      <p:cxnSp>
        <p:nvCxnSpPr>
          <p:cNvPr id="47111" name="Straight Arrow Connector 28"/>
          <p:cNvCxnSpPr>
            <a:cxnSpLocks noChangeShapeType="1"/>
          </p:cNvCxnSpPr>
          <p:nvPr/>
        </p:nvCxnSpPr>
        <p:spPr bwMode="auto">
          <a:xfrm flipH="1">
            <a:off x="3598863" y="1598613"/>
            <a:ext cx="1887537" cy="158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2" name="Straight Arrow Connector 28"/>
          <p:cNvCxnSpPr>
            <a:cxnSpLocks noChangeShapeType="1"/>
          </p:cNvCxnSpPr>
          <p:nvPr/>
        </p:nvCxnSpPr>
        <p:spPr bwMode="auto">
          <a:xfrm flipH="1">
            <a:off x="6929438" y="1598613"/>
            <a:ext cx="463550" cy="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5DC4B637-1726-40CE-BD57-D62F020DD82E}"/>
              </a:ext>
            </a:extLst>
          </p:cNvPr>
          <p:cNvSpPr/>
          <p:nvPr/>
        </p:nvSpPr>
        <p:spPr>
          <a:xfrm>
            <a:off x="280988" y="2824163"/>
            <a:ext cx="2081212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ru-RU" b="0" i="0" u="none" baseline="0">
                <a:solidFill>
                  <a:srgbClr val="FFFFFF"/>
                </a:solidFill>
              </a:rPr>
              <a:t>Ключ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0" i="0" u="none" baseline="0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Сеть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9" name="Straight Arrow Connector 45">
            <a:extLst>
              <a:ext uri="{FF2B5EF4-FFF2-40B4-BE49-F238E27FC236}">
                <a16:creationId xmlns="" xmlns:a16="http://schemas.microsoft.com/office/drawing/2014/main" id="{709D69B1-4FEB-4182-8967-A323153FBC57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45">
            <a:extLst>
              <a:ext uri="{FF2B5EF4-FFF2-40B4-BE49-F238E27FC236}">
                <a16:creationId xmlns="" xmlns:a16="http://schemas.microsoft.com/office/drawing/2014/main" id="{4D45F247-E5D1-4452-BCDF-97145D7E1E0D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45">
            <a:extLst>
              <a:ext uri="{FF2B5EF4-FFF2-40B4-BE49-F238E27FC236}">
                <a16:creationId xmlns="" xmlns:a16="http://schemas.microsoft.com/office/drawing/2014/main" id="{1452E17D-A8DD-4B4A-8EDD-5ED5502B689C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17" name="Straight Arrow Connector 28"/>
          <p:cNvCxnSpPr>
            <a:cxnSpLocks noChangeShapeType="1"/>
          </p:cNvCxnSpPr>
          <p:nvPr/>
        </p:nvCxnSpPr>
        <p:spPr bwMode="auto">
          <a:xfrm flipH="1">
            <a:off x="4462463" y="3733800"/>
            <a:ext cx="871537" cy="793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0" name="TextBox 29">
            <a:extLst>
              <a:ext uri="{FF2B5EF4-FFF2-40B4-BE49-F238E27FC236}">
                <a16:creationId xmlns="" xmlns:a16="http://schemas.microsoft.com/office/drawing/2014/main" id="{4D0075EE-8EA5-4AFE-8861-445FD5651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163" y="2286000"/>
            <a:ext cx="16970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Позиция (GGA)</a:t>
            </a:r>
          </a:p>
          <a:p>
            <a:pPr algn="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Скорость (VTG)</a:t>
            </a:r>
          </a:p>
          <a:p>
            <a:pPr algn="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Синхронизация (ZDA)</a:t>
            </a:r>
          </a:p>
        </p:txBody>
      </p:sp>
      <p:sp>
        <p:nvSpPr>
          <p:cNvPr id="12" name="Rounded Rectangle 24">
            <a:extLst>
              <a:ext uri="{FF2B5EF4-FFF2-40B4-BE49-F238E27FC236}">
                <a16:creationId xmlns="" xmlns:a16="http://schemas.microsoft.com/office/drawing/2014/main" id="{B942C460-6311-44F2-BF2F-2106F5EC2DA4}"/>
              </a:ext>
            </a:extLst>
          </p:cNvPr>
          <p:cNvSpPr/>
          <p:nvPr/>
        </p:nvSpPr>
        <p:spPr>
          <a:xfrm>
            <a:off x="5235060" y="1120774"/>
            <a:ext cx="1747838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R2Sonic 2022 / 2024</a:t>
            </a:r>
          </a:p>
        </p:txBody>
      </p:sp>
      <p:cxnSp>
        <p:nvCxnSpPr>
          <p:cNvPr id="47120" name="Straight Arrow Connector 28"/>
          <p:cNvCxnSpPr>
            <a:cxnSpLocks noChangeShapeType="1"/>
            <a:stCxn id="25" idx="3"/>
            <a:endCxn id="6" idx="2"/>
          </p:cNvCxnSpPr>
          <p:nvPr/>
        </p:nvCxnSpPr>
        <p:spPr bwMode="auto">
          <a:xfrm flipV="1">
            <a:off x="6869113" y="2286000"/>
            <a:ext cx="1306512" cy="1066800"/>
          </a:xfrm>
          <a:prstGeom prst="bentConnector2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TextBox 29">
            <a:extLst>
              <a:ext uri="{FF2B5EF4-FFF2-40B4-BE49-F238E27FC236}">
                <a16:creationId xmlns="" xmlns:a16="http://schemas.microsoft.com/office/drawing/2014/main" id="{AF875936-4CB4-4D5C-B7F1-ED07C3EAC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3013" y="4002088"/>
            <a:ext cx="20193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Курс</a:t>
            </a:r>
          </a:p>
        </p:txBody>
      </p:sp>
      <p:cxnSp>
        <p:nvCxnSpPr>
          <p:cNvPr id="89" name="Straight Arrow Connector 45">
            <a:extLst>
              <a:ext uri="{FF2B5EF4-FFF2-40B4-BE49-F238E27FC236}">
                <a16:creationId xmlns="" xmlns:a16="http://schemas.microsoft.com/office/drawing/2014/main" id="{B6982FDC-6F25-4671-AEA1-C37C97AC7975}"/>
              </a:ext>
            </a:extLst>
          </p:cNvPr>
          <p:cNvCxnSpPr>
            <a:stCxn id="12" idx="2"/>
            <a:endCxn id="25" idx="1"/>
          </p:cNvCxnSpPr>
          <p:nvPr/>
        </p:nvCxnSpPr>
        <p:spPr>
          <a:xfrm rot="5400000">
            <a:off x="5049977" y="2293798"/>
            <a:ext cx="1012826" cy="1105179"/>
          </a:xfrm>
          <a:prstGeom prst="bentConnector4">
            <a:avLst>
              <a:gd name="adj1" fmla="val 19906"/>
              <a:gd name="adj2" fmla="val 120684"/>
            </a:avLst>
          </a:prstGeom>
          <a:ln w="38100">
            <a:solidFill>
              <a:srgbClr val="CC00FF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23" name="Straight Arrow Connector 28"/>
          <p:cNvCxnSpPr>
            <a:cxnSpLocks noChangeShapeType="1"/>
          </p:cNvCxnSpPr>
          <p:nvPr/>
        </p:nvCxnSpPr>
        <p:spPr bwMode="auto">
          <a:xfrm rot="10800000">
            <a:off x="1775618" y="1377949"/>
            <a:ext cx="5357813" cy="455613"/>
          </a:xfrm>
          <a:prstGeom prst="bentConnector4">
            <a:avLst>
              <a:gd name="adj1" fmla="val -69"/>
              <a:gd name="adj2" fmla="val 184912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Rounded Rectangle 24">
            <a:extLst>
              <a:ext uri="{FF2B5EF4-FFF2-40B4-BE49-F238E27FC236}">
                <a16:creationId xmlns="" xmlns:a16="http://schemas.microsoft.com/office/drawing/2014/main" id="{311515A1-4B1D-44B6-B0CE-CF255881F1F9}"/>
              </a:ext>
            </a:extLst>
          </p:cNvPr>
          <p:cNvSpPr/>
          <p:nvPr/>
        </p:nvSpPr>
        <p:spPr>
          <a:xfrm>
            <a:off x="7337425" y="10668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TSS DMS/05</a:t>
            </a:r>
          </a:p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(HPR)</a:t>
            </a:r>
          </a:p>
        </p:txBody>
      </p:sp>
      <p:sp>
        <p:nvSpPr>
          <p:cNvPr id="118" name="TextBox 29">
            <a:extLst>
              <a:ext uri="{FF2B5EF4-FFF2-40B4-BE49-F238E27FC236}">
                <a16:creationId xmlns="" xmlns:a16="http://schemas.microsoft.com/office/drawing/2014/main" id="{7780A0E1-5AD9-4633-B203-4C66A87F8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5232" y="709613"/>
            <a:ext cx="174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Качка (TSS)</a:t>
            </a:r>
          </a:p>
        </p:txBody>
      </p:sp>
      <p:cxnSp>
        <p:nvCxnSpPr>
          <p:cNvPr id="128" name="Straight Arrow Connector 45">
            <a:extLst>
              <a:ext uri="{FF2B5EF4-FFF2-40B4-BE49-F238E27FC236}">
                <a16:creationId xmlns="" xmlns:a16="http://schemas.microsoft.com/office/drawing/2014/main" id="{930458D1-6A69-485A-86FD-47745325F2A9}"/>
              </a:ext>
            </a:extLst>
          </p:cNvPr>
          <p:cNvCxnSpPr/>
          <p:nvPr/>
        </p:nvCxnSpPr>
        <p:spPr>
          <a:xfrm rot="10800000" flipV="1">
            <a:off x="3152775" y="1789113"/>
            <a:ext cx="2070100" cy="1716087"/>
          </a:xfrm>
          <a:prstGeom prst="bentConnector3">
            <a:avLst>
              <a:gd name="adj1" fmla="val 47452"/>
            </a:avLst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698DA03D-1677-4AE2-A73F-9726AC2F01EF}"/>
              </a:ext>
            </a:extLst>
          </p:cNvPr>
          <p:cNvSpPr/>
          <p:nvPr/>
        </p:nvSpPr>
        <p:spPr>
          <a:xfrm>
            <a:off x="3048000" y="3340100"/>
            <a:ext cx="1371600" cy="5334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 1PPS</a:t>
            </a:r>
          </a:p>
        </p:txBody>
      </p:sp>
      <p:cxnSp>
        <p:nvCxnSpPr>
          <p:cNvPr id="47128" name="Straight Arrow Connector 28"/>
          <p:cNvCxnSpPr>
            <a:cxnSpLocks noChangeShapeType="1"/>
          </p:cNvCxnSpPr>
          <p:nvPr/>
        </p:nvCxnSpPr>
        <p:spPr bwMode="auto">
          <a:xfrm flipH="1" flipV="1">
            <a:off x="3581400" y="1765300"/>
            <a:ext cx="1217613" cy="317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96D9AB0C-BCF4-4B2E-8D6E-3688434C6CC3}"/>
              </a:ext>
            </a:extLst>
          </p:cNvPr>
          <p:cNvSpPr/>
          <p:nvPr/>
        </p:nvSpPr>
        <p:spPr>
          <a:xfrm>
            <a:off x="5003800" y="2743200"/>
            <a:ext cx="1865313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GPS и курс</a:t>
            </a:r>
          </a:p>
        </p:txBody>
      </p:sp>
      <p:pic>
        <p:nvPicPr>
          <p:cNvPr id="47130" name="Picture 1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732338"/>
            <a:ext cx="3132137" cy="20431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131" name="Straight Arrow Connector 28"/>
          <p:cNvCxnSpPr>
            <a:cxnSpLocks noChangeShapeType="1"/>
          </p:cNvCxnSpPr>
          <p:nvPr/>
        </p:nvCxnSpPr>
        <p:spPr bwMode="auto">
          <a:xfrm rot="10800000">
            <a:off x="2513013" y="2236788"/>
            <a:ext cx="5662612" cy="2060575"/>
          </a:xfrm>
          <a:prstGeom prst="bentConnector3">
            <a:avLst>
              <a:gd name="adj1" fmla="val 99995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Arrow Connector 45">
            <a:extLst>
              <a:ext uri="{FF2B5EF4-FFF2-40B4-BE49-F238E27FC236}">
                <a16:creationId xmlns="" xmlns:a16="http://schemas.microsoft.com/office/drawing/2014/main" id="{C5884060-8287-42B5-A1CC-166AF675B10A}"/>
              </a:ext>
            </a:extLst>
          </p:cNvPr>
          <p:cNvCxnSpPr/>
          <p:nvPr/>
        </p:nvCxnSpPr>
        <p:spPr>
          <a:xfrm flipH="1" flipV="1">
            <a:off x="8175625" y="3062288"/>
            <a:ext cx="0" cy="1235075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9">
            <a:extLst>
              <a:ext uri="{FF2B5EF4-FFF2-40B4-BE49-F238E27FC236}">
                <a16:creationId xmlns="" xmlns:a16="http://schemas.microsoft.com/office/drawing/2014/main" id="{F144BAEC-EAEE-4F94-9F87-916EC915C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2057400"/>
            <a:ext cx="6731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PPS</a:t>
            </a:r>
          </a:p>
        </p:txBody>
      </p:sp>
      <p:sp>
        <p:nvSpPr>
          <p:cNvPr id="53" name="TextBox 29">
            <a:extLst>
              <a:ext uri="{FF2B5EF4-FFF2-40B4-BE49-F238E27FC236}">
                <a16:creationId xmlns="" xmlns:a16="http://schemas.microsoft.com/office/drawing/2014/main" id="{8D8436C0-95DB-4910-BDD9-8D7D42A76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0" y="3062288"/>
            <a:ext cx="15255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Чтобы добавить качку (HDT, VTG, GGA)</a:t>
            </a:r>
          </a:p>
        </p:txBody>
      </p:sp>
      <p:sp>
        <p:nvSpPr>
          <p:cNvPr id="34" name="TextBox 29">
            <a:extLst>
              <a:ext uri="{FF2B5EF4-FFF2-40B4-BE49-F238E27FC236}">
                <a16:creationId xmlns="" xmlns:a16="http://schemas.microsoft.com/office/drawing/2014/main" id="{CC604F1D-5B91-4375-80EA-8A1E88D71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4968875"/>
            <a:ext cx="426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Прим: Драйвер Hysweep.dll не требуется. 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Но его можно использовать для передачи данных качки и курса в программу СЪЕМКА. Без этого драйвера графики качки в СЪЕМКЕ будут недоступны.   </a:t>
            </a:r>
          </a:p>
        </p:txBody>
      </p:sp>
    </p:spTree>
    <p:extLst>
      <p:ext uri="{BB962C8B-B14F-4D97-AF65-F5344CB8AC3E}">
        <p14:creationId xmlns:p14="http://schemas.microsoft.com/office/powerpoint/2010/main" val="2729085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B8EC8FE5-F79F-4186-A44F-EAB59E820D59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0D3572-85C3-4470-99C4-D262CF2A3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/>
              <a:t>Reson 8101 с Блоком 1PPS:</a:t>
            </a:r>
          </a:p>
        </p:txBody>
      </p:sp>
      <p:sp>
        <p:nvSpPr>
          <p:cNvPr id="34832" name="TextBox 29">
            <a:extLst>
              <a:ext uri="{FF2B5EF4-FFF2-40B4-BE49-F238E27FC236}">
                <a16:creationId xmlns="" xmlns:a16="http://schemas.microsoft.com/office/drawing/2014/main" id="{6455E6C7-A439-4064-8A8D-F5A354119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" y="4316413"/>
            <a:ext cx="7832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20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</a:t>
            </a:r>
            <a:r>
              <a:rPr lang="ru-RU" sz="2000" b="0" i="1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требуется </a:t>
            </a:r>
            <a:r>
              <a:rPr lang="ru-RU" sz="20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синхронизация времени - опционально через блок PPS</a:t>
            </a: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34841" name="TextBox 29">
            <a:extLst>
              <a:ext uri="{FF2B5EF4-FFF2-40B4-BE49-F238E27FC236}">
                <a16:creationId xmlns="" xmlns:a16="http://schemas.microsoft.com/office/drawing/2014/main" id="{26509DC8-586F-4C94-ACE9-556CC65B6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163" y="2328863"/>
            <a:ext cx="16954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2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Синхронизация по времени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7F90A48A-BADD-47D8-A62F-AD3029F8A144}"/>
              </a:ext>
            </a:extLst>
          </p:cNvPr>
          <p:cNvSpPr/>
          <p:nvPr/>
        </p:nvSpPr>
        <p:spPr>
          <a:xfrm>
            <a:off x="23813" y="1143000"/>
            <a:ext cx="3557587" cy="1143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 с HYPACK</a:t>
            </a:r>
            <a:r>
              <a:rPr lang="ru-RU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ru-RU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33" name="TextBox 29">
            <a:extLst>
              <a:ext uri="{FF2B5EF4-FFF2-40B4-BE49-F238E27FC236}">
                <a16:creationId xmlns="" xmlns:a16="http://schemas.microsoft.com/office/drawing/2014/main" id="{9A63DC81-09E6-4B93-A6CC-9CE306E3D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4713" y="1262063"/>
            <a:ext cx="17922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Данные эхолота</a:t>
            </a:r>
          </a:p>
        </p:txBody>
      </p:sp>
      <p:cxnSp>
        <p:nvCxnSpPr>
          <p:cNvPr id="49160" name="Straight Arrow Connector 28"/>
          <p:cNvCxnSpPr>
            <a:cxnSpLocks noChangeShapeType="1"/>
          </p:cNvCxnSpPr>
          <p:nvPr/>
        </p:nvCxnSpPr>
        <p:spPr bwMode="auto">
          <a:xfrm flipH="1">
            <a:off x="3598863" y="1598613"/>
            <a:ext cx="1887537" cy="158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1" name="Straight Arrow Connector 28"/>
          <p:cNvCxnSpPr>
            <a:cxnSpLocks noChangeShapeType="1"/>
          </p:cNvCxnSpPr>
          <p:nvPr/>
        </p:nvCxnSpPr>
        <p:spPr bwMode="auto">
          <a:xfrm rot="10800000">
            <a:off x="5240338" y="1752600"/>
            <a:ext cx="12700" cy="1524000"/>
          </a:xfrm>
          <a:prstGeom prst="bentConnector4">
            <a:avLst>
              <a:gd name="adj1" fmla="val 3037495"/>
              <a:gd name="adj2" fmla="val 100000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2" name="Straight Arrow Connector 28"/>
          <p:cNvCxnSpPr>
            <a:cxnSpLocks noChangeShapeType="1"/>
          </p:cNvCxnSpPr>
          <p:nvPr/>
        </p:nvCxnSpPr>
        <p:spPr bwMode="auto">
          <a:xfrm flipH="1">
            <a:off x="6931025" y="1371600"/>
            <a:ext cx="463550" cy="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Rounded Rectangle 24">
            <a:extLst>
              <a:ext uri="{FF2B5EF4-FFF2-40B4-BE49-F238E27FC236}">
                <a16:creationId xmlns="" xmlns:a16="http://schemas.microsoft.com/office/drawing/2014/main" id="{953A38C6-A596-48B9-8F4C-3CBCBECC877E}"/>
              </a:ext>
            </a:extLst>
          </p:cNvPr>
          <p:cNvSpPr/>
          <p:nvPr/>
        </p:nvSpPr>
        <p:spPr>
          <a:xfrm>
            <a:off x="7337425" y="10668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TSS DMS/05</a:t>
            </a:r>
          </a:p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(HPR)</a:t>
            </a:r>
          </a:p>
        </p:txBody>
      </p:sp>
      <p:sp>
        <p:nvSpPr>
          <p:cNvPr id="9" name="Rounded Rectangle 24">
            <a:extLst>
              <a:ext uri="{FF2B5EF4-FFF2-40B4-BE49-F238E27FC236}">
                <a16:creationId xmlns="" xmlns:a16="http://schemas.microsoft.com/office/drawing/2014/main" id="{8E655DDF-F05B-446B-BD49-941FC9546A58}"/>
              </a:ext>
            </a:extLst>
          </p:cNvPr>
          <p:cNvSpPr/>
          <p:nvPr/>
        </p:nvSpPr>
        <p:spPr>
          <a:xfrm>
            <a:off x="7318375" y="2824163"/>
            <a:ext cx="1676400" cy="1546225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SG Brown Gyro</a:t>
            </a:r>
          </a:p>
          <a:p>
            <a:pPr algn="ctr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(HDT)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9835B780-6789-47F3-BE0E-DD4C528695E9}"/>
              </a:ext>
            </a:extLst>
          </p:cNvPr>
          <p:cNvSpPr/>
          <p:nvPr/>
        </p:nvSpPr>
        <p:spPr>
          <a:xfrm>
            <a:off x="280988" y="2824163"/>
            <a:ext cx="2081212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ru-RU" b="0" i="0" u="none" baseline="0">
                <a:solidFill>
                  <a:srgbClr val="FFFFFF"/>
                </a:solidFill>
              </a:rPr>
              <a:t>Ключ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0" i="0" u="none" baseline="0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Сеть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ru-RU" sz="1600" b="0" i="0" u="none" baseline="0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9" name="Straight Arrow Connector 45">
            <a:extLst>
              <a:ext uri="{FF2B5EF4-FFF2-40B4-BE49-F238E27FC236}">
                <a16:creationId xmlns="" xmlns:a16="http://schemas.microsoft.com/office/drawing/2014/main" id="{935F5595-5CB7-4B6B-85FC-CE389E2FC625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45">
            <a:extLst>
              <a:ext uri="{FF2B5EF4-FFF2-40B4-BE49-F238E27FC236}">
                <a16:creationId xmlns="" xmlns:a16="http://schemas.microsoft.com/office/drawing/2014/main" id="{52091388-2D20-4BBC-88BE-EBBC483E195C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45">
            <a:extLst>
              <a:ext uri="{FF2B5EF4-FFF2-40B4-BE49-F238E27FC236}">
                <a16:creationId xmlns="" xmlns:a16="http://schemas.microsoft.com/office/drawing/2014/main" id="{67960735-783C-43CF-957F-9C35ECF00B02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69" name="Straight Arrow Connector 28"/>
          <p:cNvCxnSpPr>
            <a:cxnSpLocks noChangeShapeType="1"/>
          </p:cNvCxnSpPr>
          <p:nvPr/>
        </p:nvCxnSpPr>
        <p:spPr bwMode="auto">
          <a:xfrm flipH="1" flipV="1">
            <a:off x="4554538" y="3602038"/>
            <a:ext cx="704850" cy="476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6C42A821-5B9F-4E21-9968-C5E60906EEB5}"/>
              </a:ext>
            </a:extLst>
          </p:cNvPr>
          <p:cNvSpPr/>
          <p:nvPr/>
        </p:nvSpPr>
        <p:spPr>
          <a:xfrm>
            <a:off x="5240338" y="27432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GPS</a:t>
            </a:r>
          </a:p>
        </p:txBody>
      </p:sp>
      <p:cxnSp>
        <p:nvCxnSpPr>
          <p:cNvPr id="49171" name="Straight Arrow Connector 28"/>
          <p:cNvCxnSpPr>
            <a:cxnSpLocks noChangeShapeType="1"/>
          </p:cNvCxnSpPr>
          <p:nvPr/>
        </p:nvCxnSpPr>
        <p:spPr bwMode="auto">
          <a:xfrm rot="16200000" flipV="1">
            <a:off x="2395538" y="2820988"/>
            <a:ext cx="1304925" cy="314325"/>
          </a:xfrm>
          <a:prstGeom prst="bentConnector3">
            <a:avLst>
              <a:gd name="adj1" fmla="val 722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74DB37EC-A3E4-4537-988F-E53E51A85804}"/>
              </a:ext>
            </a:extLst>
          </p:cNvPr>
          <p:cNvSpPr/>
          <p:nvPr/>
        </p:nvSpPr>
        <p:spPr>
          <a:xfrm>
            <a:off x="3182938" y="3340100"/>
            <a:ext cx="1371600" cy="5334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6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 1PPS</a:t>
            </a:r>
          </a:p>
        </p:txBody>
      </p:sp>
      <p:sp>
        <p:nvSpPr>
          <p:cNvPr id="34830" name="TextBox 29">
            <a:extLst>
              <a:ext uri="{FF2B5EF4-FFF2-40B4-BE49-F238E27FC236}">
                <a16:creationId xmlns="" xmlns:a16="http://schemas.microsoft.com/office/drawing/2014/main" id="{AF1380DD-8C54-4B01-A743-351C5DFDA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760663"/>
            <a:ext cx="19637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Позиция (GGA) и синхронизация (ZDA)</a:t>
            </a:r>
          </a:p>
        </p:txBody>
      </p:sp>
      <p:pic>
        <p:nvPicPr>
          <p:cNvPr id="23558" name="Picture 23557">
            <a:extLst>
              <a:ext uri="{FF2B5EF4-FFF2-40B4-BE49-F238E27FC236}">
                <a16:creationId xmlns="" xmlns:a16="http://schemas.microsoft.com/office/drawing/2014/main" id="{B11AE02E-92DA-418A-88F4-B07B75FF30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" t="2720" r="7124" b="4099"/>
          <a:stretch/>
        </p:blipFill>
        <p:spPr>
          <a:xfrm>
            <a:off x="276225" y="4773613"/>
            <a:ext cx="3138488" cy="1931987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sp>
        <p:nvSpPr>
          <p:cNvPr id="12" name="Rounded Rectangle 24">
            <a:extLst>
              <a:ext uri="{FF2B5EF4-FFF2-40B4-BE49-F238E27FC236}">
                <a16:creationId xmlns="" xmlns:a16="http://schemas.microsoft.com/office/drawing/2014/main" id="{21593908-F57D-4AED-9AA8-BFC110C02CCA}"/>
              </a:ext>
            </a:extLst>
          </p:cNvPr>
          <p:cNvSpPr/>
          <p:nvPr/>
        </p:nvSpPr>
        <p:spPr>
          <a:xfrm>
            <a:off x="5259388" y="9906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2400" b="0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Seabat 8101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CAF30B74-079F-4DF5-90C9-8D7E667830A2}"/>
              </a:ext>
            </a:extLst>
          </p:cNvPr>
          <p:cNvCxnSpPr/>
          <p:nvPr/>
        </p:nvCxnSpPr>
        <p:spPr>
          <a:xfrm flipH="1">
            <a:off x="2590800" y="4149725"/>
            <a:ext cx="47466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588492D9-C8B4-4695-BA2C-D4D0FE2F1081}"/>
              </a:ext>
            </a:extLst>
          </p:cNvPr>
          <p:cNvCxnSpPr/>
          <p:nvPr/>
        </p:nvCxnSpPr>
        <p:spPr>
          <a:xfrm flipV="1">
            <a:off x="2590800" y="2328863"/>
            <a:ext cx="0" cy="182086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D5176E36-EA4A-4B84-9415-82E1A2C69C38}"/>
              </a:ext>
            </a:extLst>
          </p:cNvPr>
          <p:cNvCxnSpPr>
            <a:stCxn id="9" idx="0"/>
          </p:cNvCxnSpPr>
          <p:nvPr/>
        </p:nvCxnSpPr>
        <p:spPr>
          <a:xfrm flipV="1">
            <a:off x="8156575" y="2286000"/>
            <a:ext cx="0" cy="5381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1F5747E9-FB2C-4782-8240-FC77122C1B44}"/>
              </a:ext>
            </a:extLst>
          </p:cNvPr>
          <p:cNvCxnSpPr/>
          <p:nvPr/>
        </p:nvCxnSpPr>
        <p:spPr>
          <a:xfrm flipV="1">
            <a:off x="6678613" y="2057400"/>
            <a:ext cx="658812" cy="7223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29">
            <a:extLst>
              <a:ext uri="{FF2B5EF4-FFF2-40B4-BE49-F238E27FC236}">
                <a16:creationId xmlns="" xmlns:a16="http://schemas.microsoft.com/office/drawing/2014/main" id="{5AE26328-3B81-43CD-B2DF-6557725D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063" y="4954588"/>
            <a:ext cx="4267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Примечание: Драйвер Hysweep.dll не требуется. 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Но его можно использовать для передачи данных качки и курса в программу СЪЕМКА. Без этого драйвера графики качки в СЪЕМКЕ будут недоступны.   </a:t>
            </a:r>
          </a:p>
        </p:txBody>
      </p:sp>
    </p:spTree>
    <p:extLst>
      <p:ext uri="{BB962C8B-B14F-4D97-AF65-F5344CB8AC3E}">
        <p14:creationId xmlns:p14="http://schemas.microsoft.com/office/powerpoint/2010/main" val="638392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9" descr="Red Rog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241800"/>
            <a:ext cx="3352800" cy="1741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10" descr="RR-32LI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4" y="4287837"/>
            <a:ext cx="2480733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38D0297-AB61-4BB5-8461-D1FA20667B0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30200" y="-94456"/>
            <a:ext cx="5181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Офсеты</a:t>
            </a:r>
          </a:p>
        </p:txBody>
      </p:sp>
      <p:sp>
        <p:nvSpPr>
          <p:cNvPr id="23557" name="Text Box 12">
            <a:extLst>
              <a:ext uri="{FF2B5EF4-FFF2-40B4-BE49-F238E27FC236}">
                <a16:creationId xmlns="" xmlns:a16="http://schemas.microsoft.com/office/drawing/2014/main" id="{A6B17A7D-FF3C-43AC-90EC-60E76346A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925" y="987234"/>
            <a:ext cx="818412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rgbClr val="0090B9"/>
                </a:solidFill>
                <a:latin typeface="+mn-lt"/>
              </a:rPr>
              <a:t>Подстройка: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Базовая точка (Reference Point):  </a:t>
            </a: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Центр Тяжести судна по осям XY. Статическая ватерлиния по оси Z.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Расположение датчика:  </a:t>
            </a: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Офсеты по X, Y и Z, измеренные относительно базовой точки.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Угловые смещения:  </a:t>
            </a: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Килевая (Pitch), бортовая (roll) и курсовая (yaw) ориентация для таких устройств, как антенна МЛЭ.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Время запаздывания:  </a:t>
            </a: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Время запаздывания = время поступления информации от устройства на ПК – время измерения.</a:t>
            </a:r>
          </a:p>
        </p:txBody>
      </p:sp>
      <p:sp>
        <p:nvSpPr>
          <p:cNvPr id="23558" name="Text Box 13">
            <a:extLst>
              <a:ext uri="{FF2B5EF4-FFF2-40B4-BE49-F238E27FC236}">
                <a16:creationId xmlns="" xmlns:a16="http://schemas.microsoft.com/office/drawing/2014/main" id="{260BA8AD-D4D0-4880-ADBE-ED069E7D8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" y="6096000"/>
            <a:ext cx="8039101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Трековая Точка:  XY антенны эхолота.  Используется при съемке для индикатора уклонения от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галса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  Вводится в HYPACK HARDWARE -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Boat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Mobile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35847" name="Text Box 14">
            <a:extLst>
              <a:ext uri="{FF2B5EF4-FFF2-40B4-BE49-F238E27FC236}">
                <a16:creationId xmlns="" xmlns:a16="http://schemas.microsoft.com/office/drawing/2014/main" id="{DE120051-3FE1-4BCC-BC19-9C366D792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74345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Схема местоположения датчиков.</a:t>
            </a:r>
          </a:p>
        </p:txBody>
      </p:sp>
    </p:spTree>
    <p:extLst>
      <p:ext uri="{BB962C8B-B14F-4D97-AF65-F5344CB8AC3E}">
        <p14:creationId xmlns:p14="http://schemas.microsoft.com/office/powerpoint/2010/main" val="3989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5CC38B-7B31-4A81-A59D-13440BA60534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57150"/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Обзор HYSWEEP®</a:t>
            </a:r>
          </a:p>
        </p:txBody>
      </p:sp>
    </p:spTree>
    <p:extLst>
      <p:ext uri="{BB962C8B-B14F-4D97-AF65-F5344CB8AC3E}">
        <p14:creationId xmlns:p14="http://schemas.microsoft.com/office/powerpoint/2010/main" val="784671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72" name="Rectangle 28"/>
          <p:cNvSpPr>
            <a:spLocks noRot="1" noChangeArrowheads="1"/>
          </p:cNvSpPr>
          <p:nvPr/>
        </p:nvSpPr>
        <p:spPr bwMode="auto">
          <a:xfrm>
            <a:off x="360829" y="5943600"/>
            <a:ext cx="6477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ДК в местоположении базовой точки, трековая точка над антенной МЛЭ.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60829" y="1609165"/>
            <a:ext cx="7086600" cy="3976688"/>
            <a:chOff x="838200" y="1143000"/>
            <a:chExt cx="7086600" cy="3976688"/>
          </a:xfrm>
        </p:grpSpPr>
        <p:pic>
          <p:nvPicPr>
            <p:cNvPr id="53250" name="Picture 4" descr="HARDWARE - Default Boa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143000"/>
              <a:ext cx="7086600" cy="39766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51" name="Oval 5"/>
            <p:cNvSpPr>
              <a:spLocks noChangeArrowheads="1"/>
            </p:cNvSpPr>
            <p:nvPr/>
          </p:nvSpPr>
          <p:spPr bwMode="auto">
            <a:xfrm>
              <a:off x="2362200" y="3200400"/>
              <a:ext cx="152400" cy="152400"/>
            </a:xfrm>
            <a:prstGeom prst="ellipse">
              <a:avLst/>
            </a:prstGeom>
            <a:solidFill>
              <a:srgbClr val="00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53252" name="Line 6"/>
            <p:cNvSpPr>
              <a:spLocks noChangeShapeType="1"/>
            </p:cNvSpPr>
            <p:nvPr/>
          </p:nvSpPr>
          <p:spPr bwMode="auto">
            <a:xfrm>
              <a:off x="2438400" y="3276600"/>
              <a:ext cx="12954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53" name="Line 7"/>
            <p:cNvSpPr>
              <a:spLocks noChangeShapeType="1"/>
            </p:cNvSpPr>
            <p:nvPr/>
          </p:nvSpPr>
          <p:spPr bwMode="auto">
            <a:xfrm flipV="1">
              <a:off x="2438400" y="1600200"/>
              <a:ext cx="0" cy="16764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54" name="Rectangle 8"/>
            <p:cNvSpPr>
              <a:spLocks noChangeArrowheads="1"/>
            </p:cNvSpPr>
            <p:nvPr/>
          </p:nvSpPr>
          <p:spPr bwMode="auto">
            <a:xfrm>
              <a:off x="1447800" y="3657600"/>
              <a:ext cx="152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53255" name="Line 9"/>
            <p:cNvSpPr>
              <a:spLocks noChangeShapeType="1"/>
            </p:cNvSpPr>
            <p:nvPr/>
          </p:nvSpPr>
          <p:spPr bwMode="auto">
            <a:xfrm>
              <a:off x="5867400" y="3429000"/>
              <a:ext cx="0" cy="11430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56" name="Rectangle 10"/>
            <p:cNvSpPr>
              <a:spLocks noChangeArrowheads="1"/>
            </p:cNvSpPr>
            <p:nvPr/>
          </p:nvSpPr>
          <p:spPr bwMode="auto">
            <a:xfrm>
              <a:off x="4724400" y="3810000"/>
              <a:ext cx="152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53257" name="Oval 11"/>
            <p:cNvSpPr>
              <a:spLocks noChangeArrowheads="1"/>
            </p:cNvSpPr>
            <p:nvPr/>
          </p:nvSpPr>
          <p:spPr bwMode="auto">
            <a:xfrm>
              <a:off x="5791200" y="3505200"/>
              <a:ext cx="152400" cy="152400"/>
            </a:xfrm>
            <a:prstGeom prst="ellipse">
              <a:avLst/>
            </a:prstGeom>
            <a:solidFill>
              <a:srgbClr val="00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en-US" b="0"/>
            </a:p>
          </p:txBody>
        </p:sp>
        <p:sp>
          <p:nvSpPr>
            <p:cNvPr id="53258" name="Text Box 12"/>
            <p:cNvSpPr txBox="1">
              <a:spLocks noChangeArrowheads="1"/>
            </p:cNvSpPr>
            <p:nvPr/>
          </p:nvSpPr>
          <p:spPr bwMode="auto">
            <a:xfrm>
              <a:off x="1905000" y="2971800"/>
              <a:ext cx="5334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200" b="1" i="0" u="none" baseline="0">
                  <a:solidFill>
                    <a:srgbClr val="009900"/>
                  </a:solidFill>
                </a:rPr>
                <a:t>ДК</a:t>
              </a:r>
            </a:p>
          </p:txBody>
        </p:sp>
        <p:sp>
          <p:nvSpPr>
            <p:cNvPr id="53259" name="Text Box 13"/>
            <p:cNvSpPr txBox="1">
              <a:spLocks noChangeArrowheads="1"/>
            </p:cNvSpPr>
            <p:nvPr/>
          </p:nvSpPr>
          <p:spPr bwMode="auto">
            <a:xfrm>
              <a:off x="5257800" y="3200400"/>
              <a:ext cx="5334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200" b="1" i="0" u="none" baseline="0">
                  <a:solidFill>
                    <a:srgbClr val="009900"/>
                  </a:solidFill>
                </a:rPr>
                <a:t>ДК</a:t>
              </a:r>
            </a:p>
          </p:txBody>
        </p:sp>
        <p:sp>
          <p:nvSpPr>
            <p:cNvPr id="53260" name="Text Box 14"/>
            <p:cNvSpPr txBox="1">
              <a:spLocks noChangeArrowheads="1"/>
            </p:cNvSpPr>
            <p:nvPr/>
          </p:nvSpPr>
          <p:spPr bwMode="auto">
            <a:xfrm>
              <a:off x="1066800" y="3962400"/>
              <a:ext cx="1524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200" b="1" i="0" u="none" baseline="0">
                  <a:solidFill>
                    <a:srgbClr val="FF0000"/>
                  </a:solidFill>
                </a:rPr>
                <a:t>Антенна эхолота</a:t>
              </a:r>
            </a:p>
          </p:txBody>
        </p:sp>
        <p:sp>
          <p:nvSpPr>
            <p:cNvPr id="53261" name="Text Box 15"/>
            <p:cNvSpPr txBox="1">
              <a:spLocks noChangeArrowheads="1"/>
            </p:cNvSpPr>
            <p:nvPr/>
          </p:nvSpPr>
          <p:spPr bwMode="auto">
            <a:xfrm>
              <a:off x="4038600" y="4114800"/>
              <a:ext cx="1524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200" b="1" i="0" u="none" baseline="0">
                  <a:solidFill>
                    <a:srgbClr val="FF0000"/>
                  </a:solidFill>
                </a:rPr>
                <a:t>Антенна эхолота</a:t>
              </a:r>
            </a:p>
          </p:txBody>
        </p:sp>
        <p:sp>
          <p:nvSpPr>
            <p:cNvPr id="53262" name="Line 16"/>
            <p:cNvSpPr>
              <a:spLocks noChangeShapeType="1"/>
            </p:cNvSpPr>
            <p:nvPr/>
          </p:nvSpPr>
          <p:spPr bwMode="auto">
            <a:xfrm flipV="1">
              <a:off x="5867400" y="3429000"/>
              <a:ext cx="18288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63" name="Line 17"/>
            <p:cNvSpPr>
              <a:spLocks noChangeShapeType="1"/>
            </p:cNvSpPr>
            <p:nvPr/>
          </p:nvSpPr>
          <p:spPr bwMode="auto">
            <a:xfrm flipV="1">
              <a:off x="5867400" y="2057400"/>
              <a:ext cx="0" cy="16764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64" name="Line 18"/>
            <p:cNvSpPr>
              <a:spLocks noChangeShapeType="1"/>
            </p:cNvSpPr>
            <p:nvPr/>
          </p:nvSpPr>
          <p:spPr bwMode="auto">
            <a:xfrm>
              <a:off x="5943600" y="3429000"/>
              <a:ext cx="4572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65" name="Line 20"/>
            <p:cNvSpPr>
              <a:spLocks noChangeShapeType="1"/>
            </p:cNvSpPr>
            <p:nvPr/>
          </p:nvSpPr>
          <p:spPr bwMode="auto">
            <a:xfrm>
              <a:off x="2438400" y="3276600"/>
              <a:ext cx="0" cy="457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266" name="Line 21"/>
            <p:cNvSpPr>
              <a:spLocks noChangeShapeType="1"/>
            </p:cNvSpPr>
            <p:nvPr/>
          </p:nvSpPr>
          <p:spPr bwMode="auto">
            <a:xfrm>
              <a:off x="1600200" y="3733800"/>
              <a:ext cx="8382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70" name="AutoShape 22">
              <a:extLst>
                <a:ext uri="{FF2B5EF4-FFF2-40B4-BE49-F238E27FC236}">
                  <a16:creationId xmlns="" xmlns:a16="http://schemas.microsoft.com/office/drawing/2014/main" id="{0DC864C9-EC8E-47C3-B9C2-DAA46BA92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3581400"/>
              <a:ext cx="381000" cy="3048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104471" name="Text Box 23">
              <a:extLst>
                <a:ext uri="{FF2B5EF4-FFF2-40B4-BE49-F238E27FC236}">
                  <a16:creationId xmlns="" xmlns:a16="http://schemas.microsoft.com/office/drawing/2014/main" id="{A6590D76-F73B-4AE6-93D3-C204449C90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2800" y="28194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ru-RU" b="0" i="0" u="none" baseline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+X</a:t>
              </a:r>
            </a:p>
          </p:txBody>
        </p:sp>
        <p:sp>
          <p:nvSpPr>
            <p:cNvPr id="104472" name="Text Box 24">
              <a:extLst>
                <a:ext uri="{FF2B5EF4-FFF2-40B4-BE49-F238E27FC236}">
                  <a16:creationId xmlns="" xmlns:a16="http://schemas.microsoft.com/office/drawing/2014/main" id="{02743065-AFA1-46B8-AEDF-176C42C40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6600" y="3595688"/>
              <a:ext cx="60960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ru-RU" b="0" i="0" u="none" baseline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+X</a:t>
              </a:r>
            </a:p>
          </p:txBody>
        </p:sp>
        <p:sp>
          <p:nvSpPr>
            <p:cNvPr id="104473" name="Text Box 25">
              <a:extLst>
                <a:ext uri="{FF2B5EF4-FFF2-40B4-BE49-F238E27FC236}">
                  <a16:creationId xmlns="" xmlns:a16="http://schemas.microsoft.com/office/drawing/2014/main" id="{2F57FE02-3976-494D-AD07-804805CD86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800" y="16002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ru-RU" b="0" i="0" u="none" baseline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+Y</a:t>
              </a:r>
            </a:p>
          </p:txBody>
        </p:sp>
        <p:sp>
          <p:nvSpPr>
            <p:cNvPr id="104474" name="Text Box 26">
              <a:extLst>
                <a:ext uri="{FF2B5EF4-FFF2-40B4-BE49-F238E27FC236}">
                  <a16:creationId xmlns="" xmlns:a16="http://schemas.microsoft.com/office/drawing/2014/main" id="{FD94679A-5EE8-4E19-8665-363BBF1D4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0" y="42672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ru-RU" b="0" i="0" u="none" baseline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+Z</a:t>
              </a:r>
            </a:p>
          </p:txBody>
        </p:sp>
        <p:sp>
          <p:nvSpPr>
            <p:cNvPr id="29" name="AutoShape 22">
              <a:extLst>
                <a:ext uri="{FF2B5EF4-FFF2-40B4-BE49-F238E27FC236}">
                  <a16:creationId xmlns="" xmlns:a16="http://schemas.microsoft.com/office/drawing/2014/main" id="{E72A4979-065C-43CC-B167-4092D25EA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0" y="3276600"/>
              <a:ext cx="381000" cy="3048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>
                <a:defRPr/>
              </a:pPr>
              <a:endParaRPr lang="ru-RU" b="0">
                <a:latin typeface="Arial" charset="0"/>
              </a:endParaRPr>
            </a:p>
          </p:txBody>
        </p:sp>
        <p:sp>
          <p:nvSpPr>
            <p:cNvPr id="25626" name="TextBox 29">
              <a:extLst>
                <a:ext uri="{FF2B5EF4-FFF2-40B4-BE49-F238E27FC236}">
                  <a16:creationId xmlns="" xmlns:a16="http://schemas.microsoft.com/office/drawing/2014/main" id="{BA6A352C-9DDC-4E0A-B407-C58D3439AF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6500" y="2405063"/>
              <a:ext cx="1219200" cy="7381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defRPr/>
              </a:pPr>
              <a:r>
                <a:rPr lang="ru-RU" sz="1400" b="0" i="0" u="none" baseline="0">
                  <a:solidFill>
                    <a:schemeClr val="bg1">
                      <a:lumMod val="50000"/>
                    </a:schemeClr>
                  </a:solidFill>
                </a:rPr>
                <a:t>Судовая система координат</a:t>
              </a:r>
            </a:p>
          </p:txBody>
        </p:sp>
        <p:sp>
          <p:nvSpPr>
            <p:cNvPr id="53275" name="TextBox 30"/>
            <p:cNvSpPr txBox="1">
              <a:spLocks noChangeArrowheads="1"/>
            </p:cNvSpPr>
            <p:nvPr/>
          </p:nvSpPr>
          <p:spPr bwMode="auto">
            <a:xfrm>
              <a:off x="914400" y="3151188"/>
              <a:ext cx="8382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ru-RU" sz="1100" b="1" i="0" u="none" baseline="0" dirty="0">
                  <a:solidFill>
                    <a:srgbClr val="FFFF00"/>
                  </a:solidFill>
                </a:rPr>
                <a:t>Трековая Точка</a:t>
              </a:r>
            </a:p>
          </p:txBody>
        </p:sp>
      </p:grp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F2D2275-A543-4F2C-9948-EC799F0013A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001000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Базовая точка и трековая точка</a:t>
            </a:r>
          </a:p>
        </p:txBody>
      </p:sp>
    </p:spTree>
    <p:extLst>
      <p:ext uri="{BB962C8B-B14F-4D97-AF65-F5344CB8AC3E}">
        <p14:creationId xmlns:p14="http://schemas.microsoft.com/office/powerpoint/2010/main" val="2955611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4984F25-DDA9-471C-9FAD-8B4A48EE7F1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6172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ОБОРУДОВАНИЕ HYPACK®</a:t>
            </a:r>
          </a:p>
        </p:txBody>
      </p:sp>
      <p:sp>
        <p:nvSpPr>
          <p:cNvPr id="2056" name="Text Box 22">
            <a:extLst>
              <a:ext uri="{FF2B5EF4-FFF2-40B4-BE49-F238E27FC236}">
                <a16:creationId xmlns="" xmlns:a16="http://schemas.microsoft.com/office/drawing/2014/main" id="{F9B88808-D2A9-4740-B5D1-B9702ECFC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129506"/>
            <a:ext cx="53967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Общая программа Hardware используется для настройки датчиков HYPACK® и HYSWEEP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®.</a:t>
            </a:r>
          </a:p>
        </p:txBody>
      </p:sp>
      <p:pic>
        <p:nvPicPr>
          <p:cNvPr id="5530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53187"/>
            <a:ext cx="75533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43200"/>
            <a:ext cx="58134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5">
            <a:extLst>
              <a:ext uri="{FF2B5EF4-FFF2-40B4-BE49-F238E27FC236}">
                <a16:creationId xmlns="" xmlns:a16="http://schemas.microsoft.com/office/drawing/2014/main" id="{1B75E914-7A13-46E4-82F1-E728E96E4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074677"/>
            <a:ext cx="4648200" cy="161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Вкладыш Система: </a:t>
            </a:r>
          </a:p>
          <a:p>
            <a:pPr marL="571500" lvl="1" indent="-342900" algn="l" rtl="0">
              <a:spcBef>
                <a:spcPts val="0"/>
              </a:spcBef>
              <a:buSzPct val="98000"/>
              <a:buFont typeface="Wingdings" pitchFamily="2" charset="2"/>
              <a:buChar char="§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Включает HYSWEEP Survey 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Главная страница:</a:t>
            </a:r>
          </a:p>
          <a:p>
            <a:pPr marL="571500" lvl="1" indent="-342900" algn="l" rtl="0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Настройте датчики в HYPACK, затем HYSWEEP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AB0F4AA-6494-4EDF-BF31-F7695002FD5C}"/>
              </a:ext>
            </a:extLst>
          </p:cNvPr>
          <p:cNvSpPr/>
          <p:nvPr/>
        </p:nvSpPr>
        <p:spPr>
          <a:xfrm>
            <a:off x="1638300" y="2119668"/>
            <a:ext cx="990600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39934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4" name="Rectangle 10">
            <a:extLst>
              <a:ext uri="{FF2B5EF4-FFF2-40B4-BE49-F238E27FC236}">
                <a16:creationId xmlns="" xmlns:a16="http://schemas.microsoft.com/office/drawing/2014/main" id="{D175747B-66B1-43EC-9CDC-69A911F9D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429000"/>
            <a:ext cx="5257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14400" lvl="1" indent="-457200" algn="l" rtl="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Times New Roman" pitchFamily="18" charset="0"/>
              <a:buNone/>
              <a:defRPr/>
            </a:pPr>
            <a:endParaRPr lang="ru-RU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14400" lvl="1" indent="-457200" algn="l" rtl="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Times New Roman" pitchFamily="18" charset="0"/>
              <a:buNone/>
              <a:defRPr/>
            </a:pPr>
            <a:endParaRPr lang="ru-RU" sz="20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8C6C2AF-51C2-4600-AB5B-4DC65718050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3058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ОБОРУДОВАНИЕ</a:t>
            </a:r>
          </a:p>
        </p:txBody>
      </p:sp>
      <p:sp>
        <p:nvSpPr>
          <p:cNvPr id="18439" name="Text Box 14">
            <a:extLst>
              <a:ext uri="{FF2B5EF4-FFF2-40B4-BE49-F238E27FC236}">
                <a16:creationId xmlns="" xmlns:a16="http://schemas.microsoft.com/office/drawing/2014/main" id="{ECCC0EC7-E7D8-4D36-9D2E-24CE8707E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066800"/>
            <a:ext cx="89154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Устройства позиционирования: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GPS.DLL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для позиционирования по серийному либо сетевому порту.  При необходимости также курс и поправки за уровень.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POSMV.DLL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инерционный датчик Applanix POS/MV по сетевому интерфейсу.  Также поправка за уровень если нужно.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F180.DLL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инерционный датчик Coda Octopus F180 - передача позиций по сети.  Также поправка за уровень если нужно.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NOVATEL-SPAN.DLL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для позиционирования Novatel.  Также поправка за уровень если нужно.</a:t>
            </a:r>
          </a:p>
        </p:txBody>
      </p:sp>
      <p:sp>
        <p:nvSpPr>
          <p:cNvPr id="18440" name="Text Box 15">
            <a:extLst>
              <a:ext uri="{FF2B5EF4-FFF2-40B4-BE49-F238E27FC236}">
                <a16:creationId xmlns="" xmlns:a16="http://schemas.microsoft.com/office/drawing/2014/main" id="{75FB7DBC-1120-4D56-84A1-F6BB43662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405902"/>
            <a:ext cx="8467725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Укажите опцию синхронизации часов ПК (кликните HYPACK </a:t>
            </a:r>
            <a:r>
              <a:rPr lang="ru-RU" sz="1600" b="0" i="0" u="none" baseline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Configuration</a:t>
            </a: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Введите офсеты трековой точки (местоположение антенны МЛЭ) во вкладыше </a:t>
            </a:r>
            <a:r>
              <a:rPr lang="ru-RU" sz="1600" b="0" i="0" u="none" baseline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Mobile</a:t>
            </a: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для судна.</a:t>
            </a:r>
          </a:p>
        </p:txBody>
      </p:sp>
      <p:pic>
        <p:nvPicPr>
          <p:cNvPr id="5735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t="50568" r="31598" b="26956"/>
          <a:stretch>
            <a:fillRect/>
          </a:stretch>
        </p:blipFill>
        <p:spPr bwMode="auto">
          <a:xfrm>
            <a:off x="3757613" y="4176713"/>
            <a:ext cx="5257800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04161"/>
            <a:ext cx="2797504" cy="2321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3792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E73B4F9B-F4C6-4B92-99C4-2033B5497C5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7620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HARDWARE (настройте HYSWEEP®)</a:t>
            </a:r>
          </a:p>
        </p:txBody>
      </p:sp>
      <p:sp>
        <p:nvSpPr>
          <p:cNvPr id="47107" name="Text Box 9">
            <a:extLst>
              <a:ext uri="{FF2B5EF4-FFF2-40B4-BE49-F238E27FC236}">
                <a16:creationId xmlns="" xmlns:a16="http://schemas.microsoft.com/office/drawing/2014/main" id="{CB9365DC-B003-47EA-910E-0696B3085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95400"/>
            <a:ext cx="8839200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Настройте раздел HYSWEEP</a:t>
            </a:r>
            <a:r>
              <a:rPr lang="ru-RU" sz="16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Survey - добавьте драйвер эхолота, датчика качки и курса. 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Выберите из списка в окне Manufacturer/Model, затем кликните «Add» в раздел INSTALLED.    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Примечание: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Некоторые МЛЭ могут передавать данные качки и курса на драйвер.</a:t>
            </a:r>
          </a:p>
        </p:txBody>
      </p:sp>
      <p:sp>
        <p:nvSpPr>
          <p:cNvPr id="10" name="Text Box 20">
            <a:extLst>
              <a:ext uri="{FF2B5EF4-FFF2-40B4-BE49-F238E27FC236}">
                <a16:creationId xmlns="" xmlns:a16="http://schemas.microsoft.com/office/drawing/2014/main" id="{38FB7937-0A8E-409C-BF16-AB3AC02C2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988237"/>
            <a:ext cx="7208838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Отсутствует устройство «HYPACK® Navigation device» в разделе HYWEEP SURVEY. Он включен в настройки автоматически.   </a:t>
            </a:r>
          </a:p>
        </p:txBody>
      </p:sp>
      <p:pic>
        <p:nvPicPr>
          <p:cNvPr id="593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2922588"/>
            <a:ext cx="6176963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382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F4D2C31-23AA-4EA4-A42E-38174E269F5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7543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Многолучевой эхолот</a:t>
            </a:r>
          </a:p>
        </p:txBody>
      </p:sp>
      <p:sp>
        <p:nvSpPr>
          <p:cNvPr id="3080" name="Text Box 21">
            <a:extLst>
              <a:ext uri="{FF2B5EF4-FFF2-40B4-BE49-F238E27FC236}">
                <a16:creationId xmlns="" xmlns:a16="http://schemas.microsoft.com/office/drawing/2014/main" id="{64F7F5AF-90FE-4B75-AA18-D6314A38D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75" y="5516563"/>
            <a:ext cx="85344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Setup:</a:t>
            </a:r>
          </a:p>
          <a:p>
            <a:pPr marL="176213" indent="-176213"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особые настройки (зависит от модели).</a:t>
            </a:r>
          </a:p>
        </p:txBody>
      </p:sp>
      <p:sp>
        <p:nvSpPr>
          <p:cNvPr id="3081" name="Text Box 23">
            <a:extLst>
              <a:ext uri="{FF2B5EF4-FFF2-40B4-BE49-F238E27FC236}">
                <a16:creationId xmlns="" xmlns:a16="http://schemas.microsoft.com/office/drawing/2014/main" id="{D43560D5-42F8-4656-87AA-74D6565F1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90600"/>
            <a:ext cx="8534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Connect / подключение:</a:t>
            </a:r>
          </a:p>
          <a:p>
            <a:pPr marL="176213" indent="-176213"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Большинство сонаров имеют сетевой интерфейс.  Для устройств TCP/IP требуется фиксированный номер порта и адрес IP.</a:t>
            </a:r>
          </a:p>
          <a:p>
            <a:pPr marL="176213" indent="-176213"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“HYSWEEP Interfacing.pdf” (в папке HYPACK 2018/Help).</a:t>
            </a:r>
          </a:p>
        </p:txBody>
      </p:sp>
      <p:pic>
        <p:nvPicPr>
          <p:cNvPr id="6144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60"/>
          <a:stretch>
            <a:fillRect/>
          </a:stretch>
        </p:blipFill>
        <p:spPr bwMode="auto">
          <a:xfrm>
            <a:off x="422275" y="2767013"/>
            <a:ext cx="7731125" cy="2543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80824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>
            <a:extLst>
              <a:ext uri="{FF2B5EF4-FFF2-40B4-BE49-F238E27FC236}">
                <a16:creationId xmlns="" xmlns:a16="http://schemas.microsoft.com/office/drawing/2014/main" id="{A246E9A5-0BD8-4835-A830-9B452D494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4953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 rtl="0" eaLnBrk="1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endParaRPr lang="ru-RU" sz="20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CA778A7-4056-40AB-9142-B6ABB1F4478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Многолучевой эхолот - вкладыш Device Offsets</a:t>
            </a:r>
          </a:p>
        </p:txBody>
      </p:sp>
      <p:sp>
        <p:nvSpPr>
          <p:cNvPr id="49156" name="Text Box 12">
            <a:extLst>
              <a:ext uri="{FF2B5EF4-FFF2-40B4-BE49-F238E27FC236}">
                <a16:creationId xmlns="" xmlns:a16="http://schemas.microsoft.com/office/drawing/2014/main" id="{F7492527-F364-4542-819C-C57C72C11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158875"/>
            <a:ext cx="9144000" cy="1508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антенну 1 или 2 (Sonar Head 1 или 2).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Введите смещения от базовой точки.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Введите угловые офсеты по данным теста Patch.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Время запаздывания должно равняться.  (Время запаздывания навигации вводится в офсеты датчика позиционирования)</a:t>
            </a:r>
          </a:p>
        </p:txBody>
      </p:sp>
      <p:pic>
        <p:nvPicPr>
          <p:cNvPr id="6349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835276"/>
            <a:ext cx="6487459" cy="377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51207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>
            <a:extLst>
              <a:ext uri="{FF2B5EF4-FFF2-40B4-BE49-F238E27FC236}">
                <a16:creationId xmlns="" xmlns:a16="http://schemas.microsoft.com/office/drawing/2014/main" id="{4AB5300A-5920-45AD-B2F5-88D2D7181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4953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 rtl="0" eaLnBrk="1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endParaRPr lang="ru-RU" sz="20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443432F-D522-4EC1-BC60-E98A6AD773C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305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000" b="0" i="0" u="none" baseline="0">
                <a:solidFill>
                  <a:schemeClr val="bg1"/>
                </a:solidFill>
                <a:latin typeface="+mj-lt"/>
              </a:rPr>
              <a:t>Многолучевой эхолот - вкладыш Device Offsets (продолжение)</a:t>
            </a:r>
          </a:p>
        </p:txBody>
      </p:sp>
      <p:sp>
        <p:nvSpPr>
          <p:cNvPr id="49156" name="Text Box 12">
            <a:extLst>
              <a:ext uri="{FF2B5EF4-FFF2-40B4-BE49-F238E27FC236}">
                <a16:creationId xmlns="" xmlns:a16="http://schemas.microsoft.com/office/drawing/2014/main" id="{661761B7-E524-4688-9304-E29055EBE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88142"/>
            <a:ext cx="7884459" cy="738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Для многолучевых эхолотов, включающих данные качки в пакеты данных, выберите MRU Offsets из ниспадающего меню: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46CDD4F-F54E-4C76-A3CA-2E595788E8E3}"/>
              </a:ext>
            </a:extLst>
          </p:cNvPr>
          <p:cNvSpPr/>
          <p:nvPr/>
        </p:nvSpPr>
        <p:spPr>
          <a:xfrm>
            <a:off x="304800" y="3929613"/>
            <a:ext cx="833278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Введите смещения от базовой точки.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endParaRPr lang="ru-RU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ПРИМЕЧАНИЕ:  Введите статические величины углов по осям бортовой и килевой качки, отображенные в ДК, когда судно уравнено, а осадка антенны МЛЭ измерена и введена в офсетах.  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(Это правильно компенсирует осадку МЛЭ при волнении)</a:t>
            </a:r>
          </a:p>
        </p:txBody>
      </p:sp>
      <p:pic>
        <p:nvPicPr>
          <p:cNvPr id="655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2514600"/>
            <a:ext cx="81534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31609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4B0B7C7-17DE-475A-A2E2-75F4B73D07E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Датчики курса и качки</a:t>
            </a:r>
          </a:p>
        </p:txBody>
      </p:sp>
      <p:sp>
        <p:nvSpPr>
          <p:cNvPr id="4103" name="Text Box 12">
            <a:extLst>
              <a:ext uri="{FF2B5EF4-FFF2-40B4-BE49-F238E27FC236}">
                <a16:creationId xmlns="" xmlns:a16="http://schemas.microsoft.com/office/drawing/2014/main" id="{42C3E5B8-51A5-4C23-98AF-D507F8A01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319213"/>
            <a:ext cx="8991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Devices: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Если есть в списке, выберите соответствующий драйвер.  Если нет...</a:t>
            </a:r>
          </a:p>
          <a:p>
            <a:pPr marL="742950" lvl="1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Сообщение “TSS1” является стандартом для вертикальной, бортовой и килевой качки (драйвер «TSS DMS»).</a:t>
            </a:r>
          </a:p>
          <a:p>
            <a:pPr marL="742950" lvl="1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Сообщение NMEA “HDT” является стандартом для данных по курсу (драйвер «NMEA-0183 Gyro»).</a:t>
            </a:r>
          </a:p>
          <a:p>
            <a:pPr marL="742950" lvl="1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090B9"/>
                </a:solidFill>
                <a:latin typeface="+mn-lt"/>
              </a:rPr>
              <a:t>Можно настроить драйвер Generic Attitude для чтения сообщений ASCII.</a:t>
            </a:r>
          </a:p>
        </p:txBody>
      </p:sp>
      <p:sp>
        <p:nvSpPr>
          <p:cNvPr id="4104" name="Text Box 13">
            <a:extLst>
              <a:ext uri="{FF2B5EF4-FFF2-40B4-BE49-F238E27FC236}">
                <a16:creationId xmlns="" xmlns:a16="http://schemas.microsoft.com/office/drawing/2014/main" id="{E49C40AD-AF8D-46D5-B8FD-E2A2AFD82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497263"/>
            <a:ext cx="8610600" cy="7848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Connect / подключение: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Введите настройки серийного или сетевого интерфейса.  Помните о “Hysweep Interfacing.doc”.</a:t>
            </a:r>
          </a:p>
        </p:txBody>
      </p:sp>
      <p:sp>
        <p:nvSpPr>
          <p:cNvPr id="4105" name="Text Box 14">
            <a:extLst>
              <a:ext uri="{FF2B5EF4-FFF2-40B4-BE49-F238E27FC236}">
                <a16:creationId xmlns="" xmlns:a16="http://schemas.microsoft.com/office/drawing/2014/main" id="{F7EB3DB0-64AA-4E7E-9548-BF2B286A5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4648200"/>
            <a:ext cx="8610600" cy="1615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Офсеты: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Смещения датчика качки, измеренные от базовой точки.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Угловые смещения для датчика качки можно оставить равными нулю.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Угловое смещение для курса (yaw) можно использовать для поправки на девиацию.</a:t>
            </a:r>
          </a:p>
        </p:txBody>
      </p:sp>
    </p:spTree>
    <p:extLst>
      <p:ext uri="{BB962C8B-B14F-4D97-AF65-F5344CB8AC3E}">
        <p14:creationId xmlns:p14="http://schemas.microsoft.com/office/powerpoint/2010/main" val="3543617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079DEC4-283C-4D9E-9823-A4EB8395B85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14288"/>
            <a:ext cx="7391400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Тестирование и сохранение настроек...</a:t>
            </a:r>
          </a:p>
        </p:txBody>
      </p:sp>
      <p:sp>
        <p:nvSpPr>
          <p:cNvPr id="22534" name="Text Box 10">
            <a:extLst>
              <a:ext uri="{FF2B5EF4-FFF2-40B4-BE49-F238E27FC236}">
                <a16:creationId xmlns="" xmlns:a16="http://schemas.microsoft.com/office/drawing/2014/main" id="{B09989E6-B5F8-4DEF-AE2F-C8409379A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4086" y="1683030"/>
            <a:ext cx="2855259" cy="1569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Вкладыш Connect:  Можно протестировать поступление данных от устройств во вкладыше Connect COM Test и Network Test.</a:t>
            </a:r>
          </a:p>
        </p:txBody>
      </p:sp>
      <p:sp>
        <p:nvSpPr>
          <p:cNvPr id="22535" name="Text Box 11">
            <a:extLst>
              <a:ext uri="{FF2B5EF4-FFF2-40B4-BE49-F238E27FC236}">
                <a16:creationId xmlns="" xmlns:a16="http://schemas.microsoft.com/office/drawing/2014/main" id="{C595A720-4185-4A4B-B1C9-AE9026DFA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6850" y="3594348"/>
            <a:ext cx="2922495" cy="206210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Переключение между несколькими конфигурациями оборудования:</a:t>
            </a: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открыть и сохранить другую конфигурацию оборудования в меню FILE - Import/Export.</a:t>
            </a:r>
          </a:p>
        </p:txBody>
      </p:sp>
      <p:pic>
        <p:nvPicPr>
          <p:cNvPr id="6963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12" y="1215838"/>
            <a:ext cx="53340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93" b="76042"/>
          <a:stretch>
            <a:fillRect/>
          </a:stretch>
        </p:blipFill>
        <p:spPr bwMode="auto">
          <a:xfrm>
            <a:off x="403412" y="4146177"/>
            <a:ext cx="39624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99116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0BFFC21-C7E5-4754-84B7-7E5C4BD315FB}"/>
              </a:ext>
            </a:extLst>
          </p:cNvPr>
          <p:cNvSpPr/>
          <p:nvPr/>
        </p:nvSpPr>
        <p:spPr>
          <a:xfrm>
            <a:off x="4572000" y="1600200"/>
            <a:ext cx="4114800" cy="4572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1C0CC4BF-6778-4B83-A93E-0F5DAD0225DC}"/>
              </a:ext>
            </a:extLst>
          </p:cNvPr>
          <p:cNvSpPr/>
          <p:nvPr/>
        </p:nvSpPr>
        <p:spPr>
          <a:xfrm>
            <a:off x="304800" y="1600200"/>
            <a:ext cx="4114800" cy="4572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5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Калибрование системы</a:t>
            </a:r>
          </a:p>
        </p:txBody>
      </p:sp>
      <p:sp>
        <p:nvSpPr>
          <p:cNvPr id="17414" name="Text Box 6">
            <a:extLst>
              <a:ext uri="{FF2B5EF4-FFF2-40B4-BE49-F238E27FC236}">
                <a16:creationId xmlns="" xmlns:a16="http://schemas.microsoft.com/office/drawing/2014/main" id="{3162FFA8-C149-4E31-9142-FE5A3F3E6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856207"/>
            <a:ext cx="40386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1" i="0" u="none" baseline="0">
                <a:solidFill>
                  <a:schemeClr val="bg2"/>
                </a:solidFill>
                <a:latin typeface="+mn-lt"/>
              </a:rPr>
              <a:t>HYSWEEP® Patch Test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Определение разворота антенны по осям бортовой (Roll), килевой (Pitch) качки и по курсу (Yaw).  Следует точно определить ориентацию антенны эхолота.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Также определение времени запаздывания GPS, если необходимо.</a:t>
            </a:r>
          </a:p>
        </p:txBody>
      </p:sp>
      <p:sp>
        <p:nvSpPr>
          <p:cNvPr id="17415" name="Text Box 7">
            <a:extLst>
              <a:ext uri="{FF2B5EF4-FFF2-40B4-BE49-F238E27FC236}">
                <a16:creationId xmlns="" xmlns:a16="http://schemas.microsoft.com/office/drawing/2014/main" id="{E4B97FF3-87EF-4DF3-976A-B61DE740A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1876425"/>
            <a:ext cx="3886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1" i="0" u="none" baseline="0">
                <a:solidFill>
                  <a:schemeClr val="bg2"/>
                </a:solidFill>
                <a:latin typeface="+mn-lt"/>
              </a:rPr>
              <a:t>HYSWEEP® Bar Check - тарирование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Определение заглубления антенны МЛЭ.</a:t>
            </a:r>
          </a:p>
        </p:txBody>
      </p:sp>
      <p:sp>
        <p:nvSpPr>
          <p:cNvPr id="22535" name="Text Box 11">
            <a:extLst>
              <a:ext uri="{FF2B5EF4-FFF2-40B4-BE49-F238E27FC236}">
                <a16:creationId xmlns="" xmlns:a16="http://schemas.microsoft.com/office/drawing/2014/main" id="{1A7473B9-629D-425E-878C-2236528CE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224428"/>
            <a:ext cx="762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МЛЭС следует калибровать!</a:t>
            </a:r>
          </a:p>
        </p:txBody>
      </p:sp>
      <p:pic>
        <p:nvPicPr>
          <p:cNvPr id="49160" name="Picture 4" descr="10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0" y="3675529"/>
            <a:ext cx="4227359" cy="262843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5" name="Text Box 13">
            <a:extLst>
              <a:ext uri="{FF2B5EF4-FFF2-40B4-BE49-F238E27FC236}">
                <a16:creationId xmlns="" xmlns:a16="http://schemas.microsoft.com/office/drawing/2014/main" id="{ED4E92B9-A774-4C0A-9E3A-5D2B255E8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6303963"/>
            <a:ext cx="32766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Зачем нужен тест Patch.</a:t>
            </a:r>
          </a:p>
        </p:txBody>
      </p:sp>
      <p:pic>
        <p:nvPicPr>
          <p:cNvPr id="49162" name="Picture 4" descr="100_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2995613"/>
            <a:ext cx="3200400" cy="3200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7" name="Text Box 16">
            <a:extLst>
              <a:ext uri="{FF2B5EF4-FFF2-40B4-BE49-F238E27FC236}">
                <a16:creationId xmlns="" xmlns:a16="http://schemas.microsoft.com/office/drawing/2014/main" id="{2F0B7139-6B4C-4F6E-B752-14E18104A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824" y="6283325"/>
            <a:ext cx="2819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Тарирования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40596895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pic0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806" y="1295400"/>
            <a:ext cx="4705350" cy="3759200"/>
          </a:xfr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E9219863-D59D-44D4-8BA5-173E7681D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77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Обзор HYSWEEP®</a:t>
            </a:r>
          </a:p>
        </p:txBody>
      </p:sp>
      <p:sp>
        <p:nvSpPr>
          <p:cNvPr id="26628" name="Text Box 5">
            <a:extLst>
              <a:ext uri="{FF2B5EF4-FFF2-40B4-BE49-F238E27FC236}">
                <a16:creationId xmlns="" xmlns:a16="http://schemas.microsoft.com/office/drawing/2014/main" id="{10C4C190-A80F-4637-A9D7-453605758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5054600"/>
            <a:ext cx="451061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ГС BUFE, ИК Армии США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Офис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Солт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Сте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 Мари</a:t>
            </a:r>
          </a:p>
        </p:txBody>
      </p:sp>
      <p:sp>
        <p:nvSpPr>
          <p:cNvPr id="26629" name="Text Box 6">
            <a:extLst>
              <a:ext uri="{FF2B5EF4-FFF2-40B4-BE49-F238E27FC236}">
                <a16:creationId xmlns="" xmlns:a16="http://schemas.microsoft.com/office/drawing/2014/main" id="{AB639C41-6F31-4A72-BC4C-7EE8D765C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2089150"/>
            <a:ext cx="3317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Полное покрытие DC3.</a:t>
            </a:r>
          </a:p>
        </p:txBody>
      </p:sp>
      <p:pic>
        <p:nvPicPr>
          <p:cNvPr id="9" name="Plan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463" y="2554941"/>
            <a:ext cx="3721950" cy="316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9618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Подготовка к съемке</a:t>
            </a:r>
          </a:p>
        </p:txBody>
      </p:sp>
      <p:sp>
        <p:nvSpPr>
          <p:cNvPr id="4103" name="Text Box 6">
            <a:extLst>
              <a:ext uri="{FF2B5EF4-FFF2-40B4-BE49-F238E27FC236}">
                <a16:creationId xmlns="" xmlns:a16="http://schemas.microsoft.com/office/drawing/2014/main" id="{43EFB34A-CAEE-4AD1-823F-959C4BAC5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320406"/>
            <a:ext cx="48006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bg2"/>
                </a:solidFill>
                <a:latin typeface="+mn-lt"/>
              </a:rPr>
              <a:t>Запланированные галсы съемки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Сетка параллельных галсов с учетом полосы обзора МЛЭ.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Иногда сложно, поскольку полоса обзора изменяется с глубиной.</a:t>
            </a:r>
          </a:p>
        </p:txBody>
      </p:sp>
      <p:sp>
        <p:nvSpPr>
          <p:cNvPr id="4104" name="Text Box 7">
            <a:extLst>
              <a:ext uri="{FF2B5EF4-FFF2-40B4-BE49-F238E27FC236}">
                <a16:creationId xmlns="" xmlns:a16="http://schemas.microsoft.com/office/drawing/2014/main" id="{DACA3769-90F7-4F34-8447-29BD16D68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106" y="1317793"/>
            <a:ext cx="29718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bg2"/>
                </a:solidFill>
                <a:latin typeface="+mn-lt"/>
              </a:rPr>
              <a:t>Матрица покрытия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Альтернатива галсам.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“Закрасьте дно” чтобы полностью покрыть участок данными съемки.</a:t>
            </a:r>
          </a:p>
        </p:txBody>
      </p:sp>
      <p:graphicFrame>
        <p:nvGraphicFramePr>
          <p:cNvPr id="5120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610143"/>
              </p:ext>
            </p:extLst>
          </p:nvPr>
        </p:nvGraphicFramePr>
        <p:xfrm>
          <a:off x="347472" y="2941638"/>
          <a:ext cx="7010400" cy="323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Bitmap Image" r:id="rId4" imgW="7811590" imgH="3600000" progId="Paint.Picture">
                  <p:embed/>
                </p:oleObj>
              </mc:Choice>
              <mc:Fallback>
                <p:oleObj name="Bitmap Image" r:id="rId4" imgW="7811590" imgH="360000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472" y="2941638"/>
                        <a:ext cx="7010400" cy="32321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13">
            <a:extLst>
              <a:ext uri="{FF2B5EF4-FFF2-40B4-BE49-F238E27FC236}">
                <a16:creationId xmlns="" xmlns:a16="http://schemas.microsoft.com/office/drawing/2014/main" id="{0CFA9570-B4DE-44FE-A17D-69BD23A14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6272400"/>
            <a:ext cx="7010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Перепады глубин затрудняют использование галсов.  Альтернатива - «закрашивание дна».</a:t>
            </a:r>
          </a:p>
        </p:txBody>
      </p:sp>
    </p:spTree>
    <p:extLst>
      <p:ext uri="{BB962C8B-B14F-4D97-AF65-F5344CB8AC3E}">
        <p14:creationId xmlns:p14="http://schemas.microsoft.com/office/powerpoint/2010/main" val="193031281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СЪЕМКА HYSWEEP®</a:t>
            </a:r>
          </a:p>
        </p:txBody>
      </p:sp>
      <p:sp>
        <p:nvSpPr>
          <p:cNvPr id="5127" name="Text Box 6">
            <a:extLst>
              <a:ext uri="{FF2B5EF4-FFF2-40B4-BE49-F238E27FC236}">
                <a16:creationId xmlns="" xmlns:a16="http://schemas.microsoft.com/office/drawing/2014/main" id="{C90B666D-F794-4CE7-860E-FD05C20CD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6688" y="1524000"/>
            <a:ext cx="50292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Особенности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098DB4"/>
                </a:solidFill>
                <a:latin typeface="+mn-lt"/>
              </a:rPr>
              <a:t>Сбор и запись данных.  Постановка целей и картирование покрытия.  СНН и другие опции контроля качества в 16 окнах.</a:t>
            </a:r>
          </a:p>
        </p:txBody>
      </p:sp>
      <p:sp>
        <p:nvSpPr>
          <p:cNvPr id="5128" name="Text Box 7">
            <a:extLst>
              <a:ext uri="{FF2B5EF4-FFF2-40B4-BE49-F238E27FC236}">
                <a16:creationId xmlns="" xmlns:a16="http://schemas.microsoft.com/office/drawing/2014/main" id="{320DF950-15D6-472E-8AFD-46DB72F13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" y="4315052"/>
            <a:ext cx="4876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Погрешности из-за рефракции в режиме реального времени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Рефракция наблюдается при изменении скорости звука.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Неверно определенный профиль скорости звука – особенно в устьевых участках.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98DB4"/>
                </a:solidFill>
                <a:latin typeface="+mn-lt"/>
              </a:rPr>
              <a:t>Свидетельство рефракции – искривленные профили по развертке (улыбка).</a:t>
            </a:r>
          </a:p>
        </p:txBody>
      </p:sp>
      <p:pic>
        <p:nvPicPr>
          <p:cNvPr id="5325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524000"/>
            <a:ext cx="3471863" cy="2063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3254" name="Object 14"/>
          <p:cNvGraphicFramePr>
            <a:graphicFrameLocks noChangeAspect="1"/>
          </p:cNvGraphicFramePr>
          <p:nvPr/>
        </p:nvGraphicFramePr>
        <p:xfrm>
          <a:off x="5340350" y="3733800"/>
          <a:ext cx="3422650" cy="205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Bitmap Image" r:id="rId5" imgW="5811061" imgH="3495238" progId="Paint.Picture">
                  <p:embed/>
                </p:oleObj>
              </mc:Choice>
              <mc:Fallback>
                <p:oleObj name="Bitmap Image" r:id="rId5" imgW="5811061" imgH="34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0350" y="3733800"/>
                        <a:ext cx="3422650" cy="205898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15">
            <a:extLst>
              <a:ext uri="{FF2B5EF4-FFF2-40B4-BE49-F238E27FC236}">
                <a16:creationId xmlns="" xmlns:a16="http://schemas.microsoft.com/office/drawing/2014/main" id="{47A0636F-D237-49CF-A8A3-DB2E550C0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7950" y="5791200"/>
            <a:ext cx="3581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latin typeface="+mn-lt"/>
              </a:rPr>
              <a:t>Разные пути луча, излученного под одним и тем же углом, при разных условиях рефракции.</a:t>
            </a:r>
          </a:p>
        </p:txBody>
      </p:sp>
      <p:sp>
        <p:nvSpPr>
          <p:cNvPr id="5129" name="Text Box 18">
            <a:extLst>
              <a:ext uri="{FF2B5EF4-FFF2-40B4-BE49-F238E27FC236}">
                <a16:creationId xmlns="" xmlns:a16="http://schemas.microsoft.com/office/drawing/2014/main" id="{0D626762-48A3-40CA-8C73-F2F1155D3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072" y="3605213"/>
            <a:ext cx="31242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latin typeface="+mn-lt"/>
              </a:rPr>
              <a:t>HYSWEEP® 3-D Seafloor</a:t>
            </a:r>
          </a:p>
        </p:txBody>
      </p:sp>
    </p:spTree>
    <p:extLst>
      <p:ext uri="{BB962C8B-B14F-4D97-AF65-F5344CB8AC3E}">
        <p14:creationId xmlns:p14="http://schemas.microsoft.com/office/powerpoint/2010/main" val="95076722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6D40C9-FDA1-4FE1-81D3-9F52DFEAE388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/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СЪЕМКА HYSWEEP®</a:t>
            </a:r>
          </a:p>
        </p:txBody>
      </p:sp>
    </p:spTree>
    <p:extLst>
      <p:ext uri="{BB962C8B-B14F-4D97-AF65-F5344CB8AC3E}">
        <p14:creationId xmlns:p14="http://schemas.microsoft.com/office/powerpoint/2010/main" val="796820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HYSWEEPSurvey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72" y="1427256"/>
            <a:ext cx="5991225" cy="47910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CED664AA-1CA2-4289-9B53-64C79AC1A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072" y="200585"/>
            <a:ext cx="647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</a:rPr>
              <a:t>СЪЕМКА </a:t>
            </a:r>
            <a:r>
              <a:rPr lang="ru-RU" sz="3200" b="0" i="0" u="none" baseline="0">
                <a:solidFill>
                  <a:schemeClr val="bg1"/>
                </a:solidFill>
                <a:latin typeface="Verdana" pitchFamily="34" charset="0"/>
              </a:rPr>
              <a:t>HYSWEEP®</a:t>
            </a:r>
          </a:p>
        </p:txBody>
      </p:sp>
      <p:sp>
        <p:nvSpPr>
          <p:cNvPr id="37892" name="Text Box 12">
            <a:extLst>
              <a:ext uri="{FF2B5EF4-FFF2-40B4-BE49-F238E27FC236}">
                <a16:creationId xmlns="" xmlns:a16="http://schemas.microsoft.com/office/drawing/2014/main" id="{8C55D8E5-219E-4866-B338-D005F8F92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138" y="2038350"/>
            <a:ext cx="2709862" cy="34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Программа для сбора данных многолучевой эхолокаторной системы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Сбор данных МЛЭ и вспомогательных датчиков.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Отображение графической информации в режиме реального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65362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30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3261AAE-C080-42A0-AB14-DFFFA88A9AF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6050" y="0"/>
            <a:ext cx="68770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СЪЕМКА HYSWEEP®</a:t>
            </a:r>
          </a:p>
        </p:txBody>
      </p:sp>
      <p:sp>
        <p:nvSpPr>
          <p:cNvPr id="40963" name="Text Box 20">
            <a:extLst>
              <a:ext uri="{FF2B5EF4-FFF2-40B4-BE49-F238E27FC236}">
                <a16:creationId xmlns="" xmlns:a16="http://schemas.microsoft.com/office/drawing/2014/main" id="{2F2EB244-0B88-4F87-8032-C32175947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1092200"/>
            <a:ext cx="402431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1" i="0" u="none" baseline="0">
                <a:solidFill>
                  <a:srgbClr val="098DB4"/>
                </a:solidFill>
                <a:latin typeface="+mj-lt"/>
              </a:rPr>
              <a:t>Подготовка к съемке: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latin typeface="+mj-lt"/>
              </a:rPr>
              <a:t>Настройка геодезических параметров и конфигурация оборудования в HYPACK® Hardware.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latin typeface="+mj-lt"/>
              </a:rPr>
              <a:t>Галсы и/или матрицы для навигации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latin typeface="+mj-lt"/>
              </a:rPr>
              <a:t>Параметры суммарной накопленной неопределенности TPU, если вы хотите использовать окна TPU при съемке.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latin typeface="+mj-lt"/>
              </a:rPr>
              <a:t>Можно ввести профиль скорости звука и файл поправок за уровни в съемке.</a:t>
            </a:r>
          </a:p>
        </p:txBody>
      </p:sp>
      <p:sp>
        <p:nvSpPr>
          <p:cNvPr id="40964" name="Text Box 23">
            <a:extLst>
              <a:ext uri="{FF2B5EF4-FFF2-40B4-BE49-F238E27FC236}">
                <a16:creationId xmlns="" xmlns:a16="http://schemas.microsoft.com/office/drawing/2014/main" id="{B6344624-2601-492B-854F-1D63FBB77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330" y="4924051"/>
            <a:ext cx="4290779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1" i="0" u="none" baseline="0">
                <a:solidFill>
                  <a:srgbClr val="098DB4"/>
                </a:solidFill>
                <a:latin typeface="+mj-lt"/>
              </a:rPr>
              <a:t>Запустите программу СЪЕМКА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latin typeface="+mj-lt"/>
              </a:rPr>
              <a:t>Используйте меню либо иконку на панели инструментов для запуска обоих программ HYPACK</a:t>
            </a:r>
            <a:r>
              <a:rPr lang="ru-RU" sz="1400" b="0" i="0" u="none" baseline="30000">
                <a:latin typeface="+mj-lt"/>
              </a:rPr>
              <a:t>®</a:t>
            </a:r>
            <a:r>
              <a:rPr lang="ru-RU" sz="1400" b="0" i="0" u="none" baseline="0">
                <a:latin typeface="+mj-lt"/>
              </a:rPr>
              <a:t> SURVEY и HYSWEEP</a:t>
            </a:r>
            <a:r>
              <a:rPr lang="ru-RU" sz="1400" b="0" i="0" u="none" baseline="30000">
                <a:latin typeface="+mj-lt"/>
              </a:rPr>
              <a:t>®</a:t>
            </a:r>
            <a:r>
              <a:rPr lang="ru-RU" sz="1400" b="0" i="0" u="none" baseline="0">
                <a:latin typeface="+mj-lt"/>
              </a:rPr>
              <a:t> SURVEY.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latin typeface="+mj-lt"/>
              </a:rPr>
              <a:t>Используйте иконку Smart Launch для запуска обеих программ.</a:t>
            </a:r>
            <a:endParaRPr lang="ru-RU" altLang="en-US" sz="1400" dirty="0">
              <a:latin typeface="Verdana" pitchFamily="34" charset="0"/>
            </a:endParaRPr>
          </a:p>
        </p:txBody>
      </p:sp>
      <p:graphicFrame>
        <p:nvGraphicFramePr>
          <p:cNvPr id="40965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209838"/>
              </p:ext>
            </p:extLst>
          </p:nvPr>
        </p:nvGraphicFramePr>
        <p:xfrm>
          <a:off x="4125913" y="1204947"/>
          <a:ext cx="4621213" cy="327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Bitmap Image" r:id="rId4" imgW="7419048" imgH="5257143" progId="Paint.Picture">
                  <p:embed/>
                </p:oleObj>
              </mc:Choice>
              <mc:Fallback>
                <p:oleObj name="Bitmap Image" r:id="rId4" imgW="7419048" imgH="52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913" y="1204947"/>
                        <a:ext cx="4621213" cy="327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6" name="Text Box 26">
            <a:extLst>
              <a:ext uri="{FF2B5EF4-FFF2-40B4-BE49-F238E27FC236}">
                <a16:creationId xmlns="" xmlns:a16="http://schemas.microsoft.com/office/drawing/2014/main" id="{63B27AAA-618C-4823-8797-1641553FA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4550831"/>
            <a:ext cx="1682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Настройка TPU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FE951EE-DC20-4B49-A24D-51B6A3453C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150" y="4554530"/>
            <a:ext cx="2831518" cy="21371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B3EA508-EC86-48D9-9DF4-1B017AA3B3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6166" y="6272570"/>
            <a:ext cx="504825" cy="4191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88A8E3A7-9182-41C4-85CD-EAD0109D6EAC}"/>
              </a:ext>
            </a:extLst>
          </p:cNvPr>
          <p:cNvCxnSpPr>
            <a:cxnSpLocks/>
          </p:cNvCxnSpPr>
          <p:nvPr/>
        </p:nvCxnSpPr>
        <p:spPr>
          <a:xfrm>
            <a:off x="2957804" y="5206482"/>
            <a:ext cx="1436914" cy="2985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7FA6FBDF-F2FF-445C-8946-FA63CDE7A80F}"/>
              </a:ext>
            </a:extLst>
          </p:cNvPr>
          <p:cNvCxnSpPr>
            <a:cxnSpLocks/>
            <a:stCxn id="3" idx="3"/>
          </p:cNvCxnSpPr>
          <p:nvPr/>
        </p:nvCxnSpPr>
        <p:spPr>
          <a:xfrm flipV="1">
            <a:off x="3900991" y="6186196"/>
            <a:ext cx="493727" cy="2959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76735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3261AAE-C080-42A0-AB14-DFFFA88A9AF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6050" y="0"/>
            <a:ext cx="68770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Автоматическая обработка данных съемки МЛЭС</a:t>
            </a:r>
          </a:p>
        </p:txBody>
      </p:sp>
      <p:sp>
        <p:nvSpPr>
          <p:cNvPr id="40963" name="Text Box 20">
            <a:extLst>
              <a:ext uri="{FF2B5EF4-FFF2-40B4-BE49-F238E27FC236}">
                <a16:creationId xmlns="" xmlns:a16="http://schemas.microsoft.com/office/drawing/2014/main" id="{2F2EB244-0B88-4F87-8032-C32175947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042" y="1452999"/>
            <a:ext cx="52442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latin typeface="+mn-lt"/>
              </a:rPr>
              <a:t>Запустите автоматическую обработку до или после запуска СЪЕМКИ.  Кажется, раньше было лучше.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85F72F5-F2A0-4CE3-A0E8-699A01EC7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76" y="1269936"/>
            <a:ext cx="3134293" cy="2269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E27BAC6-0538-489F-BA70-980679A4E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92" y="3918784"/>
            <a:ext cx="3486150" cy="12668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484AD82-26DF-44F9-9877-C8D2727D8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435" y="3355894"/>
            <a:ext cx="5001889" cy="16922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Text Box 23">
            <a:extLst>
              <a:ext uri="{FF2B5EF4-FFF2-40B4-BE49-F238E27FC236}">
                <a16:creationId xmlns="" xmlns:a16="http://schemas.microsoft.com/office/drawing/2014/main" id="{7726E06B-651B-423A-B737-147820A89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5313193"/>
            <a:ext cx="3486151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rgbClr val="6E6259"/>
                </a:solidFill>
                <a:latin typeface="+mn-lt"/>
              </a:rPr>
              <a:t>Да:  Используйте это в начале для выбора устройств и настройки фильтров.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rgbClr val="6E6259"/>
                </a:solidFill>
                <a:latin typeface="+mn-lt"/>
              </a:rPr>
              <a:t>Нет:  Используйте, если не было изменений конфигурации датчиков или настроек фильтров.</a:t>
            </a:r>
          </a:p>
        </p:txBody>
      </p:sp>
      <p:sp>
        <p:nvSpPr>
          <p:cNvPr id="15" name="Text Box 23">
            <a:extLst>
              <a:ext uri="{FF2B5EF4-FFF2-40B4-BE49-F238E27FC236}">
                <a16:creationId xmlns="" xmlns:a16="http://schemas.microsoft.com/office/drawing/2014/main" id="{B984CC11-E47C-4D03-9807-AD39729DB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712" y="5266302"/>
            <a:ext cx="5112238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rgbClr val="6E6259"/>
                </a:solidFill>
                <a:latin typeface="+mn-lt"/>
              </a:rPr>
              <a:t>Да:  Загружает, фильтрует и сохраняет файлы съемки по завершении записи.  Обнуляет память для следующего файла.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rgbClr val="6E6259"/>
                </a:solidFill>
                <a:latin typeface="+mn-lt"/>
              </a:rPr>
              <a:t>Нет:  Так же, как выше, только файлы сохраняются в памяти для картирования покрытия.</a:t>
            </a:r>
          </a:p>
        </p:txBody>
      </p:sp>
    </p:spTree>
    <p:extLst>
      <p:ext uri="{BB962C8B-B14F-4D97-AF65-F5344CB8AC3E}">
        <p14:creationId xmlns:p14="http://schemas.microsoft.com/office/powerpoint/2010/main" val="129035864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A71E23F-E78D-411C-85CC-67720320B46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9500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Основное окно HYSWEEP</a:t>
            </a:r>
            <a:r>
              <a:rPr lang="ru-RU" sz="3200" b="0" i="0" u="none" baseline="30000">
                <a:solidFill>
                  <a:schemeClr val="bg1"/>
                </a:solidFill>
                <a:latin typeface="+mn-lt"/>
              </a:rPr>
              <a:t>®</a:t>
            </a:r>
          </a:p>
        </p:txBody>
      </p:sp>
      <p:sp>
        <p:nvSpPr>
          <p:cNvPr id="38915" name="Text Box 6">
            <a:extLst>
              <a:ext uri="{FF2B5EF4-FFF2-40B4-BE49-F238E27FC236}">
                <a16:creationId xmlns="" xmlns:a16="http://schemas.microsoft.com/office/drawing/2014/main" id="{22203782-2C7D-4B33-9A40-542B7A349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8" y="1782763"/>
            <a:ext cx="2268537" cy="183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Индикаторы тревоги</a:t>
            </a:r>
            <a:endParaRPr lang="ru-RU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4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Green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= OK.</a:t>
            </a:r>
          </a:p>
          <a:p>
            <a:pPr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4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Yellow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= не все в порядке.</a:t>
            </a:r>
          </a:p>
          <a:p>
            <a:pPr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4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Red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= Тревога!</a:t>
            </a: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8916" name="Text Box 10">
            <a:extLst>
              <a:ext uri="{FF2B5EF4-FFF2-40B4-BE49-F238E27FC236}">
                <a16:creationId xmlns="" xmlns:a16="http://schemas.microsoft.com/office/drawing/2014/main" id="{C446F8EF-A2BE-46D9-8E01-2E1F9E345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688" y="2660650"/>
            <a:ext cx="18653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Данные от различных датчиков. Обновление один раз в секунду.</a:t>
            </a:r>
          </a:p>
        </p:txBody>
      </p:sp>
      <p:pic>
        <p:nvPicPr>
          <p:cNvPr id="4301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5" y="1746250"/>
            <a:ext cx="45243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20">
            <a:extLst>
              <a:ext uri="{FF2B5EF4-FFF2-40B4-BE49-F238E27FC236}">
                <a16:creationId xmlns="" xmlns:a16="http://schemas.microsoft.com/office/drawing/2014/main" id="{C8994FB9-CB24-443F-9A62-72DE20542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663" y="1190625"/>
            <a:ext cx="4243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Название файла записи или “Offline”.</a:t>
            </a:r>
          </a:p>
        </p:txBody>
      </p:sp>
      <p:sp>
        <p:nvSpPr>
          <p:cNvPr id="43015" name="Line 22"/>
          <p:cNvSpPr>
            <a:spLocks noChangeShapeType="1"/>
          </p:cNvSpPr>
          <p:nvPr/>
        </p:nvSpPr>
        <p:spPr bwMode="auto">
          <a:xfrm>
            <a:off x="2011363" y="2222500"/>
            <a:ext cx="622300" cy="1444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6" name="Line 23"/>
          <p:cNvSpPr>
            <a:spLocks noChangeShapeType="1"/>
          </p:cNvSpPr>
          <p:nvPr/>
        </p:nvSpPr>
        <p:spPr bwMode="auto">
          <a:xfrm>
            <a:off x="7278688" y="2587625"/>
            <a:ext cx="0" cy="1243013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1" name="Text Box 24">
            <a:extLst>
              <a:ext uri="{FF2B5EF4-FFF2-40B4-BE49-F238E27FC236}">
                <a16:creationId xmlns="" xmlns:a16="http://schemas.microsoft.com/office/drawing/2014/main" id="{112605A2-9D57-42D2-B91A-8C23EB7CC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4306888"/>
            <a:ext cx="3694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Boat или Towfish для дисплея информации от датчиков на судне или на ЗБУ.</a:t>
            </a:r>
          </a:p>
        </p:txBody>
      </p:sp>
      <p:sp>
        <p:nvSpPr>
          <p:cNvPr id="43018" name="Line 28"/>
          <p:cNvSpPr>
            <a:spLocks noChangeShapeType="1"/>
          </p:cNvSpPr>
          <p:nvPr/>
        </p:nvSpPr>
        <p:spPr bwMode="auto">
          <a:xfrm>
            <a:off x="4535488" y="1489075"/>
            <a:ext cx="0" cy="184150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9" name="Line 29"/>
          <p:cNvSpPr>
            <a:spLocks noChangeShapeType="1"/>
          </p:cNvSpPr>
          <p:nvPr/>
        </p:nvSpPr>
        <p:spPr bwMode="auto">
          <a:xfrm flipV="1">
            <a:off x="3071813" y="4159250"/>
            <a:ext cx="0" cy="1825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20" name="Line 30"/>
          <p:cNvSpPr>
            <a:spLocks noChangeShapeType="1"/>
          </p:cNvSpPr>
          <p:nvPr/>
        </p:nvSpPr>
        <p:spPr bwMode="auto">
          <a:xfrm flipV="1">
            <a:off x="5157788" y="4159250"/>
            <a:ext cx="0" cy="1825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6" name="Text Box 31">
            <a:extLst>
              <a:ext uri="{FF2B5EF4-FFF2-40B4-BE49-F238E27FC236}">
                <a16:creationId xmlns="" xmlns:a16="http://schemas.microsoft.com/office/drawing/2014/main" id="{1E0E0B0E-5DA0-469F-9D07-5C106DFF4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8" y="5144559"/>
            <a:ext cx="8448675" cy="14465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Типичные тревоги: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Devices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Время ожидания истекло (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Device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Time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Out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), ошибка открытия порта, ошибка контрольной суммы.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Сообщения о качестве:  Дрейф нуля качки, профиль СЗ устарел или не совпадает с данными от датчика, установленного на антенне излучателя.</a:t>
            </a:r>
          </a:p>
        </p:txBody>
      </p:sp>
    </p:spTree>
    <p:extLst>
      <p:ext uri="{BB962C8B-B14F-4D97-AF65-F5344CB8AC3E}">
        <p14:creationId xmlns:p14="http://schemas.microsoft.com/office/powerpoint/2010/main" val="148347927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1FECD62-B7AC-4DFD-B001-B26082B9AED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55588" y="0"/>
            <a:ext cx="64738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Дополнительные окна</a:t>
            </a:r>
          </a:p>
        </p:txBody>
      </p:sp>
      <p:pic>
        <p:nvPicPr>
          <p:cNvPr id="4505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169" y="2063352"/>
            <a:ext cx="3011001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170" y="3965177"/>
            <a:ext cx="30110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85" y="1126892"/>
            <a:ext cx="2218671" cy="141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2748476"/>
            <a:ext cx="26717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157" y="3965177"/>
            <a:ext cx="26606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29">
            <a:extLst>
              <a:ext uri="{FF2B5EF4-FFF2-40B4-BE49-F238E27FC236}">
                <a16:creationId xmlns="" xmlns:a16="http://schemas.microsoft.com/office/drawing/2014/main" id="{2502B6AA-355A-402B-9054-A7CB7C4AC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457" y="1233650"/>
            <a:ext cx="3511550" cy="369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20 окон.</a:t>
            </a:r>
          </a:p>
        </p:txBody>
      </p:sp>
      <p:sp>
        <p:nvSpPr>
          <p:cNvPr id="39946" name="Text Box 30">
            <a:extLst>
              <a:ext uri="{FF2B5EF4-FFF2-40B4-BE49-F238E27FC236}">
                <a16:creationId xmlns="" xmlns:a16="http://schemas.microsoft.com/office/drawing/2014/main" id="{CDE0C215-5614-4A28-86E5-973230EF0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457" y="1603538"/>
            <a:ext cx="4829175" cy="3381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View для активации окон.</a:t>
            </a:r>
          </a:p>
        </p:txBody>
      </p:sp>
      <p:sp>
        <p:nvSpPr>
          <p:cNvPr id="39947" name="Text Box 31">
            <a:extLst>
              <a:ext uri="{FF2B5EF4-FFF2-40B4-BE49-F238E27FC236}">
                <a16:creationId xmlns="" xmlns:a16="http://schemas.microsoft.com/office/drawing/2014/main" id="{C633FC6D-34FB-47EA-9F0C-955A82B19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4562195"/>
            <a:ext cx="3073400" cy="212365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меню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View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Options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для настройки окон.  Например: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Установите диапазон глубин </a:t>
            </a:r>
            <a:r>
              <a:rPr lang="ru-RU" sz="1200" b="0" i="0" u="none" baseline="0" dirty="0" err="1">
                <a:solidFill>
                  <a:schemeClr val="bg2"/>
                </a:solidFill>
                <a:latin typeface="+mn-lt"/>
              </a:rPr>
              <a:t>Depth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bg2"/>
                </a:solidFill>
                <a:latin typeface="+mn-lt"/>
              </a:rPr>
              <a:t>Range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.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  Выберите стиль отображения рельефа </a:t>
            </a:r>
            <a:r>
              <a:rPr lang="ru-RU" sz="1200" b="0" i="0" u="none" baseline="0" dirty="0" err="1">
                <a:solidFill>
                  <a:schemeClr val="bg2"/>
                </a:solidFill>
                <a:latin typeface="+mn-lt"/>
              </a:rPr>
              <a:t>Display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bg2"/>
                </a:solidFill>
                <a:latin typeface="+mn-lt"/>
              </a:rPr>
              <a:t>Styles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.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  Настройте сообщения о качестве QC </a:t>
            </a:r>
            <a:r>
              <a:rPr lang="ru-RU" sz="1200" b="0" i="0" u="none" baseline="0" dirty="0" err="1">
                <a:solidFill>
                  <a:schemeClr val="bg2"/>
                </a:solidFill>
                <a:latin typeface="+mn-lt"/>
              </a:rPr>
              <a:t>Tests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.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  Активируйте слои.</a:t>
            </a:r>
          </a:p>
        </p:txBody>
      </p:sp>
      <p:sp>
        <p:nvSpPr>
          <p:cNvPr id="39948" name="Text Box 32">
            <a:extLst>
              <a:ext uri="{FF2B5EF4-FFF2-40B4-BE49-F238E27FC236}">
                <a16:creationId xmlns="" xmlns:a16="http://schemas.microsoft.com/office/drawing/2014/main" id="{55B80941-5846-4B77-A33C-426305555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6027738"/>
            <a:ext cx="3913188" cy="584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Команда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Device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Selection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для выбора источника отображаемых данных, если есть более чем одно устройство.</a:t>
            </a:r>
          </a:p>
        </p:txBody>
      </p:sp>
      <p:sp>
        <p:nvSpPr>
          <p:cNvPr id="39949" name="Text Box 33">
            <a:extLst>
              <a:ext uri="{FF2B5EF4-FFF2-40B4-BE49-F238E27FC236}">
                <a16:creationId xmlns="" xmlns:a16="http://schemas.microsoft.com/office/drawing/2014/main" id="{728FA0D4-9271-4094-ACC0-32C5E704D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5594350"/>
            <a:ext cx="4425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Расположите окна на экране.</a:t>
            </a:r>
          </a:p>
        </p:txBody>
      </p:sp>
      <p:pic>
        <p:nvPicPr>
          <p:cNvPr id="45069" name="Picture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457" y="2063352"/>
            <a:ext cx="267335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1484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CE3B094-12F1-4094-A948-8FA97CA04BA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65125" y="45244"/>
            <a:ext cx="70231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Окна Profile (Профиль) и 3-D Seafloor (модель дна)</a:t>
            </a:r>
          </a:p>
        </p:txBody>
      </p:sp>
      <p:sp>
        <p:nvSpPr>
          <p:cNvPr id="40965" name="Text Box 13">
            <a:extLst>
              <a:ext uri="{FF2B5EF4-FFF2-40B4-BE49-F238E27FC236}">
                <a16:creationId xmlns="" xmlns:a16="http://schemas.microsoft.com/office/drawing/2014/main" id="{03A2B93E-0B60-49CD-A364-CC661369C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2463" y="1535113"/>
            <a:ext cx="4606925" cy="263149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Окно Профиля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Отдельная развертка (sweep), вид сзади.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Можно отображать разными цветами лучи различного качества.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Как информация о качестве.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Ширина полосы захвата (Swath Width) в верхней части окна.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Можно настроить масштабы для глубины и расстояния.</a:t>
            </a:r>
          </a:p>
        </p:txBody>
      </p:sp>
      <p:sp>
        <p:nvSpPr>
          <p:cNvPr id="40966" name="Text Box 15">
            <a:extLst>
              <a:ext uri="{FF2B5EF4-FFF2-40B4-BE49-F238E27FC236}">
                <a16:creationId xmlns="" xmlns:a16="http://schemas.microsoft.com/office/drawing/2014/main" id="{2DAA40A5-AE03-440A-A927-CAC12DEC9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2464" y="4293394"/>
            <a:ext cx="4486804" cy="18774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 dirty="0">
                <a:solidFill>
                  <a:schemeClr val="bg2"/>
                </a:solidFill>
                <a:latin typeface="+mn-lt"/>
              </a:rPr>
              <a:t>Окно 3-D </a:t>
            </a:r>
            <a:r>
              <a:rPr lang="ru-RU" b="0" i="0" u="none" baseline="0" dirty="0" err="1">
                <a:solidFill>
                  <a:schemeClr val="bg2"/>
                </a:solidFill>
                <a:latin typeface="+mn-lt"/>
              </a:rPr>
              <a:t>Seafloor</a:t>
            </a:r>
            <a:endParaRPr lang="ru-RU" b="0" i="0" u="none" baseline="0" dirty="0">
              <a:solidFill>
                <a:schemeClr val="bg2"/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Style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(Стиль): 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Wire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frame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(сетка) +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solid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/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TIN (цветная модель TIN)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Точки облучения дна 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Постановка и измерение целей.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Замечательное средство для визуализации дна.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249363"/>
            <a:ext cx="39814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233863"/>
            <a:ext cx="2600325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61333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A6F691D-7326-4224-92D1-8A72067C616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03567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Окна Waterfall</a:t>
            </a:r>
          </a:p>
        </p:txBody>
      </p:sp>
      <p:sp>
        <p:nvSpPr>
          <p:cNvPr id="41988" name="Text Box 13">
            <a:extLst>
              <a:ext uri="{FF2B5EF4-FFF2-40B4-BE49-F238E27FC236}">
                <a16:creationId xmlns="" xmlns:a16="http://schemas.microsoft.com/office/drawing/2014/main" id="{386AEB1F-71FF-4F71-890B-C0B8673ED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3" y="1258094"/>
            <a:ext cx="59245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Водопад МЛЭ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Цветная или серая модель TIN.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Можно использовать для визуализации и постановки целей.</a:t>
            </a:r>
          </a:p>
        </p:txBody>
      </p:sp>
      <p:sp>
        <p:nvSpPr>
          <p:cNvPr id="41989" name="Text Box 15">
            <a:extLst>
              <a:ext uri="{FF2B5EF4-FFF2-40B4-BE49-F238E27FC236}">
                <a16:creationId xmlns="" xmlns:a16="http://schemas.microsoft.com/office/drawing/2014/main" id="{7732227C-94E9-4D08-B25E-F086900A1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3" y="2657475"/>
            <a:ext cx="3110749" cy="241604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Intensity Waterfall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Сонограммы  Нет информации о глубинах.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Average backscatter (Осредненные сигналы обратного рассеяния) или snippets.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применить К-ты усиления TVG</a:t>
            </a:r>
          </a:p>
        </p:txBody>
      </p:sp>
      <p:sp>
        <p:nvSpPr>
          <p:cNvPr id="41990" name="Text Box 16">
            <a:extLst>
              <a:ext uri="{FF2B5EF4-FFF2-40B4-BE49-F238E27FC236}">
                <a16:creationId xmlns="" xmlns:a16="http://schemas.microsoft.com/office/drawing/2014/main" id="{7EBB8655-359E-48BF-AFBB-25CF2F0D0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3" y="5189538"/>
            <a:ext cx="5338762" cy="10156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Sidescan Waterfall - сонограмма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Данные ГБО от многолучевого эхолота.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Полный контроль (усиление, цвета, диапазон и т.д.)</a:t>
            </a:r>
          </a:p>
        </p:txBody>
      </p:sp>
      <p:pic>
        <p:nvPicPr>
          <p:cNvPr id="4915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123950"/>
            <a:ext cx="28575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3641725"/>
            <a:ext cx="28606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712" y="2729894"/>
            <a:ext cx="2547567" cy="21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01313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Сравнение МЛЭС и ОЛЭС</a:t>
            </a:r>
          </a:p>
        </p:txBody>
      </p:sp>
      <p:graphicFrame>
        <p:nvGraphicFramePr>
          <p:cNvPr id="348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713293"/>
              </p:ext>
            </p:extLst>
          </p:nvPr>
        </p:nvGraphicFramePr>
        <p:xfrm>
          <a:off x="3319272" y="4239185"/>
          <a:ext cx="2819400" cy="246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Bitmap Image" r:id="rId4" imgW="4791744" imgH="4180952" progId="Paint.Picture">
                  <p:embed/>
                </p:oleObj>
              </mc:Choice>
              <mc:Fallback>
                <p:oleObj name="Bitmap Image" r:id="rId4" imgW="4791744" imgH="41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9272" y="4239185"/>
                        <a:ext cx="2819400" cy="2460625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938753"/>
              </p:ext>
            </p:extLst>
          </p:nvPr>
        </p:nvGraphicFramePr>
        <p:xfrm>
          <a:off x="347472" y="4239185"/>
          <a:ext cx="2819400" cy="245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Bitmap Image" r:id="rId6" imgW="4761905" imgH="4142857" progId="Paint.Picture">
                  <p:embed/>
                </p:oleObj>
              </mc:Choice>
              <mc:Fallback>
                <p:oleObj name="Bitmap Image" r:id="rId6" imgW="4761905" imgH="414285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472" y="4239185"/>
                        <a:ext cx="2819400" cy="245268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Text Box 14">
            <a:extLst>
              <a:ext uri="{FF2B5EF4-FFF2-40B4-BE49-F238E27FC236}">
                <a16:creationId xmlns="" xmlns:a16="http://schemas.microsoft.com/office/drawing/2014/main" id="{1E358AF6-C8D7-4C30-88A0-BF7E20E9D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12" y="1074738"/>
            <a:ext cx="62484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Преимущества: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Экономия времени: MЛЭ предоставляет данные более высокого разрешения и полное покрытие дна. Более точные вычисления объемов.</a:t>
            </a:r>
          </a:p>
        </p:txBody>
      </p:sp>
      <p:sp>
        <p:nvSpPr>
          <p:cNvPr id="15366" name="Text Box 15">
            <a:extLst>
              <a:ext uri="{FF2B5EF4-FFF2-40B4-BE49-F238E27FC236}">
                <a16:creationId xmlns="" xmlns:a16="http://schemas.microsoft.com/office/drawing/2014/main" id="{BD1EC372-051F-42BE-B339-6A767F578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2362200"/>
            <a:ext cx="610552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Недостатки: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Больший объем данных для обработки, т.е. увеличение продолжительности обработки. Возрастание источников погрешности в связи с наличием дополнительных датчиков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1032" name="Text Box 16">
            <a:extLst>
              <a:ext uri="{FF2B5EF4-FFF2-40B4-BE49-F238E27FC236}">
                <a16:creationId xmlns="" xmlns:a16="http://schemas.microsoft.com/office/drawing/2014/main" id="{4F126E7C-769B-4A7F-B357-F1ACE1EF0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8547" y="3840250"/>
            <a:ext cx="284545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Пример съемки МЛЭ канала, ранее обследованным только ОЛЭ. Объект между профилями не был обнаружен ОЛЭ.</a:t>
            </a:r>
          </a:p>
        </p:txBody>
      </p:sp>
      <p:graphicFrame>
        <p:nvGraphicFramePr>
          <p:cNvPr id="34824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392803"/>
              </p:ext>
            </p:extLst>
          </p:nvPr>
        </p:nvGraphicFramePr>
        <p:xfrm>
          <a:off x="6352054" y="1805503"/>
          <a:ext cx="2623577" cy="1950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Bitmap Image" r:id="rId8" imgW="6916115" imgH="5144218" progId="Paint.Picture">
                  <p:embed/>
                </p:oleObj>
              </mc:Choice>
              <mc:Fallback>
                <p:oleObj name="Bitmap Image" r:id="rId8" imgW="6916115" imgH="514421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2054" y="1805503"/>
                        <a:ext cx="2623577" cy="1950749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20">
            <a:extLst>
              <a:ext uri="{FF2B5EF4-FFF2-40B4-BE49-F238E27FC236}">
                <a16:creationId xmlns="" xmlns:a16="http://schemas.microsoft.com/office/drawing/2014/main" id="{724BDF6A-D9BD-44B4-80C3-E982C91F0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7" y="3392488"/>
            <a:ext cx="572135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Ужасно: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 данным съемки ОЛЭ затонувший самолет невозможно идентифицировать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19924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9B068D1-D41A-424F-9C01-B4BB032BA59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437312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Интерферометры</a:t>
            </a: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011" name="Text Box 6">
            <a:extLst>
              <a:ext uri="{FF2B5EF4-FFF2-40B4-BE49-F238E27FC236}">
                <a16:creationId xmlns="" xmlns:a16="http://schemas.microsoft.com/office/drawing/2014/main" id="{0B455A9C-DFD8-4BBB-BD08-8309E7F22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206500"/>
            <a:ext cx="6047908" cy="353943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Обработка данных интерферометров (батиметрических ГБО)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Множество фильтров.  Например:</a:t>
            </a:r>
          </a:p>
          <a:p>
            <a:pPr lvl="1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 по интенсивности:  Простой фильтр – отклонение данных за пределами порога интенсивности.</a:t>
            </a:r>
          </a:p>
          <a:p>
            <a:pPr lvl="1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Вдоль галса по линии трека.  Более сложный фильтр по истории сигналов вдоль движения.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метод формирования лучей и установки</a:t>
            </a:r>
          </a:p>
          <a:p>
            <a:pPr lvl="1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Bin size (размер отпечатка) и Max Width (макс. ширину):  Размер отпечатка и общая ширина полосы обзора.  Так можно управлять размером файлов данных.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качестве альтернативы можно использовать простое разрежение сигналов и сохранять максимум 1440 точек в развертке - тогда у Вас будут очень большие файлы.</a:t>
            </a:r>
          </a:p>
        </p:txBody>
      </p:sp>
      <p:pic>
        <p:nvPicPr>
          <p:cNvPr id="51204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87" y="1817056"/>
            <a:ext cx="2443162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14">
            <a:extLst>
              <a:ext uri="{FF2B5EF4-FFF2-40B4-BE49-F238E27FC236}">
                <a16:creationId xmlns="" xmlns:a16="http://schemas.microsoft.com/office/drawing/2014/main" id="{7A2543E8-A6C9-44B4-9BD4-099FC1AC2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0897" y="5831308"/>
            <a:ext cx="2525385" cy="73866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Окно интерферометрии: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Совмещает фильтры, сырые данные и лучи.</a:t>
            </a:r>
          </a:p>
        </p:txBody>
      </p:sp>
      <p:pic>
        <p:nvPicPr>
          <p:cNvPr id="51206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66" y="5064406"/>
            <a:ext cx="33210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74067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AF68EC6B-2A55-41D6-A047-7667A3ACB2E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65100" y="3175"/>
            <a:ext cx="7332663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Лазерные топографические сканеры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1235075"/>
            <a:ext cx="5005388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Content Placeholder 9">
            <a:extLst>
              <a:ext uri="{FF2B5EF4-FFF2-40B4-BE49-F238E27FC236}">
                <a16:creationId xmlns="" xmlns:a16="http://schemas.microsoft.com/office/drawing/2014/main" id="{F403E961-FACB-4CA8-9597-FC41B60A37E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451849" y="1842247"/>
            <a:ext cx="3584575" cy="2524125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Внутри файла HSX отдельной строкой TOP.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Можно записывать вместе с данными МЛЭС.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Работает с Velodyne, Optec, Renishaw, Reigl и др.</a:t>
            </a:r>
          </a:p>
        </p:txBody>
      </p:sp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4129088"/>
            <a:ext cx="50101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489323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76FF237-FAE9-44A3-8383-727B5AFD59E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65100" y="3175"/>
            <a:ext cx="6967538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Real Time Cloud HYPACK®</a:t>
            </a:r>
          </a:p>
        </p:txBody>
      </p:sp>
      <p:pic>
        <p:nvPicPr>
          <p:cNvPr id="5427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1709738"/>
            <a:ext cx="5078413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1">
            <a:extLst>
              <a:ext uri="{FF2B5EF4-FFF2-40B4-BE49-F238E27FC236}">
                <a16:creationId xmlns="" xmlns:a16="http://schemas.microsoft.com/office/drawing/2014/main" id="{17A6AAEC-0C56-4424-A67A-360CF4265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00" y="1709738"/>
            <a:ext cx="3638550" cy="378565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меню Вид для настройки дисплея облака: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Исправления за все погрешности - СЗ, Уровни, качку и др.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Данные МЛЭС и Топо сканера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выбрать модель судна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Регулируемое количество отображаемых точек (по умолчанию 4000000)</a:t>
            </a:r>
          </a:p>
        </p:txBody>
      </p:sp>
    </p:spTree>
    <p:extLst>
      <p:ext uri="{BB962C8B-B14F-4D97-AF65-F5344CB8AC3E}">
        <p14:creationId xmlns:p14="http://schemas.microsoft.com/office/powerpoint/2010/main" val="2280490177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3E5F2EC-E924-49B8-AB30-CF627F428A0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73152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Тесты качества в HYSWEEP</a:t>
            </a:r>
            <a:r>
              <a:rPr lang="ru-RU" sz="3200" b="0" i="0" u="none" baseline="30000">
                <a:solidFill>
                  <a:schemeClr val="bg1"/>
                </a:solidFill>
                <a:latin typeface="+mn-lt"/>
              </a:rPr>
              <a:t>®</a:t>
            </a: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 SURVEY</a:t>
            </a:r>
          </a:p>
        </p:txBody>
      </p:sp>
      <p:sp>
        <p:nvSpPr>
          <p:cNvPr id="2053" name="Text Box 6">
            <a:extLst>
              <a:ext uri="{FF2B5EF4-FFF2-40B4-BE49-F238E27FC236}">
                <a16:creationId xmlns="" xmlns:a16="http://schemas.microsoft.com/office/drawing/2014/main" id="{680660F7-2CA6-44B5-9CD2-FD137924F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8988" y="1290638"/>
            <a:ext cx="566896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Тесты Качества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Четыре варианта.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Стд. Отклонение по лучу является удобной оценкой качества при условии плоского рельефа.</a:t>
            </a:r>
          </a:p>
        </p:txBody>
      </p:sp>
      <p:pic>
        <p:nvPicPr>
          <p:cNvPr id="55300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03313"/>
            <a:ext cx="29432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 Box 12">
            <a:extLst>
              <a:ext uri="{FF2B5EF4-FFF2-40B4-BE49-F238E27FC236}">
                <a16:creationId xmlns="" xmlns:a16="http://schemas.microsoft.com/office/drawing/2014/main" id="{973CB499-CD07-412E-8BE2-EBF52E93A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2852738"/>
            <a:ext cx="5003800" cy="166199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Полезные индикаторы (Alarm Limits)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Дрейф нуля качки:  Предупреждение, если среднее вертикальное перемещение превышает порог.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SV Profile - Sensor Difference:  Сигнал, если разность между скоростью звука по профилю отличается от текущей скорости звука у антенны эхолота.</a:t>
            </a:r>
          </a:p>
        </p:txBody>
      </p:sp>
      <p:graphicFrame>
        <p:nvGraphicFramePr>
          <p:cNvPr id="55302" name="Object 13"/>
          <p:cNvGraphicFramePr>
            <a:graphicFrameLocks noChangeAspect="1"/>
          </p:cNvGraphicFramePr>
          <p:nvPr/>
        </p:nvGraphicFramePr>
        <p:xfrm>
          <a:off x="5486400" y="2478088"/>
          <a:ext cx="3370263" cy="222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Bitmap Image" r:id="rId5" imgW="3115110" imgH="2057143" progId="Paint.Picture">
                  <p:embed/>
                </p:oleObj>
              </mc:Choice>
              <mc:Fallback>
                <p:oleObj name="Bitmap Image" r:id="rId5" imgW="3115110" imgH="20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478088"/>
                        <a:ext cx="3370263" cy="2225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14">
            <a:extLst>
              <a:ext uri="{FF2B5EF4-FFF2-40B4-BE49-F238E27FC236}">
                <a16:creationId xmlns="" xmlns:a16="http://schemas.microsoft.com/office/drawing/2014/main" id="{E524EC05-CDB9-4FED-9493-EC0665B2E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8700" y="4811713"/>
            <a:ext cx="3035300" cy="3365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Признак дрейфа нуля качки.</a:t>
            </a:r>
          </a:p>
        </p:txBody>
      </p:sp>
      <p:sp>
        <p:nvSpPr>
          <p:cNvPr id="2057" name="Text Box 16">
            <a:extLst>
              <a:ext uri="{FF2B5EF4-FFF2-40B4-BE49-F238E27FC236}">
                <a16:creationId xmlns="" xmlns:a16="http://schemas.microsoft.com/office/drawing/2014/main" id="{FBA970A6-0975-4363-B172-D0CE12520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868" y="6521450"/>
            <a:ext cx="3830108" cy="3365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Установки индикаторов тревоги.</a:t>
            </a:r>
          </a:p>
        </p:txBody>
      </p:sp>
      <p:pic>
        <p:nvPicPr>
          <p:cNvPr id="5530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587875"/>
            <a:ext cx="50101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2E871E6-B130-4C58-8102-A264E0E68685}"/>
              </a:ext>
            </a:extLst>
          </p:cNvPr>
          <p:cNvSpPr txBox="1"/>
          <p:nvPr/>
        </p:nvSpPr>
        <p:spPr>
          <a:xfrm>
            <a:off x="5413375" y="5310188"/>
            <a:ext cx="3584575" cy="10310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Лимиты по скорости звука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(Предупреждение, если датчик СЗ у сонара имеет множество шума или есть значительное изменение СЗ)</a:t>
            </a:r>
          </a:p>
        </p:txBody>
      </p:sp>
    </p:spTree>
    <p:extLst>
      <p:ext uri="{BB962C8B-B14F-4D97-AF65-F5344CB8AC3E}">
        <p14:creationId xmlns:p14="http://schemas.microsoft.com/office/powerpoint/2010/main" val="141968874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СНН - что это такое?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C7554E-14E2-42E8-8EFA-18318996C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383926"/>
            <a:ext cx="4691062" cy="4691063"/>
          </a:xfrm>
        </p:spPr>
        <p:txBody>
          <a:bodyPr>
            <a:normAutofit fontScale="92500" lnSpcReduction="20000"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chemeClr val="bg2"/>
                </a:solidFill>
              </a:rPr>
              <a:t>Суммарная Накопленная Неопределенность (СНН)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Метод учета всех источников погрешностей измерения глубины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Неопределенности эхолота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Точность GPS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Точность датчика качки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Измерение офсетов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Поправки за скорость звука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1" i="0" u="none" baseline="0">
                <a:solidFill>
                  <a:schemeClr val="bg2"/>
                </a:solidFill>
              </a:rPr>
              <a:t>Три основных компонента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СВН - вертикальная составляющая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СГН - горизонтальная составляющая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Детектирование объектов - лимит размеров</a:t>
            </a:r>
          </a:p>
          <a:p>
            <a:pPr marL="615950" lvl="2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Наименьший объект, который можно надежно определить с помощью системы</a:t>
            </a:r>
          </a:p>
        </p:txBody>
      </p:sp>
      <p:pic>
        <p:nvPicPr>
          <p:cNvPr id="30724" name="Content Placeholder 5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5450" y="1535113"/>
            <a:ext cx="3429000" cy="2070100"/>
          </a:xfrm>
        </p:spPr>
      </p:pic>
      <p:pic>
        <p:nvPicPr>
          <p:cNvPr id="307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3859213"/>
            <a:ext cx="3370263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5470525" y="5938838"/>
            <a:ext cx="33845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ru-RU" sz="800" b="0" i="0" u="none" baseline="0">
                <a:hlinkClick r:id="rId4"/>
              </a:rPr>
              <a:t>Роб Харе Погрешности определения глубины и позиционирования составляют погрешности многолучевой системы. </a:t>
            </a:r>
            <a:r>
              <a:rPr lang="ru-RU" sz="800" b="0" i="1" u="none" baseline="0">
                <a:hlinkClick r:id="rId4"/>
              </a:rPr>
              <a:t>Внутренний гидрографический обзор 72.2 (2015).</a:t>
            </a:r>
            <a:endParaRPr lang="ru-RU" altLang="en-US" sz="800"/>
          </a:p>
        </p:txBody>
      </p:sp>
    </p:spTree>
    <p:extLst>
      <p:ext uri="{BB962C8B-B14F-4D97-AF65-F5344CB8AC3E}">
        <p14:creationId xmlns:p14="http://schemas.microsoft.com/office/powerpoint/2010/main" val="13949715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69713" y="71718"/>
            <a:ext cx="8853488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Графики неопределенности в режиме реального времени</a:t>
            </a:r>
          </a:p>
        </p:txBody>
      </p:sp>
      <p:sp>
        <p:nvSpPr>
          <p:cNvPr id="36868" name="Content Placeholder 2"/>
          <p:cNvSpPr txBox="1">
            <a:spLocks/>
          </p:cNvSpPr>
          <p:nvPr/>
        </p:nvSpPr>
        <p:spPr bwMode="auto">
          <a:xfrm>
            <a:off x="6004579" y="2131079"/>
            <a:ext cx="3076575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реальном времени оператор МЛЭС может отобразить графики неопределенности по глубине, позиционированию и обнаружению целей.</a:t>
            </a: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Некачественные глубины можно исключить из матрицы покрытия</a:t>
            </a:r>
          </a:p>
        </p:txBody>
      </p:sp>
      <p:pic>
        <p:nvPicPr>
          <p:cNvPr id="3686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660525"/>
            <a:ext cx="5343525" cy="4371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5631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2011 HYSWEEP SURVEY TPU Window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857" y="1731403"/>
            <a:ext cx="4437062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3DE39-4097-4C81-A9E7-819A8866F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0"/>
            <a:ext cx="5808663" cy="989013"/>
          </a:xfrm>
        </p:spPr>
        <p:txBody>
          <a:bodyPr rtlCol="0"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n-lt"/>
              </a:rPr>
              <a:t>Окна СНН</a:t>
            </a:r>
          </a:p>
        </p:txBody>
      </p:sp>
      <p:sp>
        <p:nvSpPr>
          <p:cNvPr id="26628" name="Text Placeholder 2">
            <a:extLst>
              <a:ext uri="{FF2B5EF4-FFF2-40B4-BE49-F238E27FC236}">
                <a16:creationId xmlns="" xmlns:a16="http://schemas.microsoft.com/office/drawing/2014/main" id="{EE21BE74-938D-4B69-B394-B297337FC910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90500" y="1607578"/>
            <a:ext cx="4038600" cy="49657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Параметры вводятся в HYPACK SHELL в меню: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ПОДГОТОВКА-РЕДИКТОРЫ-РЕДАКТОР TPU 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 параметрам TPU и текущим данным можно вычислить и отобразить на экране: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Total Sounding Uncertainty (вертикальная погрешность)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Total Positioning Uncertainty (горизонтальная погрешность)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Предельный размер детектируемой цели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Сравнение со стандартами: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Требования Стандарта Качества МГО для Съемок Спец Категории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Требования Стандарта Качества МГО для Съемок Категории 1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Требования Стандарта Качества ИК Армии США для Твердого грунта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Требования Стандарта Качества ИК Армии США для Мягкого грунта</a:t>
            </a:r>
          </a:p>
        </p:txBody>
      </p:sp>
      <p:sp>
        <p:nvSpPr>
          <p:cNvPr id="45061" name="TextBox 12">
            <a:extLst>
              <a:ext uri="{FF2B5EF4-FFF2-40B4-BE49-F238E27FC236}">
                <a16:creationId xmlns="" xmlns:a16="http://schemas.microsoft.com/office/drawing/2014/main" id="{B8E180FA-6239-4BDF-A9A9-273C672EE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5025" y="1299603"/>
            <a:ext cx="30850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Выберите </a:t>
            </a:r>
            <a:r>
              <a:rPr lang="ru-RU" sz="1400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категорию съемки</a:t>
            </a:r>
            <a:endParaRPr lang="ru-RU" sz="1400" b="0" i="0" u="none" baseline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F3457191-F265-4864-ADDB-CEA4907F8132}"/>
              </a:ext>
            </a:extLst>
          </p:cNvPr>
          <p:cNvCxnSpPr/>
          <p:nvPr/>
        </p:nvCxnSpPr>
        <p:spPr>
          <a:xfrm>
            <a:off x="6113929" y="1607578"/>
            <a:ext cx="391646" cy="6475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1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822D217-BC13-4DDC-8E02-FFE708BEA4C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1087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Окно Карта Покрытия</a:t>
            </a:r>
          </a:p>
        </p:txBody>
      </p:sp>
      <p:sp>
        <p:nvSpPr>
          <p:cNvPr id="20486" name="Text Box 6">
            <a:extLst>
              <a:ext uri="{FF2B5EF4-FFF2-40B4-BE49-F238E27FC236}">
                <a16:creationId xmlns="" xmlns:a16="http://schemas.microsoft.com/office/drawing/2014/main" id="{5967B3CA-719D-410E-A461-DF975DE0D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" y="3851570"/>
            <a:ext cx="75171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Покрытие МЛЭ, четыре способа: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Покрытие в HYSWEEP</a:t>
            </a:r>
            <a:r>
              <a:rPr lang="ru-RU" sz="1200" b="0" i="0" u="none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®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Быстрый и легкий способ отображения.  Не нужно ничего настраивать.  Нет информации о глубинах.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Заполненная матрица в HYSWEEP</a:t>
            </a:r>
            <a:r>
              <a:rPr lang="ru-RU" sz="1200" b="0" i="0" u="none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®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Можно делать разрез от курсора – средство проверки качества данных на участках перекрытия.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Заполненная матрица в HYPACK®  Наложение на картографическую подложку.  Нет возможности сделать разрез.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Автоматическая матрица в HYPACK® 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Автоматическое создание матрицы в HYPACK SURVEY.  Не нужно создавать матрицу до съемки.  Файлы MTX создаются автоматически и отображаются только в HYPACK SURVEY.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View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Options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и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Matrix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Options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для настройки карты покрытия.</a:t>
            </a:r>
          </a:p>
          <a:p>
            <a:pPr algn="l" rtl="0">
              <a:spcBef>
                <a:spcPct val="50000"/>
              </a:spcBef>
              <a:defRPr/>
            </a:pP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5939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488" y="1178930"/>
            <a:ext cx="2667000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57" y="1170938"/>
            <a:ext cx="2670175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37" y="1170938"/>
            <a:ext cx="2413000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 Box 14">
            <a:extLst>
              <a:ext uri="{FF2B5EF4-FFF2-40B4-BE49-F238E27FC236}">
                <a16:creationId xmlns="" xmlns:a16="http://schemas.microsoft.com/office/drawing/2014/main" id="{C690E8C7-C21D-4B29-8B40-4F94B6873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3337875"/>
            <a:ext cx="30543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(1) Карта Покрытия в HYSWEEP®</a:t>
            </a:r>
          </a:p>
        </p:txBody>
      </p:sp>
      <p:sp>
        <p:nvSpPr>
          <p:cNvPr id="46088" name="Text Box 15">
            <a:extLst>
              <a:ext uri="{FF2B5EF4-FFF2-40B4-BE49-F238E27FC236}">
                <a16:creationId xmlns="" xmlns:a16="http://schemas.microsoft.com/office/drawing/2014/main" id="{BDC17E4D-1BF2-4124-B840-F80FD0C7F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013" y="3328350"/>
            <a:ext cx="28365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(2) Заполненная матрица в HYSWEEP®</a:t>
            </a:r>
          </a:p>
        </p:txBody>
      </p:sp>
      <p:sp>
        <p:nvSpPr>
          <p:cNvPr id="46089" name="Text Box 16">
            <a:extLst>
              <a:ext uri="{FF2B5EF4-FFF2-40B4-BE49-F238E27FC236}">
                <a16:creationId xmlns="" xmlns:a16="http://schemas.microsoft.com/office/drawing/2014/main" id="{A36E63CE-70B1-431D-BB1B-A9F985E60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237" y="3337875"/>
            <a:ext cx="2889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(3-4) Заполненная матрица в HYPACK®</a:t>
            </a:r>
          </a:p>
        </p:txBody>
      </p:sp>
    </p:spTree>
    <p:extLst>
      <p:ext uri="{BB962C8B-B14F-4D97-AF65-F5344CB8AC3E}">
        <p14:creationId xmlns:p14="http://schemas.microsoft.com/office/powerpoint/2010/main" val="45366754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0EA61CF-7A84-4D39-8BC0-CFFBEBF2FC0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4791075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Другие окна</a:t>
            </a:r>
          </a:p>
        </p:txBody>
      </p:sp>
      <p:sp>
        <p:nvSpPr>
          <p:cNvPr id="47107" name="Text Box 6">
            <a:extLst>
              <a:ext uri="{FF2B5EF4-FFF2-40B4-BE49-F238E27FC236}">
                <a16:creationId xmlns="" xmlns:a16="http://schemas.microsoft.com/office/drawing/2014/main" id="{EE78532F-FB17-435A-96A6-D8176C3E7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2" y="1509713"/>
            <a:ext cx="26701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2"/>
                </a:solidFill>
                <a:latin typeface="+mn-lt"/>
              </a:rPr>
              <a:t>Глубина по Верт. Лучу 1 и 2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Расстояние между недешевой антенной эхолота и дном - становится </a:t>
            </a:r>
            <a:r>
              <a:rPr lang="ru-RU" sz="1400" b="0" i="0" u="none" baseline="0">
                <a:solidFill>
                  <a:srgbClr val="FF0000"/>
                </a:solidFill>
                <a:latin typeface="+mn-lt"/>
              </a:rPr>
              <a:t>красным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если слишком мелко.</a:t>
            </a:r>
          </a:p>
        </p:txBody>
      </p:sp>
      <p:pic>
        <p:nvPicPr>
          <p:cNvPr id="6144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47813"/>
            <a:ext cx="188277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Text Box 15">
            <a:extLst>
              <a:ext uri="{FF2B5EF4-FFF2-40B4-BE49-F238E27FC236}">
                <a16:creationId xmlns="" xmlns:a16="http://schemas.microsoft.com/office/drawing/2014/main" id="{DF373FCC-7441-4E8C-845E-55748F733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13" y="5433218"/>
            <a:ext cx="4243387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2"/>
                </a:solidFill>
                <a:latin typeface="+mn-lt"/>
              </a:rPr>
              <a:t>Time Series: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Графики Heave (верт. качки), Surface SV (СЗ у поверхности) и Уровни RTK по времени.</a:t>
            </a:r>
          </a:p>
        </p:txBody>
      </p:sp>
      <p:pic>
        <p:nvPicPr>
          <p:cNvPr id="6144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15481"/>
            <a:ext cx="35861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Text Box 17">
            <a:extLst>
              <a:ext uri="{FF2B5EF4-FFF2-40B4-BE49-F238E27FC236}">
                <a16:creationId xmlns="" xmlns:a16="http://schemas.microsoft.com/office/drawing/2014/main" id="{AE5154FB-C184-4C0A-BEE1-6745E7A38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520531"/>
            <a:ext cx="3695700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2"/>
                </a:solidFill>
                <a:latin typeface="+mn-lt"/>
              </a:rPr>
              <a:t>Shore View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Отображение данных лазерной топосъемки</a:t>
            </a:r>
          </a:p>
        </p:txBody>
      </p:sp>
      <p:pic>
        <p:nvPicPr>
          <p:cNvPr id="61448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09713"/>
            <a:ext cx="18288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3" name="Text Box 15">
            <a:extLst>
              <a:ext uri="{FF2B5EF4-FFF2-40B4-BE49-F238E27FC236}">
                <a16:creationId xmlns="" xmlns:a16="http://schemas.microsoft.com/office/drawing/2014/main" id="{8D7E2330-6B49-4E78-A775-3DED5C5B7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5" y="1454150"/>
            <a:ext cx="215694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2"/>
                </a:solidFill>
                <a:latin typeface="+mn-lt"/>
              </a:rPr>
              <a:t>Graphical HPR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Курс и составляющие качки (вертикальная, крен и дифферент).  Напоминает приборный индикатор в самолете</a:t>
            </a:r>
          </a:p>
        </p:txBody>
      </p:sp>
      <p:pic>
        <p:nvPicPr>
          <p:cNvPr id="6145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3215481"/>
            <a:ext cx="3209925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518617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F04A7F85-0EF3-4C2C-BC9F-68FF1F7C368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552291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Поправки</a:t>
            </a:r>
          </a:p>
        </p:txBody>
      </p:sp>
      <p:sp>
        <p:nvSpPr>
          <p:cNvPr id="48131" name="Text Box 6">
            <a:extLst>
              <a:ext uri="{FF2B5EF4-FFF2-40B4-BE49-F238E27FC236}">
                <a16:creationId xmlns="" xmlns:a16="http://schemas.microsoft.com/office/drawing/2014/main" id="{4BB89D6C-5F9C-49FF-BDE2-0758632C70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49" y="1092993"/>
            <a:ext cx="44512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Скорость Звука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горизонт и СЗ, или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Импортируйте профиль СЗ из текстового файла, или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Получите автоматически от MVP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Профиль будет применен в реальном времени для тестов качества.  Также сохраняется для обработки.</a:t>
            </a:r>
          </a:p>
        </p:txBody>
      </p:sp>
      <p:sp>
        <p:nvSpPr>
          <p:cNvPr id="48132" name="Text Box 13">
            <a:extLst>
              <a:ext uri="{FF2B5EF4-FFF2-40B4-BE49-F238E27FC236}">
                <a16:creationId xmlns="" xmlns:a16="http://schemas.microsoft.com/office/drawing/2014/main" id="{8CD5D674-1F45-4079-AA58-53C92B557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49" y="5288409"/>
            <a:ext cx="725721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n-lt"/>
              </a:rPr>
              <a:t>Squat and Settlement / проседание судна на ходу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изменение осадки по скорости в таблице.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Берется скорость над грунтом, т.е. не учитывается течение!</a:t>
            </a:r>
          </a:p>
        </p:txBody>
      </p:sp>
      <p:pic>
        <p:nvPicPr>
          <p:cNvPr id="6349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980" y="1257300"/>
            <a:ext cx="420528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 Box 17">
            <a:extLst>
              <a:ext uri="{FF2B5EF4-FFF2-40B4-BE49-F238E27FC236}">
                <a16:creationId xmlns="" xmlns:a16="http://schemas.microsoft.com/office/drawing/2014/main" id="{F6553DBB-360D-4126-97C6-064A06AF6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5000625"/>
            <a:ext cx="42756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Редактор профиля скорости звука в HYSWEEP®</a:t>
            </a:r>
          </a:p>
        </p:txBody>
      </p:sp>
      <p:pic>
        <p:nvPicPr>
          <p:cNvPr id="6349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3454847"/>
            <a:ext cx="76041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3E72796-0FCC-4902-A02A-633243192670}"/>
              </a:ext>
            </a:extLst>
          </p:cNvPr>
          <p:cNvSpPr txBox="1"/>
          <p:nvPr/>
        </p:nvSpPr>
        <p:spPr>
          <a:xfrm>
            <a:off x="1828800" y="3648075"/>
            <a:ext cx="2868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ИПСЗ Sontek YSI Castaway  Простая загрузка профиля через Bluetooth</a:t>
            </a:r>
          </a:p>
        </p:txBody>
      </p:sp>
    </p:spTree>
    <p:extLst>
      <p:ext uri="{BB962C8B-B14F-4D97-AF65-F5344CB8AC3E}">
        <p14:creationId xmlns:p14="http://schemas.microsoft.com/office/powerpoint/2010/main" val="22509132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3963988"/>
            <a:ext cx="2833688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5" y="3992563"/>
            <a:ext cx="289718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Типы многолучевых эхолотов</a:t>
            </a:r>
          </a:p>
        </p:txBody>
      </p:sp>
      <p:sp>
        <p:nvSpPr>
          <p:cNvPr id="2055" name="Text Box 8">
            <a:extLst>
              <a:ext uri="{FF2B5EF4-FFF2-40B4-BE49-F238E27FC236}">
                <a16:creationId xmlns="" xmlns:a16="http://schemas.microsoft.com/office/drawing/2014/main" id="{5A7A54B5-FCF0-453B-997A-7CEF5E320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1435954"/>
            <a:ext cx="293052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Системы с физическим формированием лучей: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Лучи формируются с помощью линейки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приемоизлучателей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Каждый луч имеет угол наибольшего отражения, дающий направление луча.</a:t>
            </a:r>
          </a:p>
        </p:txBody>
      </p:sp>
      <p:sp>
        <p:nvSpPr>
          <p:cNvPr id="2056" name="Text Box 9">
            <a:extLst>
              <a:ext uri="{FF2B5EF4-FFF2-40B4-BE49-F238E27FC236}">
                <a16:creationId xmlns="" xmlns:a16="http://schemas.microsoft.com/office/drawing/2014/main" id="{3CEE838E-66AE-4756-A831-40D2580E0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251" y="2057400"/>
            <a:ext cx="3014662" cy="1477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Интерферометры</a:t>
            </a:r>
            <a:r>
              <a:rPr lang="ru-RU" b="1" i="0" u="none" baseline="0">
                <a:solidFill>
                  <a:schemeClr val="bg2"/>
                </a:solidFill>
                <a:latin typeface="+mn-lt"/>
              </a:rPr>
              <a:t>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Батиметрический гидролокатор.  Формирует лучи по фазовому углу поступающего эхосигнала.</a:t>
            </a:r>
          </a:p>
        </p:txBody>
      </p:sp>
      <p:sp>
        <p:nvSpPr>
          <p:cNvPr id="2057" name="Text Box 10">
            <a:extLst>
              <a:ext uri="{FF2B5EF4-FFF2-40B4-BE49-F238E27FC236}">
                <a16:creationId xmlns="" xmlns:a16="http://schemas.microsoft.com/office/drawing/2014/main" id="{598D27B5-92B9-4F93-8CB3-55043A606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2057400"/>
            <a:ext cx="2895600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Гидрографические эхотралы: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Несколько антенн ОЛЭ на одной стреле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36872" name="Picture 15" descr="Svyboa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992563"/>
            <a:ext cx="2709863" cy="22161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3" name="Text Box 16">
            <a:extLst>
              <a:ext uri="{FF2B5EF4-FFF2-40B4-BE49-F238E27FC236}">
                <a16:creationId xmlns="" xmlns:a16="http://schemas.microsoft.com/office/drawing/2014/main" id="{F20BFB73-A836-4458-96E5-06A9E693E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5791200"/>
            <a:ext cx="1447800" cy="307975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rgbClr val="FFFF66"/>
                </a:solidFill>
                <a:latin typeface="+mn-lt"/>
              </a:rPr>
              <a:t>Seabat T50-P</a:t>
            </a:r>
          </a:p>
        </p:txBody>
      </p:sp>
      <p:sp>
        <p:nvSpPr>
          <p:cNvPr id="16394" name="Text Box 17">
            <a:extLst>
              <a:ext uri="{FF2B5EF4-FFF2-40B4-BE49-F238E27FC236}">
                <a16:creationId xmlns="" xmlns:a16="http://schemas.microsoft.com/office/drawing/2014/main" id="{A4E944D0-E343-400A-B87A-BE99CE8C8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4588" y="4090988"/>
            <a:ext cx="2057400" cy="3048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rgbClr val="FFFF66"/>
                </a:solidFill>
                <a:latin typeface="+mn-lt"/>
              </a:rPr>
              <a:t>Edgetech 6205</a:t>
            </a:r>
          </a:p>
        </p:txBody>
      </p:sp>
      <p:sp>
        <p:nvSpPr>
          <p:cNvPr id="2059" name="Text Box 18">
            <a:extLst>
              <a:ext uri="{FF2B5EF4-FFF2-40B4-BE49-F238E27FC236}">
                <a16:creationId xmlns="" xmlns:a16="http://schemas.microsoft.com/office/drawing/2014/main" id="{F775379A-9C9E-43D1-897D-280AD162D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9688" y="4090988"/>
            <a:ext cx="2133600" cy="30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rgbClr val="FFFF00"/>
                </a:solidFill>
                <a:latin typeface="+mn-lt"/>
              </a:rPr>
              <a:t>ГЭТ «Ross»</a:t>
            </a:r>
          </a:p>
        </p:txBody>
      </p:sp>
    </p:spTree>
    <p:extLst>
      <p:ext uri="{BB962C8B-B14F-4D97-AF65-F5344CB8AC3E}">
        <p14:creationId xmlns:p14="http://schemas.microsoft.com/office/powerpoint/2010/main" val="3266630635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CF12521-8DC3-47B4-BA4A-E4AA8E91A8D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77019" y="9525"/>
            <a:ext cx="65103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Регистрация данных</a:t>
            </a:r>
          </a:p>
        </p:txBody>
      </p:sp>
      <p:sp>
        <p:nvSpPr>
          <p:cNvPr id="4103" name="Text Box 6">
            <a:extLst>
              <a:ext uri="{FF2B5EF4-FFF2-40B4-BE49-F238E27FC236}">
                <a16:creationId xmlns="" xmlns:a16="http://schemas.microsoft.com/office/drawing/2014/main" id="{A44B9A1B-F84D-40EB-9533-1D1559525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9" y="1271588"/>
            <a:ext cx="444658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Команды HYPACK®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Ctrl+S для включения записи, Ctrl+E для выключения.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Данные записываются в текстовый файл ASCII *.HSX в HYSWEEP® Survey.</a:t>
            </a:r>
          </a:p>
        </p:txBody>
      </p:sp>
      <p:sp>
        <p:nvSpPr>
          <p:cNvPr id="4105" name="Text Box 10">
            <a:extLst>
              <a:ext uri="{FF2B5EF4-FFF2-40B4-BE49-F238E27FC236}">
                <a16:creationId xmlns="" xmlns:a16="http://schemas.microsoft.com/office/drawing/2014/main" id="{AD6CFC3B-C512-41D5-BD37-5C123884A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19" y="4452938"/>
            <a:ext cx="7424738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Два файла данных на каждом галсе: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То же название (например, 002_1116), разное расширение (HSX и RAW).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HSX пишутся в HYSWEEP® Survey:  Все необходимое для обработки данных МЛЭС.  Офсеты, глубины, позиции, качка и курс, поправки за уровень, осадку, скорость звука и т.д.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RAW пишутся в HYPACK® Survey:  Детальные данные от GPS плюс глубина в надире, качка и курс (если добавлен драйвер hysweep.dll).</a:t>
            </a:r>
          </a:p>
        </p:txBody>
      </p:sp>
      <p:pic>
        <p:nvPicPr>
          <p:cNvPr id="6554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1539965"/>
            <a:ext cx="369411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Line 11">
            <a:extLst>
              <a:ext uri="{FF2B5EF4-FFF2-40B4-BE49-F238E27FC236}">
                <a16:creationId xmlns="" xmlns:a16="http://schemas.microsoft.com/office/drawing/2014/main" id="{7A4818C1-E1F1-4F8E-A98F-CDD0051F51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04556" y="1954213"/>
            <a:ext cx="197643" cy="8974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CD7E48D-FE31-4678-8989-BB716071CB9E}"/>
              </a:ext>
            </a:extLst>
          </p:cNvPr>
          <p:cNvSpPr txBox="1"/>
          <p:nvPr/>
        </p:nvSpPr>
        <p:spPr>
          <a:xfrm>
            <a:off x="277019" y="2633663"/>
            <a:ext cx="4316413" cy="18620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Опции записи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File Overlap to avoid gaps between files - перекрытие между файлами во избежание пробелов в данных между файлами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Custom Logging Folder – выбрать другую папку для записи.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Сообщение TOP.  Для записи &gt; 1440 сигналов в одном скане топографического лазера.</a:t>
            </a:r>
          </a:p>
        </p:txBody>
      </p:sp>
      <p:pic>
        <p:nvPicPr>
          <p:cNvPr id="6554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3173413"/>
            <a:ext cx="369411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124549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86D6148-4A0C-465B-9E46-045E5CC37FE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5468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HYSWEEP® Bar Check - тарирование</a:t>
            </a:r>
          </a:p>
        </p:txBody>
      </p:sp>
      <p:sp>
        <p:nvSpPr>
          <p:cNvPr id="22534" name="Text Box 6">
            <a:extLst>
              <a:ext uri="{FF2B5EF4-FFF2-40B4-BE49-F238E27FC236}">
                <a16:creationId xmlns="" xmlns:a16="http://schemas.microsoft.com/office/drawing/2014/main" id="{4E63A994-5D2E-429B-B870-8B0618769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438" y="1395132"/>
            <a:ext cx="47545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400" b="1" i="0" u="none" baseline="0">
                <a:solidFill>
                  <a:schemeClr val="bg2"/>
                </a:solidFill>
                <a:latin typeface="+mn-lt"/>
              </a:rPr>
              <a:t>Установки: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+/- Depth Gate:  Глубины, отличающиеся на заданную величину от тарировки, будут игнорированы.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+/- Angle Limit:  Глубины от лучей с углами, большими заданных, будут проигнорированы.</a:t>
            </a:r>
          </a:p>
        </p:txBody>
      </p:sp>
      <p:sp>
        <p:nvSpPr>
          <p:cNvPr id="22536" name="Text Box 11">
            <a:extLst>
              <a:ext uri="{FF2B5EF4-FFF2-40B4-BE49-F238E27FC236}">
                <a16:creationId xmlns="" xmlns:a16="http://schemas.microsoft.com/office/drawing/2014/main" id="{07B1A814-DDC1-4C6E-8D5B-99CA39501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313" y="3109632"/>
            <a:ext cx="4738687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400" b="1" i="0" u="none" baseline="0">
                <a:solidFill>
                  <a:schemeClr val="bg2"/>
                </a:solidFill>
                <a:latin typeface="+mn-lt"/>
              </a:rPr>
              <a:t>Запуск теста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меню TOOLS – BAR CHECK.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“Reset Barcheck.txt” для очистки данных теста.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Опустите тарелку и введите глубину погружения.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После стабилизации данных эхолота, кликните “Save Depth”.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Повторите для каждого горизонта.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Измените заглубление эхолота при необходимости.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 завершению кликните “Barcheck.txt” для просмотра отчета и его печати.   Опция сохранить заглубление эхолота в HYSWEEP.INI при выходе.</a:t>
            </a:r>
          </a:p>
        </p:txBody>
      </p:sp>
      <p:sp>
        <p:nvSpPr>
          <p:cNvPr id="31750" name="Text Box 12">
            <a:extLst>
              <a:ext uri="{FF2B5EF4-FFF2-40B4-BE49-F238E27FC236}">
                <a16:creationId xmlns="" xmlns:a16="http://schemas.microsoft.com/office/drawing/2014/main" id="{9D16D81F-F816-422D-AAC4-3322A0367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6051549"/>
            <a:ext cx="3803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Осреднение глубин в течение трех секунд и сохранение результатов.</a:t>
            </a:r>
          </a:p>
        </p:txBody>
      </p:sp>
      <p:pic>
        <p:nvPicPr>
          <p:cNvPr id="6759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7" y="1265237"/>
            <a:ext cx="398780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574368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1">
            <a:extLst>
              <a:ext uri="{FF2B5EF4-FFF2-40B4-BE49-F238E27FC236}">
                <a16:creationId xmlns="" xmlns:a16="http://schemas.microsoft.com/office/drawing/2014/main" id="{BB8A29AC-CF0E-42DD-8248-6B2A0F65F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5953125"/>
            <a:ext cx="8804275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HYSWEEP® SURVEY можно воспроизвести файлы сырых данных в меню FILE - PLAYBACK.</a:t>
            </a:r>
          </a:p>
        </p:txBody>
      </p:sp>
      <p:sp>
        <p:nvSpPr>
          <p:cNvPr id="52227" name="Rectangle 2">
            <a:extLst>
              <a:ext uri="{FF2B5EF4-FFF2-40B4-BE49-F238E27FC236}">
                <a16:creationId xmlns="" xmlns:a16="http://schemas.microsoft.com/office/drawing/2014/main" id="{0B52C960-6047-40E1-9827-09C65FF3AC5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735171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HYSWEEP</a:t>
            </a:r>
            <a:r>
              <a:rPr lang="ru-RU" sz="3200" b="0" i="0" u="none" baseline="30000">
                <a:solidFill>
                  <a:schemeClr val="bg1"/>
                </a:solidFill>
                <a:latin typeface="+mj-lt"/>
              </a:rPr>
              <a:t>®</a:t>
            </a: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 Playback</a:t>
            </a:r>
          </a:p>
        </p:txBody>
      </p:sp>
      <p:pic>
        <p:nvPicPr>
          <p:cNvPr id="6963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2607468"/>
            <a:ext cx="224155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60" y="1350962"/>
            <a:ext cx="600075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294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21BE56-E54D-4596-8D9E-00989BA86189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/>
        </p:spPr>
        <p:txBody>
          <a:bodyPr rtlCol="0">
            <a:noAutofit/>
          </a:bodyPr>
          <a:lstStyle/>
          <a:p>
            <a:pPr algn="l" rtl="0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Толща воды в HYSWEEP®</a:t>
            </a:r>
          </a:p>
        </p:txBody>
      </p:sp>
    </p:spTree>
    <p:extLst>
      <p:ext uri="{BB962C8B-B14F-4D97-AF65-F5344CB8AC3E}">
        <p14:creationId xmlns:p14="http://schemas.microsoft.com/office/powerpoint/2010/main" val="38858739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9C870B02-8658-4924-81DC-5B5F33187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610" y="290233"/>
            <a:ext cx="7608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Данные толщи воды (water column)</a:t>
            </a:r>
            <a:r>
              <a:rPr lang="ru-RU" sz="3200" b="0" i="0" u="none" baseline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="" xmlns:a16="http://schemas.microsoft.com/office/drawing/2014/main" id="{39BA228A-7D9F-43A2-ABB5-43571FD08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610" y="5227917"/>
            <a:ext cx="8558212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Данные обратного рассеяния в толще воды от МЛЭ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HYSWEEP® Water Column Logger для регистрации данных.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Программа Playback для быстрого воспроизведения и проверки данных.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оцифровать точки глубины в MBMAX64.</a:t>
            </a:r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0" y="1416985"/>
            <a:ext cx="6800943" cy="369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8860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BA290F65-C0D9-4EF3-AC13-C51055CB2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46050"/>
            <a:ext cx="8083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Настройка оборудования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D12B8EA9-DF03-4AD7-B032-6D3AEEF7F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1490663"/>
            <a:ext cx="4902200" cy="210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Установки оборудования в HYPACK® HARDWARE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Толща воды поддерживается для систем R2Sonic и Reson.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Настройте сонар на обычную батиметрию (normal bathymetry), затем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Отметьте опцию в установках дайвера</a:t>
            </a:r>
          </a:p>
        </p:txBody>
      </p:sp>
      <p:pic>
        <p:nvPicPr>
          <p:cNvPr id="3584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1600200"/>
            <a:ext cx="308610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DB783CB2-8D4A-4C1C-BA89-BB27E7C19791}"/>
              </a:ext>
            </a:extLst>
          </p:cNvPr>
          <p:cNvCxnSpPr/>
          <p:nvPr/>
        </p:nvCxnSpPr>
        <p:spPr>
          <a:xfrm>
            <a:off x="4425950" y="3538538"/>
            <a:ext cx="1279525" cy="4397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Text Box 12">
            <a:extLst>
              <a:ext uri="{FF2B5EF4-FFF2-40B4-BE49-F238E27FC236}">
                <a16:creationId xmlns="" xmlns:a16="http://schemas.microsoft.com/office/drawing/2014/main" id="{9C6962CB-AC21-4934-9BCE-536469FF1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4159250"/>
            <a:ext cx="362108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+mn-lt"/>
              </a:rPr>
              <a:t>Типы файлов данных: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R2Sonic: *.R2S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Reson: *.7K</a:t>
            </a:r>
          </a:p>
        </p:txBody>
      </p:sp>
    </p:spTree>
    <p:extLst>
      <p:ext uri="{BB962C8B-B14F-4D97-AF65-F5344CB8AC3E}">
        <p14:creationId xmlns:p14="http://schemas.microsoft.com/office/powerpoint/2010/main" val="31322013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DF5217E9-51AC-4E42-AA43-511865AA2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9550"/>
            <a:ext cx="8083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HYSWEEP® Water Column Logger</a:t>
            </a:r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9" y="1260195"/>
            <a:ext cx="6364288" cy="362743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2">
            <a:extLst>
              <a:ext uri="{FF2B5EF4-FFF2-40B4-BE49-F238E27FC236}">
                <a16:creationId xmlns="" xmlns:a16="http://schemas.microsoft.com/office/drawing/2014/main" id="{323E9EDC-3952-41D7-ABAC-7AF7AECA2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5072063"/>
            <a:ext cx="8924925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Регистратор запускается автоматически при запуске HYPACK® and HYSWEEP® Survey.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Дисплей и конфигурация цветов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Постоянная регистрация и по команде.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Индикаторы Тревоги:  (Например, недостаточно места на диске)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="" xmlns:a16="http://schemas.microsoft.com/office/drawing/2014/main" id="{77A1DC60-4CB4-40C1-99CB-2E09EB8A6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2259013"/>
            <a:ext cx="22320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Обычно записывается порядка двух гигабайт данных в минуту.</a:t>
            </a:r>
          </a:p>
        </p:txBody>
      </p:sp>
    </p:spTree>
    <p:extLst>
      <p:ext uri="{BB962C8B-B14F-4D97-AF65-F5344CB8AC3E}">
        <p14:creationId xmlns:p14="http://schemas.microsoft.com/office/powerpoint/2010/main" val="7586644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00A9BC68-B6EB-4A4F-B059-0FAD3BA70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9550"/>
            <a:ext cx="8705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WC Logger - установки цвета и дисплея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C1FC5ACC-9D19-4EA4-887B-A765C7789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3" y="1727200"/>
            <a:ext cx="49180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n-lt"/>
              </a:rPr>
              <a:t>Amplitude Graph: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Амплитуда отраженных эхосигналов в надире. 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n-lt"/>
              </a:rPr>
              <a:t>Graph Max: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Предел масштаба на графике амплитуды.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n-lt"/>
              </a:rPr>
              <a:t>Color Max = предел цвета: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Любая амплитуда &gt; заданной величины показана красным цветом.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n-lt"/>
              </a:rPr>
              <a:t>Dot Size: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Размер точек отдельных сигналов.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bg2"/>
                </a:solidFill>
                <a:latin typeface="+mn-lt"/>
              </a:rPr>
              <a:t>Soundings: 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Отметьте для наложения батиметрии белым цветом.</a:t>
            </a:r>
          </a:p>
        </p:txBody>
      </p:sp>
      <p:pic>
        <p:nvPicPr>
          <p:cNvPr id="3994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1709738"/>
            <a:ext cx="353377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2">
            <a:extLst>
              <a:ext uri="{FF2B5EF4-FFF2-40B4-BE49-F238E27FC236}">
                <a16:creationId xmlns="" xmlns:a16="http://schemas.microsoft.com/office/drawing/2014/main" id="{443738D9-1A49-45B7-A5FF-BF4EEEA5A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1457" y="5305425"/>
            <a:ext cx="4302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и потяните синюю планку для быстрого изменения предела насыщения цветом.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DF981FAE-16D0-4183-A066-C32B7039BC5E}"/>
              </a:ext>
            </a:extLst>
          </p:cNvPr>
          <p:cNvCxnSpPr/>
          <p:nvPr/>
        </p:nvCxnSpPr>
        <p:spPr>
          <a:xfrm flipV="1">
            <a:off x="6181725" y="2605088"/>
            <a:ext cx="0" cy="24511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5438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F79EC6B9-E7BA-444A-92A2-83F0D6D63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84150"/>
            <a:ext cx="801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WC Logger - буферизация сигналов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="" xmlns:a16="http://schemas.microsoft.com/office/drawing/2014/main" id="{B045110D-0BCC-425B-98F1-6893BAE3A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3" y="1235075"/>
            <a:ext cx="285273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меню Logging Options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Количество секунд сохраняемых данных WC в памяти программы.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Чтобы оператор мог включить запись по требованию с запасом данных в ОЗУ до момента включения записи.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Равняется количеству секунд между (1) моментом обнаружения объекта и (2) кликом на кнопке записи. </a:t>
            </a:r>
          </a:p>
        </p:txBody>
      </p:sp>
      <p:pic>
        <p:nvPicPr>
          <p:cNvPr id="4198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0" y="1709738"/>
            <a:ext cx="5873750" cy="1938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2">
            <a:extLst>
              <a:ext uri="{FF2B5EF4-FFF2-40B4-BE49-F238E27FC236}">
                <a16:creationId xmlns="" xmlns:a16="http://schemas.microsoft.com/office/drawing/2014/main" id="{E1A03673-633C-4234-8A7A-10019C9A6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8863" y="3819525"/>
            <a:ext cx="5291137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Pings per Second: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(к-во сигналов в секунду)  Заполняется программой.</a:t>
            </a:r>
          </a:p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Bytes per Ping (к-во байт в сигнале):  Заполняется программой.</a:t>
            </a:r>
          </a:p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Buffer Size (MB) (размер буфера памяти):  Задается пользователем.</a:t>
            </a:r>
          </a:p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Buffer Time in Seconds: (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время буферизации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):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Вычисляется программой.</a:t>
            </a:r>
          </a:p>
        </p:txBody>
      </p:sp>
    </p:spTree>
    <p:extLst>
      <p:ext uri="{BB962C8B-B14F-4D97-AF65-F5344CB8AC3E}">
        <p14:creationId xmlns:p14="http://schemas.microsoft.com/office/powerpoint/2010/main" val="35015187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404F0C9B-0FD1-4EC4-B7C8-3B67AE86C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9550"/>
            <a:ext cx="79375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WC Logger - регистрация данных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16BF4851-B50F-4185-B529-E5CAF8778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41450"/>
            <a:ext cx="37766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Автоматический режим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Регистрация данных WC одновременно с включением записи HYPACK® Survey.</a:t>
            </a:r>
          </a:p>
        </p:txBody>
      </p:sp>
      <p:pic>
        <p:nvPicPr>
          <p:cNvPr id="440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79700"/>
            <a:ext cx="2809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4032250"/>
            <a:ext cx="2819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88" y="2693988"/>
            <a:ext cx="27908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300" y="4010025"/>
            <a:ext cx="2819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5" y="5356225"/>
            <a:ext cx="2819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2">
            <a:extLst>
              <a:ext uri="{FF2B5EF4-FFF2-40B4-BE49-F238E27FC236}">
                <a16:creationId xmlns="" xmlns:a16="http://schemas.microsoft.com/office/drawing/2014/main" id="{E8824965-A95B-4E21-8648-978F6EBBA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1525" y="1441450"/>
            <a:ext cx="3292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chemeClr val="bg2"/>
                </a:solidFill>
                <a:latin typeface="+mn-lt"/>
              </a:rPr>
              <a:t>Режим по требованию On Demand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Запись толщи воды при обнаружении объекта.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DF667B60-78AB-4653-937B-A8BEA091BA50}"/>
              </a:ext>
            </a:extLst>
          </p:cNvPr>
          <p:cNvCxnSpPr/>
          <p:nvPr/>
        </p:nvCxnSpPr>
        <p:spPr>
          <a:xfrm>
            <a:off x="1703388" y="3522663"/>
            <a:ext cx="0" cy="4794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0BCC95A5-030E-4628-8834-B0B1ED309BE5}"/>
              </a:ext>
            </a:extLst>
          </p:cNvPr>
          <p:cNvCxnSpPr/>
          <p:nvPr/>
        </p:nvCxnSpPr>
        <p:spPr>
          <a:xfrm>
            <a:off x="7380288" y="3522663"/>
            <a:ext cx="0" cy="4794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F9342BA-F74F-4F07-AE3C-CB636C7EDAC1}"/>
              </a:ext>
            </a:extLst>
          </p:cNvPr>
          <p:cNvSpPr txBox="1"/>
          <p:nvPr/>
        </p:nvSpPr>
        <p:spPr>
          <a:xfrm>
            <a:off x="1838325" y="3567113"/>
            <a:ext cx="53768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Включение / Выключение записи в HYPACK®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8A7A08C5-0AFE-434D-9500-689B17818AE7}"/>
              </a:ext>
            </a:extLst>
          </p:cNvPr>
          <p:cNvCxnSpPr/>
          <p:nvPr/>
        </p:nvCxnSpPr>
        <p:spPr>
          <a:xfrm>
            <a:off x="7380288" y="4867275"/>
            <a:ext cx="0" cy="4794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E2AEC9B-2416-4049-A17F-ED4A43973C26}"/>
              </a:ext>
            </a:extLst>
          </p:cNvPr>
          <p:cNvSpPr txBox="1"/>
          <p:nvPr/>
        </p:nvSpPr>
        <p:spPr>
          <a:xfrm>
            <a:off x="1838325" y="4921251"/>
            <a:ext cx="5094662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defRPr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включения записи WC</a:t>
            </a:r>
          </a:p>
        </p:txBody>
      </p:sp>
    </p:spTree>
    <p:extLst>
      <p:ext uri="{BB962C8B-B14F-4D97-AF65-F5344CB8AC3E}">
        <p14:creationId xmlns:p14="http://schemas.microsoft.com/office/powerpoint/2010/main" val="2937213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139026"/>
              </p:ext>
            </p:extLst>
          </p:nvPr>
        </p:nvGraphicFramePr>
        <p:xfrm>
          <a:off x="193675" y="1341438"/>
          <a:ext cx="4495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Bitmap Image" r:id="rId4" imgW="6354062" imgH="3076190" progId="Paint.Picture">
                  <p:embed/>
                </p:oleObj>
              </mc:Choice>
              <mc:Fallback>
                <p:oleObj name="Bitmap Image" r:id="rId4" imgW="6354062" imgH="30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1341438"/>
                        <a:ext cx="44958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5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Дополнительные датчики</a:t>
            </a:r>
          </a:p>
        </p:txBody>
      </p:sp>
      <p:sp>
        <p:nvSpPr>
          <p:cNvPr id="3081" name="Text Box 7">
            <a:extLst>
              <a:ext uri="{FF2B5EF4-FFF2-40B4-BE49-F238E27FC236}">
                <a16:creationId xmlns="" xmlns:a16="http://schemas.microsoft.com/office/drawing/2014/main" id="{66B8834C-1D13-475E-8C76-3B681D3EE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3285331"/>
            <a:ext cx="4495800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1"/>
                </a:solidFill>
                <a:latin typeface="+mn-lt"/>
              </a:rPr>
              <a:t>Курс:  </a:t>
            </a:r>
            <a:r>
              <a:rPr lang="ru-RU" sz="1400" b="0" i="0" u="none" baseline="0">
                <a:solidFill>
                  <a:schemeClr val="bg1"/>
                </a:solidFill>
                <a:latin typeface="+mn-lt"/>
              </a:rPr>
              <a:t>Гирокомпас либо векторный GPS. </a:t>
            </a:r>
          </a:p>
        </p:txBody>
      </p:sp>
      <p:pic>
        <p:nvPicPr>
          <p:cNvPr id="38917" name="Picture 14" descr="pic0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96630"/>
            <a:ext cx="3802507" cy="3044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89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471530"/>
              </p:ext>
            </p:extLst>
          </p:nvPr>
        </p:nvGraphicFramePr>
        <p:xfrm>
          <a:off x="1855788" y="3802716"/>
          <a:ext cx="2833687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Bitmap Image" r:id="rId7" imgW="1724266" imgH="1295238" progId="Paint.Picture">
                  <p:embed/>
                </p:oleObj>
              </mc:Choice>
              <mc:Fallback>
                <p:oleObj name="Bitmap Image" r:id="rId7" imgW="1724266" imgH="12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788" y="3802716"/>
                        <a:ext cx="2833687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919" name="Picture 15" descr="TSS-DMS-05-PHOT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07" y="3802716"/>
            <a:ext cx="1960562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Text Box 6">
            <a:extLst>
              <a:ext uri="{FF2B5EF4-FFF2-40B4-BE49-F238E27FC236}">
                <a16:creationId xmlns="" xmlns:a16="http://schemas.microsoft.com/office/drawing/2014/main" id="{AEEF08CA-5C32-424B-AC56-1E87EE03F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791200"/>
            <a:ext cx="4384675" cy="5540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1"/>
                </a:solidFill>
                <a:latin typeface="+mn-lt"/>
              </a:rPr>
              <a:t>Датчик качки (MRU):  </a:t>
            </a:r>
            <a:r>
              <a:rPr lang="ru-RU" sz="1400" b="0" i="0" u="none" baseline="0">
                <a:solidFill>
                  <a:schemeClr val="bg1"/>
                </a:solidFill>
                <a:latin typeface="+mn-lt"/>
              </a:rPr>
              <a:t>Измерение вертикальной, килевой и бортовой составляющих качки</a:t>
            </a:r>
            <a:r>
              <a:rPr lang="ru-RU" sz="1600" b="0" i="0" u="none" baseline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3082" name="Text Box 8">
            <a:extLst>
              <a:ext uri="{FF2B5EF4-FFF2-40B4-BE49-F238E27FC236}">
                <a16:creationId xmlns="" xmlns:a16="http://schemas.microsoft.com/office/drawing/2014/main" id="{0B0BEAED-52C9-4701-AD66-634606201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4648200"/>
            <a:ext cx="3810000" cy="9540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bg1"/>
                </a:solidFill>
                <a:latin typeface="+mn-lt"/>
              </a:rPr>
              <a:t>Измеритель скорости звука: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bg1"/>
                </a:solidFill>
                <a:latin typeface="+mn-lt"/>
              </a:rPr>
              <a:t>Датчик:  СЗ у Антенны Сонара: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bg1"/>
                </a:solidFill>
                <a:latin typeface="+mn-lt"/>
              </a:rPr>
              <a:t>Профиль СЗ: Профиль скорости звука сквозь толщу воды.</a:t>
            </a:r>
          </a:p>
        </p:txBody>
      </p:sp>
    </p:spTree>
    <p:extLst>
      <p:ext uri="{BB962C8B-B14F-4D97-AF65-F5344CB8AC3E}">
        <p14:creationId xmlns:p14="http://schemas.microsoft.com/office/powerpoint/2010/main" val="2704621835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3A0A0657-B732-4D2E-98A8-916F35502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93" y="227479"/>
            <a:ext cx="8083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Воспроизведение данных толщи воды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375A888E-7CB6-4B34-BE15-1EFCEA66F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819" y="5164885"/>
            <a:ext cx="42799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Быстрый обзор съемки.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Кнопки воспроизведения / паузы / перемотки и горячие клавиши.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Настройки дисплея как во время съемки.</a:t>
            </a:r>
          </a:p>
        </p:txBody>
      </p:sp>
      <p:pic>
        <p:nvPicPr>
          <p:cNvPr id="4608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93" y="1298482"/>
            <a:ext cx="6218238" cy="368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>
            <a:extLst>
              <a:ext uri="{FF2B5EF4-FFF2-40B4-BE49-F238E27FC236}">
                <a16:creationId xmlns="" xmlns:a16="http://schemas.microsoft.com/office/drawing/2014/main" id="{C98E9C80-87C1-4E02-BF81-7FD3014CC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5599" y="5075238"/>
            <a:ext cx="427831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Схема иконок для ссылки.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Цели HYPACK®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Маркировка флажками для поиска в MBMAX64.</a:t>
            </a:r>
          </a:p>
        </p:txBody>
      </p:sp>
    </p:spTree>
    <p:extLst>
      <p:ext uri="{BB962C8B-B14F-4D97-AF65-F5344CB8AC3E}">
        <p14:creationId xmlns:p14="http://schemas.microsoft.com/office/powerpoint/2010/main" val="29248757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915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1ED85A4-875F-4820-9136-FF00329541C4}"/>
              </a:ext>
            </a:extLst>
          </p:cNvPr>
          <p:cNvSpPr/>
          <p:nvPr/>
        </p:nvSpPr>
        <p:spPr>
          <a:xfrm>
            <a:off x="-20638" y="990600"/>
            <a:ext cx="9144001" cy="548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EBD5BDE4-1DF6-4092-B66F-6CF9BD1900F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j-lt"/>
              </a:rPr>
              <a:t>В HYSWEEP</a:t>
            </a:r>
            <a:r>
              <a:rPr lang="ru-RU" sz="3200" b="0" i="0" u="none" baseline="30000">
                <a:latin typeface="+mj-lt"/>
              </a:rPr>
              <a:t>® </a:t>
            </a:r>
            <a:r>
              <a:rPr lang="ru-RU" sz="3200" b="0" i="0" u="none" baseline="0">
                <a:latin typeface="+mj-lt"/>
              </a:rPr>
              <a:t>поддерживаются следующие датчики</a:t>
            </a:r>
          </a:p>
        </p:txBody>
      </p:sp>
      <p:sp>
        <p:nvSpPr>
          <p:cNvPr id="20484" name="Text Box 6">
            <a:extLst>
              <a:ext uri="{FF2B5EF4-FFF2-40B4-BE49-F238E27FC236}">
                <a16:creationId xmlns="" xmlns:a16="http://schemas.microsoft.com/office/drawing/2014/main" id="{D9F877D2-DD68-4CA5-8DEE-1AD3C8361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1695450"/>
            <a:ext cx="4114800" cy="4400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Atlas: Bomasweep, Fansweep, Hydrosweep MD2, MD/30, MD/50, DS.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Benthos: C3D.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BlueView: MB2250/1350, BV5000.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EdgeTech: 4600/6205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Furuno: HS Series.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GeoAcoustics: GeoSwath.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МЛЭ Ibeam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Imagenex: Delta T, DT100/101 SIR, 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   Delta T, две антенны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IS Tech Mutlibeam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Kongsberg: MS1000, M3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Klein: 5000, Hydrochart 3500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Norbit: WBMS одна и две антенны</a:t>
            </a:r>
          </a:p>
        </p:txBody>
      </p:sp>
      <p:sp>
        <p:nvSpPr>
          <p:cNvPr id="20485" name="Text Box 7">
            <a:extLst>
              <a:ext uri="{FF2B5EF4-FFF2-40B4-BE49-F238E27FC236}">
                <a16:creationId xmlns="" xmlns:a16="http://schemas.microsoft.com/office/drawing/2014/main" id="{5A76AF03-514C-4CF3-8989-A0D3B1D76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671638"/>
            <a:ext cx="4767263" cy="4508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Odom:  ES3, Dual ES3, Echoscan II, Miniscan, MB1 (dual). MB2 две антенны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Picotech:  PicoMBES</a:t>
            </a:r>
            <a:endParaRPr lang="ru-RU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Ping DSP 3DSS-DX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R2Sonic:  SONIC 2020, 2022, 2024 (также две антенны все модели).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Reson: Seabat 71xx, 81xx, 900x, T20P, T50P (также две антенны все модели)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Ross: Smart Sweep.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SEA: SWATHplus.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Seabeam: 2100, 1000 Series, 3000 Series.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Simrad (Kongsberg): EM 302, 710, 1002, 2000, 2040(c), 2040 Dual Head, 3000, 3002, 3002 Dual Head, SM2000, ME70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SonTek  M9 Hydrosurveyor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Tritech: SeaKing.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WASSP: МЛЭ, DRX</a:t>
            </a:r>
          </a:p>
        </p:txBody>
      </p:sp>
      <p:sp>
        <p:nvSpPr>
          <p:cNvPr id="14345" name="Rectangle 9">
            <a:extLst>
              <a:ext uri="{FF2B5EF4-FFF2-40B4-BE49-F238E27FC236}">
                <a16:creationId xmlns="" xmlns:a16="http://schemas.microsoft.com/office/drawing/2014/main" id="{B9F34C5E-4AB7-4A58-8202-63548DF59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1131094"/>
            <a:ext cx="6553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2000" b="1" i="0" u="none" baseline="0">
                <a:solidFill>
                  <a:schemeClr val="bg2"/>
                </a:solidFill>
                <a:latin typeface="+mn-lt"/>
              </a:rPr>
              <a:t>Драйверы для МЛЭ в HYSWEEP</a:t>
            </a:r>
            <a:r>
              <a:rPr lang="ru-RU" sz="2000" b="1" i="0" u="none" baseline="30000">
                <a:solidFill>
                  <a:schemeClr val="bg2"/>
                </a:solidFill>
                <a:latin typeface="+mn-lt"/>
              </a:rPr>
              <a:t>®</a:t>
            </a:r>
            <a:r>
              <a:rPr lang="ru-RU" sz="2000" b="1" i="0" u="none" baseline="0">
                <a:solidFill>
                  <a:schemeClr val="bg2"/>
                </a:solidFill>
                <a:latin typeface="+mn-lt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AE44690-3026-400F-A191-02945881D54B}"/>
              </a:ext>
            </a:extLst>
          </p:cNvPr>
          <p:cNvSpPr txBox="1"/>
          <p:nvPr/>
        </p:nvSpPr>
        <p:spPr>
          <a:xfrm>
            <a:off x="282575" y="6184900"/>
            <a:ext cx="57864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 последним подсчетам, </a:t>
            </a:r>
            <a:endParaRPr lang="ru-RU" sz="1600" b="1" i="0" u="none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ru-RU" sz="1600" b="1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поддерживается </a:t>
            </a: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50 различных МЛЭ и ГЭТ.</a:t>
            </a:r>
          </a:p>
        </p:txBody>
      </p:sp>
    </p:spTree>
    <p:extLst>
      <p:ext uri="{BB962C8B-B14F-4D97-AF65-F5344CB8AC3E}">
        <p14:creationId xmlns:p14="http://schemas.microsoft.com/office/powerpoint/2010/main" val="73454904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056562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Топографические Лазеры</a:t>
            </a:r>
            <a:r>
              <a:rPr lang="ru-RU" sz="3200" b="0" i="0" u="none" baseline="0">
                <a:latin typeface="Verdana" panose="020B0604030504040204" pitchFamily="34" charset="0"/>
                <a:cs typeface="Arial" panose="020B0604020202020204" pitchFamily="34" charset="0"/>
              </a:rPr>
              <a:t> в HYSWEEP</a:t>
            </a:r>
            <a:r>
              <a:rPr lang="ru-RU" sz="3200" b="0" i="0" u="none" baseline="30000">
                <a:latin typeface="Verdana" panose="020B0604030504040204" pitchFamily="34" charset="0"/>
                <a:cs typeface="Arial" panose="020B0604020202020204" pitchFamily="34" charset="0"/>
              </a:rPr>
              <a:t>®</a:t>
            </a:r>
          </a:p>
        </p:txBody>
      </p:sp>
      <p:sp>
        <p:nvSpPr>
          <p:cNvPr id="28675" name="Text Box 7">
            <a:extLst>
              <a:ext uri="{FF2B5EF4-FFF2-40B4-BE49-F238E27FC236}">
                <a16:creationId xmlns="" xmlns:a16="http://schemas.microsoft.com/office/drawing/2014/main" id="{7D6A67B8-FFBF-4FB7-AEC9-459A17955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900" y="1373188"/>
            <a:ext cx="3889375" cy="28622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2G Robotics ULS-500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Leica Laser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Optech:  ILRIS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Renishaw</a:t>
            </a: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  Dynascan и Merlin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REIGL:  LMS и серии V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Trimble  MX2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Velodyne:  VLP 16/32</a:t>
            </a:r>
          </a:p>
        </p:txBody>
      </p:sp>
      <p:sp>
        <p:nvSpPr>
          <p:cNvPr id="46088" name="Rectangle 8">
            <a:extLst>
              <a:ext uri="{FF2B5EF4-FFF2-40B4-BE49-F238E27FC236}">
                <a16:creationId xmlns="" xmlns:a16="http://schemas.microsoft.com/office/drawing/2014/main" id="{34EDD2F1-2C76-41DC-851A-DD4402C1C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371600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rgbClr val="0000FF"/>
                </a:solidFill>
                <a:latin typeface="+mn-lt"/>
              </a:rPr>
              <a:t>Лазерные сканеры:</a:t>
            </a:r>
          </a:p>
        </p:txBody>
      </p:sp>
      <p:pic>
        <p:nvPicPr>
          <p:cNvPr id="430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4432300"/>
            <a:ext cx="1562100" cy="1836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0" name="TextBox 9">
            <a:extLst>
              <a:ext uri="{FF2B5EF4-FFF2-40B4-BE49-F238E27FC236}">
                <a16:creationId xmlns="" xmlns:a16="http://schemas.microsoft.com/office/drawing/2014/main" id="{79838735-8D51-4805-9D2E-18372F911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5700" y="6157912"/>
            <a:ext cx="1562100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ru-RU" sz="1400" b="0" i="0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REIGL Серии V</a:t>
            </a:r>
          </a:p>
        </p:txBody>
      </p:sp>
      <p:pic>
        <p:nvPicPr>
          <p:cNvPr id="43015" name="Picture 14" descr="C:\Temp\optech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33488"/>
            <a:ext cx="5029200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13" descr="im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38" y="4141787"/>
            <a:ext cx="30495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15" descr="Merlin in harbou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27538"/>
            <a:ext cx="30480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TextBox 12">
            <a:extLst>
              <a:ext uri="{FF2B5EF4-FFF2-40B4-BE49-F238E27FC236}">
                <a16:creationId xmlns="" xmlns:a16="http://schemas.microsoft.com/office/drawing/2014/main" id="{83FAA17C-BC6E-4BCD-91C9-9FAE837A8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57913"/>
            <a:ext cx="3048000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ru-RU" sz="1400" b="0" i="0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Renishaw Merlin</a:t>
            </a:r>
          </a:p>
        </p:txBody>
      </p:sp>
      <p:sp>
        <p:nvSpPr>
          <p:cNvPr id="36871" name="TextBox 10">
            <a:extLst>
              <a:ext uri="{FF2B5EF4-FFF2-40B4-BE49-F238E27FC236}">
                <a16:creationId xmlns="" xmlns:a16="http://schemas.microsoft.com/office/drawing/2014/main" id="{EE998585-95A8-4E8B-8705-DD5B8988B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3312" y="6015038"/>
            <a:ext cx="2309393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ru-RU" sz="1400" b="0" i="0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Velodyne VLP-16</a:t>
            </a:r>
          </a:p>
        </p:txBody>
      </p:sp>
    </p:spTree>
    <p:extLst>
      <p:ext uri="{BB962C8B-B14F-4D97-AF65-F5344CB8AC3E}">
        <p14:creationId xmlns:p14="http://schemas.microsoft.com/office/powerpoint/2010/main" val="11876386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Вспомогательные драйверы HYSWEEP</a:t>
            </a:r>
            <a:r>
              <a:rPr lang="ru-RU" sz="3200" b="0" i="0" u="none" baseline="3000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</a:p>
        </p:txBody>
      </p:sp>
      <p:sp>
        <p:nvSpPr>
          <p:cNvPr id="20483" name="Text Box 7">
            <a:extLst>
              <a:ext uri="{FF2B5EF4-FFF2-40B4-BE49-F238E27FC236}">
                <a16:creationId xmlns="" xmlns:a16="http://schemas.microsoft.com/office/drawing/2014/main" id="{10C23257-CDFF-4414-A734-93EB29D00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11" y="1704849"/>
            <a:ext cx="7212289" cy="50783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 err="1" smtClean="0">
                <a:solidFill>
                  <a:schemeClr val="bg2"/>
                </a:solidFill>
              </a:rPr>
              <a:t>Advanced</a:t>
            </a:r>
            <a:r>
              <a:rPr lang="ru-RU" sz="1600" b="1" i="0" u="none" baseline="0" dirty="0" smtClean="0">
                <a:solidFill>
                  <a:schemeClr val="bg2"/>
                </a:solidFill>
              </a:rPr>
              <a:t> </a:t>
            </a:r>
            <a:r>
              <a:rPr lang="ru-RU" sz="1600" b="1" i="0" u="none" baseline="0" dirty="0" err="1">
                <a:solidFill>
                  <a:schemeClr val="bg2"/>
                </a:solidFill>
              </a:rPr>
              <a:t>Navigation</a:t>
            </a:r>
            <a:r>
              <a:rPr lang="ru-RU" sz="1600" b="0" i="0" u="none" baseline="0" dirty="0">
                <a:solidFill>
                  <a:schemeClr val="bg2"/>
                </a:solidFill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Spatial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Spatial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Dual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Spatial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FOG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Dual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etc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chemeClr val="bg2"/>
                </a:solidFill>
              </a:rPr>
              <a:t>ИС </a:t>
            </a:r>
            <a:r>
              <a:rPr lang="ru-RU" sz="1600" b="0" i="0" u="none" baseline="0" dirty="0" err="1">
                <a:solidFill>
                  <a:schemeClr val="bg2"/>
                </a:solidFill>
              </a:rPr>
              <a:t>Applanix</a:t>
            </a:r>
            <a:r>
              <a:rPr lang="ru-RU" sz="1600" b="0" i="0" u="none" baseline="0" dirty="0">
                <a:solidFill>
                  <a:schemeClr val="bg2"/>
                </a:solidFill>
              </a:rPr>
              <a:t>: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POS/MV (модели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Ocean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Wave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Surf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Master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ИС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Coda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Octopus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: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F180.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ИС IXSEA: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OCTANS, PHINS, HYDRINS.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ИС JAE: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JM7531.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KVH: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Gyrotrac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ИС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Novatel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SPAN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ПСЗ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Odim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MVP (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Moving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Velocity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Profiler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– измерение ПСЗ на ходу) - 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Драйвер HYPACK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Survey</a:t>
            </a:r>
            <a:r>
              <a:rPr lang="ru-RU" sz="105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SBG: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Модели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Ellipse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Ekinox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Apogee</a:t>
            </a:r>
            <a:endParaRPr lang="ru-RU" sz="1600" b="0" i="0" u="none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ДК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Seatex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MRUx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ГК SG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Brown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:</a:t>
            </a: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1000S.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ИПСЗ </a:t>
            </a:r>
            <a:r>
              <a:rPr lang="ru-RU" sz="1600" b="1" i="0" u="none" baseline="0" dirty="0" err="1">
                <a:solidFill>
                  <a:schemeClr val="bg2"/>
                </a:solidFill>
                <a:latin typeface="+mn-lt"/>
              </a:rPr>
              <a:t>Sontek</a:t>
            </a:r>
            <a:r>
              <a:rPr lang="ru-RU" sz="1600" b="1" i="0" u="none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YSI </a:t>
            </a:r>
            <a:r>
              <a:rPr lang="ru-RU" sz="16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Castaway</a:t>
            </a:r>
            <a:endParaRPr lang="ru-RU" sz="1600" b="1" i="0" u="none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ДК СТАНДАРТА TSS: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335B, DMS.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chemeClr val="bg2"/>
                </a:solidFill>
                <a:latin typeface="+mn-lt"/>
              </a:rPr>
              <a:t> ***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- Можно настроить общие или NMEA драйверы для чтения </a:t>
            </a:r>
            <a:endParaRPr lang="ru-RU" sz="1600" b="0" i="0" u="none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данных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 других датчиков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46088" name="Rectangle 8">
            <a:extLst>
              <a:ext uri="{FF2B5EF4-FFF2-40B4-BE49-F238E27FC236}">
                <a16:creationId xmlns="" xmlns:a16="http://schemas.microsoft.com/office/drawing/2014/main" id="{86E17AFC-B03A-42AD-821A-83DAEC3B4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2" y="1096055"/>
            <a:ext cx="525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bg2"/>
                </a:solidFill>
                <a:latin typeface="+mn-lt"/>
              </a:rPr>
              <a:t>Курсоуказатели, датчики качки и др.:</a:t>
            </a: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00200"/>
            <a:ext cx="1828800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E122C3-9B9F-4795-B86A-189AA5147A0F}"/>
              </a:ext>
            </a:extLst>
          </p:cNvPr>
          <p:cNvSpPr txBox="1"/>
          <p:nvPr/>
        </p:nvSpPr>
        <p:spPr>
          <a:xfrm>
            <a:off x="6832600" y="5616575"/>
            <a:ext cx="23114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SonTek CastAway</a:t>
            </a:r>
          </a:p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Измеритель профиля скорости звука</a:t>
            </a:r>
          </a:p>
        </p:txBody>
      </p:sp>
    </p:spTree>
    <p:extLst>
      <p:ext uri="{BB962C8B-B14F-4D97-AF65-F5344CB8AC3E}">
        <p14:creationId xmlns:p14="http://schemas.microsoft.com/office/powerpoint/2010/main" val="750792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4909</TotalTime>
  <Words>4194</Words>
  <Application>Microsoft Office PowerPoint</Application>
  <PresentationFormat>Экран (4:3)</PresentationFormat>
  <Paragraphs>633</Paragraphs>
  <Slides>61</Slides>
  <Notes>55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71" baseType="lpstr">
      <vt:lpstr>Arial</vt:lpstr>
      <vt:lpstr>Wingdings 2</vt:lpstr>
      <vt:lpstr>Times New Roman</vt:lpstr>
      <vt:lpstr>Calibri</vt:lpstr>
      <vt:lpstr>Verdana</vt:lpstr>
      <vt:lpstr>Lucida Grande</vt:lpstr>
      <vt:lpstr>Wingdings</vt:lpstr>
      <vt:lpstr>Bell Gossett Eco</vt:lpstr>
      <vt:lpstr>Bell Gossett</vt:lpstr>
      <vt:lpstr>Bitmap Image</vt:lpstr>
      <vt:lpstr>МЛЭС - сбор данных </vt:lpstr>
      <vt:lpstr>Обзор HYSWEEP®</vt:lpstr>
      <vt:lpstr>Презентация PowerPoint</vt:lpstr>
      <vt:lpstr>Сравнение МЛЭС и ОЛЭС</vt:lpstr>
      <vt:lpstr>Типы многолучевых эхолотов</vt:lpstr>
      <vt:lpstr>Дополнительные датчики</vt:lpstr>
      <vt:lpstr>В HYSWEEP® поддерживаются следующие датчики</vt:lpstr>
      <vt:lpstr>Топографические Лазеры в HYSWEEP®</vt:lpstr>
      <vt:lpstr>Вспомогательные драйверы HYSWEEP®</vt:lpstr>
      <vt:lpstr>Установка</vt:lpstr>
      <vt:lpstr>ОБОРУДОВАНИЕ HYSWEEP®</vt:lpstr>
      <vt:lpstr>СЪЕМКА HYSWEEP®</vt:lpstr>
      <vt:lpstr>Подключение датчиков</vt:lpstr>
      <vt:lpstr>Нужно ли выполнять синхронизацию часов ПК со временем UTC?</vt:lpstr>
      <vt:lpstr>Reson Seabat 7125</vt:lpstr>
      <vt:lpstr>Kongsberg EM3002</vt:lpstr>
      <vt:lpstr>R2Sonic с Блоком 1PPS (пример)</vt:lpstr>
      <vt:lpstr>Reson 8101 с Блоком 1PPS: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Калибрование системы</vt:lpstr>
      <vt:lpstr>Подготовка к съемке</vt:lpstr>
      <vt:lpstr>СЪЕМКА HYSWEEP®</vt:lpstr>
      <vt:lpstr>СЪЕМКА HYSWEEP®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СНН - что это такое?</vt:lpstr>
      <vt:lpstr>Графики неопределенности в режиме реального времени</vt:lpstr>
      <vt:lpstr>Окна СНН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Толща воды в HYSWEEP®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185</cp:revision>
  <dcterms:created xsi:type="dcterms:W3CDTF">2014-07-07T18:31:44Z</dcterms:created>
  <dcterms:modified xsi:type="dcterms:W3CDTF">2020-01-28T07:54:36Z</dcterms:modified>
</cp:coreProperties>
</file>