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0"/>
  </p:notesMasterIdLst>
  <p:sldIdLst>
    <p:sldId id="256" r:id="rId5"/>
    <p:sldId id="664" r:id="rId6"/>
    <p:sldId id="665" r:id="rId7"/>
    <p:sldId id="666" r:id="rId8"/>
    <p:sldId id="668" r:id="rId9"/>
    <p:sldId id="669" r:id="rId10"/>
    <p:sldId id="670" r:id="rId11"/>
    <p:sldId id="671" r:id="rId12"/>
    <p:sldId id="672" r:id="rId13"/>
    <p:sldId id="667" r:id="rId14"/>
    <p:sldId id="393" r:id="rId15"/>
    <p:sldId id="401" r:id="rId16"/>
    <p:sldId id="402" r:id="rId17"/>
    <p:sldId id="403" r:id="rId18"/>
    <p:sldId id="295" r:id="rId19"/>
    <p:sldId id="296" r:id="rId20"/>
    <p:sldId id="673" r:id="rId21"/>
    <p:sldId id="674" r:id="rId22"/>
    <p:sldId id="675" r:id="rId23"/>
    <p:sldId id="676" r:id="rId24"/>
    <p:sldId id="677" r:id="rId25"/>
    <p:sldId id="695" r:id="rId26"/>
    <p:sldId id="682" r:id="rId27"/>
    <p:sldId id="685" r:id="rId28"/>
    <p:sldId id="686" r:id="rId29"/>
    <p:sldId id="687" r:id="rId30"/>
    <p:sldId id="683" r:id="rId31"/>
    <p:sldId id="688" r:id="rId32"/>
    <p:sldId id="689" r:id="rId33"/>
    <p:sldId id="690" r:id="rId34"/>
    <p:sldId id="691" r:id="rId35"/>
    <p:sldId id="684" r:id="rId36"/>
    <p:sldId id="692" r:id="rId37"/>
    <p:sldId id="693" r:id="rId38"/>
    <p:sldId id="694" r:id="rId39"/>
  </p:sldIdLst>
  <p:sldSz cx="12192000" cy="6858000"/>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Arial" charset="0"/>
        <a:ea typeface="ヒラギノ角ゴ Pro W3" charset="-128"/>
        <a:cs typeface="+mn-cs"/>
      </a:defRPr>
    </a:lvl1pPr>
    <a:lvl2pPr marL="457200" algn="l" defTabSz="457200" rtl="0" eaLnBrk="0" fontAlgn="base" hangingPunct="0">
      <a:spcBef>
        <a:spcPct val="0"/>
      </a:spcBef>
      <a:spcAft>
        <a:spcPct val="0"/>
      </a:spcAft>
      <a:defRPr kern="1200">
        <a:solidFill>
          <a:schemeClr val="tx1"/>
        </a:solidFill>
        <a:latin typeface="Arial" charset="0"/>
        <a:ea typeface="ヒラギノ角ゴ Pro W3" charset="-128"/>
        <a:cs typeface="+mn-cs"/>
      </a:defRPr>
    </a:lvl2pPr>
    <a:lvl3pPr marL="914400" algn="l" defTabSz="457200" rtl="0" eaLnBrk="0" fontAlgn="base" hangingPunct="0">
      <a:spcBef>
        <a:spcPct val="0"/>
      </a:spcBef>
      <a:spcAft>
        <a:spcPct val="0"/>
      </a:spcAft>
      <a:defRPr kern="1200">
        <a:solidFill>
          <a:schemeClr val="tx1"/>
        </a:solidFill>
        <a:latin typeface="Arial" charset="0"/>
        <a:ea typeface="ヒラギノ角ゴ Pro W3" charset="-128"/>
        <a:cs typeface="+mn-cs"/>
      </a:defRPr>
    </a:lvl3pPr>
    <a:lvl4pPr marL="1371600" algn="l" defTabSz="457200" rtl="0" eaLnBrk="0" fontAlgn="base" hangingPunct="0">
      <a:spcBef>
        <a:spcPct val="0"/>
      </a:spcBef>
      <a:spcAft>
        <a:spcPct val="0"/>
      </a:spcAft>
      <a:defRPr kern="1200">
        <a:solidFill>
          <a:schemeClr val="tx1"/>
        </a:solidFill>
        <a:latin typeface="Arial" charset="0"/>
        <a:ea typeface="ヒラギノ角ゴ Pro W3" charset="-128"/>
        <a:cs typeface="+mn-cs"/>
      </a:defRPr>
    </a:lvl4pPr>
    <a:lvl5pPr marL="1828800" algn="l" defTabSz="457200" rtl="0" eaLnBrk="0" fontAlgn="base" hangingPunct="0">
      <a:spcBef>
        <a:spcPct val="0"/>
      </a:spcBef>
      <a:spcAft>
        <a:spcPct val="0"/>
      </a:spcAft>
      <a:defRPr kern="1200">
        <a:solidFill>
          <a:schemeClr val="tx1"/>
        </a:solidFill>
        <a:latin typeface="Arial" charset="0"/>
        <a:ea typeface="ヒラギノ角ゴ Pro W3" charset="-128"/>
        <a:cs typeface="+mn-cs"/>
      </a:defRPr>
    </a:lvl5pPr>
    <a:lvl6pPr marL="2286000" algn="l" defTabSz="914400" rtl="0" eaLnBrk="1" latinLnBrk="0" hangingPunct="1">
      <a:defRPr kern="1200">
        <a:solidFill>
          <a:schemeClr val="tx1"/>
        </a:solidFill>
        <a:latin typeface="Arial" charset="0"/>
        <a:ea typeface="ヒラギノ角ゴ Pro W3" charset="-128"/>
        <a:cs typeface="+mn-cs"/>
      </a:defRPr>
    </a:lvl6pPr>
    <a:lvl7pPr marL="2743200" algn="l" defTabSz="914400" rtl="0" eaLnBrk="1" latinLnBrk="0" hangingPunct="1">
      <a:defRPr kern="1200">
        <a:solidFill>
          <a:schemeClr val="tx1"/>
        </a:solidFill>
        <a:latin typeface="Arial" charset="0"/>
        <a:ea typeface="ヒラギノ角ゴ Pro W3" charset="-128"/>
        <a:cs typeface="+mn-cs"/>
      </a:defRPr>
    </a:lvl7pPr>
    <a:lvl8pPr marL="3200400" algn="l" defTabSz="914400" rtl="0" eaLnBrk="1" latinLnBrk="0" hangingPunct="1">
      <a:defRPr kern="1200">
        <a:solidFill>
          <a:schemeClr val="tx1"/>
        </a:solidFill>
        <a:latin typeface="Arial" charset="0"/>
        <a:ea typeface="ヒラギノ角ゴ Pro W3" charset="-128"/>
        <a:cs typeface="+mn-cs"/>
      </a:defRPr>
    </a:lvl8pPr>
    <a:lvl9pPr marL="3657600" algn="l" defTabSz="914400" rtl="0" eaLnBrk="1" latinLnBrk="0" hangingPunct="1">
      <a:defRPr kern="1200">
        <a:solidFill>
          <a:schemeClr val="tx1"/>
        </a:solidFill>
        <a:latin typeface="Arial" charset="0"/>
        <a:ea typeface="ヒラギノ角ゴ Pro W3" charset="-128"/>
        <a:cs typeface="+mn-cs"/>
      </a:defRPr>
    </a:lvl9pPr>
  </p:defaultTextStyle>
  <p:extLst>
    <p:ext uri="{521415D9-36F7-43E2-AB2F-B90AF26B5E84}">
      <p14:sectionLst xmlns:p14="http://schemas.microsoft.com/office/powerpoint/2010/main">
        <p14:section name="Default Section" id="{0195D238-EA50-4A49-AABB-F64EA65390BB}">
          <p14:sldIdLst>
            <p14:sldId id="256"/>
            <p14:sldId id="664"/>
          </p14:sldIdLst>
        </p14:section>
        <p14:section name="Background" id="{AD979079-C890-44A2-9C35-A0B7311BE67A}">
          <p14:sldIdLst>
            <p14:sldId id="665"/>
            <p14:sldId id="666"/>
            <p14:sldId id="668"/>
            <p14:sldId id="669"/>
            <p14:sldId id="670"/>
            <p14:sldId id="671"/>
            <p14:sldId id="672"/>
          </p14:sldIdLst>
        </p14:section>
        <p14:section name="HYPACK HARDWARE" id="{4E57611F-46D9-4A4B-BFEE-1997B5A67D57}">
          <p14:sldIdLst>
            <p14:sldId id="667"/>
            <p14:sldId id="393"/>
            <p14:sldId id="401"/>
            <p14:sldId id="402"/>
            <p14:sldId id="403"/>
            <p14:sldId id="295"/>
            <p14:sldId id="296"/>
            <p14:sldId id="673"/>
            <p14:sldId id="674"/>
            <p14:sldId id="675"/>
            <p14:sldId id="676"/>
          </p14:sldIdLst>
        </p14:section>
        <p14:section name="Data Collection" id="{1B9318A5-6D38-4F25-880B-CD84F484AFA9}">
          <p14:sldIdLst>
            <p14:sldId id="677"/>
            <p14:sldId id="695"/>
            <p14:sldId id="682"/>
            <p14:sldId id="685"/>
            <p14:sldId id="686"/>
          </p14:sldIdLst>
        </p14:section>
        <p14:section name="Data Processing" id="{AA345E61-C679-4FCE-9471-AB4DA1B3ED6D}">
          <p14:sldIdLst>
            <p14:sldId id="687"/>
            <p14:sldId id="683"/>
            <p14:sldId id="688"/>
            <p14:sldId id="689"/>
            <p14:sldId id="690"/>
          </p14:sldIdLst>
        </p14:section>
        <p14:section name="LiDAR Deliverables" id="{ED3B1524-40E4-4ECC-986C-55F9A08F4E41}">
          <p14:sldIdLst>
            <p14:sldId id="691"/>
            <p14:sldId id="684"/>
            <p14:sldId id="692"/>
            <p14:sldId id="693"/>
            <p14:sldId id="694"/>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nisley, Jerry - Xylem" initials="KJ-X" lastIdx="1" clrIdx="0">
    <p:extLst>
      <p:ext uri="{19B8F6BF-5375-455C-9EA6-DF929625EA0E}">
        <p15:presenceInfo xmlns:p15="http://schemas.microsoft.com/office/powerpoint/2012/main" userId="S::jerry.knisley@xyleminc.com::8299edff-d842-457f-83d3-96a4e18585e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06" autoAdjust="0"/>
    <p:restoredTop sz="86207" autoAdjust="0"/>
  </p:normalViewPr>
  <p:slideViewPr>
    <p:cSldViewPr snapToGrid="0">
      <p:cViewPr varScale="1">
        <p:scale>
          <a:sx n="98" d="100"/>
          <a:sy n="98" d="100"/>
        </p:scale>
        <p:origin x="840" y="90"/>
      </p:cViewPr>
      <p:guideLst/>
    </p:cSldViewPr>
  </p:slideViewPr>
  <p:notesTextViewPr>
    <p:cViewPr>
      <p:scale>
        <a:sx n="3" d="2"/>
        <a:sy n="3" d="2"/>
      </p:scale>
      <p:origin x="0" y="0"/>
    </p:cViewPr>
  </p:notesTextViewPr>
  <p:sorterViewPr>
    <p:cViewPr>
      <p:scale>
        <a:sx n="40" d="100"/>
        <a:sy n="4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94AAD2-B345-4CF5-A751-47FF5A3F6E95}" type="datetimeFigureOut">
              <a:rPr lang="en-US" smtClean="0"/>
              <a:t>12/20/2021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2DD3EB-B5E4-4EA8-8222-4D6CFA3A2910}" type="slidenum">
              <a:rPr lang="en-US" smtClean="0"/>
              <a:t>‹#›</a:t>
            </a:fld>
            <a:endParaRPr lang="en-US"/>
          </a:p>
        </p:txBody>
      </p:sp>
    </p:spTree>
    <p:extLst>
      <p:ext uri="{BB962C8B-B14F-4D97-AF65-F5344CB8AC3E}">
        <p14:creationId xmlns:p14="http://schemas.microsoft.com/office/powerpoint/2010/main" val="20039555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B71937BF-DD90-4A42-A696-A87EFA3DBD27}" type="slidenum">
              <a:rPr lang="en-US" altLang="en-US" smtClean="0"/>
              <a:pPr>
                <a:defRPr/>
              </a:pPr>
              <a:t>2</a:t>
            </a:fld>
            <a:endParaRPr lang="en-US" altLang="en-US"/>
          </a:p>
        </p:txBody>
      </p:sp>
    </p:spTree>
    <p:extLst>
      <p:ext uri="{BB962C8B-B14F-4D97-AF65-F5344CB8AC3E}">
        <p14:creationId xmlns:p14="http://schemas.microsoft.com/office/powerpoint/2010/main" val="7637320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important to understand because the divergence of the beam has multiple effects. A </a:t>
            </a:r>
          </a:p>
        </p:txBody>
      </p:sp>
      <p:sp>
        <p:nvSpPr>
          <p:cNvPr id="4" name="Slide Number Placeholder 3"/>
          <p:cNvSpPr>
            <a:spLocks noGrp="1"/>
          </p:cNvSpPr>
          <p:nvPr>
            <p:ph type="sldNum" sz="quarter" idx="5"/>
          </p:nvPr>
        </p:nvSpPr>
        <p:spPr/>
        <p:txBody>
          <a:bodyPr/>
          <a:lstStyle/>
          <a:p>
            <a:fld id="{E02DD3EB-B5E4-4EA8-8222-4D6CFA3A2910}" type="slidenum">
              <a:rPr lang="en-US" smtClean="0"/>
              <a:t>4</a:t>
            </a:fld>
            <a:endParaRPr lang="en-US"/>
          </a:p>
        </p:txBody>
      </p:sp>
    </p:spTree>
    <p:extLst>
      <p:ext uri="{BB962C8B-B14F-4D97-AF65-F5344CB8AC3E}">
        <p14:creationId xmlns:p14="http://schemas.microsoft.com/office/powerpoint/2010/main" val="12040390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not think of these as round objects they are not spherical. Each point  represents a flat circle as it projects away from the emitter.  Imagine the discs as a coin in your pocket. </a:t>
            </a:r>
          </a:p>
        </p:txBody>
      </p:sp>
      <p:sp>
        <p:nvSpPr>
          <p:cNvPr id="4" name="Slide Number Placeholder 3"/>
          <p:cNvSpPr>
            <a:spLocks noGrp="1"/>
          </p:cNvSpPr>
          <p:nvPr>
            <p:ph type="sldNum" sz="quarter" idx="5"/>
          </p:nvPr>
        </p:nvSpPr>
        <p:spPr/>
        <p:txBody>
          <a:bodyPr/>
          <a:lstStyle/>
          <a:p>
            <a:fld id="{E02DD3EB-B5E4-4EA8-8222-4D6CFA3A2910}" type="slidenum">
              <a:rPr lang="en-US" smtClean="0"/>
              <a:t>5</a:t>
            </a:fld>
            <a:endParaRPr lang="en-US"/>
          </a:p>
        </p:txBody>
      </p:sp>
    </p:spTree>
    <p:extLst>
      <p:ext uri="{BB962C8B-B14F-4D97-AF65-F5344CB8AC3E}">
        <p14:creationId xmlns:p14="http://schemas.microsoft.com/office/powerpoint/2010/main" val="15333731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Using only one return per emitted signal allows to verify that the laser scanning system performed as required by the project specifications. Including all returns of an emitted beam obviously increases the observed point density in areas where multiple returns occur.</a:t>
            </a:r>
            <a:endParaRPr lang="en-US" dirty="0"/>
          </a:p>
        </p:txBody>
      </p:sp>
      <p:sp>
        <p:nvSpPr>
          <p:cNvPr id="4" name="Slide Number Placeholder 3"/>
          <p:cNvSpPr>
            <a:spLocks noGrp="1"/>
          </p:cNvSpPr>
          <p:nvPr>
            <p:ph type="sldNum" sz="quarter" idx="5"/>
          </p:nvPr>
        </p:nvSpPr>
        <p:spPr/>
        <p:txBody>
          <a:bodyPr/>
          <a:lstStyle/>
          <a:p>
            <a:fld id="{E02DD3EB-B5E4-4EA8-8222-4D6CFA3A2910}" type="slidenum">
              <a:rPr lang="en-US" smtClean="0"/>
              <a:t>8</a:t>
            </a:fld>
            <a:endParaRPr lang="en-US"/>
          </a:p>
        </p:txBody>
      </p:sp>
    </p:spTree>
    <p:extLst>
      <p:ext uri="{BB962C8B-B14F-4D97-AF65-F5344CB8AC3E}">
        <p14:creationId xmlns:p14="http://schemas.microsoft.com/office/powerpoint/2010/main" val="30342451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data in the Gettysburg Monument qualified as high density</a:t>
            </a:r>
          </a:p>
        </p:txBody>
      </p:sp>
      <p:sp>
        <p:nvSpPr>
          <p:cNvPr id="4" name="Slide Number Placeholder 3"/>
          <p:cNvSpPr>
            <a:spLocks noGrp="1"/>
          </p:cNvSpPr>
          <p:nvPr>
            <p:ph type="sldNum" sz="quarter" idx="5"/>
          </p:nvPr>
        </p:nvSpPr>
        <p:spPr/>
        <p:txBody>
          <a:bodyPr/>
          <a:lstStyle/>
          <a:p>
            <a:fld id="{E02DD3EB-B5E4-4EA8-8222-4D6CFA3A2910}" type="slidenum">
              <a:rPr lang="en-US" smtClean="0"/>
              <a:t>9</a:t>
            </a:fld>
            <a:endParaRPr lang="en-US"/>
          </a:p>
        </p:txBody>
      </p:sp>
    </p:spTree>
    <p:extLst>
      <p:ext uri="{BB962C8B-B14F-4D97-AF65-F5344CB8AC3E}">
        <p14:creationId xmlns:p14="http://schemas.microsoft.com/office/powerpoint/2010/main" val="7501842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1 degree offset in the heading can cause a 5 ft error in data placement at the maximum range of the VLP-16</a:t>
            </a:r>
          </a:p>
        </p:txBody>
      </p:sp>
      <p:sp>
        <p:nvSpPr>
          <p:cNvPr id="4" name="Slide Number Placeholder 3"/>
          <p:cNvSpPr>
            <a:spLocks noGrp="1"/>
          </p:cNvSpPr>
          <p:nvPr>
            <p:ph type="sldNum" sz="quarter" idx="5"/>
          </p:nvPr>
        </p:nvSpPr>
        <p:spPr/>
        <p:txBody>
          <a:bodyPr/>
          <a:lstStyle/>
          <a:p>
            <a:fld id="{E02DD3EB-B5E4-4EA8-8222-4D6CFA3A2910}" type="slidenum">
              <a:rPr lang="en-US" smtClean="0"/>
              <a:t>18</a:t>
            </a:fld>
            <a:endParaRPr lang="en-US"/>
          </a:p>
        </p:txBody>
      </p:sp>
    </p:spTree>
    <p:extLst>
      <p:ext uri="{BB962C8B-B14F-4D97-AF65-F5344CB8AC3E}">
        <p14:creationId xmlns:p14="http://schemas.microsoft.com/office/powerpoint/2010/main" val="39906934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LiDAR systems in both horizontal and vertical</a:t>
            </a:r>
          </a:p>
        </p:txBody>
      </p:sp>
      <p:sp>
        <p:nvSpPr>
          <p:cNvPr id="4" name="Slide Number Placeholder 3"/>
          <p:cNvSpPr>
            <a:spLocks noGrp="1"/>
          </p:cNvSpPr>
          <p:nvPr>
            <p:ph type="sldNum" sz="quarter" idx="5"/>
          </p:nvPr>
        </p:nvSpPr>
        <p:spPr/>
        <p:txBody>
          <a:bodyPr/>
          <a:lstStyle/>
          <a:p>
            <a:fld id="{E02DD3EB-B5E4-4EA8-8222-4D6CFA3A2910}" type="slidenum">
              <a:rPr lang="en-US" smtClean="0"/>
              <a:t>19</a:t>
            </a:fld>
            <a:endParaRPr lang="en-US"/>
          </a:p>
        </p:txBody>
      </p:sp>
    </p:spTree>
    <p:extLst>
      <p:ext uri="{BB962C8B-B14F-4D97-AF65-F5344CB8AC3E}">
        <p14:creationId xmlns:p14="http://schemas.microsoft.com/office/powerpoint/2010/main" val="1252801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Divider-Purpl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320" y="2941984"/>
            <a:ext cx="7549079" cy="2743200"/>
          </a:xfrm>
          <a:prstGeom prst="rect">
            <a:avLst/>
          </a:prstGeom>
        </p:spPr>
        <p:txBody>
          <a:bodyPr tIns="0" bIns="0" rtlCol="0" anchor="b" anchorCtr="0">
            <a:noAutofit/>
          </a:bodyPr>
          <a:lstStyle>
            <a:lvl1pPr>
              <a:lnSpc>
                <a:spcPct val="80000"/>
              </a:lnSpc>
              <a:defRPr lang="en-US" sz="6000" b="0" dirty="0">
                <a:solidFill>
                  <a:schemeClr val="bg1"/>
                </a:solidFill>
              </a:defRPr>
            </a:lvl1pPr>
          </a:lstStyle>
          <a:p>
            <a:pPr lvl="0"/>
            <a:r>
              <a:rPr lang="en-US"/>
              <a:t>Click to edit Master title style</a:t>
            </a:r>
            <a:endParaRPr lang="en-US" dirty="0"/>
          </a:p>
        </p:txBody>
      </p:sp>
      <p:pic>
        <p:nvPicPr>
          <p:cNvPr id="8" name="Picture 7">
            <a:extLst>
              <a:ext uri="{FF2B5EF4-FFF2-40B4-BE49-F238E27FC236}">
                <a16:creationId xmlns:a16="http://schemas.microsoft.com/office/drawing/2014/main" id="{735D7A56-0967-D442-92A0-85A847FD6B1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897880"/>
            <a:ext cx="11903000" cy="647700"/>
          </a:xfrm>
          <a:prstGeom prst="rect">
            <a:avLst/>
          </a:prstGeom>
        </p:spPr>
      </p:pic>
      <p:pic>
        <p:nvPicPr>
          <p:cNvPr id="6" name="Picture 5"/>
          <p:cNvPicPr>
            <a:picLocks noChangeAspect="1"/>
          </p:cNvPicPr>
          <p:nvPr/>
        </p:nvPicPr>
        <p:blipFill>
          <a:blip r:embed="rId4"/>
          <a:stretch>
            <a:fillRect/>
          </a:stretch>
        </p:blipFill>
        <p:spPr>
          <a:xfrm>
            <a:off x="457319" y="402336"/>
            <a:ext cx="1829276" cy="645226"/>
          </a:xfrm>
          <a:prstGeom prst="rect">
            <a:avLst/>
          </a:prstGeom>
        </p:spPr>
      </p:pic>
      <p:sp>
        <p:nvSpPr>
          <p:cNvPr id="12" name="TextBox 11">
            <a:extLst>
              <a:ext uri="{FF2B5EF4-FFF2-40B4-BE49-F238E27FC236}">
                <a16:creationId xmlns:a16="http://schemas.microsoft.com/office/drawing/2014/main" id="{DD3A769E-7BA6-40F8-9174-818ACE5F72AD}"/>
              </a:ext>
            </a:extLst>
          </p:cNvPr>
          <p:cNvSpPr txBox="1"/>
          <p:nvPr/>
        </p:nvSpPr>
        <p:spPr>
          <a:xfrm>
            <a:off x="1631703" y="6146910"/>
            <a:ext cx="3424912" cy="369332"/>
          </a:xfrm>
          <a:prstGeom prst="rect">
            <a:avLst/>
          </a:prstGeom>
          <a:noFill/>
        </p:spPr>
        <p:txBody>
          <a:bodyPr wrap="none" rtlCol="0">
            <a:spAutoFit/>
          </a:bodyPr>
          <a:lstStyle/>
          <a:p>
            <a:r>
              <a:rPr lang="en-US" sz="1800" dirty="0">
                <a:solidFill>
                  <a:schemeClr val="bg1"/>
                </a:solidFill>
              </a:rPr>
              <a:t>HYPACK – 2022 Training Event</a:t>
            </a:r>
          </a:p>
        </p:txBody>
      </p:sp>
      <p:pic>
        <p:nvPicPr>
          <p:cNvPr id="14" name="Picture 13" descr="A picture containing cup&#10;&#10;Description automatically generated">
            <a:extLst>
              <a:ext uri="{FF2B5EF4-FFF2-40B4-BE49-F238E27FC236}">
                <a16:creationId xmlns:a16="http://schemas.microsoft.com/office/drawing/2014/main" id="{35CE9B9A-6D40-4024-904F-16C6EBF90AD6}"/>
              </a:ext>
            </a:extLst>
          </p:cNvPr>
          <p:cNvPicPr>
            <a:picLocks noChangeAspect="1"/>
          </p:cNvPicPr>
          <p:nvPr/>
        </p:nvPicPr>
        <p:blipFill>
          <a:blip r:embed="rId5"/>
          <a:stretch>
            <a:fillRect/>
          </a:stretch>
        </p:blipFill>
        <p:spPr>
          <a:xfrm>
            <a:off x="857946" y="5997278"/>
            <a:ext cx="773757" cy="760998"/>
          </a:xfrm>
          <a:prstGeom prst="rect">
            <a:avLst/>
          </a:prstGeom>
        </p:spPr>
      </p:pic>
    </p:spTree>
    <p:extLst>
      <p:ext uri="{BB962C8B-B14F-4D97-AF65-F5344CB8AC3E}">
        <p14:creationId xmlns:p14="http://schemas.microsoft.com/office/powerpoint/2010/main" val="14654203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ontent-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6AA9DB8-0C28-3641-BEED-8EE8DF37E68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6633"/>
          <a:stretch/>
        </p:blipFill>
        <p:spPr>
          <a:xfrm>
            <a:off x="789478" y="6099659"/>
            <a:ext cx="11113522" cy="647700"/>
          </a:xfrm>
          <a:prstGeom prst="rect">
            <a:avLst/>
          </a:prstGeom>
        </p:spPr>
      </p:pic>
      <p:pic>
        <p:nvPicPr>
          <p:cNvPr id="7" name="Picture 6">
            <a:extLst>
              <a:ext uri="{FF2B5EF4-FFF2-40B4-BE49-F238E27FC236}">
                <a16:creationId xmlns:a16="http://schemas.microsoft.com/office/drawing/2014/main" id="{ED0667AA-22B6-324D-A947-DB04F2668FC6}"/>
              </a:ext>
            </a:extLst>
          </p:cNvPr>
          <p:cNvPicPr>
            <a:picLocks noChangeAspect="1"/>
          </p:cNvPicPr>
          <p:nvPr/>
        </p:nvPicPr>
        <p:blipFill>
          <a:blip r:embed="rId3"/>
          <a:stretch>
            <a:fillRect/>
          </a:stretch>
        </p:blipFill>
        <p:spPr>
          <a:xfrm>
            <a:off x="10531044" y="6263439"/>
            <a:ext cx="1371957" cy="483920"/>
          </a:xfrm>
          <a:prstGeom prst="rect">
            <a:avLst/>
          </a:prstGeom>
        </p:spPr>
      </p:pic>
      <p:sp>
        <p:nvSpPr>
          <p:cNvPr id="10" name="Title 1">
            <a:extLst>
              <a:ext uri="{FF2B5EF4-FFF2-40B4-BE49-F238E27FC236}">
                <a16:creationId xmlns:a16="http://schemas.microsoft.com/office/drawing/2014/main" id="{4F4FA756-AEE3-47B7-89C9-EBBF6D668116}"/>
              </a:ext>
            </a:extLst>
          </p:cNvPr>
          <p:cNvSpPr>
            <a:spLocks noGrp="1"/>
          </p:cNvSpPr>
          <p:nvPr>
            <p:ph type="title"/>
          </p:nvPr>
        </p:nvSpPr>
        <p:spPr>
          <a:xfrm>
            <a:off x="457320" y="110652"/>
            <a:ext cx="11277598" cy="989013"/>
          </a:xfrm>
          <a:prstGeom prst="rect">
            <a:avLst/>
          </a:prstGeom>
        </p:spPr>
        <p:txBody>
          <a:bodyPr/>
          <a:lstStyle>
            <a:lvl1pPr>
              <a:defRPr>
                <a:solidFill>
                  <a:schemeClr val="bg2"/>
                </a:solidFill>
              </a:defRPr>
            </a:lvl1pPr>
          </a:lstStyle>
          <a:p>
            <a:r>
              <a:rPr lang="en-US"/>
              <a:t>Click to edit Master title style</a:t>
            </a:r>
            <a:endParaRPr lang="en-US" dirty="0"/>
          </a:p>
        </p:txBody>
      </p:sp>
      <p:sp>
        <p:nvSpPr>
          <p:cNvPr id="6" name="TextBox 5">
            <a:extLst>
              <a:ext uri="{FF2B5EF4-FFF2-40B4-BE49-F238E27FC236}">
                <a16:creationId xmlns:a16="http://schemas.microsoft.com/office/drawing/2014/main" id="{08A6D584-534A-4229-BC16-30920E7B2753}"/>
              </a:ext>
            </a:extLst>
          </p:cNvPr>
          <p:cNvSpPr txBox="1"/>
          <p:nvPr userDrawn="1"/>
        </p:nvSpPr>
        <p:spPr>
          <a:xfrm>
            <a:off x="1631703" y="6146910"/>
            <a:ext cx="3424912" cy="369332"/>
          </a:xfrm>
          <a:prstGeom prst="rect">
            <a:avLst/>
          </a:prstGeom>
          <a:noFill/>
        </p:spPr>
        <p:txBody>
          <a:bodyPr wrap="none" rtlCol="0">
            <a:spAutoFit/>
          </a:bodyPr>
          <a:lstStyle/>
          <a:p>
            <a:r>
              <a:rPr lang="en-US" sz="1800" dirty="0">
                <a:solidFill>
                  <a:schemeClr val="tx1">
                    <a:lumMod val="50000"/>
                    <a:lumOff val="50000"/>
                  </a:schemeClr>
                </a:solidFill>
              </a:rPr>
              <a:t>HYPACK – 2022 Training Event</a:t>
            </a:r>
          </a:p>
        </p:txBody>
      </p:sp>
    </p:spTree>
    <p:extLst>
      <p:ext uri="{BB962C8B-B14F-4D97-AF65-F5344CB8AC3E}">
        <p14:creationId xmlns:p14="http://schemas.microsoft.com/office/powerpoint/2010/main" val="1551837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Content-Title Only-Blue">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319" y="1"/>
            <a:ext cx="11277489" cy="989013"/>
          </a:xfrm>
        </p:spPr>
        <p:txBody>
          <a:bodyPr/>
          <a:lstStyle>
            <a:lvl1pPr>
              <a:defRPr>
                <a:solidFill>
                  <a:schemeClr val="bg1"/>
                </a:solidFill>
              </a:defRPr>
            </a:lvl1pPr>
          </a:lstStyle>
          <a:p>
            <a:r>
              <a:rPr lang="en-US" dirty="0"/>
              <a:t>Click to edit Master title style</a:t>
            </a:r>
          </a:p>
        </p:txBody>
      </p:sp>
      <p:pic>
        <p:nvPicPr>
          <p:cNvPr id="7" name="Picture 6">
            <a:extLst>
              <a:ext uri="{FF2B5EF4-FFF2-40B4-BE49-F238E27FC236}">
                <a16:creationId xmlns:a16="http://schemas.microsoft.com/office/drawing/2014/main" id="{39DC44BB-4EA1-A144-B619-C31CCFF20C25}"/>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a:stretch/>
        </p:blipFill>
        <p:spPr>
          <a:xfrm>
            <a:off x="785652" y="6099862"/>
            <a:ext cx="11117349" cy="647700"/>
          </a:xfrm>
          <a:prstGeom prst="rect">
            <a:avLst/>
          </a:prstGeom>
        </p:spPr>
      </p:pic>
      <p:pic>
        <p:nvPicPr>
          <p:cNvPr id="6" name="Picture 5">
            <a:extLst>
              <a:ext uri="{FF2B5EF4-FFF2-40B4-BE49-F238E27FC236}">
                <a16:creationId xmlns:a16="http://schemas.microsoft.com/office/drawing/2014/main" id="{ED0667AA-22B6-324D-A947-DB04F2668FC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31044" y="6263643"/>
            <a:ext cx="1371957" cy="483919"/>
          </a:xfrm>
          <a:prstGeom prst="rect">
            <a:avLst/>
          </a:prstGeom>
        </p:spPr>
      </p:pic>
      <p:sp>
        <p:nvSpPr>
          <p:cNvPr id="10" name="TextBox 9">
            <a:extLst>
              <a:ext uri="{FF2B5EF4-FFF2-40B4-BE49-F238E27FC236}">
                <a16:creationId xmlns:a16="http://schemas.microsoft.com/office/drawing/2014/main" id="{B3F67BE1-7067-4117-86A3-7BB17C6AA58A}"/>
              </a:ext>
            </a:extLst>
          </p:cNvPr>
          <p:cNvSpPr txBox="1"/>
          <p:nvPr userDrawn="1"/>
        </p:nvSpPr>
        <p:spPr>
          <a:xfrm>
            <a:off x="1631703" y="6146910"/>
            <a:ext cx="3424912" cy="369332"/>
          </a:xfrm>
          <a:prstGeom prst="rect">
            <a:avLst/>
          </a:prstGeom>
          <a:noFill/>
        </p:spPr>
        <p:txBody>
          <a:bodyPr wrap="none" rtlCol="0">
            <a:spAutoFit/>
          </a:bodyPr>
          <a:lstStyle/>
          <a:p>
            <a:r>
              <a:rPr lang="en-US" sz="1800" dirty="0">
                <a:solidFill>
                  <a:schemeClr val="bg1"/>
                </a:solidFill>
              </a:rPr>
              <a:t>HYPACK – 2022 Training Event</a:t>
            </a:r>
          </a:p>
        </p:txBody>
      </p:sp>
    </p:spTree>
    <p:extLst>
      <p:ext uri="{BB962C8B-B14F-4D97-AF65-F5344CB8AC3E}">
        <p14:creationId xmlns:p14="http://schemas.microsoft.com/office/powerpoint/2010/main" val="396739484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2BE7CB-04AA-4542-9200-874B58C6CC02}"/>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6633"/>
          <a:stretch/>
        </p:blipFill>
        <p:spPr>
          <a:xfrm>
            <a:off x="789478" y="6099659"/>
            <a:ext cx="11113522" cy="647700"/>
          </a:xfrm>
          <a:prstGeom prst="rect">
            <a:avLst/>
          </a:prstGeom>
        </p:spPr>
      </p:pic>
      <p:pic>
        <p:nvPicPr>
          <p:cNvPr id="6" name="Picture 5" descr="A picture containing cup&#10;&#10;Description automatically generated">
            <a:extLst>
              <a:ext uri="{FF2B5EF4-FFF2-40B4-BE49-F238E27FC236}">
                <a16:creationId xmlns:a16="http://schemas.microsoft.com/office/drawing/2014/main" id="{575838C9-0D92-47BE-8A65-50C938179CF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57946" y="5891188"/>
            <a:ext cx="773757" cy="760998"/>
          </a:xfrm>
          <a:prstGeom prst="rect">
            <a:avLst/>
          </a:prstGeom>
        </p:spPr>
      </p:pic>
    </p:spTree>
    <p:extLst>
      <p:ext uri="{BB962C8B-B14F-4D97-AF65-F5344CB8AC3E}">
        <p14:creationId xmlns:p14="http://schemas.microsoft.com/office/powerpoint/2010/main" val="30059694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l" defTabSz="608013" rtl="0" eaLnBrk="1" fontAlgn="base" hangingPunct="1">
        <a:lnSpc>
          <a:spcPts val="2900"/>
        </a:lnSpc>
        <a:spcBef>
          <a:spcPct val="0"/>
        </a:spcBef>
        <a:spcAft>
          <a:spcPct val="0"/>
        </a:spcAft>
        <a:defRPr sz="2800" kern="1200">
          <a:solidFill>
            <a:schemeClr val="tx1"/>
          </a:solidFill>
          <a:latin typeface="Arial"/>
          <a:ea typeface="ヒラギノ角ゴ Pro W3" charset="0"/>
          <a:cs typeface="Arial"/>
        </a:defRPr>
      </a:lvl1pPr>
      <a:lvl2pPr algn="l" defTabSz="608013" rtl="0" eaLnBrk="1" fontAlgn="base" hangingPunct="1">
        <a:lnSpc>
          <a:spcPts val="2900"/>
        </a:lnSpc>
        <a:spcBef>
          <a:spcPct val="0"/>
        </a:spcBef>
        <a:spcAft>
          <a:spcPct val="0"/>
        </a:spcAft>
        <a:defRPr sz="2800">
          <a:solidFill>
            <a:srgbClr val="53565A"/>
          </a:solidFill>
          <a:latin typeface="Arial" pitchFamily="34" charset="0"/>
          <a:ea typeface="ヒラギノ角ゴ Pro W3" charset="0"/>
          <a:cs typeface="Arial" pitchFamily="34" charset="0"/>
        </a:defRPr>
      </a:lvl2pPr>
      <a:lvl3pPr algn="l" defTabSz="608013" rtl="0" eaLnBrk="1" fontAlgn="base" hangingPunct="1">
        <a:lnSpc>
          <a:spcPts val="2900"/>
        </a:lnSpc>
        <a:spcBef>
          <a:spcPct val="0"/>
        </a:spcBef>
        <a:spcAft>
          <a:spcPct val="0"/>
        </a:spcAft>
        <a:defRPr sz="2800">
          <a:solidFill>
            <a:srgbClr val="53565A"/>
          </a:solidFill>
          <a:latin typeface="Arial" pitchFamily="34" charset="0"/>
          <a:ea typeface="ヒラギノ角ゴ Pro W3" charset="0"/>
          <a:cs typeface="Arial" pitchFamily="34" charset="0"/>
        </a:defRPr>
      </a:lvl3pPr>
      <a:lvl4pPr algn="l" defTabSz="608013" rtl="0" eaLnBrk="1" fontAlgn="base" hangingPunct="1">
        <a:lnSpc>
          <a:spcPts val="2900"/>
        </a:lnSpc>
        <a:spcBef>
          <a:spcPct val="0"/>
        </a:spcBef>
        <a:spcAft>
          <a:spcPct val="0"/>
        </a:spcAft>
        <a:defRPr sz="2800">
          <a:solidFill>
            <a:srgbClr val="53565A"/>
          </a:solidFill>
          <a:latin typeface="Arial" pitchFamily="34" charset="0"/>
          <a:ea typeface="ヒラギノ角ゴ Pro W3" charset="0"/>
          <a:cs typeface="Arial" pitchFamily="34" charset="0"/>
        </a:defRPr>
      </a:lvl4pPr>
      <a:lvl5pPr algn="l" defTabSz="608013" rtl="0" eaLnBrk="1" fontAlgn="base" hangingPunct="1">
        <a:lnSpc>
          <a:spcPts val="2900"/>
        </a:lnSpc>
        <a:spcBef>
          <a:spcPct val="0"/>
        </a:spcBef>
        <a:spcAft>
          <a:spcPct val="0"/>
        </a:spcAft>
        <a:defRPr sz="2800">
          <a:solidFill>
            <a:srgbClr val="53565A"/>
          </a:solidFill>
          <a:latin typeface="Arial" pitchFamily="34" charset="0"/>
          <a:ea typeface="ヒラギノ角ゴ Pro W3" charset="0"/>
          <a:cs typeface="Arial" pitchFamily="34" charset="0"/>
        </a:defRPr>
      </a:lvl5pPr>
      <a:lvl6pPr marL="609458" algn="l" defTabSz="609458" rtl="0" eaLnBrk="1" fontAlgn="base" hangingPunct="1">
        <a:lnSpc>
          <a:spcPts val="3866"/>
        </a:lnSpc>
        <a:spcBef>
          <a:spcPct val="0"/>
        </a:spcBef>
        <a:spcAft>
          <a:spcPct val="0"/>
        </a:spcAft>
        <a:defRPr sz="3732">
          <a:solidFill>
            <a:schemeClr val="bg1"/>
          </a:solidFill>
          <a:latin typeface="Arial" pitchFamily="34" charset="0"/>
          <a:cs typeface="Arial" pitchFamily="34" charset="0"/>
        </a:defRPr>
      </a:lvl6pPr>
      <a:lvl7pPr marL="1218915" algn="l" defTabSz="609458" rtl="0" eaLnBrk="1" fontAlgn="base" hangingPunct="1">
        <a:lnSpc>
          <a:spcPts val="3866"/>
        </a:lnSpc>
        <a:spcBef>
          <a:spcPct val="0"/>
        </a:spcBef>
        <a:spcAft>
          <a:spcPct val="0"/>
        </a:spcAft>
        <a:defRPr sz="3732">
          <a:solidFill>
            <a:schemeClr val="bg1"/>
          </a:solidFill>
          <a:latin typeface="Arial" pitchFamily="34" charset="0"/>
          <a:cs typeface="Arial" pitchFamily="34" charset="0"/>
        </a:defRPr>
      </a:lvl7pPr>
      <a:lvl8pPr marL="1828373" algn="l" defTabSz="609458" rtl="0" eaLnBrk="1" fontAlgn="base" hangingPunct="1">
        <a:lnSpc>
          <a:spcPts val="3866"/>
        </a:lnSpc>
        <a:spcBef>
          <a:spcPct val="0"/>
        </a:spcBef>
        <a:spcAft>
          <a:spcPct val="0"/>
        </a:spcAft>
        <a:defRPr sz="3732">
          <a:solidFill>
            <a:schemeClr val="bg1"/>
          </a:solidFill>
          <a:latin typeface="Arial" pitchFamily="34" charset="0"/>
          <a:cs typeface="Arial" pitchFamily="34" charset="0"/>
        </a:defRPr>
      </a:lvl8pPr>
      <a:lvl9pPr marL="2437830" algn="l" defTabSz="609458" rtl="0" eaLnBrk="1" fontAlgn="base" hangingPunct="1">
        <a:lnSpc>
          <a:spcPts val="3866"/>
        </a:lnSpc>
        <a:spcBef>
          <a:spcPct val="0"/>
        </a:spcBef>
        <a:spcAft>
          <a:spcPct val="0"/>
        </a:spcAft>
        <a:defRPr sz="3732">
          <a:solidFill>
            <a:schemeClr val="bg1"/>
          </a:solidFill>
          <a:latin typeface="Arial" pitchFamily="34" charset="0"/>
          <a:cs typeface="Arial" pitchFamily="34" charset="0"/>
        </a:defRPr>
      </a:lvl9pPr>
    </p:titleStyle>
    <p:bodyStyle>
      <a:lvl1pPr marL="0" indent="0" algn="l" defTabSz="608013" rtl="0" eaLnBrk="1" fontAlgn="base" hangingPunct="1">
        <a:spcBef>
          <a:spcPct val="0"/>
        </a:spcBef>
        <a:spcAft>
          <a:spcPts val="800"/>
        </a:spcAft>
        <a:buClr>
          <a:schemeClr val="bg2"/>
        </a:buClr>
        <a:buFont typeface="Arial" charset="0"/>
        <a:defRPr sz="2200" kern="1200">
          <a:solidFill>
            <a:schemeClr val="tx1"/>
          </a:solidFill>
          <a:latin typeface="Arial"/>
          <a:ea typeface="ヒラギノ角ゴ Pro W3" charset="0"/>
          <a:cs typeface="Arial"/>
        </a:defRPr>
      </a:lvl1pPr>
      <a:lvl2pPr marL="180975" indent="-180975" algn="l" defTabSz="608013" rtl="0" eaLnBrk="1" fontAlgn="base" hangingPunct="1">
        <a:spcBef>
          <a:spcPct val="0"/>
        </a:spcBef>
        <a:spcAft>
          <a:spcPts val="538"/>
        </a:spcAft>
        <a:buClrTx/>
        <a:buSzPct val="100000"/>
        <a:buFont typeface="Arial" charset="0"/>
        <a:buChar char="•"/>
        <a:defRPr sz="2000" kern="1200">
          <a:solidFill>
            <a:schemeClr val="tx1"/>
          </a:solidFill>
          <a:latin typeface="Arial"/>
          <a:ea typeface="Arial" charset="0"/>
          <a:cs typeface="Arial"/>
        </a:defRPr>
      </a:lvl2pPr>
      <a:lvl3pPr marL="363538" indent="-180975" algn="l" defTabSz="608013" rtl="0" eaLnBrk="1" fontAlgn="base" hangingPunct="1">
        <a:spcBef>
          <a:spcPct val="0"/>
        </a:spcBef>
        <a:spcAft>
          <a:spcPts val="538"/>
        </a:spcAft>
        <a:buFont typeface="Lucida Grande" charset="0"/>
        <a:buChar char="-"/>
        <a:defRPr kern="1200">
          <a:solidFill>
            <a:schemeClr val="tx1"/>
          </a:solidFill>
          <a:latin typeface="Arial"/>
          <a:ea typeface="Arial" charset="0"/>
          <a:cs typeface="Arial"/>
        </a:defRPr>
      </a:lvl3pPr>
      <a:lvl4pPr marL="547688" indent="-180975" algn="l" defTabSz="608013" rtl="0" eaLnBrk="1" fontAlgn="base" hangingPunct="1">
        <a:spcBef>
          <a:spcPct val="0"/>
        </a:spcBef>
        <a:spcAft>
          <a:spcPts val="538"/>
        </a:spcAft>
        <a:buFont typeface="Arial" charset="0"/>
        <a:buChar char="•"/>
        <a:defRPr sz="1600" kern="1200">
          <a:solidFill>
            <a:schemeClr val="tx1"/>
          </a:solidFill>
          <a:latin typeface="Arial"/>
          <a:ea typeface="Arial" charset="0"/>
          <a:cs typeface="Arial"/>
        </a:defRPr>
      </a:lvl4pPr>
      <a:lvl5pPr marL="728663" indent="-180975" algn="l" defTabSz="608013" rtl="0" eaLnBrk="1" fontAlgn="base" hangingPunct="1">
        <a:spcBef>
          <a:spcPct val="0"/>
        </a:spcBef>
        <a:spcAft>
          <a:spcPts val="538"/>
        </a:spcAft>
        <a:buFont typeface="Lucida Grande" charset="0"/>
        <a:buChar char="-"/>
        <a:defRPr sz="1600" kern="1200">
          <a:solidFill>
            <a:schemeClr val="tx1"/>
          </a:solidFill>
          <a:latin typeface="Arial"/>
          <a:ea typeface="Arial" charset="0"/>
          <a:cs typeface="Arial"/>
        </a:defRPr>
      </a:lvl5pPr>
      <a:lvl6pPr marL="3352018" indent="-304729" algn="l" defTabSz="609458" rtl="0" eaLnBrk="1" latinLnBrk="0" hangingPunct="1">
        <a:spcBef>
          <a:spcPct val="20000"/>
        </a:spcBef>
        <a:buFont typeface="Arial"/>
        <a:buChar char="•"/>
        <a:defRPr sz="2666" kern="1200">
          <a:solidFill>
            <a:schemeClr val="tx1"/>
          </a:solidFill>
          <a:latin typeface="+mn-lt"/>
          <a:ea typeface="+mn-ea"/>
          <a:cs typeface="+mn-cs"/>
        </a:defRPr>
      </a:lvl6pPr>
      <a:lvl7pPr marL="3961475" indent="-304729" algn="l" defTabSz="609458" rtl="0" eaLnBrk="1" latinLnBrk="0" hangingPunct="1">
        <a:spcBef>
          <a:spcPct val="20000"/>
        </a:spcBef>
        <a:buFont typeface="Arial"/>
        <a:buChar char="•"/>
        <a:defRPr sz="2666" kern="1200">
          <a:solidFill>
            <a:schemeClr val="tx1"/>
          </a:solidFill>
          <a:latin typeface="+mn-lt"/>
          <a:ea typeface="+mn-ea"/>
          <a:cs typeface="+mn-cs"/>
        </a:defRPr>
      </a:lvl7pPr>
      <a:lvl8pPr marL="4570933" indent="-304729" algn="l" defTabSz="609458" rtl="0" eaLnBrk="1" latinLnBrk="0" hangingPunct="1">
        <a:spcBef>
          <a:spcPct val="20000"/>
        </a:spcBef>
        <a:buFont typeface="Arial"/>
        <a:buChar char="•"/>
        <a:defRPr sz="2666" kern="1200">
          <a:solidFill>
            <a:schemeClr val="tx1"/>
          </a:solidFill>
          <a:latin typeface="+mn-lt"/>
          <a:ea typeface="+mn-ea"/>
          <a:cs typeface="+mn-cs"/>
        </a:defRPr>
      </a:lvl8pPr>
      <a:lvl9pPr marL="5180391" indent="-304729" algn="l" defTabSz="609458" rtl="0" eaLnBrk="1" latinLnBrk="0" hangingPunct="1">
        <a:spcBef>
          <a:spcPct val="20000"/>
        </a:spcBef>
        <a:buFont typeface="Arial"/>
        <a:buChar char="•"/>
        <a:defRPr sz="2666" kern="1200">
          <a:solidFill>
            <a:schemeClr val="tx1"/>
          </a:solidFill>
          <a:latin typeface="+mn-lt"/>
          <a:ea typeface="+mn-ea"/>
          <a:cs typeface="+mn-cs"/>
        </a:defRPr>
      </a:lvl9pPr>
    </p:bodyStyle>
    <p:otherStyle>
      <a:defPPr>
        <a:defRPr lang="en-US"/>
      </a:defPPr>
      <a:lvl1pPr marL="0" algn="l" defTabSz="609458" rtl="0" eaLnBrk="1" latinLnBrk="0" hangingPunct="1">
        <a:defRPr sz="2399" kern="1200">
          <a:solidFill>
            <a:schemeClr val="tx1"/>
          </a:solidFill>
          <a:latin typeface="+mn-lt"/>
          <a:ea typeface="+mn-ea"/>
          <a:cs typeface="+mn-cs"/>
        </a:defRPr>
      </a:lvl1pPr>
      <a:lvl2pPr marL="609458" algn="l" defTabSz="609458" rtl="0" eaLnBrk="1" latinLnBrk="0" hangingPunct="1">
        <a:defRPr sz="2399" kern="1200">
          <a:solidFill>
            <a:schemeClr val="tx1"/>
          </a:solidFill>
          <a:latin typeface="+mn-lt"/>
          <a:ea typeface="+mn-ea"/>
          <a:cs typeface="+mn-cs"/>
        </a:defRPr>
      </a:lvl2pPr>
      <a:lvl3pPr marL="1218915" algn="l" defTabSz="609458" rtl="0" eaLnBrk="1" latinLnBrk="0" hangingPunct="1">
        <a:defRPr sz="2399" kern="1200">
          <a:solidFill>
            <a:schemeClr val="tx1"/>
          </a:solidFill>
          <a:latin typeface="+mn-lt"/>
          <a:ea typeface="+mn-ea"/>
          <a:cs typeface="+mn-cs"/>
        </a:defRPr>
      </a:lvl3pPr>
      <a:lvl4pPr marL="1828373" algn="l" defTabSz="609458" rtl="0" eaLnBrk="1" latinLnBrk="0" hangingPunct="1">
        <a:defRPr sz="2399" kern="1200">
          <a:solidFill>
            <a:schemeClr val="tx1"/>
          </a:solidFill>
          <a:latin typeface="+mn-lt"/>
          <a:ea typeface="+mn-ea"/>
          <a:cs typeface="+mn-cs"/>
        </a:defRPr>
      </a:lvl4pPr>
      <a:lvl5pPr marL="2437830" algn="l" defTabSz="609458" rtl="0" eaLnBrk="1" latinLnBrk="0" hangingPunct="1">
        <a:defRPr sz="2399" kern="1200">
          <a:solidFill>
            <a:schemeClr val="tx1"/>
          </a:solidFill>
          <a:latin typeface="+mn-lt"/>
          <a:ea typeface="+mn-ea"/>
          <a:cs typeface="+mn-cs"/>
        </a:defRPr>
      </a:lvl5pPr>
      <a:lvl6pPr marL="3047289" algn="l" defTabSz="609458" rtl="0" eaLnBrk="1" latinLnBrk="0" hangingPunct="1">
        <a:defRPr sz="2399" kern="1200">
          <a:solidFill>
            <a:schemeClr val="tx1"/>
          </a:solidFill>
          <a:latin typeface="+mn-lt"/>
          <a:ea typeface="+mn-ea"/>
          <a:cs typeface="+mn-cs"/>
        </a:defRPr>
      </a:lvl6pPr>
      <a:lvl7pPr marL="3656747" algn="l" defTabSz="609458" rtl="0" eaLnBrk="1" latinLnBrk="0" hangingPunct="1">
        <a:defRPr sz="2399" kern="1200">
          <a:solidFill>
            <a:schemeClr val="tx1"/>
          </a:solidFill>
          <a:latin typeface="+mn-lt"/>
          <a:ea typeface="+mn-ea"/>
          <a:cs typeface="+mn-cs"/>
        </a:defRPr>
      </a:lvl7pPr>
      <a:lvl8pPr marL="4266204" algn="l" defTabSz="609458" rtl="0" eaLnBrk="1" latinLnBrk="0" hangingPunct="1">
        <a:defRPr sz="2399" kern="1200">
          <a:solidFill>
            <a:schemeClr val="tx1"/>
          </a:solidFill>
          <a:latin typeface="+mn-lt"/>
          <a:ea typeface="+mn-ea"/>
          <a:cs typeface="+mn-cs"/>
        </a:defRPr>
      </a:lvl8pPr>
      <a:lvl9pPr marL="4875662" algn="l" defTabSz="609458" rtl="0" eaLnBrk="1" latinLnBrk="0" hangingPunct="1">
        <a:defRPr sz="23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g"/><Relationship Id="rId7" Type="http://schemas.openxmlformats.org/officeDocument/2006/relationships/image" Target="../media/image33.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2.wmf"/><Relationship Id="rId5" Type="http://schemas.openxmlformats.org/officeDocument/2006/relationships/oleObject" Target="../embeddings/oleObject1.bin"/><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jpg"/><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36.jpeg"/></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felix.rohrba.ch/en/2015/lidar-footprint-diameter/" TargetMode="Externa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pubs.usgs.gov/tm/11b4/pdf/tm11-B4.pdf"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felix.rohrba.ch/en/2015/point-density-and-point-spacin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E4D4ED0-88C9-4747-A2DE-34FFE88E1FD8}"/>
              </a:ext>
            </a:extLst>
          </p:cNvPr>
          <p:cNvSpPr>
            <a:spLocks noGrp="1"/>
          </p:cNvSpPr>
          <p:nvPr>
            <p:ph type="title"/>
          </p:nvPr>
        </p:nvSpPr>
        <p:spPr/>
        <p:txBody>
          <a:bodyPr/>
          <a:lstStyle/>
          <a:p>
            <a:r>
              <a:rPr lang="en-US" dirty="0"/>
              <a:t>LiDAR Training</a:t>
            </a:r>
          </a:p>
        </p:txBody>
      </p:sp>
    </p:spTree>
    <p:extLst>
      <p:ext uri="{BB962C8B-B14F-4D97-AF65-F5344CB8AC3E}">
        <p14:creationId xmlns:p14="http://schemas.microsoft.com/office/powerpoint/2010/main" val="37472898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4BB4CEF-1D9C-456A-9C86-8643183DE78B}"/>
              </a:ext>
            </a:extLst>
          </p:cNvPr>
          <p:cNvSpPr>
            <a:spLocks noGrp="1"/>
          </p:cNvSpPr>
          <p:nvPr>
            <p:ph type="title"/>
          </p:nvPr>
        </p:nvSpPr>
        <p:spPr/>
        <p:txBody>
          <a:bodyPr/>
          <a:lstStyle/>
          <a:p>
            <a:r>
              <a:rPr lang="en-US" dirty="0"/>
              <a:t>LiDAR Sensors</a:t>
            </a:r>
          </a:p>
        </p:txBody>
      </p:sp>
    </p:spTree>
    <p:extLst>
      <p:ext uri="{BB962C8B-B14F-4D97-AF65-F5344CB8AC3E}">
        <p14:creationId xmlns:p14="http://schemas.microsoft.com/office/powerpoint/2010/main" val="21201477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LiDAR – Single Beam Line Scanners</a:t>
            </a:r>
          </a:p>
        </p:txBody>
      </p:sp>
      <p:sp>
        <p:nvSpPr>
          <p:cNvPr id="3" name="Slide Number Placeholder 2"/>
          <p:cNvSpPr>
            <a:spLocks noGrp="1"/>
          </p:cNvSpPr>
          <p:nvPr>
            <p:ph type="sldNum" sz="quarter" idx="4294967295"/>
          </p:nvPr>
        </p:nvSpPr>
        <p:spPr/>
        <p:txBody>
          <a:bodyPr/>
          <a:lstStyle/>
          <a:p>
            <a:endParaRPr lang="en-US" dirty="0"/>
          </a:p>
          <a:p>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4327" y="1151693"/>
            <a:ext cx="7932610" cy="317522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063" y="1397753"/>
            <a:ext cx="3418794" cy="2683105"/>
          </a:xfrm>
          <a:prstGeom prst="rect">
            <a:avLst/>
          </a:prstGeom>
        </p:spPr>
      </p:pic>
    </p:spTree>
    <p:extLst>
      <p:ext uri="{BB962C8B-B14F-4D97-AF65-F5344CB8AC3E}">
        <p14:creationId xmlns:p14="http://schemas.microsoft.com/office/powerpoint/2010/main" val="15742748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LiDAR – 360 Line Scanners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1513" y="1958553"/>
            <a:ext cx="8503388" cy="253042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806266" y="1813065"/>
            <a:ext cx="1893412" cy="3064249"/>
          </a:xfrm>
          <a:prstGeom prst="rect">
            <a:avLst/>
          </a:prstGeom>
        </p:spPr>
      </p:pic>
    </p:spTree>
    <p:extLst>
      <p:ext uri="{BB962C8B-B14F-4D97-AF65-F5344CB8AC3E}">
        <p14:creationId xmlns:p14="http://schemas.microsoft.com/office/powerpoint/2010/main" val="16258622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LiDAR – Multibeam Scanners </a:t>
            </a:r>
          </a:p>
        </p:txBody>
      </p:sp>
      <p:sp>
        <p:nvSpPr>
          <p:cNvPr id="3" name="Slide Number Placeholder 2"/>
          <p:cNvSpPr>
            <a:spLocks noGrp="1"/>
          </p:cNvSpPr>
          <p:nvPr>
            <p:ph type="sldNum" sz="quarter" idx="4294967295"/>
          </p:nvPr>
        </p:nvSpPr>
        <p:spPr/>
        <p:txBody>
          <a:bodyPr/>
          <a:lstStyle/>
          <a:p>
            <a:endParaRPr lang="en-US" dirty="0"/>
          </a:p>
          <a:p>
            <a:endParaRPr lang="en-US" dirty="0"/>
          </a:p>
        </p:txBody>
      </p:sp>
      <p:grpSp>
        <p:nvGrpSpPr>
          <p:cNvPr id="6" name="Group 5">
            <a:extLst>
              <a:ext uri="{FF2B5EF4-FFF2-40B4-BE49-F238E27FC236}">
                <a16:creationId xmlns:a16="http://schemas.microsoft.com/office/drawing/2014/main" id="{6F12A501-28B3-4045-93BE-D5E1A38606BD}"/>
              </a:ext>
            </a:extLst>
          </p:cNvPr>
          <p:cNvGrpSpPr/>
          <p:nvPr/>
        </p:nvGrpSpPr>
        <p:grpSpPr>
          <a:xfrm>
            <a:off x="-545431" y="1500087"/>
            <a:ext cx="11994716" cy="4708721"/>
            <a:chOff x="-88349" y="1203308"/>
            <a:chExt cx="11994716" cy="4708721"/>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7143" y="1203308"/>
              <a:ext cx="8579224" cy="2489401"/>
            </a:xfrm>
            <a:prstGeom prst="rect">
              <a:avLst/>
            </a:prstGeom>
            <a:ln>
              <a:solidFill>
                <a:schemeClr val="tx1"/>
              </a:solidFill>
            </a:ln>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49" y="2172215"/>
              <a:ext cx="5656274" cy="3739814"/>
            </a:xfrm>
            <a:prstGeom prst="rect">
              <a:avLst/>
            </a:prstGeom>
          </p:spPr>
        </p:pic>
      </p:grpSp>
    </p:spTree>
    <p:extLst>
      <p:ext uri="{BB962C8B-B14F-4D97-AF65-F5344CB8AC3E}">
        <p14:creationId xmlns:p14="http://schemas.microsoft.com/office/powerpoint/2010/main" val="9916857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LiDAR – Mounting Preferences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5193" y="881746"/>
            <a:ext cx="7433893" cy="4779479"/>
          </a:xfrm>
          <a:prstGeom prst="rect">
            <a:avLst/>
          </a:prstGeom>
        </p:spPr>
      </p:pic>
    </p:spTree>
    <p:extLst>
      <p:ext uri="{BB962C8B-B14F-4D97-AF65-F5344CB8AC3E}">
        <p14:creationId xmlns:p14="http://schemas.microsoft.com/office/powerpoint/2010/main" val="20152997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433" y="1833395"/>
            <a:ext cx="5322954" cy="33432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a:t>VLP-16 Return Modes</a:t>
            </a:r>
          </a:p>
        </p:txBody>
      </p:sp>
      <p:sp>
        <p:nvSpPr>
          <p:cNvPr id="3" name="Rectangle 2"/>
          <p:cNvSpPr/>
          <p:nvPr/>
        </p:nvSpPr>
        <p:spPr>
          <a:xfrm>
            <a:off x="513346" y="756177"/>
            <a:ext cx="11133221" cy="1077218"/>
          </a:xfrm>
          <a:prstGeom prst="rect">
            <a:avLst/>
          </a:prstGeom>
        </p:spPr>
        <p:txBody>
          <a:bodyPr wrap="square">
            <a:spAutoFit/>
          </a:bodyPr>
          <a:lstStyle/>
          <a:p>
            <a:r>
              <a:rPr lang="en-US" sz="1600" b="1" dirty="0"/>
              <a:t>Return Modes</a:t>
            </a:r>
          </a:p>
          <a:p>
            <a:r>
              <a:rPr lang="en-US" sz="1600" dirty="0"/>
              <a:t>Due to the laser’s beam divergence, a single laser firing often hits multiple objects producing multiple returns. The VLP-16 analyzes multiple returns and reports either the strongest return, the last return, or both returns.</a:t>
            </a:r>
          </a:p>
          <a:p>
            <a:endParaRPr lang="en-US" sz="1600" dirty="0"/>
          </a:p>
        </p:txBody>
      </p:sp>
      <p:sp>
        <p:nvSpPr>
          <p:cNvPr id="4" name="TextBox 3"/>
          <p:cNvSpPr txBox="1"/>
          <p:nvPr/>
        </p:nvSpPr>
        <p:spPr>
          <a:xfrm>
            <a:off x="6653954" y="2766368"/>
            <a:ext cx="4567497" cy="1477328"/>
          </a:xfrm>
          <a:prstGeom prst="rect">
            <a:avLst/>
          </a:prstGeom>
          <a:noFill/>
        </p:spPr>
        <p:txBody>
          <a:bodyPr wrap="square" rtlCol="0">
            <a:spAutoFit/>
          </a:bodyPr>
          <a:lstStyle/>
          <a:p>
            <a:r>
              <a:rPr lang="en-US" dirty="0"/>
              <a:t>HYPACK does not differentiate the returns if they are both provided in Dual Mode. </a:t>
            </a:r>
          </a:p>
          <a:p>
            <a:endParaRPr lang="en-US" dirty="0"/>
          </a:p>
          <a:p>
            <a:r>
              <a:rPr lang="en-US" dirty="0"/>
              <a:t>All of the points will be stored that are passed from the VLP to HYPACK.</a:t>
            </a:r>
          </a:p>
        </p:txBody>
      </p:sp>
    </p:spTree>
    <p:extLst>
      <p:ext uri="{BB962C8B-B14F-4D97-AF65-F5344CB8AC3E}">
        <p14:creationId xmlns:p14="http://schemas.microsoft.com/office/powerpoint/2010/main" val="19476282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VLP-16 Data Rates</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9922" y="3429000"/>
            <a:ext cx="6265339" cy="20393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739" y="1618410"/>
            <a:ext cx="3998722" cy="29812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5" name="Rectangle 4"/>
          <p:cNvSpPr/>
          <p:nvPr/>
        </p:nvSpPr>
        <p:spPr>
          <a:xfrm>
            <a:off x="5199922" y="956691"/>
            <a:ext cx="6109761" cy="1323439"/>
          </a:xfrm>
          <a:prstGeom prst="rect">
            <a:avLst/>
          </a:prstGeom>
          <a:solidFill>
            <a:schemeClr val="bg1"/>
          </a:solidFill>
          <a:ln>
            <a:noFill/>
          </a:ln>
        </p:spPr>
        <p:txBody>
          <a:bodyPr wrap="square">
            <a:spAutoFit/>
          </a:bodyPr>
          <a:lstStyle/>
          <a:p>
            <a:r>
              <a:rPr lang="en-US" sz="1600" dirty="0"/>
              <a:t>The dual return function is often used in forestry applications where the user needs to determine the height of the trees. The figure below illustrates what happens when the laser spot hits the outer canopy, penetrates the leaves and branches, and eventually hits the ground.</a:t>
            </a:r>
          </a:p>
        </p:txBody>
      </p:sp>
    </p:spTree>
    <p:extLst>
      <p:ext uri="{BB962C8B-B14F-4D97-AF65-F5344CB8AC3E}">
        <p14:creationId xmlns:p14="http://schemas.microsoft.com/office/powerpoint/2010/main" val="23893428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61405-544C-4C2B-957D-41D95C0705FC}"/>
              </a:ext>
            </a:extLst>
          </p:cNvPr>
          <p:cNvSpPr>
            <a:spLocks noGrp="1"/>
          </p:cNvSpPr>
          <p:nvPr>
            <p:ph type="title"/>
          </p:nvPr>
        </p:nvSpPr>
        <p:spPr/>
        <p:txBody>
          <a:bodyPr/>
          <a:lstStyle/>
          <a:p>
            <a:r>
              <a:rPr lang="en-US" dirty="0"/>
              <a:t>HYPACK Hardware</a:t>
            </a:r>
          </a:p>
        </p:txBody>
      </p:sp>
      <p:pic>
        <p:nvPicPr>
          <p:cNvPr id="3" name="Picture 2">
            <a:extLst>
              <a:ext uri="{FF2B5EF4-FFF2-40B4-BE49-F238E27FC236}">
                <a16:creationId xmlns:a16="http://schemas.microsoft.com/office/drawing/2014/main" id="{D1CB8C09-A857-454E-9AD4-696997053A94}"/>
              </a:ext>
            </a:extLst>
          </p:cNvPr>
          <p:cNvPicPr>
            <a:picLocks noChangeAspect="1"/>
          </p:cNvPicPr>
          <p:nvPr/>
        </p:nvPicPr>
        <p:blipFill>
          <a:blip r:embed="rId2"/>
          <a:stretch>
            <a:fillRect/>
          </a:stretch>
        </p:blipFill>
        <p:spPr>
          <a:xfrm>
            <a:off x="4611755" y="1068018"/>
            <a:ext cx="6231007" cy="4679941"/>
          </a:xfrm>
          <a:prstGeom prst="rect">
            <a:avLst/>
          </a:prstGeom>
        </p:spPr>
      </p:pic>
      <p:sp>
        <p:nvSpPr>
          <p:cNvPr id="4" name="TextBox 3">
            <a:extLst>
              <a:ext uri="{FF2B5EF4-FFF2-40B4-BE49-F238E27FC236}">
                <a16:creationId xmlns:a16="http://schemas.microsoft.com/office/drawing/2014/main" id="{C196C7D4-752B-4906-A12D-90F9423C96D7}"/>
              </a:ext>
            </a:extLst>
          </p:cNvPr>
          <p:cNvSpPr txBox="1"/>
          <p:nvPr/>
        </p:nvSpPr>
        <p:spPr>
          <a:xfrm>
            <a:off x="894403" y="2239833"/>
            <a:ext cx="3528389" cy="2308324"/>
          </a:xfrm>
          <a:prstGeom prst="rect">
            <a:avLst/>
          </a:prstGeom>
          <a:noFill/>
        </p:spPr>
        <p:txBody>
          <a:bodyPr wrap="square" rtlCol="0">
            <a:spAutoFit/>
          </a:bodyPr>
          <a:lstStyle/>
          <a:p>
            <a:r>
              <a:rPr lang="en-US" dirty="0"/>
              <a:t>Basic HYPACK Hardware includes a positioning device, a motion device and the LiDAR unit.</a:t>
            </a:r>
          </a:p>
          <a:p>
            <a:endParaRPr lang="en-US" dirty="0"/>
          </a:p>
          <a:p>
            <a:r>
              <a:rPr lang="en-US" dirty="0"/>
              <a:t>The HYPACK Payload uses an SBG Ellipse 2d as the position and motion device. </a:t>
            </a:r>
          </a:p>
        </p:txBody>
      </p:sp>
    </p:spTree>
    <p:extLst>
      <p:ext uri="{BB962C8B-B14F-4D97-AF65-F5344CB8AC3E}">
        <p14:creationId xmlns:p14="http://schemas.microsoft.com/office/powerpoint/2010/main" val="10461765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45567-EDCA-477F-BE86-5CA62A6FBEE5}"/>
              </a:ext>
            </a:extLst>
          </p:cNvPr>
          <p:cNvSpPr>
            <a:spLocks noGrp="1"/>
          </p:cNvSpPr>
          <p:nvPr>
            <p:ph type="title"/>
          </p:nvPr>
        </p:nvSpPr>
        <p:spPr/>
        <p:txBody>
          <a:bodyPr/>
          <a:lstStyle/>
          <a:p>
            <a:r>
              <a:rPr lang="en-US" dirty="0"/>
              <a:t>Offsets – Measure as accurately as you can</a:t>
            </a:r>
          </a:p>
        </p:txBody>
      </p:sp>
      <p:pic>
        <p:nvPicPr>
          <p:cNvPr id="3" name="Picture 2">
            <a:extLst>
              <a:ext uri="{FF2B5EF4-FFF2-40B4-BE49-F238E27FC236}">
                <a16:creationId xmlns:a16="http://schemas.microsoft.com/office/drawing/2014/main" id="{F055977B-E3E9-47D7-AB21-FD3C1F0BEB15}"/>
              </a:ext>
            </a:extLst>
          </p:cNvPr>
          <p:cNvPicPr>
            <a:picLocks noChangeAspect="1"/>
          </p:cNvPicPr>
          <p:nvPr/>
        </p:nvPicPr>
        <p:blipFill>
          <a:blip r:embed="rId3"/>
          <a:stretch>
            <a:fillRect/>
          </a:stretch>
        </p:blipFill>
        <p:spPr>
          <a:xfrm>
            <a:off x="1119185" y="1667898"/>
            <a:ext cx="9953625" cy="2314575"/>
          </a:xfrm>
          <a:prstGeom prst="rect">
            <a:avLst/>
          </a:prstGeom>
        </p:spPr>
      </p:pic>
      <p:sp>
        <p:nvSpPr>
          <p:cNvPr id="4" name="TextBox 3">
            <a:extLst>
              <a:ext uri="{FF2B5EF4-FFF2-40B4-BE49-F238E27FC236}">
                <a16:creationId xmlns:a16="http://schemas.microsoft.com/office/drawing/2014/main" id="{11550ACB-EC2E-448E-9CFE-52DCCEC1BB69}"/>
              </a:ext>
            </a:extLst>
          </p:cNvPr>
          <p:cNvSpPr txBox="1"/>
          <p:nvPr/>
        </p:nvSpPr>
        <p:spPr>
          <a:xfrm>
            <a:off x="2468465" y="4181374"/>
            <a:ext cx="7255063" cy="369332"/>
          </a:xfrm>
          <a:prstGeom prst="rect">
            <a:avLst/>
          </a:prstGeom>
          <a:noFill/>
        </p:spPr>
        <p:txBody>
          <a:bodyPr wrap="none" rtlCol="0">
            <a:spAutoFit/>
          </a:bodyPr>
          <a:lstStyle/>
          <a:p>
            <a:r>
              <a:rPr lang="en-US" dirty="0"/>
              <a:t>HYPACK 2022 allows a view where all of the device offsets are visible</a:t>
            </a:r>
          </a:p>
        </p:txBody>
      </p:sp>
    </p:spTree>
    <p:extLst>
      <p:ext uri="{BB962C8B-B14F-4D97-AF65-F5344CB8AC3E}">
        <p14:creationId xmlns:p14="http://schemas.microsoft.com/office/powerpoint/2010/main" val="1011389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C5EE7-F423-4D26-84BA-B9FA83DC31B6}"/>
              </a:ext>
            </a:extLst>
          </p:cNvPr>
          <p:cNvSpPr>
            <a:spLocks noGrp="1"/>
          </p:cNvSpPr>
          <p:nvPr>
            <p:ph type="title"/>
          </p:nvPr>
        </p:nvSpPr>
        <p:spPr/>
        <p:txBody>
          <a:bodyPr/>
          <a:lstStyle/>
          <a:p>
            <a:r>
              <a:rPr lang="en-US" dirty="0"/>
              <a:t>LiDAR supported by HYPACK </a:t>
            </a:r>
            <a:br>
              <a:rPr lang="en-US" dirty="0"/>
            </a:br>
            <a:endParaRPr lang="en-US" dirty="0"/>
          </a:p>
        </p:txBody>
      </p:sp>
      <p:sp>
        <p:nvSpPr>
          <p:cNvPr id="3" name="TextBox 2">
            <a:extLst>
              <a:ext uri="{FF2B5EF4-FFF2-40B4-BE49-F238E27FC236}">
                <a16:creationId xmlns:a16="http://schemas.microsoft.com/office/drawing/2014/main" id="{BE28E921-2305-4CD2-954E-A00B13168927}"/>
              </a:ext>
            </a:extLst>
          </p:cNvPr>
          <p:cNvSpPr txBox="1"/>
          <p:nvPr/>
        </p:nvSpPr>
        <p:spPr>
          <a:xfrm>
            <a:off x="1262270" y="1413375"/>
            <a:ext cx="2691763" cy="3693319"/>
          </a:xfrm>
          <a:prstGeom prst="rect">
            <a:avLst/>
          </a:prstGeom>
          <a:noFill/>
        </p:spPr>
        <p:txBody>
          <a:bodyPr wrap="none" rtlCol="0">
            <a:spAutoFit/>
          </a:bodyPr>
          <a:lstStyle/>
          <a:p>
            <a:pPr marL="285750" indent="-285750">
              <a:buFont typeface="Arial" panose="020B0604020202020204" pitchFamily="34" charset="0"/>
              <a:buChar char="•"/>
            </a:pPr>
            <a:r>
              <a:rPr lang="en-US" dirty="0"/>
              <a:t>Carlson Merlin LiDAR</a:t>
            </a:r>
          </a:p>
          <a:p>
            <a:pPr marL="285750" indent="-285750">
              <a:buFont typeface="Arial" panose="020B0604020202020204" pitchFamily="34" charset="0"/>
              <a:buChar char="•"/>
            </a:pPr>
            <a:r>
              <a:rPr lang="en-US" dirty="0"/>
              <a:t>Leica Laser</a:t>
            </a:r>
          </a:p>
          <a:p>
            <a:pPr marL="285750" indent="-285750">
              <a:buFont typeface="Arial" panose="020B0604020202020204" pitchFamily="34" charset="0"/>
              <a:buChar char="•"/>
            </a:pPr>
            <a:r>
              <a:rPr lang="en-US" dirty="0"/>
              <a:t>Newton Laser</a:t>
            </a:r>
          </a:p>
          <a:p>
            <a:pPr marL="285750" indent="-285750">
              <a:buFont typeface="Arial" panose="020B0604020202020204" pitchFamily="34" charset="0"/>
              <a:buChar char="•"/>
            </a:pPr>
            <a:r>
              <a:rPr lang="en-US" dirty="0" err="1"/>
              <a:t>Optech</a:t>
            </a:r>
            <a:r>
              <a:rPr lang="en-US" dirty="0"/>
              <a:t> ILRIS</a:t>
            </a:r>
          </a:p>
          <a:p>
            <a:pPr marL="285750" indent="-285750">
              <a:buFont typeface="Arial" panose="020B0604020202020204" pitchFamily="34" charset="0"/>
              <a:buChar char="•"/>
            </a:pPr>
            <a:r>
              <a:rPr lang="en-US" dirty="0" err="1"/>
              <a:t>Optech</a:t>
            </a:r>
            <a:r>
              <a:rPr lang="en-US" dirty="0"/>
              <a:t> </a:t>
            </a:r>
            <a:r>
              <a:rPr lang="en-US" dirty="0" err="1"/>
              <a:t>Polaria</a:t>
            </a:r>
            <a:endParaRPr lang="en-US" dirty="0"/>
          </a:p>
          <a:p>
            <a:pPr marL="285750" indent="-285750">
              <a:buFont typeface="Arial" panose="020B0604020202020204" pitchFamily="34" charset="0"/>
              <a:buChar char="•"/>
            </a:pPr>
            <a:r>
              <a:rPr lang="en-US" dirty="0"/>
              <a:t>Ouster OS-1</a:t>
            </a:r>
          </a:p>
          <a:p>
            <a:pPr marL="285750" indent="-285750">
              <a:buFont typeface="Arial" panose="020B0604020202020204" pitchFamily="34" charset="0"/>
              <a:buChar char="•"/>
            </a:pPr>
            <a:r>
              <a:rPr lang="en-US" dirty="0" err="1"/>
              <a:t>Quanergy</a:t>
            </a:r>
            <a:r>
              <a:rPr lang="en-US" dirty="0"/>
              <a:t> M8</a:t>
            </a:r>
          </a:p>
          <a:p>
            <a:pPr marL="285750" indent="-285750">
              <a:buFont typeface="Arial" panose="020B0604020202020204" pitchFamily="34" charset="0"/>
              <a:buChar char="•"/>
            </a:pPr>
            <a:r>
              <a:rPr lang="en-US" dirty="0" err="1"/>
              <a:t>Reigl</a:t>
            </a:r>
            <a:r>
              <a:rPr lang="en-US" dirty="0"/>
              <a:t> LMS Series</a:t>
            </a:r>
          </a:p>
          <a:p>
            <a:pPr marL="285750" indent="-285750">
              <a:buFont typeface="Arial" panose="020B0604020202020204" pitchFamily="34" charset="0"/>
              <a:buChar char="•"/>
            </a:pPr>
            <a:r>
              <a:rPr lang="en-US" dirty="0" err="1"/>
              <a:t>Reigl</a:t>
            </a:r>
            <a:r>
              <a:rPr lang="en-US" dirty="0"/>
              <a:t> V Series</a:t>
            </a:r>
          </a:p>
          <a:p>
            <a:pPr marL="285750" indent="-285750">
              <a:buFont typeface="Arial" panose="020B0604020202020204" pitchFamily="34" charset="0"/>
              <a:buChar char="•"/>
            </a:pPr>
            <a:r>
              <a:rPr lang="en-US" dirty="0" err="1"/>
              <a:t>Reigl</a:t>
            </a:r>
            <a:r>
              <a:rPr lang="en-US" dirty="0"/>
              <a:t> VUX</a:t>
            </a:r>
          </a:p>
          <a:p>
            <a:pPr marL="285750" indent="-285750">
              <a:buFont typeface="Arial" panose="020B0604020202020204" pitchFamily="34" charset="0"/>
              <a:buChar char="•"/>
            </a:pPr>
            <a:r>
              <a:rPr lang="en-US" dirty="0" err="1"/>
              <a:t>Velodyne</a:t>
            </a:r>
            <a:r>
              <a:rPr lang="en-US" dirty="0"/>
              <a:t> VLP-16</a:t>
            </a:r>
          </a:p>
          <a:p>
            <a:pPr marL="285750" indent="-285750">
              <a:buFont typeface="Arial" panose="020B0604020202020204" pitchFamily="34" charset="0"/>
              <a:buChar char="•"/>
            </a:pPr>
            <a:r>
              <a:rPr lang="en-US" dirty="0" err="1"/>
              <a:t>Velodyne</a:t>
            </a:r>
            <a:r>
              <a:rPr lang="en-US" dirty="0"/>
              <a:t> VLP-32</a:t>
            </a:r>
          </a:p>
          <a:p>
            <a:pPr marL="285750" indent="-285750">
              <a:buFont typeface="Arial" panose="020B0604020202020204" pitchFamily="34" charset="0"/>
              <a:buChar char="•"/>
            </a:pPr>
            <a:r>
              <a:rPr lang="en-US" dirty="0" err="1"/>
              <a:t>Velodyne</a:t>
            </a:r>
            <a:r>
              <a:rPr lang="en-US" dirty="0"/>
              <a:t> HDL-32E</a:t>
            </a:r>
          </a:p>
        </p:txBody>
      </p:sp>
      <p:pic>
        <p:nvPicPr>
          <p:cNvPr id="4" name="Picture 3">
            <a:extLst>
              <a:ext uri="{FF2B5EF4-FFF2-40B4-BE49-F238E27FC236}">
                <a16:creationId xmlns:a16="http://schemas.microsoft.com/office/drawing/2014/main" id="{1017C072-D61E-426E-B79E-E553035DAA55}"/>
              </a:ext>
            </a:extLst>
          </p:cNvPr>
          <p:cNvPicPr>
            <a:picLocks noChangeAspect="1"/>
          </p:cNvPicPr>
          <p:nvPr/>
        </p:nvPicPr>
        <p:blipFill>
          <a:blip r:embed="rId3"/>
          <a:stretch>
            <a:fillRect/>
          </a:stretch>
        </p:blipFill>
        <p:spPr>
          <a:xfrm>
            <a:off x="4659562" y="1122163"/>
            <a:ext cx="7075356" cy="4613672"/>
          </a:xfrm>
          <a:prstGeom prst="rect">
            <a:avLst/>
          </a:prstGeom>
        </p:spPr>
      </p:pic>
    </p:spTree>
    <p:extLst>
      <p:ext uri="{BB962C8B-B14F-4D97-AF65-F5344CB8AC3E}">
        <p14:creationId xmlns:p14="http://schemas.microsoft.com/office/powerpoint/2010/main" val="27638004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dirty="0"/>
              <a:t>Objectives of this session</a:t>
            </a:r>
          </a:p>
        </p:txBody>
      </p:sp>
      <p:sp>
        <p:nvSpPr>
          <p:cNvPr id="57" name="object 3"/>
          <p:cNvSpPr txBox="1"/>
          <p:nvPr/>
        </p:nvSpPr>
        <p:spPr>
          <a:xfrm>
            <a:off x="1436761" y="1724870"/>
            <a:ext cx="3136995" cy="1526315"/>
          </a:xfrm>
          <a:prstGeom prst="rect">
            <a:avLst/>
          </a:prstGeom>
        </p:spPr>
        <p:txBody>
          <a:bodyPr vert="horz" wrap="square" lIns="0" tIns="54610" rIns="0" bIns="0" rtlCol="0">
            <a:spAutoFit/>
          </a:bodyPr>
          <a:lstStyle/>
          <a:p>
            <a:pPr marL="12700" marR="785495">
              <a:lnSpc>
                <a:spcPct val="90000"/>
              </a:lnSpc>
              <a:spcBef>
                <a:spcPts val="430"/>
              </a:spcBef>
            </a:pPr>
            <a:r>
              <a:rPr lang="en-US" sz="1200" b="1" dirty="0">
                <a:solidFill>
                  <a:schemeClr val="bg1"/>
                </a:solidFill>
                <a:latin typeface="Arial" panose="020B0604020202020204" pitchFamily="34" charset="0"/>
                <a:cs typeface="Arial" panose="020B0604020202020204" pitchFamily="34" charset="0"/>
              </a:rPr>
              <a:t>LiDAR Background</a:t>
            </a:r>
          </a:p>
          <a:p>
            <a:pPr marL="12700" marR="785495">
              <a:lnSpc>
                <a:spcPct val="90000"/>
              </a:lnSpc>
              <a:spcBef>
                <a:spcPts val="430"/>
              </a:spcBef>
            </a:pPr>
            <a:endParaRPr lang="en-US" sz="1200" b="1" dirty="0">
              <a:solidFill>
                <a:schemeClr val="bg1"/>
              </a:solidFill>
              <a:latin typeface="Arial" panose="020B0604020202020204" pitchFamily="34" charset="0"/>
              <a:cs typeface="Arial" panose="020B0604020202020204" pitchFamily="34" charset="0"/>
            </a:endParaRPr>
          </a:p>
          <a:p>
            <a:pPr marL="184150" marR="785495" indent="-171450">
              <a:lnSpc>
                <a:spcPct val="90000"/>
              </a:lnSpc>
              <a:spcBef>
                <a:spcPts val="430"/>
              </a:spcBef>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Beam Divergence</a:t>
            </a:r>
          </a:p>
          <a:p>
            <a:pPr marL="184150" marR="785495" indent="-171450">
              <a:lnSpc>
                <a:spcPct val="90000"/>
              </a:lnSpc>
              <a:spcBef>
                <a:spcPts val="430"/>
              </a:spcBef>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LiDAR Footprint</a:t>
            </a:r>
          </a:p>
          <a:p>
            <a:pPr marL="184150" marR="785495" indent="-171450">
              <a:lnSpc>
                <a:spcPct val="90000"/>
              </a:lnSpc>
              <a:spcBef>
                <a:spcPts val="430"/>
              </a:spcBef>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Accuracy Specifications</a:t>
            </a:r>
          </a:p>
          <a:p>
            <a:pPr marL="184150" marR="785495" indent="-171450">
              <a:lnSpc>
                <a:spcPct val="90000"/>
              </a:lnSpc>
              <a:spcBef>
                <a:spcPts val="430"/>
              </a:spcBef>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Point Density and Spacing</a:t>
            </a:r>
          </a:p>
          <a:p>
            <a:pPr marL="184150" marR="785495" indent="-171450">
              <a:lnSpc>
                <a:spcPct val="90000"/>
              </a:lnSpc>
              <a:spcBef>
                <a:spcPts val="430"/>
              </a:spcBef>
              <a:buFont typeface="Arial" panose="020B0604020202020204" pitchFamily="34" charset="0"/>
              <a:buChar char="•"/>
            </a:pPr>
            <a:endParaRPr lang="en-US" sz="1200" dirty="0">
              <a:solidFill>
                <a:schemeClr val="bg1"/>
              </a:solidFill>
              <a:latin typeface="Arial" panose="020B0604020202020204" pitchFamily="34" charset="0"/>
              <a:cs typeface="Arial" panose="020B0604020202020204" pitchFamily="34" charset="0"/>
            </a:endParaRPr>
          </a:p>
        </p:txBody>
      </p:sp>
      <p:sp>
        <p:nvSpPr>
          <p:cNvPr id="58" name="object 7"/>
          <p:cNvSpPr/>
          <p:nvPr/>
        </p:nvSpPr>
        <p:spPr>
          <a:xfrm>
            <a:off x="1429020" y="1707749"/>
            <a:ext cx="2598500" cy="26097"/>
          </a:xfrm>
          <a:custGeom>
            <a:avLst/>
            <a:gdLst/>
            <a:ahLst/>
            <a:cxnLst/>
            <a:rect l="l" t="t" r="r" b="b"/>
            <a:pathLst>
              <a:path w="4754880">
                <a:moveTo>
                  <a:pt x="0" y="0"/>
                </a:moveTo>
                <a:lnTo>
                  <a:pt x="4754462" y="0"/>
                </a:lnTo>
              </a:path>
            </a:pathLst>
          </a:custGeom>
          <a:ln w="20941">
            <a:solidFill>
              <a:srgbClr val="FCFFFF"/>
            </a:solidFill>
          </a:ln>
        </p:spPr>
        <p:txBody>
          <a:bodyPr wrap="square" lIns="0" tIns="0" rIns="0" bIns="0" rtlCol="0"/>
          <a:lstStyle/>
          <a:p>
            <a:pPr>
              <a:lnSpc>
                <a:spcPct val="90000"/>
              </a:lnSpc>
            </a:pPr>
            <a:endParaRPr sz="1050">
              <a:solidFill>
                <a:prstClr val="black"/>
              </a:solidFill>
            </a:endParaRPr>
          </a:p>
        </p:txBody>
      </p:sp>
      <p:sp>
        <p:nvSpPr>
          <p:cNvPr id="55" name="object 3"/>
          <p:cNvSpPr txBox="1"/>
          <p:nvPr/>
        </p:nvSpPr>
        <p:spPr>
          <a:xfrm>
            <a:off x="5133888" y="1750686"/>
            <a:ext cx="3217632" cy="1308820"/>
          </a:xfrm>
          <a:prstGeom prst="rect">
            <a:avLst/>
          </a:prstGeom>
        </p:spPr>
        <p:txBody>
          <a:bodyPr vert="horz" wrap="square" lIns="0" tIns="54610" rIns="0" bIns="0" rtlCol="0">
            <a:spAutoFit/>
          </a:bodyPr>
          <a:lstStyle/>
          <a:p>
            <a:pPr marL="12700" marR="785495">
              <a:lnSpc>
                <a:spcPct val="90000"/>
              </a:lnSpc>
              <a:spcBef>
                <a:spcPts val="430"/>
              </a:spcBef>
            </a:pPr>
            <a:r>
              <a:rPr lang="en-US" sz="1200" b="1" dirty="0">
                <a:solidFill>
                  <a:srgbClr val="FCFFFF"/>
                </a:solidFill>
                <a:latin typeface="Arial" panose="020B0604020202020204" pitchFamily="34" charset="0"/>
                <a:cs typeface="Arial" panose="020B0604020202020204" pitchFamily="34" charset="0"/>
              </a:rPr>
              <a:t>HARDWARE</a:t>
            </a:r>
          </a:p>
          <a:p>
            <a:pPr marL="12700" marR="785495">
              <a:lnSpc>
                <a:spcPct val="90000"/>
              </a:lnSpc>
              <a:spcBef>
                <a:spcPts val="430"/>
              </a:spcBef>
            </a:pPr>
            <a:endParaRPr lang="en-US" sz="1200" b="1" dirty="0">
              <a:solidFill>
                <a:srgbClr val="FCFFFF"/>
              </a:solidFill>
              <a:latin typeface="Arial" panose="020B0604020202020204" pitchFamily="34" charset="0"/>
              <a:cs typeface="Arial" panose="020B0604020202020204" pitchFamily="34" charset="0"/>
            </a:endParaRPr>
          </a:p>
          <a:p>
            <a:pPr marL="184150" marR="785495" indent="-171450">
              <a:lnSpc>
                <a:spcPct val="90000"/>
              </a:lnSpc>
              <a:spcBef>
                <a:spcPts val="430"/>
              </a:spcBef>
              <a:buFont typeface="Arial" panose="020B0604020202020204" pitchFamily="34" charset="0"/>
              <a:buChar char="•"/>
            </a:pPr>
            <a:r>
              <a:rPr lang="en-US" sz="1200" dirty="0">
                <a:solidFill>
                  <a:srgbClr val="FCFFFF"/>
                </a:solidFill>
                <a:latin typeface="Arial" panose="020B0604020202020204" pitchFamily="34" charset="0"/>
                <a:cs typeface="Arial" panose="020B0604020202020204" pitchFamily="34" charset="0"/>
              </a:rPr>
              <a:t>LiDAR Sensors</a:t>
            </a:r>
          </a:p>
          <a:p>
            <a:pPr marL="184150" marR="785495" indent="-171450">
              <a:lnSpc>
                <a:spcPct val="90000"/>
              </a:lnSpc>
              <a:spcBef>
                <a:spcPts val="430"/>
              </a:spcBef>
              <a:buFont typeface="Arial" panose="020B0604020202020204" pitchFamily="34" charset="0"/>
              <a:buChar char="•"/>
            </a:pPr>
            <a:r>
              <a:rPr lang="en-US" sz="1200" dirty="0">
                <a:solidFill>
                  <a:srgbClr val="FCFFFF"/>
                </a:solidFill>
                <a:latin typeface="Arial" panose="020B0604020202020204" pitchFamily="34" charset="0"/>
                <a:cs typeface="Arial" panose="020B0604020202020204" pitchFamily="34" charset="0"/>
              </a:rPr>
              <a:t>Return Modes</a:t>
            </a:r>
          </a:p>
          <a:p>
            <a:pPr marL="184150" marR="785495" indent="-171450">
              <a:lnSpc>
                <a:spcPct val="90000"/>
              </a:lnSpc>
              <a:spcBef>
                <a:spcPts val="430"/>
              </a:spcBef>
              <a:buFont typeface="Arial" panose="020B0604020202020204" pitchFamily="34" charset="0"/>
              <a:buChar char="•"/>
            </a:pPr>
            <a:r>
              <a:rPr lang="en-US" sz="1200" dirty="0">
                <a:solidFill>
                  <a:srgbClr val="FCFFFF"/>
                </a:solidFill>
                <a:latin typeface="Arial" panose="020B0604020202020204" pitchFamily="34" charset="0"/>
                <a:cs typeface="Arial" panose="020B0604020202020204" pitchFamily="34" charset="0"/>
              </a:rPr>
              <a:t>Data Rates</a:t>
            </a:r>
          </a:p>
          <a:p>
            <a:pPr marL="184150" marR="785495" indent="-171450">
              <a:lnSpc>
                <a:spcPct val="90000"/>
              </a:lnSpc>
              <a:spcBef>
                <a:spcPts val="430"/>
              </a:spcBef>
              <a:buFont typeface="Arial" panose="020B0604020202020204" pitchFamily="34" charset="0"/>
              <a:buChar char="•"/>
            </a:pPr>
            <a:r>
              <a:rPr lang="en-US" sz="1200" dirty="0">
                <a:solidFill>
                  <a:srgbClr val="FCFFFF"/>
                </a:solidFill>
                <a:latin typeface="Arial" panose="020B0604020202020204" pitchFamily="34" charset="0"/>
                <a:cs typeface="Arial" panose="020B0604020202020204" pitchFamily="34" charset="0"/>
              </a:rPr>
              <a:t>Physical Mounting</a:t>
            </a:r>
          </a:p>
        </p:txBody>
      </p:sp>
      <p:sp>
        <p:nvSpPr>
          <p:cNvPr id="56" name="object 7"/>
          <p:cNvSpPr/>
          <p:nvPr/>
        </p:nvSpPr>
        <p:spPr>
          <a:xfrm>
            <a:off x="5126147" y="1707749"/>
            <a:ext cx="2598500" cy="26097"/>
          </a:xfrm>
          <a:custGeom>
            <a:avLst/>
            <a:gdLst/>
            <a:ahLst/>
            <a:cxnLst/>
            <a:rect l="l" t="t" r="r" b="b"/>
            <a:pathLst>
              <a:path w="4754880">
                <a:moveTo>
                  <a:pt x="0" y="0"/>
                </a:moveTo>
                <a:lnTo>
                  <a:pt x="4754462" y="0"/>
                </a:lnTo>
              </a:path>
            </a:pathLst>
          </a:custGeom>
          <a:ln w="20941">
            <a:solidFill>
              <a:srgbClr val="FCFFFF"/>
            </a:solidFill>
          </a:ln>
        </p:spPr>
        <p:txBody>
          <a:bodyPr wrap="square" lIns="0" tIns="0" rIns="0" bIns="0" rtlCol="0"/>
          <a:lstStyle/>
          <a:p>
            <a:pPr>
              <a:lnSpc>
                <a:spcPct val="90000"/>
              </a:lnSpc>
            </a:pPr>
            <a:endParaRPr sz="1050">
              <a:solidFill>
                <a:prstClr val="black"/>
              </a:solidFill>
            </a:endParaRPr>
          </a:p>
        </p:txBody>
      </p:sp>
      <p:sp>
        <p:nvSpPr>
          <p:cNvPr id="36" name="object 3"/>
          <p:cNvSpPr txBox="1"/>
          <p:nvPr/>
        </p:nvSpPr>
        <p:spPr>
          <a:xfrm>
            <a:off x="9030025" y="1750686"/>
            <a:ext cx="3442711" cy="656334"/>
          </a:xfrm>
          <a:prstGeom prst="rect">
            <a:avLst/>
          </a:prstGeom>
        </p:spPr>
        <p:txBody>
          <a:bodyPr vert="horz" wrap="square" lIns="0" tIns="54610" rIns="0" bIns="0" rtlCol="0">
            <a:spAutoFit/>
          </a:bodyPr>
          <a:lstStyle/>
          <a:p>
            <a:pPr marL="12700" marR="785495">
              <a:lnSpc>
                <a:spcPct val="90000"/>
              </a:lnSpc>
              <a:spcBef>
                <a:spcPts val="430"/>
              </a:spcBef>
            </a:pPr>
            <a:r>
              <a:rPr lang="en-US" sz="1200" b="1" dirty="0">
                <a:solidFill>
                  <a:srgbClr val="FCFFFF"/>
                </a:solidFill>
                <a:latin typeface="Arial" panose="020B0604020202020204" pitchFamily="34" charset="0"/>
                <a:cs typeface="Arial" panose="020B0604020202020204" pitchFamily="34" charset="0"/>
              </a:rPr>
              <a:t>Data Collection</a:t>
            </a:r>
          </a:p>
          <a:p>
            <a:pPr marL="12700" marR="785495">
              <a:lnSpc>
                <a:spcPct val="90000"/>
              </a:lnSpc>
              <a:spcBef>
                <a:spcPts val="430"/>
              </a:spcBef>
            </a:pPr>
            <a:endParaRPr lang="en-US" sz="1200" b="1" dirty="0">
              <a:solidFill>
                <a:srgbClr val="FCFFFF"/>
              </a:solidFill>
              <a:latin typeface="Arial" panose="020B0604020202020204" pitchFamily="34" charset="0"/>
              <a:cs typeface="Arial" panose="020B0604020202020204" pitchFamily="34" charset="0"/>
            </a:endParaRPr>
          </a:p>
          <a:p>
            <a:pPr marL="184150" marR="785495" indent="-171450">
              <a:lnSpc>
                <a:spcPct val="90000"/>
              </a:lnSpc>
              <a:spcBef>
                <a:spcPts val="430"/>
              </a:spcBef>
              <a:buFont typeface="Arial" panose="020B0604020202020204" pitchFamily="34" charset="0"/>
              <a:buChar char="•"/>
            </a:pPr>
            <a:r>
              <a:rPr lang="en-US" sz="1200" dirty="0">
                <a:solidFill>
                  <a:srgbClr val="FCFFFF"/>
                </a:solidFill>
                <a:latin typeface="Arial" panose="020B0604020202020204" pitchFamily="34" charset="0"/>
                <a:cs typeface="Arial" panose="020B0604020202020204" pitchFamily="34" charset="0"/>
              </a:rPr>
              <a:t>Proper speed considerations</a:t>
            </a:r>
          </a:p>
        </p:txBody>
      </p:sp>
      <p:sp>
        <p:nvSpPr>
          <p:cNvPr id="37" name="object 7"/>
          <p:cNvSpPr/>
          <p:nvPr/>
        </p:nvSpPr>
        <p:spPr>
          <a:xfrm>
            <a:off x="9033502" y="1707749"/>
            <a:ext cx="2609736" cy="43495"/>
          </a:xfrm>
          <a:custGeom>
            <a:avLst/>
            <a:gdLst/>
            <a:ahLst/>
            <a:cxnLst/>
            <a:rect l="l" t="t" r="r" b="b"/>
            <a:pathLst>
              <a:path w="4754880">
                <a:moveTo>
                  <a:pt x="0" y="0"/>
                </a:moveTo>
                <a:lnTo>
                  <a:pt x="4754462" y="0"/>
                </a:lnTo>
              </a:path>
            </a:pathLst>
          </a:custGeom>
          <a:ln w="20941">
            <a:solidFill>
              <a:srgbClr val="FCFFFF"/>
            </a:solidFill>
          </a:ln>
        </p:spPr>
        <p:txBody>
          <a:bodyPr wrap="square" lIns="0" tIns="0" rIns="0" bIns="0" rtlCol="0"/>
          <a:lstStyle/>
          <a:p>
            <a:pPr>
              <a:lnSpc>
                <a:spcPct val="90000"/>
              </a:lnSpc>
            </a:pPr>
            <a:endParaRPr sz="1100">
              <a:solidFill>
                <a:prstClr val="black"/>
              </a:solidFill>
            </a:endParaRPr>
          </a:p>
        </p:txBody>
      </p:sp>
      <p:sp>
        <p:nvSpPr>
          <p:cNvPr id="38" name="object 15"/>
          <p:cNvSpPr/>
          <p:nvPr/>
        </p:nvSpPr>
        <p:spPr>
          <a:xfrm>
            <a:off x="8012033" y="1707748"/>
            <a:ext cx="899618" cy="850252"/>
          </a:xfrm>
          <a:custGeom>
            <a:avLst/>
            <a:gdLst/>
            <a:ahLst/>
            <a:cxnLst/>
            <a:rect l="l" t="t" r="r" b="b"/>
            <a:pathLst>
              <a:path w="2823210" h="2779395">
                <a:moveTo>
                  <a:pt x="2822584" y="0"/>
                </a:moveTo>
                <a:lnTo>
                  <a:pt x="1396491" y="0"/>
                </a:lnTo>
                <a:lnTo>
                  <a:pt x="1348482" y="798"/>
                </a:lnTo>
                <a:lnTo>
                  <a:pt x="1300879" y="3175"/>
                </a:lnTo>
                <a:lnTo>
                  <a:pt x="1253709" y="7108"/>
                </a:lnTo>
                <a:lnTo>
                  <a:pt x="1206997" y="12569"/>
                </a:lnTo>
                <a:lnTo>
                  <a:pt x="1160769" y="19536"/>
                </a:lnTo>
                <a:lnTo>
                  <a:pt x="1115051" y="27981"/>
                </a:lnTo>
                <a:lnTo>
                  <a:pt x="1069870" y="37882"/>
                </a:lnTo>
                <a:lnTo>
                  <a:pt x="1025251" y="49211"/>
                </a:lnTo>
                <a:lnTo>
                  <a:pt x="981220" y="61946"/>
                </a:lnTo>
                <a:lnTo>
                  <a:pt x="937803" y="76059"/>
                </a:lnTo>
                <a:lnTo>
                  <a:pt x="895027" y="91527"/>
                </a:lnTo>
                <a:lnTo>
                  <a:pt x="852916" y="108325"/>
                </a:lnTo>
                <a:lnTo>
                  <a:pt x="811498" y="126427"/>
                </a:lnTo>
                <a:lnTo>
                  <a:pt x="770799" y="145808"/>
                </a:lnTo>
                <a:lnTo>
                  <a:pt x="730843" y="166444"/>
                </a:lnTo>
                <a:lnTo>
                  <a:pt x="691658" y="188309"/>
                </a:lnTo>
                <a:lnTo>
                  <a:pt x="653269" y="211378"/>
                </a:lnTo>
                <a:lnTo>
                  <a:pt x="615702" y="235627"/>
                </a:lnTo>
                <a:lnTo>
                  <a:pt x="578984" y="261030"/>
                </a:lnTo>
                <a:lnTo>
                  <a:pt x="543140" y="287562"/>
                </a:lnTo>
                <a:lnTo>
                  <a:pt x="508196" y="315198"/>
                </a:lnTo>
                <a:lnTo>
                  <a:pt x="474178" y="343914"/>
                </a:lnTo>
                <a:lnTo>
                  <a:pt x="441112" y="373684"/>
                </a:lnTo>
                <a:lnTo>
                  <a:pt x="409025" y="404483"/>
                </a:lnTo>
                <a:lnTo>
                  <a:pt x="377942" y="436287"/>
                </a:lnTo>
                <a:lnTo>
                  <a:pt x="347889" y="469069"/>
                </a:lnTo>
                <a:lnTo>
                  <a:pt x="318893" y="502806"/>
                </a:lnTo>
                <a:lnTo>
                  <a:pt x="290978" y="537472"/>
                </a:lnTo>
                <a:lnTo>
                  <a:pt x="264172" y="573042"/>
                </a:lnTo>
                <a:lnTo>
                  <a:pt x="238500" y="609491"/>
                </a:lnTo>
                <a:lnTo>
                  <a:pt x="213988" y="646795"/>
                </a:lnTo>
                <a:lnTo>
                  <a:pt x="190663" y="684927"/>
                </a:lnTo>
                <a:lnTo>
                  <a:pt x="168550" y="723864"/>
                </a:lnTo>
                <a:lnTo>
                  <a:pt x="147675" y="763579"/>
                </a:lnTo>
                <a:lnTo>
                  <a:pt x="128064" y="804049"/>
                </a:lnTo>
                <a:lnTo>
                  <a:pt x="109744" y="845248"/>
                </a:lnTo>
                <a:lnTo>
                  <a:pt x="92739" y="887151"/>
                </a:lnTo>
                <a:lnTo>
                  <a:pt x="77077" y="929732"/>
                </a:lnTo>
                <a:lnTo>
                  <a:pt x="62784" y="972968"/>
                </a:lnTo>
                <a:lnTo>
                  <a:pt x="49884" y="1016833"/>
                </a:lnTo>
                <a:lnTo>
                  <a:pt x="38405" y="1061301"/>
                </a:lnTo>
                <a:lnTo>
                  <a:pt x="28372" y="1106349"/>
                </a:lnTo>
                <a:lnTo>
                  <a:pt x="19811" y="1151951"/>
                </a:lnTo>
                <a:lnTo>
                  <a:pt x="12748" y="1198081"/>
                </a:lnTo>
                <a:lnTo>
                  <a:pt x="7210" y="1244715"/>
                </a:lnTo>
                <a:lnTo>
                  <a:pt x="3221" y="1291829"/>
                </a:lnTo>
                <a:lnTo>
                  <a:pt x="809" y="1339396"/>
                </a:lnTo>
                <a:lnTo>
                  <a:pt x="0" y="1387392"/>
                </a:lnTo>
                <a:lnTo>
                  <a:pt x="828" y="1435394"/>
                </a:lnTo>
                <a:lnTo>
                  <a:pt x="3296" y="1482979"/>
                </a:lnTo>
                <a:lnTo>
                  <a:pt x="7376" y="1530121"/>
                </a:lnTo>
                <a:lnTo>
                  <a:pt x="13039" y="1576794"/>
                </a:lnTo>
                <a:lnTo>
                  <a:pt x="20259" y="1622973"/>
                </a:lnTo>
                <a:lnTo>
                  <a:pt x="29007" y="1668632"/>
                </a:lnTo>
                <a:lnTo>
                  <a:pt x="39257" y="1713747"/>
                </a:lnTo>
                <a:lnTo>
                  <a:pt x="50980" y="1758290"/>
                </a:lnTo>
                <a:lnTo>
                  <a:pt x="64149" y="1802238"/>
                </a:lnTo>
                <a:lnTo>
                  <a:pt x="78736" y="1845564"/>
                </a:lnTo>
                <a:lnTo>
                  <a:pt x="94714" y="1888243"/>
                </a:lnTo>
                <a:lnTo>
                  <a:pt x="112056" y="1930249"/>
                </a:lnTo>
                <a:lnTo>
                  <a:pt x="130732" y="1971557"/>
                </a:lnTo>
                <a:lnTo>
                  <a:pt x="150717" y="2012141"/>
                </a:lnTo>
                <a:lnTo>
                  <a:pt x="171982" y="2051976"/>
                </a:lnTo>
                <a:lnTo>
                  <a:pt x="194499" y="2091036"/>
                </a:lnTo>
                <a:lnTo>
                  <a:pt x="218242" y="2129297"/>
                </a:lnTo>
                <a:lnTo>
                  <a:pt x="243182" y="2166731"/>
                </a:lnTo>
                <a:lnTo>
                  <a:pt x="269292" y="2203315"/>
                </a:lnTo>
                <a:lnTo>
                  <a:pt x="296544" y="2239021"/>
                </a:lnTo>
                <a:lnTo>
                  <a:pt x="324911" y="2273826"/>
                </a:lnTo>
                <a:lnTo>
                  <a:pt x="354365" y="2307703"/>
                </a:lnTo>
                <a:lnTo>
                  <a:pt x="384879" y="2340626"/>
                </a:lnTo>
                <a:lnTo>
                  <a:pt x="416424" y="2372571"/>
                </a:lnTo>
                <a:lnTo>
                  <a:pt x="448974" y="2403512"/>
                </a:lnTo>
                <a:lnTo>
                  <a:pt x="482500" y="2433423"/>
                </a:lnTo>
                <a:lnTo>
                  <a:pt x="516975" y="2462278"/>
                </a:lnTo>
                <a:lnTo>
                  <a:pt x="552372" y="2490053"/>
                </a:lnTo>
                <a:lnTo>
                  <a:pt x="588662" y="2516722"/>
                </a:lnTo>
                <a:lnTo>
                  <a:pt x="625819" y="2542259"/>
                </a:lnTo>
                <a:lnTo>
                  <a:pt x="663814" y="2566639"/>
                </a:lnTo>
                <a:lnTo>
                  <a:pt x="702621" y="2589836"/>
                </a:lnTo>
                <a:lnTo>
                  <a:pt x="742211" y="2611824"/>
                </a:lnTo>
                <a:lnTo>
                  <a:pt x="782556" y="2632579"/>
                </a:lnTo>
                <a:lnTo>
                  <a:pt x="823630" y="2652075"/>
                </a:lnTo>
                <a:lnTo>
                  <a:pt x="865404" y="2670286"/>
                </a:lnTo>
                <a:lnTo>
                  <a:pt x="907852" y="2687186"/>
                </a:lnTo>
                <a:lnTo>
                  <a:pt x="950945" y="2702751"/>
                </a:lnTo>
                <a:lnTo>
                  <a:pt x="994655" y="2716954"/>
                </a:lnTo>
                <a:lnTo>
                  <a:pt x="1038956" y="2729771"/>
                </a:lnTo>
                <a:lnTo>
                  <a:pt x="1083820" y="2741175"/>
                </a:lnTo>
                <a:lnTo>
                  <a:pt x="1129218" y="2751142"/>
                </a:lnTo>
                <a:lnTo>
                  <a:pt x="1175124" y="2759645"/>
                </a:lnTo>
                <a:lnTo>
                  <a:pt x="1221509" y="2766659"/>
                </a:lnTo>
                <a:lnTo>
                  <a:pt x="1268347" y="2772159"/>
                </a:lnTo>
                <a:lnTo>
                  <a:pt x="1315609" y="2776119"/>
                </a:lnTo>
                <a:lnTo>
                  <a:pt x="1363268" y="2778514"/>
                </a:lnTo>
                <a:lnTo>
                  <a:pt x="1411297" y="2779318"/>
                </a:lnTo>
                <a:lnTo>
                  <a:pt x="1459325" y="2778502"/>
                </a:lnTo>
                <a:lnTo>
                  <a:pt x="1506983" y="2776073"/>
                </a:lnTo>
                <a:lnTo>
                  <a:pt x="1554245" y="2772057"/>
                </a:lnTo>
                <a:lnTo>
                  <a:pt x="1601082" y="2766481"/>
                </a:lnTo>
                <a:lnTo>
                  <a:pt x="1647467" y="2759371"/>
                </a:lnTo>
                <a:lnTo>
                  <a:pt x="1693372" y="2750753"/>
                </a:lnTo>
                <a:lnTo>
                  <a:pt x="1738770" y="2740654"/>
                </a:lnTo>
                <a:lnTo>
                  <a:pt x="1783633" y="2729100"/>
                </a:lnTo>
                <a:lnTo>
                  <a:pt x="1827934" y="2716119"/>
                </a:lnTo>
                <a:lnTo>
                  <a:pt x="1871644" y="2701735"/>
                </a:lnTo>
                <a:lnTo>
                  <a:pt x="1914736" y="2685977"/>
                </a:lnTo>
                <a:lnTo>
                  <a:pt x="1957183" y="2668871"/>
                </a:lnTo>
                <a:lnTo>
                  <a:pt x="1998957" y="2650442"/>
                </a:lnTo>
                <a:lnTo>
                  <a:pt x="2040031" y="2630717"/>
                </a:lnTo>
                <a:lnTo>
                  <a:pt x="2080376" y="2609724"/>
                </a:lnTo>
                <a:lnTo>
                  <a:pt x="2119966" y="2587488"/>
                </a:lnTo>
                <a:lnTo>
                  <a:pt x="2158772" y="2564036"/>
                </a:lnTo>
                <a:lnTo>
                  <a:pt x="2196767" y="2539394"/>
                </a:lnTo>
                <a:lnTo>
                  <a:pt x="2233923" y="2513589"/>
                </a:lnTo>
                <a:lnTo>
                  <a:pt x="2270214" y="2486647"/>
                </a:lnTo>
                <a:lnTo>
                  <a:pt x="2305610" y="2458595"/>
                </a:lnTo>
                <a:lnTo>
                  <a:pt x="2340085" y="2429460"/>
                </a:lnTo>
                <a:lnTo>
                  <a:pt x="2373611" y="2399267"/>
                </a:lnTo>
                <a:lnTo>
                  <a:pt x="2406161" y="2368044"/>
                </a:lnTo>
                <a:lnTo>
                  <a:pt x="2437706" y="2335816"/>
                </a:lnTo>
                <a:lnTo>
                  <a:pt x="2468219" y="2302611"/>
                </a:lnTo>
                <a:lnTo>
                  <a:pt x="2497673" y="2268454"/>
                </a:lnTo>
                <a:lnTo>
                  <a:pt x="2526040" y="2233373"/>
                </a:lnTo>
                <a:lnTo>
                  <a:pt x="2553292" y="2197394"/>
                </a:lnTo>
                <a:lnTo>
                  <a:pt x="2579402" y="2160542"/>
                </a:lnTo>
                <a:lnTo>
                  <a:pt x="2604342" y="2122846"/>
                </a:lnTo>
                <a:lnTo>
                  <a:pt x="2628084" y="2084330"/>
                </a:lnTo>
                <a:lnTo>
                  <a:pt x="2650602" y="2045023"/>
                </a:lnTo>
                <a:lnTo>
                  <a:pt x="2671867" y="2004949"/>
                </a:lnTo>
                <a:lnTo>
                  <a:pt x="2691851" y="1964137"/>
                </a:lnTo>
                <a:lnTo>
                  <a:pt x="2710528" y="1922611"/>
                </a:lnTo>
                <a:lnTo>
                  <a:pt x="2727869" y="1880399"/>
                </a:lnTo>
                <a:lnTo>
                  <a:pt x="2743847" y="1837527"/>
                </a:lnTo>
                <a:lnTo>
                  <a:pt x="2758434" y="1794022"/>
                </a:lnTo>
                <a:lnTo>
                  <a:pt x="2771603" y="1749910"/>
                </a:lnTo>
                <a:lnTo>
                  <a:pt x="2783326" y="1705218"/>
                </a:lnTo>
                <a:lnTo>
                  <a:pt x="2793576" y="1659971"/>
                </a:lnTo>
                <a:lnTo>
                  <a:pt x="2802324" y="1614198"/>
                </a:lnTo>
                <a:lnTo>
                  <a:pt x="2809544" y="1567923"/>
                </a:lnTo>
                <a:lnTo>
                  <a:pt x="2815208" y="1521174"/>
                </a:lnTo>
                <a:lnTo>
                  <a:pt x="2819287" y="1473977"/>
                </a:lnTo>
                <a:lnTo>
                  <a:pt x="2821755" y="1426358"/>
                </a:lnTo>
                <a:lnTo>
                  <a:pt x="2822584" y="1378345"/>
                </a:lnTo>
                <a:lnTo>
                  <a:pt x="2822584" y="0"/>
                </a:lnTo>
                <a:close/>
              </a:path>
            </a:pathLst>
          </a:custGeom>
          <a:solidFill>
            <a:srgbClr val="FCFFFF">
              <a:alpha val="25000"/>
            </a:srgbClr>
          </a:solidFill>
        </p:spPr>
        <p:txBody>
          <a:bodyPr wrap="square" lIns="0" tIns="0" rIns="0" bIns="0" rtlCol="0" anchor="ctr"/>
          <a:lstStyle/>
          <a:p>
            <a:pPr algn="ctr">
              <a:lnSpc>
                <a:spcPct val="90000"/>
              </a:lnSpc>
            </a:pPr>
            <a:r>
              <a:rPr lang="en-US" sz="4800" b="1" dirty="0">
                <a:solidFill>
                  <a:schemeClr val="bg1"/>
                </a:solidFill>
              </a:rPr>
              <a:t>3</a:t>
            </a:r>
            <a:endParaRPr sz="4800" b="1" dirty="0">
              <a:solidFill>
                <a:schemeClr val="bg1"/>
              </a:solidFill>
            </a:endParaRPr>
          </a:p>
        </p:txBody>
      </p:sp>
      <p:sp>
        <p:nvSpPr>
          <p:cNvPr id="40" name="object 7"/>
          <p:cNvSpPr/>
          <p:nvPr/>
        </p:nvSpPr>
        <p:spPr>
          <a:xfrm>
            <a:off x="3268888" y="3821178"/>
            <a:ext cx="2609736" cy="37490"/>
          </a:xfrm>
          <a:custGeom>
            <a:avLst/>
            <a:gdLst/>
            <a:ahLst/>
            <a:cxnLst/>
            <a:rect l="l" t="t" r="r" b="b"/>
            <a:pathLst>
              <a:path w="4754880">
                <a:moveTo>
                  <a:pt x="0" y="0"/>
                </a:moveTo>
                <a:lnTo>
                  <a:pt x="4754462" y="0"/>
                </a:lnTo>
              </a:path>
            </a:pathLst>
          </a:custGeom>
          <a:ln w="20941">
            <a:solidFill>
              <a:srgbClr val="FCFFFF"/>
            </a:solidFill>
          </a:ln>
        </p:spPr>
        <p:txBody>
          <a:bodyPr wrap="square" lIns="0" tIns="0" rIns="0" bIns="0" rtlCol="0"/>
          <a:lstStyle/>
          <a:p>
            <a:pPr>
              <a:lnSpc>
                <a:spcPct val="90000"/>
              </a:lnSpc>
            </a:pPr>
            <a:endParaRPr sz="1100">
              <a:solidFill>
                <a:prstClr val="black"/>
              </a:solidFill>
            </a:endParaRPr>
          </a:p>
        </p:txBody>
      </p:sp>
      <p:sp>
        <p:nvSpPr>
          <p:cNvPr id="53" name="object 3"/>
          <p:cNvSpPr txBox="1"/>
          <p:nvPr/>
        </p:nvSpPr>
        <p:spPr>
          <a:xfrm>
            <a:off x="3287865" y="3898776"/>
            <a:ext cx="3217631" cy="438838"/>
          </a:xfrm>
          <a:prstGeom prst="rect">
            <a:avLst/>
          </a:prstGeom>
        </p:spPr>
        <p:txBody>
          <a:bodyPr vert="horz" wrap="square" lIns="0" tIns="54610" rIns="0" bIns="0" rtlCol="0">
            <a:spAutoFit/>
          </a:bodyPr>
          <a:lstStyle/>
          <a:p>
            <a:pPr marL="12700" marR="785495">
              <a:lnSpc>
                <a:spcPct val="90000"/>
              </a:lnSpc>
              <a:spcBef>
                <a:spcPts val="430"/>
              </a:spcBef>
            </a:pPr>
            <a:r>
              <a:rPr lang="en-US" sz="1200" b="1" dirty="0">
                <a:solidFill>
                  <a:srgbClr val="FCFFFF"/>
                </a:solidFill>
                <a:latin typeface="Arial" panose="020B0604020202020204" pitchFamily="34" charset="0"/>
                <a:cs typeface="Arial" panose="020B0604020202020204" pitchFamily="34" charset="0"/>
              </a:rPr>
              <a:t>Data Processing</a:t>
            </a:r>
            <a:endParaRPr lang="en-US" sz="1200" dirty="0">
              <a:solidFill>
                <a:srgbClr val="FCFFFF"/>
              </a:solidFill>
              <a:latin typeface="Arial" panose="020B0604020202020204" pitchFamily="34" charset="0"/>
              <a:cs typeface="Arial" panose="020B0604020202020204" pitchFamily="34" charset="0"/>
            </a:endParaRPr>
          </a:p>
          <a:p>
            <a:pPr marL="12700" marR="785495">
              <a:lnSpc>
                <a:spcPct val="90000"/>
              </a:lnSpc>
              <a:spcBef>
                <a:spcPts val="430"/>
              </a:spcBef>
            </a:pPr>
            <a:endParaRPr lang="en-US" sz="1200" b="1" dirty="0">
              <a:solidFill>
                <a:srgbClr val="FCFFFF"/>
              </a:solidFill>
              <a:latin typeface="Arial" panose="020B0604020202020204" pitchFamily="34" charset="0"/>
              <a:cs typeface="Arial" panose="020B0604020202020204" pitchFamily="34" charset="0"/>
            </a:endParaRPr>
          </a:p>
        </p:txBody>
      </p:sp>
      <p:sp>
        <p:nvSpPr>
          <p:cNvPr id="54" name="object 7"/>
          <p:cNvSpPr/>
          <p:nvPr/>
        </p:nvSpPr>
        <p:spPr>
          <a:xfrm>
            <a:off x="6977251" y="3829171"/>
            <a:ext cx="2598500" cy="37737"/>
          </a:xfrm>
          <a:custGeom>
            <a:avLst/>
            <a:gdLst/>
            <a:ahLst/>
            <a:cxnLst/>
            <a:rect l="l" t="t" r="r" b="b"/>
            <a:pathLst>
              <a:path w="4754880">
                <a:moveTo>
                  <a:pt x="0" y="0"/>
                </a:moveTo>
                <a:lnTo>
                  <a:pt x="4754462" y="0"/>
                </a:lnTo>
              </a:path>
            </a:pathLst>
          </a:custGeom>
          <a:ln w="20941">
            <a:solidFill>
              <a:srgbClr val="FCFFFF"/>
            </a:solidFill>
          </a:ln>
        </p:spPr>
        <p:txBody>
          <a:bodyPr wrap="square" lIns="0" tIns="0" rIns="0" bIns="0" rtlCol="0"/>
          <a:lstStyle/>
          <a:p>
            <a:pPr>
              <a:lnSpc>
                <a:spcPct val="90000"/>
              </a:lnSpc>
            </a:pPr>
            <a:endParaRPr sz="1050">
              <a:solidFill>
                <a:prstClr val="black"/>
              </a:solidFill>
            </a:endParaRPr>
          </a:p>
        </p:txBody>
      </p:sp>
      <p:sp>
        <p:nvSpPr>
          <p:cNvPr id="45" name="object 15"/>
          <p:cNvSpPr/>
          <p:nvPr/>
        </p:nvSpPr>
        <p:spPr>
          <a:xfrm>
            <a:off x="413818" y="1707748"/>
            <a:ext cx="899618" cy="850252"/>
          </a:xfrm>
          <a:custGeom>
            <a:avLst/>
            <a:gdLst/>
            <a:ahLst/>
            <a:cxnLst/>
            <a:rect l="l" t="t" r="r" b="b"/>
            <a:pathLst>
              <a:path w="2823210" h="2779395">
                <a:moveTo>
                  <a:pt x="2822584" y="0"/>
                </a:moveTo>
                <a:lnTo>
                  <a:pt x="1396491" y="0"/>
                </a:lnTo>
                <a:lnTo>
                  <a:pt x="1348482" y="798"/>
                </a:lnTo>
                <a:lnTo>
                  <a:pt x="1300879" y="3175"/>
                </a:lnTo>
                <a:lnTo>
                  <a:pt x="1253709" y="7108"/>
                </a:lnTo>
                <a:lnTo>
                  <a:pt x="1206997" y="12569"/>
                </a:lnTo>
                <a:lnTo>
                  <a:pt x="1160769" y="19536"/>
                </a:lnTo>
                <a:lnTo>
                  <a:pt x="1115051" y="27981"/>
                </a:lnTo>
                <a:lnTo>
                  <a:pt x="1069870" y="37882"/>
                </a:lnTo>
                <a:lnTo>
                  <a:pt x="1025251" y="49211"/>
                </a:lnTo>
                <a:lnTo>
                  <a:pt x="981220" y="61946"/>
                </a:lnTo>
                <a:lnTo>
                  <a:pt x="937803" y="76059"/>
                </a:lnTo>
                <a:lnTo>
                  <a:pt x="895027" y="91527"/>
                </a:lnTo>
                <a:lnTo>
                  <a:pt x="852916" y="108325"/>
                </a:lnTo>
                <a:lnTo>
                  <a:pt x="811498" y="126427"/>
                </a:lnTo>
                <a:lnTo>
                  <a:pt x="770799" y="145808"/>
                </a:lnTo>
                <a:lnTo>
                  <a:pt x="730843" y="166444"/>
                </a:lnTo>
                <a:lnTo>
                  <a:pt x="691658" y="188309"/>
                </a:lnTo>
                <a:lnTo>
                  <a:pt x="653269" y="211378"/>
                </a:lnTo>
                <a:lnTo>
                  <a:pt x="615702" y="235627"/>
                </a:lnTo>
                <a:lnTo>
                  <a:pt x="578984" y="261030"/>
                </a:lnTo>
                <a:lnTo>
                  <a:pt x="543140" y="287562"/>
                </a:lnTo>
                <a:lnTo>
                  <a:pt x="508196" y="315198"/>
                </a:lnTo>
                <a:lnTo>
                  <a:pt x="474178" y="343914"/>
                </a:lnTo>
                <a:lnTo>
                  <a:pt x="441112" y="373684"/>
                </a:lnTo>
                <a:lnTo>
                  <a:pt x="409025" y="404483"/>
                </a:lnTo>
                <a:lnTo>
                  <a:pt x="377942" y="436287"/>
                </a:lnTo>
                <a:lnTo>
                  <a:pt x="347889" y="469069"/>
                </a:lnTo>
                <a:lnTo>
                  <a:pt x="318893" y="502806"/>
                </a:lnTo>
                <a:lnTo>
                  <a:pt x="290978" y="537472"/>
                </a:lnTo>
                <a:lnTo>
                  <a:pt x="264172" y="573042"/>
                </a:lnTo>
                <a:lnTo>
                  <a:pt x="238500" y="609491"/>
                </a:lnTo>
                <a:lnTo>
                  <a:pt x="213988" y="646795"/>
                </a:lnTo>
                <a:lnTo>
                  <a:pt x="190663" y="684927"/>
                </a:lnTo>
                <a:lnTo>
                  <a:pt x="168550" y="723864"/>
                </a:lnTo>
                <a:lnTo>
                  <a:pt x="147675" y="763579"/>
                </a:lnTo>
                <a:lnTo>
                  <a:pt x="128064" y="804049"/>
                </a:lnTo>
                <a:lnTo>
                  <a:pt x="109744" y="845248"/>
                </a:lnTo>
                <a:lnTo>
                  <a:pt x="92739" y="887151"/>
                </a:lnTo>
                <a:lnTo>
                  <a:pt x="77077" y="929732"/>
                </a:lnTo>
                <a:lnTo>
                  <a:pt x="62784" y="972968"/>
                </a:lnTo>
                <a:lnTo>
                  <a:pt x="49884" y="1016833"/>
                </a:lnTo>
                <a:lnTo>
                  <a:pt x="38405" y="1061301"/>
                </a:lnTo>
                <a:lnTo>
                  <a:pt x="28372" y="1106349"/>
                </a:lnTo>
                <a:lnTo>
                  <a:pt x="19811" y="1151951"/>
                </a:lnTo>
                <a:lnTo>
                  <a:pt x="12748" y="1198081"/>
                </a:lnTo>
                <a:lnTo>
                  <a:pt x="7210" y="1244715"/>
                </a:lnTo>
                <a:lnTo>
                  <a:pt x="3221" y="1291829"/>
                </a:lnTo>
                <a:lnTo>
                  <a:pt x="809" y="1339396"/>
                </a:lnTo>
                <a:lnTo>
                  <a:pt x="0" y="1387392"/>
                </a:lnTo>
                <a:lnTo>
                  <a:pt x="828" y="1435394"/>
                </a:lnTo>
                <a:lnTo>
                  <a:pt x="3296" y="1482979"/>
                </a:lnTo>
                <a:lnTo>
                  <a:pt x="7376" y="1530121"/>
                </a:lnTo>
                <a:lnTo>
                  <a:pt x="13039" y="1576794"/>
                </a:lnTo>
                <a:lnTo>
                  <a:pt x="20259" y="1622973"/>
                </a:lnTo>
                <a:lnTo>
                  <a:pt x="29007" y="1668632"/>
                </a:lnTo>
                <a:lnTo>
                  <a:pt x="39257" y="1713747"/>
                </a:lnTo>
                <a:lnTo>
                  <a:pt x="50980" y="1758290"/>
                </a:lnTo>
                <a:lnTo>
                  <a:pt x="64149" y="1802238"/>
                </a:lnTo>
                <a:lnTo>
                  <a:pt x="78736" y="1845564"/>
                </a:lnTo>
                <a:lnTo>
                  <a:pt x="94714" y="1888243"/>
                </a:lnTo>
                <a:lnTo>
                  <a:pt x="112056" y="1930249"/>
                </a:lnTo>
                <a:lnTo>
                  <a:pt x="130732" y="1971557"/>
                </a:lnTo>
                <a:lnTo>
                  <a:pt x="150717" y="2012141"/>
                </a:lnTo>
                <a:lnTo>
                  <a:pt x="171982" y="2051976"/>
                </a:lnTo>
                <a:lnTo>
                  <a:pt x="194499" y="2091036"/>
                </a:lnTo>
                <a:lnTo>
                  <a:pt x="218242" y="2129297"/>
                </a:lnTo>
                <a:lnTo>
                  <a:pt x="243182" y="2166731"/>
                </a:lnTo>
                <a:lnTo>
                  <a:pt x="269292" y="2203315"/>
                </a:lnTo>
                <a:lnTo>
                  <a:pt x="296544" y="2239021"/>
                </a:lnTo>
                <a:lnTo>
                  <a:pt x="324911" y="2273826"/>
                </a:lnTo>
                <a:lnTo>
                  <a:pt x="354365" y="2307703"/>
                </a:lnTo>
                <a:lnTo>
                  <a:pt x="384879" y="2340626"/>
                </a:lnTo>
                <a:lnTo>
                  <a:pt x="416424" y="2372571"/>
                </a:lnTo>
                <a:lnTo>
                  <a:pt x="448974" y="2403512"/>
                </a:lnTo>
                <a:lnTo>
                  <a:pt x="482500" y="2433423"/>
                </a:lnTo>
                <a:lnTo>
                  <a:pt x="516975" y="2462278"/>
                </a:lnTo>
                <a:lnTo>
                  <a:pt x="552372" y="2490053"/>
                </a:lnTo>
                <a:lnTo>
                  <a:pt x="588662" y="2516722"/>
                </a:lnTo>
                <a:lnTo>
                  <a:pt x="625819" y="2542259"/>
                </a:lnTo>
                <a:lnTo>
                  <a:pt x="663814" y="2566639"/>
                </a:lnTo>
                <a:lnTo>
                  <a:pt x="702621" y="2589836"/>
                </a:lnTo>
                <a:lnTo>
                  <a:pt x="742211" y="2611824"/>
                </a:lnTo>
                <a:lnTo>
                  <a:pt x="782556" y="2632579"/>
                </a:lnTo>
                <a:lnTo>
                  <a:pt x="823630" y="2652075"/>
                </a:lnTo>
                <a:lnTo>
                  <a:pt x="865404" y="2670286"/>
                </a:lnTo>
                <a:lnTo>
                  <a:pt x="907852" y="2687186"/>
                </a:lnTo>
                <a:lnTo>
                  <a:pt x="950945" y="2702751"/>
                </a:lnTo>
                <a:lnTo>
                  <a:pt x="994655" y="2716954"/>
                </a:lnTo>
                <a:lnTo>
                  <a:pt x="1038956" y="2729771"/>
                </a:lnTo>
                <a:lnTo>
                  <a:pt x="1083820" y="2741175"/>
                </a:lnTo>
                <a:lnTo>
                  <a:pt x="1129218" y="2751142"/>
                </a:lnTo>
                <a:lnTo>
                  <a:pt x="1175124" y="2759645"/>
                </a:lnTo>
                <a:lnTo>
                  <a:pt x="1221509" y="2766659"/>
                </a:lnTo>
                <a:lnTo>
                  <a:pt x="1268347" y="2772159"/>
                </a:lnTo>
                <a:lnTo>
                  <a:pt x="1315609" y="2776119"/>
                </a:lnTo>
                <a:lnTo>
                  <a:pt x="1363268" y="2778514"/>
                </a:lnTo>
                <a:lnTo>
                  <a:pt x="1411297" y="2779318"/>
                </a:lnTo>
                <a:lnTo>
                  <a:pt x="1459325" y="2778502"/>
                </a:lnTo>
                <a:lnTo>
                  <a:pt x="1506983" y="2776073"/>
                </a:lnTo>
                <a:lnTo>
                  <a:pt x="1554245" y="2772057"/>
                </a:lnTo>
                <a:lnTo>
                  <a:pt x="1601082" y="2766481"/>
                </a:lnTo>
                <a:lnTo>
                  <a:pt x="1647467" y="2759371"/>
                </a:lnTo>
                <a:lnTo>
                  <a:pt x="1693372" y="2750753"/>
                </a:lnTo>
                <a:lnTo>
                  <a:pt x="1738770" y="2740654"/>
                </a:lnTo>
                <a:lnTo>
                  <a:pt x="1783633" y="2729100"/>
                </a:lnTo>
                <a:lnTo>
                  <a:pt x="1827934" y="2716119"/>
                </a:lnTo>
                <a:lnTo>
                  <a:pt x="1871644" y="2701735"/>
                </a:lnTo>
                <a:lnTo>
                  <a:pt x="1914736" y="2685977"/>
                </a:lnTo>
                <a:lnTo>
                  <a:pt x="1957183" y="2668871"/>
                </a:lnTo>
                <a:lnTo>
                  <a:pt x="1998957" y="2650442"/>
                </a:lnTo>
                <a:lnTo>
                  <a:pt x="2040031" y="2630717"/>
                </a:lnTo>
                <a:lnTo>
                  <a:pt x="2080376" y="2609724"/>
                </a:lnTo>
                <a:lnTo>
                  <a:pt x="2119966" y="2587488"/>
                </a:lnTo>
                <a:lnTo>
                  <a:pt x="2158772" y="2564036"/>
                </a:lnTo>
                <a:lnTo>
                  <a:pt x="2196767" y="2539394"/>
                </a:lnTo>
                <a:lnTo>
                  <a:pt x="2233923" y="2513589"/>
                </a:lnTo>
                <a:lnTo>
                  <a:pt x="2270214" y="2486647"/>
                </a:lnTo>
                <a:lnTo>
                  <a:pt x="2305610" y="2458595"/>
                </a:lnTo>
                <a:lnTo>
                  <a:pt x="2340085" y="2429460"/>
                </a:lnTo>
                <a:lnTo>
                  <a:pt x="2373611" y="2399267"/>
                </a:lnTo>
                <a:lnTo>
                  <a:pt x="2406161" y="2368044"/>
                </a:lnTo>
                <a:lnTo>
                  <a:pt x="2437706" y="2335816"/>
                </a:lnTo>
                <a:lnTo>
                  <a:pt x="2468219" y="2302611"/>
                </a:lnTo>
                <a:lnTo>
                  <a:pt x="2497673" y="2268454"/>
                </a:lnTo>
                <a:lnTo>
                  <a:pt x="2526040" y="2233373"/>
                </a:lnTo>
                <a:lnTo>
                  <a:pt x="2553292" y="2197394"/>
                </a:lnTo>
                <a:lnTo>
                  <a:pt x="2579402" y="2160542"/>
                </a:lnTo>
                <a:lnTo>
                  <a:pt x="2604342" y="2122846"/>
                </a:lnTo>
                <a:lnTo>
                  <a:pt x="2628084" y="2084330"/>
                </a:lnTo>
                <a:lnTo>
                  <a:pt x="2650602" y="2045023"/>
                </a:lnTo>
                <a:lnTo>
                  <a:pt x="2671867" y="2004949"/>
                </a:lnTo>
                <a:lnTo>
                  <a:pt x="2691851" y="1964137"/>
                </a:lnTo>
                <a:lnTo>
                  <a:pt x="2710528" y="1922611"/>
                </a:lnTo>
                <a:lnTo>
                  <a:pt x="2727869" y="1880399"/>
                </a:lnTo>
                <a:lnTo>
                  <a:pt x="2743847" y="1837527"/>
                </a:lnTo>
                <a:lnTo>
                  <a:pt x="2758434" y="1794022"/>
                </a:lnTo>
                <a:lnTo>
                  <a:pt x="2771603" y="1749910"/>
                </a:lnTo>
                <a:lnTo>
                  <a:pt x="2783326" y="1705218"/>
                </a:lnTo>
                <a:lnTo>
                  <a:pt x="2793576" y="1659971"/>
                </a:lnTo>
                <a:lnTo>
                  <a:pt x="2802324" y="1614198"/>
                </a:lnTo>
                <a:lnTo>
                  <a:pt x="2809544" y="1567923"/>
                </a:lnTo>
                <a:lnTo>
                  <a:pt x="2815208" y="1521174"/>
                </a:lnTo>
                <a:lnTo>
                  <a:pt x="2819287" y="1473977"/>
                </a:lnTo>
                <a:lnTo>
                  <a:pt x="2821755" y="1426358"/>
                </a:lnTo>
                <a:lnTo>
                  <a:pt x="2822584" y="1378345"/>
                </a:lnTo>
                <a:lnTo>
                  <a:pt x="2822584" y="0"/>
                </a:lnTo>
                <a:close/>
              </a:path>
            </a:pathLst>
          </a:custGeom>
          <a:solidFill>
            <a:srgbClr val="FCFFFF">
              <a:alpha val="25000"/>
            </a:srgbClr>
          </a:solidFill>
        </p:spPr>
        <p:txBody>
          <a:bodyPr wrap="square" lIns="0" tIns="0" rIns="0" bIns="0" rtlCol="0" anchor="ctr"/>
          <a:lstStyle/>
          <a:p>
            <a:pPr algn="ctr">
              <a:lnSpc>
                <a:spcPct val="90000"/>
              </a:lnSpc>
            </a:pPr>
            <a:r>
              <a:rPr lang="en-US" sz="4800" b="1" dirty="0">
                <a:solidFill>
                  <a:schemeClr val="bg1"/>
                </a:solidFill>
              </a:rPr>
              <a:t>1</a:t>
            </a:r>
            <a:endParaRPr sz="4800" b="1" dirty="0">
              <a:solidFill>
                <a:schemeClr val="bg1"/>
              </a:solidFill>
            </a:endParaRPr>
          </a:p>
        </p:txBody>
      </p:sp>
      <p:sp>
        <p:nvSpPr>
          <p:cNvPr id="46" name="object 15"/>
          <p:cNvSpPr/>
          <p:nvPr/>
        </p:nvSpPr>
        <p:spPr>
          <a:xfrm>
            <a:off x="4118499" y="1707748"/>
            <a:ext cx="899618" cy="850252"/>
          </a:xfrm>
          <a:custGeom>
            <a:avLst/>
            <a:gdLst/>
            <a:ahLst/>
            <a:cxnLst/>
            <a:rect l="l" t="t" r="r" b="b"/>
            <a:pathLst>
              <a:path w="2823210" h="2779395">
                <a:moveTo>
                  <a:pt x="2822584" y="0"/>
                </a:moveTo>
                <a:lnTo>
                  <a:pt x="1396491" y="0"/>
                </a:lnTo>
                <a:lnTo>
                  <a:pt x="1348482" y="798"/>
                </a:lnTo>
                <a:lnTo>
                  <a:pt x="1300879" y="3175"/>
                </a:lnTo>
                <a:lnTo>
                  <a:pt x="1253709" y="7108"/>
                </a:lnTo>
                <a:lnTo>
                  <a:pt x="1206997" y="12569"/>
                </a:lnTo>
                <a:lnTo>
                  <a:pt x="1160769" y="19536"/>
                </a:lnTo>
                <a:lnTo>
                  <a:pt x="1115051" y="27981"/>
                </a:lnTo>
                <a:lnTo>
                  <a:pt x="1069870" y="37882"/>
                </a:lnTo>
                <a:lnTo>
                  <a:pt x="1025251" y="49211"/>
                </a:lnTo>
                <a:lnTo>
                  <a:pt x="981220" y="61946"/>
                </a:lnTo>
                <a:lnTo>
                  <a:pt x="937803" y="76059"/>
                </a:lnTo>
                <a:lnTo>
                  <a:pt x="895027" y="91527"/>
                </a:lnTo>
                <a:lnTo>
                  <a:pt x="852916" y="108325"/>
                </a:lnTo>
                <a:lnTo>
                  <a:pt x="811498" y="126427"/>
                </a:lnTo>
                <a:lnTo>
                  <a:pt x="770799" y="145808"/>
                </a:lnTo>
                <a:lnTo>
                  <a:pt x="730843" y="166444"/>
                </a:lnTo>
                <a:lnTo>
                  <a:pt x="691658" y="188309"/>
                </a:lnTo>
                <a:lnTo>
                  <a:pt x="653269" y="211378"/>
                </a:lnTo>
                <a:lnTo>
                  <a:pt x="615702" y="235627"/>
                </a:lnTo>
                <a:lnTo>
                  <a:pt x="578984" y="261030"/>
                </a:lnTo>
                <a:lnTo>
                  <a:pt x="543140" y="287562"/>
                </a:lnTo>
                <a:lnTo>
                  <a:pt x="508196" y="315198"/>
                </a:lnTo>
                <a:lnTo>
                  <a:pt x="474178" y="343914"/>
                </a:lnTo>
                <a:lnTo>
                  <a:pt x="441112" y="373684"/>
                </a:lnTo>
                <a:lnTo>
                  <a:pt x="409025" y="404483"/>
                </a:lnTo>
                <a:lnTo>
                  <a:pt x="377942" y="436287"/>
                </a:lnTo>
                <a:lnTo>
                  <a:pt x="347889" y="469069"/>
                </a:lnTo>
                <a:lnTo>
                  <a:pt x="318893" y="502806"/>
                </a:lnTo>
                <a:lnTo>
                  <a:pt x="290978" y="537472"/>
                </a:lnTo>
                <a:lnTo>
                  <a:pt x="264172" y="573042"/>
                </a:lnTo>
                <a:lnTo>
                  <a:pt x="238500" y="609491"/>
                </a:lnTo>
                <a:lnTo>
                  <a:pt x="213988" y="646795"/>
                </a:lnTo>
                <a:lnTo>
                  <a:pt x="190663" y="684927"/>
                </a:lnTo>
                <a:lnTo>
                  <a:pt x="168550" y="723864"/>
                </a:lnTo>
                <a:lnTo>
                  <a:pt x="147675" y="763579"/>
                </a:lnTo>
                <a:lnTo>
                  <a:pt x="128064" y="804049"/>
                </a:lnTo>
                <a:lnTo>
                  <a:pt x="109744" y="845248"/>
                </a:lnTo>
                <a:lnTo>
                  <a:pt x="92739" y="887151"/>
                </a:lnTo>
                <a:lnTo>
                  <a:pt x="77077" y="929732"/>
                </a:lnTo>
                <a:lnTo>
                  <a:pt x="62784" y="972968"/>
                </a:lnTo>
                <a:lnTo>
                  <a:pt x="49884" y="1016833"/>
                </a:lnTo>
                <a:lnTo>
                  <a:pt x="38405" y="1061301"/>
                </a:lnTo>
                <a:lnTo>
                  <a:pt x="28372" y="1106349"/>
                </a:lnTo>
                <a:lnTo>
                  <a:pt x="19811" y="1151951"/>
                </a:lnTo>
                <a:lnTo>
                  <a:pt x="12748" y="1198081"/>
                </a:lnTo>
                <a:lnTo>
                  <a:pt x="7210" y="1244715"/>
                </a:lnTo>
                <a:lnTo>
                  <a:pt x="3221" y="1291829"/>
                </a:lnTo>
                <a:lnTo>
                  <a:pt x="809" y="1339396"/>
                </a:lnTo>
                <a:lnTo>
                  <a:pt x="0" y="1387392"/>
                </a:lnTo>
                <a:lnTo>
                  <a:pt x="828" y="1435394"/>
                </a:lnTo>
                <a:lnTo>
                  <a:pt x="3296" y="1482979"/>
                </a:lnTo>
                <a:lnTo>
                  <a:pt x="7376" y="1530121"/>
                </a:lnTo>
                <a:lnTo>
                  <a:pt x="13039" y="1576794"/>
                </a:lnTo>
                <a:lnTo>
                  <a:pt x="20259" y="1622973"/>
                </a:lnTo>
                <a:lnTo>
                  <a:pt x="29007" y="1668632"/>
                </a:lnTo>
                <a:lnTo>
                  <a:pt x="39257" y="1713747"/>
                </a:lnTo>
                <a:lnTo>
                  <a:pt x="50980" y="1758290"/>
                </a:lnTo>
                <a:lnTo>
                  <a:pt x="64149" y="1802238"/>
                </a:lnTo>
                <a:lnTo>
                  <a:pt x="78736" y="1845564"/>
                </a:lnTo>
                <a:lnTo>
                  <a:pt x="94714" y="1888243"/>
                </a:lnTo>
                <a:lnTo>
                  <a:pt x="112056" y="1930249"/>
                </a:lnTo>
                <a:lnTo>
                  <a:pt x="130732" y="1971557"/>
                </a:lnTo>
                <a:lnTo>
                  <a:pt x="150717" y="2012141"/>
                </a:lnTo>
                <a:lnTo>
                  <a:pt x="171982" y="2051976"/>
                </a:lnTo>
                <a:lnTo>
                  <a:pt x="194499" y="2091036"/>
                </a:lnTo>
                <a:lnTo>
                  <a:pt x="218242" y="2129297"/>
                </a:lnTo>
                <a:lnTo>
                  <a:pt x="243182" y="2166731"/>
                </a:lnTo>
                <a:lnTo>
                  <a:pt x="269292" y="2203315"/>
                </a:lnTo>
                <a:lnTo>
                  <a:pt x="296544" y="2239021"/>
                </a:lnTo>
                <a:lnTo>
                  <a:pt x="324911" y="2273826"/>
                </a:lnTo>
                <a:lnTo>
                  <a:pt x="354365" y="2307703"/>
                </a:lnTo>
                <a:lnTo>
                  <a:pt x="384879" y="2340626"/>
                </a:lnTo>
                <a:lnTo>
                  <a:pt x="416424" y="2372571"/>
                </a:lnTo>
                <a:lnTo>
                  <a:pt x="448974" y="2403512"/>
                </a:lnTo>
                <a:lnTo>
                  <a:pt x="482500" y="2433423"/>
                </a:lnTo>
                <a:lnTo>
                  <a:pt x="516975" y="2462278"/>
                </a:lnTo>
                <a:lnTo>
                  <a:pt x="552372" y="2490053"/>
                </a:lnTo>
                <a:lnTo>
                  <a:pt x="588662" y="2516722"/>
                </a:lnTo>
                <a:lnTo>
                  <a:pt x="625819" y="2542259"/>
                </a:lnTo>
                <a:lnTo>
                  <a:pt x="663814" y="2566639"/>
                </a:lnTo>
                <a:lnTo>
                  <a:pt x="702621" y="2589836"/>
                </a:lnTo>
                <a:lnTo>
                  <a:pt x="742211" y="2611824"/>
                </a:lnTo>
                <a:lnTo>
                  <a:pt x="782556" y="2632579"/>
                </a:lnTo>
                <a:lnTo>
                  <a:pt x="823630" y="2652075"/>
                </a:lnTo>
                <a:lnTo>
                  <a:pt x="865404" y="2670286"/>
                </a:lnTo>
                <a:lnTo>
                  <a:pt x="907852" y="2687186"/>
                </a:lnTo>
                <a:lnTo>
                  <a:pt x="950945" y="2702751"/>
                </a:lnTo>
                <a:lnTo>
                  <a:pt x="994655" y="2716954"/>
                </a:lnTo>
                <a:lnTo>
                  <a:pt x="1038956" y="2729771"/>
                </a:lnTo>
                <a:lnTo>
                  <a:pt x="1083820" y="2741175"/>
                </a:lnTo>
                <a:lnTo>
                  <a:pt x="1129218" y="2751142"/>
                </a:lnTo>
                <a:lnTo>
                  <a:pt x="1175124" y="2759645"/>
                </a:lnTo>
                <a:lnTo>
                  <a:pt x="1221509" y="2766659"/>
                </a:lnTo>
                <a:lnTo>
                  <a:pt x="1268347" y="2772159"/>
                </a:lnTo>
                <a:lnTo>
                  <a:pt x="1315609" y="2776119"/>
                </a:lnTo>
                <a:lnTo>
                  <a:pt x="1363268" y="2778514"/>
                </a:lnTo>
                <a:lnTo>
                  <a:pt x="1411297" y="2779318"/>
                </a:lnTo>
                <a:lnTo>
                  <a:pt x="1459325" y="2778502"/>
                </a:lnTo>
                <a:lnTo>
                  <a:pt x="1506983" y="2776073"/>
                </a:lnTo>
                <a:lnTo>
                  <a:pt x="1554245" y="2772057"/>
                </a:lnTo>
                <a:lnTo>
                  <a:pt x="1601082" y="2766481"/>
                </a:lnTo>
                <a:lnTo>
                  <a:pt x="1647467" y="2759371"/>
                </a:lnTo>
                <a:lnTo>
                  <a:pt x="1693372" y="2750753"/>
                </a:lnTo>
                <a:lnTo>
                  <a:pt x="1738770" y="2740654"/>
                </a:lnTo>
                <a:lnTo>
                  <a:pt x="1783633" y="2729100"/>
                </a:lnTo>
                <a:lnTo>
                  <a:pt x="1827934" y="2716119"/>
                </a:lnTo>
                <a:lnTo>
                  <a:pt x="1871644" y="2701735"/>
                </a:lnTo>
                <a:lnTo>
                  <a:pt x="1914736" y="2685977"/>
                </a:lnTo>
                <a:lnTo>
                  <a:pt x="1957183" y="2668871"/>
                </a:lnTo>
                <a:lnTo>
                  <a:pt x="1998957" y="2650442"/>
                </a:lnTo>
                <a:lnTo>
                  <a:pt x="2040031" y="2630717"/>
                </a:lnTo>
                <a:lnTo>
                  <a:pt x="2080376" y="2609724"/>
                </a:lnTo>
                <a:lnTo>
                  <a:pt x="2119966" y="2587488"/>
                </a:lnTo>
                <a:lnTo>
                  <a:pt x="2158772" y="2564036"/>
                </a:lnTo>
                <a:lnTo>
                  <a:pt x="2196767" y="2539394"/>
                </a:lnTo>
                <a:lnTo>
                  <a:pt x="2233923" y="2513589"/>
                </a:lnTo>
                <a:lnTo>
                  <a:pt x="2270214" y="2486647"/>
                </a:lnTo>
                <a:lnTo>
                  <a:pt x="2305610" y="2458595"/>
                </a:lnTo>
                <a:lnTo>
                  <a:pt x="2340085" y="2429460"/>
                </a:lnTo>
                <a:lnTo>
                  <a:pt x="2373611" y="2399267"/>
                </a:lnTo>
                <a:lnTo>
                  <a:pt x="2406161" y="2368044"/>
                </a:lnTo>
                <a:lnTo>
                  <a:pt x="2437706" y="2335816"/>
                </a:lnTo>
                <a:lnTo>
                  <a:pt x="2468219" y="2302611"/>
                </a:lnTo>
                <a:lnTo>
                  <a:pt x="2497673" y="2268454"/>
                </a:lnTo>
                <a:lnTo>
                  <a:pt x="2526040" y="2233373"/>
                </a:lnTo>
                <a:lnTo>
                  <a:pt x="2553292" y="2197394"/>
                </a:lnTo>
                <a:lnTo>
                  <a:pt x="2579402" y="2160542"/>
                </a:lnTo>
                <a:lnTo>
                  <a:pt x="2604342" y="2122846"/>
                </a:lnTo>
                <a:lnTo>
                  <a:pt x="2628084" y="2084330"/>
                </a:lnTo>
                <a:lnTo>
                  <a:pt x="2650602" y="2045023"/>
                </a:lnTo>
                <a:lnTo>
                  <a:pt x="2671867" y="2004949"/>
                </a:lnTo>
                <a:lnTo>
                  <a:pt x="2691851" y="1964137"/>
                </a:lnTo>
                <a:lnTo>
                  <a:pt x="2710528" y="1922611"/>
                </a:lnTo>
                <a:lnTo>
                  <a:pt x="2727869" y="1880399"/>
                </a:lnTo>
                <a:lnTo>
                  <a:pt x="2743847" y="1837527"/>
                </a:lnTo>
                <a:lnTo>
                  <a:pt x="2758434" y="1794022"/>
                </a:lnTo>
                <a:lnTo>
                  <a:pt x="2771603" y="1749910"/>
                </a:lnTo>
                <a:lnTo>
                  <a:pt x="2783326" y="1705218"/>
                </a:lnTo>
                <a:lnTo>
                  <a:pt x="2793576" y="1659971"/>
                </a:lnTo>
                <a:lnTo>
                  <a:pt x="2802324" y="1614198"/>
                </a:lnTo>
                <a:lnTo>
                  <a:pt x="2809544" y="1567923"/>
                </a:lnTo>
                <a:lnTo>
                  <a:pt x="2815208" y="1521174"/>
                </a:lnTo>
                <a:lnTo>
                  <a:pt x="2819287" y="1473977"/>
                </a:lnTo>
                <a:lnTo>
                  <a:pt x="2821755" y="1426358"/>
                </a:lnTo>
                <a:lnTo>
                  <a:pt x="2822584" y="1378345"/>
                </a:lnTo>
                <a:lnTo>
                  <a:pt x="2822584" y="0"/>
                </a:lnTo>
                <a:close/>
              </a:path>
            </a:pathLst>
          </a:custGeom>
          <a:solidFill>
            <a:srgbClr val="FCFFFF">
              <a:alpha val="25000"/>
            </a:srgbClr>
          </a:solidFill>
        </p:spPr>
        <p:txBody>
          <a:bodyPr wrap="square" lIns="0" tIns="0" rIns="0" bIns="0" rtlCol="0" anchor="ctr"/>
          <a:lstStyle/>
          <a:p>
            <a:pPr algn="ctr">
              <a:lnSpc>
                <a:spcPct val="90000"/>
              </a:lnSpc>
            </a:pPr>
            <a:r>
              <a:rPr lang="en-US" sz="4800" b="1" dirty="0">
                <a:solidFill>
                  <a:schemeClr val="bg1"/>
                </a:solidFill>
              </a:rPr>
              <a:t>2</a:t>
            </a:r>
            <a:endParaRPr sz="4800" b="1" dirty="0">
              <a:solidFill>
                <a:schemeClr val="bg1"/>
              </a:solidFill>
            </a:endParaRPr>
          </a:p>
        </p:txBody>
      </p:sp>
      <p:sp>
        <p:nvSpPr>
          <p:cNvPr id="47" name="object 15"/>
          <p:cNvSpPr/>
          <p:nvPr/>
        </p:nvSpPr>
        <p:spPr>
          <a:xfrm>
            <a:off x="2264922" y="3829170"/>
            <a:ext cx="899618" cy="850252"/>
          </a:xfrm>
          <a:custGeom>
            <a:avLst/>
            <a:gdLst/>
            <a:ahLst/>
            <a:cxnLst/>
            <a:rect l="l" t="t" r="r" b="b"/>
            <a:pathLst>
              <a:path w="2823210" h="2779395">
                <a:moveTo>
                  <a:pt x="2822584" y="0"/>
                </a:moveTo>
                <a:lnTo>
                  <a:pt x="1396491" y="0"/>
                </a:lnTo>
                <a:lnTo>
                  <a:pt x="1348482" y="798"/>
                </a:lnTo>
                <a:lnTo>
                  <a:pt x="1300879" y="3175"/>
                </a:lnTo>
                <a:lnTo>
                  <a:pt x="1253709" y="7108"/>
                </a:lnTo>
                <a:lnTo>
                  <a:pt x="1206997" y="12569"/>
                </a:lnTo>
                <a:lnTo>
                  <a:pt x="1160769" y="19536"/>
                </a:lnTo>
                <a:lnTo>
                  <a:pt x="1115051" y="27981"/>
                </a:lnTo>
                <a:lnTo>
                  <a:pt x="1069870" y="37882"/>
                </a:lnTo>
                <a:lnTo>
                  <a:pt x="1025251" y="49211"/>
                </a:lnTo>
                <a:lnTo>
                  <a:pt x="981220" y="61946"/>
                </a:lnTo>
                <a:lnTo>
                  <a:pt x="937803" y="76059"/>
                </a:lnTo>
                <a:lnTo>
                  <a:pt x="895027" y="91527"/>
                </a:lnTo>
                <a:lnTo>
                  <a:pt x="852916" y="108325"/>
                </a:lnTo>
                <a:lnTo>
                  <a:pt x="811498" y="126427"/>
                </a:lnTo>
                <a:lnTo>
                  <a:pt x="770799" y="145808"/>
                </a:lnTo>
                <a:lnTo>
                  <a:pt x="730843" y="166444"/>
                </a:lnTo>
                <a:lnTo>
                  <a:pt x="691658" y="188309"/>
                </a:lnTo>
                <a:lnTo>
                  <a:pt x="653269" y="211378"/>
                </a:lnTo>
                <a:lnTo>
                  <a:pt x="615702" y="235627"/>
                </a:lnTo>
                <a:lnTo>
                  <a:pt x="578984" y="261030"/>
                </a:lnTo>
                <a:lnTo>
                  <a:pt x="543140" y="287562"/>
                </a:lnTo>
                <a:lnTo>
                  <a:pt x="508196" y="315198"/>
                </a:lnTo>
                <a:lnTo>
                  <a:pt x="474178" y="343914"/>
                </a:lnTo>
                <a:lnTo>
                  <a:pt x="441112" y="373684"/>
                </a:lnTo>
                <a:lnTo>
                  <a:pt x="409025" y="404483"/>
                </a:lnTo>
                <a:lnTo>
                  <a:pt x="377942" y="436287"/>
                </a:lnTo>
                <a:lnTo>
                  <a:pt x="347889" y="469069"/>
                </a:lnTo>
                <a:lnTo>
                  <a:pt x="318893" y="502806"/>
                </a:lnTo>
                <a:lnTo>
                  <a:pt x="290978" y="537472"/>
                </a:lnTo>
                <a:lnTo>
                  <a:pt x="264172" y="573042"/>
                </a:lnTo>
                <a:lnTo>
                  <a:pt x="238500" y="609491"/>
                </a:lnTo>
                <a:lnTo>
                  <a:pt x="213988" y="646795"/>
                </a:lnTo>
                <a:lnTo>
                  <a:pt x="190663" y="684927"/>
                </a:lnTo>
                <a:lnTo>
                  <a:pt x="168550" y="723864"/>
                </a:lnTo>
                <a:lnTo>
                  <a:pt x="147675" y="763579"/>
                </a:lnTo>
                <a:lnTo>
                  <a:pt x="128064" y="804049"/>
                </a:lnTo>
                <a:lnTo>
                  <a:pt x="109744" y="845248"/>
                </a:lnTo>
                <a:lnTo>
                  <a:pt x="92739" y="887151"/>
                </a:lnTo>
                <a:lnTo>
                  <a:pt x="77077" y="929732"/>
                </a:lnTo>
                <a:lnTo>
                  <a:pt x="62784" y="972968"/>
                </a:lnTo>
                <a:lnTo>
                  <a:pt x="49884" y="1016833"/>
                </a:lnTo>
                <a:lnTo>
                  <a:pt x="38405" y="1061301"/>
                </a:lnTo>
                <a:lnTo>
                  <a:pt x="28372" y="1106349"/>
                </a:lnTo>
                <a:lnTo>
                  <a:pt x="19811" y="1151951"/>
                </a:lnTo>
                <a:lnTo>
                  <a:pt x="12748" y="1198081"/>
                </a:lnTo>
                <a:lnTo>
                  <a:pt x="7210" y="1244715"/>
                </a:lnTo>
                <a:lnTo>
                  <a:pt x="3221" y="1291829"/>
                </a:lnTo>
                <a:lnTo>
                  <a:pt x="809" y="1339396"/>
                </a:lnTo>
                <a:lnTo>
                  <a:pt x="0" y="1387392"/>
                </a:lnTo>
                <a:lnTo>
                  <a:pt x="828" y="1435394"/>
                </a:lnTo>
                <a:lnTo>
                  <a:pt x="3296" y="1482979"/>
                </a:lnTo>
                <a:lnTo>
                  <a:pt x="7376" y="1530121"/>
                </a:lnTo>
                <a:lnTo>
                  <a:pt x="13039" y="1576794"/>
                </a:lnTo>
                <a:lnTo>
                  <a:pt x="20259" y="1622973"/>
                </a:lnTo>
                <a:lnTo>
                  <a:pt x="29007" y="1668632"/>
                </a:lnTo>
                <a:lnTo>
                  <a:pt x="39257" y="1713747"/>
                </a:lnTo>
                <a:lnTo>
                  <a:pt x="50980" y="1758290"/>
                </a:lnTo>
                <a:lnTo>
                  <a:pt x="64149" y="1802238"/>
                </a:lnTo>
                <a:lnTo>
                  <a:pt x="78736" y="1845564"/>
                </a:lnTo>
                <a:lnTo>
                  <a:pt x="94714" y="1888243"/>
                </a:lnTo>
                <a:lnTo>
                  <a:pt x="112056" y="1930249"/>
                </a:lnTo>
                <a:lnTo>
                  <a:pt x="130732" y="1971557"/>
                </a:lnTo>
                <a:lnTo>
                  <a:pt x="150717" y="2012141"/>
                </a:lnTo>
                <a:lnTo>
                  <a:pt x="171982" y="2051976"/>
                </a:lnTo>
                <a:lnTo>
                  <a:pt x="194499" y="2091036"/>
                </a:lnTo>
                <a:lnTo>
                  <a:pt x="218242" y="2129297"/>
                </a:lnTo>
                <a:lnTo>
                  <a:pt x="243182" y="2166731"/>
                </a:lnTo>
                <a:lnTo>
                  <a:pt x="269292" y="2203315"/>
                </a:lnTo>
                <a:lnTo>
                  <a:pt x="296544" y="2239021"/>
                </a:lnTo>
                <a:lnTo>
                  <a:pt x="324911" y="2273826"/>
                </a:lnTo>
                <a:lnTo>
                  <a:pt x="354365" y="2307703"/>
                </a:lnTo>
                <a:lnTo>
                  <a:pt x="384879" y="2340626"/>
                </a:lnTo>
                <a:lnTo>
                  <a:pt x="416424" y="2372571"/>
                </a:lnTo>
                <a:lnTo>
                  <a:pt x="448974" y="2403512"/>
                </a:lnTo>
                <a:lnTo>
                  <a:pt x="482500" y="2433423"/>
                </a:lnTo>
                <a:lnTo>
                  <a:pt x="516975" y="2462278"/>
                </a:lnTo>
                <a:lnTo>
                  <a:pt x="552372" y="2490053"/>
                </a:lnTo>
                <a:lnTo>
                  <a:pt x="588662" y="2516722"/>
                </a:lnTo>
                <a:lnTo>
                  <a:pt x="625819" y="2542259"/>
                </a:lnTo>
                <a:lnTo>
                  <a:pt x="663814" y="2566639"/>
                </a:lnTo>
                <a:lnTo>
                  <a:pt x="702621" y="2589836"/>
                </a:lnTo>
                <a:lnTo>
                  <a:pt x="742211" y="2611824"/>
                </a:lnTo>
                <a:lnTo>
                  <a:pt x="782556" y="2632579"/>
                </a:lnTo>
                <a:lnTo>
                  <a:pt x="823630" y="2652075"/>
                </a:lnTo>
                <a:lnTo>
                  <a:pt x="865404" y="2670286"/>
                </a:lnTo>
                <a:lnTo>
                  <a:pt x="907852" y="2687186"/>
                </a:lnTo>
                <a:lnTo>
                  <a:pt x="950945" y="2702751"/>
                </a:lnTo>
                <a:lnTo>
                  <a:pt x="994655" y="2716954"/>
                </a:lnTo>
                <a:lnTo>
                  <a:pt x="1038956" y="2729771"/>
                </a:lnTo>
                <a:lnTo>
                  <a:pt x="1083820" y="2741175"/>
                </a:lnTo>
                <a:lnTo>
                  <a:pt x="1129218" y="2751142"/>
                </a:lnTo>
                <a:lnTo>
                  <a:pt x="1175124" y="2759645"/>
                </a:lnTo>
                <a:lnTo>
                  <a:pt x="1221509" y="2766659"/>
                </a:lnTo>
                <a:lnTo>
                  <a:pt x="1268347" y="2772159"/>
                </a:lnTo>
                <a:lnTo>
                  <a:pt x="1315609" y="2776119"/>
                </a:lnTo>
                <a:lnTo>
                  <a:pt x="1363268" y="2778514"/>
                </a:lnTo>
                <a:lnTo>
                  <a:pt x="1411297" y="2779318"/>
                </a:lnTo>
                <a:lnTo>
                  <a:pt x="1459325" y="2778502"/>
                </a:lnTo>
                <a:lnTo>
                  <a:pt x="1506983" y="2776073"/>
                </a:lnTo>
                <a:lnTo>
                  <a:pt x="1554245" y="2772057"/>
                </a:lnTo>
                <a:lnTo>
                  <a:pt x="1601082" y="2766481"/>
                </a:lnTo>
                <a:lnTo>
                  <a:pt x="1647467" y="2759371"/>
                </a:lnTo>
                <a:lnTo>
                  <a:pt x="1693372" y="2750753"/>
                </a:lnTo>
                <a:lnTo>
                  <a:pt x="1738770" y="2740654"/>
                </a:lnTo>
                <a:lnTo>
                  <a:pt x="1783633" y="2729100"/>
                </a:lnTo>
                <a:lnTo>
                  <a:pt x="1827934" y="2716119"/>
                </a:lnTo>
                <a:lnTo>
                  <a:pt x="1871644" y="2701735"/>
                </a:lnTo>
                <a:lnTo>
                  <a:pt x="1914736" y="2685977"/>
                </a:lnTo>
                <a:lnTo>
                  <a:pt x="1957183" y="2668871"/>
                </a:lnTo>
                <a:lnTo>
                  <a:pt x="1998957" y="2650442"/>
                </a:lnTo>
                <a:lnTo>
                  <a:pt x="2040031" y="2630717"/>
                </a:lnTo>
                <a:lnTo>
                  <a:pt x="2080376" y="2609724"/>
                </a:lnTo>
                <a:lnTo>
                  <a:pt x="2119966" y="2587488"/>
                </a:lnTo>
                <a:lnTo>
                  <a:pt x="2158772" y="2564036"/>
                </a:lnTo>
                <a:lnTo>
                  <a:pt x="2196767" y="2539394"/>
                </a:lnTo>
                <a:lnTo>
                  <a:pt x="2233923" y="2513589"/>
                </a:lnTo>
                <a:lnTo>
                  <a:pt x="2270214" y="2486647"/>
                </a:lnTo>
                <a:lnTo>
                  <a:pt x="2305610" y="2458595"/>
                </a:lnTo>
                <a:lnTo>
                  <a:pt x="2340085" y="2429460"/>
                </a:lnTo>
                <a:lnTo>
                  <a:pt x="2373611" y="2399267"/>
                </a:lnTo>
                <a:lnTo>
                  <a:pt x="2406161" y="2368044"/>
                </a:lnTo>
                <a:lnTo>
                  <a:pt x="2437706" y="2335816"/>
                </a:lnTo>
                <a:lnTo>
                  <a:pt x="2468219" y="2302611"/>
                </a:lnTo>
                <a:lnTo>
                  <a:pt x="2497673" y="2268454"/>
                </a:lnTo>
                <a:lnTo>
                  <a:pt x="2526040" y="2233373"/>
                </a:lnTo>
                <a:lnTo>
                  <a:pt x="2553292" y="2197394"/>
                </a:lnTo>
                <a:lnTo>
                  <a:pt x="2579402" y="2160542"/>
                </a:lnTo>
                <a:lnTo>
                  <a:pt x="2604342" y="2122846"/>
                </a:lnTo>
                <a:lnTo>
                  <a:pt x="2628084" y="2084330"/>
                </a:lnTo>
                <a:lnTo>
                  <a:pt x="2650602" y="2045023"/>
                </a:lnTo>
                <a:lnTo>
                  <a:pt x="2671867" y="2004949"/>
                </a:lnTo>
                <a:lnTo>
                  <a:pt x="2691851" y="1964137"/>
                </a:lnTo>
                <a:lnTo>
                  <a:pt x="2710528" y="1922611"/>
                </a:lnTo>
                <a:lnTo>
                  <a:pt x="2727869" y="1880399"/>
                </a:lnTo>
                <a:lnTo>
                  <a:pt x="2743847" y="1837527"/>
                </a:lnTo>
                <a:lnTo>
                  <a:pt x="2758434" y="1794022"/>
                </a:lnTo>
                <a:lnTo>
                  <a:pt x="2771603" y="1749910"/>
                </a:lnTo>
                <a:lnTo>
                  <a:pt x="2783326" y="1705218"/>
                </a:lnTo>
                <a:lnTo>
                  <a:pt x="2793576" y="1659971"/>
                </a:lnTo>
                <a:lnTo>
                  <a:pt x="2802324" y="1614198"/>
                </a:lnTo>
                <a:lnTo>
                  <a:pt x="2809544" y="1567923"/>
                </a:lnTo>
                <a:lnTo>
                  <a:pt x="2815208" y="1521174"/>
                </a:lnTo>
                <a:lnTo>
                  <a:pt x="2819287" y="1473977"/>
                </a:lnTo>
                <a:lnTo>
                  <a:pt x="2821755" y="1426358"/>
                </a:lnTo>
                <a:lnTo>
                  <a:pt x="2822584" y="1378345"/>
                </a:lnTo>
                <a:lnTo>
                  <a:pt x="2822584" y="0"/>
                </a:lnTo>
                <a:close/>
              </a:path>
            </a:pathLst>
          </a:custGeom>
          <a:solidFill>
            <a:srgbClr val="FCFFFF">
              <a:alpha val="25000"/>
            </a:srgbClr>
          </a:solidFill>
        </p:spPr>
        <p:txBody>
          <a:bodyPr wrap="square" lIns="0" tIns="0" rIns="0" bIns="0" rtlCol="0" anchor="ctr"/>
          <a:lstStyle/>
          <a:p>
            <a:pPr algn="ctr">
              <a:lnSpc>
                <a:spcPct val="90000"/>
              </a:lnSpc>
            </a:pPr>
            <a:r>
              <a:rPr lang="en-US" sz="4800" b="1" dirty="0">
                <a:solidFill>
                  <a:schemeClr val="bg1"/>
                </a:solidFill>
              </a:rPr>
              <a:t>4</a:t>
            </a:r>
            <a:endParaRPr sz="4800" b="1" dirty="0">
              <a:solidFill>
                <a:schemeClr val="bg1"/>
              </a:solidFill>
            </a:endParaRPr>
          </a:p>
        </p:txBody>
      </p:sp>
      <p:sp>
        <p:nvSpPr>
          <p:cNvPr id="49" name="object 15"/>
          <p:cNvSpPr/>
          <p:nvPr/>
        </p:nvSpPr>
        <p:spPr>
          <a:xfrm>
            <a:off x="5969603" y="3829170"/>
            <a:ext cx="899618" cy="850252"/>
          </a:xfrm>
          <a:custGeom>
            <a:avLst/>
            <a:gdLst/>
            <a:ahLst/>
            <a:cxnLst/>
            <a:rect l="l" t="t" r="r" b="b"/>
            <a:pathLst>
              <a:path w="2823210" h="2779395">
                <a:moveTo>
                  <a:pt x="2822584" y="0"/>
                </a:moveTo>
                <a:lnTo>
                  <a:pt x="1396491" y="0"/>
                </a:lnTo>
                <a:lnTo>
                  <a:pt x="1348482" y="798"/>
                </a:lnTo>
                <a:lnTo>
                  <a:pt x="1300879" y="3175"/>
                </a:lnTo>
                <a:lnTo>
                  <a:pt x="1253709" y="7108"/>
                </a:lnTo>
                <a:lnTo>
                  <a:pt x="1206997" y="12569"/>
                </a:lnTo>
                <a:lnTo>
                  <a:pt x="1160769" y="19536"/>
                </a:lnTo>
                <a:lnTo>
                  <a:pt x="1115051" y="27981"/>
                </a:lnTo>
                <a:lnTo>
                  <a:pt x="1069870" y="37882"/>
                </a:lnTo>
                <a:lnTo>
                  <a:pt x="1025251" y="49211"/>
                </a:lnTo>
                <a:lnTo>
                  <a:pt x="981220" y="61946"/>
                </a:lnTo>
                <a:lnTo>
                  <a:pt x="937803" y="76059"/>
                </a:lnTo>
                <a:lnTo>
                  <a:pt x="895027" y="91527"/>
                </a:lnTo>
                <a:lnTo>
                  <a:pt x="852916" y="108325"/>
                </a:lnTo>
                <a:lnTo>
                  <a:pt x="811498" y="126427"/>
                </a:lnTo>
                <a:lnTo>
                  <a:pt x="770799" y="145808"/>
                </a:lnTo>
                <a:lnTo>
                  <a:pt x="730843" y="166444"/>
                </a:lnTo>
                <a:lnTo>
                  <a:pt x="691658" y="188309"/>
                </a:lnTo>
                <a:lnTo>
                  <a:pt x="653269" y="211378"/>
                </a:lnTo>
                <a:lnTo>
                  <a:pt x="615702" y="235627"/>
                </a:lnTo>
                <a:lnTo>
                  <a:pt x="578984" y="261030"/>
                </a:lnTo>
                <a:lnTo>
                  <a:pt x="543140" y="287562"/>
                </a:lnTo>
                <a:lnTo>
                  <a:pt x="508196" y="315198"/>
                </a:lnTo>
                <a:lnTo>
                  <a:pt x="474178" y="343914"/>
                </a:lnTo>
                <a:lnTo>
                  <a:pt x="441112" y="373684"/>
                </a:lnTo>
                <a:lnTo>
                  <a:pt x="409025" y="404483"/>
                </a:lnTo>
                <a:lnTo>
                  <a:pt x="377942" y="436287"/>
                </a:lnTo>
                <a:lnTo>
                  <a:pt x="347889" y="469069"/>
                </a:lnTo>
                <a:lnTo>
                  <a:pt x="318893" y="502806"/>
                </a:lnTo>
                <a:lnTo>
                  <a:pt x="290978" y="537472"/>
                </a:lnTo>
                <a:lnTo>
                  <a:pt x="264172" y="573042"/>
                </a:lnTo>
                <a:lnTo>
                  <a:pt x="238500" y="609491"/>
                </a:lnTo>
                <a:lnTo>
                  <a:pt x="213988" y="646795"/>
                </a:lnTo>
                <a:lnTo>
                  <a:pt x="190663" y="684927"/>
                </a:lnTo>
                <a:lnTo>
                  <a:pt x="168550" y="723864"/>
                </a:lnTo>
                <a:lnTo>
                  <a:pt x="147675" y="763579"/>
                </a:lnTo>
                <a:lnTo>
                  <a:pt x="128064" y="804049"/>
                </a:lnTo>
                <a:lnTo>
                  <a:pt x="109744" y="845248"/>
                </a:lnTo>
                <a:lnTo>
                  <a:pt x="92739" y="887151"/>
                </a:lnTo>
                <a:lnTo>
                  <a:pt x="77077" y="929732"/>
                </a:lnTo>
                <a:lnTo>
                  <a:pt x="62784" y="972968"/>
                </a:lnTo>
                <a:lnTo>
                  <a:pt x="49884" y="1016833"/>
                </a:lnTo>
                <a:lnTo>
                  <a:pt x="38405" y="1061301"/>
                </a:lnTo>
                <a:lnTo>
                  <a:pt x="28372" y="1106349"/>
                </a:lnTo>
                <a:lnTo>
                  <a:pt x="19811" y="1151951"/>
                </a:lnTo>
                <a:lnTo>
                  <a:pt x="12748" y="1198081"/>
                </a:lnTo>
                <a:lnTo>
                  <a:pt x="7210" y="1244715"/>
                </a:lnTo>
                <a:lnTo>
                  <a:pt x="3221" y="1291829"/>
                </a:lnTo>
                <a:lnTo>
                  <a:pt x="809" y="1339396"/>
                </a:lnTo>
                <a:lnTo>
                  <a:pt x="0" y="1387392"/>
                </a:lnTo>
                <a:lnTo>
                  <a:pt x="828" y="1435394"/>
                </a:lnTo>
                <a:lnTo>
                  <a:pt x="3296" y="1482979"/>
                </a:lnTo>
                <a:lnTo>
                  <a:pt x="7376" y="1530121"/>
                </a:lnTo>
                <a:lnTo>
                  <a:pt x="13039" y="1576794"/>
                </a:lnTo>
                <a:lnTo>
                  <a:pt x="20259" y="1622973"/>
                </a:lnTo>
                <a:lnTo>
                  <a:pt x="29007" y="1668632"/>
                </a:lnTo>
                <a:lnTo>
                  <a:pt x="39257" y="1713747"/>
                </a:lnTo>
                <a:lnTo>
                  <a:pt x="50980" y="1758290"/>
                </a:lnTo>
                <a:lnTo>
                  <a:pt x="64149" y="1802238"/>
                </a:lnTo>
                <a:lnTo>
                  <a:pt x="78736" y="1845564"/>
                </a:lnTo>
                <a:lnTo>
                  <a:pt x="94714" y="1888243"/>
                </a:lnTo>
                <a:lnTo>
                  <a:pt x="112056" y="1930249"/>
                </a:lnTo>
                <a:lnTo>
                  <a:pt x="130732" y="1971557"/>
                </a:lnTo>
                <a:lnTo>
                  <a:pt x="150717" y="2012141"/>
                </a:lnTo>
                <a:lnTo>
                  <a:pt x="171982" y="2051976"/>
                </a:lnTo>
                <a:lnTo>
                  <a:pt x="194499" y="2091036"/>
                </a:lnTo>
                <a:lnTo>
                  <a:pt x="218242" y="2129297"/>
                </a:lnTo>
                <a:lnTo>
                  <a:pt x="243182" y="2166731"/>
                </a:lnTo>
                <a:lnTo>
                  <a:pt x="269292" y="2203315"/>
                </a:lnTo>
                <a:lnTo>
                  <a:pt x="296544" y="2239021"/>
                </a:lnTo>
                <a:lnTo>
                  <a:pt x="324911" y="2273826"/>
                </a:lnTo>
                <a:lnTo>
                  <a:pt x="354365" y="2307703"/>
                </a:lnTo>
                <a:lnTo>
                  <a:pt x="384879" y="2340626"/>
                </a:lnTo>
                <a:lnTo>
                  <a:pt x="416424" y="2372571"/>
                </a:lnTo>
                <a:lnTo>
                  <a:pt x="448974" y="2403512"/>
                </a:lnTo>
                <a:lnTo>
                  <a:pt x="482500" y="2433423"/>
                </a:lnTo>
                <a:lnTo>
                  <a:pt x="516975" y="2462278"/>
                </a:lnTo>
                <a:lnTo>
                  <a:pt x="552372" y="2490053"/>
                </a:lnTo>
                <a:lnTo>
                  <a:pt x="588662" y="2516722"/>
                </a:lnTo>
                <a:lnTo>
                  <a:pt x="625819" y="2542259"/>
                </a:lnTo>
                <a:lnTo>
                  <a:pt x="663814" y="2566639"/>
                </a:lnTo>
                <a:lnTo>
                  <a:pt x="702621" y="2589836"/>
                </a:lnTo>
                <a:lnTo>
                  <a:pt x="742211" y="2611824"/>
                </a:lnTo>
                <a:lnTo>
                  <a:pt x="782556" y="2632579"/>
                </a:lnTo>
                <a:lnTo>
                  <a:pt x="823630" y="2652075"/>
                </a:lnTo>
                <a:lnTo>
                  <a:pt x="865404" y="2670286"/>
                </a:lnTo>
                <a:lnTo>
                  <a:pt x="907852" y="2687186"/>
                </a:lnTo>
                <a:lnTo>
                  <a:pt x="950945" y="2702751"/>
                </a:lnTo>
                <a:lnTo>
                  <a:pt x="994655" y="2716954"/>
                </a:lnTo>
                <a:lnTo>
                  <a:pt x="1038956" y="2729771"/>
                </a:lnTo>
                <a:lnTo>
                  <a:pt x="1083820" y="2741175"/>
                </a:lnTo>
                <a:lnTo>
                  <a:pt x="1129218" y="2751142"/>
                </a:lnTo>
                <a:lnTo>
                  <a:pt x="1175124" y="2759645"/>
                </a:lnTo>
                <a:lnTo>
                  <a:pt x="1221509" y="2766659"/>
                </a:lnTo>
                <a:lnTo>
                  <a:pt x="1268347" y="2772159"/>
                </a:lnTo>
                <a:lnTo>
                  <a:pt x="1315609" y="2776119"/>
                </a:lnTo>
                <a:lnTo>
                  <a:pt x="1363268" y="2778514"/>
                </a:lnTo>
                <a:lnTo>
                  <a:pt x="1411297" y="2779318"/>
                </a:lnTo>
                <a:lnTo>
                  <a:pt x="1459325" y="2778502"/>
                </a:lnTo>
                <a:lnTo>
                  <a:pt x="1506983" y="2776073"/>
                </a:lnTo>
                <a:lnTo>
                  <a:pt x="1554245" y="2772057"/>
                </a:lnTo>
                <a:lnTo>
                  <a:pt x="1601082" y="2766481"/>
                </a:lnTo>
                <a:lnTo>
                  <a:pt x="1647467" y="2759371"/>
                </a:lnTo>
                <a:lnTo>
                  <a:pt x="1693372" y="2750753"/>
                </a:lnTo>
                <a:lnTo>
                  <a:pt x="1738770" y="2740654"/>
                </a:lnTo>
                <a:lnTo>
                  <a:pt x="1783633" y="2729100"/>
                </a:lnTo>
                <a:lnTo>
                  <a:pt x="1827934" y="2716119"/>
                </a:lnTo>
                <a:lnTo>
                  <a:pt x="1871644" y="2701735"/>
                </a:lnTo>
                <a:lnTo>
                  <a:pt x="1914736" y="2685977"/>
                </a:lnTo>
                <a:lnTo>
                  <a:pt x="1957183" y="2668871"/>
                </a:lnTo>
                <a:lnTo>
                  <a:pt x="1998957" y="2650442"/>
                </a:lnTo>
                <a:lnTo>
                  <a:pt x="2040031" y="2630717"/>
                </a:lnTo>
                <a:lnTo>
                  <a:pt x="2080376" y="2609724"/>
                </a:lnTo>
                <a:lnTo>
                  <a:pt x="2119966" y="2587488"/>
                </a:lnTo>
                <a:lnTo>
                  <a:pt x="2158772" y="2564036"/>
                </a:lnTo>
                <a:lnTo>
                  <a:pt x="2196767" y="2539394"/>
                </a:lnTo>
                <a:lnTo>
                  <a:pt x="2233923" y="2513589"/>
                </a:lnTo>
                <a:lnTo>
                  <a:pt x="2270214" y="2486647"/>
                </a:lnTo>
                <a:lnTo>
                  <a:pt x="2305610" y="2458595"/>
                </a:lnTo>
                <a:lnTo>
                  <a:pt x="2340085" y="2429460"/>
                </a:lnTo>
                <a:lnTo>
                  <a:pt x="2373611" y="2399267"/>
                </a:lnTo>
                <a:lnTo>
                  <a:pt x="2406161" y="2368044"/>
                </a:lnTo>
                <a:lnTo>
                  <a:pt x="2437706" y="2335816"/>
                </a:lnTo>
                <a:lnTo>
                  <a:pt x="2468219" y="2302611"/>
                </a:lnTo>
                <a:lnTo>
                  <a:pt x="2497673" y="2268454"/>
                </a:lnTo>
                <a:lnTo>
                  <a:pt x="2526040" y="2233373"/>
                </a:lnTo>
                <a:lnTo>
                  <a:pt x="2553292" y="2197394"/>
                </a:lnTo>
                <a:lnTo>
                  <a:pt x="2579402" y="2160542"/>
                </a:lnTo>
                <a:lnTo>
                  <a:pt x="2604342" y="2122846"/>
                </a:lnTo>
                <a:lnTo>
                  <a:pt x="2628084" y="2084330"/>
                </a:lnTo>
                <a:lnTo>
                  <a:pt x="2650602" y="2045023"/>
                </a:lnTo>
                <a:lnTo>
                  <a:pt x="2671867" y="2004949"/>
                </a:lnTo>
                <a:lnTo>
                  <a:pt x="2691851" y="1964137"/>
                </a:lnTo>
                <a:lnTo>
                  <a:pt x="2710528" y="1922611"/>
                </a:lnTo>
                <a:lnTo>
                  <a:pt x="2727869" y="1880399"/>
                </a:lnTo>
                <a:lnTo>
                  <a:pt x="2743847" y="1837527"/>
                </a:lnTo>
                <a:lnTo>
                  <a:pt x="2758434" y="1794022"/>
                </a:lnTo>
                <a:lnTo>
                  <a:pt x="2771603" y="1749910"/>
                </a:lnTo>
                <a:lnTo>
                  <a:pt x="2783326" y="1705218"/>
                </a:lnTo>
                <a:lnTo>
                  <a:pt x="2793576" y="1659971"/>
                </a:lnTo>
                <a:lnTo>
                  <a:pt x="2802324" y="1614198"/>
                </a:lnTo>
                <a:lnTo>
                  <a:pt x="2809544" y="1567923"/>
                </a:lnTo>
                <a:lnTo>
                  <a:pt x="2815208" y="1521174"/>
                </a:lnTo>
                <a:lnTo>
                  <a:pt x="2819287" y="1473977"/>
                </a:lnTo>
                <a:lnTo>
                  <a:pt x="2821755" y="1426358"/>
                </a:lnTo>
                <a:lnTo>
                  <a:pt x="2822584" y="1378345"/>
                </a:lnTo>
                <a:lnTo>
                  <a:pt x="2822584" y="0"/>
                </a:lnTo>
                <a:close/>
              </a:path>
            </a:pathLst>
          </a:custGeom>
          <a:solidFill>
            <a:srgbClr val="FCFFFF">
              <a:alpha val="25000"/>
            </a:srgbClr>
          </a:solidFill>
        </p:spPr>
        <p:txBody>
          <a:bodyPr wrap="square" lIns="0" tIns="0" rIns="0" bIns="0" rtlCol="0" anchor="ctr"/>
          <a:lstStyle/>
          <a:p>
            <a:pPr algn="ctr">
              <a:lnSpc>
                <a:spcPct val="90000"/>
              </a:lnSpc>
            </a:pPr>
            <a:r>
              <a:rPr lang="en-US" sz="4800" b="1" dirty="0">
                <a:solidFill>
                  <a:schemeClr val="bg1"/>
                </a:solidFill>
              </a:rPr>
              <a:t>5</a:t>
            </a:r>
            <a:endParaRPr sz="4800" b="1" dirty="0">
              <a:solidFill>
                <a:schemeClr val="bg1"/>
              </a:solidFill>
            </a:endParaRPr>
          </a:p>
        </p:txBody>
      </p:sp>
      <p:sp>
        <p:nvSpPr>
          <p:cNvPr id="22" name="object 3">
            <a:extLst>
              <a:ext uri="{FF2B5EF4-FFF2-40B4-BE49-F238E27FC236}">
                <a16:creationId xmlns:a16="http://schemas.microsoft.com/office/drawing/2014/main" id="{C1E11F51-72AE-4E4E-8E04-C114D9A4C7FD}"/>
              </a:ext>
            </a:extLst>
          </p:cNvPr>
          <p:cNvSpPr txBox="1"/>
          <p:nvPr/>
        </p:nvSpPr>
        <p:spPr>
          <a:xfrm>
            <a:off x="7074871" y="3858668"/>
            <a:ext cx="3217631" cy="221343"/>
          </a:xfrm>
          <a:prstGeom prst="rect">
            <a:avLst/>
          </a:prstGeom>
        </p:spPr>
        <p:txBody>
          <a:bodyPr vert="horz" wrap="square" lIns="0" tIns="54610" rIns="0" bIns="0" rtlCol="0">
            <a:spAutoFit/>
          </a:bodyPr>
          <a:lstStyle/>
          <a:p>
            <a:pPr marL="12700" marR="785495">
              <a:lnSpc>
                <a:spcPct val="90000"/>
              </a:lnSpc>
              <a:spcBef>
                <a:spcPts val="430"/>
              </a:spcBef>
            </a:pPr>
            <a:r>
              <a:rPr lang="en-US" sz="1200" b="1" dirty="0">
                <a:solidFill>
                  <a:srgbClr val="FCFFFF"/>
                </a:solidFill>
                <a:latin typeface="Arial" panose="020B0604020202020204" pitchFamily="34" charset="0"/>
                <a:cs typeface="Arial" panose="020B0604020202020204" pitchFamily="34" charset="0"/>
              </a:rPr>
              <a:t>Final Deliverables</a:t>
            </a:r>
            <a:endParaRPr lang="en-US" sz="1200" dirty="0">
              <a:solidFill>
                <a:srgbClr val="FC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095446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0E591-01C3-49EB-BB7E-8C5C835750F9}"/>
              </a:ext>
            </a:extLst>
          </p:cNvPr>
          <p:cNvSpPr>
            <a:spLocks noGrp="1"/>
          </p:cNvSpPr>
          <p:nvPr>
            <p:ph type="title"/>
          </p:nvPr>
        </p:nvSpPr>
        <p:spPr/>
        <p:txBody>
          <a:bodyPr/>
          <a:lstStyle/>
          <a:p>
            <a:r>
              <a:rPr lang="en-US" dirty="0"/>
              <a:t>Sensor Positioning</a:t>
            </a:r>
          </a:p>
        </p:txBody>
      </p:sp>
      <p:pic>
        <p:nvPicPr>
          <p:cNvPr id="4" name="Picture 3" descr="A picture containing outdoor, car, snow, transport&#10;&#10;Description automatically generated">
            <a:extLst>
              <a:ext uri="{FF2B5EF4-FFF2-40B4-BE49-F238E27FC236}">
                <a16:creationId xmlns:a16="http://schemas.microsoft.com/office/drawing/2014/main" id="{D74C7E4A-F2A0-4455-B602-CAA0AF4DCD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7433" y="1306995"/>
            <a:ext cx="5658679" cy="4244009"/>
          </a:xfrm>
          <a:prstGeom prst="rect">
            <a:avLst/>
          </a:prstGeom>
        </p:spPr>
      </p:pic>
      <p:sp>
        <p:nvSpPr>
          <p:cNvPr id="5" name="TextBox 4">
            <a:extLst>
              <a:ext uri="{FF2B5EF4-FFF2-40B4-BE49-F238E27FC236}">
                <a16:creationId xmlns:a16="http://schemas.microsoft.com/office/drawing/2014/main" id="{2F9C4130-9D06-46C2-BA08-D9D6C534B6F1}"/>
              </a:ext>
            </a:extLst>
          </p:cNvPr>
          <p:cNvSpPr txBox="1"/>
          <p:nvPr/>
        </p:nvSpPr>
        <p:spPr>
          <a:xfrm>
            <a:off x="725677" y="1997838"/>
            <a:ext cx="4283645" cy="2862322"/>
          </a:xfrm>
          <a:prstGeom prst="rect">
            <a:avLst/>
          </a:prstGeom>
          <a:noFill/>
        </p:spPr>
        <p:txBody>
          <a:bodyPr wrap="square" rtlCol="0">
            <a:spAutoFit/>
          </a:bodyPr>
          <a:lstStyle/>
          <a:p>
            <a:r>
              <a:rPr lang="en-US" dirty="0"/>
              <a:t>Field of View is important when positioning the LiDAR unit. In this case the system was used for calibration and was mounted to view data on the left side of the car. </a:t>
            </a:r>
          </a:p>
          <a:p>
            <a:endParaRPr lang="en-US" dirty="0"/>
          </a:p>
          <a:p>
            <a:r>
              <a:rPr lang="en-US" dirty="0"/>
              <a:t>Due to the offsets remaining relative to the system, it was positioned on the opposite side when running clock wise calibration data. </a:t>
            </a:r>
          </a:p>
        </p:txBody>
      </p:sp>
    </p:spTree>
    <p:extLst>
      <p:ext uri="{BB962C8B-B14F-4D97-AF65-F5344CB8AC3E}">
        <p14:creationId xmlns:p14="http://schemas.microsoft.com/office/powerpoint/2010/main" val="35253634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EF38804-6BC4-44ED-BBFE-6FF5325ECABC}"/>
              </a:ext>
            </a:extLst>
          </p:cNvPr>
          <p:cNvSpPr>
            <a:spLocks noGrp="1"/>
          </p:cNvSpPr>
          <p:nvPr>
            <p:ph type="title"/>
          </p:nvPr>
        </p:nvSpPr>
        <p:spPr>
          <a:xfrm>
            <a:off x="457320" y="2941984"/>
            <a:ext cx="9568996" cy="2743200"/>
          </a:xfrm>
        </p:spPr>
        <p:txBody>
          <a:bodyPr anchor="ctr"/>
          <a:lstStyle/>
          <a:p>
            <a:r>
              <a:rPr lang="en-US" dirty="0"/>
              <a:t>LiDAR Data Collection</a:t>
            </a:r>
          </a:p>
        </p:txBody>
      </p:sp>
    </p:spTree>
    <p:extLst>
      <p:ext uri="{BB962C8B-B14F-4D97-AF65-F5344CB8AC3E}">
        <p14:creationId xmlns:p14="http://schemas.microsoft.com/office/powerpoint/2010/main" val="28413178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9E7DA-DFC5-43BE-9726-F272813E5C7F}"/>
              </a:ext>
            </a:extLst>
          </p:cNvPr>
          <p:cNvSpPr>
            <a:spLocks noGrp="1"/>
          </p:cNvSpPr>
          <p:nvPr>
            <p:ph type="title"/>
          </p:nvPr>
        </p:nvSpPr>
        <p:spPr/>
        <p:txBody>
          <a:bodyPr/>
          <a:lstStyle/>
          <a:p>
            <a:r>
              <a:rPr lang="en-US" dirty="0"/>
              <a:t>Speed Considerations</a:t>
            </a:r>
          </a:p>
        </p:txBody>
      </p:sp>
      <p:pic>
        <p:nvPicPr>
          <p:cNvPr id="4" name="Picture 3" descr="A picture containing tree&#10;&#10;Description automatically generated">
            <a:extLst>
              <a:ext uri="{FF2B5EF4-FFF2-40B4-BE49-F238E27FC236}">
                <a16:creationId xmlns:a16="http://schemas.microsoft.com/office/drawing/2014/main" id="{EDDA2B2A-1429-4BBB-8E8F-41967E25AF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7661" y="1279187"/>
            <a:ext cx="7264534" cy="4299626"/>
          </a:xfrm>
          <a:prstGeom prst="rect">
            <a:avLst/>
          </a:prstGeom>
        </p:spPr>
      </p:pic>
      <p:sp>
        <p:nvSpPr>
          <p:cNvPr id="5" name="TextBox 4">
            <a:extLst>
              <a:ext uri="{FF2B5EF4-FFF2-40B4-BE49-F238E27FC236}">
                <a16:creationId xmlns:a16="http://schemas.microsoft.com/office/drawing/2014/main" id="{7FAA177E-39A4-42B7-AE77-B36E0078C7FD}"/>
              </a:ext>
            </a:extLst>
          </p:cNvPr>
          <p:cNvSpPr txBox="1"/>
          <p:nvPr/>
        </p:nvSpPr>
        <p:spPr>
          <a:xfrm>
            <a:off x="554477" y="1582340"/>
            <a:ext cx="3852153" cy="3693319"/>
          </a:xfrm>
          <a:prstGeom prst="rect">
            <a:avLst/>
          </a:prstGeom>
          <a:noFill/>
        </p:spPr>
        <p:txBody>
          <a:bodyPr wrap="square" rtlCol="0">
            <a:spAutoFit/>
          </a:bodyPr>
          <a:lstStyle/>
          <a:p>
            <a:r>
              <a:rPr lang="en-US" dirty="0">
                <a:solidFill>
                  <a:schemeClr val="tx1">
                    <a:lumMod val="50000"/>
                    <a:lumOff val="50000"/>
                  </a:schemeClr>
                </a:solidFill>
              </a:rPr>
              <a:t>Data Collected from a LiDAR is not like any other system we generally use. </a:t>
            </a:r>
          </a:p>
          <a:p>
            <a:endParaRPr lang="en-US" dirty="0">
              <a:solidFill>
                <a:schemeClr val="tx1">
                  <a:lumMod val="50000"/>
                  <a:lumOff val="50000"/>
                </a:schemeClr>
              </a:solidFill>
            </a:endParaRPr>
          </a:p>
          <a:p>
            <a:r>
              <a:rPr lang="en-US" dirty="0">
                <a:solidFill>
                  <a:schemeClr val="tx1">
                    <a:lumMod val="50000"/>
                    <a:lumOff val="50000"/>
                  </a:schemeClr>
                </a:solidFill>
              </a:rPr>
              <a:t>Data rates are so high and the latency from measurement to reception is so low that any variation can cause error. </a:t>
            </a:r>
          </a:p>
          <a:p>
            <a:endParaRPr lang="en-US" dirty="0">
              <a:solidFill>
                <a:schemeClr val="tx1">
                  <a:lumMod val="50000"/>
                  <a:lumOff val="50000"/>
                </a:schemeClr>
              </a:solidFill>
            </a:endParaRPr>
          </a:p>
          <a:p>
            <a:r>
              <a:rPr lang="en-US" dirty="0">
                <a:solidFill>
                  <a:schemeClr val="tx1">
                    <a:lumMod val="50000"/>
                    <a:lumOff val="50000"/>
                  </a:schemeClr>
                </a:solidFill>
              </a:rPr>
              <a:t>Typical survey speeds with a LiDAR unit, regardless of the vehicle, should be less than 10 MPH.</a:t>
            </a:r>
          </a:p>
          <a:p>
            <a:endParaRPr lang="en-US" dirty="0">
              <a:solidFill>
                <a:schemeClr val="tx1">
                  <a:lumMod val="50000"/>
                  <a:lumOff val="50000"/>
                </a:schemeClr>
              </a:solidFill>
            </a:endParaRPr>
          </a:p>
        </p:txBody>
      </p:sp>
      <p:sp>
        <p:nvSpPr>
          <p:cNvPr id="6" name="TextBox 5">
            <a:extLst>
              <a:ext uri="{FF2B5EF4-FFF2-40B4-BE49-F238E27FC236}">
                <a16:creationId xmlns:a16="http://schemas.microsoft.com/office/drawing/2014/main" id="{4B8A82D4-3E8E-4D1F-9173-444D6EEC8645}"/>
              </a:ext>
            </a:extLst>
          </p:cNvPr>
          <p:cNvSpPr txBox="1"/>
          <p:nvPr/>
        </p:nvSpPr>
        <p:spPr>
          <a:xfrm>
            <a:off x="6139107" y="5758335"/>
            <a:ext cx="4121641" cy="369332"/>
          </a:xfrm>
          <a:prstGeom prst="rect">
            <a:avLst/>
          </a:prstGeom>
          <a:noFill/>
        </p:spPr>
        <p:txBody>
          <a:bodyPr wrap="none" rtlCol="0">
            <a:spAutoFit/>
          </a:bodyPr>
          <a:lstStyle/>
          <a:p>
            <a:r>
              <a:rPr lang="en-US" dirty="0">
                <a:solidFill>
                  <a:schemeClr val="tx1">
                    <a:lumMod val="50000"/>
                    <a:lumOff val="50000"/>
                  </a:schemeClr>
                </a:solidFill>
              </a:rPr>
              <a:t>LiDAR survey from a drone at 6 MPH </a:t>
            </a:r>
          </a:p>
        </p:txBody>
      </p:sp>
    </p:spTree>
    <p:extLst>
      <p:ext uri="{BB962C8B-B14F-4D97-AF65-F5344CB8AC3E}">
        <p14:creationId xmlns:p14="http://schemas.microsoft.com/office/powerpoint/2010/main" val="11721065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C230724-FDCF-4F56-8C22-18AC1E527EED}"/>
              </a:ext>
            </a:extLst>
          </p:cNvPr>
          <p:cNvSpPr>
            <a:spLocks noGrp="1"/>
          </p:cNvSpPr>
          <p:nvPr>
            <p:ph type="title"/>
          </p:nvPr>
        </p:nvSpPr>
        <p:spPr/>
        <p:txBody>
          <a:bodyPr/>
          <a:lstStyle/>
          <a:p>
            <a:r>
              <a:rPr lang="en-US" dirty="0"/>
              <a:t>RTK Base Station Options</a:t>
            </a:r>
          </a:p>
        </p:txBody>
      </p:sp>
      <p:pic>
        <p:nvPicPr>
          <p:cNvPr id="6" name="Picture 5">
            <a:extLst>
              <a:ext uri="{FF2B5EF4-FFF2-40B4-BE49-F238E27FC236}">
                <a16:creationId xmlns:a16="http://schemas.microsoft.com/office/drawing/2014/main" id="{90EEEC37-4ACA-4B2C-A318-31630C9B4ED8}"/>
              </a:ext>
            </a:extLst>
          </p:cNvPr>
          <p:cNvPicPr>
            <a:picLocks noChangeAspect="1"/>
          </p:cNvPicPr>
          <p:nvPr/>
        </p:nvPicPr>
        <p:blipFill rotWithShape="1">
          <a:blip r:embed="rId2"/>
          <a:srcRect r="49338"/>
          <a:stretch/>
        </p:blipFill>
        <p:spPr>
          <a:xfrm>
            <a:off x="6543905" y="4133195"/>
            <a:ext cx="1620398" cy="1979771"/>
          </a:xfrm>
          <a:prstGeom prst="rect">
            <a:avLst/>
          </a:prstGeom>
        </p:spPr>
      </p:pic>
      <p:grpSp>
        <p:nvGrpSpPr>
          <p:cNvPr id="22" name="Group 21">
            <a:extLst>
              <a:ext uri="{FF2B5EF4-FFF2-40B4-BE49-F238E27FC236}">
                <a16:creationId xmlns:a16="http://schemas.microsoft.com/office/drawing/2014/main" id="{5F84CADF-A8BD-4126-ABB2-BC613D8973C7}"/>
              </a:ext>
            </a:extLst>
          </p:cNvPr>
          <p:cNvGrpSpPr/>
          <p:nvPr/>
        </p:nvGrpSpPr>
        <p:grpSpPr>
          <a:xfrm>
            <a:off x="5839208" y="397308"/>
            <a:ext cx="5257800" cy="2799939"/>
            <a:chOff x="3657482" y="629061"/>
            <a:chExt cx="5257800" cy="2799939"/>
          </a:xfrm>
        </p:grpSpPr>
        <p:pic>
          <p:nvPicPr>
            <p:cNvPr id="5" name="Picture 4" descr="Diagram&#10;&#10;Description automatically generated">
              <a:extLst>
                <a:ext uri="{FF2B5EF4-FFF2-40B4-BE49-F238E27FC236}">
                  <a16:creationId xmlns:a16="http://schemas.microsoft.com/office/drawing/2014/main" id="{A5304035-AB40-43E0-8FF7-12FCDE15B8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482" y="629061"/>
              <a:ext cx="5257800" cy="2327498"/>
            </a:xfrm>
            <a:prstGeom prst="rect">
              <a:avLst/>
            </a:prstGeom>
          </p:spPr>
        </p:pic>
        <p:pic>
          <p:nvPicPr>
            <p:cNvPr id="7" name="Picture 6">
              <a:extLst>
                <a:ext uri="{FF2B5EF4-FFF2-40B4-BE49-F238E27FC236}">
                  <a16:creationId xmlns:a16="http://schemas.microsoft.com/office/drawing/2014/main" id="{F67E05DC-7B94-49A5-97BE-417F9179C6CD}"/>
                </a:ext>
              </a:extLst>
            </p:cNvPr>
            <p:cNvPicPr>
              <a:picLocks noChangeAspect="1"/>
            </p:cNvPicPr>
            <p:nvPr/>
          </p:nvPicPr>
          <p:blipFill>
            <a:blip r:embed="rId4"/>
            <a:stretch>
              <a:fillRect/>
            </a:stretch>
          </p:blipFill>
          <p:spPr>
            <a:xfrm rot="16200000">
              <a:off x="4540054" y="2360024"/>
              <a:ext cx="804545" cy="1333407"/>
            </a:xfrm>
            <a:prstGeom prst="rect">
              <a:avLst/>
            </a:prstGeom>
          </p:spPr>
        </p:pic>
        <p:sp>
          <p:nvSpPr>
            <p:cNvPr id="8" name="Arc 7">
              <a:extLst>
                <a:ext uri="{FF2B5EF4-FFF2-40B4-BE49-F238E27FC236}">
                  <a16:creationId xmlns:a16="http://schemas.microsoft.com/office/drawing/2014/main" id="{B5EFD6D2-08B2-4351-B2E5-A14A2BE0AFCA}"/>
                </a:ext>
              </a:extLst>
            </p:cNvPr>
            <p:cNvSpPr/>
            <p:nvPr/>
          </p:nvSpPr>
          <p:spPr>
            <a:xfrm rot="6222510">
              <a:off x="4856388" y="1768713"/>
              <a:ext cx="1575562" cy="1060513"/>
            </a:xfrm>
            <a:prstGeom prst="arc">
              <a:avLst>
                <a:gd name="adj1" fmla="val 16200000"/>
                <a:gd name="adj2" fmla="val 21267943"/>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DAE2E3F4-2E12-4B30-A667-B9F008F3DEBB}"/>
                </a:ext>
              </a:extLst>
            </p:cNvPr>
            <p:cNvSpPr txBox="1"/>
            <p:nvPr/>
          </p:nvSpPr>
          <p:spPr>
            <a:xfrm>
              <a:off x="4058652" y="2485955"/>
              <a:ext cx="1923925" cy="276999"/>
            </a:xfrm>
            <a:prstGeom prst="rect">
              <a:avLst/>
            </a:prstGeom>
            <a:noFill/>
          </p:spPr>
          <p:txBody>
            <a:bodyPr wrap="none" rtlCol="0">
              <a:spAutoFit/>
            </a:bodyPr>
            <a:lstStyle/>
            <a:p>
              <a:r>
                <a:rPr lang="en-US" sz="1200" dirty="0">
                  <a:solidFill>
                    <a:schemeClr val="tx1">
                      <a:lumMod val="50000"/>
                      <a:lumOff val="50000"/>
                    </a:schemeClr>
                  </a:solidFill>
                </a:rPr>
                <a:t>USB to Serial Connection</a:t>
              </a:r>
            </a:p>
          </p:txBody>
        </p:sp>
      </p:grpSp>
      <p:graphicFrame>
        <p:nvGraphicFramePr>
          <p:cNvPr id="16" name="Object 15">
            <a:extLst>
              <a:ext uri="{FF2B5EF4-FFF2-40B4-BE49-F238E27FC236}">
                <a16:creationId xmlns:a16="http://schemas.microsoft.com/office/drawing/2014/main" id="{FBAA9FAF-805C-425E-A94F-A8E12E7FE7AA}"/>
              </a:ext>
            </a:extLst>
          </p:cNvPr>
          <p:cNvGraphicFramePr>
            <a:graphicFrameLocks noChangeAspect="1"/>
          </p:cNvGraphicFramePr>
          <p:nvPr/>
        </p:nvGraphicFramePr>
        <p:xfrm>
          <a:off x="1291154" y="1205346"/>
          <a:ext cx="1978783" cy="4089484"/>
        </p:xfrm>
        <a:graphic>
          <a:graphicData uri="http://schemas.openxmlformats.org/presentationml/2006/ole">
            <mc:AlternateContent xmlns:mc="http://schemas.openxmlformats.org/markup-compatibility/2006">
              <mc:Choice xmlns:v="urn:schemas-microsoft-com:vml" Requires="v">
                <p:oleObj r:id="rId5" imgW="4355280" imgH="9015840" progId="">
                  <p:embed/>
                </p:oleObj>
              </mc:Choice>
              <mc:Fallback>
                <p:oleObj r:id="rId5" imgW="4355280" imgH="9015840" progId="">
                  <p:embed/>
                  <p:pic>
                    <p:nvPicPr>
                      <p:cNvPr id="16" name="Object 15">
                        <a:extLst>
                          <a:ext uri="{FF2B5EF4-FFF2-40B4-BE49-F238E27FC236}">
                            <a16:creationId xmlns:a16="http://schemas.microsoft.com/office/drawing/2014/main" id="{FBAA9FAF-805C-425E-A94F-A8E12E7FE7AA}"/>
                          </a:ext>
                        </a:extLst>
                      </p:cNvPr>
                      <p:cNvPicPr/>
                      <p:nvPr/>
                    </p:nvPicPr>
                    <p:blipFill>
                      <a:blip r:embed="rId6"/>
                      <a:stretch>
                        <a:fillRect/>
                      </a:stretch>
                    </p:blipFill>
                    <p:spPr>
                      <a:xfrm>
                        <a:off x="1291154" y="1205346"/>
                        <a:ext cx="1978783" cy="4089484"/>
                      </a:xfrm>
                      <a:prstGeom prst="rect">
                        <a:avLst/>
                      </a:prstGeom>
                    </p:spPr>
                  </p:pic>
                </p:oleObj>
              </mc:Fallback>
            </mc:AlternateContent>
          </a:graphicData>
        </a:graphic>
      </p:graphicFrame>
      <p:cxnSp>
        <p:nvCxnSpPr>
          <p:cNvPr id="18" name="Straight Connector 17">
            <a:extLst>
              <a:ext uri="{FF2B5EF4-FFF2-40B4-BE49-F238E27FC236}">
                <a16:creationId xmlns:a16="http://schemas.microsoft.com/office/drawing/2014/main" id="{678FBD58-2603-4911-ADF3-AA9468930905}"/>
              </a:ext>
            </a:extLst>
          </p:cNvPr>
          <p:cNvCxnSpPr>
            <a:cxnSpLocks/>
          </p:cNvCxnSpPr>
          <p:nvPr/>
        </p:nvCxnSpPr>
        <p:spPr>
          <a:xfrm>
            <a:off x="2014441" y="1780674"/>
            <a:ext cx="4442908" cy="944132"/>
          </a:xfrm>
          <a:prstGeom prst="line">
            <a:avLst/>
          </a:prstGeom>
          <a:ln>
            <a:solidFill>
              <a:schemeClr val="accent1"/>
            </a:solidFill>
            <a:prstDash val="dashDot"/>
          </a:ln>
        </p:spPr>
        <p:style>
          <a:lnRef idx="1">
            <a:schemeClr val="accent6"/>
          </a:lnRef>
          <a:fillRef idx="0">
            <a:schemeClr val="accent6"/>
          </a:fillRef>
          <a:effectRef idx="0">
            <a:schemeClr val="accent6"/>
          </a:effectRef>
          <a:fontRef idx="minor">
            <a:schemeClr val="tx1"/>
          </a:fontRef>
        </p:style>
      </p:cxnSp>
      <p:sp>
        <p:nvSpPr>
          <p:cNvPr id="21" name="TextBox 20">
            <a:extLst>
              <a:ext uri="{FF2B5EF4-FFF2-40B4-BE49-F238E27FC236}">
                <a16:creationId xmlns:a16="http://schemas.microsoft.com/office/drawing/2014/main" id="{D4C32738-A834-4AF8-91F0-6C4CD5FFAB54}"/>
              </a:ext>
            </a:extLst>
          </p:cNvPr>
          <p:cNvSpPr txBox="1"/>
          <p:nvPr/>
        </p:nvSpPr>
        <p:spPr>
          <a:xfrm>
            <a:off x="1540042" y="5294830"/>
            <a:ext cx="1403398" cy="276999"/>
          </a:xfrm>
          <a:prstGeom prst="rect">
            <a:avLst/>
          </a:prstGeom>
          <a:noFill/>
        </p:spPr>
        <p:txBody>
          <a:bodyPr wrap="none" rtlCol="0">
            <a:spAutoFit/>
          </a:bodyPr>
          <a:lstStyle/>
          <a:p>
            <a:r>
              <a:rPr lang="en-US" sz="1200" dirty="0">
                <a:solidFill>
                  <a:schemeClr val="tx1">
                    <a:lumMod val="50000"/>
                    <a:lumOff val="50000"/>
                  </a:schemeClr>
                </a:solidFill>
              </a:rPr>
              <a:t>RTK Base Station</a:t>
            </a:r>
          </a:p>
        </p:txBody>
      </p:sp>
      <p:sp>
        <p:nvSpPr>
          <p:cNvPr id="25" name="TextBox 24">
            <a:extLst>
              <a:ext uri="{FF2B5EF4-FFF2-40B4-BE49-F238E27FC236}">
                <a16:creationId xmlns:a16="http://schemas.microsoft.com/office/drawing/2014/main" id="{C2342A2A-EB2E-4433-9E8D-FB07E2F0D281}"/>
              </a:ext>
            </a:extLst>
          </p:cNvPr>
          <p:cNvSpPr txBox="1"/>
          <p:nvPr/>
        </p:nvSpPr>
        <p:spPr>
          <a:xfrm>
            <a:off x="4780768" y="4999969"/>
            <a:ext cx="1298822" cy="246221"/>
          </a:xfrm>
          <a:prstGeom prst="rect">
            <a:avLst/>
          </a:prstGeom>
          <a:noFill/>
        </p:spPr>
        <p:txBody>
          <a:bodyPr wrap="square" rtlCol="0">
            <a:spAutoFit/>
          </a:bodyPr>
          <a:lstStyle/>
          <a:p>
            <a:r>
              <a:rPr lang="en-US" sz="1000" dirty="0">
                <a:solidFill>
                  <a:schemeClr val="tx1">
                    <a:lumMod val="50000"/>
                    <a:lumOff val="50000"/>
                  </a:schemeClr>
                </a:solidFill>
              </a:rPr>
              <a:t>USB Serial Device</a:t>
            </a:r>
          </a:p>
        </p:txBody>
      </p:sp>
      <p:cxnSp>
        <p:nvCxnSpPr>
          <p:cNvPr id="27" name="Straight Arrow Connector 26">
            <a:extLst>
              <a:ext uri="{FF2B5EF4-FFF2-40B4-BE49-F238E27FC236}">
                <a16:creationId xmlns:a16="http://schemas.microsoft.com/office/drawing/2014/main" id="{DF6AD5B1-FFF4-4BA1-8D9F-42F8E55F39A2}"/>
              </a:ext>
            </a:extLst>
          </p:cNvPr>
          <p:cNvCxnSpPr>
            <a:stCxn id="25" idx="3"/>
            <a:endCxn id="6" idx="1"/>
          </p:cNvCxnSpPr>
          <p:nvPr/>
        </p:nvCxnSpPr>
        <p:spPr>
          <a:xfrm>
            <a:off x="6079590" y="5123080"/>
            <a:ext cx="464315" cy="1"/>
          </a:xfrm>
          <a:prstGeom prst="straightConnector1">
            <a:avLst/>
          </a:prstGeom>
          <a:ln>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pic>
        <p:nvPicPr>
          <p:cNvPr id="29" name="Picture 28">
            <a:extLst>
              <a:ext uri="{FF2B5EF4-FFF2-40B4-BE49-F238E27FC236}">
                <a16:creationId xmlns:a16="http://schemas.microsoft.com/office/drawing/2014/main" id="{CF6B9BB3-EF25-4230-9E80-FA9B38BC8584}"/>
              </a:ext>
            </a:extLst>
          </p:cNvPr>
          <p:cNvPicPr>
            <a:picLocks noChangeAspect="1"/>
          </p:cNvPicPr>
          <p:nvPr/>
        </p:nvPicPr>
        <p:blipFill>
          <a:blip r:embed="rId7"/>
          <a:stretch>
            <a:fillRect/>
          </a:stretch>
        </p:blipFill>
        <p:spPr>
          <a:xfrm>
            <a:off x="9683656" y="3466283"/>
            <a:ext cx="2051262" cy="1506300"/>
          </a:xfrm>
          <a:prstGeom prst="rect">
            <a:avLst/>
          </a:prstGeom>
        </p:spPr>
      </p:pic>
      <p:cxnSp>
        <p:nvCxnSpPr>
          <p:cNvPr id="31" name="Straight Connector 30">
            <a:extLst>
              <a:ext uri="{FF2B5EF4-FFF2-40B4-BE49-F238E27FC236}">
                <a16:creationId xmlns:a16="http://schemas.microsoft.com/office/drawing/2014/main" id="{E6DE60B3-5A9D-4FE6-8235-39566479D559}"/>
              </a:ext>
            </a:extLst>
          </p:cNvPr>
          <p:cNvCxnSpPr>
            <a:stCxn id="6" idx="3"/>
          </p:cNvCxnSpPr>
          <p:nvPr/>
        </p:nvCxnSpPr>
        <p:spPr>
          <a:xfrm flipV="1">
            <a:off x="8164303" y="5123079"/>
            <a:ext cx="2230981" cy="2"/>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3FB001DB-4569-48FF-ABDA-A2D601440AC8}"/>
              </a:ext>
            </a:extLst>
          </p:cNvPr>
          <p:cNvCxnSpPr>
            <a:cxnSpLocks/>
          </p:cNvCxnSpPr>
          <p:nvPr/>
        </p:nvCxnSpPr>
        <p:spPr>
          <a:xfrm flipV="1">
            <a:off x="10395284" y="4483768"/>
            <a:ext cx="248653" cy="639311"/>
          </a:xfrm>
          <a:prstGeom prst="straightConnector1">
            <a:avLst/>
          </a:prstGeom>
          <a:ln>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35" name="TextBox 34">
            <a:extLst>
              <a:ext uri="{FF2B5EF4-FFF2-40B4-BE49-F238E27FC236}">
                <a16:creationId xmlns:a16="http://schemas.microsoft.com/office/drawing/2014/main" id="{77AC39BB-894E-4929-A64A-C607240F542A}"/>
              </a:ext>
            </a:extLst>
          </p:cNvPr>
          <p:cNvSpPr txBox="1"/>
          <p:nvPr/>
        </p:nvSpPr>
        <p:spPr>
          <a:xfrm>
            <a:off x="8254645" y="5294830"/>
            <a:ext cx="2564108" cy="646331"/>
          </a:xfrm>
          <a:prstGeom prst="rect">
            <a:avLst/>
          </a:prstGeom>
          <a:noFill/>
        </p:spPr>
        <p:txBody>
          <a:bodyPr wrap="square" rtlCol="0">
            <a:spAutoFit/>
          </a:bodyPr>
          <a:lstStyle/>
          <a:p>
            <a:r>
              <a:rPr lang="en-US" sz="1200" dirty="0">
                <a:solidFill>
                  <a:schemeClr val="tx1">
                    <a:lumMod val="50000"/>
                    <a:lumOff val="50000"/>
                  </a:schemeClr>
                </a:solidFill>
              </a:rPr>
              <a:t>Data is routed from the USB Serial interface to the SBG Aux port for RTK Corrections</a:t>
            </a:r>
          </a:p>
        </p:txBody>
      </p:sp>
      <p:sp>
        <p:nvSpPr>
          <p:cNvPr id="36" name="TextBox 35">
            <a:extLst>
              <a:ext uri="{FF2B5EF4-FFF2-40B4-BE49-F238E27FC236}">
                <a16:creationId xmlns:a16="http://schemas.microsoft.com/office/drawing/2014/main" id="{7D973792-BCD5-4D15-AACD-D5449A5D10E5}"/>
              </a:ext>
            </a:extLst>
          </p:cNvPr>
          <p:cNvSpPr txBox="1"/>
          <p:nvPr/>
        </p:nvSpPr>
        <p:spPr>
          <a:xfrm>
            <a:off x="3074648" y="1176214"/>
            <a:ext cx="2960267" cy="646331"/>
          </a:xfrm>
          <a:prstGeom prst="rect">
            <a:avLst/>
          </a:prstGeom>
          <a:noFill/>
        </p:spPr>
        <p:txBody>
          <a:bodyPr wrap="square" rtlCol="0">
            <a:spAutoFit/>
          </a:bodyPr>
          <a:lstStyle/>
          <a:p>
            <a:r>
              <a:rPr lang="en-US" sz="1200" dirty="0">
                <a:solidFill>
                  <a:schemeClr val="tx1">
                    <a:lumMod val="50000"/>
                    <a:lumOff val="50000"/>
                  </a:schemeClr>
                </a:solidFill>
              </a:rPr>
              <a:t>Any Serial Radio will work, the system was tested with a set of </a:t>
            </a:r>
            <a:r>
              <a:rPr lang="en-US" sz="1200" dirty="0" err="1">
                <a:solidFill>
                  <a:schemeClr val="tx1">
                    <a:lumMod val="50000"/>
                    <a:lumOff val="50000"/>
                  </a:schemeClr>
                </a:solidFill>
              </a:rPr>
              <a:t>Satel</a:t>
            </a:r>
            <a:r>
              <a:rPr lang="en-US" sz="1200" dirty="0">
                <a:solidFill>
                  <a:schemeClr val="tx1">
                    <a:lumMod val="50000"/>
                    <a:lumOff val="50000"/>
                  </a:schemeClr>
                </a:solidFill>
              </a:rPr>
              <a:t> Radios and RFD-900 Radios</a:t>
            </a:r>
          </a:p>
        </p:txBody>
      </p:sp>
    </p:spTree>
    <p:extLst>
      <p:ext uri="{BB962C8B-B14F-4D97-AF65-F5344CB8AC3E}">
        <p14:creationId xmlns:p14="http://schemas.microsoft.com/office/powerpoint/2010/main" val="2339363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EEC9D4-2A9E-4DC0-ADFA-20CE03A5B238}"/>
              </a:ext>
            </a:extLst>
          </p:cNvPr>
          <p:cNvSpPr>
            <a:spLocks noGrp="1"/>
          </p:cNvSpPr>
          <p:nvPr>
            <p:ph type="title"/>
          </p:nvPr>
        </p:nvSpPr>
        <p:spPr/>
        <p:txBody>
          <a:bodyPr/>
          <a:lstStyle/>
          <a:p>
            <a:r>
              <a:rPr lang="en-US" dirty="0"/>
              <a:t>Vehicle Mounting – Much more than a Drone LiDAR</a:t>
            </a:r>
          </a:p>
        </p:txBody>
      </p:sp>
      <p:grpSp>
        <p:nvGrpSpPr>
          <p:cNvPr id="17" name="Group 16">
            <a:extLst>
              <a:ext uri="{FF2B5EF4-FFF2-40B4-BE49-F238E27FC236}">
                <a16:creationId xmlns:a16="http://schemas.microsoft.com/office/drawing/2014/main" id="{DDF31E79-A989-4957-927B-3B09DE3D5677}"/>
              </a:ext>
            </a:extLst>
          </p:cNvPr>
          <p:cNvGrpSpPr/>
          <p:nvPr/>
        </p:nvGrpSpPr>
        <p:grpSpPr>
          <a:xfrm>
            <a:off x="1925053" y="819856"/>
            <a:ext cx="8065168" cy="4247653"/>
            <a:chOff x="1435647" y="605083"/>
            <a:chExt cx="9192248" cy="5232579"/>
          </a:xfrm>
        </p:grpSpPr>
        <p:pic>
          <p:nvPicPr>
            <p:cNvPr id="16" name="Picture 15">
              <a:extLst>
                <a:ext uri="{FF2B5EF4-FFF2-40B4-BE49-F238E27FC236}">
                  <a16:creationId xmlns:a16="http://schemas.microsoft.com/office/drawing/2014/main" id="{DB0DD327-D00C-402F-94C6-ACE463D075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5647" y="605083"/>
              <a:ext cx="2713311" cy="2811112"/>
            </a:xfrm>
            <a:prstGeom prst="rect">
              <a:avLst/>
            </a:prstGeom>
          </p:spPr>
        </p:pic>
        <p:grpSp>
          <p:nvGrpSpPr>
            <p:cNvPr id="13" name="Group 12">
              <a:extLst>
                <a:ext uri="{FF2B5EF4-FFF2-40B4-BE49-F238E27FC236}">
                  <a16:creationId xmlns:a16="http://schemas.microsoft.com/office/drawing/2014/main" id="{27F313F2-7843-4742-A18F-D130B5E531B4}"/>
                </a:ext>
              </a:extLst>
            </p:cNvPr>
            <p:cNvGrpSpPr/>
            <p:nvPr/>
          </p:nvGrpSpPr>
          <p:grpSpPr>
            <a:xfrm>
              <a:off x="1435768" y="605158"/>
              <a:ext cx="9192127" cy="5232504"/>
              <a:chOff x="1018673" y="245875"/>
              <a:chExt cx="10058401" cy="5661949"/>
            </a:xfrm>
          </p:grpSpPr>
          <p:pic>
            <p:nvPicPr>
              <p:cNvPr id="4" name="Picture 3">
                <a:extLst>
                  <a:ext uri="{FF2B5EF4-FFF2-40B4-BE49-F238E27FC236}">
                    <a16:creationId xmlns:a16="http://schemas.microsoft.com/office/drawing/2014/main" id="{4140463F-CD2A-43E0-801C-FA283EE064AD}"/>
                  </a:ext>
                </a:extLst>
              </p:cNvPr>
              <p:cNvPicPr>
                <a:picLocks noChangeAspect="1"/>
              </p:cNvPicPr>
              <p:nvPr/>
            </p:nvPicPr>
            <p:blipFill>
              <a:blip r:embed="rId3"/>
              <a:stretch>
                <a:fillRect/>
              </a:stretch>
            </p:blipFill>
            <p:spPr>
              <a:xfrm>
                <a:off x="6737685" y="245875"/>
                <a:ext cx="4339389" cy="2318089"/>
              </a:xfrm>
              <a:prstGeom prst="rect">
                <a:avLst/>
              </a:prstGeom>
            </p:spPr>
          </p:pic>
          <p:pic>
            <p:nvPicPr>
              <p:cNvPr id="6" name="Picture 5">
                <a:extLst>
                  <a:ext uri="{FF2B5EF4-FFF2-40B4-BE49-F238E27FC236}">
                    <a16:creationId xmlns:a16="http://schemas.microsoft.com/office/drawing/2014/main" id="{C813E0A1-D9FD-413C-9B96-2F864A253F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87690" y="2563964"/>
                <a:ext cx="4458480" cy="3343860"/>
              </a:xfrm>
              <a:prstGeom prst="rect">
                <a:avLst/>
              </a:prstGeom>
            </p:spPr>
          </p:pic>
          <p:pic>
            <p:nvPicPr>
              <p:cNvPr id="8" name="Picture 7" descr="A picture containing sky, outdoor, road, scene&#10;&#10;Description automatically generated">
                <a:extLst>
                  <a:ext uri="{FF2B5EF4-FFF2-40B4-BE49-F238E27FC236}">
                    <a16:creationId xmlns:a16="http://schemas.microsoft.com/office/drawing/2014/main" id="{25FB6931-A868-475D-8593-B0E286C7F51A}"/>
                  </a:ext>
                </a:extLst>
              </p:cNvPr>
              <p:cNvPicPr>
                <a:picLocks noChangeAspect="1"/>
              </p:cNvPicPr>
              <p:nvPr/>
            </p:nvPicPr>
            <p:blipFill rotWithShape="1">
              <a:blip r:embed="rId5">
                <a:extLst>
                  <a:ext uri="{28A0092B-C50C-407E-A947-70E740481C1C}">
                    <a14:useLocalDpi xmlns:a14="http://schemas.microsoft.com/office/drawing/2010/main" val="0"/>
                  </a:ext>
                </a:extLst>
              </a:blip>
              <a:srcRect l="47631" t="42626" r="34387" b="26900"/>
              <a:stretch/>
            </p:blipFill>
            <p:spPr>
              <a:xfrm>
                <a:off x="8446169" y="2563964"/>
                <a:ext cx="2630905" cy="3343860"/>
              </a:xfrm>
              <a:prstGeom prst="rect">
                <a:avLst/>
              </a:prstGeom>
            </p:spPr>
          </p:pic>
          <p:pic>
            <p:nvPicPr>
              <p:cNvPr id="10" name="Picture 9" descr="A picture containing tree, nature&#10;&#10;Description automatically generated">
                <a:extLst>
                  <a:ext uri="{FF2B5EF4-FFF2-40B4-BE49-F238E27FC236}">
                    <a16:creationId xmlns:a16="http://schemas.microsoft.com/office/drawing/2014/main" id="{AFF5D289-9C87-472D-8BCE-195046C902B0}"/>
                  </a:ext>
                </a:extLst>
              </p:cNvPr>
              <p:cNvPicPr>
                <a:picLocks noChangeAspect="1"/>
              </p:cNvPicPr>
              <p:nvPr/>
            </p:nvPicPr>
            <p:blipFill rotWithShape="1">
              <a:blip r:embed="rId6">
                <a:extLst>
                  <a:ext uri="{28A0092B-C50C-407E-A947-70E740481C1C}">
                    <a14:useLocalDpi xmlns:a14="http://schemas.microsoft.com/office/drawing/2010/main" val="0"/>
                  </a:ext>
                </a:extLst>
              </a:blip>
              <a:srcRect l="25019" t="16999" r="26899" b="26082"/>
              <a:stretch/>
            </p:blipFill>
            <p:spPr>
              <a:xfrm rot="5400000">
                <a:off x="831209" y="2751345"/>
                <a:ext cx="3343943" cy="2969015"/>
              </a:xfrm>
              <a:prstGeom prst="rect">
                <a:avLst/>
              </a:prstGeom>
            </p:spPr>
          </p:pic>
          <p:pic>
            <p:nvPicPr>
              <p:cNvPr id="12" name="Picture 11" descr="A picture containing tree, outdoor, sky, ground&#10;&#10;Description automatically generated">
                <a:extLst>
                  <a:ext uri="{FF2B5EF4-FFF2-40B4-BE49-F238E27FC236}">
                    <a16:creationId xmlns:a16="http://schemas.microsoft.com/office/drawing/2014/main" id="{FCCF4A2D-5A6C-4089-A1C2-0E4771CD483F}"/>
                  </a:ext>
                </a:extLst>
              </p:cNvPr>
              <p:cNvPicPr>
                <a:picLocks noChangeAspect="1"/>
              </p:cNvPicPr>
              <p:nvPr/>
            </p:nvPicPr>
            <p:blipFill rotWithShape="1">
              <a:blip r:embed="rId7">
                <a:extLst>
                  <a:ext uri="{28A0092B-C50C-407E-A947-70E740481C1C}">
                    <a14:useLocalDpi xmlns:a14="http://schemas.microsoft.com/office/drawing/2010/main" val="0"/>
                  </a:ext>
                </a:extLst>
              </a:blip>
              <a:srcRect l="14210" t="36800" r="51141" b="26550"/>
              <a:stretch/>
            </p:blipFill>
            <p:spPr>
              <a:xfrm>
                <a:off x="3987687" y="245876"/>
                <a:ext cx="2749995" cy="2318006"/>
              </a:xfrm>
              <a:prstGeom prst="rect">
                <a:avLst/>
              </a:prstGeom>
            </p:spPr>
          </p:pic>
        </p:grpSp>
      </p:grpSp>
      <p:sp>
        <p:nvSpPr>
          <p:cNvPr id="14" name="TextBox 13">
            <a:extLst>
              <a:ext uri="{FF2B5EF4-FFF2-40B4-BE49-F238E27FC236}">
                <a16:creationId xmlns:a16="http://schemas.microsoft.com/office/drawing/2014/main" id="{1200EF63-79F4-4228-A9B9-832502EF562E}"/>
              </a:ext>
            </a:extLst>
          </p:cNvPr>
          <p:cNvSpPr txBox="1"/>
          <p:nvPr/>
        </p:nvSpPr>
        <p:spPr>
          <a:xfrm>
            <a:off x="1315331" y="5067509"/>
            <a:ext cx="10130711" cy="646331"/>
          </a:xfrm>
          <a:prstGeom prst="rect">
            <a:avLst/>
          </a:prstGeom>
          <a:noFill/>
        </p:spPr>
        <p:txBody>
          <a:bodyPr wrap="square" rtlCol="0">
            <a:spAutoFit/>
          </a:bodyPr>
          <a:lstStyle/>
          <a:p>
            <a:r>
              <a:rPr lang="en-US" dirty="0">
                <a:solidFill>
                  <a:schemeClr val="tx1">
                    <a:lumMod val="50000"/>
                    <a:lumOff val="50000"/>
                  </a:schemeClr>
                </a:solidFill>
              </a:rPr>
              <a:t>A strength of the system is that the hardware is all internal to the Payload, therefore a single calibration would work on all of these surveys.</a:t>
            </a:r>
          </a:p>
        </p:txBody>
      </p:sp>
    </p:spTree>
    <p:extLst>
      <p:ext uri="{BB962C8B-B14F-4D97-AF65-F5344CB8AC3E}">
        <p14:creationId xmlns:p14="http://schemas.microsoft.com/office/powerpoint/2010/main" val="40031704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EE136-0185-4261-98B2-580820B9171C}"/>
              </a:ext>
            </a:extLst>
          </p:cNvPr>
          <p:cNvSpPr>
            <a:spLocks noGrp="1"/>
          </p:cNvSpPr>
          <p:nvPr>
            <p:ph type="title"/>
          </p:nvPr>
        </p:nvSpPr>
        <p:spPr/>
        <p:txBody>
          <a:bodyPr/>
          <a:lstStyle/>
          <a:p>
            <a:r>
              <a:rPr lang="en-US" dirty="0"/>
              <a:t>Survey Display Windows</a:t>
            </a:r>
          </a:p>
        </p:txBody>
      </p:sp>
      <p:pic>
        <p:nvPicPr>
          <p:cNvPr id="4" name="Picture 3">
            <a:extLst>
              <a:ext uri="{FF2B5EF4-FFF2-40B4-BE49-F238E27FC236}">
                <a16:creationId xmlns:a16="http://schemas.microsoft.com/office/drawing/2014/main" id="{C41E130C-CB3B-4B17-8223-617EF3DEDAA7}"/>
              </a:ext>
            </a:extLst>
          </p:cNvPr>
          <p:cNvPicPr>
            <a:picLocks noChangeAspect="1"/>
          </p:cNvPicPr>
          <p:nvPr/>
        </p:nvPicPr>
        <p:blipFill>
          <a:blip r:embed="rId2"/>
          <a:stretch>
            <a:fillRect/>
          </a:stretch>
        </p:blipFill>
        <p:spPr>
          <a:xfrm>
            <a:off x="3095538" y="1015563"/>
            <a:ext cx="8769292" cy="4826874"/>
          </a:xfrm>
          <a:prstGeom prst="rect">
            <a:avLst/>
          </a:prstGeom>
        </p:spPr>
      </p:pic>
      <p:sp>
        <p:nvSpPr>
          <p:cNvPr id="5" name="TextBox 4">
            <a:extLst>
              <a:ext uri="{FF2B5EF4-FFF2-40B4-BE49-F238E27FC236}">
                <a16:creationId xmlns:a16="http://schemas.microsoft.com/office/drawing/2014/main" id="{D5AF3A7F-0BB6-4F95-ADDF-EEDBDD2154D8}"/>
              </a:ext>
            </a:extLst>
          </p:cNvPr>
          <p:cNvSpPr txBox="1"/>
          <p:nvPr/>
        </p:nvSpPr>
        <p:spPr>
          <a:xfrm>
            <a:off x="457320" y="2593888"/>
            <a:ext cx="2578400" cy="1754326"/>
          </a:xfrm>
          <a:prstGeom prst="rect">
            <a:avLst/>
          </a:prstGeom>
          <a:noFill/>
        </p:spPr>
        <p:txBody>
          <a:bodyPr wrap="square" rtlCol="0">
            <a:spAutoFit/>
          </a:bodyPr>
          <a:lstStyle/>
          <a:p>
            <a:r>
              <a:rPr lang="en-US" dirty="0">
                <a:solidFill>
                  <a:schemeClr val="tx1">
                    <a:lumMod val="50000"/>
                    <a:lumOff val="50000"/>
                  </a:schemeClr>
                </a:solidFill>
              </a:rPr>
              <a:t>During Data Collection the Real Time Cloud can be used as a QC tool to monitor the quality of the LiDAR data being collected.</a:t>
            </a:r>
          </a:p>
        </p:txBody>
      </p:sp>
    </p:spTree>
    <p:extLst>
      <p:ext uri="{BB962C8B-B14F-4D97-AF65-F5344CB8AC3E}">
        <p14:creationId xmlns:p14="http://schemas.microsoft.com/office/powerpoint/2010/main" val="19050152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9020EF-9326-433E-9AF8-58032D75BF0F}"/>
              </a:ext>
            </a:extLst>
          </p:cNvPr>
          <p:cNvSpPr>
            <a:spLocks noGrp="1"/>
          </p:cNvSpPr>
          <p:nvPr>
            <p:ph type="title"/>
          </p:nvPr>
        </p:nvSpPr>
        <p:spPr>
          <a:xfrm>
            <a:off x="457320" y="2941984"/>
            <a:ext cx="9641185" cy="2743200"/>
          </a:xfrm>
        </p:spPr>
        <p:txBody>
          <a:bodyPr anchor="ctr"/>
          <a:lstStyle/>
          <a:p>
            <a:r>
              <a:rPr lang="en-US" dirty="0"/>
              <a:t>Processing LiDAR Data</a:t>
            </a:r>
          </a:p>
        </p:txBody>
      </p:sp>
    </p:spTree>
    <p:extLst>
      <p:ext uri="{BB962C8B-B14F-4D97-AF65-F5344CB8AC3E}">
        <p14:creationId xmlns:p14="http://schemas.microsoft.com/office/powerpoint/2010/main" val="30359088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56960-6876-4639-8593-7CF1B755F37B}"/>
              </a:ext>
            </a:extLst>
          </p:cNvPr>
          <p:cNvSpPr>
            <a:spLocks noGrp="1"/>
          </p:cNvSpPr>
          <p:nvPr>
            <p:ph type="title"/>
          </p:nvPr>
        </p:nvSpPr>
        <p:spPr/>
        <p:txBody>
          <a:bodyPr/>
          <a:lstStyle/>
          <a:p>
            <a:r>
              <a:rPr lang="en-US" dirty="0"/>
              <a:t>Calibration – 2D and 3D Patch Test Adjustments</a:t>
            </a:r>
          </a:p>
        </p:txBody>
      </p:sp>
      <p:sp>
        <p:nvSpPr>
          <p:cNvPr id="3" name="TextBox 2">
            <a:extLst>
              <a:ext uri="{FF2B5EF4-FFF2-40B4-BE49-F238E27FC236}">
                <a16:creationId xmlns:a16="http://schemas.microsoft.com/office/drawing/2014/main" id="{A3B58278-7500-4E7A-A192-8698D81B569B}"/>
              </a:ext>
            </a:extLst>
          </p:cNvPr>
          <p:cNvSpPr txBox="1"/>
          <p:nvPr/>
        </p:nvSpPr>
        <p:spPr>
          <a:xfrm>
            <a:off x="341834" y="1095979"/>
            <a:ext cx="2756208" cy="4524315"/>
          </a:xfrm>
          <a:prstGeom prst="rect">
            <a:avLst/>
          </a:prstGeom>
          <a:noFill/>
        </p:spPr>
        <p:txBody>
          <a:bodyPr wrap="square" rtlCol="0">
            <a:spAutoFit/>
          </a:bodyPr>
          <a:lstStyle/>
          <a:p>
            <a:r>
              <a:rPr lang="en-US" dirty="0">
                <a:solidFill>
                  <a:schemeClr val="tx1">
                    <a:lumMod val="50000"/>
                    <a:lumOff val="50000"/>
                  </a:schemeClr>
                </a:solidFill>
              </a:rPr>
              <a:t>Every LiDAR Payload is calibrated and Patch Tested prior to shipment. </a:t>
            </a:r>
          </a:p>
          <a:p>
            <a:endParaRPr lang="en-US" dirty="0">
              <a:solidFill>
                <a:schemeClr val="tx1">
                  <a:lumMod val="50000"/>
                  <a:lumOff val="50000"/>
                </a:schemeClr>
              </a:solidFill>
            </a:endParaRPr>
          </a:p>
          <a:p>
            <a:r>
              <a:rPr lang="en-US" dirty="0">
                <a:solidFill>
                  <a:schemeClr val="tx1">
                    <a:lumMod val="50000"/>
                    <a:lumOff val="50000"/>
                  </a:schemeClr>
                </a:solidFill>
              </a:rPr>
              <a:t>HYSWEEP offers both Automated Patch Testing as well as Manual Adjustments in 3D. </a:t>
            </a:r>
          </a:p>
          <a:p>
            <a:endParaRPr lang="en-US" dirty="0">
              <a:solidFill>
                <a:schemeClr val="tx1">
                  <a:lumMod val="50000"/>
                  <a:lumOff val="50000"/>
                </a:schemeClr>
              </a:solidFill>
            </a:endParaRPr>
          </a:p>
          <a:p>
            <a:r>
              <a:rPr lang="en-US" dirty="0">
                <a:solidFill>
                  <a:schemeClr val="tx1">
                    <a:lumMod val="50000"/>
                    <a:lumOff val="50000"/>
                  </a:schemeClr>
                </a:solidFill>
              </a:rPr>
              <a:t>The Grid Convergence option is enabled to allow the user a quick solution when the Payload has traveled long distance from the original calibration. </a:t>
            </a:r>
          </a:p>
        </p:txBody>
      </p:sp>
      <p:pic>
        <p:nvPicPr>
          <p:cNvPr id="5" name="Picture 4">
            <a:extLst>
              <a:ext uri="{FF2B5EF4-FFF2-40B4-BE49-F238E27FC236}">
                <a16:creationId xmlns:a16="http://schemas.microsoft.com/office/drawing/2014/main" id="{2E27953B-1D5E-425A-BF4B-271921FDD507}"/>
              </a:ext>
            </a:extLst>
          </p:cNvPr>
          <p:cNvPicPr>
            <a:picLocks noChangeAspect="1"/>
          </p:cNvPicPr>
          <p:nvPr/>
        </p:nvPicPr>
        <p:blipFill>
          <a:blip r:embed="rId2"/>
          <a:stretch>
            <a:fillRect/>
          </a:stretch>
        </p:blipFill>
        <p:spPr>
          <a:xfrm>
            <a:off x="3213290" y="777261"/>
            <a:ext cx="8636876" cy="4997116"/>
          </a:xfrm>
          <a:prstGeom prst="rect">
            <a:avLst/>
          </a:prstGeom>
        </p:spPr>
      </p:pic>
      <p:sp>
        <p:nvSpPr>
          <p:cNvPr id="7" name="Rectangle 6">
            <a:extLst>
              <a:ext uri="{FF2B5EF4-FFF2-40B4-BE49-F238E27FC236}">
                <a16:creationId xmlns:a16="http://schemas.microsoft.com/office/drawing/2014/main" id="{DECAB50A-E144-40CC-A207-C5B4F878602F}"/>
              </a:ext>
            </a:extLst>
          </p:cNvPr>
          <p:cNvSpPr/>
          <p:nvPr/>
        </p:nvSpPr>
        <p:spPr>
          <a:xfrm>
            <a:off x="7531728" y="5221705"/>
            <a:ext cx="4318438" cy="473242"/>
          </a:xfrm>
          <a:prstGeom prst="rect">
            <a:avLst/>
          </a:prstGeom>
          <a:noFill/>
          <a:ln w="28575"/>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778781E-07C7-44F3-95AB-7D397C49F06D}"/>
              </a:ext>
            </a:extLst>
          </p:cNvPr>
          <p:cNvSpPr/>
          <p:nvPr/>
        </p:nvSpPr>
        <p:spPr>
          <a:xfrm>
            <a:off x="4178968" y="4315326"/>
            <a:ext cx="3264569" cy="1379621"/>
          </a:xfrm>
          <a:prstGeom prst="rect">
            <a:avLst/>
          </a:prstGeom>
          <a:noFill/>
          <a:ln w="28575"/>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957B248-16A8-4CBD-B3C2-03E48127D138}"/>
              </a:ext>
            </a:extLst>
          </p:cNvPr>
          <p:cNvSpPr txBox="1"/>
          <p:nvPr/>
        </p:nvSpPr>
        <p:spPr>
          <a:xfrm>
            <a:off x="4592457" y="5719791"/>
            <a:ext cx="2437590" cy="369332"/>
          </a:xfrm>
          <a:prstGeom prst="rect">
            <a:avLst/>
          </a:prstGeom>
          <a:noFill/>
        </p:spPr>
        <p:txBody>
          <a:bodyPr wrap="none" rtlCol="0">
            <a:spAutoFit/>
          </a:bodyPr>
          <a:lstStyle/>
          <a:p>
            <a:r>
              <a:rPr lang="en-US" dirty="0">
                <a:solidFill>
                  <a:schemeClr val="tx1">
                    <a:lumMod val="50000"/>
                    <a:lumOff val="50000"/>
                  </a:schemeClr>
                </a:solidFill>
              </a:rPr>
              <a:t>Automated Patch Test</a:t>
            </a:r>
          </a:p>
        </p:txBody>
      </p:sp>
      <p:sp>
        <p:nvSpPr>
          <p:cNvPr id="10" name="TextBox 9">
            <a:extLst>
              <a:ext uri="{FF2B5EF4-FFF2-40B4-BE49-F238E27FC236}">
                <a16:creationId xmlns:a16="http://schemas.microsoft.com/office/drawing/2014/main" id="{5610EAB9-78C9-40FE-9D6B-82C5BB873143}"/>
              </a:ext>
            </a:extLst>
          </p:cNvPr>
          <p:cNvSpPr txBox="1"/>
          <p:nvPr/>
        </p:nvSpPr>
        <p:spPr>
          <a:xfrm>
            <a:off x="8239541" y="5720572"/>
            <a:ext cx="3399457" cy="369332"/>
          </a:xfrm>
          <a:prstGeom prst="rect">
            <a:avLst/>
          </a:prstGeom>
          <a:noFill/>
        </p:spPr>
        <p:txBody>
          <a:bodyPr wrap="none" rtlCol="0">
            <a:spAutoFit/>
          </a:bodyPr>
          <a:lstStyle/>
          <a:p>
            <a:r>
              <a:rPr lang="en-US" dirty="0">
                <a:solidFill>
                  <a:schemeClr val="tx1">
                    <a:lumMod val="50000"/>
                    <a:lumOff val="50000"/>
                  </a:schemeClr>
                </a:solidFill>
              </a:rPr>
              <a:t>Manual Patch Test Adjustments</a:t>
            </a:r>
          </a:p>
        </p:txBody>
      </p:sp>
    </p:spTree>
    <p:extLst>
      <p:ext uri="{BB962C8B-B14F-4D97-AF65-F5344CB8AC3E}">
        <p14:creationId xmlns:p14="http://schemas.microsoft.com/office/powerpoint/2010/main" val="9886942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BB488B-E4AB-4D7A-BCCE-59FC88C82B9F}"/>
              </a:ext>
            </a:extLst>
          </p:cNvPr>
          <p:cNvSpPr>
            <a:spLocks noGrp="1"/>
          </p:cNvSpPr>
          <p:nvPr>
            <p:ph type="title"/>
          </p:nvPr>
        </p:nvSpPr>
        <p:spPr/>
        <p:txBody>
          <a:bodyPr/>
          <a:lstStyle/>
          <a:p>
            <a:r>
              <a:rPr lang="en-US" dirty="0"/>
              <a:t>LiDAR Dataset – Amount of Processed points</a:t>
            </a:r>
          </a:p>
        </p:txBody>
      </p:sp>
      <p:pic>
        <p:nvPicPr>
          <p:cNvPr id="4" name="Picture 3">
            <a:extLst>
              <a:ext uri="{FF2B5EF4-FFF2-40B4-BE49-F238E27FC236}">
                <a16:creationId xmlns:a16="http://schemas.microsoft.com/office/drawing/2014/main" id="{DC0C1D98-EB26-46B2-8F8D-B7CBD020904D}"/>
              </a:ext>
            </a:extLst>
          </p:cNvPr>
          <p:cNvPicPr>
            <a:picLocks noChangeAspect="1"/>
          </p:cNvPicPr>
          <p:nvPr/>
        </p:nvPicPr>
        <p:blipFill>
          <a:blip r:embed="rId2"/>
          <a:stretch>
            <a:fillRect/>
          </a:stretch>
        </p:blipFill>
        <p:spPr>
          <a:xfrm>
            <a:off x="3930315" y="1099665"/>
            <a:ext cx="7982560" cy="4642523"/>
          </a:xfrm>
          <a:prstGeom prst="rect">
            <a:avLst/>
          </a:prstGeom>
          <a:ln>
            <a:solidFill>
              <a:schemeClr val="tx1">
                <a:lumMod val="50000"/>
                <a:lumOff val="50000"/>
              </a:schemeClr>
            </a:solidFill>
          </a:ln>
        </p:spPr>
      </p:pic>
      <p:sp>
        <p:nvSpPr>
          <p:cNvPr id="5" name="TextBox 4">
            <a:extLst>
              <a:ext uri="{FF2B5EF4-FFF2-40B4-BE49-F238E27FC236}">
                <a16:creationId xmlns:a16="http://schemas.microsoft.com/office/drawing/2014/main" id="{D1D6C896-38FF-4418-89E6-27DDCC7E242C}"/>
              </a:ext>
            </a:extLst>
          </p:cNvPr>
          <p:cNvSpPr txBox="1"/>
          <p:nvPr/>
        </p:nvSpPr>
        <p:spPr>
          <a:xfrm>
            <a:off x="457320" y="1435767"/>
            <a:ext cx="3288512" cy="3970318"/>
          </a:xfrm>
          <a:prstGeom prst="rect">
            <a:avLst/>
          </a:prstGeom>
          <a:noFill/>
        </p:spPr>
        <p:txBody>
          <a:bodyPr wrap="square" rtlCol="0">
            <a:spAutoFit/>
          </a:bodyPr>
          <a:lstStyle/>
          <a:p>
            <a:r>
              <a:rPr lang="en-US" dirty="0">
                <a:solidFill>
                  <a:schemeClr val="tx1">
                    <a:lumMod val="50000"/>
                    <a:lumOff val="50000"/>
                  </a:schemeClr>
                </a:solidFill>
              </a:rPr>
              <a:t>LiDAR Data is processed in the MBMAX64 software</a:t>
            </a:r>
          </a:p>
          <a:p>
            <a:endParaRPr lang="en-US" dirty="0">
              <a:solidFill>
                <a:schemeClr val="tx1">
                  <a:lumMod val="50000"/>
                  <a:lumOff val="50000"/>
                </a:schemeClr>
              </a:solidFill>
            </a:endParaRPr>
          </a:p>
          <a:p>
            <a:pPr marL="285750" indent="-285750">
              <a:buFont typeface="Arial" panose="020B0604020202020204" pitchFamily="34" charset="0"/>
              <a:buChar char="•"/>
            </a:pPr>
            <a:r>
              <a:rPr lang="en-US" dirty="0">
                <a:solidFill>
                  <a:schemeClr val="tx1">
                    <a:lumMod val="50000"/>
                    <a:lumOff val="50000"/>
                  </a:schemeClr>
                </a:solidFill>
              </a:rPr>
              <a:t>6 Lines of LiDAR data </a:t>
            </a:r>
          </a:p>
          <a:p>
            <a:endParaRPr lang="en-US" dirty="0">
              <a:solidFill>
                <a:schemeClr val="tx1">
                  <a:lumMod val="50000"/>
                  <a:lumOff val="50000"/>
                </a:schemeClr>
              </a:solidFill>
            </a:endParaRPr>
          </a:p>
          <a:p>
            <a:pPr marL="285750" indent="-285750">
              <a:buFont typeface="Arial" panose="020B0604020202020204" pitchFamily="34" charset="0"/>
              <a:buChar char="•"/>
            </a:pPr>
            <a:r>
              <a:rPr lang="en-US" dirty="0">
                <a:solidFill>
                  <a:schemeClr val="tx1">
                    <a:lumMod val="50000"/>
                    <a:lumOff val="50000"/>
                  </a:schemeClr>
                </a:solidFill>
              </a:rPr>
              <a:t>Collected from a truck in an urban environment over the course of 22 minutes</a:t>
            </a:r>
          </a:p>
          <a:p>
            <a:pPr marL="285750" indent="-285750">
              <a:buFont typeface="Arial" panose="020B0604020202020204" pitchFamily="34" charset="0"/>
              <a:buChar char="•"/>
            </a:pPr>
            <a:endParaRPr lang="en-US" dirty="0">
              <a:solidFill>
                <a:schemeClr val="tx1">
                  <a:lumMod val="50000"/>
                  <a:lumOff val="50000"/>
                </a:schemeClr>
              </a:solidFill>
            </a:endParaRPr>
          </a:p>
          <a:p>
            <a:pPr marL="285750" indent="-285750">
              <a:buFont typeface="Arial" panose="020B0604020202020204" pitchFamily="34" charset="0"/>
              <a:buChar char="•"/>
            </a:pPr>
            <a:r>
              <a:rPr lang="en-US" dirty="0">
                <a:solidFill>
                  <a:schemeClr val="tx1">
                    <a:lumMod val="50000"/>
                    <a:lumOff val="50000"/>
                  </a:schemeClr>
                </a:solidFill>
              </a:rPr>
              <a:t>163 Million data points, roughly 123,907 points per second. </a:t>
            </a:r>
          </a:p>
          <a:p>
            <a:endParaRPr lang="en-US" dirty="0">
              <a:solidFill>
                <a:schemeClr val="tx1">
                  <a:lumMod val="50000"/>
                  <a:lumOff val="50000"/>
                </a:schemeClr>
              </a:solidFill>
            </a:endParaRPr>
          </a:p>
          <a:p>
            <a:endParaRPr lang="en-US" dirty="0">
              <a:solidFill>
                <a:schemeClr val="tx1">
                  <a:lumMod val="50000"/>
                  <a:lumOff val="50000"/>
                </a:schemeClr>
              </a:solidFill>
            </a:endParaRPr>
          </a:p>
        </p:txBody>
      </p:sp>
    </p:spTree>
    <p:extLst>
      <p:ext uri="{BB962C8B-B14F-4D97-AF65-F5344CB8AC3E}">
        <p14:creationId xmlns:p14="http://schemas.microsoft.com/office/powerpoint/2010/main" val="26050306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80EF8-86C8-4723-BC00-8C2BAA3CEBB4}"/>
              </a:ext>
            </a:extLst>
          </p:cNvPr>
          <p:cNvSpPr>
            <a:spLocks noGrp="1"/>
          </p:cNvSpPr>
          <p:nvPr>
            <p:ph type="title"/>
          </p:nvPr>
        </p:nvSpPr>
        <p:spPr/>
        <p:txBody>
          <a:bodyPr/>
          <a:lstStyle/>
          <a:p>
            <a:r>
              <a:rPr lang="en-US" dirty="0"/>
              <a:t>Editing In Cloud Window</a:t>
            </a:r>
          </a:p>
        </p:txBody>
      </p:sp>
      <p:pic>
        <p:nvPicPr>
          <p:cNvPr id="3" name="Picture 2">
            <a:extLst>
              <a:ext uri="{FF2B5EF4-FFF2-40B4-BE49-F238E27FC236}">
                <a16:creationId xmlns:a16="http://schemas.microsoft.com/office/drawing/2014/main" id="{BDA60DEE-0F1E-4BB3-93CD-72D5EB2A1904}"/>
              </a:ext>
            </a:extLst>
          </p:cNvPr>
          <p:cNvPicPr>
            <a:picLocks noChangeAspect="1"/>
          </p:cNvPicPr>
          <p:nvPr/>
        </p:nvPicPr>
        <p:blipFill>
          <a:blip r:embed="rId2"/>
          <a:stretch>
            <a:fillRect/>
          </a:stretch>
        </p:blipFill>
        <p:spPr>
          <a:xfrm>
            <a:off x="3552049" y="898358"/>
            <a:ext cx="8305853" cy="4828672"/>
          </a:xfrm>
          <a:prstGeom prst="rect">
            <a:avLst/>
          </a:prstGeom>
          <a:ln>
            <a:solidFill>
              <a:schemeClr val="tx1"/>
            </a:solidFill>
          </a:ln>
        </p:spPr>
      </p:pic>
      <p:sp>
        <p:nvSpPr>
          <p:cNvPr id="4" name="TextBox 3">
            <a:extLst>
              <a:ext uri="{FF2B5EF4-FFF2-40B4-BE49-F238E27FC236}">
                <a16:creationId xmlns:a16="http://schemas.microsoft.com/office/drawing/2014/main" id="{6CB7025F-2FF5-4427-AFED-EB39AAE8B0F5}"/>
              </a:ext>
            </a:extLst>
          </p:cNvPr>
          <p:cNvSpPr txBox="1"/>
          <p:nvPr/>
        </p:nvSpPr>
        <p:spPr>
          <a:xfrm>
            <a:off x="525150" y="2435531"/>
            <a:ext cx="2959070" cy="1754326"/>
          </a:xfrm>
          <a:prstGeom prst="rect">
            <a:avLst/>
          </a:prstGeom>
          <a:noFill/>
        </p:spPr>
        <p:txBody>
          <a:bodyPr wrap="square" rtlCol="0">
            <a:spAutoFit/>
          </a:bodyPr>
          <a:lstStyle/>
          <a:p>
            <a:r>
              <a:rPr lang="en-US" dirty="0">
                <a:solidFill>
                  <a:schemeClr val="tx1">
                    <a:lumMod val="50000"/>
                    <a:lumOff val="50000"/>
                  </a:schemeClr>
                </a:solidFill>
              </a:rPr>
              <a:t>Using the Cloud Window with the Checked Beams allows the user to visually see where edits have been stored and new edits are required</a:t>
            </a:r>
          </a:p>
        </p:txBody>
      </p:sp>
    </p:spTree>
    <p:extLst>
      <p:ext uri="{BB962C8B-B14F-4D97-AF65-F5344CB8AC3E}">
        <p14:creationId xmlns:p14="http://schemas.microsoft.com/office/powerpoint/2010/main" val="33965964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CEBBE3-C11C-431F-94E6-7D0A1ECC37BC}"/>
              </a:ext>
            </a:extLst>
          </p:cNvPr>
          <p:cNvSpPr>
            <a:spLocks noGrp="1"/>
          </p:cNvSpPr>
          <p:nvPr>
            <p:ph type="title"/>
          </p:nvPr>
        </p:nvSpPr>
        <p:spPr/>
        <p:txBody>
          <a:bodyPr/>
          <a:lstStyle/>
          <a:p>
            <a:r>
              <a:rPr lang="en-US" dirty="0"/>
              <a:t>LiDAR Background</a:t>
            </a:r>
          </a:p>
        </p:txBody>
      </p:sp>
    </p:spTree>
    <p:extLst>
      <p:ext uri="{BB962C8B-B14F-4D97-AF65-F5344CB8AC3E}">
        <p14:creationId xmlns:p14="http://schemas.microsoft.com/office/powerpoint/2010/main" val="22830285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C83E9-FE09-4C68-AC1C-6B675A9730CF}"/>
              </a:ext>
            </a:extLst>
          </p:cNvPr>
          <p:cNvSpPr>
            <a:spLocks noGrp="1"/>
          </p:cNvSpPr>
          <p:nvPr>
            <p:ph type="title"/>
          </p:nvPr>
        </p:nvSpPr>
        <p:spPr/>
        <p:txBody>
          <a:bodyPr/>
          <a:lstStyle/>
          <a:p>
            <a:r>
              <a:rPr lang="en-US" dirty="0"/>
              <a:t>Saving a Calibration – Boat File</a:t>
            </a:r>
          </a:p>
        </p:txBody>
      </p:sp>
      <p:pic>
        <p:nvPicPr>
          <p:cNvPr id="3" name="Picture 2">
            <a:extLst>
              <a:ext uri="{FF2B5EF4-FFF2-40B4-BE49-F238E27FC236}">
                <a16:creationId xmlns:a16="http://schemas.microsoft.com/office/drawing/2014/main" id="{A4FA62F5-51B0-4A55-AC85-810B4F4E35B4}"/>
              </a:ext>
            </a:extLst>
          </p:cNvPr>
          <p:cNvPicPr>
            <a:picLocks noChangeAspect="1"/>
          </p:cNvPicPr>
          <p:nvPr/>
        </p:nvPicPr>
        <p:blipFill>
          <a:blip r:embed="rId2"/>
          <a:stretch>
            <a:fillRect/>
          </a:stretch>
        </p:blipFill>
        <p:spPr>
          <a:xfrm>
            <a:off x="5264621" y="859091"/>
            <a:ext cx="5490260" cy="5139818"/>
          </a:xfrm>
          <a:prstGeom prst="rect">
            <a:avLst/>
          </a:prstGeom>
          <a:ln>
            <a:solidFill>
              <a:schemeClr val="tx1">
                <a:lumMod val="50000"/>
                <a:lumOff val="50000"/>
              </a:schemeClr>
            </a:solidFill>
          </a:ln>
        </p:spPr>
      </p:pic>
      <p:sp>
        <p:nvSpPr>
          <p:cNvPr id="4" name="TextBox 3">
            <a:extLst>
              <a:ext uri="{FF2B5EF4-FFF2-40B4-BE49-F238E27FC236}">
                <a16:creationId xmlns:a16="http://schemas.microsoft.com/office/drawing/2014/main" id="{DE58CCBC-E537-4134-914B-D915FC368738}"/>
              </a:ext>
            </a:extLst>
          </p:cNvPr>
          <p:cNvSpPr txBox="1"/>
          <p:nvPr/>
        </p:nvSpPr>
        <p:spPr>
          <a:xfrm>
            <a:off x="639641" y="2274838"/>
            <a:ext cx="4057650" cy="2308324"/>
          </a:xfrm>
          <a:prstGeom prst="rect">
            <a:avLst/>
          </a:prstGeom>
          <a:noFill/>
        </p:spPr>
        <p:txBody>
          <a:bodyPr wrap="square" rtlCol="0">
            <a:spAutoFit/>
          </a:bodyPr>
          <a:lstStyle/>
          <a:p>
            <a:r>
              <a:rPr lang="en-US" dirty="0">
                <a:solidFill>
                  <a:schemeClr val="tx1">
                    <a:lumMod val="50000"/>
                    <a:lumOff val="50000"/>
                  </a:schemeClr>
                </a:solidFill>
              </a:rPr>
              <a:t>The Read Parameters menu allows the user to load and save a calibration file for a particular set of hardware. </a:t>
            </a:r>
          </a:p>
          <a:p>
            <a:endParaRPr lang="en-US" dirty="0">
              <a:solidFill>
                <a:schemeClr val="tx1">
                  <a:lumMod val="50000"/>
                  <a:lumOff val="50000"/>
                </a:schemeClr>
              </a:solidFill>
            </a:endParaRPr>
          </a:p>
          <a:p>
            <a:r>
              <a:rPr lang="en-US" dirty="0">
                <a:solidFill>
                  <a:schemeClr val="tx1">
                    <a:lumMod val="50000"/>
                    <a:lumOff val="50000"/>
                  </a:schemeClr>
                </a:solidFill>
              </a:rPr>
              <a:t>This setting is useful to store and recall offsets for the Payload if there is ever a question of the correct offsets during survey. </a:t>
            </a:r>
          </a:p>
        </p:txBody>
      </p:sp>
    </p:spTree>
    <p:extLst>
      <p:ext uri="{BB962C8B-B14F-4D97-AF65-F5344CB8AC3E}">
        <p14:creationId xmlns:p14="http://schemas.microsoft.com/office/powerpoint/2010/main" val="9309537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4AB6F7-8F47-4A1C-8CD9-13139B0379EB}"/>
              </a:ext>
            </a:extLst>
          </p:cNvPr>
          <p:cNvSpPr>
            <a:spLocks noGrp="1"/>
          </p:cNvSpPr>
          <p:nvPr>
            <p:ph type="title"/>
          </p:nvPr>
        </p:nvSpPr>
        <p:spPr>
          <a:xfrm>
            <a:off x="457320" y="2941984"/>
            <a:ext cx="9609101" cy="2743200"/>
          </a:xfrm>
        </p:spPr>
        <p:txBody>
          <a:bodyPr anchor="ctr"/>
          <a:lstStyle/>
          <a:p>
            <a:r>
              <a:rPr lang="en-US" dirty="0"/>
              <a:t>LAS Output from HYPACK</a:t>
            </a:r>
          </a:p>
        </p:txBody>
      </p:sp>
    </p:spTree>
    <p:extLst>
      <p:ext uri="{BB962C8B-B14F-4D97-AF65-F5344CB8AC3E}">
        <p14:creationId xmlns:p14="http://schemas.microsoft.com/office/powerpoint/2010/main" val="8618478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165073D-C80F-4E66-8B47-02E47CCD9721}"/>
              </a:ext>
            </a:extLst>
          </p:cNvPr>
          <p:cNvSpPr>
            <a:spLocks noGrp="1"/>
          </p:cNvSpPr>
          <p:nvPr>
            <p:ph type="title"/>
          </p:nvPr>
        </p:nvSpPr>
        <p:spPr/>
        <p:txBody>
          <a:bodyPr/>
          <a:lstStyle/>
          <a:p>
            <a:r>
              <a:rPr lang="en-US" dirty="0"/>
              <a:t>Saving an LAS File</a:t>
            </a:r>
          </a:p>
        </p:txBody>
      </p:sp>
      <p:pic>
        <p:nvPicPr>
          <p:cNvPr id="4" name="Picture 3">
            <a:extLst>
              <a:ext uri="{FF2B5EF4-FFF2-40B4-BE49-F238E27FC236}">
                <a16:creationId xmlns:a16="http://schemas.microsoft.com/office/drawing/2014/main" id="{0F488471-4EE1-4570-AED2-957B58333506}"/>
              </a:ext>
            </a:extLst>
          </p:cNvPr>
          <p:cNvPicPr>
            <a:picLocks noChangeAspect="1"/>
          </p:cNvPicPr>
          <p:nvPr/>
        </p:nvPicPr>
        <p:blipFill>
          <a:blip r:embed="rId2"/>
          <a:stretch>
            <a:fillRect/>
          </a:stretch>
        </p:blipFill>
        <p:spPr>
          <a:xfrm>
            <a:off x="3408946" y="961989"/>
            <a:ext cx="8269587" cy="4683066"/>
          </a:xfrm>
          <a:prstGeom prst="rect">
            <a:avLst/>
          </a:prstGeom>
          <a:ln>
            <a:solidFill>
              <a:schemeClr val="tx1">
                <a:lumMod val="50000"/>
                <a:lumOff val="50000"/>
              </a:schemeClr>
            </a:solidFill>
          </a:ln>
        </p:spPr>
      </p:pic>
      <p:sp>
        <p:nvSpPr>
          <p:cNvPr id="2" name="TextBox 1">
            <a:extLst>
              <a:ext uri="{FF2B5EF4-FFF2-40B4-BE49-F238E27FC236}">
                <a16:creationId xmlns:a16="http://schemas.microsoft.com/office/drawing/2014/main" id="{C9360A41-A929-47FE-8F1E-F9227563F601}"/>
              </a:ext>
            </a:extLst>
          </p:cNvPr>
          <p:cNvSpPr txBox="1"/>
          <p:nvPr/>
        </p:nvSpPr>
        <p:spPr>
          <a:xfrm>
            <a:off x="457320" y="2551837"/>
            <a:ext cx="2823410" cy="1754326"/>
          </a:xfrm>
          <a:prstGeom prst="rect">
            <a:avLst/>
          </a:prstGeom>
          <a:noFill/>
        </p:spPr>
        <p:txBody>
          <a:bodyPr wrap="square" rtlCol="0">
            <a:spAutoFit/>
          </a:bodyPr>
          <a:lstStyle/>
          <a:p>
            <a:r>
              <a:rPr lang="en-US" dirty="0">
                <a:solidFill>
                  <a:schemeClr val="tx1">
                    <a:lumMod val="50000"/>
                    <a:lumOff val="50000"/>
                  </a:schemeClr>
                </a:solidFill>
              </a:rPr>
              <a:t>The MBMAX64 Editor allows the user to save an LAS file with one point per cell or all of the data.</a:t>
            </a:r>
          </a:p>
          <a:p>
            <a:endParaRPr lang="en-US" dirty="0">
              <a:solidFill>
                <a:schemeClr val="tx1">
                  <a:lumMod val="50000"/>
                  <a:lumOff val="50000"/>
                </a:schemeClr>
              </a:solidFill>
            </a:endParaRPr>
          </a:p>
          <a:p>
            <a:endParaRPr lang="en-US" dirty="0">
              <a:solidFill>
                <a:schemeClr val="tx1">
                  <a:lumMod val="50000"/>
                  <a:lumOff val="50000"/>
                </a:schemeClr>
              </a:solidFill>
            </a:endParaRPr>
          </a:p>
        </p:txBody>
      </p:sp>
    </p:spTree>
    <p:extLst>
      <p:ext uri="{BB962C8B-B14F-4D97-AF65-F5344CB8AC3E}">
        <p14:creationId xmlns:p14="http://schemas.microsoft.com/office/powerpoint/2010/main" val="12485380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6F69DE-15C2-4255-B585-A40334E7834C}"/>
              </a:ext>
            </a:extLst>
          </p:cNvPr>
          <p:cNvSpPr>
            <a:spLocks noGrp="1"/>
          </p:cNvSpPr>
          <p:nvPr>
            <p:ph type="title"/>
          </p:nvPr>
        </p:nvSpPr>
        <p:spPr>
          <a:xfrm>
            <a:off x="457320" y="2941984"/>
            <a:ext cx="9416596" cy="2743200"/>
          </a:xfrm>
        </p:spPr>
        <p:txBody>
          <a:bodyPr anchor="ctr"/>
          <a:lstStyle/>
          <a:p>
            <a:r>
              <a:rPr lang="en-US" dirty="0"/>
              <a:t>Esri Output for LiDAR Data</a:t>
            </a:r>
          </a:p>
        </p:txBody>
      </p:sp>
    </p:spTree>
    <p:extLst>
      <p:ext uri="{BB962C8B-B14F-4D97-AF65-F5344CB8AC3E}">
        <p14:creationId xmlns:p14="http://schemas.microsoft.com/office/powerpoint/2010/main" val="31117266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6CCAC0-C2CB-46F5-9BFC-E7D8F6235B39}"/>
              </a:ext>
            </a:extLst>
          </p:cNvPr>
          <p:cNvSpPr>
            <a:spLocks noGrp="1"/>
          </p:cNvSpPr>
          <p:nvPr>
            <p:ph type="title"/>
          </p:nvPr>
        </p:nvSpPr>
        <p:spPr/>
        <p:txBody>
          <a:bodyPr/>
          <a:lstStyle/>
          <a:p>
            <a:r>
              <a:rPr lang="en-US" dirty="0"/>
              <a:t>Export XYZ from HYPACK Shell</a:t>
            </a:r>
          </a:p>
        </p:txBody>
      </p:sp>
      <p:pic>
        <p:nvPicPr>
          <p:cNvPr id="4" name="Picture 3">
            <a:extLst>
              <a:ext uri="{FF2B5EF4-FFF2-40B4-BE49-F238E27FC236}">
                <a16:creationId xmlns:a16="http://schemas.microsoft.com/office/drawing/2014/main" id="{C40BFB10-45D7-4C82-A8EE-79FC940ECC67}"/>
              </a:ext>
            </a:extLst>
          </p:cNvPr>
          <p:cNvPicPr>
            <a:picLocks noChangeAspect="1"/>
          </p:cNvPicPr>
          <p:nvPr/>
        </p:nvPicPr>
        <p:blipFill>
          <a:blip r:embed="rId2"/>
          <a:stretch>
            <a:fillRect/>
          </a:stretch>
        </p:blipFill>
        <p:spPr>
          <a:xfrm>
            <a:off x="4867515" y="1099665"/>
            <a:ext cx="6403331" cy="4527607"/>
          </a:xfrm>
          <a:prstGeom prst="rect">
            <a:avLst/>
          </a:prstGeom>
          <a:ln>
            <a:solidFill>
              <a:schemeClr val="tx1">
                <a:lumMod val="50000"/>
                <a:lumOff val="50000"/>
              </a:schemeClr>
            </a:solidFill>
          </a:ln>
        </p:spPr>
      </p:pic>
      <p:sp>
        <p:nvSpPr>
          <p:cNvPr id="5" name="TextBox 4">
            <a:extLst>
              <a:ext uri="{FF2B5EF4-FFF2-40B4-BE49-F238E27FC236}">
                <a16:creationId xmlns:a16="http://schemas.microsoft.com/office/drawing/2014/main" id="{8B03F205-98FE-4EF3-A72D-7EDA00C090CA}"/>
              </a:ext>
            </a:extLst>
          </p:cNvPr>
          <p:cNvSpPr txBox="1"/>
          <p:nvPr/>
        </p:nvSpPr>
        <p:spPr>
          <a:xfrm>
            <a:off x="613672" y="2967335"/>
            <a:ext cx="4097491" cy="923330"/>
          </a:xfrm>
          <a:prstGeom prst="rect">
            <a:avLst/>
          </a:prstGeom>
          <a:noFill/>
        </p:spPr>
        <p:txBody>
          <a:bodyPr wrap="square" rtlCol="0">
            <a:spAutoFit/>
          </a:bodyPr>
          <a:lstStyle/>
          <a:p>
            <a:r>
              <a:rPr lang="en-US" dirty="0">
                <a:solidFill>
                  <a:schemeClr val="tx1">
                    <a:lumMod val="50000"/>
                    <a:lumOff val="50000"/>
                  </a:schemeClr>
                </a:solidFill>
              </a:rPr>
              <a:t>In the HYPACK Shell the user can right click on the XYZ file and Export to the ArcGIS Geodatabase</a:t>
            </a:r>
          </a:p>
        </p:txBody>
      </p:sp>
    </p:spTree>
    <p:extLst>
      <p:ext uri="{BB962C8B-B14F-4D97-AF65-F5344CB8AC3E}">
        <p14:creationId xmlns:p14="http://schemas.microsoft.com/office/powerpoint/2010/main" val="36805902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750D1-29FD-423E-BD05-C10409D4BEB7}"/>
              </a:ext>
            </a:extLst>
          </p:cNvPr>
          <p:cNvSpPr>
            <a:spLocks noGrp="1"/>
          </p:cNvSpPr>
          <p:nvPr>
            <p:ph type="title"/>
          </p:nvPr>
        </p:nvSpPr>
        <p:spPr/>
        <p:txBody>
          <a:bodyPr/>
          <a:lstStyle/>
          <a:p>
            <a:r>
              <a:rPr lang="en-US" dirty="0"/>
              <a:t>Esri – ArcGIS Pro </a:t>
            </a:r>
          </a:p>
        </p:txBody>
      </p:sp>
      <p:pic>
        <p:nvPicPr>
          <p:cNvPr id="3" name="Picture 2" descr="Map&#10;&#10;Description automatically generated">
            <a:extLst>
              <a:ext uri="{FF2B5EF4-FFF2-40B4-BE49-F238E27FC236}">
                <a16:creationId xmlns:a16="http://schemas.microsoft.com/office/drawing/2014/main" id="{47294A95-D8AA-4646-82AF-41F4FF2608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2169" y="867212"/>
            <a:ext cx="8622750" cy="4992851"/>
          </a:xfrm>
          <a:prstGeom prst="rect">
            <a:avLst/>
          </a:prstGeom>
        </p:spPr>
      </p:pic>
      <p:sp>
        <p:nvSpPr>
          <p:cNvPr id="4" name="TextBox 3">
            <a:extLst>
              <a:ext uri="{FF2B5EF4-FFF2-40B4-BE49-F238E27FC236}">
                <a16:creationId xmlns:a16="http://schemas.microsoft.com/office/drawing/2014/main" id="{2F36862B-B63A-4406-AB91-CCB5CAE335B2}"/>
              </a:ext>
            </a:extLst>
          </p:cNvPr>
          <p:cNvSpPr txBox="1"/>
          <p:nvPr/>
        </p:nvSpPr>
        <p:spPr>
          <a:xfrm>
            <a:off x="353268" y="2741200"/>
            <a:ext cx="2486525" cy="1477328"/>
          </a:xfrm>
          <a:prstGeom prst="rect">
            <a:avLst/>
          </a:prstGeom>
          <a:noFill/>
        </p:spPr>
        <p:txBody>
          <a:bodyPr wrap="square" rtlCol="0">
            <a:spAutoFit/>
          </a:bodyPr>
          <a:lstStyle/>
          <a:p>
            <a:r>
              <a:rPr lang="en-US" dirty="0">
                <a:solidFill>
                  <a:schemeClr val="tx1">
                    <a:lumMod val="50000"/>
                    <a:lumOff val="50000"/>
                  </a:schemeClr>
                </a:solidFill>
              </a:rPr>
              <a:t>Once the data is saved into the ArcGIS Geo-database the full power of ArcGIS is available to the user. </a:t>
            </a:r>
          </a:p>
        </p:txBody>
      </p:sp>
    </p:spTree>
    <p:extLst>
      <p:ext uri="{BB962C8B-B14F-4D97-AF65-F5344CB8AC3E}">
        <p14:creationId xmlns:p14="http://schemas.microsoft.com/office/powerpoint/2010/main" val="30411598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C8A27-4D7A-41E7-AA7E-CB5CD361BB16}"/>
              </a:ext>
            </a:extLst>
          </p:cNvPr>
          <p:cNvSpPr>
            <a:spLocks noGrp="1"/>
          </p:cNvSpPr>
          <p:nvPr>
            <p:ph type="title"/>
          </p:nvPr>
        </p:nvSpPr>
        <p:spPr/>
        <p:txBody>
          <a:bodyPr/>
          <a:lstStyle/>
          <a:p>
            <a:r>
              <a:rPr lang="en-US" dirty="0"/>
              <a:t>Beam Divergence – LiDAR Systems</a:t>
            </a:r>
          </a:p>
        </p:txBody>
      </p:sp>
      <p:sp>
        <p:nvSpPr>
          <p:cNvPr id="3" name="Rectangle 2">
            <a:extLst>
              <a:ext uri="{FF2B5EF4-FFF2-40B4-BE49-F238E27FC236}">
                <a16:creationId xmlns:a16="http://schemas.microsoft.com/office/drawing/2014/main" id="{80183B32-175E-4BE4-B50C-1BC7BC55E9DE}"/>
              </a:ext>
            </a:extLst>
          </p:cNvPr>
          <p:cNvSpPr/>
          <p:nvPr/>
        </p:nvSpPr>
        <p:spPr>
          <a:xfrm>
            <a:off x="457319" y="1353665"/>
            <a:ext cx="4830297" cy="3693319"/>
          </a:xfrm>
          <a:prstGeom prst="rect">
            <a:avLst/>
          </a:prstGeom>
        </p:spPr>
        <p:txBody>
          <a:bodyPr wrap="square">
            <a:spAutoFit/>
          </a:bodyPr>
          <a:lstStyle/>
          <a:p>
            <a:r>
              <a:rPr lang="en-US" dirty="0">
                <a:solidFill>
                  <a:srgbClr val="1D1D1D"/>
                </a:solidFill>
                <a:latin typeface="segoe ui" panose="020B0502040204020203" pitchFamily="34" charset="0"/>
              </a:rPr>
              <a:t>Beam Divergence describes the change in diameter of each IR pulse that the LIDAR emits as it travels away from the source </a:t>
            </a:r>
          </a:p>
          <a:p>
            <a:endParaRPr lang="en-US" i="1" dirty="0">
              <a:solidFill>
                <a:srgbClr val="1D1D1D"/>
              </a:solidFill>
              <a:latin typeface="segoe ui" panose="020B0502040204020203" pitchFamily="34" charset="0"/>
            </a:endParaRPr>
          </a:p>
          <a:p>
            <a:r>
              <a:rPr lang="en-US" i="1" dirty="0">
                <a:solidFill>
                  <a:srgbClr val="1D1D1D"/>
                </a:solidFill>
                <a:latin typeface="segoe ui" panose="020B0502040204020203" pitchFamily="34" charset="0"/>
              </a:rPr>
              <a:t>(i.e. The pulse gets wider the further away from the LIDAR gun it travels)</a:t>
            </a:r>
            <a:r>
              <a:rPr lang="en-US" dirty="0">
                <a:solidFill>
                  <a:srgbClr val="1D1D1D"/>
                </a:solidFill>
                <a:latin typeface="segoe ui" panose="020B0502040204020203" pitchFamily="34" charset="0"/>
              </a:rPr>
              <a:t>. </a:t>
            </a:r>
          </a:p>
          <a:p>
            <a:endParaRPr lang="en-US" dirty="0">
              <a:solidFill>
                <a:srgbClr val="1D1D1D"/>
              </a:solidFill>
              <a:latin typeface="segoe ui" panose="020B0502040204020203" pitchFamily="34" charset="0"/>
            </a:endParaRPr>
          </a:p>
          <a:p>
            <a:r>
              <a:rPr lang="en-US" dirty="0">
                <a:solidFill>
                  <a:srgbClr val="1D1D1D"/>
                </a:solidFill>
                <a:latin typeface="segoe ui" panose="020B0502040204020203" pitchFamily="34" charset="0"/>
              </a:rPr>
              <a:t>This change is typically measured in milliradians (</a:t>
            </a:r>
            <a:r>
              <a:rPr lang="en-US" dirty="0" err="1">
                <a:solidFill>
                  <a:srgbClr val="1D1D1D"/>
                </a:solidFill>
                <a:latin typeface="segoe ui" panose="020B0502040204020203" pitchFamily="34" charset="0"/>
              </a:rPr>
              <a:t>mrad</a:t>
            </a:r>
            <a:r>
              <a:rPr lang="en-US" dirty="0">
                <a:solidFill>
                  <a:srgbClr val="1D1D1D"/>
                </a:solidFill>
                <a:latin typeface="segoe ui" panose="020B0502040204020203" pitchFamily="34" charset="0"/>
              </a:rPr>
              <a:t>), radians are standard units of measuring the ratio between the length of an arc (two points on the outer edge of a circle) and its radius (center point of the circle).</a:t>
            </a:r>
            <a:endParaRPr lang="en-US" dirty="0"/>
          </a:p>
        </p:txBody>
      </p:sp>
      <p:pic>
        <p:nvPicPr>
          <p:cNvPr id="4" name="Picture 3">
            <a:extLst>
              <a:ext uri="{FF2B5EF4-FFF2-40B4-BE49-F238E27FC236}">
                <a16:creationId xmlns:a16="http://schemas.microsoft.com/office/drawing/2014/main" id="{5BA74066-FF76-4B96-98A9-55095EE7D223}"/>
              </a:ext>
            </a:extLst>
          </p:cNvPr>
          <p:cNvPicPr>
            <a:picLocks noChangeAspect="1"/>
          </p:cNvPicPr>
          <p:nvPr/>
        </p:nvPicPr>
        <p:blipFill>
          <a:blip r:embed="rId3"/>
          <a:stretch>
            <a:fillRect/>
          </a:stretch>
        </p:blipFill>
        <p:spPr>
          <a:xfrm>
            <a:off x="5499485" y="810418"/>
            <a:ext cx="5460348" cy="3693319"/>
          </a:xfrm>
          <a:prstGeom prst="rect">
            <a:avLst/>
          </a:prstGeom>
        </p:spPr>
      </p:pic>
    </p:spTree>
    <p:extLst>
      <p:ext uri="{BB962C8B-B14F-4D97-AF65-F5344CB8AC3E}">
        <p14:creationId xmlns:p14="http://schemas.microsoft.com/office/powerpoint/2010/main" val="27884241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5F4F2-A8D5-4E24-9935-4A1B904BD178}"/>
              </a:ext>
            </a:extLst>
          </p:cNvPr>
          <p:cNvSpPr>
            <a:spLocks noGrp="1"/>
          </p:cNvSpPr>
          <p:nvPr>
            <p:ph type="title"/>
          </p:nvPr>
        </p:nvSpPr>
        <p:spPr/>
        <p:txBody>
          <a:bodyPr/>
          <a:lstStyle/>
          <a:p>
            <a:r>
              <a:rPr lang="en-US" dirty="0"/>
              <a:t>LiDAR Footprint </a:t>
            </a:r>
          </a:p>
        </p:txBody>
      </p:sp>
      <p:grpSp>
        <p:nvGrpSpPr>
          <p:cNvPr id="8" name="Group 7">
            <a:extLst>
              <a:ext uri="{FF2B5EF4-FFF2-40B4-BE49-F238E27FC236}">
                <a16:creationId xmlns:a16="http://schemas.microsoft.com/office/drawing/2014/main" id="{46E75406-B647-4EFB-86ED-5691AAD3B4F6}"/>
              </a:ext>
            </a:extLst>
          </p:cNvPr>
          <p:cNvGrpSpPr/>
          <p:nvPr/>
        </p:nvGrpSpPr>
        <p:grpSpPr>
          <a:xfrm>
            <a:off x="6932161" y="424933"/>
            <a:ext cx="4056639" cy="5412114"/>
            <a:chOff x="7060070" y="296257"/>
            <a:chExt cx="4056639" cy="5412114"/>
          </a:xfrm>
        </p:grpSpPr>
        <p:sp>
          <p:nvSpPr>
            <p:cNvPr id="9" name="Flowchart: Connector 8">
              <a:extLst>
                <a:ext uri="{FF2B5EF4-FFF2-40B4-BE49-F238E27FC236}">
                  <a16:creationId xmlns:a16="http://schemas.microsoft.com/office/drawing/2014/main" id="{0CA659C3-3C63-4A70-8BA6-857F1942BA14}"/>
                </a:ext>
              </a:extLst>
            </p:cNvPr>
            <p:cNvSpPr/>
            <p:nvPr/>
          </p:nvSpPr>
          <p:spPr>
            <a:xfrm>
              <a:off x="7993543" y="4510915"/>
              <a:ext cx="164592" cy="164592"/>
            </a:xfrm>
            <a:prstGeom prst="flowChartConnector">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lowchart: Connector 9">
              <a:extLst>
                <a:ext uri="{FF2B5EF4-FFF2-40B4-BE49-F238E27FC236}">
                  <a16:creationId xmlns:a16="http://schemas.microsoft.com/office/drawing/2014/main" id="{C87335C5-9D4A-455C-85D5-84FF0B7AADCE}"/>
                </a:ext>
              </a:extLst>
            </p:cNvPr>
            <p:cNvSpPr/>
            <p:nvPr/>
          </p:nvSpPr>
          <p:spPr>
            <a:xfrm>
              <a:off x="9392866" y="4587427"/>
              <a:ext cx="9144" cy="9144"/>
            </a:xfrm>
            <a:prstGeom prst="flowChartConnector">
              <a:avLst/>
            </a:prstGeom>
            <a:solidFill>
              <a:schemeClr val="accent2">
                <a:lumMod val="40000"/>
                <a:lumOff val="60000"/>
              </a:schemeClr>
            </a:solidFill>
            <a:ln>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7F74187-C7C7-4349-BBF0-59A33C508A21}"/>
                </a:ext>
              </a:extLst>
            </p:cNvPr>
            <p:cNvSpPr txBox="1"/>
            <p:nvPr/>
          </p:nvSpPr>
          <p:spPr>
            <a:xfrm>
              <a:off x="7605412" y="4969707"/>
              <a:ext cx="811441" cy="738664"/>
            </a:xfrm>
            <a:prstGeom prst="rect">
              <a:avLst/>
            </a:prstGeom>
            <a:noFill/>
          </p:spPr>
          <p:txBody>
            <a:bodyPr wrap="none" rtlCol="0">
              <a:spAutoFit/>
            </a:bodyPr>
            <a:lstStyle/>
            <a:p>
              <a:r>
                <a:rPr lang="en-US" sz="1400" dirty="0"/>
                <a:t>VLP-16</a:t>
              </a:r>
            </a:p>
            <a:p>
              <a:endParaRPr lang="en-US" sz="1400" dirty="0"/>
            </a:p>
            <a:p>
              <a:r>
                <a:rPr lang="en-US" sz="1400" dirty="0"/>
                <a:t>3 </a:t>
              </a:r>
              <a:r>
                <a:rPr lang="en-US" sz="1400" dirty="0" err="1"/>
                <a:t>mRad</a:t>
              </a:r>
              <a:endParaRPr lang="en-US" sz="1400" dirty="0"/>
            </a:p>
          </p:txBody>
        </p:sp>
        <p:sp>
          <p:nvSpPr>
            <p:cNvPr id="12" name="TextBox 11">
              <a:extLst>
                <a:ext uri="{FF2B5EF4-FFF2-40B4-BE49-F238E27FC236}">
                  <a16:creationId xmlns:a16="http://schemas.microsoft.com/office/drawing/2014/main" id="{9346F81C-FE1C-4CDC-A159-15809CBE611C}"/>
                </a:ext>
              </a:extLst>
            </p:cNvPr>
            <p:cNvSpPr txBox="1"/>
            <p:nvPr/>
          </p:nvSpPr>
          <p:spPr>
            <a:xfrm>
              <a:off x="8867485" y="4754264"/>
              <a:ext cx="1059906" cy="954107"/>
            </a:xfrm>
            <a:prstGeom prst="rect">
              <a:avLst/>
            </a:prstGeom>
            <a:noFill/>
          </p:spPr>
          <p:txBody>
            <a:bodyPr wrap="none" rtlCol="0">
              <a:spAutoFit/>
            </a:bodyPr>
            <a:lstStyle/>
            <a:p>
              <a:pPr algn="ctr"/>
              <a:r>
                <a:rPr lang="en-US" sz="1400" dirty="0" err="1"/>
                <a:t>Riegl</a:t>
              </a:r>
              <a:endParaRPr lang="en-US" sz="1400" dirty="0"/>
            </a:p>
            <a:p>
              <a:pPr algn="ctr"/>
              <a:r>
                <a:rPr lang="en-US" sz="1400" dirty="0"/>
                <a:t>LMS-Z420i</a:t>
              </a:r>
            </a:p>
            <a:p>
              <a:pPr algn="ctr"/>
              <a:endParaRPr lang="en-US" sz="1400" dirty="0"/>
            </a:p>
            <a:p>
              <a:pPr algn="ctr"/>
              <a:r>
                <a:rPr lang="en-US" sz="1400" dirty="0"/>
                <a:t>0.25 </a:t>
              </a:r>
              <a:r>
                <a:rPr lang="en-US" sz="1400" dirty="0" err="1"/>
                <a:t>mRad</a:t>
              </a:r>
              <a:endParaRPr lang="en-US" sz="1400" dirty="0"/>
            </a:p>
          </p:txBody>
        </p:sp>
        <p:sp>
          <p:nvSpPr>
            <p:cNvPr id="13" name="Flowchart: Connector 12">
              <a:extLst>
                <a:ext uri="{FF2B5EF4-FFF2-40B4-BE49-F238E27FC236}">
                  <a16:creationId xmlns:a16="http://schemas.microsoft.com/office/drawing/2014/main" id="{A71A8A65-DF43-4833-BEC8-1AC6DD959AAA}"/>
                </a:ext>
              </a:extLst>
            </p:cNvPr>
            <p:cNvSpPr/>
            <p:nvPr/>
          </p:nvSpPr>
          <p:spPr>
            <a:xfrm>
              <a:off x="10560814" y="4637122"/>
              <a:ext cx="9144" cy="9144"/>
            </a:xfrm>
            <a:prstGeom prst="flowChartConnector">
              <a:avLst/>
            </a:prstGeom>
            <a:gradFill>
              <a:gsLst>
                <a:gs pos="0">
                  <a:srgbClr val="FF0000"/>
                </a:gs>
                <a:gs pos="100000">
                  <a:schemeClr val="accent1">
                    <a:tint val="50000"/>
                    <a:shade val="100000"/>
                    <a:satMod val="350000"/>
                  </a:schemeClr>
                </a:gs>
              </a:gsLst>
            </a:gra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6A535526-47F3-407F-A3C6-340ECFC6CD22}"/>
                </a:ext>
              </a:extLst>
            </p:cNvPr>
            <p:cNvSpPr txBox="1"/>
            <p:nvPr/>
          </p:nvSpPr>
          <p:spPr>
            <a:xfrm>
              <a:off x="10055201" y="4754264"/>
              <a:ext cx="1061508" cy="954107"/>
            </a:xfrm>
            <a:prstGeom prst="rect">
              <a:avLst/>
            </a:prstGeom>
            <a:noFill/>
          </p:spPr>
          <p:txBody>
            <a:bodyPr wrap="none" rtlCol="0">
              <a:spAutoFit/>
            </a:bodyPr>
            <a:lstStyle/>
            <a:p>
              <a:pPr algn="ctr"/>
              <a:r>
                <a:rPr lang="en-US" sz="1400" dirty="0" err="1"/>
                <a:t>Applanix</a:t>
              </a:r>
              <a:r>
                <a:rPr lang="en-US" sz="1400" dirty="0"/>
                <a:t> </a:t>
              </a:r>
            </a:p>
            <a:p>
              <a:pPr algn="ctr"/>
              <a:r>
                <a:rPr lang="en-US" sz="1400" dirty="0" err="1"/>
                <a:t>LANDMark</a:t>
              </a:r>
              <a:endParaRPr lang="en-US" sz="1400" dirty="0"/>
            </a:p>
            <a:p>
              <a:pPr algn="ctr"/>
              <a:endParaRPr lang="en-US" sz="1400" dirty="0"/>
            </a:p>
            <a:p>
              <a:pPr algn="ctr"/>
              <a:r>
                <a:rPr lang="en-US" sz="1400" dirty="0"/>
                <a:t>0.15 </a:t>
              </a:r>
              <a:r>
                <a:rPr lang="en-US" sz="1400" dirty="0" err="1"/>
                <a:t>mRad</a:t>
              </a:r>
              <a:endParaRPr lang="en-US" sz="1400" dirty="0"/>
            </a:p>
          </p:txBody>
        </p:sp>
        <p:sp>
          <p:nvSpPr>
            <p:cNvPr id="15" name="TextBox 14">
              <a:extLst>
                <a:ext uri="{FF2B5EF4-FFF2-40B4-BE49-F238E27FC236}">
                  <a16:creationId xmlns:a16="http://schemas.microsoft.com/office/drawing/2014/main" id="{766FDD55-EDAD-4417-92F7-A1C4CF6C9CF1}"/>
                </a:ext>
              </a:extLst>
            </p:cNvPr>
            <p:cNvSpPr txBox="1"/>
            <p:nvPr/>
          </p:nvSpPr>
          <p:spPr>
            <a:xfrm>
              <a:off x="7060070" y="4479042"/>
              <a:ext cx="474810" cy="246221"/>
            </a:xfrm>
            <a:prstGeom prst="rect">
              <a:avLst/>
            </a:prstGeom>
            <a:noFill/>
          </p:spPr>
          <p:txBody>
            <a:bodyPr wrap="none" rtlCol="0">
              <a:spAutoFit/>
            </a:bodyPr>
            <a:lstStyle/>
            <a:p>
              <a:r>
                <a:rPr lang="en-US" sz="1000" dirty="0"/>
                <a:t>50 Ft</a:t>
              </a:r>
            </a:p>
          </p:txBody>
        </p:sp>
        <p:sp>
          <p:nvSpPr>
            <p:cNvPr id="16" name="Flowchart: Connector 15">
              <a:extLst>
                <a:ext uri="{FF2B5EF4-FFF2-40B4-BE49-F238E27FC236}">
                  <a16:creationId xmlns:a16="http://schemas.microsoft.com/office/drawing/2014/main" id="{BAD2C99A-03AD-4579-8C92-69F4234EC947}"/>
                </a:ext>
              </a:extLst>
            </p:cNvPr>
            <p:cNvSpPr/>
            <p:nvPr/>
          </p:nvSpPr>
          <p:spPr>
            <a:xfrm>
              <a:off x="7864857" y="2906392"/>
              <a:ext cx="411480" cy="411480"/>
            </a:xfrm>
            <a:prstGeom prst="flowChartConnector">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Flowchart: Connector 16">
              <a:extLst>
                <a:ext uri="{FF2B5EF4-FFF2-40B4-BE49-F238E27FC236}">
                  <a16:creationId xmlns:a16="http://schemas.microsoft.com/office/drawing/2014/main" id="{158F43C2-710A-4CFF-8DAA-7B097747B443}"/>
                </a:ext>
              </a:extLst>
            </p:cNvPr>
            <p:cNvSpPr/>
            <p:nvPr/>
          </p:nvSpPr>
          <p:spPr>
            <a:xfrm>
              <a:off x="9374474" y="3094770"/>
              <a:ext cx="36576" cy="36576"/>
            </a:xfrm>
            <a:prstGeom prst="flowChartConnector">
              <a:avLst/>
            </a:prstGeom>
            <a:solidFill>
              <a:schemeClr val="accent2">
                <a:lumMod val="40000"/>
                <a:lumOff val="60000"/>
              </a:schemeClr>
            </a:solidFill>
            <a:ln>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Flowchart: Connector 17">
              <a:extLst>
                <a:ext uri="{FF2B5EF4-FFF2-40B4-BE49-F238E27FC236}">
                  <a16:creationId xmlns:a16="http://schemas.microsoft.com/office/drawing/2014/main" id="{6B92F84F-99CF-429E-BAF0-C373C4A2B016}"/>
                </a:ext>
              </a:extLst>
            </p:cNvPr>
            <p:cNvSpPr/>
            <p:nvPr/>
          </p:nvSpPr>
          <p:spPr>
            <a:xfrm>
              <a:off x="10572239" y="3134529"/>
              <a:ext cx="18288" cy="18288"/>
            </a:xfrm>
            <a:prstGeom prst="flowChartConnector">
              <a:avLst/>
            </a:prstGeom>
            <a:gradFill>
              <a:gsLst>
                <a:gs pos="0">
                  <a:srgbClr val="FF0000"/>
                </a:gs>
                <a:gs pos="100000">
                  <a:schemeClr val="accent1">
                    <a:tint val="50000"/>
                    <a:shade val="100000"/>
                    <a:satMod val="350000"/>
                  </a:schemeClr>
                </a:gs>
              </a:gsLst>
            </a:gra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092A5FA2-FF87-42C3-AC1E-D0A8FA1C2B11}"/>
                </a:ext>
              </a:extLst>
            </p:cNvPr>
            <p:cNvSpPr txBox="1"/>
            <p:nvPr/>
          </p:nvSpPr>
          <p:spPr>
            <a:xfrm>
              <a:off x="7061556" y="2986385"/>
              <a:ext cx="545342" cy="246221"/>
            </a:xfrm>
            <a:prstGeom prst="rect">
              <a:avLst/>
            </a:prstGeom>
            <a:noFill/>
          </p:spPr>
          <p:txBody>
            <a:bodyPr wrap="none" rtlCol="0">
              <a:spAutoFit/>
            </a:bodyPr>
            <a:lstStyle/>
            <a:p>
              <a:r>
                <a:rPr lang="en-US" sz="1000" dirty="0"/>
                <a:t>150 Ft</a:t>
              </a:r>
            </a:p>
          </p:txBody>
        </p:sp>
        <p:sp>
          <p:nvSpPr>
            <p:cNvPr id="20" name="Flowchart: Connector 19">
              <a:extLst>
                <a:ext uri="{FF2B5EF4-FFF2-40B4-BE49-F238E27FC236}">
                  <a16:creationId xmlns:a16="http://schemas.microsoft.com/office/drawing/2014/main" id="{C92ACCAF-436A-448F-AA41-27A2A10ADA7A}"/>
                </a:ext>
              </a:extLst>
            </p:cNvPr>
            <p:cNvSpPr/>
            <p:nvPr/>
          </p:nvSpPr>
          <p:spPr>
            <a:xfrm>
              <a:off x="7659117" y="296257"/>
              <a:ext cx="822960" cy="822960"/>
            </a:xfrm>
            <a:prstGeom prst="flowChartConnector">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Flowchart: Connector 20">
              <a:extLst>
                <a:ext uri="{FF2B5EF4-FFF2-40B4-BE49-F238E27FC236}">
                  <a16:creationId xmlns:a16="http://schemas.microsoft.com/office/drawing/2014/main" id="{FAE1B239-BD40-49B6-AEDD-9EABE670255F}"/>
                </a:ext>
              </a:extLst>
            </p:cNvPr>
            <p:cNvSpPr/>
            <p:nvPr/>
          </p:nvSpPr>
          <p:spPr>
            <a:xfrm>
              <a:off x="9354465" y="683072"/>
              <a:ext cx="73152" cy="73152"/>
            </a:xfrm>
            <a:prstGeom prst="flowChartConnector">
              <a:avLst/>
            </a:prstGeom>
            <a:solidFill>
              <a:schemeClr val="accent2">
                <a:lumMod val="40000"/>
                <a:lumOff val="60000"/>
              </a:schemeClr>
            </a:solidFill>
            <a:ln>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id="{47A4DCF8-2CF7-454A-9540-23FBAC9FA9FC}"/>
                </a:ext>
              </a:extLst>
            </p:cNvPr>
            <p:cNvSpPr/>
            <p:nvPr/>
          </p:nvSpPr>
          <p:spPr>
            <a:xfrm>
              <a:off x="10592117" y="723195"/>
              <a:ext cx="36576" cy="36576"/>
            </a:xfrm>
            <a:prstGeom prst="flowChartConnector">
              <a:avLst/>
            </a:prstGeom>
            <a:gradFill>
              <a:gsLst>
                <a:gs pos="0">
                  <a:srgbClr val="FF0000"/>
                </a:gs>
                <a:gs pos="100000">
                  <a:schemeClr val="accent1">
                    <a:tint val="50000"/>
                    <a:shade val="100000"/>
                    <a:satMod val="350000"/>
                  </a:schemeClr>
                </a:gs>
              </a:gsLst>
            </a:gra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04D4DF20-9065-4F1A-88CA-AE88F60A0E25}"/>
                </a:ext>
              </a:extLst>
            </p:cNvPr>
            <p:cNvSpPr txBox="1"/>
            <p:nvPr/>
          </p:nvSpPr>
          <p:spPr>
            <a:xfrm>
              <a:off x="7061556" y="744017"/>
              <a:ext cx="545342" cy="246221"/>
            </a:xfrm>
            <a:prstGeom prst="rect">
              <a:avLst/>
            </a:prstGeom>
            <a:noFill/>
          </p:spPr>
          <p:txBody>
            <a:bodyPr wrap="none" rtlCol="0">
              <a:spAutoFit/>
            </a:bodyPr>
            <a:lstStyle/>
            <a:p>
              <a:r>
                <a:rPr lang="en-US" sz="1000" dirty="0"/>
                <a:t>300 Ft</a:t>
              </a:r>
            </a:p>
          </p:txBody>
        </p:sp>
        <p:sp>
          <p:nvSpPr>
            <p:cNvPr id="24" name="Flowchart: Connector 23">
              <a:extLst>
                <a:ext uri="{FF2B5EF4-FFF2-40B4-BE49-F238E27FC236}">
                  <a16:creationId xmlns:a16="http://schemas.microsoft.com/office/drawing/2014/main" id="{1A5426BC-21D3-4BEF-9E4F-4A1EAF6BF541}"/>
                </a:ext>
              </a:extLst>
            </p:cNvPr>
            <p:cNvSpPr/>
            <p:nvPr/>
          </p:nvSpPr>
          <p:spPr>
            <a:xfrm>
              <a:off x="7727697" y="1231245"/>
              <a:ext cx="685800" cy="685800"/>
            </a:xfrm>
            <a:prstGeom prst="flowChartConnector">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Flowchart: Connector 24">
              <a:extLst>
                <a:ext uri="{FF2B5EF4-FFF2-40B4-BE49-F238E27FC236}">
                  <a16:creationId xmlns:a16="http://schemas.microsoft.com/office/drawing/2014/main" id="{97D13E5E-D1C5-4422-95AC-1F5210EAF2A3}"/>
                </a:ext>
              </a:extLst>
            </p:cNvPr>
            <p:cNvSpPr/>
            <p:nvPr/>
          </p:nvSpPr>
          <p:spPr>
            <a:xfrm>
              <a:off x="9364535" y="1549628"/>
              <a:ext cx="54864" cy="54864"/>
            </a:xfrm>
            <a:prstGeom prst="flowChartConnector">
              <a:avLst/>
            </a:prstGeom>
            <a:solidFill>
              <a:schemeClr val="accent2">
                <a:lumMod val="40000"/>
                <a:lumOff val="60000"/>
              </a:schemeClr>
            </a:solidFill>
            <a:ln>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Flowchart: Connector 25">
              <a:extLst>
                <a:ext uri="{FF2B5EF4-FFF2-40B4-BE49-F238E27FC236}">
                  <a16:creationId xmlns:a16="http://schemas.microsoft.com/office/drawing/2014/main" id="{62E0A5C9-B188-4859-9E64-3151F2117B1B}"/>
                </a:ext>
              </a:extLst>
            </p:cNvPr>
            <p:cNvSpPr/>
            <p:nvPr/>
          </p:nvSpPr>
          <p:spPr>
            <a:xfrm>
              <a:off x="10577593" y="1567915"/>
              <a:ext cx="36576" cy="36576"/>
            </a:xfrm>
            <a:prstGeom prst="flowChartConnector">
              <a:avLst/>
            </a:prstGeom>
            <a:gradFill>
              <a:gsLst>
                <a:gs pos="0">
                  <a:srgbClr val="FF0000"/>
                </a:gs>
                <a:gs pos="100000">
                  <a:schemeClr val="accent1">
                    <a:tint val="50000"/>
                    <a:shade val="100000"/>
                    <a:satMod val="350000"/>
                  </a:schemeClr>
                </a:gs>
              </a:gsLst>
            </a:gra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264B2593-E0AA-4185-AFF2-5D7C81424492}"/>
                </a:ext>
              </a:extLst>
            </p:cNvPr>
            <p:cNvSpPr txBox="1"/>
            <p:nvPr/>
          </p:nvSpPr>
          <p:spPr>
            <a:xfrm>
              <a:off x="7061556" y="1471060"/>
              <a:ext cx="545342" cy="246221"/>
            </a:xfrm>
            <a:prstGeom prst="rect">
              <a:avLst/>
            </a:prstGeom>
            <a:noFill/>
          </p:spPr>
          <p:txBody>
            <a:bodyPr wrap="none" rtlCol="0">
              <a:spAutoFit/>
            </a:bodyPr>
            <a:lstStyle/>
            <a:p>
              <a:r>
                <a:rPr lang="en-US" sz="1000" dirty="0"/>
                <a:t>250 Ft</a:t>
              </a:r>
            </a:p>
          </p:txBody>
        </p:sp>
        <p:sp>
          <p:nvSpPr>
            <p:cNvPr id="28" name="Flowchart: Connector 27">
              <a:extLst>
                <a:ext uri="{FF2B5EF4-FFF2-40B4-BE49-F238E27FC236}">
                  <a16:creationId xmlns:a16="http://schemas.microsoft.com/office/drawing/2014/main" id="{8C82BECB-2B21-4B87-A6CF-733E76A2B416}"/>
                </a:ext>
              </a:extLst>
            </p:cNvPr>
            <p:cNvSpPr/>
            <p:nvPr/>
          </p:nvSpPr>
          <p:spPr>
            <a:xfrm>
              <a:off x="7796277" y="2046462"/>
              <a:ext cx="548640" cy="548640"/>
            </a:xfrm>
            <a:prstGeom prst="flowChartConnector">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Flowchart: Connector 28">
              <a:extLst>
                <a:ext uri="{FF2B5EF4-FFF2-40B4-BE49-F238E27FC236}">
                  <a16:creationId xmlns:a16="http://schemas.microsoft.com/office/drawing/2014/main" id="{F539AE4B-D54B-4615-8833-4CC9A6A6791C}"/>
                </a:ext>
              </a:extLst>
            </p:cNvPr>
            <p:cNvSpPr/>
            <p:nvPr/>
          </p:nvSpPr>
          <p:spPr>
            <a:xfrm>
              <a:off x="9374474" y="2298903"/>
              <a:ext cx="45720" cy="45720"/>
            </a:xfrm>
            <a:prstGeom prst="flowChartConnector">
              <a:avLst/>
            </a:prstGeom>
            <a:solidFill>
              <a:schemeClr val="accent2">
                <a:lumMod val="40000"/>
                <a:lumOff val="60000"/>
              </a:schemeClr>
            </a:solidFill>
            <a:ln>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Flowchart: Connector 29">
              <a:extLst>
                <a:ext uri="{FF2B5EF4-FFF2-40B4-BE49-F238E27FC236}">
                  <a16:creationId xmlns:a16="http://schemas.microsoft.com/office/drawing/2014/main" id="{B1D936A7-8631-4F0D-8722-06B8079AAC18}"/>
                </a:ext>
              </a:extLst>
            </p:cNvPr>
            <p:cNvSpPr/>
            <p:nvPr/>
          </p:nvSpPr>
          <p:spPr>
            <a:xfrm>
              <a:off x="10572239" y="2328720"/>
              <a:ext cx="27432" cy="27432"/>
            </a:xfrm>
            <a:prstGeom prst="flowChartConnector">
              <a:avLst/>
            </a:prstGeom>
            <a:gradFill>
              <a:gsLst>
                <a:gs pos="0">
                  <a:srgbClr val="FF0000"/>
                </a:gs>
                <a:gs pos="100000">
                  <a:schemeClr val="accent1">
                    <a:tint val="50000"/>
                    <a:shade val="100000"/>
                    <a:satMod val="350000"/>
                  </a:schemeClr>
                </a:gs>
              </a:gsLst>
            </a:gra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57059F05-B9D5-430D-B5C2-C6A6EAED2DED}"/>
                </a:ext>
              </a:extLst>
            </p:cNvPr>
            <p:cNvSpPr txBox="1"/>
            <p:nvPr/>
          </p:nvSpPr>
          <p:spPr>
            <a:xfrm>
              <a:off x="7061556" y="2200457"/>
              <a:ext cx="545342" cy="246221"/>
            </a:xfrm>
            <a:prstGeom prst="rect">
              <a:avLst/>
            </a:prstGeom>
            <a:noFill/>
          </p:spPr>
          <p:txBody>
            <a:bodyPr wrap="none" rtlCol="0">
              <a:spAutoFit/>
            </a:bodyPr>
            <a:lstStyle/>
            <a:p>
              <a:r>
                <a:rPr lang="en-US" sz="1000" dirty="0"/>
                <a:t>200 Ft</a:t>
              </a:r>
            </a:p>
          </p:txBody>
        </p:sp>
        <p:sp>
          <p:nvSpPr>
            <p:cNvPr id="32" name="Flowchart: Connector 31">
              <a:extLst>
                <a:ext uri="{FF2B5EF4-FFF2-40B4-BE49-F238E27FC236}">
                  <a16:creationId xmlns:a16="http://schemas.microsoft.com/office/drawing/2014/main" id="{156FD23E-98E2-4BCF-A320-CFE089A4BEE3}"/>
                </a:ext>
              </a:extLst>
            </p:cNvPr>
            <p:cNvSpPr/>
            <p:nvPr/>
          </p:nvSpPr>
          <p:spPr>
            <a:xfrm>
              <a:off x="7934243" y="3711892"/>
              <a:ext cx="274320" cy="274320"/>
            </a:xfrm>
            <a:prstGeom prst="flowChartConnector">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Flowchart: Connector 32">
              <a:extLst>
                <a:ext uri="{FF2B5EF4-FFF2-40B4-BE49-F238E27FC236}">
                  <a16:creationId xmlns:a16="http://schemas.microsoft.com/office/drawing/2014/main" id="{042C45FC-AFDA-48F5-9E0D-B6574ABA20E9}"/>
                </a:ext>
              </a:extLst>
            </p:cNvPr>
            <p:cNvSpPr/>
            <p:nvPr/>
          </p:nvSpPr>
          <p:spPr>
            <a:xfrm>
              <a:off x="9382927" y="3851038"/>
              <a:ext cx="18288" cy="18288"/>
            </a:xfrm>
            <a:prstGeom prst="flowChartConnector">
              <a:avLst/>
            </a:prstGeom>
            <a:solidFill>
              <a:schemeClr val="accent2">
                <a:lumMod val="40000"/>
                <a:lumOff val="60000"/>
              </a:schemeClr>
            </a:solidFill>
            <a:ln>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Flowchart: Connector 33">
              <a:extLst>
                <a:ext uri="{FF2B5EF4-FFF2-40B4-BE49-F238E27FC236}">
                  <a16:creationId xmlns:a16="http://schemas.microsoft.com/office/drawing/2014/main" id="{A64DFBCC-FF3D-4E72-931C-B17992DDFB53}"/>
                </a:ext>
              </a:extLst>
            </p:cNvPr>
            <p:cNvSpPr/>
            <p:nvPr/>
          </p:nvSpPr>
          <p:spPr>
            <a:xfrm>
              <a:off x="10560817" y="3860977"/>
              <a:ext cx="18288" cy="18288"/>
            </a:xfrm>
            <a:prstGeom prst="flowChartConnector">
              <a:avLst/>
            </a:prstGeom>
            <a:gradFill>
              <a:gsLst>
                <a:gs pos="0">
                  <a:srgbClr val="FF0000"/>
                </a:gs>
                <a:gs pos="100000">
                  <a:schemeClr val="accent1">
                    <a:tint val="50000"/>
                    <a:shade val="100000"/>
                    <a:satMod val="350000"/>
                  </a:schemeClr>
                </a:gs>
              </a:gsLst>
            </a:gra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DB5E01F7-A900-4078-9C91-EEE80E1ED3D9}"/>
                </a:ext>
              </a:extLst>
            </p:cNvPr>
            <p:cNvSpPr txBox="1"/>
            <p:nvPr/>
          </p:nvSpPr>
          <p:spPr>
            <a:xfrm>
              <a:off x="7060070" y="3732714"/>
              <a:ext cx="545342" cy="246221"/>
            </a:xfrm>
            <a:prstGeom prst="rect">
              <a:avLst/>
            </a:prstGeom>
            <a:noFill/>
          </p:spPr>
          <p:txBody>
            <a:bodyPr wrap="none" rtlCol="0">
              <a:spAutoFit/>
            </a:bodyPr>
            <a:lstStyle/>
            <a:p>
              <a:r>
                <a:rPr lang="en-US" sz="1000" dirty="0"/>
                <a:t>100 Ft</a:t>
              </a:r>
            </a:p>
          </p:txBody>
        </p:sp>
      </p:grpSp>
      <p:sp>
        <p:nvSpPr>
          <p:cNvPr id="36" name="TextBox 35">
            <a:extLst>
              <a:ext uri="{FF2B5EF4-FFF2-40B4-BE49-F238E27FC236}">
                <a16:creationId xmlns:a16="http://schemas.microsoft.com/office/drawing/2014/main" id="{53FF0C07-2576-4013-9A57-09CA72AB6A97}"/>
              </a:ext>
            </a:extLst>
          </p:cNvPr>
          <p:cNvSpPr txBox="1"/>
          <p:nvPr/>
        </p:nvSpPr>
        <p:spPr>
          <a:xfrm>
            <a:off x="646044" y="1099665"/>
            <a:ext cx="5575851" cy="3970318"/>
          </a:xfrm>
          <a:prstGeom prst="rect">
            <a:avLst/>
          </a:prstGeom>
          <a:noFill/>
        </p:spPr>
        <p:txBody>
          <a:bodyPr wrap="square" rtlCol="0">
            <a:spAutoFit/>
          </a:bodyPr>
          <a:lstStyle/>
          <a:p>
            <a:r>
              <a:rPr lang="en-US" dirty="0"/>
              <a:t>The LiDAR system’s beam divergence is a critical part of understanding realistic results based upon the sensor being employed. </a:t>
            </a:r>
          </a:p>
          <a:p>
            <a:endParaRPr lang="en-US" dirty="0"/>
          </a:p>
          <a:p>
            <a:r>
              <a:rPr lang="en-US" dirty="0"/>
              <a:t>There are three LiDAR systems compared here over the maximum distance of the VLP-16 measured in feet. </a:t>
            </a:r>
          </a:p>
          <a:p>
            <a:endParaRPr lang="en-US" dirty="0"/>
          </a:p>
          <a:p>
            <a:r>
              <a:rPr lang="en-US" dirty="0"/>
              <a:t>At 300 feet from the sensor, the footprint of the VLP-16 is 0.9 feet in diameter. The </a:t>
            </a:r>
            <a:r>
              <a:rPr lang="en-US" dirty="0" err="1"/>
              <a:t>Applanix</a:t>
            </a:r>
            <a:r>
              <a:rPr lang="en-US" dirty="0"/>
              <a:t> </a:t>
            </a:r>
            <a:r>
              <a:rPr lang="en-US" dirty="0" err="1"/>
              <a:t>LandMARK</a:t>
            </a:r>
            <a:r>
              <a:rPr lang="en-US" dirty="0"/>
              <a:t> is 5% of the VLP-16 footprint, at 0.045 feet.</a:t>
            </a:r>
          </a:p>
          <a:p>
            <a:endParaRPr lang="en-US" dirty="0"/>
          </a:p>
          <a:p>
            <a:r>
              <a:rPr lang="en-US" dirty="0"/>
              <a:t>The cost difference between the VLP-16 and the </a:t>
            </a:r>
            <a:r>
              <a:rPr lang="en-US" dirty="0" err="1"/>
              <a:t>Applanix</a:t>
            </a:r>
            <a:r>
              <a:rPr lang="en-US" dirty="0"/>
              <a:t> system is significant. </a:t>
            </a:r>
          </a:p>
        </p:txBody>
      </p:sp>
    </p:spTree>
    <p:extLst>
      <p:ext uri="{BB962C8B-B14F-4D97-AF65-F5344CB8AC3E}">
        <p14:creationId xmlns:p14="http://schemas.microsoft.com/office/powerpoint/2010/main" val="39407491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4FD9C-FA92-41EB-B723-5469CFD31997}"/>
              </a:ext>
            </a:extLst>
          </p:cNvPr>
          <p:cNvSpPr>
            <a:spLocks noGrp="1"/>
          </p:cNvSpPr>
          <p:nvPr>
            <p:ph type="title"/>
          </p:nvPr>
        </p:nvSpPr>
        <p:spPr/>
        <p:txBody>
          <a:bodyPr/>
          <a:lstStyle/>
          <a:p>
            <a:r>
              <a:rPr lang="en-US" dirty="0"/>
              <a:t>Large Footprint versus Small Footprint</a:t>
            </a:r>
          </a:p>
        </p:txBody>
      </p:sp>
      <p:grpSp>
        <p:nvGrpSpPr>
          <p:cNvPr id="77" name="Group 76">
            <a:extLst>
              <a:ext uri="{FF2B5EF4-FFF2-40B4-BE49-F238E27FC236}">
                <a16:creationId xmlns:a16="http://schemas.microsoft.com/office/drawing/2014/main" id="{A3F58903-58CD-4DE9-8158-B69350DE4889}"/>
              </a:ext>
            </a:extLst>
          </p:cNvPr>
          <p:cNvGrpSpPr/>
          <p:nvPr/>
        </p:nvGrpSpPr>
        <p:grpSpPr>
          <a:xfrm>
            <a:off x="6748668" y="747357"/>
            <a:ext cx="4611757" cy="5280742"/>
            <a:chOff x="1698008" y="900906"/>
            <a:chExt cx="4212255" cy="5056187"/>
          </a:xfrm>
        </p:grpSpPr>
        <p:pic>
          <p:nvPicPr>
            <p:cNvPr id="78" name="Picture 77">
              <a:extLst>
                <a:ext uri="{FF2B5EF4-FFF2-40B4-BE49-F238E27FC236}">
                  <a16:creationId xmlns:a16="http://schemas.microsoft.com/office/drawing/2014/main" id="{F47C3DA0-A11A-4F9D-936D-4578CF953B08}"/>
                </a:ext>
              </a:extLst>
            </p:cNvPr>
            <p:cNvPicPr>
              <a:picLocks noChangeAspect="1"/>
            </p:cNvPicPr>
            <p:nvPr/>
          </p:nvPicPr>
          <p:blipFill>
            <a:blip r:embed="rId2"/>
            <a:stretch>
              <a:fillRect/>
            </a:stretch>
          </p:blipFill>
          <p:spPr>
            <a:xfrm>
              <a:off x="1698008" y="900906"/>
              <a:ext cx="4212255" cy="5056187"/>
            </a:xfrm>
            <a:prstGeom prst="rect">
              <a:avLst/>
            </a:prstGeom>
          </p:spPr>
        </p:pic>
        <p:cxnSp>
          <p:nvCxnSpPr>
            <p:cNvPr id="79" name="Straight Arrow Connector 78">
              <a:extLst>
                <a:ext uri="{FF2B5EF4-FFF2-40B4-BE49-F238E27FC236}">
                  <a16:creationId xmlns:a16="http://schemas.microsoft.com/office/drawing/2014/main" id="{8E1F03AA-244A-4007-9EC4-8E3379AC1A8E}"/>
                </a:ext>
              </a:extLst>
            </p:cNvPr>
            <p:cNvCxnSpPr/>
            <p:nvPr/>
          </p:nvCxnSpPr>
          <p:spPr>
            <a:xfrm flipV="1">
              <a:off x="2616200" y="973667"/>
              <a:ext cx="1896533" cy="39370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0" name="Straight Connector 79">
              <a:extLst>
                <a:ext uri="{FF2B5EF4-FFF2-40B4-BE49-F238E27FC236}">
                  <a16:creationId xmlns:a16="http://schemas.microsoft.com/office/drawing/2014/main" id="{59D7A7F1-0581-4973-9DA9-D13FB2E937E8}"/>
                </a:ext>
              </a:extLst>
            </p:cNvPr>
            <p:cNvCxnSpPr>
              <a:cxnSpLocks/>
            </p:cNvCxnSpPr>
            <p:nvPr/>
          </p:nvCxnSpPr>
          <p:spPr>
            <a:xfrm>
              <a:off x="3064933" y="3733800"/>
              <a:ext cx="203200" cy="93133"/>
            </a:xfrm>
            <a:prstGeom prst="line">
              <a:avLst/>
            </a:prstGeom>
          </p:spPr>
          <p:style>
            <a:lnRef idx="2">
              <a:schemeClr val="accent1"/>
            </a:lnRef>
            <a:fillRef idx="0">
              <a:schemeClr val="accent1"/>
            </a:fillRef>
            <a:effectRef idx="1">
              <a:schemeClr val="accent1"/>
            </a:effectRef>
            <a:fontRef idx="minor">
              <a:schemeClr val="tx1"/>
            </a:fontRef>
          </p:style>
        </p:cxnSp>
        <p:cxnSp>
          <p:nvCxnSpPr>
            <p:cNvPr id="81" name="Straight Connector 80">
              <a:extLst>
                <a:ext uri="{FF2B5EF4-FFF2-40B4-BE49-F238E27FC236}">
                  <a16:creationId xmlns:a16="http://schemas.microsoft.com/office/drawing/2014/main" id="{6B818023-BA03-4063-BD0E-2BF63E5A28B1}"/>
                </a:ext>
              </a:extLst>
            </p:cNvPr>
            <p:cNvCxnSpPr>
              <a:cxnSpLocks/>
            </p:cNvCxnSpPr>
            <p:nvPr/>
          </p:nvCxnSpPr>
          <p:spPr>
            <a:xfrm>
              <a:off x="3564466" y="2692400"/>
              <a:ext cx="239669" cy="93133"/>
            </a:xfrm>
            <a:prstGeom prst="line">
              <a:avLst/>
            </a:prstGeom>
          </p:spPr>
          <p:style>
            <a:lnRef idx="2">
              <a:schemeClr val="accent1"/>
            </a:lnRef>
            <a:fillRef idx="0">
              <a:schemeClr val="accent1"/>
            </a:fillRef>
            <a:effectRef idx="1">
              <a:schemeClr val="accent1"/>
            </a:effectRef>
            <a:fontRef idx="minor">
              <a:schemeClr val="tx1"/>
            </a:fontRef>
          </p:style>
        </p:cxnSp>
        <p:cxnSp>
          <p:nvCxnSpPr>
            <p:cNvPr id="82" name="Straight Connector 81">
              <a:extLst>
                <a:ext uri="{FF2B5EF4-FFF2-40B4-BE49-F238E27FC236}">
                  <a16:creationId xmlns:a16="http://schemas.microsoft.com/office/drawing/2014/main" id="{40384E8A-ACB6-41D1-8A63-1DBEF2A411E3}"/>
                </a:ext>
              </a:extLst>
            </p:cNvPr>
            <p:cNvCxnSpPr>
              <a:cxnSpLocks/>
            </p:cNvCxnSpPr>
            <p:nvPr/>
          </p:nvCxnSpPr>
          <p:spPr>
            <a:xfrm>
              <a:off x="3970867" y="1794933"/>
              <a:ext cx="258233" cy="116948"/>
            </a:xfrm>
            <a:prstGeom prst="line">
              <a:avLst/>
            </a:prstGeom>
          </p:spPr>
          <p:style>
            <a:lnRef idx="2">
              <a:schemeClr val="accent1"/>
            </a:lnRef>
            <a:fillRef idx="0">
              <a:schemeClr val="accent1"/>
            </a:fillRef>
            <a:effectRef idx="1">
              <a:schemeClr val="accent1"/>
            </a:effectRef>
            <a:fontRef idx="minor">
              <a:schemeClr val="tx1"/>
            </a:fontRef>
          </p:style>
        </p:cxnSp>
        <p:sp>
          <p:nvSpPr>
            <p:cNvPr id="83" name="TextBox 82">
              <a:extLst>
                <a:ext uri="{FF2B5EF4-FFF2-40B4-BE49-F238E27FC236}">
                  <a16:creationId xmlns:a16="http://schemas.microsoft.com/office/drawing/2014/main" id="{C515DE48-01A9-4EBE-BD8A-1E0EFB79F1FE}"/>
                </a:ext>
              </a:extLst>
            </p:cNvPr>
            <p:cNvSpPr txBox="1"/>
            <p:nvPr/>
          </p:nvSpPr>
          <p:spPr>
            <a:xfrm rot="1579240">
              <a:off x="2787838" y="3641866"/>
              <a:ext cx="835485" cy="276999"/>
            </a:xfrm>
            <a:prstGeom prst="rect">
              <a:avLst/>
            </a:prstGeom>
            <a:noFill/>
          </p:spPr>
          <p:txBody>
            <a:bodyPr wrap="none" rtlCol="0">
              <a:spAutoFit/>
            </a:bodyPr>
            <a:lstStyle/>
            <a:p>
              <a:r>
                <a:rPr lang="en-US" sz="1200" dirty="0">
                  <a:solidFill>
                    <a:schemeClr val="bg1"/>
                  </a:solidFill>
                </a:rPr>
                <a:t>50     1.8”</a:t>
              </a:r>
            </a:p>
          </p:txBody>
        </p:sp>
        <p:sp>
          <p:nvSpPr>
            <p:cNvPr id="84" name="TextBox 83">
              <a:extLst>
                <a:ext uri="{FF2B5EF4-FFF2-40B4-BE49-F238E27FC236}">
                  <a16:creationId xmlns:a16="http://schemas.microsoft.com/office/drawing/2014/main" id="{52E1D831-A5FC-4449-97B4-07427EECB6B1}"/>
                </a:ext>
              </a:extLst>
            </p:cNvPr>
            <p:cNvSpPr txBox="1"/>
            <p:nvPr/>
          </p:nvSpPr>
          <p:spPr>
            <a:xfrm rot="1579240">
              <a:off x="3159563" y="2616245"/>
              <a:ext cx="963725" cy="276999"/>
            </a:xfrm>
            <a:prstGeom prst="rect">
              <a:avLst/>
            </a:prstGeom>
            <a:noFill/>
          </p:spPr>
          <p:txBody>
            <a:bodyPr wrap="none" rtlCol="0">
              <a:spAutoFit/>
            </a:bodyPr>
            <a:lstStyle/>
            <a:p>
              <a:r>
                <a:rPr lang="en-US" sz="1200" dirty="0">
                  <a:solidFill>
                    <a:schemeClr val="bg1"/>
                  </a:solidFill>
                </a:rPr>
                <a:t>100      3.6”</a:t>
              </a:r>
            </a:p>
          </p:txBody>
        </p:sp>
        <p:sp>
          <p:nvSpPr>
            <p:cNvPr id="85" name="TextBox 84">
              <a:extLst>
                <a:ext uri="{FF2B5EF4-FFF2-40B4-BE49-F238E27FC236}">
                  <a16:creationId xmlns:a16="http://schemas.microsoft.com/office/drawing/2014/main" id="{5DCF988F-8C75-4076-8DA9-ACE52314A745}"/>
                </a:ext>
              </a:extLst>
            </p:cNvPr>
            <p:cNvSpPr txBox="1"/>
            <p:nvPr/>
          </p:nvSpPr>
          <p:spPr>
            <a:xfrm rot="1579240">
              <a:off x="3545779" y="1732966"/>
              <a:ext cx="1136850" cy="276999"/>
            </a:xfrm>
            <a:prstGeom prst="rect">
              <a:avLst/>
            </a:prstGeom>
            <a:noFill/>
          </p:spPr>
          <p:txBody>
            <a:bodyPr wrap="none" rtlCol="0">
              <a:spAutoFit/>
            </a:bodyPr>
            <a:lstStyle/>
            <a:p>
              <a:r>
                <a:rPr lang="en-US" sz="1200" dirty="0">
                  <a:solidFill>
                    <a:schemeClr val="bg1"/>
                  </a:solidFill>
                </a:rPr>
                <a:t>150          5.4”</a:t>
              </a:r>
            </a:p>
          </p:txBody>
        </p:sp>
      </p:grpSp>
      <p:sp>
        <p:nvSpPr>
          <p:cNvPr id="87" name="Rectangle 86">
            <a:extLst>
              <a:ext uri="{FF2B5EF4-FFF2-40B4-BE49-F238E27FC236}">
                <a16:creationId xmlns:a16="http://schemas.microsoft.com/office/drawing/2014/main" id="{68B8225E-D71E-4BAD-9EDF-EA9700AA9B3E}"/>
              </a:ext>
            </a:extLst>
          </p:cNvPr>
          <p:cNvSpPr/>
          <p:nvPr/>
        </p:nvSpPr>
        <p:spPr>
          <a:xfrm>
            <a:off x="563409" y="874477"/>
            <a:ext cx="5581075" cy="4801314"/>
          </a:xfrm>
          <a:prstGeom prst="rect">
            <a:avLst/>
          </a:prstGeom>
        </p:spPr>
        <p:txBody>
          <a:bodyPr wrap="square">
            <a:spAutoFit/>
          </a:bodyPr>
          <a:lstStyle/>
          <a:p>
            <a:r>
              <a:rPr lang="en-US" dirty="0">
                <a:solidFill>
                  <a:srgbClr val="1A1B1F"/>
                </a:solidFill>
                <a:latin typeface="-apple-system"/>
              </a:rPr>
              <a:t>Now that you know what factors contribute to the resulting factor – why would you care? Depending on your mission, being aware of the size of your LiDAR footprint will help determine the required specifications and parameters.</a:t>
            </a:r>
          </a:p>
          <a:p>
            <a:endParaRPr lang="en-US" dirty="0">
              <a:solidFill>
                <a:srgbClr val="1A1B1F"/>
              </a:solidFill>
              <a:latin typeface="-apple-system"/>
            </a:endParaRPr>
          </a:p>
          <a:p>
            <a:r>
              <a:rPr lang="en-US" dirty="0">
                <a:solidFill>
                  <a:srgbClr val="1A1B1F"/>
                </a:solidFill>
                <a:latin typeface="-apple-system"/>
              </a:rPr>
              <a:t>A </a:t>
            </a:r>
            <a:r>
              <a:rPr lang="en-US" b="1" dirty="0">
                <a:solidFill>
                  <a:srgbClr val="1A1B1F"/>
                </a:solidFill>
                <a:latin typeface="-apple-system"/>
              </a:rPr>
              <a:t>large LiDAR footprint</a:t>
            </a:r>
            <a:r>
              <a:rPr lang="en-US" dirty="0">
                <a:solidFill>
                  <a:srgbClr val="1A1B1F"/>
                </a:solidFill>
                <a:latin typeface="-apple-system"/>
              </a:rPr>
              <a:t> can be beneficial if we want to be sure to </a:t>
            </a:r>
            <a:r>
              <a:rPr lang="en-US" b="1" i="1" dirty="0">
                <a:solidFill>
                  <a:srgbClr val="1A1B1F"/>
                </a:solidFill>
                <a:latin typeface="-apple-system"/>
              </a:rPr>
              <a:t>detect small or thin objects </a:t>
            </a:r>
            <a:r>
              <a:rPr lang="en-US" dirty="0">
                <a:solidFill>
                  <a:srgbClr val="1A1B1F"/>
                </a:solidFill>
                <a:latin typeface="-apple-system"/>
              </a:rPr>
              <a:t>like for example power lines. A larger illuminated area will also help to ensure that some part of the signal penetrates the forest canopy.</a:t>
            </a:r>
          </a:p>
          <a:p>
            <a:endParaRPr lang="en-US" dirty="0">
              <a:solidFill>
                <a:srgbClr val="1A1B1F"/>
              </a:solidFill>
              <a:latin typeface="-apple-system"/>
            </a:endParaRPr>
          </a:p>
          <a:p>
            <a:r>
              <a:rPr lang="en-US" dirty="0">
                <a:solidFill>
                  <a:srgbClr val="1A1B1F"/>
                </a:solidFill>
                <a:latin typeface="-apple-system"/>
              </a:rPr>
              <a:t>On the other hand, a </a:t>
            </a:r>
            <a:r>
              <a:rPr lang="en-US" b="1" dirty="0">
                <a:solidFill>
                  <a:srgbClr val="1A1B1F"/>
                </a:solidFill>
                <a:latin typeface="-apple-system"/>
              </a:rPr>
              <a:t>small LiDAR footprint</a:t>
            </a:r>
            <a:r>
              <a:rPr lang="en-US" dirty="0">
                <a:solidFill>
                  <a:srgbClr val="1A1B1F"/>
                </a:solidFill>
                <a:latin typeface="-apple-system"/>
              </a:rPr>
              <a:t> will result in a </a:t>
            </a:r>
            <a:r>
              <a:rPr lang="en-US" b="1" i="1" dirty="0">
                <a:solidFill>
                  <a:srgbClr val="1A1B1F"/>
                </a:solidFill>
                <a:latin typeface="-apple-system"/>
              </a:rPr>
              <a:t>more distinctive</a:t>
            </a:r>
            <a:r>
              <a:rPr lang="en-US" dirty="0">
                <a:solidFill>
                  <a:srgbClr val="1A1B1F"/>
                </a:solidFill>
                <a:latin typeface="-apple-system"/>
              </a:rPr>
              <a:t> return. With a smaller illuminated area the signal is also more likely to be returned from a single homogeneous surface and as a result multiple returns will be less likely.</a:t>
            </a:r>
            <a:endParaRPr lang="en-US" b="0" i="0" dirty="0">
              <a:solidFill>
                <a:srgbClr val="1A1B1F"/>
              </a:solidFill>
              <a:effectLst/>
              <a:latin typeface="-apple-system"/>
            </a:endParaRPr>
          </a:p>
        </p:txBody>
      </p:sp>
      <p:sp>
        <p:nvSpPr>
          <p:cNvPr id="3" name="Rectangle 2">
            <a:extLst>
              <a:ext uri="{FF2B5EF4-FFF2-40B4-BE49-F238E27FC236}">
                <a16:creationId xmlns:a16="http://schemas.microsoft.com/office/drawing/2014/main" id="{C9B42022-CBF1-4016-8925-344A96DD2237}"/>
              </a:ext>
            </a:extLst>
          </p:cNvPr>
          <p:cNvSpPr/>
          <p:nvPr/>
        </p:nvSpPr>
        <p:spPr>
          <a:xfrm>
            <a:off x="1651006" y="6439616"/>
            <a:ext cx="2735044" cy="276999"/>
          </a:xfrm>
          <a:prstGeom prst="rect">
            <a:avLst/>
          </a:prstGeom>
        </p:spPr>
        <p:txBody>
          <a:bodyPr wrap="none">
            <a:spAutoFit/>
          </a:bodyPr>
          <a:lstStyle/>
          <a:p>
            <a:r>
              <a:rPr lang="en-US" sz="1200" dirty="0">
                <a:hlinkClick r:id="rId3"/>
              </a:rPr>
              <a:t>LiDAR Footprint Diameter (rohrba.ch)</a:t>
            </a:r>
            <a:endParaRPr lang="en-US" sz="1200" dirty="0"/>
          </a:p>
        </p:txBody>
      </p:sp>
    </p:spTree>
    <p:extLst>
      <p:ext uri="{BB962C8B-B14F-4D97-AF65-F5344CB8AC3E}">
        <p14:creationId xmlns:p14="http://schemas.microsoft.com/office/powerpoint/2010/main" val="9308892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6B928-77C2-4A3A-A99D-26C2D90552B5}"/>
              </a:ext>
            </a:extLst>
          </p:cNvPr>
          <p:cNvSpPr>
            <a:spLocks noGrp="1"/>
          </p:cNvSpPr>
          <p:nvPr>
            <p:ph type="title"/>
          </p:nvPr>
        </p:nvSpPr>
        <p:spPr/>
        <p:txBody>
          <a:bodyPr/>
          <a:lstStyle/>
          <a:p>
            <a:r>
              <a:rPr lang="en-US" dirty="0"/>
              <a:t>Accuracy Specifications</a:t>
            </a:r>
          </a:p>
        </p:txBody>
      </p:sp>
      <p:sp>
        <p:nvSpPr>
          <p:cNvPr id="3" name="Rectangle 2">
            <a:extLst>
              <a:ext uri="{FF2B5EF4-FFF2-40B4-BE49-F238E27FC236}">
                <a16:creationId xmlns:a16="http://schemas.microsoft.com/office/drawing/2014/main" id="{C907B62D-A0FD-4772-9529-10ACC081468A}"/>
              </a:ext>
            </a:extLst>
          </p:cNvPr>
          <p:cNvSpPr/>
          <p:nvPr/>
        </p:nvSpPr>
        <p:spPr>
          <a:xfrm>
            <a:off x="457082" y="723418"/>
            <a:ext cx="11497852" cy="1815882"/>
          </a:xfrm>
          <a:prstGeom prst="rect">
            <a:avLst/>
          </a:prstGeom>
        </p:spPr>
        <p:txBody>
          <a:bodyPr wrap="square">
            <a:spAutoFit/>
          </a:bodyPr>
          <a:lstStyle/>
          <a:p>
            <a:r>
              <a:rPr lang="en-US" sz="1600" dirty="0">
                <a:solidFill>
                  <a:srgbClr val="333333"/>
                </a:solidFill>
                <a:latin typeface="Source Sans Pro" panose="020B0503030403020204" pitchFamily="34" charset="0"/>
              </a:rPr>
              <a:t>ASPRS and USGS have minimum standards for Digital Geospatial Data. With regard to elevation data, the new standards redefine how elevation accuracy is described and reported, and although any accuracy could be its own accuracy class, a number of specific common classes are explicitly defined. The requirements stated for QL0 are somewhat arbitrary and are subject to change in future revisions of this specification. </a:t>
            </a:r>
          </a:p>
          <a:p>
            <a:endParaRPr lang="en-US" sz="1600" dirty="0">
              <a:solidFill>
                <a:srgbClr val="333333"/>
              </a:solidFill>
              <a:latin typeface="Source Sans Pro" panose="020B0503030403020204" pitchFamily="34" charset="0"/>
            </a:endParaRPr>
          </a:p>
          <a:p>
            <a:r>
              <a:rPr lang="en-US" sz="1600" dirty="0">
                <a:solidFill>
                  <a:srgbClr val="333333"/>
                </a:solidFill>
                <a:latin typeface="Source Sans Pro" panose="020B0503030403020204" pitchFamily="34" charset="0"/>
              </a:rPr>
              <a:t>The changes relevant to lidar data QLs in this revision of the specification were as follows:</a:t>
            </a:r>
          </a:p>
          <a:p>
            <a:endParaRPr lang="en-US" sz="1600" dirty="0">
              <a:solidFill>
                <a:srgbClr val="333333"/>
              </a:solidFill>
              <a:latin typeface="Source Sans Pro" panose="020B0503030403020204" pitchFamily="34" charset="0"/>
            </a:endParaRPr>
          </a:p>
        </p:txBody>
      </p:sp>
      <p:sp>
        <p:nvSpPr>
          <p:cNvPr id="4" name="Rectangle 3">
            <a:extLst>
              <a:ext uri="{FF2B5EF4-FFF2-40B4-BE49-F238E27FC236}">
                <a16:creationId xmlns:a16="http://schemas.microsoft.com/office/drawing/2014/main" id="{1276A867-1F2C-4CBF-916C-123F84BB6433}"/>
              </a:ext>
            </a:extLst>
          </p:cNvPr>
          <p:cNvSpPr/>
          <p:nvPr/>
        </p:nvSpPr>
        <p:spPr>
          <a:xfrm>
            <a:off x="457082" y="2785521"/>
            <a:ext cx="5638918" cy="2677656"/>
          </a:xfrm>
          <a:prstGeom prst="rect">
            <a:avLst/>
          </a:prstGeom>
        </p:spPr>
        <p:txBody>
          <a:bodyPr wrap="square">
            <a:spAutoFit/>
          </a:bodyPr>
          <a:lstStyle/>
          <a:p>
            <a:r>
              <a:rPr lang="en-US" sz="1200" b="1" dirty="0">
                <a:solidFill>
                  <a:srgbClr val="333333"/>
                </a:solidFill>
                <a:latin typeface="Source Sans Pro" panose="020B0503030403020204" pitchFamily="34" charset="0"/>
              </a:rPr>
              <a:t>USGS Accuracy Standards</a:t>
            </a:r>
          </a:p>
          <a:p>
            <a:pPr marL="285750" indent="-285750">
              <a:buFont typeface="Arial" panose="020B0604020202020204" pitchFamily="34" charset="0"/>
              <a:buChar char="•"/>
            </a:pPr>
            <a:r>
              <a:rPr lang="en-US" sz="1200" dirty="0">
                <a:solidFill>
                  <a:srgbClr val="333333"/>
                </a:solidFill>
                <a:latin typeface="Source Sans Pro" panose="020B0503030403020204" pitchFamily="34" charset="0"/>
              </a:rPr>
              <a:t>QL0 was added with accuracy of 5.0-centimeter (cm) vertical linear root mean square error in the z direction (</a:t>
            </a:r>
            <a:r>
              <a:rPr lang="en-US" sz="1200" dirty="0" err="1">
                <a:solidFill>
                  <a:srgbClr val="333333"/>
                </a:solidFill>
                <a:latin typeface="Source Sans Pro" panose="020B0503030403020204" pitchFamily="34" charset="0"/>
              </a:rPr>
              <a:t>RMSEz</a:t>
            </a:r>
            <a:r>
              <a:rPr lang="en-US" sz="1200" dirty="0">
                <a:solidFill>
                  <a:srgbClr val="333333"/>
                </a:solidFill>
                <a:latin typeface="Source Sans Pro" panose="020B0503030403020204" pitchFamily="34" charset="0"/>
              </a:rPr>
              <a:t>)</a:t>
            </a:r>
          </a:p>
          <a:p>
            <a:pPr marL="742950" lvl="1" indent="-285750">
              <a:buFont typeface="Arial" panose="020B0604020202020204" pitchFamily="34" charset="0"/>
              <a:buChar char="•"/>
            </a:pPr>
            <a:r>
              <a:rPr lang="en-US" sz="1200" dirty="0">
                <a:solidFill>
                  <a:srgbClr val="333333"/>
                </a:solidFill>
                <a:latin typeface="Source Sans Pro" panose="020B0503030403020204" pitchFamily="34" charset="0"/>
              </a:rPr>
              <a:t>density of at least 8 pulses per square meter (pls/m2). </a:t>
            </a:r>
          </a:p>
          <a:p>
            <a:pPr marL="742950" lvl="1" indent="-285750">
              <a:buFont typeface="Arial" panose="020B0604020202020204" pitchFamily="34" charset="0"/>
              <a:buChar char="•"/>
            </a:pPr>
            <a:r>
              <a:rPr lang="en-US" sz="1200" dirty="0">
                <a:solidFill>
                  <a:srgbClr val="333333"/>
                </a:solidFill>
                <a:latin typeface="Source Sans Pro" panose="020B0503030403020204" pitchFamily="34" charset="0"/>
              </a:rPr>
              <a:t>This aligns with the ASPRS 5-cm vertical accuracy class.</a:t>
            </a:r>
          </a:p>
          <a:p>
            <a:pPr marL="285750" indent="-285750">
              <a:buFont typeface="Arial" panose="020B0604020202020204" pitchFamily="34" charset="0"/>
              <a:buChar char="•"/>
            </a:pPr>
            <a:r>
              <a:rPr lang="en-US" sz="1200" dirty="0">
                <a:solidFill>
                  <a:srgbClr val="333333"/>
                </a:solidFill>
                <a:latin typeface="Source Sans Pro" panose="020B0503030403020204" pitchFamily="34" charset="0"/>
              </a:rPr>
              <a:t>QL1 accuracy was changed from 9.25-cm </a:t>
            </a:r>
            <a:r>
              <a:rPr lang="en-US" sz="1200" dirty="0" err="1">
                <a:solidFill>
                  <a:srgbClr val="333333"/>
                </a:solidFill>
                <a:latin typeface="Source Sans Pro" panose="020B0503030403020204" pitchFamily="34" charset="0"/>
              </a:rPr>
              <a:t>RMSEz</a:t>
            </a:r>
            <a:r>
              <a:rPr lang="en-US" sz="1200" dirty="0">
                <a:solidFill>
                  <a:srgbClr val="333333"/>
                </a:solidFill>
                <a:latin typeface="Source Sans Pro" panose="020B0503030403020204" pitchFamily="34" charset="0"/>
              </a:rPr>
              <a:t> to 10.0-cm </a:t>
            </a:r>
            <a:r>
              <a:rPr lang="en-US" sz="1200" dirty="0" err="1">
                <a:solidFill>
                  <a:srgbClr val="333333"/>
                </a:solidFill>
                <a:latin typeface="Source Sans Pro" panose="020B0503030403020204" pitchFamily="34" charset="0"/>
              </a:rPr>
              <a:t>RMSEz</a:t>
            </a:r>
            <a:endParaRPr lang="en-US" sz="1200" dirty="0">
              <a:solidFill>
                <a:srgbClr val="333333"/>
              </a:solidFill>
              <a:latin typeface="Source Sans Pro" panose="020B0503030403020204" pitchFamily="34" charset="0"/>
            </a:endParaRPr>
          </a:p>
          <a:p>
            <a:pPr marL="742950" lvl="1" indent="-285750">
              <a:buFont typeface="Arial" panose="020B0604020202020204" pitchFamily="34" charset="0"/>
              <a:buChar char="•"/>
            </a:pPr>
            <a:r>
              <a:rPr lang="en-US" sz="1200" dirty="0">
                <a:solidFill>
                  <a:srgbClr val="333333"/>
                </a:solidFill>
                <a:latin typeface="Source Sans Pro" panose="020B0503030403020204" pitchFamily="34" charset="0"/>
              </a:rPr>
              <a:t>This does not correspond directly to any ASPRS accuracy class; </a:t>
            </a:r>
          </a:p>
          <a:p>
            <a:pPr marL="742950" lvl="1" indent="-285750">
              <a:buFont typeface="Arial" panose="020B0604020202020204" pitchFamily="34" charset="0"/>
              <a:buChar char="•"/>
            </a:pPr>
            <a:r>
              <a:rPr lang="en-US" sz="1200" dirty="0">
                <a:solidFill>
                  <a:srgbClr val="333333"/>
                </a:solidFill>
                <a:latin typeface="Source Sans Pro" panose="020B0503030403020204" pitchFamily="34" charset="0"/>
              </a:rPr>
              <a:t>it is a hybrid of QL2 accuracy and QL0 pulse density.</a:t>
            </a:r>
          </a:p>
          <a:p>
            <a:pPr marL="285750" indent="-285750">
              <a:buFont typeface="Arial" panose="020B0604020202020204" pitchFamily="34" charset="0"/>
              <a:buChar char="•"/>
            </a:pPr>
            <a:r>
              <a:rPr lang="en-US" sz="1200" dirty="0">
                <a:solidFill>
                  <a:srgbClr val="333333"/>
                </a:solidFill>
                <a:latin typeface="Source Sans Pro" panose="020B0503030403020204" pitchFamily="34" charset="0"/>
              </a:rPr>
              <a:t>QL2 accuracy was changed from 9.25-cm </a:t>
            </a:r>
            <a:r>
              <a:rPr lang="en-US" sz="1200" dirty="0" err="1">
                <a:solidFill>
                  <a:srgbClr val="333333"/>
                </a:solidFill>
                <a:latin typeface="Source Sans Pro" panose="020B0503030403020204" pitchFamily="34" charset="0"/>
              </a:rPr>
              <a:t>RMSEz</a:t>
            </a:r>
            <a:r>
              <a:rPr lang="en-US" sz="1200" dirty="0">
                <a:solidFill>
                  <a:srgbClr val="333333"/>
                </a:solidFill>
                <a:latin typeface="Source Sans Pro" panose="020B0503030403020204" pitchFamily="34" charset="0"/>
              </a:rPr>
              <a:t> to 10.0-cm </a:t>
            </a:r>
            <a:r>
              <a:rPr lang="en-US" sz="1200" dirty="0" err="1">
                <a:solidFill>
                  <a:srgbClr val="333333"/>
                </a:solidFill>
                <a:latin typeface="Source Sans Pro" panose="020B0503030403020204" pitchFamily="34" charset="0"/>
              </a:rPr>
              <a:t>RMSEz</a:t>
            </a:r>
            <a:r>
              <a:rPr lang="en-US" sz="1200" dirty="0">
                <a:solidFill>
                  <a:srgbClr val="333333"/>
                </a:solidFill>
                <a:latin typeface="Source Sans Pro" panose="020B0503030403020204" pitchFamily="34" charset="0"/>
              </a:rPr>
              <a:t> </a:t>
            </a:r>
          </a:p>
          <a:p>
            <a:pPr marL="742950" lvl="1" indent="-285750">
              <a:buFont typeface="Arial" panose="020B0604020202020204" pitchFamily="34" charset="0"/>
              <a:buChar char="•"/>
            </a:pPr>
            <a:r>
              <a:rPr lang="en-US" sz="1200" dirty="0">
                <a:solidFill>
                  <a:srgbClr val="333333"/>
                </a:solidFill>
                <a:latin typeface="Source Sans Pro" panose="020B0503030403020204" pitchFamily="34" charset="0"/>
              </a:rPr>
              <a:t>This aligns with the ASPRS 10-cm vertical accuracy class. </a:t>
            </a:r>
          </a:p>
          <a:p>
            <a:pPr marL="742950" lvl="1" indent="-285750">
              <a:buFont typeface="Arial" panose="020B0604020202020204" pitchFamily="34" charset="0"/>
              <a:buChar char="•"/>
            </a:pPr>
            <a:r>
              <a:rPr lang="en-US" sz="1200" dirty="0">
                <a:solidFill>
                  <a:srgbClr val="333333"/>
                </a:solidFill>
                <a:latin typeface="Source Sans Pro" panose="020B0503030403020204" pitchFamily="34" charset="0"/>
              </a:rPr>
              <a:t>QL2 pulse density remains unchanged at 2 pls/m2.</a:t>
            </a:r>
          </a:p>
          <a:p>
            <a:pPr marL="285750" indent="-285750">
              <a:buFont typeface="Arial" panose="020B0604020202020204" pitchFamily="34" charset="0"/>
              <a:buChar char="•"/>
            </a:pPr>
            <a:r>
              <a:rPr lang="en-US" sz="1200" dirty="0">
                <a:solidFill>
                  <a:srgbClr val="333333"/>
                </a:solidFill>
                <a:latin typeface="Source Sans Pro" panose="020B0503030403020204" pitchFamily="34" charset="0"/>
              </a:rPr>
              <a:t>QL3 accuracy was changed from 18.5-cm </a:t>
            </a:r>
            <a:r>
              <a:rPr lang="en-US" sz="1200" dirty="0" err="1">
                <a:solidFill>
                  <a:srgbClr val="333333"/>
                </a:solidFill>
                <a:latin typeface="Source Sans Pro" panose="020B0503030403020204" pitchFamily="34" charset="0"/>
              </a:rPr>
              <a:t>RMSEz</a:t>
            </a:r>
            <a:r>
              <a:rPr lang="en-US" sz="1200" dirty="0">
                <a:solidFill>
                  <a:srgbClr val="333333"/>
                </a:solidFill>
                <a:latin typeface="Source Sans Pro" panose="020B0503030403020204" pitchFamily="34" charset="0"/>
              </a:rPr>
              <a:t> to 20.0-RMSEz </a:t>
            </a:r>
          </a:p>
          <a:p>
            <a:pPr marL="742950" lvl="1" indent="-285750">
              <a:buFont typeface="Arial" panose="020B0604020202020204" pitchFamily="34" charset="0"/>
              <a:buChar char="•"/>
            </a:pPr>
            <a:r>
              <a:rPr lang="en-US" sz="1200" dirty="0">
                <a:solidFill>
                  <a:srgbClr val="333333"/>
                </a:solidFill>
                <a:latin typeface="Source Sans Pro" panose="020B0503030403020204" pitchFamily="34" charset="0"/>
              </a:rPr>
              <a:t>density was changed from 0.7 pls/m2 to 0.5 pls/m2.</a:t>
            </a:r>
          </a:p>
          <a:p>
            <a:pPr marL="742950" lvl="1" indent="-285750">
              <a:buFont typeface="Arial" panose="020B0604020202020204" pitchFamily="34" charset="0"/>
              <a:buChar char="•"/>
            </a:pPr>
            <a:r>
              <a:rPr lang="en-US" sz="1200" dirty="0">
                <a:solidFill>
                  <a:srgbClr val="333333"/>
                </a:solidFill>
                <a:latin typeface="Source Sans Pro" panose="020B0503030403020204" pitchFamily="34" charset="0"/>
              </a:rPr>
              <a:t>This aligns with the ASPRS 20-cm vertical accuracy class.</a:t>
            </a:r>
          </a:p>
        </p:txBody>
      </p:sp>
      <p:pic>
        <p:nvPicPr>
          <p:cNvPr id="5" name="Picture 4">
            <a:extLst>
              <a:ext uri="{FF2B5EF4-FFF2-40B4-BE49-F238E27FC236}">
                <a16:creationId xmlns:a16="http://schemas.microsoft.com/office/drawing/2014/main" id="{C14C36F4-C950-4F11-A892-73BB4844716E}"/>
              </a:ext>
            </a:extLst>
          </p:cNvPr>
          <p:cNvPicPr>
            <a:picLocks noChangeAspect="1"/>
          </p:cNvPicPr>
          <p:nvPr/>
        </p:nvPicPr>
        <p:blipFill>
          <a:blip r:embed="rId2"/>
          <a:stretch>
            <a:fillRect/>
          </a:stretch>
        </p:blipFill>
        <p:spPr>
          <a:xfrm>
            <a:off x="6206008" y="2785521"/>
            <a:ext cx="5711492" cy="3143941"/>
          </a:xfrm>
          <a:prstGeom prst="rect">
            <a:avLst/>
          </a:prstGeom>
        </p:spPr>
      </p:pic>
      <p:sp>
        <p:nvSpPr>
          <p:cNvPr id="6" name="TextBox 5">
            <a:extLst>
              <a:ext uri="{FF2B5EF4-FFF2-40B4-BE49-F238E27FC236}">
                <a16:creationId xmlns:a16="http://schemas.microsoft.com/office/drawing/2014/main" id="{3158BB09-3E40-487C-AADA-8055B0C65061}"/>
              </a:ext>
            </a:extLst>
          </p:cNvPr>
          <p:cNvSpPr txBox="1"/>
          <p:nvPr/>
        </p:nvSpPr>
        <p:spPr>
          <a:xfrm>
            <a:off x="7040895" y="5996082"/>
            <a:ext cx="2566728" cy="276999"/>
          </a:xfrm>
          <a:prstGeom prst="rect">
            <a:avLst/>
          </a:prstGeom>
          <a:noFill/>
        </p:spPr>
        <p:txBody>
          <a:bodyPr wrap="none" rtlCol="0">
            <a:spAutoFit/>
          </a:bodyPr>
          <a:lstStyle/>
          <a:p>
            <a:r>
              <a:rPr lang="en-US" sz="1200" dirty="0"/>
              <a:t>Green denotes cells that meet QL0</a:t>
            </a:r>
          </a:p>
        </p:txBody>
      </p:sp>
      <p:sp>
        <p:nvSpPr>
          <p:cNvPr id="7" name="TextBox 6">
            <a:extLst>
              <a:ext uri="{FF2B5EF4-FFF2-40B4-BE49-F238E27FC236}">
                <a16:creationId xmlns:a16="http://schemas.microsoft.com/office/drawing/2014/main" id="{F6FFA361-1422-453C-8849-9F0DD40BDA83}"/>
              </a:ext>
            </a:extLst>
          </p:cNvPr>
          <p:cNvSpPr txBox="1"/>
          <p:nvPr/>
        </p:nvSpPr>
        <p:spPr>
          <a:xfrm>
            <a:off x="1367045" y="5570898"/>
            <a:ext cx="3429144" cy="276999"/>
          </a:xfrm>
          <a:prstGeom prst="rect">
            <a:avLst/>
          </a:prstGeom>
          <a:noFill/>
        </p:spPr>
        <p:txBody>
          <a:bodyPr wrap="none" rtlCol="0">
            <a:spAutoFit/>
          </a:bodyPr>
          <a:lstStyle/>
          <a:p>
            <a:r>
              <a:rPr lang="en-US" sz="1200" dirty="0">
                <a:solidFill>
                  <a:srgbClr val="333333"/>
                </a:solidFill>
                <a:latin typeface="Source Sans Pro" panose="020B0503030403020204" pitchFamily="34" charset="0"/>
              </a:rPr>
              <a:t>(</a:t>
            </a:r>
            <a:r>
              <a:rPr lang="en-US" sz="1200" dirty="0" err="1">
                <a:solidFill>
                  <a:srgbClr val="333333"/>
                </a:solidFill>
                <a:latin typeface="Source Sans Pro" panose="020B0503030403020204" pitchFamily="34" charset="0"/>
              </a:rPr>
              <a:t>RMSEz</a:t>
            </a:r>
            <a:r>
              <a:rPr lang="en-US" sz="1200" dirty="0">
                <a:solidFill>
                  <a:srgbClr val="333333"/>
                </a:solidFill>
                <a:latin typeface="Source Sans Pro" panose="020B0503030403020204" pitchFamily="34" charset="0"/>
              </a:rPr>
              <a:t>)  : root mean square error in the z direction</a:t>
            </a:r>
          </a:p>
        </p:txBody>
      </p:sp>
    </p:spTree>
    <p:extLst>
      <p:ext uri="{BB962C8B-B14F-4D97-AF65-F5344CB8AC3E}">
        <p14:creationId xmlns:p14="http://schemas.microsoft.com/office/powerpoint/2010/main" val="25199039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CE74D-25E3-4E13-A63D-C31B6A6FCB08}"/>
              </a:ext>
            </a:extLst>
          </p:cNvPr>
          <p:cNvSpPr>
            <a:spLocks noGrp="1"/>
          </p:cNvSpPr>
          <p:nvPr>
            <p:ph type="title"/>
          </p:nvPr>
        </p:nvSpPr>
        <p:spPr/>
        <p:txBody>
          <a:bodyPr/>
          <a:lstStyle/>
          <a:p>
            <a:r>
              <a:rPr lang="en-US" dirty="0"/>
              <a:t>Point Density and Spacing</a:t>
            </a:r>
          </a:p>
        </p:txBody>
      </p:sp>
      <p:pic>
        <p:nvPicPr>
          <p:cNvPr id="3" name="Picture 2">
            <a:extLst>
              <a:ext uri="{FF2B5EF4-FFF2-40B4-BE49-F238E27FC236}">
                <a16:creationId xmlns:a16="http://schemas.microsoft.com/office/drawing/2014/main" id="{53FB9EC8-9DE9-4BD0-BE32-86201C0CAF97}"/>
              </a:ext>
            </a:extLst>
          </p:cNvPr>
          <p:cNvPicPr>
            <a:picLocks noChangeAspect="1"/>
          </p:cNvPicPr>
          <p:nvPr/>
        </p:nvPicPr>
        <p:blipFill>
          <a:blip r:embed="rId3"/>
          <a:stretch>
            <a:fillRect/>
          </a:stretch>
        </p:blipFill>
        <p:spPr>
          <a:xfrm>
            <a:off x="4798979" y="1099665"/>
            <a:ext cx="6935701" cy="4386592"/>
          </a:xfrm>
          <a:prstGeom prst="rect">
            <a:avLst/>
          </a:prstGeom>
        </p:spPr>
      </p:pic>
      <p:sp>
        <p:nvSpPr>
          <p:cNvPr id="4" name="TextBox 3">
            <a:extLst>
              <a:ext uri="{FF2B5EF4-FFF2-40B4-BE49-F238E27FC236}">
                <a16:creationId xmlns:a16="http://schemas.microsoft.com/office/drawing/2014/main" id="{B41811A4-2C68-4C1C-8E6C-A4AD2BD4F732}"/>
              </a:ext>
            </a:extLst>
          </p:cNvPr>
          <p:cNvSpPr txBox="1"/>
          <p:nvPr/>
        </p:nvSpPr>
        <p:spPr>
          <a:xfrm>
            <a:off x="347751" y="1336119"/>
            <a:ext cx="4264005" cy="4401205"/>
          </a:xfrm>
          <a:prstGeom prst="rect">
            <a:avLst/>
          </a:prstGeom>
          <a:noFill/>
        </p:spPr>
        <p:txBody>
          <a:bodyPr wrap="square" rtlCol="0">
            <a:spAutoFit/>
          </a:bodyPr>
          <a:lstStyle/>
          <a:p>
            <a:r>
              <a:rPr lang="en-US" sz="1400" dirty="0"/>
              <a:t>The most prominent attribute of LiDAR data is point density. </a:t>
            </a:r>
          </a:p>
          <a:p>
            <a:endParaRPr lang="en-US" sz="1400" dirty="0"/>
          </a:p>
          <a:p>
            <a:r>
              <a:rPr lang="en-US" sz="1400" dirty="0"/>
              <a:t>In this image you can see the higher density near the road and the lower  density area to the south west of the building. </a:t>
            </a:r>
          </a:p>
          <a:p>
            <a:endParaRPr lang="en-US" sz="1400" dirty="0"/>
          </a:p>
          <a:p>
            <a:r>
              <a:rPr lang="en-US" sz="1400" dirty="0"/>
              <a:t>When planning to survey it is therefore generally referred to the </a:t>
            </a:r>
            <a:r>
              <a:rPr lang="en-US" sz="1400" b="1" dirty="0"/>
              <a:t>Nominal Point Density (NPD)</a:t>
            </a:r>
            <a:r>
              <a:rPr lang="en-US" sz="1400" dirty="0"/>
              <a:t> or respectively to the </a:t>
            </a:r>
            <a:r>
              <a:rPr lang="en-US" sz="1400" b="1" dirty="0"/>
              <a:t>Nominal Point Spacing (NPS)</a:t>
            </a:r>
            <a:r>
              <a:rPr lang="en-US" sz="1400" dirty="0"/>
              <a:t>. </a:t>
            </a:r>
          </a:p>
          <a:p>
            <a:endParaRPr lang="en-US" sz="1400" dirty="0"/>
          </a:p>
          <a:p>
            <a:r>
              <a:rPr lang="en-US" sz="1400" dirty="0"/>
              <a:t>As stated before, The USGS has published their </a:t>
            </a:r>
            <a:r>
              <a:rPr lang="en-US" sz="1400" dirty="0">
                <a:hlinkClick r:id="rId4"/>
              </a:rPr>
              <a:t>standards</a:t>
            </a:r>
            <a:r>
              <a:rPr lang="en-US" sz="1400" dirty="0"/>
              <a:t> regarding LiDAR surveys. </a:t>
            </a:r>
          </a:p>
          <a:p>
            <a:endParaRPr lang="en-US" sz="1400" dirty="0"/>
          </a:p>
          <a:p>
            <a:r>
              <a:rPr lang="en-US" sz="1400" dirty="0"/>
              <a:t>This standard defines that only last-returns shall be considered when evaluating the point density of a dataset</a:t>
            </a:r>
          </a:p>
          <a:p>
            <a:endParaRPr lang="en-US" sz="1400" dirty="0"/>
          </a:p>
          <a:p>
            <a:endParaRPr lang="en-US" sz="1400" dirty="0"/>
          </a:p>
          <a:p>
            <a:endParaRPr lang="en-US" sz="1400" dirty="0"/>
          </a:p>
        </p:txBody>
      </p:sp>
    </p:spTree>
    <p:extLst>
      <p:ext uri="{BB962C8B-B14F-4D97-AF65-F5344CB8AC3E}">
        <p14:creationId xmlns:p14="http://schemas.microsoft.com/office/powerpoint/2010/main" val="16236400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7ED2F-4942-484D-A514-8AADF8A391CE}"/>
              </a:ext>
            </a:extLst>
          </p:cNvPr>
          <p:cNvSpPr>
            <a:spLocks noGrp="1"/>
          </p:cNvSpPr>
          <p:nvPr>
            <p:ph type="title"/>
          </p:nvPr>
        </p:nvSpPr>
        <p:spPr/>
        <p:txBody>
          <a:bodyPr/>
          <a:lstStyle/>
          <a:p>
            <a:r>
              <a:rPr lang="en-US" dirty="0"/>
              <a:t>Point Density – How much is too much?</a:t>
            </a:r>
          </a:p>
        </p:txBody>
      </p:sp>
      <p:pic>
        <p:nvPicPr>
          <p:cNvPr id="3" name="Picture 2">
            <a:extLst>
              <a:ext uri="{FF2B5EF4-FFF2-40B4-BE49-F238E27FC236}">
                <a16:creationId xmlns:a16="http://schemas.microsoft.com/office/drawing/2014/main" id="{A04A5761-287A-4B40-9B55-4FB7B40CAD05}"/>
              </a:ext>
            </a:extLst>
          </p:cNvPr>
          <p:cNvPicPr>
            <a:picLocks noChangeAspect="1"/>
          </p:cNvPicPr>
          <p:nvPr/>
        </p:nvPicPr>
        <p:blipFill>
          <a:blip r:embed="rId3"/>
          <a:stretch>
            <a:fillRect/>
          </a:stretch>
        </p:blipFill>
        <p:spPr>
          <a:xfrm>
            <a:off x="2481262" y="3429000"/>
            <a:ext cx="7229475" cy="2514600"/>
          </a:xfrm>
          <a:prstGeom prst="rect">
            <a:avLst/>
          </a:prstGeom>
        </p:spPr>
      </p:pic>
      <p:sp>
        <p:nvSpPr>
          <p:cNvPr id="4" name="TextBox 3">
            <a:extLst>
              <a:ext uri="{FF2B5EF4-FFF2-40B4-BE49-F238E27FC236}">
                <a16:creationId xmlns:a16="http://schemas.microsoft.com/office/drawing/2014/main" id="{89715991-A21C-4379-BB0A-41293F0CAFBE}"/>
              </a:ext>
            </a:extLst>
          </p:cNvPr>
          <p:cNvSpPr txBox="1"/>
          <p:nvPr/>
        </p:nvSpPr>
        <p:spPr>
          <a:xfrm>
            <a:off x="613375" y="1099665"/>
            <a:ext cx="10896138" cy="2862322"/>
          </a:xfrm>
          <a:prstGeom prst="rect">
            <a:avLst/>
          </a:prstGeom>
          <a:noFill/>
        </p:spPr>
        <p:txBody>
          <a:bodyPr wrap="square" rtlCol="0">
            <a:spAutoFit/>
          </a:bodyPr>
          <a:lstStyle/>
          <a:p>
            <a:r>
              <a:rPr lang="en-US" dirty="0"/>
              <a:t>Understanding the purpose of the survey helps to determine the point density required. The definitions of density here were taken from a website, </a:t>
            </a:r>
            <a:r>
              <a:rPr lang="en-US" dirty="0">
                <a:hlinkClick r:id="rId4"/>
              </a:rPr>
              <a:t>Point Density and Point Spacing (rohrba.ch)</a:t>
            </a:r>
            <a:endParaRPr lang="en-US" dirty="0"/>
          </a:p>
          <a:p>
            <a:endParaRPr lang="en-US" dirty="0"/>
          </a:p>
          <a:p>
            <a:r>
              <a:rPr lang="en-US" dirty="0"/>
              <a:t>Sparse Density 	0.5-1 	pts / m</a:t>
            </a:r>
            <a:r>
              <a:rPr lang="en-US" baseline="30000" dirty="0"/>
              <a:t>2</a:t>
            </a:r>
            <a:r>
              <a:rPr lang="en-US" dirty="0"/>
              <a:t>  	: Used for large scale digital models or low changing terrain</a:t>
            </a:r>
          </a:p>
          <a:p>
            <a:r>
              <a:rPr lang="en-US" dirty="0"/>
              <a:t>Low Density 		1-2 		pts / m</a:t>
            </a:r>
            <a:r>
              <a:rPr lang="en-US" baseline="30000" dirty="0"/>
              <a:t>2</a:t>
            </a:r>
            <a:r>
              <a:rPr lang="en-US" dirty="0"/>
              <a:t> 	: Used in flood modeling and basic terrain changes</a:t>
            </a:r>
          </a:p>
          <a:p>
            <a:r>
              <a:rPr lang="en-US" dirty="0"/>
              <a:t>Medium Density 	2-5 		pts / m</a:t>
            </a:r>
            <a:r>
              <a:rPr lang="en-US" baseline="30000" dirty="0"/>
              <a:t>2</a:t>
            </a:r>
            <a:r>
              <a:rPr lang="en-US" dirty="0"/>
              <a:t> 	: Suitable for most use cases of LiDAR Data</a:t>
            </a:r>
          </a:p>
          <a:p>
            <a:r>
              <a:rPr lang="en-US" dirty="0"/>
              <a:t>High Density 		5- 10 	pts / m</a:t>
            </a:r>
            <a:r>
              <a:rPr lang="en-US" baseline="30000" dirty="0"/>
              <a:t>2</a:t>
            </a:r>
            <a:r>
              <a:rPr lang="en-US" dirty="0"/>
              <a:t>	: 3d Modeling of basic structure shapes</a:t>
            </a:r>
          </a:p>
          <a:p>
            <a:r>
              <a:rPr lang="en-US" dirty="0"/>
              <a:t>Extreme Density 	10+ 		pts / m</a:t>
            </a:r>
            <a:r>
              <a:rPr lang="en-US" baseline="30000" dirty="0"/>
              <a:t>2</a:t>
            </a:r>
            <a:r>
              <a:rPr lang="en-US" dirty="0"/>
              <a:t> 	: Detailed shapes and structures, very large datasets</a:t>
            </a:r>
          </a:p>
          <a:p>
            <a:endParaRPr lang="en-US" dirty="0"/>
          </a:p>
          <a:p>
            <a:endParaRPr lang="en-US" dirty="0"/>
          </a:p>
        </p:txBody>
      </p:sp>
    </p:spTree>
    <p:extLst>
      <p:ext uri="{BB962C8B-B14F-4D97-AF65-F5344CB8AC3E}">
        <p14:creationId xmlns:p14="http://schemas.microsoft.com/office/powerpoint/2010/main" val="2316820680"/>
      </p:ext>
    </p:extLst>
  </p:cSld>
  <p:clrMapOvr>
    <a:masterClrMapping/>
  </p:clrMapOvr>
</p:sld>
</file>

<file path=ppt/theme/theme1.xml><?xml version="1.0" encoding="utf-8"?>
<a:theme xmlns:a="http://schemas.openxmlformats.org/drawingml/2006/main" name="Jerrys Theme">
  <a:themeElements>
    <a:clrScheme name="Xylem">
      <a:dk1>
        <a:sysClr val="windowText" lastClr="000000"/>
      </a:dk1>
      <a:lt1>
        <a:sysClr val="window" lastClr="FFFFFF"/>
      </a:lt1>
      <a:dk2>
        <a:srgbClr val="008C95"/>
      </a:dk2>
      <a:lt2>
        <a:srgbClr val="0085AD"/>
      </a:lt2>
      <a:accent1>
        <a:srgbClr val="009A44"/>
      </a:accent1>
      <a:accent2>
        <a:srgbClr val="0072CE"/>
      </a:accent2>
      <a:accent3>
        <a:srgbClr val="615E9B"/>
      </a:accent3>
      <a:accent4>
        <a:srgbClr val="E57200"/>
      </a:accent4>
      <a:accent5>
        <a:srgbClr val="BF0D3E"/>
      </a:accent5>
      <a:accent6>
        <a:srgbClr val="001A70"/>
      </a:accent6>
      <a:hlink>
        <a:srgbClr val="7A6855"/>
      </a:hlink>
      <a:folHlink>
        <a:srgbClr val="0085A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Jerrys Theme" id="{34DCF403-205E-4DCF-9EAF-A8EEA50C4074}" vid="{F5A2F787-8A64-4E85-AD44-6651DC6A517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lcf76f155ced4ddcb4097134ff3c332f xmlns="24a8e0cc-0db5-4542-95ff-113fbb9da4d2">
      <Terms xmlns="http://schemas.microsoft.com/office/infopath/2007/PartnerControls"/>
    </lcf76f155ced4ddcb4097134ff3c332f>
    <TaxCatchAll xmlns="10a023fd-628c-4b7c-aec2-a17c8104e729"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E382AE6178ED54FB088AFCCFF3742D5" ma:contentTypeVersion="15" ma:contentTypeDescription="Create a new document." ma:contentTypeScope="" ma:versionID="6e6a18a447b1f1d1e31faa64d873d6c6">
  <xsd:schema xmlns:xsd="http://www.w3.org/2001/XMLSchema" xmlns:xs="http://www.w3.org/2001/XMLSchema" xmlns:p="http://schemas.microsoft.com/office/2006/metadata/properties" xmlns:ns2="24a8e0cc-0db5-4542-95ff-113fbb9da4d2" xmlns:ns3="http://schemas.microsoft.com/sharepoint/v4" xmlns:ns4="10a023fd-628c-4b7c-aec2-a17c8104e729" targetNamespace="http://schemas.microsoft.com/office/2006/metadata/properties" ma:root="true" ma:fieldsID="4cd4662af577c8bff5d9b5caaea07cc5" ns2:_="" ns3:_="" ns4:_="">
    <xsd:import namespace="24a8e0cc-0db5-4542-95ff-113fbb9da4d2"/>
    <xsd:import namespace="http://schemas.microsoft.com/sharepoint/v4"/>
    <xsd:import namespace="10a023fd-628c-4b7c-aec2-a17c8104e72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LengthInSeconds" minOccurs="0"/>
                <xsd:element ref="ns2:MediaServiceDateTaken" minOccurs="0"/>
                <xsd:element ref="ns3:IconOverlay" minOccurs="0"/>
                <xsd:element ref="ns4:SharedWithUsers" minOccurs="0"/>
                <xsd:element ref="ns4:SharedWithDetails" minOccurs="0"/>
                <xsd:element ref="ns2:lcf76f155ced4ddcb4097134ff3c332f" minOccurs="0"/>
                <xsd:element ref="ns4:TaxCatchAll"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4a8e0cc-0db5-4542-95ff-113fbb9da4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LengthInSeconds" ma:index="12" nillable="true" ma:displayName="MediaLengthInSeconds" ma:hidden="true" ma:internalName="MediaLengthInSeconds" ma:readOnly="true">
      <xsd:simpleType>
        <xsd:restriction base="dms:Unknown"/>
      </xsd:simpleType>
    </xsd:element>
    <xsd:element name="MediaServiceDateTaken" ma:index="13" nillable="true" ma:displayName="MediaServiceDateTaken" ma:hidden="true" ma:internalName="MediaServiceDateTake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1934200a-e575-48ad-97ba-4b0c9caf94d9" ma:termSetId="09814cd3-568e-fe90-9814-8d621ff8fb84" ma:anchorId="fba54fb3-c3e1-fe81-a776-ca4b69148c4d" ma:open="true" ma:isKeyword="false">
      <xsd:complexType>
        <xsd:sequence>
          <xsd:element ref="pc:Terms" minOccurs="0" maxOccurs="1"/>
        </xsd:sequence>
      </xsd:complex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4" nillable="true" ma:displayName="IconOverlay" ma:hidden="true" ma:internalName="IconOverlay">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0a023fd-628c-4b7c-aec2-a17c8104e729"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ea79faac-8985-4fc8-8ddf-db27648643c5}" ma:internalName="TaxCatchAll" ma:showField="CatchAllData" ma:web="10a023fd-628c-4b7c-aec2-a17c8104e72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8685456-C562-4E85-AB38-3C43F84C85C8}">
  <ds:schemaRefs>
    <ds:schemaRef ds:uri="http://schemas.microsoft.com/sharepoint/v3/contenttype/forms"/>
  </ds:schemaRefs>
</ds:datastoreItem>
</file>

<file path=customXml/itemProps2.xml><?xml version="1.0" encoding="utf-8"?>
<ds:datastoreItem xmlns:ds="http://schemas.openxmlformats.org/officeDocument/2006/customXml" ds:itemID="{9B244CDA-AD49-441A-A96F-23C3D6951F13}">
  <ds:schemaRefs>
    <ds:schemaRef ds:uri="http://www.w3.org/XML/1998/namespace"/>
    <ds:schemaRef ds:uri="http://schemas.openxmlformats.org/package/2006/metadata/core-properties"/>
    <ds:schemaRef ds:uri="http://schemas.microsoft.com/office/infopath/2007/PartnerControls"/>
    <ds:schemaRef ds:uri="http://purl.org/dc/terms/"/>
    <ds:schemaRef ds:uri="http://schemas.microsoft.com/office/2006/documentManagement/types"/>
    <ds:schemaRef ds:uri="http://purl.org/dc/elements/1.1/"/>
    <ds:schemaRef ds:uri="469d8cee-0e9b-46e7-b8c2-88fc77592c7c"/>
    <ds:schemaRef ds:uri="e16f234c-28ac-4c86-8499-95b7f16aed7f"/>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A3B3B8CD-C752-41E5-BBC7-ED858BE2202C}"/>
</file>

<file path=docProps/app.xml><?xml version="1.0" encoding="utf-8"?>
<Properties xmlns="http://schemas.openxmlformats.org/officeDocument/2006/extended-properties" xmlns:vt="http://schemas.openxmlformats.org/officeDocument/2006/docPropsVTypes">
  <Template>Jerrys Theme</Template>
  <TotalTime>1228</TotalTime>
  <Words>1791</Words>
  <Application>Microsoft Office PowerPoint</Application>
  <PresentationFormat>Widescreen</PresentationFormat>
  <Paragraphs>203</Paragraphs>
  <Slides>35</Slides>
  <Notes>7</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0</vt:i4>
      </vt:variant>
      <vt:variant>
        <vt:lpstr>Slide Titles</vt:lpstr>
      </vt:variant>
      <vt:variant>
        <vt:i4>35</vt:i4>
      </vt:variant>
    </vt:vector>
  </HeadingPairs>
  <TitlesOfParts>
    <vt:vector size="42" baseType="lpstr">
      <vt:lpstr>-apple-system</vt:lpstr>
      <vt:lpstr>Arial</vt:lpstr>
      <vt:lpstr>Calibri</vt:lpstr>
      <vt:lpstr>Lucida Grande</vt:lpstr>
      <vt:lpstr>segoe ui</vt:lpstr>
      <vt:lpstr>Source Sans Pro</vt:lpstr>
      <vt:lpstr>Jerrys Theme</vt:lpstr>
      <vt:lpstr>LiDAR Training</vt:lpstr>
      <vt:lpstr>Objectives of this session</vt:lpstr>
      <vt:lpstr>LiDAR Background</vt:lpstr>
      <vt:lpstr>Beam Divergence – LiDAR Systems</vt:lpstr>
      <vt:lpstr>LiDAR Footprint </vt:lpstr>
      <vt:lpstr>Large Footprint versus Small Footprint</vt:lpstr>
      <vt:lpstr>Accuracy Specifications</vt:lpstr>
      <vt:lpstr>Point Density and Spacing</vt:lpstr>
      <vt:lpstr>Point Density – How much is too much?</vt:lpstr>
      <vt:lpstr>LiDAR Sensors</vt:lpstr>
      <vt:lpstr>LiDAR – Single Beam Line Scanners</vt:lpstr>
      <vt:lpstr>LiDAR – 360 Line Scanners </vt:lpstr>
      <vt:lpstr>LiDAR – Multibeam Scanners </vt:lpstr>
      <vt:lpstr>LiDAR – Mounting Preferences</vt:lpstr>
      <vt:lpstr>VLP-16 Return Modes</vt:lpstr>
      <vt:lpstr>VLP-16 Data Rates</vt:lpstr>
      <vt:lpstr>HYPACK Hardware</vt:lpstr>
      <vt:lpstr>Offsets – Measure as accurately as you can</vt:lpstr>
      <vt:lpstr>LiDAR supported by HYPACK  </vt:lpstr>
      <vt:lpstr>Sensor Positioning</vt:lpstr>
      <vt:lpstr>LiDAR Data Collection</vt:lpstr>
      <vt:lpstr>Speed Considerations</vt:lpstr>
      <vt:lpstr>RTK Base Station Options</vt:lpstr>
      <vt:lpstr>Vehicle Mounting – Much more than a Drone LiDAR</vt:lpstr>
      <vt:lpstr>Survey Display Windows</vt:lpstr>
      <vt:lpstr>Processing LiDAR Data</vt:lpstr>
      <vt:lpstr>Calibration – 2D and 3D Patch Test Adjustments</vt:lpstr>
      <vt:lpstr>LiDAR Dataset – Amount of Processed points</vt:lpstr>
      <vt:lpstr>Editing In Cloud Window</vt:lpstr>
      <vt:lpstr>Saving a Calibration – Boat File</vt:lpstr>
      <vt:lpstr>LAS Output from HYPACK</vt:lpstr>
      <vt:lpstr>Saving an LAS File</vt:lpstr>
      <vt:lpstr>Esri Output for LiDAR Data</vt:lpstr>
      <vt:lpstr>Export XYZ from HYPACK Shell</vt:lpstr>
      <vt:lpstr>Esri – ArcGIS Pro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LiDAR Training</dc:title>
  <dc:creator>Knisley, Jerry - Xylem</dc:creator>
  <cp:lastModifiedBy>Knisley, Jerry - Xylem</cp:lastModifiedBy>
  <cp:revision>25</cp:revision>
  <dcterms:created xsi:type="dcterms:W3CDTF">2021-03-22T19:46:31Z</dcterms:created>
  <dcterms:modified xsi:type="dcterms:W3CDTF">2021-12-20T13:54:38Z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0x010100FE382AE6178ED54FB088AFCCFF3742D5</vt:lpwstr>
  </property>
</Properties>
</file>