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135"/>
  </p:notesMasterIdLst>
  <p:handoutMasterIdLst>
    <p:handoutMasterId r:id="rId136"/>
  </p:handoutMasterIdLst>
  <p:sldIdLst>
    <p:sldId id="293" r:id="rId3"/>
    <p:sldId id="392" r:id="rId4"/>
    <p:sldId id="393" r:id="rId5"/>
    <p:sldId id="401" r:id="rId6"/>
    <p:sldId id="402" r:id="rId7"/>
    <p:sldId id="403" r:id="rId8"/>
    <p:sldId id="397" r:id="rId9"/>
    <p:sldId id="406" r:id="rId10"/>
    <p:sldId id="423" r:id="rId11"/>
    <p:sldId id="399" r:id="rId12"/>
    <p:sldId id="400" r:id="rId13"/>
    <p:sldId id="404" r:id="rId14"/>
    <p:sldId id="405" r:id="rId15"/>
    <p:sldId id="398" r:id="rId16"/>
    <p:sldId id="281" r:id="rId17"/>
    <p:sldId id="306" r:id="rId18"/>
    <p:sldId id="284" r:id="rId19"/>
    <p:sldId id="308" r:id="rId20"/>
    <p:sldId id="424" r:id="rId21"/>
    <p:sldId id="275" r:id="rId22"/>
    <p:sldId id="425" r:id="rId23"/>
    <p:sldId id="426" r:id="rId24"/>
    <p:sldId id="427" r:id="rId25"/>
    <p:sldId id="271" r:id="rId26"/>
    <p:sldId id="279" r:id="rId27"/>
    <p:sldId id="290" r:id="rId28"/>
    <p:sldId id="285" r:id="rId29"/>
    <p:sldId id="287" r:id="rId30"/>
    <p:sldId id="292" r:id="rId31"/>
    <p:sldId id="288" r:id="rId32"/>
    <p:sldId id="291" r:id="rId33"/>
    <p:sldId id="428" r:id="rId34"/>
    <p:sldId id="294" r:id="rId35"/>
    <p:sldId id="273" r:id="rId36"/>
    <p:sldId id="277" r:id="rId37"/>
    <p:sldId id="274" r:id="rId38"/>
    <p:sldId id="295" r:id="rId39"/>
    <p:sldId id="296" r:id="rId40"/>
    <p:sldId id="278" r:id="rId41"/>
    <p:sldId id="429" r:id="rId42"/>
    <p:sldId id="289" r:id="rId43"/>
    <p:sldId id="286" r:id="rId44"/>
    <p:sldId id="430" r:id="rId45"/>
    <p:sldId id="418" r:id="rId46"/>
    <p:sldId id="419" r:id="rId47"/>
    <p:sldId id="420" r:id="rId48"/>
    <p:sldId id="318" r:id="rId49"/>
    <p:sldId id="319" r:id="rId50"/>
    <p:sldId id="320" r:id="rId51"/>
    <p:sldId id="321" r:id="rId52"/>
    <p:sldId id="322" r:id="rId53"/>
    <p:sldId id="323" r:id="rId54"/>
    <p:sldId id="324" r:id="rId55"/>
    <p:sldId id="325" r:id="rId56"/>
    <p:sldId id="326" r:id="rId57"/>
    <p:sldId id="328" r:id="rId58"/>
    <p:sldId id="329" r:id="rId59"/>
    <p:sldId id="333" r:id="rId60"/>
    <p:sldId id="334" r:id="rId61"/>
    <p:sldId id="335" r:id="rId62"/>
    <p:sldId id="336" r:id="rId63"/>
    <p:sldId id="337" r:id="rId64"/>
    <p:sldId id="338" r:id="rId65"/>
    <p:sldId id="340" r:id="rId66"/>
    <p:sldId id="341" r:id="rId67"/>
    <p:sldId id="342" r:id="rId68"/>
    <p:sldId id="343" r:id="rId69"/>
    <p:sldId id="344" r:id="rId70"/>
    <p:sldId id="346" r:id="rId71"/>
    <p:sldId id="347" r:id="rId72"/>
    <p:sldId id="348" r:id="rId73"/>
    <p:sldId id="349" r:id="rId74"/>
    <p:sldId id="350" r:id="rId75"/>
    <p:sldId id="351" r:id="rId76"/>
    <p:sldId id="352" r:id="rId77"/>
    <p:sldId id="353" r:id="rId78"/>
    <p:sldId id="357" r:id="rId79"/>
    <p:sldId id="358" r:id="rId80"/>
    <p:sldId id="359" r:id="rId81"/>
    <p:sldId id="421" r:id="rId82"/>
    <p:sldId id="360" r:id="rId83"/>
    <p:sldId id="362" r:id="rId84"/>
    <p:sldId id="363" r:id="rId85"/>
    <p:sldId id="364" r:id="rId86"/>
    <p:sldId id="365" r:id="rId87"/>
    <p:sldId id="366" r:id="rId88"/>
    <p:sldId id="367" r:id="rId89"/>
    <p:sldId id="368" r:id="rId90"/>
    <p:sldId id="369" r:id="rId91"/>
    <p:sldId id="370" r:id="rId92"/>
    <p:sldId id="371" r:id="rId93"/>
    <p:sldId id="372" r:id="rId94"/>
    <p:sldId id="373" r:id="rId95"/>
    <p:sldId id="374" r:id="rId96"/>
    <p:sldId id="375" r:id="rId97"/>
    <p:sldId id="376" r:id="rId98"/>
    <p:sldId id="414" r:id="rId99"/>
    <p:sldId id="415" r:id="rId100"/>
    <p:sldId id="416" r:id="rId101"/>
    <p:sldId id="417" r:id="rId102"/>
    <p:sldId id="377" r:id="rId103"/>
    <p:sldId id="378" r:id="rId104"/>
    <p:sldId id="379" r:id="rId105"/>
    <p:sldId id="380" r:id="rId106"/>
    <p:sldId id="382" r:id="rId107"/>
    <p:sldId id="383" r:id="rId108"/>
    <p:sldId id="384" r:id="rId109"/>
    <p:sldId id="385" r:id="rId110"/>
    <p:sldId id="386" r:id="rId111"/>
    <p:sldId id="387" r:id="rId112"/>
    <p:sldId id="388" r:id="rId113"/>
    <p:sldId id="389" r:id="rId114"/>
    <p:sldId id="390" r:id="rId115"/>
    <p:sldId id="394" r:id="rId116"/>
    <p:sldId id="422" r:id="rId117"/>
    <p:sldId id="395" r:id="rId118"/>
    <p:sldId id="396" r:id="rId119"/>
    <p:sldId id="309" r:id="rId120"/>
    <p:sldId id="310" r:id="rId121"/>
    <p:sldId id="311" r:id="rId122"/>
    <p:sldId id="312" r:id="rId123"/>
    <p:sldId id="408" r:id="rId124"/>
    <p:sldId id="409" r:id="rId125"/>
    <p:sldId id="410" r:id="rId126"/>
    <p:sldId id="411" r:id="rId127"/>
    <p:sldId id="407" r:id="rId128"/>
    <p:sldId id="413" r:id="rId129"/>
    <p:sldId id="314" r:id="rId130"/>
    <p:sldId id="315" r:id="rId131"/>
    <p:sldId id="316" r:id="rId132"/>
    <p:sldId id="317" r:id="rId133"/>
    <p:sldId id="313" r:id="rId134"/>
  </p:sldIdLst>
  <p:sldSz cx="9144000" cy="6858000" type="screen4x3"/>
  <p:notesSz cx="6858000" cy="9144000"/>
  <p:embeddedFontLst>
    <p:embeddedFont>
      <p:font typeface="Verdana" panose="020B0604030504040204" pitchFamily="34" charset="0"/>
      <p:regular r:id="rId137"/>
      <p:bold r:id="rId138"/>
      <p:italic r:id="rId139"/>
      <p:boldItalic r:id="rId140"/>
    </p:embeddedFont>
    <p:embeddedFont>
      <p:font typeface="Calibri" panose="020F0502020204030204" pitchFamily="34" charset="0"/>
      <p:regular r:id="rId141"/>
      <p:bold r:id="rId142"/>
      <p:italic r:id="rId143"/>
      <p:boldItalic r:id="rId144"/>
    </p:embeddedFont>
    <p:embeddedFont>
      <p:font typeface="Segoe UI Emoji" panose="020B0604020202020204" charset="0"/>
      <p:regular r:id="rId14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89" autoAdjust="0"/>
    <p:restoredTop sz="95590" autoAdjust="0"/>
  </p:normalViewPr>
  <p:slideViewPr>
    <p:cSldViewPr snapToGrid="0">
      <p:cViewPr varScale="1">
        <p:scale>
          <a:sx n="38" d="100"/>
          <a:sy n="38" d="100"/>
        </p:scale>
        <p:origin x="-1188" y="-108"/>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varScale="1">
      <p:scale>
        <a:sx n="1" d="1"/>
        <a:sy n="1" d="1"/>
      </p:scale>
      <p:origin x="0" y="-6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font" Target="fonts/font2.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font" Target="fonts/font8.fntdata"/><Relationship Id="rId149"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font" Target="fonts/font3.fntdata"/><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font" Target="fonts/font4.fntdata"/><Relationship Id="rId145"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notesMaster" Target="notesMasters/notesMaster1.xml"/><Relationship Id="rId143" Type="http://schemas.openxmlformats.org/officeDocument/2006/relationships/font" Target="fonts/font7.fntdata"/><Relationship Id="rId14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5.fntdata"/><Relationship Id="rId14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handoutMaster" Target="handoutMasters/handout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6.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8</a:t>
            </a:fld>
            <a:endParaRPr lang="es"/>
          </a:p>
        </p:txBody>
      </p:sp>
    </p:spTree>
    <p:extLst>
      <p:ext uri="{BB962C8B-B14F-4D97-AF65-F5344CB8AC3E}">
        <p14:creationId xmlns:p14="http://schemas.microsoft.com/office/powerpoint/2010/main" val="1210840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27</a:t>
            </a:fld>
            <a:endParaRPr lang="es"/>
          </a:p>
        </p:txBody>
      </p:sp>
    </p:spTree>
    <p:extLst>
      <p:ext uri="{BB962C8B-B14F-4D97-AF65-F5344CB8AC3E}">
        <p14:creationId xmlns:p14="http://schemas.microsoft.com/office/powerpoint/2010/main" val="1650495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28</a:t>
            </a:fld>
            <a:endParaRPr lang="es"/>
          </a:p>
        </p:txBody>
      </p:sp>
    </p:spTree>
    <p:extLst>
      <p:ext uri="{BB962C8B-B14F-4D97-AF65-F5344CB8AC3E}">
        <p14:creationId xmlns:p14="http://schemas.microsoft.com/office/powerpoint/2010/main" val="65425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29</a:t>
            </a:fld>
            <a:endParaRPr lang="es"/>
          </a:p>
        </p:txBody>
      </p:sp>
    </p:spTree>
    <p:extLst>
      <p:ext uri="{BB962C8B-B14F-4D97-AF65-F5344CB8AC3E}">
        <p14:creationId xmlns:p14="http://schemas.microsoft.com/office/powerpoint/2010/main" val="1731819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30</a:t>
            </a:fld>
            <a:endParaRPr lang="es"/>
          </a:p>
        </p:txBody>
      </p:sp>
    </p:spTree>
    <p:extLst>
      <p:ext uri="{BB962C8B-B14F-4D97-AF65-F5344CB8AC3E}">
        <p14:creationId xmlns:p14="http://schemas.microsoft.com/office/powerpoint/2010/main" val="544982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31</a:t>
            </a:fld>
            <a:endParaRPr lang="es"/>
          </a:p>
        </p:txBody>
      </p:sp>
    </p:spTree>
    <p:extLst>
      <p:ext uri="{BB962C8B-B14F-4D97-AF65-F5344CB8AC3E}">
        <p14:creationId xmlns:p14="http://schemas.microsoft.com/office/powerpoint/2010/main" val="632828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32</a:t>
            </a:fld>
            <a:endParaRPr lang="es"/>
          </a:p>
        </p:txBody>
      </p:sp>
    </p:spTree>
    <p:extLst>
      <p:ext uri="{BB962C8B-B14F-4D97-AF65-F5344CB8AC3E}">
        <p14:creationId xmlns:p14="http://schemas.microsoft.com/office/powerpoint/2010/main" val="2346639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33</a:t>
            </a:fld>
            <a:endParaRPr lang="es"/>
          </a:p>
        </p:txBody>
      </p:sp>
    </p:spTree>
    <p:extLst>
      <p:ext uri="{BB962C8B-B14F-4D97-AF65-F5344CB8AC3E}">
        <p14:creationId xmlns:p14="http://schemas.microsoft.com/office/powerpoint/2010/main" val="3635796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34</a:t>
            </a:fld>
            <a:endParaRPr lang="es"/>
          </a:p>
        </p:txBody>
      </p:sp>
    </p:spTree>
    <p:extLst>
      <p:ext uri="{BB962C8B-B14F-4D97-AF65-F5344CB8AC3E}">
        <p14:creationId xmlns:p14="http://schemas.microsoft.com/office/powerpoint/2010/main" val="372968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35</a:t>
            </a:fld>
            <a:endParaRPr lang="es"/>
          </a:p>
        </p:txBody>
      </p:sp>
    </p:spTree>
    <p:extLst>
      <p:ext uri="{BB962C8B-B14F-4D97-AF65-F5344CB8AC3E}">
        <p14:creationId xmlns:p14="http://schemas.microsoft.com/office/powerpoint/2010/main" val="1767635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36</a:t>
            </a:fld>
            <a:endParaRPr lang="es"/>
          </a:p>
        </p:txBody>
      </p:sp>
    </p:spTree>
    <p:extLst>
      <p:ext uri="{BB962C8B-B14F-4D97-AF65-F5344CB8AC3E}">
        <p14:creationId xmlns:p14="http://schemas.microsoft.com/office/powerpoint/2010/main" val="1313407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885892" y="8686155"/>
            <a:ext cx="2972108" cy="45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0D0255A1-9245-4A36-8B17-83029792248E}" type="slidenum">
              <a:rPr sz="1200">
                <a:latin typeface="Times New Roman" pitchFamily="18" charset="0"/>
              </a:rPr>
              <a:pPr algn="r" rtl="0" eaLnBrk="1" hangingPunct="1"/>
              <a:t>9</a:t>
            </a:fld>
            <a:endParaRPr lang="es" altLang="en-US" sz="1200">
              <a:latin typeface="Times New Roman" pitchFamily="18"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es" b="0" i="0" u="none"/>
              <a:t>Buena gráfica!  Separacion Líneas?  1x prof. en el extremo somero como establecio en otra ayuda?  1½ x prof.?—I thought estos what Pat said.</a:t>
            </a:r>
          </a:p>
        </p:txBody>
      </p:sp>
    </p:spTree>
    <p:extLst>
      <p:ext uri="{BB962C8B-B14F-4D97-AF65-F5344CB8AC3E}">
        <p14:creationId xmlns:p14="http://schemas.microsoft.com/office/powerpoint/2010/main" val="3599302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39</a:t>
            </a:fld>
            <a:endParaRPr lang="es"/>
          </a:p>
        </p:txBody>
      </p:sp>
    </p:spTree>
    <p:extLst>
      <p:ext uri="{BB962C8B-B14F-4D97-AF65-F5344CB8AC3E}">
        <p14:creationId xmlns:p14="http://schemas.microsoft.com/office/powerpoint/2010/main" val="2342592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41</a:t>
            </a:fld>
            <a:endParaRPr lang="es"/>
          </a:p>
        </p:txBody>
      </p:sp>
    </p:spTree>
    <p:extLst>
      <p:ext uri="{BB962C8B-B14F-4D97-AF65-F5344CB8AC3E}">
        <p14:creationId xmlns:p14="http://schemas.microsoft.com/office/powerpoint/2010/main" val="27141668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42</a:t>
            </a:fld>
            <a:endParaRPr lang="es"/>
          </a:p>
        </p:txBody>
      </p:sp>
    </p:spTree>
    <p:extLst>
      <p:ext uri="{BB962C8B-B14F-4D97-AF65-F5344CB8AC3E}">
        <p14:creationId xmlns:p14="http://schemas.microsoft.com/office/powerpoint/2010/main" val="3848659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ChangeArrowheads="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itchFamily="18" charset="0"/>
              </a:defRPr>
            </a:lvl1pPr>
            <a:lvl2pPr marL="722147" indent="-277749">
              <a:defRPr>
                <a:solidFill>
                  <a:schemeClr val="tx1"/>
                </a:solidFill>
                <a:latin typeface="Garamond" pitchFamily="18" charset="0"/>
              </a:defRPr>
            </a:lvl2pPr>
            <a:lvl3pPr marL="1110996" indent="-222199">
              <a:defRPr>
                <a:solidFill>
                  <a:schemeClr val="tx1"/>
                </a:solidFill>
                <a:latin typeface="Garamond" pitchFamily="18" charset="0"/>
              </a:defRPr>
            </a:lvl3pPr>
            <a:lvl4pPr marL="1555394" indent="-222199">
              <a:defRPr>
                <a:solidFill>
                  <a:schemeClr val="tx1"/>
                </a:solidFill>
                <a:latin typeface="Garamond" pitchFamily="18" charset="0"/>
              </a:defRPr>
            </a:lvl4pPr>
            <a:lvl5pPr marL="1999793" indent="-222199">
              <a:defRPr>
                <a:solidFill>
                  <a:schemeClr val="tx1"/>
                </a:solidFill>
                <a:latin typeface="Garamond" pitchFamily="18" charset="0"/>
              </a:defRPr>
            </a:lvl5pPr>
            <a:lvl6pPr marL="2444191" indent="-222199" eaLnBrk="0" fontAlgn="base" hangingPunct="0">
              <a:spcBef>
                <a:spcPct val="0"/>
              </a:spcBef>
              <a:spcAft>
                <a:spcPct val="0"/>
              </a:spcAft>
              <a:defRPr>
                <a:solidFill>
                  <a:schemeClr val="tx1"/>
                </a:solidFill>
                <a:latin typeface="Garamond" pitchFamily="18" charset="0"/>
              </a:defRPr>
            </a:lvl6pPr>
            <a:lvl7pPr marL="2888590" indent="-222199" eaLnBrk="0" fontAlgn="base" hangingPunct="0">
              <a:spcBef>
                <a:spcPct val="0"/>
              </a:spcBef>
              <a:spcAft>
                <a:spcPct val="0"/>
              </a:spcAft>
              <a:defRPr>
                <a:solidFill>
                  <a:schemeClr val="tx1"/>
                </a:solidFill>
                <a:latin typeface="Garamond" pitchFamily="18" charset="0"/>
              </a:defRPr>
            </a:lvl7pPr>
            <a:lvl8pPr marL="3332988" indent="-222199" eaLnBrk="0" fontAlgn="base" hangingPunct="0">
              <a:spcBef>
                <a:spcPct val="0"/>
              </a:spcBef>
              <a:spcAft>
                <a:spcPct val="0"/>
              </a:spcAft>
              <a:defRPr>
                <a:solidFill>
                  <a:schemeClr val="tx1"/>
                </a:solidFill>
                <a:latin typeface="Garamond" pitchFamily="18" charset="0"/>
              </a:defRPr>
            </a:lvl8pPr>
            <a:lvl9pPr marL="3777386" indent="-222199" eaLnBrk="0" fontAlgn="base" hangingPunct="0">
              <a:spcBef>
                <a:spcPct val="0"/>
              </a:spcBef>
              <a:spcAft>
                <a:spcPct val="0"/>
              </a:spcAft>
              <a:defRPr>
                <a:solidFill>
                  <a:schemeClr val="tx1"/>
                </a:solidFill>
                <a:latin typeface="Garamond" pitchFamily="18" charset="0"/>
              </a:defRPr>
            </a:lvl9pPr>
          </a:lstStyle>
          <a:p>
            <a:pPr algn="l" rtl="0"/>
            <a:fld id="{5833BF94-8DE8-4729-B708-2A600FDDEFC7}" type="slidenum">
              <a:rPr>
                <a:latin typeface="Times New Roman" pitchFamily="18" charset="0"/>
              </a:rPr>
              <a:pPr algn="l" rtl="0"/>
              <a:t>48</a:t>
            </a:fld>
            <a:endParaRPr lang="es" altLang="en-US">
              <a:latin typeface="Times New Roman" pitchFamily="18" charset="0"/>
            </a:endParaRPr>
          </a:p>
        </p:txBody>
      </p:sp>
    </p:spTree>
    <p:extLst>
      <p:ext uri="{BB962C8B-B14F-4D97-AF65-F5344CB8AC3E}">
        <p14:creationId xmlns:p14="http://schemas.microsoft.com/office/powerpoint/2010/main" val="11964747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ChangeArrowheads="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3482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701721B-9348-43C2-B28F-6F4D1B8A4A14}" type="slidenum">
              <a:rPr sz="1200">
                <a:latin typeface="Times New Roman" pitchFamily="18" charset="0"/>
              </a:rPr>
              <a:pPr algn="r" rtl="0" eaLnBrk="1" hangingPunct="1"/>
              <a:t>49</a:t>
            </a:fld>
            <a:endParaRPr lang="es" altLang="en-US" sz="1200">
              <a:latin typeface="Times New Roman" pitchFamily="18" charset="0"/>
            </a:endParaRPr>
          </a:p>
        </p:txBody>
      </p:sp>
    </p:spTree>
    <p:extLst>
      <p:ext uri="{BB962C8B-B14F-4D97-AF65-F5344CB8AC3E}">
        <p14:creationId xmlns:p14="http://schemas.microsoft.com/office/powerpoint/2010/main" val="3724776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3686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6972146C-26E3-4458-9894-5E13D2113422}" type="slidenum">
              <a:rPr sz="1200">
                <a:latin typeface="Times New Roman" pitchFamily="18" charset="0"/>
              </a:rPr>
              <a:pPr algn="r" rtl="0" eaLnBrk="1" hangingPunct="1"/>
              <a:t>50</a:t>
            </a:fld>
            <a:endParaRPr lang="es" altLang="en-US" sz="1200">
              <a:latin typeface="Times New Roman" pitchFamily="18" charset="0"/>
            </a:endParaRPr>
          </a:p>
        </p:txBody>
      </p:sp>
    </p:spTree>
    <p:extLst>
      <p:ext uri="{BB962C8B-B14F-4D97-AF65-F5344CB8AC3E}">
        <p14:creationId xmlns:p14="http://schemas.microsoft.com/office/powerpoint/2010/main" val="3334545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ChangeArrowheads="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3891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A717CC8E-57E9-4CE5-AAE6-D0ECD53220D0}" type="slidenum">
              <a:rPr sz="1200">
                <a:latin typeface="Times New Roman" pitchFamily="18" charset="0"/>
              </a:rPr>
              <a:pPr algn="r" rtl="0" eaLnBrk="1" hangingPunct="1"/>
              <a:t>51</a:t>
            </a:fld>
            <a:endParaRPr lang="es" altLang="en-US" sz="1200">
              <a:latin typeface="Times New Roman" pitchFamily="18" charset="0"/>
            </a:endParaRPr>
          </a:p>
        </p:txBody>
      </p:sp>
    </p:spTree>
    <p:extLst>
      <p:ext uri="{BB962C8B-B14F-4D97-AF65-F5344CB8AC3E}">
        <p14:creationId xmlns:p14="http://schemas.microsoft.com/office/powerpoint/2010/main" val="482596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4096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F3996407-9EC9-4F00-8440-A82E02475928}" type="slidenum">
              <a:rPr sz="1200">
                <a:latin typeface="Times New Roman" pitchFamily="18" charset="0"/>
              </a:rPr>
              <a:pPr algn="r" rtl="0" eaLnBrk="1" hangingPunct="1"/>
              <a:t>52</a:t>
            </a:fld>
            <a:endParaRPr lang="es" altLang="en-US" sz="1200">
              <a:latin typeface="Times New Roman" pitchFamily="18" charset="0"/>
            </a:endParaRPr>
          </a:p>
        </p:txBody>
      </p:sp>
    </p:spTree>
    <p:extLst>
      <p:ext uri="{BB962C8B-B14F-4D97-AF65-F5344CB8AC3E}">
        <p14:creationId xmlns:p14="http://schemas.microsoft.com/office/powerpoint/2010/main" val="768495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4301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398AE5C-2E80-420F-96D2-9BEA6F6EF224}" type="slidenum">
              <a:rPr sz="1200">
                <a:latin typeface="Times New Roman" pitchFamily="18" charset="0"/>
              </a:rPr>
              <a:pPr algn="r" rtl="0" eaLnBrk="1" hangingPunct="1"/>
              <a:t>53</a:t>
            </a:fld>
            <a:endParaRPr lang="es" altLang="en-US" sz="1200">
              <a:latin typeface="Times New Roman" pitchFamily="18" charset="0"/>
            </a:endParaRPr>
          </a:p>
        </p:txBody>
      </p:sp>
    </p:spTree>
    <p:extLst>
      <p:ext uri="{BB962C8B-B14F-4D97-AF65-F5344CB8AC3E}">
        <p14:creationId xmlns:p14="http://schemas.microsoft.com/office/powerpoint/2010/main" val="1031674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ChangeArrowheads="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4506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20ADE81-7094-4567-B866-D61B21203075}" type="slidenum">
              <a:rPr sz="1200">
                <a:latin typeface="Times New Roman" pitchFamily="18" charset="0"/>
              </a:rPr>
              <a:pPr algn="r" rtl="0" eaLnBrk="1" hangingPunct="1"/>
              <a:t>54</a:t>
            </a:fld>
            <a:endParaRPr lang="es" altLang="en-US" sz="1200">
              <a:latin typeface="Times New Roman" pitchFamily="18" charset="0"/>
            </a:endParaRPr>
          </a:p>
        </p:txBody>
      </p:sp>
    </p:spTree>
    <p:extLst>
      <p:ext uri="{BB962C8B-B14F-4D97-AF65-F5344CB8AC3E}">
        <p14:creationId xmlns:p14="http://schemas.microsoft.com/office/powerpoint/2010/main" val="3203750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15</a:t>
            </a:fld>
            <a:endParaRPr lang="es"/>
          </a:p>
        </p:txBody>
      </p:sp>
    </p:spTree>
    <p:extLst>
      <p:ext uri="{BB962C8B-B14F-4D97-AF65-F5344CB8AC3E}">
        <p14:creationId xmlns:p14="http://schemas.microsoft.com/office/powerpoint/2010/main" val="2630803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4710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EF8344EB-3A5F-4BD1-B181-63620BD2CA5A}" type="slidenum">
              <a:rPr sz="1200">
                <a:latin typeface="Times New Roman" pitchFamily="18" charset="0"/>
              </a:rPr>
              <a:pPr algn="r" rtl="0" eaLnBrk="1" hangingPunct="1"/>
              <a:t>55</a:t>
            </a:fld>
            <a:endParaRPr lang="es" altLang="en-US" sz="1200">
              <a:latin typeface="Times New Roman" pitchFamily="18" charset="0"/>
            </a:endParaRPr>
          </a:p>
        </p:txBody>
      </p:sp>
    </p:spTree>
    <p:extLst>
      <p:ext uri="{BB962C8B-B14F-4D97-AF65-F5344CB8AC3E}">
        <p14:creationId xmlns:p14="http://schemas.microsoft.com/office/powerpoint/2010/main" val="3765407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ChangeArrowheads="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5120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15591348-BDB3-4534-B056-151CC2853A94}" type="slidenum">
              <a:rPr sz="1200">
                <a:latin typeface="Times New Roman" pitchFamily="18" charset="0"/>
              </a:rPr>
              <a:pPr algn="r" rtl="0" eaLnBrk="1" hangingPunct="1"/>
              <a:t>56</a:t>
            </a:fld>
            <a:endParaRPr lang="es" altLang="en-US" sz="1200">
              <a:latin typeface="Times New Roman" pitchFamily="18" charset="0"/>
            </a:endParaRPr>
          </a:p>
        </p:txBody>
      </p:sp>
    </p:spTree>
    <p:extLst>
      <p:ext uri="{BB962C8B-B14F-4D97-AF65-F5344CB8AC3E}">
        <p14:creationId xmlns:p14="http://schemas.microsoft.com/office/powerpoint/2010/main" val="2951334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5325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8BC414F-A56F-4DAA-ABDC-03DD7A7E7CB7}" type="slidenum">
              <a:rPr sz="1200">
                <a:latin typeface="Times New Roman" pitchFamily="18" charset="0"/>
              </a:rPr>
              <a:pPr algn="r" rtl="0" eaLnBrk="1" hangingPunct="1"/>
              <a:t>57</a:t>
            </a:fld>
            <a:endParaRPr lang="es" altLang="en-US" sz="1200">
              <a:latin typeface="Times New Roman" pitchFamily="18" charset="0"/>
            </a:endParaRPr>
          </a:p>
        </p:txBody>
      </p:sp>
    </p:spTree>
    <p:extLst>
      <p:ext uri="{BB962C8B-B14F-4D97-AF65-F5344CB8AC3E}">
        <p14:creationId xmlns:p14="http://schemas.microsoft.com/office/powerpoint/2010/main" val="2858616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6144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2943EECE-2905-4D65-8603-EB040C958138}" type="slidenum">
              <a:rPr sz="1200">
                <a:latin typeface="Times New Roman" pitchFamily="18" charset="0"/>
              </a:rPr>
              <a:pPr algn="r" rtl="0" eaLnBrk="1" hangingPunct="1"/>
              <a:t>58</a:t>
            </a:fld>
            <a:endParaRPr lang="es" altLang="en-US" sz="1200">
              <a:latin typeface="Times New Roman" pitchFamily="18" charset="0"/>
            </a:endParaRPr>
          </a:p>
        </p:txBody>
      </p:sp>
    </p:spTree>
    <p:extLst>
      <p:ext uri="{BB962C8B-B14F-4D97-AF65-F5344CB8AC3E}">
        <p14:creationId xmlns:p14="http://schemas.microsoft.com/office/powerpoint/2010/main" val="2051299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ChangeArrowheads="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6349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73734C0-5B05-4C26-B3C9-ED18CF5C8CA7}" type="slidenum">
              <a:rPr sz="1200">
                <a:latin typeface="Times New Roman" pitchFamily="18" charset="0"/>
              </a:rPr>
              <a:pPr algn="r" rtl="0" eaLnBrk="1" hangingPunct="1"/>
              <a:t>59</a:t>
            </a:fld>
            <a:endParaRPr lang="es" altLang="en-US" sz="1200">
              <a:latin typeface="Times New Roman" pitchFamily="18" charset="0"/>
            </a:endParaRPr>
          </a:p>
        </p:txBody>
      </p:sp>
    </p:spTree>
    <p:extLst>
      <p:ext uri="{BB962C8B-B14F-4D97-AF65-F5344CB8AC3E}">
        <p14:creationId xmlns:p14="http://schemas.microsoft.com/office/powerpoint/2010/main" val="27617622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6554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4E6685C-33D1-4762-8CC0-AC26CB0BDDAD}" type="slidenum">
              <a:rPr sz="1200">
                <a:latin typeface="Times New Roman" pitchFamily="18" charset="0"/>
              </a:rPr>
              <a:pPr algn="r" rtl="0" eaLnBrk="1" hangingPunct="1"/>
              <a:t>60</a:t>
            </a:fld>
            <a:endParaRPr lang="es" altLang="en-US" sz="1200">
              <a:latin typeface="Times New Roman" pitchFamily="18" charset="0"/>
            </a:endParaRPr>
          </a:p>
        </p:txBody>
      </p:sp>
    </p:spTree>
    <p:extLst>
      <p:ext uri="{BB962C8B-B14F-4D97-AF65-F5344CB8AC3E}">
        <p14:creationId xmlns:p14="http://schemas.microsoft.com/office/powerpoint/2010/main" val="40101398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6758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0D53B882-B328-484A-878B-58AE6BE13788}" type="slidenum">
              <a:rPr sz="1200">
                <a:latin typeface="Times New Roman" pitchFamily="18" charset="0"/>
              </a:rPr>
              <a:pPr algn="r" rtl="0" eaLnBrk="1" hangingPunct="1"/>
              <a:t>61</a:t>
            </a:fld>
            <a:endParaRPr lang="es" altLang="en-US" sz="1200">
              <a:latin typeface="Times New Roman" pitchFamily="18" charset="0"/>
            </a:endParaRPr>
          </a:p>
        </p:txBody>
      </p:sp>
    </p:spTree>
    <p:extLst>
      <p:ext uri="{BB962C8B-B14F-4D97-AF65-F5344CB8AC3E}">
        <p14:creationId xmlns:p14="http://schemas.microsoft.com/office/powerpoint/2010/main" val="33258346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6963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C38AA75-9FF9-42D1-8C3E-726B155281B4}" type="slidenum">
              <a:rPr sz="1200">
                <a:latin typeface="Times New Roman" pitchFamily="18" charset="0"/>
              </a:rPr>
              <a:pPr algn="r" rtl="0" eaLnBrk="1" hangingPunct="1"/>
              <a:t>62</a:t>
            </a:fld>
            <a:endParaRPr lang="es" altLang="en-US" sz="1200">
              <a:latin typeface="Times New Roman" pitchFamily="18" charset="0"/>
            </a:endParaRPr>
          </a:p>
        </p:txBody>
      </p:sp>
    </p:spTree>
    <p:extLst>
      <p:ext uri="{BB962C8B-B14F-4D97-AF65-F5344CB8AC3E}">
        <p14:creationId xmlns:p14="http://schemas.microsoft.com/office/powerpoint/2010/main" val="11811060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7168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213A7ED8-EA13-41AA-98FC-0AA042A00923}" type="slidenum">
              <a:rPr sz="1200">
                <a:latin typeface="Times New Roman" pitchFamily="18" charset="0"/>
              </a:rPr>
              <a:pPr algn="r" rtl="0" eaLnBrk="1" hangingPunct="1"/>
              <a:t>63</a:t>
            </a:fld>
            <a:endParaRPr lang="es" altLang="en-US" sz="1200">
              <a:latin typeface="Times New Roman" pitchFamily="18" charset="0"/>
            </a:endParaRPr>
          </a:p>
        </p:txBody>
      </p:sp>
    </p:spTree>
    <p:extLst>
      <p:ext uri="{BB962C8B-B14F-4D97-AF65-F5344CB8AC3E}">
        <p14:creationId xmlns:p14="http://schemas.microsoft.com/office/powerpoint/2010/main" val="13070344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ChangeArrowheads="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7475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5A30FF3-8694-433A-9D52-96692750E92C}" type="slidenum">
              <a:rPr sz="1200">
                <a:latin typeface="Times New Roman" pitchFamily="18" charset="0"/>
              </a:rPr>
              <a:pPr algn="r" rtl="0" eaLnBrk="1" hangingPunct="1"/>
              <a:t>64</a:t>
            </a:fld>
            <a:endParaRPr lang="es" altLang="en-US" sz="1200">
              <a:latin typeface="Times New Roman" pitchFamily="18" charset="0"/>
            </a:endParaRPr>
          </a:p>
        </p:txBody>
      </p:sp>
    </p:spTree>
    <p:extLst>
      <p:ext uri="{BB962C8B-B14F-4D97-AF65-F5344CB8AC3E}">
        <p14:creationId xmlns:p14="http://schemas.microsoft.com/office/powerpoint/2010/main" val="136374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EDE33BD3-09D8-47B7-8C68-A4066E0AA657}" type="slidenum">
              <a:rPr sz="1200" b="0"/>
              <a:pPr algn="l" rtl="0"/>
              <a:t>17</a:t>
            </a:fld>
            <a:endParaRPr lang="es" altLang="en-US" sz="1200" b="0"/>
          </a:p>
        </p:txBody>
      </p:sp>
    </p:spTree>
    <p:extLst>
      <p:ext uri="{BB962C8B-B14F-4D97-AF65-F5344CB8AC3E}">
        <p14:creationId xmlns:p14="http://schemas.microsoft.com/office/powerpoint/2010/main" val="9041677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ChangeArrowheads="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7680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E4A448E6-6C07-480D-BA2D-33F73EFDA2EA}" type="slidenum">
              <a:rPr sz="1200">
                <a:latin typeface="Times New Roman" pitchFamily="18" charset="0"/>
              </a:rPr>
              <a:pPr algn="r" rtl="0" eaLnBrk="1" hangingPunct="1"/>
              <a:t>65</a:t>
            </a:fld>
            <a:endParaRPr lang="es" altLang="en-US" sz="1200">
              <a:latin typeface="Times New Roman" pitchFamily="18" charset="0"/>
            </a:endParaRPr>
          </a:p>
        </p:txBody>
      </p:sp>
    </p:spTree>
    <p:extLst>
      <p:ext uri="{BB962C8B-B14F-4D97-AF65-F5344CB8AC3E}">
        <p14:creationId xmlns:p14="http://schemas.microsoft.com/office/powerpoint/2010/main" val="1841345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ChangeArrowheads="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7885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A7D2B09-F51E-44C6-BB62-1F270FC9AC0C}" type="slidenum">
              <a:rPr sz="1200">
                <a:latin typeface="Times New Roman" pitchFamily="18" charset="0"/>
              </a:rPr>
              <a:pPr algn="r" rtl="0" eaLnBrk="1" hangingPunct="1"/>
              <a:t>66</a:t>
            </a:fld>
            <a:endParaRPr lang="es" altLang="en-US" sz="1200">
              <a:latin typeface="Times New Roman" pitchFamily="18" charset="0"/>
            </a:endParaRPr>
          </a:p>
        </p:txBody>
      </p:sp>
    </p:spTree>
    <p:extLst>
      <p:ext uri="{BB962C8B-B14F-4D97-AF65-F5344CB8AC3E}">
        <p14:creationId xmlns:p14="http://schemas.microsoft.com/office/powerpoint/2010/main" val="33788853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ChangeArrowheads="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8090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508FC090-B9ED-4F86-A35E-2AAAE99BA289}" type="slidenum">
              <a:rPr sz="1200">
                <a:latin typeface="Times New Roman" pitchFamily="18" charset="0"/>
              </a:rPr>
              <a:pPr algn="r" rtl="0" eaLnBrk="1" hangingPunct="1"/>
              <a:t>67</a:t>
            </a:fld>
            <a:endParaRPr lang="es" altLang="en-US" sz="1200">
              <a:latin typeface="Times New Roman" pitchFamily="18" charset="0"/>
            </a:endParaRPr>
          </a:p>
        </p:txBody>
      </p:sp>
    </p:spTree>
    <p:extLst>
      <p:ext uri="{BB962C8B-B14F-4D97-AF65-F5344CB8AC3E}">
        <p14:creationId xmlns:p14="http://schemas.microsoft.com/office/powerpoint/2010/main" val="1543471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ChangeArrowheads="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8294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EFC0C82A-C1FC-44B5-AA58-5087A2D8DB9F}" type="slidenum">
              <a:rPr sz="1200">
                <a:latin typeface="Times New Roman" pitchFamily="18" charset="0"/>
              </a:rPr>
              <a:pPr algn="r" rtl="0" eaLnBrk="1" hangingPunct="1"/>
              <a:t>68</a:t>
            </a:fld>
            <a:endParaRPr lang="es" altLang="en-US" sz="1200">
              <a:latin typeface="Times New Roman" pitchFamily="18" charset="0"/>
            </a:endParaRPr>
          </a:p>
        </p:txBody>
      </p:sp>
    </p:spTree>
    <p:extLst>
      <p:ext uri="{BB962C8B-B14F-4D97-AF65-F5344CB8AC3E}">
        <p14:creationId xmlns:p14="http://schemas.microsoft.com/office/powerpoint/2010/main" val="38394069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ChangeArrowheads="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8704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1A24C64D-5C4F-465B-A50D-FC4734C03CD0}" type="slidenum">
              <a:rPr sz="1200">
                <a:latin typeface="Times New Roman" pitchFamily="18" charset="0"/>
              </a:rPr>
              <a:pPr algn="r" rtl="0" eaLnBrk="1" hangingPunct="1"/>
              <a:t>69</a:t>
            </a:fld>
            <a:endParaRPr lang="es" altLang="en-US" sz="1200">
              <a:latin typeface="Times New Roman" pitchFamily="18" charset="0"/>
            </a:endParaRPr>
          </a:p>
        </p:txBody>
      </p:sp>
    </p:spTree>
    <p:extLst>
      <p:ext uri="{BB962C8B-B14F-4D97-AF65-F5344CB8AC3E}">
        <p14:creationId xmlns:p14="http://schemas.microsoft.com/office/powerpoint/2010/main" val="3491152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ChangeArrowheads="1" noTextEdit="1"/>
          </p:cNvSpPr>
          <p:nvPr>
            <p:ph type="sldImg"/>
          </p:nvPr>
        </p:nvSpPr>
        <p:spPr>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8909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F415653D-2F0E-4605-AE8C-6BE97DA6D283}" type="slidenum">
              <a:rPr sz="1200">
                <a:latin typeface="Times New Roman" pitchFamily="18" charset="0"/>
              </a:rPr>
              <a:pPr algn="r" rtl="0" eaLnBrk="1" hangingPunct="1"/>
              <a:t>70</a:t>
            </a:fld>
            <a:endParaRPr lang="es" altLang="en-US" sz="1200">
              <a:latin typeface="Times New Roman" pitchFamily="18" charset="0"/>
            </a:endParaRPr>
          </a:p>
        </p:txBody>
      </p:sp>
    </p:spTree>
    <p:extLst>
      <p:ext uri="{BB962C8B-B14F-4D97-AF65-F5344CB8AC3E}">
        <p14:creationId xmlns:p14="http://schemas.microsoft.com/office/powerpoint/2010/main" val="32013449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ChangeArrowheads="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9114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67140B3-7866-4413-8F67-99D8C23D4151}" type="slidenum">
              <a:rPr sz="1200">
                <a:latin typeface="Times New Roman" pitchFamily="18" charset="0"/>
              </a:rPr>
              <a:pPr algn="r" rtl="0" eaLnBrk="1" hangingPunct="1"/>
              <a:t>71</a:t>
            </a:fld>
            <a:endParaRPr lang="es" altLang="en-US" sz="1200">
              <a:latin typeface="Times New Roman" pitchFamily="18" charset="0"/>
            </a:endParaRPr>
          </a:p>
        </p:txBody>
      </p:sp>
    </p:spTree>
    <p:extLst>
      <p:ext uri="{BB962C8B-B14F-4D97-AF65-F5344CB8AC3E}">
        <p14:creationId xmlns:p14="http://schemas.microsoft.com/office/powerpoint/2010/main" val="16443102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ChangeArrowheads="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9318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A4D1659-1B98-47D2-A97D-C56A679AA379}" type="slidenum">
              <a:rPr sz="1200">
                <a:latin typeface="Times New Roman" pitchFamily="18" charset="0"/>
              </a:rPr>
              <a:pPr algn="r" rtl="0" eaLnBrk="1" hangingPunct="1"/>
              <a:t>72</a:t>
            </a:fld>
            <a:endParaRPr lang="es" altLang="en-US" sz="1200">
              <a:latin typeface="Times New Roman" pitchFamily="18" charset="0"/>
            </a:endParaRPr>
          </a:p>
        </p:txBody>
      </p:sp>
    </p:spTree>
    <p:extLst>
      <p:ext uri="{BB962C8B-B14F-4D97-AF65-F5344CB8AC3E}">
        <p14:creationId xmlns:p14="http://schemas.microsoft.com/office/powerpoint/2010/main" val="38157810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ChangeArrowheads="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9523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3CADB1C-7D99-44AD-95D3-46690729C27E}" type="slidenum">
              <a:rPr sz="1200">
                <a:latin typeface="Times New Roman" pitchFamily="18" charset="0"/>
              </a:rPr>
              <a:pPr algn="r" rtl="0" eaLnBrk="1" hangingPunct="1"/>
              <a:t>73</a:t>
            </a:fld>
            <a:endParaRPr lang="es" altLang="en-US" sz="1200">
              <a:latin typeface="Times New Roman" pitchFamily="18" charset="0"/>
            </a:endParaRPr>
          </a:p>
        </p:txBody>
      </p:sp>
    </p:spTree>
    <p:extLst>
      <p:ext uri="{BB962C8B-B14F-4D97-AF65-F5344CB8AC3E}">
        <p14:creationId xmlns:p14="http://schemas.microsoft.com/office/powerpoint/2010/main" val="34993494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ChangeArrowheads="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9728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D5C1F1F-F739-4707-A612-774B3329EA40}" type="slidenum">
              <a:rPr sz="1200">
                <a:latin typeface="Times New Roman" pitchFamily="18" charset="0"/>
              </a:rPr>
              <a:pPr algn="r" rtl="0" eaLnBrk="1" hangingPunct="1"/>
              <a:t>74</a:t>
            </a:fld>
            <a:endParaRPr lang="es" altLang="en-US" sz="1200">
              <a:latin typeface="Times New Roman" pitchFamily="18" charset="0"/>
            </a:endParaRPr>
          </a:p>
        </p:txBody>
      </p:sp>
    </p:spTree>
    <p:extLst>
      <p:ext uri="{BB962C8B-B14F-4D97-AF65-F5344CB8AC3E}">
        <p14:creationId xmlns:p14="http://schemas.microsoft.com/office/powerpoint/2010/main" val="1970396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20</a:t>
            </a:fld>
            <a:endParaRPr lang="es"/>
          </a:p>
        </p:txBody>
      </p:sp>
    </p:spTree>
    <p:extLst>
      <p:ext uri="{BB962C8B-B14F-4D97-AF65-F5344CB8AC3E}">
        <p14:creationId xmlns:p14="http://schemas.microsoft.com/office/powerpoint/2010/main" val="6769040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ChangeArrowheads="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9933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55BB168-578C-4561-ABD4-1E94B426A023}" type="slidenum">
              <a:rPr sz="1200">
                <a:latin typeface="Times New Roman" pitchFamily="18" charset="0"/>
              </a:rPr>
              <a:pPr algn="r" rtl="0" eaLnBrk="1" hangingPunct="1"/>
              <a:t>75</a:t>
            </a:fld>
            <a:endParaRPr lang="es" altLang="en-US" sz="1200">
              <a:latin typeface="Times New Roman" pitchFamily="18" charset="0"/>
            </a:endParaRPr>
          </a:p>
        </p:txBody>
      </p:sp>
    </p:spTree>
    <p:extLst>
      <p:ext uri="{BB962C8B-B14F-4D97-AF65-F5344CB8AC3E}">
        <p14:creationId xmlns:p14="http://schemas.microsoft.com/office/powerpoint/2010/main" val="3195285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ChangeArrowheads="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0138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2B60F28F-1BDF-4DB1-AB76-1371A2A7844F}" type="slidenum">
              <a:rPr sz="1200">
                <a:latin typeface="Times New Roman" pitchFamily="18" charset="0"/>
              </a:rPr>
              <a:pPr algn="r" rtl="0" eaLnBrk="1" hangingPunct="1"/>
              <a:t>76</a:t>
            </a:fld>
            <a:endParaRPr lang="es" altLang="en-US" sz="1200">
              <a:latin typeface="Times New Roman" pitchFamily="18" charset="0"/>
            </a:endParaRPr>
          </a:p>
        </p:txBody>
      </p:sp>
    </p:spTree>
    <p:extLst>
      <p:ext uri="{BB962C8B-B14F-4D97-AF65-F5344CB8AC3E}">
        <p14:creationId xmlns:p14="http://schemas.microsoft.com/office/powerpoint/2010/main" val="31902534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ChangeArrowheads="1" noTextEdit="1"/>
          </p:cNvSpPr>
          <p:nvPr>
            <p:ph type="sldImg"/>
          </p:nvPr>
        </p:nvSpPr>
        <p:spPr>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0957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C5C93DED-54D6-41D8-AD5D-7EA4F7755D89}" type="slidenum">
              <a:rPr sz="1200">
                <a:latin typeface="Times New Roman" pitchFamily="18" charset="0"/>
              </a:rPr>
              <a:pPr algn="r" rtl="0" eaLnBrk="1" hangingPunct="1"/>
              <a:t>77</a:t>
            </a:fld>
            <a:endParaRPr lang="es" altLang="en-US" sz="1200">
              <a:latin typeface="Times New Roman" pitchFamily="18" charset="0"/>
            </a:endParaRPr>
          </a:p>
        </p:txBody>
      </p:sp>
    </p:spTree>
    <p:extLst>
      <p:ext uri="{BB962C8B-B14F-4D97-AF65-F5344CB8AC3E}">
        <p14:creationId xmlns:p14="http://schemas.microsoft.com/office/powerpoint/2010/main" val="19916641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ChangeArrowheads="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1162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E2F8EBE2-7C66-467D-A7AF-A564F76FD99F}" type="slidenum">
              <a:rPr sz="1200">
                <a:latin typeface="Times New Roman" pitchFamily="18" charset="0"/>
              </a:rPr>
              <a:pPr algn="r" rtl="0" eaLnBrk="1" hangingPunct="1"/>
              <a:t>78</a:t>
            </a:fld>
            <a:endParaRPr lang="es" altLang="en-US" sz="1200">
              <a:latin typeface="Times New Roman" pitchFamily="18" charset="0"/>
            </a:endParaRPr>
          </a:p>
        </p:txBody>
      </p:sp>
    </p:spTree>
    <p:extLst>
      <p:ext uri="{BB962C8B-B14F-4D97-AF65-F5344CB8AC3E}">
        <p14:creationId xmlns:p14="http://schemas.microsoft.com/office/powerpoint/2010/main" val="54409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ChangeArrowheads="1" noTextEdit="1"/>
          </p:cNvSpPr>
          <p:nvPr>
            <p:ph type="sldImg"/>
          </p:nvPr>
        </p:nvSpPr>
        <p:spPr>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1366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938C446-D256-448B-9B24-504B7852A7A2}" type="slidenum">
              <a:rPr sz="1200">
                <a:latin typeface="Times New Roman" pitchFamily="18" charset="0"/>
              </a:rPr>
              <a:pPr algn="r" rtl="0" eaLnBrk="1" hangingPunct="1"/>
              <a:t>79</a:t>
            </a:fld>
            <a:endParaRPr lang="es" altLang="en-US" sz="1200">
              <a:latin typeface="Times New Roman" pitchFamily="18" charset="0"/>
            </a:endParaRPr>
          </a:p>
        </p:txBody>
      </p:sp>
    </p:spTree>
    <p:extLst>
      <p:ext uri="{BB962C8B-B14F-4D97-AF65-F5344CB8AC3E}">
        <p14:creationId xmlns:p14="http://schemas.microsoft.com/office/powerpoint/2010/main" val="35417967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ChangeArrowheads="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58825" indent="-292100">
              <a:defRPr sz="1400" b="1">
                <a:solidFill>
                  <a:schemeClr val="tx1"/>
                </a:solidFill>
                <a:latin typeface="Arial" panose="020B0604020202020204" pitchFamily="34" charset="0"/>
              </a:defRPr>
            </a:lvl2pPr>
            <a:lvl3pPr marL="1168400" indent="-233363">
              <a:defRPr sz="1400" b="1">
                <a:solidFill>
                  <a:schemeClr val="tx1"/>
                </a:solidFill>
                <a:latin typeface="Arial" panose="020B0604020202020204" pitchFamily="34" charset="0"/>
              </a:defRPr>
            </a:lvl3pPr>
            <a:lvl4pPr marL="1635125" indent="-233363">
              <a:defRPr sz="1400" b="1">
                <a:solidFill>
                  <a:schemeClr val="tx1"/>
                </a:solidFill>
                <a:latin typeface="Arial" panose="020B0604020202020204" pitchFamily="34" charset="0"/>
              </a:defRPr>
            </a:lvl4pPr>
            <a:lvl5pPr marL="2103438" indent="-233363">
              <a:defRPr sz="1400" b="1">
                <a:solidFill>
                  <a:schemeClr val="tx1"/>
                </a:solidFill>
                <a:latin typeface="Arial" panose="020B0604020202020204" pitchFamily="34" charset="0"/>
              </a:defRPr>
            </a:lvl5pPr>
            <a:lvl6pPr marL="2560638" indent="-233363" eaLnBrk="0" fontAlgn="base" hangingPunct="0">
              <a:spcBef>
                <a:spcPct val="0"/>
              </a:spcBef>
              <a:spcAft>
                <a:spcPct val="0"/>
              </a:spcAft>
              <a:defRPr sz="1400" b="1">
                <a:solidFill>
                  <a:schemeClr val="tx1"/>
                </a:solidFill>
                <a:latin typeface="Arial" panose="020B0604020202020204" pitchFamily="34" charset="0"/>
              </a:defRPr>
            </a:lvl6pPr>
            <a:lvl7pPr marL="3017838" indent="-233363" eaLnBrk="0" fontAlgn="base" hangingPunct="0">
              <a:spcBef>
                <a:spcPct val="0"/>
              </a:spcBef>
              <a:spcAft>
                <a:spcPct val="0"/>
              </a:spcAft>
              <a:defRPr sz="1400" b="1">
                <a:solidFill>
                  <a:schemeClr val="tx1"/>
                </a:solidFill>
                <a:latin typeface="Arial" panose="020B0604020202020204" pitchFamily="34" charset="0"/>
              </a:defRPr>
            </a:lvl7pPr>
            <a:lvl8pPr marL="3475038" indent="-233363" eaLnBrk="0" fontAlgn="base" hangingPunct="0">
              <a:spcBef>
                <a:spcPct val="0"/>
              </a:spcBef>
              <a:spcAft>
                <a:spcPct val="0"/>
              </a:spcAft>
              <a:defRPr sz="1400" b="1">
                <a:solidFill>
                  <a:schemeClr val="tx1"/>
                </a:solidFill>
                <a:latin typeface="Arial" panose="020B0604020202020204" pitchFamily="34" charset="0"/>
              </a:defRPr>
            </a:lvl8pPr>
            <a:lvl9pPr marL="3932238" indent="-233363" eaLnBrk="0" fontAlgn="base" hangingPunct="0">
              <a:spcBef>
                <a:spcPct val="0"/>
              </a:spcBef>
              <a:spcAft>
                <a:spcPct val="0"/>
              </a:spcAft>
              <a:defRPr sz="1400" b="1">
                <a:solidFill>
                  <a:schemeClr val="tx1"/>
                </a:solidFill>
                <a:latin typeface="Arial" panose="020B0604020202020204" pitchFamily="34" charset="0"/>
              </a:defRPr>
            </a:lvl9pPr>
          </a:lstStyle>
          <a:p>
            <a:pPr algn="l" rtl="0"/>
            <a:fld id="{822B57FB-9E65-4559-9910-762D2CB6CE94}" type="slidenum">
              <a:rPr sz="1200" b="0"/>
              <a:pPr algn="l" rtl="0"/>
              <a:t>80</a:t>
            </a:fld>
            <a:endParaRPr lang="es" altLang="en-US" sz="1200" b="0"/>
          </a:p>
        </p:txBody>
      </p:sp>
    </p:spTree>
    <p:extLst>
      <p:ext uri="{BB962C8B-B14F-4D97-AF65-F5344CB8AC3E}">
        <p14:creationId xmlns:p14="http://schemas.microsoft.com/office/powerpoint/2010/main" val="38682362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ChangeArrowheads="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1571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E174F33-3C20-46E4-B919-21D15AC2F318}" type="slidenum">
              <a:rPr sz="1200">
                <a:latin typeface="Times New Roman" pitchFamily="18" charset="0"/>
              </a:rPr>
              <a:pPr algn="r" rtl="0" eaLnBrk="1" hangingPunct="1"/>
              <a:t>81</a:t>
            </a:fld>
            <a:endParaRPr lang="es" altLang="en-US" sz="1200">
              <a:latin typeface="Times New Roman" pitchFamily="18" charset="0"/>
            </a:endParaRPr>
          </a:p>
        </p:txBody>
      </p:sp>
    </p:spTree>
    <p:extLst>
      <p:ext uri="{BB962C8B-B14F-4D97-AF65-F5344CB8AC3E}">
        <p14:creationId xmlns:p14="http://schemas.microsoft.com/office/powerpoint/2010/main" val="32450008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ChangeArrowheads="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1981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5E697E45-E4CD-4957-8613-AC6F06FDF843}" type="slidenum">
              <a:rPr sz="1200">
                <a:latin typeface="Times New Roman" pitchFamily="18" charset="0"/>
              </a:rPr>
              <a:pPr algn="r" rtl="0" eaLnBrk="1" hangingPunct="1"/>
              <a:t>82</a:t>
            </a:fld>
            <a:endParaRPr lang="es" altLang="en-US" sz="1200">
              <a:latin typeface="Times New Roman" pitchFamily="18" charset="0"/>
            </a:endParaRPr>
          </a:p>
        </p:txBody>
      </p:sp>
    </p:spTree>
    <p:extLst>
      <p:ext uri="{BB962C8B-B14F-4D97-AF65-F5344CB8AC3E}">
        <p14:creationId xmlns:p14="http://schemas.microsoft.com/office/powerpoint/2010/main" val="30998617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ChangeArrowheads="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2288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AC4F437-A0BC-4A7B-A6B3-40A4345761D6}" type="slidenum">
              <a:rPr sz="1200">
                <a:latin typeface="Times New Roman" pitchFamily="18" charset="0"/>
              </a:rPr>
              <a:pPr algn="r" rtl="0" eaLnBrk="1" hangingPunct="1"/>
              <a:t>84</a:t>
            </a:fld>
            <a:endParaRPr lang="es" altLang="en-US" sz="1200">
              <a:latin typeface="Times New Roman" pitchFamily="18" charset="0"/>
            </a:endParaRPr>
          </a:p>
        </p:txBody>
      </p:sp>
    </p:spTree>
    <p:extLst>
      <p:ext uri="{BB962C8B-B14F-4D97-AF65-F5344CB8AC3E}">
        <p14:creationId xmlns:p14="http://schemas.microsoft.com/office/powerpoint/2010/main" val="39312145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ChangeArrowheads="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2288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AC4F437-A0BC-4A7B-A6B3-40A4345761D6}" type="slidenum">
              <a:rPr sz="1200">
                <a:latin typeface="Times New Roman" pitchFamily="18" charset="0"/>
              </a:rPr>
              <a:pPr algn="r" rtl="0" eaLnBrk="1" hangingPunct="1"/>
              <a:t>85</a:t>
            </a:fld>
            <a:endParaRPr lang="es" altLang="en-US" sz="1200">
              <a:latin typeface="Times New Roman" pitchFamily="18" charset="0"/>
            </a:endParaRPr>
          </a:p>
        </p:txBody>
      </p:sp>
    </p:spTree>
    <p:extLst>
      <p:ext uri="{BB962C8B-B14F-4D97-AF65-F5344CB8AC3E}">
        <p14:creationId xmlns:p14="http://schemas.microsoft.com/office/powerpoint/2010/main" val="3244562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21</a:t>
            </a:fld>
            <a:endParaRPr lang="es"/>
          </a:p>
        </p:txBody>
      </p:sp>
    </p:spTree>
    <p:extLst>
      <p:ext uri="{BB962C8B-B14F-4D97-AF65-F5344CB8AC3E}">
        <p14:creationId xmlns:p14="http://schemas.microsoft.com/office/powerpoint/2010/main" val="31655238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ChangeArrowheads="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2493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F09F75C-9629-4ED2-8202-EECB91408B51}" type="slidenum">
              <a:rPr sz="1200">
                <a:latin typeface="Times New Roman" pitchFamily="18" charset="0"/>
              </a:rPr>
              <a:pPr algn="r" rtl="0" eaLnBrk="1" hangingPunct="1"/>
              <a:t>86</a:t>
            </a:fld>
            <a:endParaRPr lang="es" altLang="en-US" sz="1200">
              <a:latin typeface="Times New Roman" pitchFamily="18" charset="0"/>
            </a:endParaRPr>
          </a:p>
        </p:txBody>
      </p:sp>
    </p:spTree>
    <p:extLst>
      <p:ext uri="{BB962C8B-B14F-4D97-AF65-F5344CB8AC3E}">
        <p14:creationId xmlns:p14="http://schemas.microsoft.com/office/powerpoint/2010/main" val="15627621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ChangeArrowheads="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2698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11ABCCCD-48E0-47A6-91C3-33F16774492F}" type="slidenum">
              <a:rPr sz="1200">
                <a:latin typeface="Times New Roman" pitchFamily="18" charset="0"/>
              </a:rPr>
              <a:pPr algn="r" rtl="0" eaLnBrk="1" hangingPunct="1"/>
              <a:t>87</a:t>
            </a:fld>
            <a:endParaRPr lang="es" altLang="en-US" sz="1200">
              <a:latin typeface="Times New Roman" pitchFamily="18" charset="0"/>
            </a:endParaRPr>
          </a:p>
        </p:txBody>
      </p:sp>
    </p:spTree>
    <p:extLst>
      <p:ext uri="{BB962C8B-B14F-4D97-AF65-F5344CB8AC3E}">
        <p14:creationId xmlns:p14="http://schemas.microsoft.com/office/powerpoint/2010/main" val="8381657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ChangeArrowheads="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2902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7016D83-5A23-47D4-B34C-BC238498146D}" type="slidenum">
              <a:rPr sz="1200">
                <a:latin typeface="Times New Roman" pitchFamily="18" charset="0"/>
              </a:rPr>
              <a:pPr algn="r" rtl="0" eaLnBrk="1" hangingPunct="1"/>
              <a:t>88</a:t>
            </a:fld>
            <a:endParaRPr lang="es" altLang="en-US" sz="1200">
              <a:latin typeface="Times New Roman" pitchFamily="18" charset="0"/>
            </a:endParaRPr>
          </a:p>
        </p:txBody>
      </p:sp>
    </p:spTree>
    <p:extLst>
      <p:ext uri="{BB962C8B-B14F-4D97-AF65-F5344CB8AC3E}">
        <p14:creationId xmlns:p14="http://schemas.microsoft.com/office/powerpoint/2010/main" val="12004660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ChangeArrowheads="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3107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85053D2-AE2A-4749-9AA5-BA530D19736A}" type="slidenum">
              <a:rPr sz="1200">
                <a:latin typeface="Times New Roman" pitchFamily="18" charset="0"/>
              </a:rPr>
              <a:pPr algn="r" rtl="0" eaLnBrk="1" hangingPunct="1"/>
              <a:t>89</a:t>
            </a:fld>
            <a:endParaRPr lang="es" altLang="en-US" sz="1200">
              <a:latin typeface="Times New Roman" pitchFamily="18" charset="0"/>
            </a:endParaRPr>
          </a:p>
        </p:txBody>
      </p:sp>
    </p:spTree>
    <p:extLst>
      <p:ext uri="{BB962C8B-B14F-4D97-AF65-F5344CB8AC3E}">
        <p14:creationId xmlns:p14="http://schemas.microsoft.com/office/powerpoint/2010/main" val="27772028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ChangeArrowheads="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3312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271313E6-7F36-4752-A0EF-0A0BBDE9C33F}" type="slidenum">
              <a:rPr sz="1200">
                <a:latin typeface="Times New Roman" pitchFamily="18" charset="0"/>
              </a:rPr>
              <a:pPr algn="r" rtl="0" eaLnBrk="1" hangingPunct="1"/>
              <a:t>90</a:t>
            </a:fld>
            <a:endParaRPr lang="es" altLang="en-US" sz="1200">
              <a:latin typeface="Times New Roman" pitchFamily="18" charset="0"/>
            </a:endParaRPr>
          </a:p>
        </p:txBody>
      </p:sp>
    </p:spTree>
    <p:extLst>
      <p:ext uri="{BB962C8B-B14F-4D97-AF65-F5344CB8AC3E}">
        <p14:creationId xmlns:p14="http://schemas.microsoft.com/office/powerpoint/2010/main" val="12240989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ChangeArrowheads="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3517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4437E774-CE2E-4C3D-B5AB-D13809D453E3}" type="slidenum">
              <a:rPr sz="1200">
                <a:latin typeface="Times New Roman" pitchFamily="18" charset="0"/>
              </a:rPr>
              <a:pPr algn="r" rtl="0" eaLnBrk="1" hangingPunct="1"/>
              <a:t>92</a:t>
            </a:fld>
            <a:endParaRPr lang="es" altLang="en-US" sz="1200">
              <a:latin typeface="Times New Roman" pitchFamily="18" charset="0"/>
            </a:endParaRPr>
          </a:p>
        </p:txBody>
      </p:sp>
    </p:spTree>
    <p:extLst>
      <p:ext uri="{BB962C8B-B14F-4D97-AF65-F5344CB8AC3E}">
        <p14:creationId xmlns:p14="http://schemas.microsoft.com/office/powerpoint/2010/main" val="39128631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ChangeArrowheads="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3722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7BB74C6C-5F2D-4375-AA36-B4F25C379BC0}" type="slidenum">
              <a:rPr sz="1200">
                <a:latin typeface="Times New Roman" pitchFamily="18" charset="0"/>
              </a:rPr>
              <a:pPr algn="r" rtl="0" eaLnBrk="1" hangingPunct="1"/>
              <a:t>93</a:t>
            </a:fld>
            <a:endParaRPr lang="es" altLang="en-US" sz="1200">
              <a:latin typeface="Times New Roman" pitchFamily="18" charset="0"/>
            </a:endParaRPr>
          </a:p>
        </p:txBody>
      </p:sp>
    </p:spTree>
    <p:extLst>
      <p:ext uri="{BB962C8B-B14F-4D97-AF65-F5344CB8AC3E}">
        <p14:creationId xmlns:p14="http://schemas.microsoft.com/office/powerpoint/2010/main" val="16632989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ChangeArrowheads="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3926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51E63A71-194B-4550-A767-5872C0B53393}" type="slidenum">
              <a:rPr sz="1200">
                <a:latin typeface="Times New Roman" pitchFamily="18" charset="0"/>
              </a:rPr>
              <a:pPr algn="r" rtl="0" eaLnBrk="1" hangingPunct="1"/>
              <a:t>94</a:t>
            </a:fld>
            <a:endParaRPr lang="es" altLang="en-US" sz="1200">
              <a:latin typeface="Times New Roman" pitchFamily="18" charset="0"/>
            </a:endParaRPr>
          </a:p>
        </p:txBody>
      </p:sp>
    </p:spTree>
    <p:extLst>
      <p:ext uri="{BB962C8B-B14F-4D97-AF65-F5344CB8AC3E}">
        <p14:creationId xmlns:p14="http://schemas.microsoft.com/office/powerpoint/2010/main" val="23388911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ChangeArrowheads="1" noTextEdit="1"/>
          </p:cNvSpPr>
          <p:nvPr>
            <p:ph type="sldImg"/>
          </p:nvPr>
        </p:nvSpPr>
        <p:spPr>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4131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9EE18699-C999-408C-B6BA-E6CE04E30E7E}" type="slidenum">
              <a:rPr sz="1200">
                <a:latin typeface="Times New Roman" pitchFamily="18" charset="0"/>
              </a:rPr>
              <a:pPr algn="r" rtl="0" eaLnBrk="1" hangingPunct="1"/>
              <a:t>95</a:t>
            </a:fld>
            <a:endParaRPr lang="es" altLang="en-US" sz="1200">
              <a:latin typeface="Times New Roman" pitchFamily="18" charset="0"/>
            </a:endParaRPr>
          </a:p>
        </p:txBody>
      </p:sp>
    </p:spTree>
    <p:extLst>
      <p:ext uri="{BB962C8B-B14F-4D97-AF65-F5344CB8AC3E}">
        <p14:creationId xmlns:p14="http://schemas.microsoft.com/office/powerpoint/2010/main" val="42224211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ChangeArrowheads="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4336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97934541-D539-49BF-BA4C-67FA266ACC21}" type="slidenum">
              <a:rPr sz="1200">
                <a:latin typeface="Times New Roman" pitchFamily="18" charset="0"/>
              </a:rPr>
              <a:pPr algn="r" rtl="0" eaLnBrk="1" hangingPunct="1"/>
              <a:t>96</a:t>
            </a:fld>
            <a:endParaRPr lang="es" altLang="en-US" sz="1200">
              <a:latin typeface="Times New Roman" pitchFamily="18" charset="0"/>
            </a:endParaRPr>
          </a:p>
        </p:txBody>
      </p:sp>
    </p:spTree>
    <p:extLst>
      <p:ext uri="{BB962C8B-B14F-4D97-AF65-F5344CB8AC3E}">
        <p14:creationId xmlns:p14="http://schemas.microsoft.com/office/powerpoint/2010/main" val="399198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24</a:t>
            </a:fld>
            <a:endParaRPr lang="es"/>
          </a:p>
        </p:txBody>
      </p:sp>
    </p:spTree>
    <p:extLst>
      <p:ext uri="{BB962C8B-B14F-4D97-AF65-F5344CB8AC3E}">
        <p14:creationId xmlns:p14="http://schemas.microsoft.com/office/powerpoint/2010/main" val="24326756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ChangeArrowheads="1" noTextEdit="1"/>
          </p:cNvSpPr>
          <p:nvPr>
            <p:ph type="sldImg"/>
          </p:nvPr>
        </p:nvSpPr>
        <p:spPr>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4541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D46FE660-3D86-4C1E-8E2C-019279C9E5EB}" type="slidenum">
              <a:rPr sz="1200">
                <a:latin typeface="Times New Roman" pitchFamily="18" charset="0"/>
              </a:rPr>
              <a:pPr algn="r" rtl="0" eaLnBrk="1" hangingPunct="1"/>
              <a:t>102</a:t>
            </a:fld>
            <a:endParaRPr lang="es" altLang="en-US" sz="1200">
              <a:latin typeface="Times New Roman" pitchFamily="18" charset="0"/>
            </a:endParaRPr>
          </a:p>
        </p:txBody>
      </p:sp>
    </p:spTree>
    <p:extLst>
      <p:ext uri="{BB962C8B-B14F-4D97-AF65-F5344CB8AC3E}">
        <p14:creationId xmlns:p14="http://schemas.microsoft.com/office/powerpoint/2010/main" val="24894548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ChangeArrowheads="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4746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55BC870C-7422-44E2-ABC8-15AFBCA58586}" type="slidenum">
              <a:rPr sz="1200">
                <a:latin typeface="Times New Roman" pitchFamily="18" charset="0"/>
              </a:rPr>
              <a:pPr algn="r" rtl="0" eaLnBrk="1" hangingPunct="1"/>
              <a:t>103</a:t>
            </a:fld>
            <a:endParaRPr lang="es" altLang="en-US" sz="1200">
              <a:latin typeface="Times New Roman" pitchFamily="18" charset="0"/>
            </a:endParaRPr>
          </a:p>
        </p:txBody>
      </p:sp>
    </p:spTree>
    <p:extLst>
      <p:ext uri="{BB962C8B-B14F-4D97-AF65-F5344CB8AC3E}">
        <p14:creationId xmlns:p14="http://schemas.microsoft.com/office/powerpoint/2010/main" val="256071312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ChangeArrowheads="1" noTextEdit="1"/>
          </p:cNvSpPr>
          <p:nvPr>
            <p:ph type="sldImg"/>
          </p:nvPr>
        </p:nvSpPr>
        <p:spPr>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4950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869A39CB-C042-4E84-87FD-2859D241057F}" type="slidenum">
              <a:rPr sz="1200">
                <a:latin typeface="Times New Roman" pitchFamily="18" charset="0"/>
              </a:rPr>
              <a:pPr algn="r" rtl="0" eaLnBrk="1" hangingPunct="1"/>
              <a:t>104</a:t>
            </a:fld>
            <a:endParaRPr lang="es" altLang="en-US" sz="1200">
              <a:latin typeface="Times New Roman" pitchFamily="18" charset="0"/>
            </a:endParaRPr>
          </a:p>
        </p:txBody>
      </p:sp>
    </p:spTree>
    <p:extLst>
      <p:ext uri="{BB962C8B-B14F-4D97-AF65-F5344CB8AC3E}">
        <p14:creationId xmlns:p14="http://schemas.microsoft.com/office/powerpoint/2010/main" val="34197520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ChangeArrowheads="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5360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A48867F-9393-49B9-AE8A-54BC4CFDFCFF}" type="slidenum">
              <a:rPr sz="1200">
                <a:latin typeface="Times New Roman" pitchFamily="18" charset="0"/>
              </a:rPr>
              <a:pPr algn="r" rtl="0" eaLnBrk="1" hangingPunct="1"/>
              <a:t>105</a:t>
            </a:fld>
            <a:endParaRPr lang="es" altLang="en-US" sz="1200">
              <a:latin typeface="Times New Roman" pitchFamily="18" charset="0"/>
            </a:endParaRPr>
          </a:p>
        </p:txBody>
      </p:sp>
    </p:spTree>
    <p:extLst>
      <p:ext uri="{BB962C8B-B14F-4D97-AF65-F5344CB8AC3E}">
        <p14:creationId xmlns:p14="http://schemas.microsoft.com/office/powerpoint/2010/main" val="21880525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ChangeArrowheads="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5565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71AC418B-E9B5-493D-8431-47B5AEBD9ECE}" type="slidenum">
              <a:rPr sz="1200">
                <a:latin typeface="Times New Roman" pitchFamily="18" charset="0"/>
              </a:rPr>
              <a:pPr algn="r" rtl="0" eaLnBrk="1" hangingPunct="1"/>
              <a:t>106</a:t>
            </a:fld>
            <a:endParaRPr lang="es" altLang="en-US" sz="1200">
              <a:latin typeface="Times New Roman" pitchFamily="18" charset="0"/>
            </a:endParaRPr>
          </a:p>
        </p:txBody>
      </p:sp>
    </p:spTree>
    <p:extLst>
      <p:ext uri="{BB962C8B-B14F-4D97-AF65-F5344CB8AC3E}">
        <p14:creationId xmlns:p14="http://schemas.microsoft.com/office/powerpoint/2010/main" val="10409815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ChangeArrowheads="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57700"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B74FDC64-6DBF-4F29-B917-D5C2580D2530}" type="slidenum">
              <a:rPr sz="1200">
                <a:latin typeface="Times New Roman" pitchFamily="18" charset="0"/>
              </a:rPr>
              <a:pPr algn="r" rtl="0" eaLnBrk="1" hangingPunct="1"/>
              <a:t>107</a:t>
            </a:fld>
            <a:endParaRPr lang="es" altLang="en-US" sz="1200">
              <a:latin typeface="Times New Roman" pitchFamily="18" charset="0"/>
            </a:endParaRPr>
          </a:p>
        </p:txBody>
      </p:sp>
    </p:spTree>
    <p:extLst>
      <p:ext uri="{BB962C8B-B14F-4D97-AF65-F5344CB8AC3E}">
        <p14:creationId xmlns:p14="http://schemas.microsoft.com/office/powerpoint/2010/main" val="16456118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ChangeArrowheads="1" noTextEdit="1"/>
          </p:cNvSpPr>
          <p:nvPr>
            <p:ph type="sldImg"/>
          </p:nvPr>
        </p:nvSpPr>
        <p:spPr>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59748"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12834D0B-359C-45E1-BB9C-FD2AF2C86FCD}" type="slidenum">
              <a:rPr sz="1200">
                <a:latin typeface="Times New Roman" pitchFamily="18" charset="0"/>
              </a:rPr>
              <a:pPr algn="r" rtl="0" eaLnBrk="1" hangingPunct="1"/>
              <a:t>108</a:t>
            </a:fld>
            <a:endParaRPr lang="es" altLang="en-US" sz="1200">
              <a:latin typeface="Times New Roman" pitchFamily="18" charset="0"/>
            </a:endParaRPr>
          </a:p>
        </p:txBody>
      </p:sp>
    </p:spTree>
    <p:extLst>
      <p:ext uri="{BB962C8B-B14F-4D97-AF65-F5344CB8AC3E}">
        <p14:creationId xmlns:p14="http://schemas.microsoft.com/office/powerpoint/2010/main" val="16549570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ChangeArrowheads="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6179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3F3790A5-9ED3-40CF-977F-8643C9E23C31}" type="slidenum">
              <a:rPr sz="1200">
                <a:latin typeface="Times New Roman" pitchFamily="18" charset="0"/>
              </a:rPr>
              <a:pPr algn="r" rtl="0" eaLnBrk="1" hangingPunct="1"/>
              <a:t>109</a:t>
            </a:fld>
            <a:endParaRPr lang="es" altLang="en-US" sz="1200">
              <a:latin typeface="Times New Roman" pitchFamily="18" charset="0"/>
            </a:endParaRPr>
          </a:p>
        </p:txBody>
      </p:sp>
    </p:spTree>
    <p:extLst>
      <p:ext uri="{BB962C8B-B14F-4D97-AF65-F5344CB8AC3E}">
        <p14:creationId xmlns:p14="http://schemas.microsoft.com/office/powerpoint/2010/main" val="209931275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ChangeArrowheads="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72036"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6967684F-ECF7-4D92-82E3-0BA1216FC5BB}" type="slidenum">
              <a:rPr sz="1200">
                <a:latin typeface="Times New Roman" pitchFamily="18" charset="0"/>
              </a:rPr>
              <a:pPr algn="r" rtl="0" eaLnBrk="1" hangingPunct="1"/>
              <a:t>111</a:t>
            </a:fld>
            <a:endParaRPr lang="es" altLang="en-US" sz="1200">
              <a:latin typeface="Times New Roman" pitchFamily="18" charset="0"/>
            </a:endParaRPr>
          </a:p>
        </p:txBody>
      </p:sp>
    </p:spTree>
    <p:extLst>
      <p:ext uri="{BB962C8B-B14F-4D97-AF65-F5344CB8AC3E}">
        <p14:creationId xmlns:p14="http://schemas.microsoft.com/office/powerpoint/2010/main" val="42492405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ChangeArrowheads="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74084"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11021776-C6D0-451C-BC42-E301E3E44A3D}" type="slidenum">
              <a:rPr sz="1200">
                <a:latin typeface="Times New Roman" pitchFamily="18" charset="0"/>
              </a:rPr>
              <a:pPr algn="r" rtl="0" eaLnBrk="1" hangingPunct="1"/>
              <a:t>112</a:t>
            </a:fld>
            <a:endParaRPr lang="es" altLang="en-US" sz="1200">
              <a:latin typeface="Times New Roman" pitchFamily="18" charset="0"/>
            </a:endParaRPr>
          </a:p>
        </p:txBody>
      </p:sp>
    </p:spTree>
    <p:extLst>
      <p:ext uri="{BB962C8B-B14F-4D97-AF65-F5344CB8AC3E}">
        <p14:creationId xmlns:p14="http://schemas.microsoft.com/office/powerpoint/2010/main" val="4109905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25</a:t>
            </a:fld>
            <a:endParaRPr lang="es"/>
          </a:p>
        </p:txBody>
      </p:sp>
    </p:spTree>
    <p:extLst>
      <p:ext uri="{BB962C8B-B14F-4D97-AF65-F5344CB8AC3E}">
        <p14:creationId xmlns:p14="http://schemas.microsoft.com/office/powerpoint/2010/main" val="39502086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ChangeArrowheads="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
        <p:nvSpPr>
          <p:cNvPr id="176132" name="Slide Number Placeholder 3"/>
          <p:cNvSpPr txBox="1">
            <a:spLocks noGrp="1"/>
          </p:cNvSpPr>
          <p:nvPr/>
        </p:nvSpPr>
        <p:spPr bwMode="auto">
          <a:xfrm>
            <a:off x="3885892" y="8686181"/>
            <a:ext cx="2972108" cy="45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68" tIns="45285" rIns="90568" bIns="45285" anchor="b"/>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rtl="0" eaLnBrk="1" hangingPunct="1"/>
            <a:fld id="{CE839165-38DF-4CFD-BB68-F8B5F184CE38}" type="slidenum">
              <a:rPr sz="1200">
                <a:latin typeface="Times New Roman" pitchFamily="18" charset="0"/>
              </a:rPr>
              <a:pPr algn="r" rtl="0" eaLnBrk="1" hangingPunct="1"/>
              <a:t>113</a:t>
            </a:fld>
            <a:endParaRPr lang="es" altLang="en-US" sz="1200">
              <a:latin typeface="Times New Roman" pitchFamily="18" charset="0"/>
            </a:endParaRPr>
          </a:p>
        </p:txBody>
      </p:sp>
    </p:spTree>
    <p:extLst>
      <p:ext uri="{BB962C8B-B14F-4D97-AF65-F5344CB8AC3E}">
        <p14:creationId xmlns:p14="http://schemas.microsoft.com/office/powerpoint/2010/main" val="28446838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a:t>Talk sobre aprox. tamaño de Portable Nube</a:t>
            </a:r>
          </a:p>
        </p:txBody>
      </p:sp>
      <p:sp>
        <p:nvSpPr>
          <p:cNvPr id="4" name="Slide Number Placeholder 3"/>
          <p:cNvSpPr>
            <a:spLocks noGrp="1"/>
          </p:cNvSpPr>
          <p:nvPr>
            <p:ph type="sldNum" sz="quarter" idx="10"/>
          </p:nvPr>
        </p:nvSpPr>
        <p:spPr/>
        <p:txBody>
          <a:bodyPr/>
          <a:lstStyle/>
          <a:p>
            <a:pPr algn="l" rtl="0">
              <a:defRPr/>
            </a:pPr>
            <a:fld id="{13BCC471-5C6A-4525-A071-5CD1E3234651}" type="slidenum">
              <a:rPr/>
              <a:pPr algn="l" rtl="0">
                <a:defRPr/>
              </a:pPr>
              <a:t>119</a:t>
            </a:fld>
            <a:endParaRPr lang="es" altLang="en-US"/>
          </a:p>
        </p:txBody>
      </p:sp>
    </p:spTree>
    <p:extLst>
      <p:ext uri="{BB962C8B-B14F-4D97-AF65-F5344CB8AC3E}">
        <p14:creationId xmlns:p14="http://schemas.microsoft.com/office/powerpoint/2010/main" val="1324927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10"/>
          </p:nvPr>
        </p:nvSpPr>
        <p:spPr/>
        <p:txBody>
          <a:bodyPr/>
          <a:lstStyle/>
          <a:p>
            <a:pPr algn="l" rtl="0"/>
            <a:fld id="{6ECF1BBD-0DBC-48CD-A20C-95BD9C708EF2}" type="slidenum">
              <a:rPr/>
              <a:t>26</a:t>
            </a:fld>
            <a:endParaRPr lang="es"/>
          </a:p>
        </p:txBody>
      </p:sp>
    </p:spTree>
    <p:extLst>
      <p:ext uri="{BB962C8B-B14F-4D97-AF65-F5344CB8AC3E}">
        <p14:creationId xmlns:p14="http://schemas.microsoft.com/office/powerpoint/2010/main" val="23051240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001585DE-EFE5-4972-A4FE-97485F42B35F}" type="slidenum">
              <a:rPr lang="en-US" smtClean="0"/>
              <a:t>‹#›</a:t>
            </a:fld>
            <a:endParaRPr lang="en-US"/>
          </a:p>
        </p:txBody>
      </p:sp>
    </p:spTree>
    <p:extLst>
      <p:ext uri="{BB962C8B-B14F-4D97-AF65-F5344CB8AC3E}">
        <p14:creationId xmlns:p14="http://schemas.microsoft.com/office/powerpoint/2010/main" val="863308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pPr>
              <a:defRPr/>
            </a:pPr>
            <a:fld id="{54ED8853-1C23-4B34-B047-D38A3A2B8AC9}" type="slidenum">
              <a:rPr lang="en-US" smtClean="0"/>
              <a:pPr>
                <a:defRPr/>
              </a:pPr>
              <a:t>‹#›</a:t>
            </a:fld>
            <a:endParaRPr lang="en-US" dirty="0"/>
          </a:p>
        </p:txBody>
      </p:sp>
    </p:spTree>
    <p:extLst>
      <p:ext uri="{BB962C8B-B14F-4D97-AF65-F5344CB8AC3E}">
        <p14:creationId xmlns:p14="http://schemas.microsoft.com/office/powerpoint/2010/main" val="29219657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7BFA869-9319-4338-AF54-2735E46F1DFD}" type="datetimeFigureOut">
              <a:rPr lang="en-US" smtClean="0"/>
              <a:t>2/21/2020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85E8AA4D-0D70-493C-908B-27002ACFC956}" type="slidenum">
              <a:rPr lang="en-US" smtClean="0"/>
              <a:t>‹#›</a:t>
            </a:fld>
            <a:endParaRPr lang="en-US"/>
          </a:p>
        </p:txBody>
      </p:sp>
    </p:spTree>
    <p:extLst>
      <p:ext uri="{BB962C8B-B14F-4D97-AF65-F5344CB8AC3E}">
        <p14:creationId xmlns:p14="http://schemas.microsoft.com/office/powerpoint/2010/main" val="3068783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Conten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xmlns="" id="{C75701D7-5245-4D59-AD48-7E68E0FD4672}"/>
              </a:ext>
            </a:extLst>
          </p:cNvPr>
          <p:cNvSpPr>
            <a:spLocks noGrp="1"/>
          </p:cNvSpPr>
          <p:nvPr>
            <p:ph type="sldNum" sz="quarter" idx="10"/>
          </p:nvPr>
        </p:nvSpPr>
        <p:spPr/>
        <p:txBody>
          <a:bodyPr/>
          <a:lstStyle>
            <a:lvl1pPr>
              <a:defRPr/>
            </a:lvl1pPr>
          </a:lstStyle>
          <a:p>
            <a:fld id="{06BBDEBC-3449-47F4-A2EE-640B6CC6C4F3}" type="slidenum">
              <a:rPr lang="en-US" altLang="en-US"/>
              <a:pPr/>
              <a:t>‹#›</a:t>
            </a:fld>
            <a:endParaRPr lang="en-US" altLang="en-US"/>
          </a:p>
        </p:txBody>
      </p:sp>
    </p:spTree>
    <p:extLst>
      <p:ext uri="{BB962C8B-B14F-4D97-AF65-F5344CB8AC3E}">
        <p14:creationId xmlns:p14="http://schemas.microsoft.com/office/powerpoint/2010/main" val="341241232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en-US"/>
              <a:t>Click to edit Master title style</a:t>
            </a:r>
          </a:p>
        </p:txBody>
      </p:sp>
      <p:sp>
        <p:nvSpPr>
          <p:cNvPr id="3" name="Text Placeholder 2"/>
          <p:cNvSpPr>
            <a:spLocks noGrp="1"/>
          </p:cNvSpPr>
          <p:nvPr>
            <p:ph type="body" sz="half" idx="1"/>
          </p:nvPr>
        </p:nvSpPr>
        <p:spPr>
          <a:xfrm>
            <a:off x="350838" y="914400"/>
            <a:ext cx="4138612"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1850" y="914400"/>
            <a:ext cx="41402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B2F9F86-0DE5-4F53-9165-BE5C8D07E3E4}"/>
              </a:ext>
            </a:extLst>
          </p:cNvPr>
          <p:cNvSpPr>
            <a:spLocks noGrp="1" noChangeArrowheads="1"/>
          </p:cNvSpPr>
          <p:nvPr>
            <p:ph type="dt" sz="half" idx="10"/>
          </p:nvPr>
        </p:nvSpPr>
        <p:spPr>
          <a:xfrm>
            <a:off x="457200" y="6200775"/>
            <a:ext cx="2133600" cy="476250"/>
          </a:xfrm>
          <a:prstGeom prst="rect">
            <a:avLst/>
          </a:prstGeom>
        </p:spPr>
        <p:txBody>
          <a:bodyPr/>
          <a:lstStyle>
            <a:lvl1pPr>
              <a:defRPr/>
            </a:lvl1pPr>
          </a:lstStyle>
          <a:p>
            <a:pPr>
              <a:defRPr/>
            </a:pPr>
            <a:fld id="{98DB140E-97B4-4C06-9C84-86B1BEC0B245}" type="datetime1">
              <a:rPr lang="en-US"/>
              <a:pPr>
                <a:defRPr/>
              </a:pPr>
              <a:t>2/21/2020</a:t>
            </a:fld>
            <a:endParaRPr lang="en-US"/>
          </a:p>
        </p:txBody>
      </p:sp>
      <p:sp>
        <p:nvSpPr>
          <p:cNvPr id="6" name="Footer Placeholder 5">
            <a:extLst>
              <a:ext uri="{FF2B5EF4-FFF2-40B4-BE49-F238E27FC236}">
                <a16:creationId xmlns:a16="http://schemas.microsoft.com/office/drawing/2014/main" xmlns="" id="{DB807AE5-A500-4F91-82AD-55DF27B18A1C}"/>
              </a:ext>
            </a:extLst>
          </p:cNvPr>
          <p:cNvSpPr>
            <a:spLocks noGrp="1" noChangeArrowheads="1"/>
          </p:cNvSpPr>
          <p:nvPr>
            <p:ph type="ftr" sz="quarter" idx="11"/>
          </p:nvPr>
        </p:nvSpPr>
        <p:spPr>
          <a:xfrm>
            <a:off x="2717800" y="6200775"/>
            <a:ext cx="3708400" cy="476250"/>
          </a:xfrm>
          <a:prstGeom prst="rect">
            <a:avLst/>
          </a:prstGeom>
        </p:spPr>
        <p:txBody>
          <a:bodyPr/>
          <a:lstStyle>
            <a:lvl1pPr>
              <a:defRPr/>
            </a:lvl1pPr>
          </a:lstStyle>
          <a:p>
            <a:pPr>
              <a:defRPr/>
            </a:pPr>
            <a:r>
              <a:rPr lang="en-US"/>
              <a:t>HYPACK® 2011 Training Seminar</a:t>
            </a:r>
          </a:p>
        </p:txBody>
      </p:sp>
      <p:sp>
        <p:nvSpPr>
          <p:cNvPr id="7" name="Slide Number Placeholder 6">
            <a:extLst>
              <a:ext uri="{FF2B5EF4-FFF2-40B4-BE49-F238E27FC236}">
                <a16:creationId xmlns:a16="http://schemas.microsoft.com/office/drawing/2014/main" xmlns="" id="{B4DECE32-F03D-4AFF-A60F-85062E071FC0}"/>
              </a:ext>
            </a:extLst>
          </p:cNvPr>
          <p:cNvSpPr>
            <a:spLocks noGrp="1" noChangeArrowheads="1"/>
          </p:cNvSpPr>
          <p:nvPr>
            <p:ph type="sldNum" sz="quarter" idx="12"/>
          </p:nvPr>
        </p:nvSpPr>
        <p:spPr/>
        <p:txBody>
          <a:bodyPr/>
          <a:lstStyle>
            <a:lvl1pPr>
              <a:defRPr/>
            </a:lvl1pPr>
          </a:lstStyle>
          <a:p>
            <a:fld id="{863B433F-D69F-4AC3-8F3A-EF440EB20CB2}" type="slidenum">
              <a:rPr lang="en-US" altLang="en-US"/>
              <a:pPr/>
              <a:t>‹#›</a:t>
            </a:fld>
            <a:endParaRPr lang="en-US" altLang="en-US"/>
          </a:p>
        </p:txBody>
      </p:sp>
    </p:spTree>
    <p:extLst>
      <p:ext uri="{BB962C8B-B14F-4D97-AF65-F5344CB8AC3E}">
        <p14:creationId xmlns:p14="http://schemas.microsoft.com/office/powerpoint/2010/main" val="53930507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2.png"/><Relationship Id="rId2" Type="http://schemas.openxmlformats.org/officeDocument/2006/relationships/slideLayout" Target="../slideLayouts/slideLayout9.xml"/><Relationship Id="rId16"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 id="2147483847" r:id="rId12"/>
    <p:sldLayoutId id="2147483848" r:id="rId13"/>
    <p:sldLayoutId id="2147483849" r:id="rId14"/>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2013%20MBMAX64%20%20Sweep%20Windows.avi" TargetMode="External"/><Relationship Id="rId1" Type="http://schemas.microsoft.com/office/2007/relationships/media" Target="2013%20MBMAX64%20%20Sweep%20Windows.avi" TargetMode="Externa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notesSlide" Target="../notesSlides/notesSlide71.xml"/></Relationships>
</file>

<file path=ppt/slides/_rels/slide10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72.xml"/><Relationship Id="rId1" Type="http://schemas.openxmlformats.org/officeDocument/2006/relationships/slideLayout" Target="../slideLayouts/slideLayout21.xml"/><Relationship Id="rId4" Type="http://schemas.openxmlformats.org/officeDocument/2006/relationships/image" Target="../media/image145.png"/></Relationships>
</file>

<file path=ppt/slides/_rels/slide10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73.xml"/><Relationship Id="rId1" Type="http://schemas.openxmlformats.org/officeDocument/2006/relationships/slideLayout" Target="../slideLayouts/slideLayout21.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49.png"/><Relationship Id="rId2" Type="http://schemas.openxmlformats.org/officeDocument/2006/relationships/video" Target="2013%20MBMAX64%20Profile%20Window.avi" TargetMode="External"/><Relationship Id="rId1" Type="http://schemas.microsoft.com/office/2007/relationships/media" Target="2013%20MBMAX64%20Profile%20Window.avi" TargetMode="Externa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notesSlide" Target="../notesSlides/notesSlide74.xml"/></Relationships>
</file>

<file path=ppt/slides/_rels/slide10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5.xml"/><Relationship Id="rId1" Type="http://schemas.openxmlformats.org/officeDocument/2006/relationships/slideLayout" Target="../slideLayouts/slideLayout21.xml"/></Relationships>
</file>

<file path=ppt/slides/_rels/slide10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76.xml"/><Relationship Id="rId1" Type="http://schemas.openxmlformats.org/officeDocument/2006/relationships/slideLayout" Target="../slideLayouts/slideLayout21.xml"/><Relationship Id="rId4" Type="http://schemas.openxmlformats.org/officeDocument/2006/relationships/image" Target="../media/image152.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55.png"/><Relationship Id="rId2" Type="http://schemas.openxmlformats.org/officeDocument/2006/relationships/video" Target="2013%20MBMAX64%20Cloud%20Window.avi" TargetMode="External"/><Relationship Id="rId1" Type="http://schemas.microsoft.com/office/2007/relationships/media" Target="2013%20MBMAX64%20Cloud%20Window.avi" TargetMode="Externa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notesSlide" Target="../notesSlides/notesSlide77.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1.xml"/><Relationship Id="rId4" Type="http://schemas.openxmlformats.org/officeDocument/2006/relationships/image" Target="../media/image158.png"/></Relationships>
</file>

<file path=ppt/slides/_rels/slide11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78.xml"/><Relationship Id="rId1" Type="http://schemas.openxmlformats.org/officeDocument/2006/relationships/slideLayout" Target="../slideLayouts/slideLayout21.xml"/></Relationships>
</file>

<file path=ppt/slides/_rels/slide11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79.xml"/><Relationship Id="rId1" Type="http://schemas.openxmlformats.org/officeDocument/2006/relationships/slideLayout" Target="../slideLayouts/slideLayout21.xml"/></Relationships>
</file>

<file path=ppt/slides/_rels/slide11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image" Target="../media/image164.JP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81.xml"/><Relationship Id="rId1" Type="http://schemas.openxmlformats.org/officeDocument/2006/relationships/slideLayout" Target="../slideLayouts/slideLayout18.xml"/><Relationship Id="rId5" Type="http://schemas.openxmlformats.org/officeDocument/2006/relationships/image" Target="../media/image168.png"/><Relationship Id="rId4" Type="http://schemas.openxmlformats.org/officeDocument/2006/relationships/image" Target="../media/image167.png"/></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2" Type="http://schemas.openxmlformats.org/officeDocument/2006/relationships/image" Target="../media/image169.JPG"/><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5.xml"/></Relationships>
</file>

<file path=ppt/slides/_rels/slide12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7.xml"/></Relationships>
</file>

<file path=ppt/slides/_rels/slide12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15.xml"/><Relationship Id="rId4" Type="http://schemas.openxmlformats.org/officeDocument/2006/relationships/image" Target="../media/image172.png"/></Relationships>
</file>

<file path=ppt/slides/_rels/slide125.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15.xml"/><Relationship Id="rId4" Type="http://schemas.openxmlformats.org/officeDocument/2006/relationships/image" Target="../media/image179.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130.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19.xml"/></Relationships>
</file>

<file path=ppt/slides/_rels/slide132.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image" Target="../media/image29.png"/><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42.png"/><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1.xml"/><Relationship Id="rId5" Type="http://schemas.openxmlformats.org/officeDocument/2006/relationships/image" Target="../media/image65.png"/><Relationship Id="rId4" Type="http://schemas.openxmlformats.org/officeDocument/2006/relationships/image" Target="../media/image64.png"/></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1.xml"/><Relationship Id="rId5" Type="http://schemas.openxmlformats.org/officeDocument/2006/relationships/image" Target="../media/image68.png"/><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7.xml"/><Relationship Id="rId1" Type="http://schemas.openxmlformats.org/officeDocument/2006/relationships/slideLayout" Target="../slideLayouts/slideLayout21.xml"/><Relationship Id="rId4" Type="http://schemas.openxmlformats.org/officeDocument/2006/relationships/image" Target="../media/image70.png"/></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75.png"/></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21.xm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21.xml"/><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7.xml"/><Relationship Id="rId1" Type="http://schemas.openxmlformats.org/officeDocument/2006/relationships/slideLayout" Target="../slideLayouts/slideLayout21.xml"/><Relationship Id="rId4" Type="http://schemas.openxmlformats.org/officeDocument/2006/relationships/image" Target="../media/image85.png"/></Relationships>
</file>

<file path=ppt/slides/_rels/slide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1.xml"/><Relationship Id="rId1" Type="http://schemas.openxmlformats.org/officeDocument/2006/relationships/slideLayout" Target="../slideLayouts/slideLayout21.xml"/><Relationship Id="rId4" Type="http://schemas.openxmlformats.org/officeDocument/2006/relationships/image" Target="../media/image90.png"/></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4.xml"/><Relationship Id="rId1" Type="http://schemas.openxmlformats.org/officeDocument/2006/relationships/slideLayout" Target="../slideLayouts/slideLayout21.xml"/><Relationship Id="rId5" Type="http://schemas.openxmlformats.org/officeDocument/2006/relationships/image" Target="../media/image95.png"/><Relationship Id="rId4" Type="http://schemas.openxmlformats.org/officeDocument/2006/relationships/image" Target="../media/image9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5.xml"/><Relationship Id="rId1" Type="http://schemas.openxmlformats.org/officeDocument/2006/relationships/slideLayout" Target="../slideLayouts/slideLayout21.xml"/><Relationship Id="rId4" Type="http://schemas.openxmlformats.org/officeDocument/2006/relationships/image" Target="../media/image97.png"/></Relationships>
</file>

<file path=ppt/slides/_rels/slide7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6.xml"/><Relationship Id="rId1" Type="http://schemas.openxmlformats.org/officeDocument/2006/relationships/slideLayout" Target="../slideLayouts/slideLayout21.xml"/><Relationship Id="rId4"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7.xml"/><Relationship Id="rId1" Type="http://schemas.openxmlformats.org/officeDocument/2006/relationships/slideLayout" Target="../slideLayouts/slideLayout21.xml"/><Relationship Id="rId4" Type="http://schemas.openxmlformats.org/officeDocument/2006/relationships/image" Target="../media/image101.png"/></Relationships>
</file>

<file path=ppt/slides/_rels/slide7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50.xml"/><Relationship Id="rId1" Type="http://schemas.openxmlformats.org/officeDocument/2006/relationships/slideLayout" Target="../slideLayouts/slideLayout21.xml"/><Relationship Id="rId4" Type="http://schemas.openxmlformats.org/officeDocument/2006/relationships/image" Target="../media/image105.png"/></Relationships>
</file>

<file path=ppt/slides/_rels/slide7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3.xml"/><Relationship Id="rId1" Type="http://schemas.openxmlformats.org/officeDocument/2006/relationships/slideLayout" Target="../slideLayouts/slideLayout21.xml"/><Relationship Id="rId4" Type="http://schemas.openxmlformats.org/officeDocument/2006/relationships/image" Target="../media/image109.png"/></Relationships>
</file>

<file path=ppt/slides/_rels/slide7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112.png"/></Relationships>
</file>

<file path=ppt/slides/_rels/slide8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7.xml"/><Relationship Id="rId1" Type="http://schemas.openxmlformats.org/officeDocument/2006/relationships/slideLayout" Target="../slideLayouts/slideLayout21.xml"/><Relationship Id="rId4" Type="http://schemas.openxmlformats.org/officeDocument/2006/relationships/image" Target="../media/image115.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2013%20MBMAX64%20SweepWindow.avi" TargetMode="External"/><Relationship Id="rId1" Type="http://schemas.microsoft.com/office/2007/relationships/media" Target="2013%20MBMAX64%20SweepWindow.avi" TargetMode="External"/><Relationship Id="rId4" Type="http://schemas.openxmlformats.org/officeDocument/2006/relationships/image" Target="../media/image116.png"/></Relationships>
</file>

<file path=ppt/slides/_rels/slide8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8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9.xml"/><Relationship Id="rId1" Type="http://schemas.openxmlformats.org/officeDocument/2006/relationships/slideLayout" Target="../slideLayouts/slideLayout21.xml"/></Relationships>
</file>

<file path=ppt/slides/_rels/slide8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8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88.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notesSlide" Target="../notesSlides/notesSlide62.xml"/><Relationship Id="rId1" Type="http://schemas.openxmlformats.org/officeDocument/2006/relationships/slideLayout" Target="../slideLayouts/slideLayout21.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8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63.xml"/><Relationship Id="rId1" Type="http://schemas.openxmlformats.org/officeDocument/2006/relationships/slideLayout" Target="../slideLayouts/slideLayout21.xml"/><Relationship Id="rId4" Type="http://schemas.openxmlformats.org/officeDocument/2006/relationships/image" Target="../media/image12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oleObject" Target="../embeddings/oleObject1.bin"/><Relationship Id="rId4" Type="http://schemas.openxmlformats.org/officeDocument/2006/relationships/image" Target="../media/image19.jpeg"/></Relationships>
</file>

<file path=ppt/slides/_rels/slide9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64.xml"/><Relationship Id="rId1" Type="http://schemas.openxmlformats.org/officeDocument/2006/relationships/slideLayout" Target="../slideLayouts/slideLayout21.xml"/><Relationship Id="rId4" Type="http://schemas.openxmlformats.org/officeDocument/2006/relationships/image" Target="../media/image12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65.xml"/><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66.xml"/><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67.xml"/><Relationship Id="rId1" Type="http://schemas.openxmlformats.org/officeDocument/2006/relationships/slideLayout" Target="../slideLayouts/slideLayout21.xml"/><Relationship Id="rId4" Type="http://schemas.openxmlformats.org/officeDocument/2006/relationships/image" Target="../media/image133.png"/></Relationships>
</file>

<file path=ppt/slides/_rels/slide9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68.xml"/><Relationship Id="rId1"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69.xml"/><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Procesamiento LiDAR</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sp>
        <p:nvSpPr>
          <p:cNvPr id="3" name="Picture Placeholder 2"/>
          <p:cNvSpPr>
            <a:spLocks noGrp="1"/>
          </p:cNvSpPr>
          <p:nvPr>
            <p:ph type="pic" sz="quarter" idx="10"/>
          </p:nvPr>
        </p:nvSpPr>
        <p:spPr/>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5456" t="13433" r="2191" b="36768"/>
          <a:stretch/>
        </p:blipFill>
        <p:spPr>
          <a:xfrm>
            <a:off x="0" y="4114800"/>
            <a:ext cx="9144000" cy="2743200"/>
          </a:xfrm>
          <a:prstGeom prst="rect">
            <a:avLst/>
          </a:prstGeom>
          <a:ln>
            <a:noFill/>
          </a:ln>
          <a:effec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Colectando Datos Prueba Parcheo.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10</a:t>
            </a:fld>
            <a:endParaRPr lang="es"/>
          </a:p>
        </p:txBody>
      </p:sp>
      <p:pic>
        <p:nvPicPr>
          <p:cNvPr id="5" name="Picture 4"/>
          <p:cNvPicPr>
            <a:picLocks noChangeAspect="1"/>
          </p:cNvPicPr>
          <p:nvPr/>
        </p:nvPicPr>
        <p:blipFill>
          <a:blip r:embed="rId2"/>
          <a:stretch>
            <a:fillRect/>
          </a:stretch>
        </p:blipFill>
        <p:spPr>
          <a:xfrm>
            <a:off x="4118914" y="1857375"/>
            <a:ext cx="4647425" cy="4274483"/>
          </a:xfrm>
          <a:prstGeom prst="rect">
            <a:avLst/>
          </a:prstGeom>
          <a:ln>
            <a:solidFill>
              <a:schemeClr val="tx1"/>
            </a:solidFill>
          </a:ln>
        </p:spPr>
      </p:pic>
      <p:sp>
        <p:nvSpPr>
          <p:cNvPr id="6" name="TextBox 5"/>
          <p:cNvSpPr txBox="1"/>
          <p:nvPr/>
        </p:nvSpPr>
        <p:spPr>
          <a:xfrm>
            <a:off x="347472" y="1857375"/>
            <a:ext cx="3552175" cy="3416320"/>
          </a:xfrm>
          <a:prstGeom prst="rect">
            <a:avLst/>
          </a:prstGeom>
          <a:noFill/>
        </p:spPr>
        <p:txBody>
          <a:bodyPr wrap="square" rtlCol="0">
            <a:spAutoFit/>
          </a:bodyPr>
          <a:lstStyle/>
          <a:p>
            <a:pPr algn="l" rtl="0"/>
            <a:r>
              <a:rPr lang="es" b="0" i="0" u="none">
                <a:solidFill>
                  <a:schemeClr val="tx1">
                    <a:lumMod val="65000"/>
                    <a:lumOff val="35000"/>
                  </a:schemeClr>
                </a:solidFill>
              </a:rPr>
              <a:t>La prueba de parcheo requiere datos colectados en todos los cuatro costados de un objeto de manera que la guiñada pueda ser calibrada.</a:t>
            </a:r>
          </a:p>
          <a:p>
            <a:endParaRPr lang="es" dirty="0">
              <a:solidFill>
                <a:schemeClr val="tx1">
                  <a:lumMod val="65000"/>
                  <a:lumOff val="35000"/>
                </a:schemeClr>
              </a:solidFill>
            </a:endParaRPr>
          </a:p>
          <a:p>
            <a:pPr algn="l" rtl="0"/>
            <a:r>
              <a:rPr lang="es" b="0" i="0" u="none">
                <a:solidFill>
                  <a:schemeClr val="tx1">
                    <a:lumMod val="65000"/>
                    <a:lumOff val="35000"/>
                  </a:schemeClr>
                </a:solidFill>
              </a:rPr>
              <a:t>Colecte todos los cuatro lados moviéndose en el sentido de las manecillas y nuevamente todos los cuatro costados moviéndose en sentido contrario a las manecillas para proveer la mejor oportunidad de calibrar el sistema </a:t>
            </a:r>
          </a:p>
          <a:p>
            <a:endParaRPr lang="es" dirty="0">
              <a:solidFill>
                <a:schemeClr val="tx1">
                  <a:lumMod val="65000"/>
                  <a:lumOff val="35000"/>
                </a:schemeClr>
              </a:solidFill>
            </a:endParaRPr>
          </a:p>
          <a:p>
            <a:endParaRPr lang="es" dirty="0">
              <a:solidFill>
                <a:schemeClr val="tx1">
                  <a:lumMod val="65000"/>
                  <a:lumOff val="35000"/>
                </a:schemeClr>
              </a:solidFill>
            </a:endParaRPr>
          </a:p>
        </p:txBody>
      </p:sp>
    </p:spTree>
    <p:extLst>
      <p:ext uri="{BB962C8B-B14F-4D97-AF65-F5344CB8AC3E}">
        <p14:creationId xmlns:p14="http://schemas.microsoft.com/office/powerpoint/2010/main" val="5400058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Resultados Filtro Vegetación</a:t>
            </a:r>
          </a:p>
        </p:txBody>
      </p:sp>
      <p:pic>
        <p:nvPicPr>
          <p:cNvPr id="3" name="Picture 2"/>
          <p:cNvPicPr/>
          <p:nvPr/>
        </p:nvPicPr>
        <p:blipFill>
          <a:blip r:embed="rId2"/>
          <a:stretch>
            <a:fillRect/>
          </a:stretch>
        </p:blipFill>
        <p:spPr>
          <a:xfrm>
            <a:off x="347472" y="1371600"/>
            <a:ext cx="6248400" cy="3810000"/>
          </a:xfrm>
          <a:prstGeom prst="rect">
            <a:avLst/>
          </a:prstGeom>
          <a:ln>
            <a:noFill/>
          </a:ln>
          <a:effectLst/>
        </p:spPr>
      </p:pic>
      <p:sp>
        <p:nvSpPr>
          <p:cNvPr id="4" name="Rectangle 3"/>
          <p:cNvSpPr/>
          <p:nvPr/>
        </p:nvSpPr>
        <p:spPr>
          <a:xfrm>
            <a:off x="347472" y="5423647"/>
            <a:ext cx="7654506" cy="1077218"/>
          </a:xfrm>
          <a:prstGeom prst="rect">
            <a:avLst/>
          </a:prstGeom>
        </p:spPr>
        <p:txBody>
          <a:bodyPr wrap="square">
            <a:spAutoFit/>
          </a:bodyPr>
          <a:lstStyle/>
          <a:p>
            <a:pPr algn="l" rtl="0"/>
            <a:r>
              <a:rPr lang="es" sz="1600" b="0" i="0" u="none">
                <a:solidFill>
                  <a:schemeClr val="tx1">
                    <a:lumMod val="65000"/>
                    <a:lumOff val="35000"/>
                  </a:schemeClr>
                </a:solidFill>
              </a:rPr>
              <a:t>En esta imagen la presentación muestra áreas como verde donde el conteo de retornos por pie cuadrado es mayor que 2. Las áreas rojas son mostradas donde hay menos de 2 retornos por pie cuadrado. Areas bajo la cobertura de árboles, donde el Filtro Vegetación hizo la mayoría del trabajo, contienen una significativa cantidad de retornos. </a:t>
            </a:r>
          </a:p>
        </p:txBody>
      </p:sp>
    </p:spTree>
    <p:extLst>
      <p:ext uri="{BB962C8B-B14F-4D97-AF65-F5344CB8AC3E}">
        <p14:creationId xmlns:p14="http://schemas.microsoft.com/office/powerpoint/2010/main" val="371991588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EDITANDO LOS DATOS</a:t>
            </a:r>
          </a:p>
        </p:txBody>
      </p:sp>
      <p:sp>
        <p:nvSpPr>
          <p:cNvPr id="5" name="Slide Number Placeholder 4"/>
          <p:cNvSpPr>
            <a:spLocks noGrp="1"/>
          </p:cNvSpPr>
          <p:nvPr>
            <p:ph type="sldNum" sz="quarter" idx="12"/>
          </p:nvPr>
        </p:nvSpPr>
        <p:spPr/>
        <p:txBody>
          <a:bodyPr/>
          <a:lstStyle/>
          <a:p>
            <a:pPr algn="l" rtl="0"/>
            <a:fld id="{863B433F-D69F-4AC3-8F3A-EF440EB20CB2}" type="slidenum">
              <a:rPr/>
              <a:pPr algn="l" rtl="0"/>
              <a:t>101</a:t>
            </a:fld>
            <a:endParaRPr lang="es" altLang="en-US"/>
          </a:p>
        </p:txBody>
      </p:sp>
    </p:spTree>
    <p:extLst>
      <p:ext uri="{BB962C8B-B14F-4D97-AF65-F5344CB8AC3E}">
        <p14:creationId xmlns:p14="http://schemas.microsoft.com/office/powerpoint/2010/main" val="34142756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40DB358F-EFFD-458E-A10C-6BCE9E38612C}"/>
              </a:ext>
            </a:extLst>
          </p:cNvPr>
          <p:cNvSpPr>
            <a:spLocks noRot="1" noChangeArrowheads="1"/>
          </p:cNvSpPr>
          <p:nvPr/>
        </p:nvSpPr>
        <p:spPr bwMode="auto">
          <a:xfrm>
            <a:off x="179388" y="-7938"/>
            <a:ext cx="8172450" cy="98901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Editando en la Ventana Levantamiento </a:t>
            </a:r>
          </a:p>
        </p:txBody>
      </p:sp>
      <p:sp>
        <p:nvSpPr>
          <p:cNvPr id="86019" name="Text Box 14">
            <a:extLst>
              <a:ext uri="{FF2B5EF4-FFF2-40B4-BE49-F238E27FC236}">
                <a16:creationId xmlns:a16="http://schemas.microsoft.com/office/drawing/2014/main" xmlns="" id="{4D44DEAC-266A-45F0-8B6B-A4DF68CDD40F}"/>
              </a:ext>
            </a:extLst>
          </p:cNvPr>
          <p:cNvSpPr txBox="1">
            <a:spLocks noChangeArrowheads="1"/>
          </p:cNvSpPr>
          <p:nvPr/>
        </p:nvSpPr>
        <p:spPr bwMode="auto">
          <a:xfrm>
            <a:off x="6516688" y="1798638"/>
            <a:ext cx="2700337" cy="32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0" i="0" u="none" dirty="0">
                <a:solidFill>
                  <a:schemeClr val="tx1">
                    <a:lumMod val="75000"/>
                    <a:lumOff val="25000"/>
                  </a:schemeClr>
                </a:solidFill>
                <a:latin typeface="+mn-lt"/>
              </a:rPr>
              <a:t>Ejemplo:  Borre “Picos Bajos”.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Ver en Perfil.</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Algo de Exageración Vertical podria Ayudar.</a:t>
            </a:r>
          </a:p>
          <a:p>
            <a:pPr algn="l" rtl="0">
              <a:lnSpc>
                <a:spcPct val="90000"/>
              </a:lnSpc>
              <a:spcBef>
                <a:spcPts val="600"/>
              </a:spcBef>
              <a:defRPr/>
            </a:pPr>
            <a:r>
              <a:rPr lang="es" sz="1600" b="0" i="0" u="none" dirty="0">
                <a:solidFill>
                  <a:srgbClr val="0091BB"/>
                </a:solidFill>
                <a:latin typeface="+mn-lt"/>
              </a:rPr>
              <a:t>    (CTRL-Clic derecho</a:t>
            </a:r>
          </a:p>
          <a:p>
            <a:pPr algn="l" rtl="0">
              <a:lnSpc>
                <a:spcPct val="90000"/>
              </a:lnSpc>
              <a:spcBef>
                <a:spcPts val="600"/>
              </a:spcBef>
              <a:defRPr/>
            </a:pPr>
            <a:r>
              <a:rPr lang="es" sz="1600" b="0" i="0" u="none" dirty="0">
                <a:solidFill>
                  <a:srgbClr val="0091BB"/>
                </a:solidFill>
                <a:latin typeface="+mn-lt"/>
              </a:rPr>
              <a:t>     y mouse)</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Mostrar Máximo Celda (o mínimo para puntos altos)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Seleccionar Línea y Borrar Debajo.</a:t>
            </a:r>
          </a:p>
        </p:txBody>
      </p:sp>
      <p:sp>
        <p:nvSpPr>
          <p:cNvPr id="86020" name="Text Box 14">
            <a:extLst>
              <a:ext uri="{FF2B5EF4-FFF2-40B4-BE49-F238E27FC236}">
                <a16:creationId xmlns:a16="http://schemas.microsoft.com/office/drawing/2014/main" xmlns="" id="{25A40232-E4C3-4E5A-AE3E-30082C7E89A2}"/>
              </a:ext>
            </a:extLst>
          </p:cNvPr>
          <p:cNvSpPr txBox="1">
            <a:spLocks noChangeArrowheads="1"/>
          </p:cNvSpPr>
          <p:nvPr/>
        </p:nvSpPr>
        <p:spPr bwMode="auto">
          <a:xfrm>
            <a:off x="646019" y="5841813"/>
            <a:ext cx="826135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0" i="0" u="none">
                <a:solidFill>
                  <a:schemeClr val="tx1">
                    <a:lumMod val="65000"/>
                    <a:lumOff val="35000"/>
                  </a:schemeClr>
                </a:solidFill>
                <a:latin typeface="+mn-lt"/>
              </a:rPr>
              <a:t>Algo Truculento – Mirando Celdas, pero Editando Sondajes.</a:t>
            </a:r>
          </a:p>
        </p:txBody>
      </p:sp>
      <p:pic>
        <p:nvPicPr>
          <p:cNvPr id="14438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 y="1808163"/>
            <a:ext cx="5992813" cy="39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73627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D71784D2-0C75-4466-A392-694A1E4239D7}"/>
              </a:ext>
            </a:extLst>
          </p:cNvPr>
          <p:cNvSpPr>
            <a:spLocks noRot="1" noChangeArrowheads="1"/>
          </p:cNvSpPr>
          <p:nvPr/>
        </p:nvSpPr>
        <p:spPr bwMode="auto">
          <a:xfrm>
            <a:off x="179388" y="0"/>
            <a:ext cx="8172450" cy="1023938"/>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Editando en la Ventana Barrido</a:t>
            </a:r>
          </a:p>
        </p:txBody>
      </p:sp>
      <p:sp>
        <p:nvSpPr>
          <p:cNvPr id="5" name="Text Box 14">
            <a:extLst>
              <a:ext uri="{FF2B5EF4-FFF2-40B4-BE49-F238E27FC236}">
                <a16:creationId xmlns:a16="http://schemas.microsoft.com/office/drawing/2014/main" xmlns="" id="{9A31401B-2655-4344-BFFD-EFDE5C267CFB}"/>
              </a:ext>
            </a:extLst>
          </p:cNvPr>
          <p:cNvSpPr txBox="1">
            <a:spLocks noChangeArrowheads="1"/>
          </p:cNvSpPr>
          <p:nvPr/>
        </p:nvSpPr>
        <p:spPr bwMode="auto">
          <a:xfrm>
            <a:off x="341313" y="1154113"/>
            <a:ext cx="8802687" cy="313932"/>
          </a:xfrm>
          <a:prstGeom prst="rect">
            <a:avLst/>
          </a:prstGeom>
          <a:noFill/>
          <a:ln w="9525">
            <a:noFill/>
            <a:miter lim="800000"/>
            <a:headEnd/>
            <a:tailEnd/>
          </a:ln>
        </p:spPr>
        <p:txBody>
          <a:bodyPr>
            <a:spAutoFit/>
          </a:bodyPr>
          <a:lstStyle>
            <a:defPPr>
              <a:defRPr lang="e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a:lstStyle>
          <a:p>
            <a:pPr algn="l" rtl="0">
              <a:lnSpc>
                <a:spcPct val="90000"/>
              </a:lnSpc>
              <a:spcBef>
                <a:spcPts val="600"/>
              </a:spcBef>
              <a:defRPr/>
            </a:pPr>
            <a:r>
              <a:rPr lang="es" sz="1600" b="0" i="0" u="none">
                <a:solidFill>
                  <a:schemeClr val="tx1">
                    <a:lumMod val="65000"/>
                    <a:lumOff val="35000"/>
                  </a:schemeClr>
                </a:solidFill>
                <a:latin typeface="+mn-lt"/>
              </a:rPr>
              <a:t>Muestra secciones de una sola Línea de Levantamiento.</a:t>
            </a:r>
            <a:endParaRPr lang="es" sz="2000" dirty="0">
              <a:solidFill>
                <a:schemeClr val="tx1">
                  <a:lumMod val="65000"/>
                  <a:lumOff val="35000"/>
                </a:schemeClr>
              </a:solidFill>
              <a:latin typeface="+mn-lt"/>
            </a:endParaRPr>
          </a:p>
        </p:txBody>
      </p:sp>
      <p:sp>
        <p:nvSpPr>
          <p:cNvPr id="67588" name="Text Box 14">
            <a:extLst>
              <a:ext uri="{FF2B5EF4-FFF2-40B4-BE49-F238E27FC236}">
                <a16:creationId xmlns:a16="http://schemas.microsoft.com/office/drawing/2014/main" xmlns="" id="{4A8C90DA-ED4D-4D29-B368-6ADE84AEB435}"/>
              </a:ext>
            </a:extLst>
          </p:cNvPr>
          <p:cNvSpPr txBox="1">
            <a:spLocks noChangeArrowheads="1"/>
          </p:cNvSpPr>
          <p:nvPr/>
        </p:nvSpPr>
        <p:spPr bwMode="auto">
          <a:xfrm>
            <a:off x="5435600" y="1617663"/>
            <a:ext cx="3475038" cy="3717941"/>
          </a:xfrm>
          <a:prstGeom prst="rect">
            <a:avLst/>
          </a:prstGeom>
          <a:noFill/>
          <a:ln w="9525">
            <a:noFill/>
            <a:miter lim="800000"/>
            <a:headEnd/>
            <a:tailEnd/>
          </a:ln>
        </p:spPr>
        <p:txBody>
          <a:bodyPr>
            <a:spAutoFit/>
          </a:bodyPr>
          <a:lstStyle/>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Panel Izquierdo:  Configuración Presentación - Ver Angulo, Estilo Dibujo, Tamaño Sección, etc.</a:t>
            </a:r>
          </a:p>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Panel Superior:  Edición.</a:t>
            </a:r>
          </a:p>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Edición Manual:  Punto por Punto (Lento) o Selección (Muy Rápido).</a:t>
            </a:r>
          </a:p>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Filtrar Ventana o Selección.</a:t>
            </a:r>
          </a:p>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Des-hacer Selección.</a:t>
            </a:r>
          </a:p>
          <a:p>
            <a:pPr marL="285750" indent="-285750" algn="l" rtl="0">
              <a:lnSpc>
                <a:spcPct val="90000"/>
              </a:lnSpc>
              <a:spcBef>
                <a:spcPts val="600"/>
              </a:spcBef>
              <a:buFontTx/>
              <a:buChar char="•"/>
              <a:defRPr/>
            </a:pPr>
            <a:r>
              <a:rPr lang="es" b="0" i="0" u="none" dirty="0">
                <a:solidFill>
                  <a:schemeClr val="tx1">
                    <a:lumMod val="65000"/>
                    <a:lumOff val="35000"/>
                  </a:schemeClr>
                </a:solidFill>
                <a:latin typeface="+mn-lt"/>
              </a:rPr>
              <a:t>Desplácese por Secciones con Flechas y Barra Desplazamiento.</a:t>
            </a:r>
          </a:p>
        </p:txBody>
      </p:sp>
      <p:sp>
        <p:nvSpPr>
          <p:cNvPr id="10" name="Text Box 14">
            <a:extLst>
              <a:ext uri="{FF2B5EF4-FFF2-40B4-BE49-F238E27FC236}">
                <a16:creationId xmlns:a16="http://schemas.microsoft.com/office/drawing/2014/main" xmlns="" id="{E14F1917-FCCC-45BC-ABC2-31D4B4C9E8E1}"/>
              </a:ext>
            </a:extLst>
          </p:cNvPr>
          <p:cNvSpPr txBox="1">
            <a:spLocks noChangeArrowheads="1"/>
          </p:cNvSpPr>
          <p:nvPr/>
        </p:nvSpPr>
        <p:spPr bwMode="auto">
          <a:xfrm>
            <a:off x="396875" y="4951413"/>
            <a:ext cx="4824413" cy="1243417"/>
          </a:xfrm>
          <a:prstGeom prst="rect">
            <a:avLst/>
          </a:prstGeom>
          <a:noFill/>
          <a:ln w="9525">
            <a:noFill/>
            <a:miter lim="800000"/>
            <a:headEnd/>
            <a:tailEnd/>
          </a:ln>
        </p:spPr>
        <p:txBody>
          <a:bodyPr>
            <a:spAutoFit/>
          </a:bodyPr>
          <a:lstStyle>
            <a:lvl1pPr>
              <a:spcBef>
                <a:spcPct val="20000"/>
              </a:spcBef>
              <a:defRPr sz="2000">
                <a:solidFill>
                  <a:schemeClr val="tx1"/>
                </a:solidFill>
                <a:latin typeface="Arial" charset="0"/>
              </a:defRPr>
            </a:lvl1pPr>
            <a:lvl2pPr indent="-285750">
              <a:spcBef>
                <a:spcPct val="20000"/>
              </a:spcBef>
              <a:defRPr sz="2000">
                <a:solidFill>
                  <a:schemeClr val="tx1"/>
                </a:solidFill>
                <a:latin typeface="Arial" charset="0"/>
              </a:defRPr>
            </a:lvl2pPr>
            <a:lvl3pPr indent="-228600">
              <a:spcBef>
                <a:spcPct val="20000"/>
              </a:spcBef>
              <a:defRPr>
                <a:solidFill>
                  <a:schemeClr val="tx1"/>
                </a:solidFill>
                <a:latin typeface="Arial" charset="0"/>
              </a:defRPr>
            </a:lvl3pPr>
            <a:lvl4pPr indent="-228600">
              <a:spcBef>
                <a:spcPct val="20000"/>
              </a:spcBef>
              <a:defRPr sz="1600">
                <a:solidFill>
                  <a:schemeClr val="tx1"/>
                </a:solidFill>
                <a:latin typeface="Arial" charset="0"/>
              </a:defRPr>
            </a:lvl4pPr>
            <a:lvl5pPr indent="-228600">
              <a:spcBef>
                <a:spcPct val="20000"/>
              </a:spcBef>
              <a:defRPr sz="1400">
                <a:solidFill>
                  <a:schemeClr val="tx1"/>
                </a:solidFill>
                <a:latin typeface="Arial" charset="0"/>
              </a:defRPr>
            </a:lvl5pPr>
            <a:lvl6pPr indent="-228600" eaLnBrk="0" fontAlgn="base" hangingPunct="0">
              <a:spcBef>
                <a:spcPct val="20000"/>
              </a:spcBef>
              <a:spcAft>
                <a:spcPct val="0"/>
              </a:spcAft>
              <a:defRPr sz="1400">
                <a:solidFill>
                  <a:schemeClr val="tx1"/>
                </a:solidFill>
                <a:latin typeface="Arial" charset="0"/>
              </a:defRPr>
            </a:lvl6pPr>
            <a:lvl7pPr indent="-228600" eaLnBrk="0" fontAlgn="base" hangingPunct="0">
              <a:spcBef>
                <a:spcPct val="20000"/>
              </a:spcBef>
              <a:spcAft>
                <a:spcPct val="0"/>
              </a:spcAft>
              <a:defRPr sz="1400">
                <a:solidFill>
                  <a:schemeClr val="tx1"/>
                </a:solidFill>
                <a:latin typeface="Arial" charset="0"/>
              </a:defRPr>
            </a:lvl7pPr>
            <a:lvl8pPr indent="-228600" eaLnBrk="0" fontAlgn="base" hangingPunct="0">
              <a:spcBef>
                <a:spcPct val="20000"/>
              </a:spcBef>
              <a:spcAft>
                <a:spcPct val="0"/>
              </a:spcAft>
              <a:defRPr sz="1400">
                <a:solidFill>
                  <a:schemeClr val="tx1"/>
                </a:solidFill>
                <a:latin typeface="Arial" charset="0"/>
              </a:defRPr>
            </a:lvl8pPr>
            <a:lvl9pPr indent="-228600" eaLnBrk="0" fontAlgn="base" hangingPunct="0">
              <a:spcBef>
                <a:spcPct val="20000"/>
              </a:spcBef>
              <a:spcAft>
                <a:spcPct val="0"/>
              </a:spcAft>
              <a:defRPr sz="1400">
                <a:solidFill>
                  <a:schemeClr val="tx1"/>
                </a:solidFill>
                <a:latin typeface="Arial" charset="0"/>
              </a:defRPr>
            </a:lvl9pPr>
          </a:lstStyle>
          <a:p>
            <a:pPr algn="l" rtl="0">
              <a:lnSpc>
                <a:spcPct val="90000"/>
              </a:lnSpc>
              <a:spcBef>
                <a:spcPts val="600"/>
              </a:spcBef>
              <a:defRPr/>
            </a:pPr>
            <a:r>
              <a:rPr lang="es" sz="1800" b="0" i="0" u="none">
                <a:solidFill>
                  <a:schemeClr val="tx1">
                    <a:lumMod val="75000"/>
                    <a:lumOff val="25000"/>
                  </a:schemeClr>
                </a:solidFill>
                <a:latin typeface="+mn-lt"/>
              </a:rPr>
              <a:t>Ejemplo:  Borrado “Múltiples” Desde Banco Sondajes.</a:t>
            </a:r>
          </a:p>
          <a:p>
            <a:pPr algn="l" rtl="0">
              <a:lnSpc>
                <a:spcPct val="90000"/>
              </a:lnSpc>
              <a:spcBef>
                <a:spcPts val="600"/>
              </a:spcBef>
              <a:buClr>
                <a:schemeClr val="bg2"/>
              </a:buClr>
              <a:buFontTx/>
              <a:buChar char="•"/>
              <a:defRPr/>
            </a:pPr>
            <a:r>
              <a:rPr lang="es" sz="1800" b="0" i="0" u="none">
                <a:solidFill>
                  <a:srgbClr val="0091BB"/>
                </a:solidFill>
                <a:latin typeface="+mn-lt"/>
              </a:rPr>
              <a:t>Escoja Selección Lazo, Dentro.</a:t>
            </a:r>
          </a:p>
          <a:p>
            <a:pPr algn="l" rtl="0">
              <a:lnSpc>
                <a:spcPct val="90000"/>
              </a:lnSpc>
              <a:spcBef>
                <a:spcPts val="600"/>
              </a:spcBef>
              <a:buFontTx/>
              <a:buChar char="•"/>
              <a:defRPr/>
            </a:pPr>
            <a:r>
              <a:rPr lang="es" sz="1800" b="0" i="0" u="none">
                <a:solidFill>
                  <a:srgbClr val="0091BB"/>
                </a:solidFill>
                <a:latin typeface="+mn-lt"/>
              </a:rPr>
              <a:t>Enlace los Sondajes malos Luego Borre</a:t>
            </a:r>
            <a:r>
              <a:rPr lang="es" sz="1800" b="0" i="0" u="none">
                <a:solidFill>
                  <a:schemeClr val="tx1">
                    <a:lumMod val="75000"/>
                    <a:lumOff val="25000"/>
                  </a:schemeClr>
                </a:solidFill>
                <a:latin typeface="+mn-lt"/>
              </a:rPr>
              <a:t>.</a:t>
            </a:r>
          </a:p>
        </p:txBody>
      </p:sp>
      <p:pic>
        <p:nvPicPr>
          <p:cNvPr id="14643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6875" y="1565275"/>
            <a:ext cx="4683125" cy="337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Bevel 6">
            <a:extLst>
              <a:ext uri="{FF2B5EF4-FFF2-40B4-BE49-F238E27FC236}">
                <a16:creationId xmlns:a16="http://schemas.microsoft.com/office/drawing/2014/main" xmlns="" id="{982B4803-A6D9-416C-B0A8-BD019B7D8374}"/>
              </a:ext>
            </a:extLst>
          </p:cNvPr>
          <p:cNvSpPr/>
          <p:nvPr/>
        </p:nvSpPr>
        <p:spPr>
          <a:xfrm>
            <a:off x="6192838" y="6021388"/>
            <a:ext cx="1042987" cy="512762"/>
          </a:xfrm>
          <a:prstGeom prst="bevel">
            <a:avLst/>
          </a:prstGeom>
          <a:solidFill>
            <a:srgbClr val="0091BB"/>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AVI</a:t>
            </a:r>
          </a:p>
        </p:txBody>
      </p:sp>
      <p:pic>
        <p:nvPicPr>
          <p:cNvPr id="8" name="2013 MBMAX64  Sweep Windows.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131272" y="2874010"/>
            <a:ext cx="23241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545008"/>
      </p:ext>
    </p:extLst>
  </p:cSld>
  <p:clrMapOvr>
    <a:masterClrMapping/>
  </p:clrMapOvr>
  <p:transition/>
  <p:timing>
    <p:tnLst>
      <p:par>
        <p:cTn id="1" dur="indefinite" restart="never" nodeType="tmRoot">
          <p:childTnLst>
            <p:video fullScrn="1">
              <p:cMediaNode showWhenStopped="0">
                <p:cTn id="2" fill="hold" display="0">
                  <p:stCondLst>
                    <p:cond delay="indefinite"/>
                  </p:stCondLst>
                  <p:endCondLst>
                    <p:cond evt="onNext" delay="0">
                      <p:tgtEl>
                        <p:sldTgt/>
                      </p:tgtEl>
                    </p:cond>
                    <p:cond evt="onPrev" delay="0">
                      <p:tgtEl>
                        <p:sldTgt/>
                      </p:tgtEl>
                    </p:cond>
                  </p:endCondLst>
                </p:cTn>
                <p:tgtEl>
                  <p:spTgt spid="8"/>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8"/>
                                        </p:tgtEl>
                                      </p:cBhvr>
                                    </p:cmd>
                                  </p:childTnLst>
                                </p:cTn>
                              </p:par>
                            </p:childTnLst>
                          </p:cTn>
                        </p:par>
                      </p:childTnLst>
                    </p:cTn>
                  </p:par>
                </p:childTnLst>
              </p:cTn>
              <p:nextCondLst>
                <p:cond evt="onClick" delay="0">
                  <p:tgtEl>
                    <p:spTgt spid="7"/>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1D852A29-FE7C-4CFF-A219-4660382D33B5}"/>
              </a:ext>
            </a:extLst>
          </p:cNvPr>
          <p:cNvSpPr>
            <a:spLocks noRot="1" noChangeArrowheads="1"/>
          </p:cNvSpPr>
          <p:nvPr/>
        </p:nvSpPr>
        <p:spPr bwMode="auto">
          <a:xfrm>
            <a:off x="179388" y="0"/>
            <a:ext cx="7993062" cy="101441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Ventanas Barrido Sencilla y 2</a:t>
            </a:r>
            <a:r>
              <a:rPr lang="es" sz="3200" b="0" i="0" u="none" baseline="30000">
                <a:solidFill>
                  <a:schemeClr val="bg1"/>
                </a:solidFill>
                <a:latin typeface="+mn-lt"/>
              </a:rPr>
              <a:t>da</a:t>
            </a:r>
            <a:r>
              <a:rPr lang="es" sz="3200" b="0" i="0" u="none">
                <a:solidFill>
                  <a:schemeClr val="bg1"/>
                </a:solidFill>
                <a:latin typeface="+mn-lt"/>
              </a:rPr>
              <a:t> </a:t>
            </a:r>
          </a:p>
        </p:txBody>
      </p:sp>
      <p:sp>
        <p:nvSpPr>
          <p:cNvPr id="5" name="Text Box 14">
            <a:extLst>
              <a:ext uri="{FF2B5EF4-FFF2-40B4-BE49-F238E27FC236}">
                <a16:creationId xmlns:a16="http://schemas.microsoft.com/office/drawing/2014/main" xmlns="" id="{DE022F00-103E-4939-B6C7-F5DDC9AFE089}"/>
              </a:ext>
            </a:extLst>
          </p:cNvPr>
          <p:cNvSpPr txBox="1">
            <a:spLocks noChangeArrowheads="1"/>
          </p:cNvSpPr>
          <p:nvPr/>
        </p:nvSpPr>
        <p:spPr bwMode="auto">
          <a:xfrm>
            <a:off x="5040313" y="1773238"/>
            <a:ext cx="3960812" cy="1631950"/>
          </a:xfrm>
          <a:prstGeom prst="rect">
            <a:avLst/>
          </a:prstGeom>
          <a:noFill/>
          <a:ln w="9525">
            <a:noFill/>
            <a:miter lim="800000"/>
            <a:headEnd/>
            <a:tailEnd/>
          </a:ln>
        </p:spPr>
        <p:txBody>
          <a:bodyPr>
            <a:spAutoFit/>
          </a:bodyPr>
          <a:lstStyle>
            <a:lvl1pPr>
              <a:spcBef>
                <a:spcPct val="20000"/>
              </a:spcBef>
              <a:defRPr sz="2000">
                <a:solidFill>
                  <a:schemeClr val="tx1"/>
                </a:solidFill>
                <a:latin typeface="Arial" charset="0"/>
              </a:defRPr>
            </a:lvl1pPr>
            <a:lvl2pPr indent="-285750">
              <a:spcBef>
                <a:spcPct val="20000"/>
              </a:spcBef>
              <a:defRPr sz="2000">
                <a:solidFill>
                  <a:schemeClr val="tx1"/>
                </a:solidFill>
                <a:latin typeface="Arial" charset="0"/>
              </a:defRPr>
            </a:lvl2pPr>
            <a:lvl3pPr indent="-228600">
              <a:spcBef>
                <a:spcPct val="20000"/>
              </a:spcBef>
              <a:defRPr>
                <a:solidFill>
                  <a:schemeClr val="tx1"/>
                </a:solidFill>
                <a:latin typeface="Arial" charset="0"/>
              </a:defRPr>
            </a:lvl3pPr>
            <a:lvl4pPr indent="-228600">
              <a:spcBef>
                <a:spcPct val="20000"/>
              </a:spcBef>
              <a:defRPr sz="1600">
                <a:solidFill>
                  <a:schemeClr val="tx1"/>
                </a:solidFill>
                <a:latin typeface="Arial" charset="0"/>
              </a:defRPr>
            </a:lvl4pPr>
            <a:lvl5pPr indent="-228600">
              <a:spcBef>
                <a:spcPct val="20000"/>
              </a:spcBef>
              <a:defRPr sz="1400">
                <a:solidFill>
                  <a:schemeClr val="tx1"/>
                </a:solidFill>
                <a:latin typeface="Arial" charset="0"/>
              </a:defRPr>
            </a:lvl5pPr>
            <a:lvl6pPr indent="-228600" eaLnBrk="0" fontAlgn="base" hangingPunct="0">
              <a:spcBef>
                <a:spcPct val="20000"/>
              </a:spcBef>
              <a:spcAft>
                <a:spcPct val="0"/>
              </a:spcAft>
              <a:defRPr sz="1400">
                <a:solidFill>
                  <a:schemeClr val="tx1"/>
                </a:solidFill>
                <a:latin typeface="Arial" charset="0"/>
              </a:defRPr>
            </a:lvl6pPr>
            <a:lvl7pPr indent="-228600" eaLnBrk="0" fontAlgn="base" hangingPunct="0">
              <a:spcBef>
                <a:spcPct val="20000"/>
              </a:spcBef>
              <a:spcAft>
                <a:spcPct val="0"/>
              </a:spcAft>
              <a:defRPr sz="1400">
                <a:solidFill>
                  <a:schemeClr val="tx1"/>
                </a:solidFill>
                <a:latin typeface="Arial" charset="0"/>
              </a:defRPr>
            </a:lvl7pPr>
            <a:lvl8pPr indent="-228600" eaLnBrk="0" fontAlgn="base" hangingPunct="0">
              <a:spcBef>
                <a:spcPct val="20000"/>
              </a:spcBef>
              <a:spcAft>
                <a:spcPct val="0"/>
              </a:spcAft>
              <a:defRPr sz="1400">
                <a:solidFill>
                  <a:schemeClr val="tx1"/>
                </a:solidFill>
                <a:latin typeface="Arial" charset="0"/>
              </a:defRPr>
            </a:lvl8pPr>
            <a:lvl9pPr indent="-228600" eaLnBrk="0" fontAlgn="base" hangingPunct="0">
              <a:spcBef>
                <a:spcPct val="20000"/>
              </a:spcBef>
              <a:spcAft>
                <a:spcPct val="0"/>
              </a:spcAft>
              <a:defRPr sz="1400">
                <a:solidFill>
                  <a:schemeClr val="tx1"/>
                </a:solidFill>
                <a:latin typeface="Arial" charset="0"/>
              </a:defRPr>
            </a:lvl9pPr>
          </a:lstStyle>
          <a:p>
            <a:pPr algn="l" rtl="0">
              <a:lnSpc>
                <a:spcPct val="90000"/>
              </a:lnSpc>
              <a:spcBef>
                <a:spcPts val="600"/>
              </a:spcBef>
              <a:defRPr/>
            </a:pPr>
            <a:r>
              <a:rPr lang="es" b="1" i="0" u="none">
                <a:solidFill>
                  <a:schemeClr val="tx1">
                    <a:lumMod val="75000"/>
                    <a:lumOff val="25000"/>
                  </a:schemeClr>
                </a:solidFill>
                <a:latin typeface="+mn-lt"/>
              </a:rPr>
              <a:t>Ventana Barrido 2:</a:t>
            </a:r>
          </a:p>
          <a:p>
            <a:pPr marL="342900" indent="-342900" algn="l" rtl="0">
              <a:lnSpc>
                <a:spcPct val="90000"/>
              </a:lnSpc>
              <a:spcBef>
                <a:spcPts val="600"/>
              </a:spcBef>
              <a:buFont typeface="Arial" panose="020B0604020202020204" pitchFamily="34" charset="0"/>
              <a:buChar char="•"/>
              <a:defRPr/>
            </a:pPr>
            <a:r>
              <a:rPr lang="es" b="0" i="0" u="none">
                <a:solidFill>
                  <a:schemeClr val="tx1">
                    <a:lumMod val="75000"/>
                    <a:lumOff val="25000"/>
                  </a:schemeClr>
                </a:solidFill>
                <a:latin typeface="+mn-lt"/>
              </a:rPr>
              <a:t>Mismos Sondajes Con Diferentes Parámetros de Presentación.</a:t>
            </a:r>
          </a:p>
          <a:p>
            <a:pPr marL="342900" indent="-342900" algn="l" rtl="0">
              <a:lnSpc>
                <a:spcPct val="90000"/>
              </a:lnSpc>
              <a:spcBef>
                <a:spcPts val="600"/>
              </a:spcBef>
              <a:buFont typeface="Arial" panose="020B0604020202020204" pitchFamily="34" charset="0"/>
              <a:buChar char="•"/>
              <a:defRPr/>
            </a:pPr>
            <a:r>
              <a:rPr lang="es" b="0" i="0" u="none">
                <a:solidFill>
                  <a:schemeClr val="tx1">
                    <a:lumMod val="75000"/>
                    <a:lumOff val="25000"/>
                  </a:schemeClr>
                </a:solidFill>
                <a:latin typeface="+mn-lt"/>
              </a:rPr>
              <a:t>De otra forma, Idéntica a la Ventana Barrido 1.</a:t>
            </a:r>
          </a:p>
        </p:txBody>
      </p:sp>
      <p:sp>
        <p:nvSpPr>
          <p:cNvPr id="6" name="Text Box 14">
            <a:extLst>
              <a:ext uri="{FF2B5EF4-FFF2-40B4-BE49-F238E27FC236}">
                <a16:creationId xmlns:a16="http://schemas.microsoft.com/office/drawing/2014/main" xmlns="" id="{F113E50B-ECC1-4220-8A57-90BC2B26B082}"/>
              </a:ext>
            </a:extLst>
          </p:cNvPr>
          <p:cNvSpPr txBox="1">
            <a:spLocks noChangeArrowheads="1"/>
          </p:cNvSpPr>
          <p:nvPr/>
        </p:nvSpPr>
        <p:spPr bwMode="auto">
          <a:xfrm>
            <a:off x="5040313" y="4428845"/>
            <a:ext cx="3862387" cy="1570037"/>
          </a:xfrm>
          <a:prstGeom prst="rect">
            <a:avLst/>
          </a:prstGeom>
          <a:noFill/>
          <a:ln w="9525">
            <a:noFill/>
            <a:miter lim="800000"/>
            <a:headEnd/>
            <a:tailEnd/>
          </a:ln>
        </p:spPr>
        <p:txBody>
          <a:bodyPr>
            <a:spAutoFit/>
          </a:bodyPr>
          <a:lstStyle>
            <a:lvl1pPr>
              <a:spcBef>
                <a:spcPct val="20000"/>
              </a:spcBef>
              <a:defRPr sz="2000">
                <a:solidFill>
                  <a:schemeClr val="tx1"/>
                </a:solidFill>
                <a:latin typeface="Arial" charset="0"/>
              </a:defRPr>
            </a:lvl1pPr>
            <a:lvl2pPr indent="-285750">
              <a:spcBef>
                <a:spcPct val="20000"/>
              </a:spcBef>
              <a:defRPr sz="2000">
                <a:solidFill>
                  <a:schemeClr val="tx1"/>
                </a:solidFill>
                <a:latin typeface="Arial" charset="0"/>
              </a:defRPr>
            </a:lvl2pPr>
            <a:lvl3pPr indent="-228600">
              <a:spcBef>
                <a:spcPct val="20000"/>
              </a:spcBef>
              <a:defRPr>
                <a:solidFill>
                  <a:schemeClr val="tx1"/>
                </a:solidFill>
                <a:latin typeface="Arial" charset="0"/>
              </a:defRPr>
            </a:lvl3pPr>
            <a:lvl4pPr indent="-228600">
              <a:spcBef>
                <a:spcPct val="20000"/>
              </a:spcBef>
              <a:defRPr sz="1600">
                <a:solidFill>
                  <a:schemeClr val="tx1"/>
                </a:solidFill>
                <a:latin typeface="Arial" charset="0"/>
              </a:defRPr>
            </a:lvl4pPr>
            <a:lvl5pPr indent="-228600">
              <a:spcBef>
                <a:spcPct val="20000"/>
              </a:spcBef>
              <a:defRPr sz="1400">
                <a:solidFill>
                  <a:schemeClr val="tx1"/>
                </a:solidFill>
                <a:latin typeface="Arial" charset="0"/>
              </a:defRPr>
            </a:lvl5pPr>
            <a:lvl6pPr indent="-228600" eaLnBrk="0" fontAlgn="base" hangingPunct="0">
              <a:spcBef>
                <a:spcPct val="20000"/>
              </a:spcBef>
              <a:spcAft>
                <a:spcPct val="0"/>
              </a:spcAft>
              <a:defRPr sz="1400">
                <a:solidFill>
                  <a:schemeClr val="tx1"/>
                </a:solidFill>
                <a:latin typeface="Arial" charset="0"/>
              </a:defRPr>
            </a:lvl6pPr>
            <a:lvl7pPr indent="-228600" eaLnBrk="0" fontAlgn="base" hangingPunct="0">
              <a:spcBef>
                <a:spcPct val="20000"/>
              </a:spcBef>
              <a:spcAft>
                <a:spcPct val="0"/>
              </a:spcAft>
              <a:defRPr sz="1400">
                <a:solidFill>
                  <a:schemeClr val="tx1"/>
                </a:solidFill>
                <a:latin typeface="Arial" charset="0"/>
              </a:defRPr>
            </a:lvl7pPr>
            <a:lvl8pPr indent="-228600" eaLnBrk="0" fontAlgn="base" hangingPunct="0">
              <a:spcBef>
                <a:spcPct val="20000"/>
              </a:spcBef>
              <a:spcAft>
                <a:spcPct val="0"/>
              </a:spcAft>
              <a:defRPr sz="1400">
                <a:solidFill>
                  <a:schemeClr val="tx1"/>
                </a:solidFill>
                <a:latin typeface="Arial" charset="0"/>
              </a:defRPr>
            </a:lvl8pPr>
            <a:lvl9pPr indent="-228600" eaLnBrk="0" fontAlgn="base" hangingPunct="0">
              <a:spcBef>
                <a:spcPct val="20000"/>
              </a:spcBef>
              <a:spcAft>
                <a:spcPct val="0"/>
              </a:spcAft>
              <a:defRPr sz="1400">
                <a:solidFill>
                  <a:schemeClr val="tx1"/>
                </a:solidFill>
                <a:latin typeface="Arial" charset="0"/>
              </a:defRPr>
            </a:lvl9pPr>
          </a:lstStyle>
          <a:p>
            <a:pPr algn="l" rtl="0">
              <a:lnSpc>
                <a:spcPct val="90000"/>
              </a:lnSpc>
              <a:spcBef>
                <a:spcPts val="600"/>
              </a:spcBef>
              <a:defRPr/>
            </a:pPr>
            <a:r>
              <a:rPr lang="es" sz="1800" b="1" i="0" u="none">
                <a:solidFill>
                  <a:schemeClr val="tx1">
                    <a:lumMod val="75000"/>
                    <a:lumOff val="25000"/>
                  </a:schemeClr>
                </a:solidFill>
                <a:latin typeface="+mn-lt"/>
              </a:rPr>
              <a:t>Ventana Barrido Sencilla:</a:t>
            </a:r>
          </a:p>
          <a:p>
            <a:pPr marL="285750" indent="-285750" algn="l" rtl="0">
              <a:lnSpc>
                <a:spcPct val="90000"/>
              </a:lnSpc>
              <a:spcBef>
                <a:spcPts val="600"/>
              </a:spcBef>
              <a:buFont typeface="Arial" panose="020B0604020202020204" pitchFamily="34" charset="0"/>
              <a:buChar char="•"/>
              <a:defRPr/>
            </a:pPr>
            <a:r>
              <a:rPr lang="es" sz="1800" b="0" i="0" u="none">
                <a:solidFill>
                  <a:schemeClr val="tx1">
                    <a:lumMod val="75000"/>
                    <a:lumOff val="25000"/>
                  </a:schemeClr>
                </a:solidFill>
                <a:latin typeface="+mn-lt"/>
              </a:rPr>
              <a:t>Sondajes Desde un Ping Sencillo.</a:t>
            </a:r>
          </a:p>
          <a:p>
            <a:pPr marL="285750" indent="-285750" algn="l" rtl="0">
              <a:lnSpc>
                <a:spcPct val="90000"/>
              </a:lnSpc>
              <a:spcBef>
                <a:spcPts val="600"/>
              </a:spcBef>
              <a:buFont typeface="Arial" panose="020B0604020202020204" pitchFamily="34" charset="0"/>
              <a:buChar char="•"/>
              <a:defRPr/>
            </a:pPr>
            <a:r>
              <a:rPr lang="es" sz="1800" b="0" i="0" u="none">
                <a:solidFill>
                  <a:schemeClr val="tx1">
                    <a:lumMod val="75000"/>
                    <a:lumOff val="25000"/>
                  </a:schemeClr>
                </a:solidFill>
                <a:latin typeface="+mn-lt"/>
              </a:rPr>
              <a:t>Sincronizado con Ventanas Barrido 1 y 2.</a:t>
            </a:r>
          </a:p>
          <a:p>
            <a:pPr marL="285750" indent="-285750" algn="l" rtl="0">
              <a:lnSpc>
                <a:spcPct val="90000"/>
              </a:lnSpc>
              <a:spcBef>
                <a:spcPts val="600"/>
              </a:spcBef>
              <a:buFont typeface="Arial" panose="020B0604020202020204" pitchFamily="34" charset="0"/>
              <a:buChar char="•"/>
              <a:defRPr/>
            </a:pPr>
            <a:r>
              <a:rPr lang="es" sz="1800" b="0" i="0" u="none">
                <a:solidFill>
                  <a:schemeClr val="tx1">
                    <a:lumMod val="75000"/>
                    <a:lumOff val="25000"/>
                  </a:schemeClr>
                </a:solidFill>
                <a:latin typeface="+mn-lt"/>
              </a:rPr>
              <a:t>Opción para mostrar Rutas de Rayos</a:t>
            </a:r>
          </a:p>
        </p:txBody>
      </p:sp>
      <p:pic>
        <p:nvPicPr>
          <p:cNvPr id="14848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875" y="1163638"/>
            <a:ext cx="4637088"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5575" y="4652963"/>
            <a:ext cx="4624388"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71796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0E95F66F-619F-4EBE-9603-B691BD13ED8B}"/>
              </a:ext>
            </a:extLst>
          </p:cNvPr>
          <p:cNvSpPr>
            <a:spLocks noRot="1" noChangeArrowheads="1"/>
          </p:cNvSpPr>
          <p:nvPr/>
        </p:nvSpPr>
        <p:spPr bwMode="auto">
          <a:xfrm>
            <a:off x="179388" y="0"/>
            <a:ext cx="8353425"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Configuración Ventana Perfil</a:t>
            </a:r>
          </a:p>
        </p:txBody>
      </p:sp>
      <p:sp>
        <p:nvSpPr>
          <p:cNvPr id="90115" name="Text Box 14">
            <a:extLst>
              <a:ext uri="{FF2B5EF4-FFF2-40B4-BE49-F238E27FC236}">
                <a16:creationId xmlns:a16="http://schemas.microsoft.com/office/drawing/2014/main" xmlns="" id="{989D9B27-2EA0-49D3-9A90-8E9C186967B9}"/>
              </a:ext>
            </a:extLst>
          </p:cNvPr>
          <p:cNvSpPr txBox="1">
            <a:spLocks noChangeArrowheads="1"/>
          </p:cNvSpPr>
          <p:nvPr/>
        </p:nvSpPr>
        <p:spPr bwMode="auto">
          <a:xfrm>
            <a:off x="2951163" y="2270125"/>
            <a:ext cx="6192837" cy="36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buClr>
                <a:schemeClr val="bg2"/>
              </a:buClr>
              <a:defRPr/>
            </a:pPr>
            <a:r>
              <a:rPr lang="es" sz="1600" b="0" i="0" u="none">
                <a:solidFill>
                  <a:schemeClr val="tx1">
                    <a:lumMod val="75000"/>
                    <a:lumOff val="25000"/>
                  </a:schemeClr>
                </a:solidFill>
                <a:latin typeface="+mn-lt"/>
              </a:rPr>
              <a:t>Parámetros Presentación Panel Izquierdo</a:t>
            </a:r>
          </a:p>
          <a:p>
            <a:pPr algn="l" rtl="0">
              <a:lnSpc>
                <a:spcPct val="90000"/>
              </a:lnSpc>
              <a:spcBef>
                <a:spcPts val="600"/>
              </a:spcBef>
              <a:buClr>
                <a:schemeClr val="bg2"/>
              </a:buClr>
              <a:defRPr/>
            </a:pPr>
            <a:r>
              <a:rPr lang="es" b="0" i="0" u="none">
                <a:solidFill>
                  <a:schemeClr val="tx1">
                    <a:lumMod val="75000"/>
                    <a:lumOff val="25000"/>
                  </a:schemeClr>
                </a:solidFill>
                <a:latin typeface="+mn-lt"/>
              </a:rPr>
              <a:t>Orientación Perfil:</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Cómo la Sección es Cortada a través de la Matriz.</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Apilado (Stacking):  Número de Secciones Transversales Mostrado.  Use Apilado para Acelerar Edición.</a:t>
            </a:r>
          </a:p>
          <a:p>
            <a:pPr algn="l" rtl="0">
              <a:lnSpc>
                <a:spcPct val="90000"/>
              </a:lnSpc>
              <a:spcBef>
                <a:spcPts val="600"/>
              </a:spcBef>
              <a:buClr>
                <a:schemeClr val="bg2"/>
              </a:buClr>
              <a:defRPr/>
            </a:pPr>
            <a:r>
              <a:rPr lang="es" b="0" i="0" u="none">
                <a:solidFill>
                  <a:schemeClr val="tx1">
                    <a:lumMod val="75000"/>
                    <a:lumOff val="25000"/>
                  </a:schemeClr>
                </a:solidFill>
                <a:latin typeface="+mn-lt"/>
              </a:rPr>
              <a:t>Escalado:</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Auto Zoom:  Zoom Extensión Cada Perfil.</a:t>
            </a:r>
          </a:p>
          <a:p>
            <a:pPr algn="l" rtl="0">
              <a:lnSpc>
                <a:spcPct val="90000"/>
              </a:lnSpc>
              <a:spcBef>
                <a:spcPts val="600"/>
              </a:spcBef>
              <a:buClr>
                <a:schemeClr val="bg2"/>
              </a:buClr>
              <a:defRPr/>
            </a:pPr>
            <a:r>
              <a:rPr lang="es" b="0" i="0" u="none">
                <a:solidFill>
                  <a:schemeClr val="tx1">
                    <a:lumMod val="75000"/>
                    <a:lumOff val="25000"/>
                  </a:schemeClr>
                </a:solidFill>
                <a:latin typeface="+mn-lt"/>
              </a:rPr>
              <a:t>Mostrar:</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Haces:  Dibuje sondajes.</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Puntos Matriz:  Dibuje Puntos Matriz Sobre los Sondajes.</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Haces Verificados:  Verde = Verificado, Rojo = No Verificado.</a:t>
            </a:r>
          </a:p>
          <a:p>
            <a:pPr marL="285750" indent="-285750" algn="l" rtl="0">
              <a:lnSpc>
                <a:spcPct val="90000"/>
              </a:lnSpc>
              <a:spcBef>
                <a:spcPts val="600"/>
              </a:spcBef>
              <a:buClr>
                <a:schemeClr val="bg2"/>
              </a:buClr>
              <a:buFont typeface="Arial" panose="020B0604020202020204" pitchFamily="34" charset="0"/>
              <a:buChar char="•"/>
              <a:defRPr/>
            </a:pPr>
            <a:r>
              <a:rPr lang="es" sz="1600" b="0" i="0" u="none">
                <a:solidFill>
                  <a:srgbClr val="0091BB"/>
                </a:solidFill>
                <a:latin typeface="+mn-lt"/>
              </a:rPr>
              <a:t>Nivel Proyecto:  Línea Referida al Nivel de la Profundidad del Proyecto.</a:t>
            </a:r>
            <a:endParaRPr lang="es" altLang="en-US" dirty="0">
              <a:solidFill>
                <a:srgbClr val="0091BB"/>
              </a:solidFill>
              <a:latin typeface="+mn-lt"/>
            </a:endParaRPr>
          </a:p>
        </p:txBody>
      </p:sp>
      <p:sp>
        <p:nvSpPr>
          <p:cNvPr id="90116" name="Text Box 14">
            <a:extLst>
              <a:ext uri="{FF2B5EF4-FFF2-40B4-BE49-F238E27FC236}">
                <a16:creationId xmlns:a16="http://schemas.microsoft.com/office/drawing/2014/main" xmlns="" id="{DE2C314C-694B-4616-AD96-C77CEFDA8AB5}"/>
              </a:ext>
            </a:extLst>
          </p:cNvPr>
          <p:cNvSpPr txBox="1">
            <a:spLocks noChangeArrowheads="1"/>
          </p:cNvSpPr>
          <p:nvPr/>
        </p:nvSpPr>
        <p:spPr bwMode="auto">
          <a:xfrm>
            <a:off x="2936875" y="1520825"/>
            <a:ext cx="5878513" cy="640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b="0" i="0" u="none">
                <a:solidFill>
                  <a:schemeClr val="tx1">
                    <a:lumMod val="75000"/>
                    <a:lumOff val="25000"/>
                  </a:schemeClr>
                </a:solidFill>
                <a:latin typeface="+mn-lt"/>
              </a:rPr>
              <a:t>Secciones Transversales a través de la Matriz de Levantamiento.</a:t>
            </a:r>
          </a:p>
          <a:p>
            <a:pPr marL="285750" indent="-285750" algn="l" rtl="0">
              <a:lnSpc>
                <a:spcPct val="90000"/>
              </a:lnSpc>
              <a:spcBef>
                <a:spcPts val="600"/>
              </a:spcBef>
              <a:buFont typeface="Arial" panose="020B0604020202020204" pitchFamily="34" charset="0"/>
              <a:buChar char="•"/>
              <a:defRPr/>
            </a:pPr>
            <a:r>
              <a:rPr lang="es" sz="1600" b="0" i="0" u="none">
                <a:solidFill>
                  <a:srgbClr val="0091BB"/>
                </a:solidFill>
                <a:latin typeface="+mn-lt"/>
              </a:rPr>
              <a:t>Mostrar Múltiples Archivos (Líneas de Levantamiento).</a:t>
            </a:r>
          </a:p>
        </p:txBody>
      </p:sp>
      <p:pic>
        <p:nvPicPr>
          <p:cNvPr id="15258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68" y="1365357"/>
            <a:ext cx="2557462" cy="526415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44283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6A195EFA-E859-4D40-8BB9-FD9F636858E7}"/>
              </a:ext>
            </a:extLst>
          </p:cNvPr>
          <p:cNvSpPr>
            <a:spLocks noRot="1" noChangeArrowheads="1"/>
          </p:cNvSpPr>
          <p:nvPr/>
        </p:nvSpPr>
        <p:spPr bwMode="auto">
          <a:xfrm>
            <a:off x="179388" y="0"/>
            <a:ext cx="8353425" cy="973138"/>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Editando en la Ventana Perfil</a:t>
            </a:r>
          </a:p>
        </p:txBody>
      </p:sp>
      <p:pic>
        <p:nvPicPr>
          <p:cNvPr id="15462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975" y="1328738"/>
            <a:ext cx="6597650"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0" name="Text Box 14">
            <a:extLst>
              <a:ext uri="{FF2B5EF4-FFF2-40B4-BE49-F238E27FC236}">
                <a16:creationId xmlns:a16="http://schemas.microsoft.com/office/drawing/2014/main" xmlns="" id="{DB73AD68-DFE7-43EA-9DCF-9CBC91824676}"/>
              </a:ext>
            </a:extLst>
          </p:cNvPr>
          <p:cNvSpPr txBox="1">
            <a:spLocks noChangeArrowheads="1"/>
          </p:cNvSpPr>
          <p:nvPr/>
        </p:nvSpPr>
        <p:spPr bwMode="auto">
          <a:xfrm>
            <a:off x="180975" y="5129213"/>
            <a:ext cx="8821738" cy="1258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400" b="0" i="0" u="none" dirty="0">
                <a:solidFill>
                  <a:schemeClr val="tx1">
                    <a:lumMod val="75000"/>
                    <a:lumOff val="25000"/>
                  </a:schemeClr>
                </a:solidFill>
                <a:latin typeface="+mn-lt"/>
              </a:rPr>
              <a:t>Ejemplo:  Limpiar Perfil con Selección de Línea y Borrado Rápido.</a:t>
            </a:r>
          </a:p>
          <a:p>
            <a:pPr algn="l" rtl="0">
              <a:lnSpc>
                <a:spcPct val="90000"/>
              </a:lnSpc>
              <a:spcBef>
                <a:spcPts val="600"/>
              </a:spcBef>
              <a:buFontTx/>
              <a:buChar char="•"/>
              <a:defRPr/>
            </a:pPr>
            <a:r>
              <a:rPr lang="es" sz="1200" b="0" i="0" u="none" dirty="0">
                <a:solidFill>
                  <a:schemeClr val="tx1">
                    <a:lumMod val="75000"/>
                    <a:lumOff val="25000"/>
                  </a:schemeClr>
                </a:solidFill>
                <a:latin typeface="+mn-lt"/>
              </a:rPr>
              <a:t>Arrastre </a:t>
            </a:r>
            <a:r>
              <a:rPr lang="es" sz="1200" b="0" i="0" u="none" dirty="0">
                <a:solidFill>
                  <a:schemeClr val="tx1">
                    <a:lumMod val="65000"/>
                    <a:lumOff val="35000"/>
                  </a:schemeClr>
                </a:solidFill>
                <a:latin typeface="+mn-lt"/>
              </a:rPr>
              <a:t>Barra Herramientas Flotante </a:t>
            </a:r>
            <a:r>
              <a:rPr lang="es" sz="1200" b="0" i="0" u="none" dirty="0">
                <a:solidFill>
                  <a:schemeClr val="tx1">
                    <a:lumMod val="75000"/>
                    <a:lumOff val="25000"/>
                  </a:schemeClr>
                </a:solidFill>
                <a:latin typeface="+mn-lt"/>
              </a:rPr>
              <a:t>al Perfil.  Escoja Selección de Línea, Debajo y Borrado Rápido.</a:t>
            </a:r>
          </a:p>
          <a:p>
            <a:pPr algn="l" rtl="0">
              <a:lnSpc>
                <a:spcPct val="90000"/>
              </a:lnSpc>
              <a:spcBef>
                <a:spcPts val="600"/>
              </a:spcBef>
              <a:buFontTx/>
              <a:buChar char="•"/>
              <a:defRPr/>
            </a:pPr>
            <a:r>
              <a:rPr lang="es" sz="1200" b="0" i="0" u="none" dirty="0">
                <a:solidFill>
                  <a:schemeClr val="tx1">
                    <a:lumMod val="75000"/>
                    <a:lumOff val="25000"/>
                  </a:schemeClr>
                </a:solidFill>
                <a:latin typeface="+mn-lt"/>
              </a:rPr>
              <a:t>  Limpie debajo, Luego Tecla “A”, Luego Limpie Sobre.</a:t>
            </a:r>
          </a:p>
          <a:p>
            <a:pPr algn="l" rtl="0">
              <a:lnSpc>
                <a:spcPct val="90000"/>
              </a:lnSpc>
              <a:spcBef>
                <a:spcPts val="600"/>
              </a:spcBef>
              <a:buFontTx/>
              <a:buChar char="•"/>
              <a:defRPr/>
            </a:pPr>
            <a:r>
              <a:rPr lang="es" sz="1200" b="0" i="0" u="none" dirty="0">
                <a:solidFill>
                  <a:schemeClr val="tx1">
                    <a:lumMod val="75000"/>
                    <a:lumOff val="25000"/>
                  </a:schemeClr>
                </a:solidFill>
                <a:latin typeface="+mn-lt"/>
              </a:rPr>
              <a:t>  Fácil.  Cerca de 10 segundos.</a:t>
            </a:r>
          </a:p>
          <a:p>
            <a:pPr algn="l" rtl="0">
              <a:lnSpc>
                <a:spcPct val="90000"/>
              </a:lnSpc>
              <a:spcBef>
                <a:spcPts val="600"/>
              </a:spcBef>
              <a:buFontTx/>
              <a:buChar char="•"/>
              <a:defRPr/>
            </a:pPr>
            <a:r>
              <a:rPr lang="es" sz="1200" b="0" i="0" u="none" dirty="0">
                <a:solidFill>
                  <a:schemeClr val="tx1">
                    <a:lumMod val="75000"/>
                    <a:lumOff val="25000"/>
                  </a:schemeClr>
                </a:solidFill>
                <a:latin typeface="+mn-lt"/>
              </a:rPr>
              <a:t>  Actualice Celdas en Barra Herramientas Flotante Ahora o Más Tarde.</a:t>
            </a:r>
          </a:p>
        </p:txBody>
      </p:sp>
      <p:pic>
        <p:nvPicPr>
          <p:cNvPr id="15462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7375" y="1628775"/>
            <a:ext cx="2065338" cy="21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2" name="Text Box 14">
            <a:extLst>
              <a:ext uri="{FF2B5EF4-FFF2-40B4-BE49-F238E27FC236}">
                <a16:creationId xmlns:a16="http://schemas.microsoft.com/office/drawing/2014/main" xmlns="" id="{64FD0CE7-A1BD-4A41-B8CA-CB9B6887E8DF}"/>
              </a:ext>
            </a:extLst>
          </p:cNvPr>
          <p:cNvSpPr txBox="1">
            <a:spLocks noChangeArrowheads="1"/>
          </p:cNvSpPr>
          <p:nvPr/>
        </p:nvSpPr>
        <p:spPr bwMode="auto">
          <a:xfrm>
            <a:off x="6937375" y="3797300"/>
            <a:ext cx="2112963"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buClr>
                <a:schemeClr val="tx1">
                  <a:lumMod val="65000"/>
                  <a:lumOff val="35000"/>
                </a:schemeClr>
              </a:buClr>
              <a:buFontTx/>
              <a:buChar char="•"/>
              <a:defRPr/>
            </a:pPr>
            <a:r>
              <a:rPr lang="es" sz="1200" b="0" i="0" u="none">
                <a:latin typeface="+mn-lt"/>
              </a:rPr>
              <a:t>Selección de Línea </a:t>
            </a:r>
            <a:r>
              <a:rPr lang="es" sz="1200" b="0" i="0" u="none">
                <a:solidFill>
                  <a:srgbClr val="FF0000"/>
                </a:solidFill>
                <a:latin typeface="+mn-lt"/>
              </a:rPr>
              <a:t>Roja</a:t>
            </a:r>
            <a:r>
              <a:rPr lang="es" sz="1200" b="0" i="0" u="none">
                <a:solidFill>
                  <a:schemeClr val="tx1">
                    <a:lumMod val="75000"/>
                    <a:lumOff val="25000"/>
                  </a:schemeClr>
                </a:solidFill>
                <a:latin typeface="+mn-lt"/>
              </a:rPr>
              <a:t> Significa Borrado Rápido</a:t>
            </a:r>
            <a:r>
              <a:rPr lang="es" sz="1200" b="0" i="0" u="none">
                <a:latin typeface="+mn-lt"/>
              </a:rPr>
              <a:t>.</a:t>
            </a:r>
          </a:p>
          <a:p>
            <a:pPr algn="l" rtl="0">
              <a:lnSpc>
                <a:spcPct val="90000"/>
              </a:lnSpc>
              <a:spcBef>
                <a:spcPts val="600"/>
              </a:spcBef>
              <a:buFontTx/>
              <a:buChar char="•"/>
              <a:defRPr/>
            </a:pPr>
            <a:r>
              <a:rPr lang="es" sz="1200" b="0" i="0" u="none">
                <a:solidFill>
                  <a:schemeClr val="tx1">
                    <a:lumMod val="75000"/>
                    <a:lumOff val="25000"/>
                  </a:schemeClr>
                </a:solidFill>
                <a:latin typeface="+mn-lt"/>
              </a:rPr>
              <a:t>Use Tecla ESC para Cancelar Errores.</a:t>
            </a:r>
          </a:p>
        </p:txBody>
      </p:sp>
      <p:cxnSp>
        <p:nvCxnSpPr>
          <p:cNvPr id="3" name="Straight Arrow Connector 2">
            <a:extLst>
              <a:ext uri="{FF2B5EF4-FFF2-40B4-BE49-F238E27FC236}">
                <a16:creationId xmlns:a16="http://schemas.microsoft.com/office/drawing/2014/main" xmlns="" id="{63860DC1-85ED-4123-80E5-6E6706E27CA9}"/>
              </a:ext>
            </a:extLst>
          </p:cNvPr>
          <p:cNvCxnSpPr/>
          <p:nvPr/>
        </p:nvCxnSpPr>
        <p:spPr>
          <a:xfrm flipH="1">
            <a:off x="4681538" y="4086225"/>
            <a:ext cx="2141537" cy="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Bevel 9">
            <a:extLst>
              <a:ext uri="{FF2B5EF4-FFF2-40B4-BE49-F238E27FC236}">
                <a16:creationId xmlns:a16="http://schemas.microsoft.com/office/drawing/2014/main" xmlns="" id="{3BF74CD7-737B-4583-9DF6-931AA00613DC}"/>
              </a:ext>
            </a:extLst>
          </p:cNvPr>
          <p:cNvSpPr/>
          <p:nvPr/>
        </p:nvSpPr>
        <p:spPr>
          <a:xfrm>
            <a:off x="5157847" y="6292056"/>
            <a:ext cx="1044575" cy="512763"/>
          </a:xfrm>
          <a:prstGeom prst="bevel">
            <a:avLst/>
          </a:prstGeom>
          <a:solidFill>
            <a:srgbClr val="0091BB"/>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dirty="0"/>
              <a:t>AVI</a:t>
            </a:r>
          </a:p>
        </p:txBody>
      </p:sp>
      <p:pic>
        <p:nvPicPr>
          <p:cNvPr id="11" name="2013 MBMAX64 Profile Window.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6280150" y="5795963"/>
            <a:ext cx="19764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687307"/>
      </p:ext>
    </p:extLst>
  </p:cSld>
  <p:clrMapOvr>
    <a:masterClrMapping/>
  </p:clrMapOvr>
  <p:timing>
    <p:tnLst>
      <p:par>
        <p:cTn id="1" dur="indefinite" restart="never" nodeType="tmRoot">
          <p:childTnLst>
            <p:video fullScrn="1">
              <p:cMediaNode showWhenStopped="0">
                <p:cTn id="2" fill="hold" display="0">
                  <p:stCondLst>
                    <p:cond delay="indefinite"/>
                  </p:stCondLst>
                  <p:endCondLst>
                    <p:cond evt="onNext" delay="0">
                      <p:tgtEl>
                        <p:sldTgt/>
                      </p:tgtEl>
                    </p:cond>
                    <p:cond evt="onPrev" delay="0">
                      <p:tgtEl>
                        <p:sldTgt/>
                      </p:tgtEl>
                    </p:cond>
                  </p:endCondLst>
                </p:cTn>
                <p:tgtEl>
                  <p:spTgt spid="11"/>
                </p:tgtEl>
              </p:cMediaNode>
            </p:video>
            <p:seq concurrent="1" nextAc="seek">
              <p:cTn id="3" restart="whenNotActive" fill="hold" evtFilter="cancelBubble" nodeType="interactiveSeq">
                <p:stCondLst>
                  <p:cond evt="onClick" delay="0">
                    <p:tgtEl>
                      <p:spTgt spid="10"/>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11"/>
                                        </p:tgtEl>
                                      </p:cBhvr>
                                    </p:cmd>
                                  </p:childTnLst>
                                </p:cTn>
                              </p:par>
                            </p:childTnLst>
                          </p:cTn>
                        </p:par>
                      </p:childTnLst>
                    </p:cTn>
                  </p:par>
                </p:childTnLst>
              </p:cTn>
              <p:nextCondLst>
                <p:cond evt="onClick" delay="0">
                  <p:tgtEl>
                    <p:spTgt spid="10"/>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4032CCAB-9600-48A7-9047-84406A987CDC}"/>
              </a:ext>
            </a:extLst>
          </p:cNvPr>
          <p:cNvSpPr>
            <a:spLocks noRot="1" noChangeArrowheads="1"/>
          </p:cNvSpPr>
          <p:nvPr/>
        </p:nvSpPr>
        <p:spPr bwMode="auto">
          <a:xfrm>
            <a:off x="179388" y="0"/>
            <a:ext cx="8172450"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Puntos Matriz en Ventana Perfil</a:t>
            </a:r>
          </a:p>
        </p:txBody>
      </p:sp>
      <p:pic>
        <p:nvPicPr>
          <p:cNvPr id="15667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44" y="3117710"/>
            <a:ext cx="6229350"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4">
            <a:extLst>
              <a:ext uri="{FF2B5EF4-FFF2-40B4-BE49-F238E27FC236}">
                <a16:creationId xmlns:a16="http://schemas.microsoft.com/office/drawing/2014/main" xmlns="" id="{6EEB861C-961B-4B31-ACC7-1911153C2630}"/>
              </a:ext>
            </a:extLst>
          </p:cNvPr>
          <p:cNvSpPr txBox="1">
            <a:spLocks noChangeArrowheads="1"/>
          </p:cNvSpPr>
          <p:nvPr/>
        </p:nvSpPr>
        <p:spPr bwMode="auto">
          <a:xfrm>
            <a:off x="281362" y="1172369"/>
            <a:ext cx="7284850" cy="2105025"/>
          </a:xfrm>
          <a:prstGeom prst="rect">
            <a:avLst/>
          </a:prstGeom>
          <a:noFill/>
          <a:ln w="9525">
            <a:noFill/>
            <a:miter lim="800000"/>
            <a:headEnd/>
            <a:tailEnd/>
          </a:ln>
        </p:spPr>
        <p:txBody>
          <a:bodyPr wrap="square">
            <a:spAutoFit/>
          </a:bodyPr>
          <a:lstStyle>
            <a:lvl1pPr>
              <a:spcBef>
                <a:spcPct val="20000"/>
              </a:spcBef>
              <a:defRPr sz="2000">
                <a:solidFill>
                  <a:schemeClr val="tx1"/>
                </a:solidFill>
                <a:latin typeface="Arial" charset="0"/>
              </a:defRPr>
            </a:lvl1pPr>
            <a:lvl2pPr marL="742950" indent="-285750">
              <a:spcBef>
                <a:spcPct val="20000"/>
              </a:spcBef>
              <a:defRPr sz="2000">
                <a:solidFill>
                  <a:schemeClr val="tx1"/>
                </a:solidFill>
                <a:latin typeface="Arial" charset="0"/>
              </a:defRPr>
            </a:lvl2pPr>
            <a:lvl3pPr indent="-228600">
              <a:spcBef>
                <a:spcPct val="20000"/>
              </a:spcBef>
              <a:defRPr>
                <a:solidFill>
                  <a:schemeClr val="tx1"/>
                </a:solidFill>
                <a:latin typeface="Arial" charset="0"/>
              </a:defRPr>
            </a:lvl3pPr>
            <a:lvl4pPr indent="-228600">
              <a:spcBef>
                <a:spcPct val="20000"/>
              </a:spcBef>
              <a:defRPr sz="1600">
                <a:solidFill>
                  <a:schemeClr val="tx1"/>
                </a:solidFill>
                <a:latin typeface="Arial" charset="0"/>
              </a:defRPr>
            </a:lvl4pPr>
            <a:lvl5pPr indent="-228600">
              <a:spcBef>
                <a:spcPct val="20000"/>
              </a:spcBef>
              <a:defRPr sz="1400">
                <a:solidFill>
                  <a:schemeClr val="tx1"/>
                </a:solidFill>
                <a:latin typeface="Arial" charset="0"/>
              </a:defRPr>
            </a:lvl5pPr>
            <a:lvl6pPr indent="-228600" eaLnBrk="0" fontAlgn="base" hangingPunct="0">
              <a:spcBef>
                <a:spcPct val="20000"/>
              </a:spcBef>
              <a:spcAft>
                <a:spcPct val="0"/>
              </a:spcAft>
              <a:defRPr sz="1400">
                <a:solidFill>
                  <a:schemeClr val="tx1"/>
                </a:solidFill>
                <a:latin typeface="Arial" charset="0"/>
              </a:defRPr>
            </a:lvl6pPr>
            <a:lvl7pPr indent="-228600" eaLnBrk="0" fontAlgn="base" hangingPunct="0">
              <a:spcBef>
                <a:spcPct val="20000"/>
              </a:spcBef>
              <a:spcAft>
                <a:spcPct val="0"/>
              </a:spcAft>
              <a:defRPr sz="1400">
                <a:solidFill>
                  <a:schemeClr val="tx1"/>
                </a:solidFill>
                <a:latin typeface="Arial" charset="0"/>
              </a:defRPr>
            </a:lvl7pPr>
            <a:lvl8pPr indent="-228600" eaLnBrk="0" fontAlgn="base" hangingPunct="0">
              <a:spcBef>
                <a:spcPct val="20000"/>
              </a:spcBef>
              <a:spcAft>
                <a:spcPct val="0"/>
              </a:spcAft>
              <a:defRPr sz="1400">
                <a:solidFill>
                  <a:schemeClr val="tx1"/>
                </a:solidFill>
                <a:latin typeface="Arial" charset="0"/>
              </a:defRPr>
            </a:lvl8pPr>
            <a:lvl9pPr indent="-228600" eaLnBrk="0" fontAlgn="base" hangingPunct="0">
              <a:spcBef>
                <a:spcPct val="20000"/>
              </a:spcBef>
              <a:spcAft>
                <a:spcPct val="0"/>
              </a:spcAft>
              <a:defRPr sz="1400">
                <a:solidFill>
                  <a:schemeClr val="tx1"/>
                </a:solidFill>
                <a:latin typeface="Arial" charset="0"/>
              </a:defRPr>
            </a:lvl9pPr>
          </a:lstStyle>
          <a:p>
            <a:pPr algn="l" rtl="0">
              <a:lnSpc>
                <a:spcPct val="90000"/>
              </a:lnSpc>
              <a:spcBef>
                <a:spcPts val="600"/>
              </a:spcBef>
              <a:defRPr/>
            </a:pPr>
            <a:r>
              <a:rPr lang="es" sz="1600" b="0" i="0" u="none">
                <a:solidFill>
                  <a:schemeClr val="tx1">
                    <a:lumMod val="65000"/>
                    <a:lumOff val="35000"/>
                  </a:schemeClr>
                </a:solidFill>
                <a:latin typeface="+mn-lt"/>
              </a:rPr>
              <a:t>Ejemplo:  Limpiar Perfil en Selección Matriz = Celda Mediana.</a:t>
            </a:r>
          </a:p>
          <a:p>
            <a:pPr algn="l" rtl="0">
              <a:lnSpc>
                <a:spcPct val="90000"/>
              </a:lnSpc>
              <a:spcBef>
                <a:spcPts val="600"/>
              </a:spcBef>
              <a:buFontTx/>
              <a:buChar char="•"/>
              <a:defRPr/>
            </a:pPr>
            <a:r>
              <a:rPr lang="es" sz="1600" b="0" i="0" u="none">
                <a:solidFill>
                  <a:schemeClr val="tx1">
                    <a:lumMod val="65000"/>
                    <a:lumOff val="35000"/>
                  </a:schemeClr>
                </a:solidFill>
                <a:latin typeface="+mn-lt"/>
              </a:rPr>
              <a:t>  Escoja Celda Mediana en MBMAX64 Panel Superior.</a:t>
            </a:r>
          </a:p>
          <a:p>
            <a:pPr algn="l" rtl="0">
              <a:lnSpc>
                <a:spcPct val="90000"/>
              </a:lnSpc>
              <a:spcBef>
                <a:spcPts val="600"/>
              </a:spcBef>
              <a:buFontTx/>
              <a:buChar char="•"/>
              <a:defRPr/>
            </a:pPr>
            <a:r>
              <a:rPr lang="es" sz="1600" b="0" i="0" u="none">
                <a:solidFill>
                  <a:schemeClr val="tx1">
                    <a:lumMod val="65000"/>
                    <a:lumOff val="35000"/>
                  </a:schemeClr>
                </a:solidFill>
                <a:latin typeface="+mn-lt"/>
              </a:rPr>
              <a:t>  Escoja Puntos Matriz en Panel Izquierdo Perfil.</a:t>
            </a:r>
          </a:p>
          <a:p>
            <a:pPr algn="l" rtl="0">
              <a:lnSpc>
                <a:spcPct val="90000"/>
              </a:lnSpc>
              <a:spcBef>
                <a:spcPts val="600"/>
              </a:spcBef>
              <a:buFontTx/>
              <a:buChar char="•"/>
              <a:defRPr/>
            </a:pPr>
            <a:r>
              <a:rPr lang="es" sz="1600" b="0" i="0" u="none">
                <a:solidFill>
                  <a:schemeClr val="tx1">
                    <a:lumMod val="65000"/>
                    <a:lumOff val="35000"/>
                  </a:schemeClr>
                </a:solidFill>
                <a:latin typeface="+mn-lt"/>
              </a:rPr>
              <a:t>  Ahora Podemos Ver Algo.</a:t>
            </a:r>
          </a:p>
          <a:p>
            <a:pPr lvl="1" algn="l" rtl="0">
              <a:lnSpc>
                <a:spcPct val="90000"/>
              </a:lnSpc>
              <a:spcBef>
                <a:spcPts val="600"/>
              </a:spcBef>
              <a:buFont typeface="Courier New" pitchFamily="49" charset="0"/>
              <a:buChar char="o"/>
              <a:defRPr/>
            </a:pPr>
            <a:r>
              <a:rPr lang="es" sz="1600" b="0" i="0" u="none">
                <a:solidFill>
                  <a:srgbClr val="0091BB"/>
                </a:solidFill>
                <a:latin typeface="+mn-lt"/>
              </a:rPr>
              <a:t>Aún con el Ruido, Celda Mediana Encuentra el Fondo.</a:t>
            </a:r>
          </a:p>
          <a:p>
            <a:pPr lvl="1" algn="l" rtl="0">
              <a:lnSpc>
                <a:spcPct val="90000"/>
              </a:lnSpc>
              <a:spcBef>
                <a:spcPts val="600"/>
              </a:spcBef>
              <a:buFont typeface="Courier New" pitchFamily="49" charset="0"/>
              <a:buChar char="o"/>
              <a:defRPr/>
            </a:pPr>
            <a:r>
              <a:rPr lang="es" sz="1600" b="0" i="0" u="none">
                <a:solidFill>
                  <a:srgbClr val="0091BB"/>
                </a:solidFill>
                <a:latin typeface="+mn-lt"/>
              </a:rPr>
              <a:t>No Edición Requerida!</a:t>
            </a:r>
          </a:p>
          <a:p>
            <a:pPr marL="457200" lvl="1" indent="0" algn="l" rtl="0">
              <a:lnSpc>
                <a:spcPct val="90000"/>
              </a:lnSpc>
              <a:spcBef>
                <a:spcPts val="600"/>
              </a:spcBef>
              <a:defRPr/>
            </a:pPr>
            <a:endParaRPr lang="es" altLang="en-US" sz="1600" dirty="0">
              <a:solidFill>
                <a:srgbClr val="FFFF00"/>
              </a:solidFill>
              <a:latin typeface="+mn-lt"/>
            </a:endParaRPr>
          </a:p>
        </p:txBody>
      </p:sp>
    </p:spTree>
    <p:extLst>
      <p:ext uri="{BB962C8B-B14F-4D97-AF65-F5344CB8AC3E}">
        <p14:creationId xmlns:p14="http://schemas.microsoft.com/office/powerpoint/2010/main" val="2391321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4C27729F-DB5B-4008-9201-5B8202721753}"/>
              </a:ext>
            </a:extLst>
          </p:cNvPr>
          <p:cNvSpPr>
            <a:spLocks noRot="1" noChangeArrowheads="1"/>
          </p:cNvSpPr>
          <p:nvPr/>
        </p:nvSpPr>
        <p:spPr bwMode="auto">
          <a:xfrm>
            <a:off x="179388" y="0"/>
            <a:ext cx="8461375" cy="9318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Verificando Haces en Ventana Perfil</a:t>
            </a:r>
          </a:p>
        </p:txBody>
      </p:sp>
      <p:pic>
        <p:nvPicPr>
          <p:cNvPr id="1587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212850"/>
            <a:ext cx="5508625"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Text Box 14">
            <a:extLst>
              <a:ext uri="{FF2B5EF4-FFF2-40B4-BE49-F238E27FC236}">
                <a16:creationId xmlns:a16="http://schemas.microsoft.com/office/drawing/2014/main" xmlns="" id="{AE264990-D367-4C79-A440-6DDF47E93AED}"/>
              </a:ext>
            </a:extLst>
          </p:cNvPr>
          <p:cNvSpPr txBox="1">
            <a:spLocks noChangeArrowheads="1"/>
          </p:cNvSpPr>
          <p:nvPr/>
        </p:nvSpPr>
        <p:spPr bwMode="auto">
          <a:xfrm>
            <a:off x="5940425" y="2528888"/>
            <a:ext cx="3281363"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1" i="0" u="none" dirty="0">
                <a:solidFill>
                  <a:schemeClr val="tx1">
                    <a:lumMod val="65000"/>
                    <a:lumOff val="35000"/>
                  </a:schemeClr>
                </a:solidFill>
                <a:latin typeface="+mn-lt"/>
              </a:rPr>
              <a:t>Ventana Perfil:</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Mostrar Haces Verificados en Parámetros Presentación.</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Haga clic en Marca Verificación después de Editar.</a:t>
            </a:r>
          </a:p>
        </p:txBody>
      </p:sp>
      <p:sp>
        <p:nvSpPr>
          <p:cNvPr id="93189" name="Text Box 14">
            <a:extLst>
              <a:ext uri="{FF2B5EF4-FFF2-40B4-BE49-F238E27FC236}">
                <a16:creationId xmlns:a16="http://schemas.microsoft.com/office/drawing/2014/main" xmlns="" id="{2FA35E5B-D49D-4018-B9C6-35008A7C2922}"/>
              </a:ext>
            </a:extLst>
          </p:cNvPr>
          <p:cNvSpPr txBox="1">
            <a:spLocks noChangeArrowheads="1"/>
          </p:cNvSpPr>
          <p:nvPr/>
        </p:nvSpPr>
        <p:spPr bwMode="auto">
          <a:xfrm>
            <a:off x="4376738" y="4675188"/>
            <a:ext cx="4640262" cy="1132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1" i="0" u="none">
                <a:solidFill>
                  <a:schemeClr val="tx1">
                    <a:lumMod val="65000"/>
                    <a:lumOff val="35000"/>
                  </a:schemeClr>
                </a:solidFill>
                <a:latin typeface="+mn-lt"/>
              </a:rPr>
              <a:t>Ventana Levantamiento:</a:t>
            </a:r>
          </a:p>
          <a:p>
            <a:pPr marL="285750" indent="-285750" algn="l" rtl="0">
              <a:lnSpc>
                <a:spcPct val="90000"/>
              </a:lnSpc>
              <a:spcBef>
                <a:spcPts val="600"/>
              </a:spcBef>
              <a:buFont typeface="Arial" panose="020B0604020202020204" pitchFamily="34" charset="0"/>
              <a:buChar char="•"/>
              <a:defRPr/>
            </a:pPr>
            <a:r>
              <a:rPr lang="es" sz="1600" b="0" i="0" u="none">
                <a:solidFill>
                  <a:schemeClr val="tx1">
                    <a:lumMod val="65000"/>
                    <a:lumOff val="35000"/>
                  </a:schemeClr>
                </a:solidFill>
                <a:latin typeface="+mn-lt"/>
              </a:rPr>
              <a:t>Celdas Verificadas (</a:t>
            </a:r>
            <a:r>
              <a:rPr lang="es" sz="1600" b="0" i="0" u="none">
                <a:solidFill>
                  <a:srgbClr val="00B050"/>
                </a:solidFill>
                <a:latin typeface="+mn-lt"/>
              </a:rPr>
              <a:t>Verdes</a:t>
            </a:r>
            <a:r>
              <a:rPr lang="es" sz="1600" b="0" i="0" u="none">
                <a:solidFill>
                  <a:schemeClr val="tx1">
                    <a:lumMod val="65000"/>
                    <a:lumOff val="35000"/>
                  </a:schemeClr>
                </a:solidFill>
                <a:latin typeface="+mn-lt"/>
              </a:rPr>
              <a:t>) estan Limpias.</a:t>
            </a:r>
          </a:p>
          <a:p>
            <a:pPr marL="285750" indent="-285750" algn="l" rtl="0">
              <a:lnSpc>
                <a:spcPct val="90000"/>
              </a:lnSpc>
              <a:spcBef>
                <a:spcPts val="600"/>
              </a:spcBef>
              <a:buFont typeface="Arial" panose="020B0604020202020204" pitchFamily="34" charset="0"/>
              <a:buChar char="•"/>
              <a:defRPr/>
            </a:pPr>
            <a:r>
              <a:rPr lang="es" sz="1600" b="0" i="0" u="none">
                <a:solidFill>
                  <a:schemeClr val="tx1">
                    <a:lumMod val="65000"/>
                    <a:lumOff val="35000"/>
                  </a:schemeClr>
                </a:solidFill>
                <a:latin typeface="+mn-lt"/>
              </a:rPr>
              <a:t>Falta Trabajo en Celdas No Verificadas (</a:t>
            </a:r>
            <a:r>
              <a:rPr lang="es" sz="1600" b="0" i="0" u="none">
                <a:solidFill>
                  <a:srgbClr val="FF0000"/>
                </a:solidFill>
                <a:latin typeface="+mn-lt"/>
              </a:rPr>
              <a:t>Rojas</a:t>
            </a:r>
            <a:r>
              <a:rPr lang="es" sz="1600" b="0" i="0" u="none">
                <a:solidFill>
                  <a:schemeClr val="tx1">
                    <a:lumMod val="65000"/>
                    <a:lumOff val="35000"/>
                  </a:schemeClr>
                </a:solidFill>
                <a:latin typeface="+mn-lt"/>
              </a:rPr>
              <a:t>).</a:t>
            </a:r>
          </a:p>
        </p:txBody>
      </p:sp>
      <p:sp>
        <p:nvSpPr>
          <p:cNvPr id="9" name="Text Box 14">
            <a:extLst>
              <a:ext uri="{FF2B5EF4-FFF2-40B4-BE49-F238E27FC236}">
                <a16:creationId xmlns:a16="http://schemas.microsoft.com/office/drawing/2014/main" xmlns="" id="{48E5D7A5-F281-45F7-BD0D-C9D72FD8CE51}"/>
              </a:ext>
            </a:extLst>
          </p:cNvPr>
          <p:cNvSpPr txBox="1">
            <a:spLocks noChangeArrowheads="1"/>
          </p:cNvSpPr>
          <p:nvPr/>
        </p:nvSpPr>
        <p:spPr bwMode="auto">
          <a:xfrm>
            <a:off x="6323013" y="1576388"/>
            <a:ext cx="2776537" cy="647700"/>
          </a:xfrm>
          <a:prstGeom prst="rect">
            <a:avLst/>
          </a:prstGeom>
          <a:solidFill>
            <a:schemeClr val="bg1"/>
          </a:solidFill>
          <a:ln w="12700">
            <a:noFill/>
            <a:miter lim="800000"/>
            <a:headEnd/>
            <a:tailEnd/>
          </a:ln>
        </p:spPr>
        <p:txBody>
          <a:bodyPr>
            <a:spAutoFit/>
          </a:bodyPr>
          <a:lstStyle>
            <a:defPPr>
              <a:defRPr lang="e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a:lstStyle>
          <a:p>
            <a:pPr algn="l" rtl="0">
              <a:lnSpc>
                <a:spcPct val="90000"/>
              </a:lnSpc>
              <a:spcBef>
                <a:spcPts val="600"/>
              </a:spcBef>
              <a:defRPr/>
            </a:pPr>
            <a:r>
              <a:rPr lang="es" sz="2000" b="0" i="1" u="none">
                <a:solidFill>
                  <a:schemeClr val="tx1">
                    <a:lumMod val="65000"/>
                    <a:lumOff val="35000"/>
                  </a:schemeClr>
                </a:solidFill>
                <a:latin typeface="+mn-lt"/>
              </a:rPr>
              <a:t>Verifique Esto y Decida si esta Bien.</a:t>
            </a:r>
          </a:p>
        </p:txBody>
      </p:sp>
      <p:cxnSp>
        <p:nvCxnSpPr>
          <p:cNvPr id="3" name="Straight Arrow Connector 2">
            <a:extLst>
              <a:ext uri="{FF2B5EF4-FFF2-40B4-BE49-F238E27FC236}">
                <a16:creationId xmlns:a16="http://schemas.microsoft.com/office/drawing/2014/main" xmlns="" id="{BECB4015-2C45-4AE1-B876-581850433854}"/>
              </a:ext>
            </a:extLst>
          </p:cNvPr>
          <p:cNvCxnSpPr/>
          <p:nvPr/>
        </p:nvCxnSpPr>
        <p:spPr>
          <a:xfrm flipH="1">
            <a:off x="4057227" y="1804989"/>
            <a:ext cx="2262611" cy="117527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872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75" y="3745708"/>
            <a:ext cx="3979863" cy="27416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27858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xmlns="" id="{FDA04287-5C50-43C2-8FB4-26731A92A7D7}"/>
              </a:ext>
            </a:extLst>
          </p:cNvPr>
          <p:cNvSpPr>
            <a:spLocks noRot="1" noChangeArrowheads="1"/>
          </p:cNvSpPr>
          <p:nvPr/>
        </p:nvSpPr>
        <p:spPr bwMode="auto">
          <a:xfrm>
            <a:off x="179388" y="0"/>
            <a:ext cx="806450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defRPr/>
            </a:pPr>
            <a:r>
              <a:rPr lang="es" sz="3200" b="0" i="0" u="none">
                <a:solidFill>
                  <a:schemeClr val="bg1"/>
                </a:solidFill>
                <a:latin typeface="+mj-lt"/>
              </a:rPr>
              <a:t>Editando en la Ventana Nube </a:t>
            </a:r>
          </a:p>
        </p:txBody>
      </p:sp>
      <p:pic>
        <p:nvPicPr>
          <p:cNvPr id="16077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607" y="1277144"/>
            <a:ext cx="5897563"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2" name="Text Box 14">
            <a:extLst>
              <a:ext uri="{FF2B5EF4-FFF2-40B4-BE49-F238E27FC236}">
                <a16:creationId xmlns:a16="http://schemas.microsoft.com/office/drawing/2014/main" xmlns="" id="{E980C676-212F-4E96-BA07-9B86A8F466A4}"/>
              </a:ext>
            </a:extLst>
          </p:cNvPr>
          <p:cNvSpPr txBox="1">
            <a:spLocks noChangeArrowheads="1"/>
          </p:cNvSpPr>
          <p:nvPr/>
        </p:nvSpPr>
        <p:spPr bwMode="auto">
          <a:xfrm>
            <a:off x="6256847" y="1619064"/>
            <a:ext cx="2951162" cy="419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0" i="0" u="none" dirty="0">
                <a:solidFill>
                  <a:schemeClr val="tx1">
                    <a:lumMod val="75000"/>
                    <a:lumOff val="25000"/>
                  </a:schemeClr>
                </a:solidFill>
                <a:latin typeface="Verdana" panose="020B0604030504040204" pitchFamily="34" charset="0"/>
              </a:rPr>
              <a:t>Edición Puntos Nube</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Excelente Visualización.</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Borre por puntos o </a:t>
            </a:r>
            <a:r>
              <a:rPr lang="es" sz="1400" b="0" i="0" u="none" dirty="0">
                <a:solidFill>
                  <a:schemeClr val="tx1">
                    <a:lumMod val="75000"/>
                    <a:lumOff val="25000"/>
                  </a:schemeClr>
                </a:solidFill>
                <a:latin typeface="+mn-lt"/>
              </a:rPr>
              <a:t>Selección</a:t>
            </a:r>
            <a:r>
              <a:rPr lang="es" sz="1400" b="0" i="0" u="none" dirty="0">
                <a:solidFill>
                  <a:schemeClr val="tx1">
                    <a:lumMod val="75000"/>
                    <a:lumOff val="25000"/>
                  </a:schemeClr>
                </a:solidFill>
                <a:latin typeface="Verdana" panose="020B0604030504040204" pitchFamily="34" charset="0"/>
              </a:rPr>
              <a:t>.</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Edición es por Sección Nube.</a:t>
            </a:r>
          </a:p>
          <a:p>
            <a:pPr lvl="1" algn="l" rtl="0">
              <a:lnSpc>
                <a:spcPct val="90000"/>
              </a:lnSpc>
              <a:spcBef>
                <a:spcPts val="600"/>
              </a:spcBef>
              <a:buFont typeface="Arial" panose="020B0604020202020204" pitchFamily="34" charset="0"/>
              <a:buChar char="•"/>
              <a:defRPr/>
            </a:pPr>
            <a:r>
              <a:rPr lang="es" sz="1200" b="0" i="0" u="none" dirty="0">
                <a:solidFill>
                  <a:srgbClr val="0091BB"/>
                </a:solidFill>
                <a:latin typeface="Verdana" panose="020B0604030504040204" pitchFamily="34" charset="0"/>
              </a:rPr>
              <a:t>Defina Tamaño Sección en Parám. de Lectura.</a:t>
            </a:r>
          </a:p>
          <a:p>
            <a:pPr lvl="1" algn="l" rtl="0">
              <a:lnSpc>
                <a:spcPct val="90000"/>
              </a:lnSpc>
              <a:spcBef>
                <a:spcPts val="600"/>
              </a:spcBef>
              <a:buFont typeface="Arial" panose="020B0604020202020204" pitchFamily="34" charset="0"/>
              <a:buChar char="•"/>
              <a:defRPr/>
            </a:pPr>
            <a:r>
              <a:rPr lang="es" sz="1200" b="0" i="0" u="none" dirty="0">
                <a:solidFill>
                  <a:srgbClr val="0091BB"/>
                </a:solidFill>
                <a:latin typeface="Verdana" panose="020B0604030504040204" pitchFamily="34" charset="0"/>
              </a:rPr>
              <a:t>Cambie Tamaño en Cualquier Momento.</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Filtrar y Des-hacer.</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Banderas y Sondajes Dorados (Golden).</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Haces Verificados, Mostrar Haces Verificados.</a:t>
            </a:r>
          </a:p>
          <a:p>
            <a:pPr marL="285750" indent="-285750" algn="l" rtl="0">
              <a:lnSpc>
                <a:spcPct val="90000"/>
              </a:lnSpc>
              <a:spcBef>
                <a:spcPts val="600"/>
              </a:spcBef>
              <a:buFont typeface="Arial" panose="020B0604020202020204" pitchFamily="34" charset="0"/>
              <a:buChar char="•"/>
              <a:defRPr/>
            </a:pPr>
            <a:r>
              <a:rPr lang="es" sz="1400" b="0" i="0" u="none" dirty="0">
                <a:solidFill>
                  <a:schemeClr val="tx1">
                    <a:lumMod val="75000"/>
                    <a:lumOff val="25000"/>
                  </a:schemeClr>
                </a:solidFill>
                <a:latin typeface="Verdana" panose="020B0604030504040204" pitchFamily="34" charset="0"/>
              </a:rPr>
              <a:t>Pase por las secciones Con Flechas o Barra de Desplazamiento.</a:t>
            </a:r>
          </a:p>
        </p:txBody>
      </p:sp>
      <p:pic>
        <p:nvPicPr>
          <p:cNvPr id="16077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388" y="2673350"/>
            <a:ext cx="2011362"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Bevel 5">
            <a:extLst>
              <a:ext uri="{FF2B5EF4-FFF2-40B4-BE49-F238E27FC236}">
                <a16:creationId xmlns:a16="http://schemas.microsoft.com/office/drawing/2014/main" xmlns="" id="{7539D2E3-DCBD-4262-9244-8008C469EFBA}"/>
              </a:ext>
            </a:extLst>
          </p:cNvPr>
          <p:cNvSpPr/>
          <p:nvPr/>
        </p:nvSpPr>
        <p:spPr>
          <a:xfrm>
            <a:off x="3952875" y="5505450"/>
            <a:ext cx="1044575" cy="512763"/>
          </a:xfrm>
          <a:prstGeom prst="bevel">
            <a:avLst/>
          </a:prstGeom>
          <a:solidFill>
            <a:srgbClr val="0091BB"/>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AVI</a:t>
            </a:r>
          </a:p>
        </p:txBody>
      </p:sp>
      <p:pic>
        <p:nvPicPr>
          <p:cNvPr id="7" name="2013 MBMAX64 Cloud Window.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647700" y="5521325"/>
            <a:ext cx="21240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0040240"/>
      </p:ext>
    </p:extLst>
  </p:cSld>
  <p:clrMapOvr>
    <a:masterClrMapping/>
  </p:clrMapOvr>
  <p:timing>
    <p:tnLst>
      <p:par>
        <p:cTn id="1" dur="indefinite" restart="never" nodeType="tmRoot">
          <p:childTnLst>
            <p:video fullScrn="1">
              <p:cMediaNode showWhenStopped="0">
                <p:cTn id="2" fill="hold" display="0">
                  <p:stCondLst>
                    <p:cond delay="indefinite"/>
                  </p:stCondLst>
                  <p:endCondLst>
                    <p:cond evt="onNext" delay="0">
                      <p:tgtEl>
                        <p:sldTgt/>
                      </p:tgtEl>
                    </p:cond>
                    <p:cond evt="onPrev" delay="0">
                      <p:tgtEl>
                        <p:sldTgt/>
                      </p:tgtEl>
                    </p:cond>
                  </p:endCondLst>
                </p:cTn>
                <p:tgtEl>
                  <p:spTgt spid="7"/>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7"/>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Editando Datos de Prueba Parcheo</a:t>
            </a:r>
          </a:p>
        </p:txBody>
      </p:sp>
      <p:sp>
        <p:nvSpPr>
          <p:cNvPr id="3" name="Slide Number Placeholder 2"/>
          <p:cNvSpPr>
            <a:spLocks noGrp="1"/>
          </p:cNvSpPr>
          <p:nvPr>
            <p:ph type="sldNum" sz="quarter" idx="12"/>
          </p:nvPr>
        </p:nvSpPr>
        <p:spPr/>
        <p:txBody>
          <a:bodyPr/>
          <a:lstStyle/>
          <a:p>
            <a:pPr algn="l" rtl="0"/>
            <a:fld id="{001585DE-EFE5-4972-A4FE-97485F42B35F}" type="slidenum">
              <a:rPr/>
              <a:t>11</a:t>
            </a:fld>
            <a:endParaRPr lang="es"/>
          </a:p>
        </p:txBody>
      </p:sp>
      <p:pic>
        <p:nvPicPr>
          <p:cNvPr id="4" name="Picture 3"/>
          <p:cNvPicPr>
            <a:picLocks noChangeAspect="1"/>
          </p:cNvPicPr>
          <p:nvPr/>
        </p:nvPicPr>
        <p:blipFill>
          <a:blip r:embed="rId2"/>
          <a:stretch>
            <a:fillRect/>
          </a:stretch>
        </p:blipFill>
        <p:spPr>
          <a:xfrm>
            <a:off x="347472" y="1497106"/>
            <a:ext cx="6967728" cy="3679831"/>
          </a:xfrm>
          <a:prstGeom prst="rect">
            <a:avLst/>
          </a:prstGeom>
          <a:ln>
            <a:solidFill>
              <a:schemeClr val="tx1"/>
            </a:solidFill>
          </a:ln>
        </p:spPr>
      </p:pic>
      <p:sp>
        <p:nvSpPr>
          <p:cNvPr id="5" name="TextBox 4"/>
          <p:cNvSpPr txBox="1"/>
          <p:nvPr/>
        </p:nvSpPr>
        <p:spPr>
          <a:xfrm>
            <a:off x="466166" y="5495365"/>
            <a:ext cx="7680308" cy="646331"/>
          </a:xfrm>
          <a:prstGeom prst="rect">
            <a:avLst/>
          </a:prstGeom>
          <a:noFill/>
        </p:spPr>
        <p:txBody>
          <a:bodyPr wrap="square" rtlCol="0">
            <a:spAutoFit/>
          </a:bodyPr>
          <a:lstStyle/>
          <a:p>
            <a:pPr algn="l" rtl="0"/>
            <a:r>
              <a:rPr lang="es" b="0" i="0" u="none">
                <a:solidFill>
                  <a:schemeClr val="tx1">
                    <a:lumMod val="65000"/>
                    <a:lumOff val="35000"/>
                  </a:schemeClr>
                </a:solidFill>
              </a:rPr>
              <a:t>Una vez los datos son cargados para la prueba de parcheo remueva los puntos por fuera del área donde el poste u otro objeto esta localizado.  </a:t>
            </a:r>
          </a:p>
        </p:txBody>
      </p:sp>
      <p:pic>
        <p:nvPicPr>
          <p:cNvPr id="6" name="Picture 5"/>
          <p:cNvPicPr>
            <a:picLocks noChangeAspect="1"/>
          </p:cNvPicPr>
          <p:nvPr/>
        </p:nvPicPr>
        <p:blipFill>
          <a:blip r:embed="rId3"/>
          <a:stretch>
            <a:fillRect/>
          </a:stretch>
        </p:blipFill>
        <p:spPr>
          <a:xfrm>
            <a:off x="6364941" y="2097096"/>
            <a:ext cx="2181505" cy="2233138"/>
          </a:xfrm>
          <a:prstGeom prst="rect">
            <a:avLst/>
          </a:prstGeom>
          <a:ln w="28575">
            <a:solidFill>
              <a:srgbClr val="FF0000"/>
            </a:solidFill>
          </a:ln>
        </p:spPr>
      </p:pic>
      <p:sp>
        <p:nvSpPr>
          <p:cNvPr id="7" name="Rectangle 6"/>
          <p:cNvSpPr/>
          <p:nvPr/>
        </p:nvSpPr>
        <p:spPr>
          <a:xfrm>
            <a:off x="3831336" y="3155576"/>
            <a:ext cx="498617" cy="609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9" name="Straight Arrow Connector 8"/>
          <p:cNvCxnSpPr>
            <a:stCxn id="6" idx="1"/>
          </p:cNvCxnSpPr>
          <p:nvPr/>
        </p:nvCxnSpPr>
        <p:spPr>
          <a:xfrm flipH="1">
            <a:off x="4222376" y="3213665"/>
            <a:ext cx="2142565" cy="246711"/>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836215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CC9F60-0FE0-4B5B-8022-F9AF74AC350E}"/>
              </a:ext>
            </a:extLst>
          </p:cNvPr>
          <p:cNvSpPr>
            <a:spLocks noGrp="1"/>
          </p:cNvSpPr>
          <p:nvPr>
            <p:ph type="title"/>
          </p:nvPr>
        </p:nvSpPr>
        <p:spPr>
          <a:xfrm>
            <a:off x="158750" y="73025"/>
            <a:ext cx="8229600" cy="942975"/>
          </a:xfrm>
        </p:spPr>
        <p:txBody>
          <a:bodyPr rtlCol="0">
            <a:noAutofit/>
          </a:bodyPr>
          <a:lstStyle/>
          <a:p>
            <a:pPr algn="l" rtl="0" eaLnBrk="1" fontAlgn="auto" hangingPunct="1">
              <a:spcAft>
                <a:spcPts val="0"/>
              </a:spcAft>
              <a:defRPr/>
            </a:pPr>
            <a:r>
              <a:rPr lang="es" sz="3200" b="0" i="0" u="none">
                <a:latin typeface="+mn-lt"/>
              </a:rPr>
              <a:t>Edición en Nube - parte 2</a:t>
            </a:r>
          </a:p>
        </p:txBody>
      </p:sp>
      <p:sp>
        <p:nvSpPr>
          <p:cNvPr id="162819" name="Text Placeholder 2">
            <a:extLst>
              <a:ext uri="{FF2B5EF4-FFF2-40B4-BE49-F238E27FC236}">
                <a16:creationId xmlns:a16="http://schemas.microsoft.com/office/drawing/2014/main" xmlns="" id="{63010DFD-4387-47A2-AB4D-B2013D3B9251}"/>
              </a:ext>
            </a:extLst>
          </p:cNvPr>
          <p:cNvSpPr>
            <a:spLocks noGrp="1"/>
          </p:cNvSpPr>
          <p:nvPr>
            <p:ph type="body" sz="half" idx="1"/>
          </p:nvPr>
        </p:nvSpPr>
        <p:spPr>
          <a:xfrm>
            <a:off x="215900" y="1196975"/>
            <a:ext cx="5616575" cy="1404938"/>
          </a:xfrm>
        </p:spPr>
        <p:txBody>
          <a:bodyPr>
            <a:normAutofit/>
          </a:bodyPr>
          <a:lstStyle/>
          <a:p>
            <a:pPr algn="l" rtl="0" eaLnBrk="1" hangingPunct="1">
              <a:defRPr/>
            </a:pPr>
            <a:r>
              <a:rPr lang="es" sz="1600" b="0" i="0" u="none" dirty="0">
                <a:solidFill>
                  <a:schemeClr val="tx1">
                    <a:lumMod val="65000"/>
                    <a:lumOff val="35000"/>
                  </a:schemeClr>
                </a:solidFill>
                <a:latin typeface="+mn-lt"/>
                <a:cs typeface="Arial" panose="020B0604020202020204" pitchFamily="34" charset="0"/>
              </a:rPr>
              <a:t>Nuevo Icono dentro MBMAX permite </a:t>
            </a:r>
            <a:r>
              <a:rPr lang="es" sz="1600" b="0" i="0" u="none" dirty="0" smtClean="0">
                <a:solidFill>
                  <a:schemeClr val="tx1">
                    <a:lumMod val="65000"/>
                    <a:lumOff val="35000"/>
                  </a:schemeClr>
                </a:solidFill>
                <a:latin typeface="+mn-lt"/>
                <a:cs typeface="Arial" panose="020B0604020202020204" pitchFamily="34" charset="0"/>
              </a:rPr>
              <a:t>no usar las secciones, sino arrastrar el mouse y generar una ventana de nube especifica para edición</a:t>
            </a:r>
            <a:r>
              <a:rPr lang="es" sz="1600" b="0" i="0" u="none" dirty="0">
                <a:solidFill>
                  <a:schemeClr val="tx1">
                    <a:lumMod val="65000"/>
                    <a:lumOff val="35000"/>
                  </a:schemeClr>
                </a:solidFill>
                <a:latin typeface="+mn-lt"/>
                <a:cs typeface="Arial" panose="020B0604020202020204" pitchFamily="34" charset="0"/>
              </a:rPr>
              <a:t>.  </a:t>
            </a:r>
            <a:r>
              <a:rPr lang="es" sz="1600" b="0" i="0" u="none" dirty="0" smtClean="0">
                <a:solidFill>
                  <a:schemeClr val="tx1">
                    <a:lumMod val="65000"/>
                    <a:lumOff val="35000"/>
                  </a:schemeClr>
                </a:solidFill>
                <a:latin typeface="+mn-lt"/>
                <a:cs typeface="Arial" panose="020B0604020202020204" pitchFamily="34" charset="0"/>
              </a:rPr>
              <a:t>Herramienta muy util para investigar areas especificas del levantamiento que sean de su interes.</a:t>
            </a:r>
            <a:endParaRPr lang="es" sz="1600" b="0" i="0" u="none" dirty="0">
              <a:solidFill>
                <a:schemeClr val="tx1">
                  <a:lumMod val="65000"/>
                  <a:lumOff val="35000"/>
                </a:schemeClr>
              </a:solidFill>
              <a:latin typeface="+mn-lt"/>
              <a:cs typeface="Arial" panose="020B0604020202020204" pitchFamily="34" charset="0"/>
            </a:endParaRPr>
          </a:p>
        </p:txBody>
      </p:sp>
      <p:pic>
        <p:nvPicPr>
          <p:cNvPr id="1628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2475" y="1660525"/>
            <a:ext cx="26384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2719388"/>
            <a:ext cx="4192587"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3550" y="3044824"/>
            <a:ext cx="4407695"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a:extLst>
              <a:ext uri="{FF2B5EF4-FFF2-40B4-BE49-F238E27FC236}">
                <a16:creationId xmlns:a16="http://schemas.microsoft.com/office/drawing/2014/main" xmlns="" id="{BD69AB88-3E51-4985-8355-87224A09CB2E}"/>
              </a:ext>
            </a:extLst>
          </p:cNvPr>
          <p:cNvSpPr/>
          <p:nvPr/>
        </p:nvSpPr>
        <p:spPr>
          <a:xfrm>
            <a:off x="7596188" y="2005013"/>
            <a:ext cx="647700" cy="711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1529714932"/>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D8F14AFA-081F-439C-89D0-9B69A9CB8B5A}"/>
              </a:ext>
            </a:extLst>
          </p:cNvPr>
          <p:cNvSpPr>
            <a:spLocks noRot="1" noChangeArrowheads="1"/>
          </p:cNvSpPr>
          <p:nvPr/>
        </p:nvSpPr>
        <p:spPr bwMode="auto">
          <a:xfrm>
            <a:off x="179388" y="0"/>
            <a:ext cx="8713787" cy="100012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Info Sondajes</a:t>
            </a:r>
          </a:p>
        </p:txBody>
      </p:sp>
      <p:sp>
        <p:nvSpPr>
          <p:cNvPr id="171011" name="Text Box 14">
            <a:extLst>
              <a:ext uri="{FF2B5EF4-FFF2-40B4-BE49-F238E27FC236}">
                <a16:creationId xmlns:a16="http://schemas.microsoft.com/office/drawing/2014/main" xmlns="" id="{9C76AD1E-4804-40A6-A5BE-429F185B611F}"/>
              </a:ext>
            </a:extLst>
          </p:cNvPr>
          <p:cNvSpPr txBox="1">
            <a:spLocks noChangeArrowheads="1"/>
          </p:cNvSpPr>
          <p:nvPr/>
        </p:nvSpPr>
        <p:spPr bwMode="auto">
          <a:xfrm>
            <a:off x="3894667" y="1795469"/>
            <a:ext cx="48065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marL="0" indent="0" algn="l" rtl="0">
              <a:lnSpc>
                <a:spcPct val="90000"/>
              </a:lnSpc>
              <a:spcBef>
                <a:spcPts val="600"/>
              </a:spcBef>
              <a:defRPr/>
            </a:pPr>
            <a:r>
              <a:rPr lang="es" sz="2000" b="0" i="0" u="none">
                <a:solidFill>
                  <a:schemeClr val="tx1">
                    <a:lumMod val="50000"/>
                    <a:lumOff val="50000"/>
                  </a:schemeClr>
                </a:solidFill>
                <a:latin typeface="+mn-lt"/>
              </a:rPr>
              <a:t>Sincronizado Con Ventana Edición para mostrar los sondajes actualmente seleccionados. </a:t>
            </a:r>
          </a:p>
        </p:txBody>
      </p:sp>
      <p:pic>
        <p:nvPicPr>
          <p:cNvPr id="1710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1125538"/>
            <a:ext cx="3330575"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506133" y="2553547"/>
            <a:ext cx="921174" cy="48768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3" name="TextBox 2"/>
          <p:cNvSpPr txBox="1"/>
          <p:nvPr/>
        </p:nvSpPr>
        <p:spPr>
          <a:xfrm>
            <a:off x="3894667" y="2905760"/>
            <a:ext cx="4660250" cy="646331"/>
          </a:xfrm>
          <a:prstGeom prst="rect">
            <a:avLst/>
          </a:prstGeom>
          <a:noFill/>
        </p:spPr>
        <p:txBody>
          <a:bodyPr wrap="none" rtlCol="0">
            <a:spAutoFit/>
          </a:bodyPr>
          <a:lstStyle/>
          <a:p>
            <a:pPr algn="l" rtl="0"/>
            <a:r>
              <a:rPr lang="es" b="0" i="0" u="none" dirty="0" smtClean="0">
                <a:solidFill>
                  <a:schemeClr val="tx1">
                    <a:lumMod val="65000"/>
                    <a:lumOff val="35000"/>
                  </a:schemeClr>
                </a:solidFill>
              </a:rPr>
              <a:t>Identificación del </a:t>
            </a:r>
            <a:r>
              <a:rPr lang="es" b="0" i="0" u="none" dirty="0">
                <a:solidFill>
                  <a:schemeClr val="tx1">
                    <a:lumMod val="65000"/>
                    <a:lumOff val="35000"/>
                  </a:schemeClr>
                </a:solidFill>
              </a:rPr>
              <a:t>número de haz puede ser </a:t>
            </a:r>
            <a:endParaRPr lang="es" b="0" i="0" u="none" dirty="0" smtClean="0">
              <a:solidFill>
                <a:schemeClr val="tx1">
                  <a:lumMod val="65000"/>
                  <a:lumOff val="35000"/>
                </a:schemeClr>
              </a:solidFill>
            </a:endParaRPr>
          </a:p>
          <a:p>
            <a:pPr algn="l" rtl="0"/>
            <a:r>
              <a:rPr lang="es" b="0" i="0" u="none" dirty="0" smtClean="0">
                <a:solidFill>
                  <a:schemeClr val="tx1">
                    <a:lumMod val="65000"/>
                    <a:lumOff val="35000"/>
                  </a:schemeClr>
                </a:solidFill>
              </a:rPr>
              <a:t>usado para </a:t>
            </a:r>
            <a:r>
              <a:rPr lang="es" b="0" i="0" u="none" dirty="0">
                <a:solidFill>
                  <a:schemeClr val="tx1">
                    <a:lumMod val="65000"/>
                    <a:lumOff val="35000"/>
                  </a:schemeClr>
                </a:solidFill>
              </a:rPr>
              <a:t>el filtrado</a:t>
            </a:r>
          </a:p>
        </p:txBody>
      </p:sp>
      <p:cxnSp>
        <p:nvCxnSpPr>
          <p:cNvPr id="5" name="Straight Arrow Connector 4"/>
          <p:cNvCxnSpPr>
            <a:stCxn id="3" idx="1"/>
          </p:cNvCxnSpPr>
          <p:nvPr/>
        </p:nvCxnSpPr>
        <p:spPr>
          <a:xfrm flipH="1" flipV="1">
            <a:off x="3427307" y="2858348"/>
            <a:ext cx="467360" cy="37057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514773" y="3495040"/>
            <a:ext cx="1991360" cy="56896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TextBox 6"/>
          <p:cNvSpPr txBox="1"/>
          <p:nvPr/>
        </p:nvSpPr>
        <p:spPr>
          <a:xfrm>
            <a:off x="3944620" y="3897313"/>
            <a:ext cx="4980915" cy="369332"/>
          </a:xfrm>
          <a:prstGeom prst="rect">
            <a:avLst/>
          </a:prstGeom>
          <a:noFill/>
        </p:spPr>
        <p:txBody>
          <a:bodyPr wrap="none" rtlCol="0">
            <a:spAutoFit/>
          </a:bodyPr>
          <a:lstStyle/>
          <a:p>
            <a:pPr algn="l" rtl="0"/>
            <a:r>
              <a:rPr lang="es" b="0" i="0" u="none">
                <a:solidFill>
                  <a:schemeClr val="tx1">
                    <a:lumMod val="65000"/>
                    <a:lumOff val="35000"/>
                  </a:schemeClr>
                </a:solidFill>
              </a:rPr>
              <a:t>Mediciones de Rango y Angulo desde el sonar</a:t>
            </a:r>
          </a:p>
        </p:txBody>
      </p:sp>
      <p:cxnSp>
        <p:nvCxnSpPr>
          <p:cNvPr id="9" name="Straight Arrow Connector 8"/>
          <p:cNvCxnSpPr>
            <a:stCxn id="7" idx="1"/>
          </p:cNvCxnSpPr>
          <p:nvPr/>
        </p:nvCxnSpPr>
        <p:spPr>
          <a:xfrm flipH="1" flipV="1">
            <a:off x="2506133" y="3962400"/>
            <a:ext cx="1438487" cy="11957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514773" y="4951307"/>
            <a:ext cx="2912534" cy="114469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2" name="TextBox 11"/>
          <p:cNvSpPr txBox="1"/>
          <p:nvPr/>
        </p:nvSpPr>
        <p:spPr>
          <a:xfrm>
            <a:off x="4111413" y="5523653"/>
            <a:ext cx="4147289" cy="369332"/>
          </a:xfrm>
          <a:prstGeom prst="rect">
            <a:avLst/>
          </a:prstGeom>
          <a:noFill/>
        </p:spPr>
        <p:txBody>
          <a:bodyPr wrap="none" rtlCol="0">
            <a:spAutoFit/>
          </a:bodyPr>
          <a:lstStyle/>
          <a:p>
            <a:pPr algn="l" rtl="0"/>
            <a:r>
              <a:rPr lang="es" b="0" i="0" u="none">
                <a:solidFill>
                  <a:schemeClr val="tx1">
                    <a:lumMod val="65000"/>
                    <a:lumOff val="35000"/>
                  </a:schemeClr>
                </a:solidFill>
              </a:rPr>
              <a:t>Lecturas MRU aplicadas a este sondaje</a:t>
            </a:r>
          </a:p>
        </p:txBody>
      </p:sp>
      <p:cxnSp>
        <p:nvCxnSpPr>
          <p:cNvPr id="14" name="Straight Arrow Connector 13"/>
          <p:cNvCxnSpPr>
            <a:stCxn id="12" idx="1"/>
            <a:endCxn id="11" idx="3"/>
          </p:cNvCxnSpPr>
          <p:nvPr/>
        </p:nvCxnSpPr>
        <p:spPr>
          <a:xfrm flipH="1" flipV="1">
            <a:off x="3427307" y="5523654"/>
            <a:ext cx="684106" cy="18466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26998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DFEDE17B-BD00-4D74-972A-6B8CE2BBA04A}"/>
              </a:ext>
            </a:extLst>
          </p:cNvPr>
          <p:cNvSpPr>
            <a:spLocks noRot="1" noChangeArrowheads="1"/>
          </p:cNvSpPr>
          <p:nvPr/>
        </p:nvSpPr>
        <p:spPr bwMode="auto">
          <a:xfrm>
            <a:off x="179388" y="0"/>
            <a:ext cx="8388350"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Registro Cámara</a:t>
            </a:r>
          </a:p>
        </p:txBody>
      </p:sp>
      <p:sp>
        <p:nvSpPr>
          <p:cNvPr id="173059" name="Text Box 14">
            <a:extLst>
              <a:ext uri="{FF2B5EF4-FFF2-40B4-BE49-F238E27FC236}">
                <a16:creationId xmlns:a16="http://schemas.microsoft.com/office/drawing/2014/main" xmlns="" id="{AC7527C4-57F1-44BC-9B02-64797391EBF9}"/>
              </a:ext>
            </a:extLst>
          </p:cNvPr>
          <p:cNvSpPr txBox="1">
            <a:spLocks noChangeArrowheads="1"/>
          </p:cNvSpPr>
          <p:nvPr/>
        </p:nvSpPr>
        <p:spPr bwMode="auto">
          <a:xfrm>
            <a:off x="1287463" y="5949202"/>
            <a:ext cx="61722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b="0" i="0" u="none">
                <a:solidFill>
                  <a:schemeClr val="tx1">
                    <a:lumMod val="65000"/>
                    <a:lumOff val="35000"/>
                  </a:schemeClr>
                </a:solidFill>
                <a:latin typeface="+mn-lt"/>
              </a:rPr>
              <a:t>Registro Cámara compara Levantamiento Laser con Imágenes GoPro.</a:t>
            </a:r>
          </a:p>
        </p:txBody>
      </p:sp>
      <p:pic>
        <p:nvPicPr>
          <p:cNvPr id="17306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219" y="1607072"/>
            <a:ext cx="8122688" cy="4155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072707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4C1A6365-BBDD-4147-BD1A-3F45806E53C1}"/>
              </a:ext>
            </a:extLst>
          </p:cNvPr>
          <p:cNvSpPr>
            <a:spLocks noRot="1" noChangeArrowheads="1"/>
          </p:cNvSpPr>
          <p:nvPr/>
        </p:nvSpPr>
        <p:spPr bwMode="auto">
          <a:xfrm>
            <a:off x="179388" y="0"/>
            <a:ext cx="8461375"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Sincronización Ventanas</a:t>
            </a:r>
          </a:p>
        </p:txBody>
      </p:sp>
      <p:pic>
        <p:nvPicPr>
          <p:cNvPr id="1751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758577"/>
            <a:ext cx="6034087"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4">
            <a:extLst>
              <a:ext uri="{FF2B5EF4-FFF2-40B4-BE49-F238E27FC236}">
                <a16:creationId xmlns:a16="http://schemas.microsoft.com/office/drawing/2014/main" xmlns="" id="{0882DDED-E4CA-44A3-8B22-F205778F0051}"/>
              </a:ext>
            </a:extLst>
          </p:cNvPr>
          <p:cNvSpPr txBox="1">
            <a:spLocks noChangeArrowheads="1"/>
          </p:cNvSpPr>
          <p:nvPr/>
        </p:nvSpPr>
        <p:spPr bwMode="auto">
          <a:xfrm>
            <a:off x="179388" y="5481265"/>
            <a:ext cx="6696075" cy="314325"/>
          </a:xfrm>
          <a:prstGeom prst="rect">
            <a:avLst/>
          </a:prstGeom>
          <a:solidFill>
            <a:schemeClr val="bg1"/>
          </a:solidFill>
          <a:ln w="9525">
            <a:noFill/>
            <a:miter lim="800000"/>
            <a:headEnd/>
            <a:tailEnd/>
          </a:ln>
        </p:spPr>
        <p:txBody>
          <a:bodyPr>
            <a:spAutoFit/>
          </a:bodyPr>
          <a:lstStyle>
            <a:defPPr>
              <a:defRPr lang="e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a:lstStyle>
          <a:p>
            <a:pPr algn="l" rtl="0">
              <a:lnSpc>
                <a:spcPct val="90000"/>
              </a:lnSpc>
              <a:spcBef>
                <a:spcPts val="600"/>
              </a:spcBef>
              <a:defRPr/>
            </a:pPr>
            <a:r>
              <a:rPr lang="es" sz="1600" b="0" i="0" u="none">
                <a:solidFill>
                  <a:schemeClr val="tx1">
                    <a:lumMod val="65000"/>
                    <a:lumOff val="35000"/>
                  </a:schemeClr>
                </a:solidFill>
                <a:latin typeface="+mn-lt"/>
              </a:rPr>
              <a:t>Ventanas Barrido, Perfil y Nube – Diferentes Vistas del Mismo Punto.</a:t>
            </a:r>
          </a:p>
        </p:txBody>
      </p:sp>
      <p:sp>
        <p:nvSpPr>
          <p:cNvPr id="175109" name="Text Box 14">
            <a:extLst>
              <a:ext uri="{FF2B5EF4-FFF2-40B4-BE49-F238E27FC236}">
                <a16:creationId xmlns:a16="http://schemas.microsoft.com/office/drawing/2014/main" xmlns="" id="{3ADB7FF5-C0B7-49F1-987D-EC62FAC17483}"/>
              </a:ext>
            </a:extLst>
          </p:cNvPr>
          <p:cNvSpPr txBox="1">
            <a:spLocks noChangeArrowheads="1"/>
          </p:cNvSpPr>
          <p:nvPr/>
        </p:nvSpPr>
        <p:spPr bwMode="auto">
          <a:xfrm>
            <a:off x="6335713" y="2103065"/>
            <a:ext cx="2771775" cy="279768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0" i="0" u="none">
                <a:solidFill>
                  <a:schemeClr val="tx1">
                    <a:lumMod val="75000"/>
                    <a:lumOff val="25000"/>
                  </a:schemeClr>
                </a:solidFill>
                <a:latin typeface="Verdana" panose="020B0604030504040204" pitchFamily="34" charset="0"/>
              </a:rPr>
              <a:t>Las Ventanas de Edición de MBMAX64 están Completamente Sincronizadas.</a:t>
            </a:r>
          </a:p>
          <a:p>
            <a:pPr algn="l" rtl="0">
              <a:lnSpc>
                <a:spcPct val="90000"/>
              </a:lnSpc>
              <a:spcBef>
                <a:spcPts val="600"/>
              </a:spcBef>
              <a:defRPr/>
            </a:pPr>
            <a:endParaRPr lang="es" altLang="en-US" dirty="0">
              <a:solidFill>
                <a:schemeClr val="tx1">
                  <a:lumMod val="75000"/>
                  <a:lumOff val="25000"/>
                </a:schemeClr>
              </a:solidFill>
              <a:latin typeface="Verdana" panose="020B0604030504040204" pitchFamily="34" charset="0"/>
            </a:endParaRPr>
          </a:p>
          <a:p>
            <a:pPr algn="l" rtl="0">
              <a:lnSpc>
                <a:spcPct val="90000"/>
              </a:lnSpc>
              <a:spcBef>
                <a:spcPts val="600"/>
              </a:spcBef>
              <a:defRPr/>
            </a:pPr>
            <a:r>
              <a:rPr lang="es" sz="1600" b="0" i="0" u="none">
                <a:solidFill>
                  <a:schemeClr val="tx1">
                    <a:lumMod val="75000"/>
                    <a:lumOff val="25000"/>
                  </a:schemeClr>
                </a:solidFill>
                <a:latin typeface="Verdana" panose="020B0604030504040204" pitchFamily="34" charset="0"/>
              </a:rPr>
              <a:t>Compare:</a:t>
            </a:r>
          </a:p>
          <a:p>
            <a:pPr marL="285750" indent="-285750" algn="l" rtl="0">
              <a:lnSpc>
                <a:spcPct val="90000"/>
              </a:lnSpc>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Posición con Marea.</a:t>
            </a:r>
          </a:p>
          <a:p>
            <a:pPr marL="285750" indent="-285750" algn="l" rtl="0">
              <a:lnSpc>
                <a:spcPct val="90000"/>
              </a:lnSpc>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Oleaje con Profundidad.</a:t>
            </a:r>
          </a:p>
          <a:p>
            <a:pPr marL="285750" indent="-285750" algn="l" rtl="0">
              <a:lnSpc>
                <a:spcPct val="90000"/>
              </a:lnSpc>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Matriz con Sondajes.</a:t>
            </a:r>
          </a:p>
          <a:p>
            <a:pPr marL="285750" indent="-285750" algn="l" rtl="0">
              <a:lnSpc>
                <a:spcPct val="90000"/>
              </a:lnSpc>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Lo que desee.</a:t>
            </a:r>
          </a:p>
        </p:txBody>
      </p:sp>
    </p:spTree>
    <p:extLst>
      <p:ext uri="{BB962C8B-B14F-4D97-AF65-F5344CB8AC3E}">
        <p14:creationId xmlns:p14="http://schemas.microsoft.com/office/powerpoint/2010/main" val="156150484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Bati y LiDAR combinado</a:t>
            </a:r>
          </a:p>
        </p:txBody>
      </p:sp>
      <p:sp>
        <p:nvSpPr>
          <p:cNvPr id="5" name="Slide Number Placeholder 4"/>
          <p:cNvSpPr>
            <a:spLocks noGrp="1"/>
          </p:cNvSpPr>
          <p:nvPr>
            <p:ph type="sldNum" sz="quarter" idx="12"/>
          </p:nvPr>
        </p:nvSpPr>
        <p:spPr/>
        <p:txBody>
          <a:bodyPr/>
          <a:lstStyle/>
          <a:p>
            <a:pPr algn="l" rtl="0"/>
            <a:fld id="{863B433F-D69F-4AC3-8F3A-EF440EB20CB2}" type="slidenum">
              <a:rPr/>
              <a:pPr algn="l" rtl="0"/>
              <a:t>114</a:t>
            </a:fld>
            <a:endParaRPr lang="es" altLang="en-US"/>
          </a:p>
        </p:txBody>
      </p:sp>
    </p:spTree>
    <p:extLst>
      <p:ext uri="{BB962C8B-B14F-4D97-AF65-F5344CB8AC3E}">
        <p14:creationId xmlns:p14="http://schemas.microsoft.com/office/powerpoint/2010/main" val="415337767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Proceso para Unir Bati y LiDAR</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115</a:t>
            </a:fld>
            <a:endParaRPr lang="es"/>
          </a:p>
        </p:txBody>
      </p:sp>
      <p:sp>
        <p:nvSpPr>
          <p:cNvPr id="5" name="TextBox 4"/>
          <p:cNvSpPr txBox="1"/>
          <p:nvPr/>
        </p:nvSpPr>
        <p:spPr>
          <a:xfrm>
            <a:off x="255760" y="1158240"/>
            <a:ext cx="6712094" cy="923330"/>
          </a:xfrm>
          <a:prstGeom prst="rect">
            <a:avLst/>
          </a:prstGeom>
          <a:noFill/>
        </p:spPr>
        <p:txBody>
          <a:bodyPr wrap="none" rtlCol="0">
            <a:spAutoFit/>
          </a:bodyPr>
          <a:lstStyle/>
          <a:p>
            <a:pPr marL="342900" indent="-342900" algn="l" rtl="0">
              <a:buFont typeface="+mj-lt"/>
              <a:buAutoNum type="arabicPeriod"/>
            </a:pPr>
            <a:r>
              <a:rPr lang="es" b="0" i="0" u="none">
                <a:solidFill>
                  <a:schemeClr val="tx1">
                    <a:lumMod val="65000"/>
                    <a:lumOff val="35000"/>
                  </a:schemeClr>
                </a:solidFill>
              </a:rPr>
              <a:t>Procese los Datos Bati y salve a formato HS2x</a:t>
            </a:r>
          </a:p>
          <a:p>
            <a:pPr marL="342900" indent="-342900" algn="l" rtl="0">
              <a:buFont typeface="+mj-lt"/>
              <a:buAutoNum type="arabicPeriod"/>
            </a:pPr>
            <a:r>
              <a:rPr lang="es" b="0" i="0" u="none">
                <a:solidFill>
                  <a:schemeClr val="tx1">
                    <a:lumMod val="65000"/>
                    <a:lumOff val="35000"/>
                  </a:schemeClr>
                </a:solidFill>
              </a:rPr>
              <a:t>Procese los Datos LiDAR y salve a formato HS2x</a:t>
            </a:r>
          </a:p>
          <a:p>
            <a:pPr marL="342900" indent="-342900" algn="l" rtl="0">
              <a:buFont typeface="+mj-lt"/>
              <a:buAutoNum type="arabicPeriod"/>
            </a:pPr>
            <a:r>
              <a:rPr lang="es" b="0" i="0" u="none">
                <a:solidFill>
                  <a:schemeClr val="tx1">
                    <a:lumMod val="65000"/>
                    <a:lumOff val="35000"/>
                  </a:schemeClr>
                </a:solidFill>
              </a:rPr>
              <a:t>Abra ambos juegos de datos procesados en el programa MBMAX64</a:t>
            </a:r>
          </a:p>
        </p:txBody>
      </p:sp>
      <p:pic>
        <p:nvPicPr>
          <p:cNvPr id="7" name="Picture 6"/>
          <p:cNvPicPr>
            <a:picLocks noChangeAspect="1"/>
          </p:cNvPicPr>
          <p:nvPr/>
        </p:nvPicPr>
        <p:blipFill rotWithShape="1">
          <a:blip r:embed="rId2"/>
          <a:srcRect r="2334"/>
          <a:stretch/>
        </p:blipFill>
        <p:spPr>
          <a:xfrm>
            <a:off x="3770296" y="3379893"/>
            <a:ext cx="5102770" cy="2724532"/>
          </a:xfrm>
          <a:prstGeom prst="rect">
            <a:avLst/>
          </a:prstGeom>
          <a:ln>
            <a:solidFill>
              <a:schemeClr val="tx1"/>
            </a:solidFill>
          </a:ln>
        </p:spPr>
      </p:pic>
      <p:pic>
        <p:nvPicPr>
          <p:cNvPr id="6" name="Picture 5"/>
          <p:cNvPicPr>
            <a:picLocks noChangeAspect="1"/>
          </p:cNvPicPr>
          <p:nvPr/>
        </p:nvPicPr>
        <p:blipFill rotWithShape="1">
          <a:blip r:embed="rId3"/>
          <a:srcRect r="2199"/>
          <a:stretch/>
        </p:blipFill>
        <p:spPr>
          <a:xfrm>
            <a:off x="449072" y="2251024"/>
            <a:ext cx="4840901" cy="2602579"/>
          </a:xfrm>
          <a:prstGeom prst="rect">
            <a:avLst/>
          </a:prstGeom>
          <a:ln>
            <a:solidFill>
              <a:schemeClr val="tx1">
                <a:lumMod val="65000"/>
                <a:lumOff val="35000"/>
              </a:schemeClr>
            </a:solidFill>
          </a:ln>
        </p:spPr>
      </p:pic>
    </p:spTree>
    <p:extLst>
      <p:ext uri="{BB962C8B-B14F-4D97-AF65-F5344CB8AC3E}">
        <p14:creationId xmlns:p14="http://schemas.microsoft.com/office/powerpoint/2010/main" val="50950355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7472" y="0"/>
            <a:ext cx="6866128" cy="988786"/>
          </a:xfrm>
        </p:spPr>
        <p:txBody>
          <a:bodyPr/>
          <a:lstStyle/>
          <a:p>
            <a:pPr algn="l" rtl="0"/>
            <a:r>
              <a:rPr lang="es" b="0" i="0" u="none"/>
              <a:t>Bati y LiDAR</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116</a:t>
            </a:fld>
            <a:endParaRPr lang="e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472" y="1702642"/>
            <a:ext cx="7333488" cy="4451331"/>
          </a:xfrm>
          <a:prstGeom prst="rect">
            <a:avLst/>
          </a:prstGeom>
          <a:solidFill>
            <a:schemeClr val="bg1"/>
          </a:solidFill>
        </p:spPr>
      </p:pic>
      <p:sp>
        <p:nvSpPr>
          <p:cNvPr id="6" name="TextBox 5"/>
          <p:cNvSpPr txBox="1"/>
          <p:nvPr/>
        </p:nvSpPr>
        <p:spPr>
          <a:xfrm>
            <a:off x="252645" y="1082855"/>
            <a:ext cx="4160113" cy="369332"/>
          </a:xfrm>
          <a:prstGeom prst="rect">
            <a:avLst/>
          </a:prstGeom>
          <a:noFill/>
        </p:spPr>
        <p:txBody>
          <a:bodyPr wrap="none" rtlCol="0">
            <a:spAutoFit/>
          </a:bodyPr>
          <a:lstStyle/>
          <a:p>
            <a:pPr algn="l" rtl="0"/>
            <a:r>
              <a:rPr lang="es" b="0" i="0" u="none">
                <a:solidFill>
                  <a:schemeClr val="tx1">
                    <a:lumMod val="65000"/>
                    <a:lumOff val="35000"/>
                  </a:schemeClr>
                </a:solidFill>
              </a:rPr>
              <a:t>Datos cortesía de USACE Nueva Inglaterra</a:t>
            </a:r>
          </a:p>
        </p:txBody>
      </p:sp>
      <p:sp>
        <p:nvSpPr>
          <p:cNvPr id="7" name="Oval 6"/>
          <p:cNvSpPr/>
          <p:nvPr/>
        </p:nvSpPr>
        <p:spPr>
          <a:xfrm>
            <a:off x="3176693" y="2397759"/>
            <a:ext cx="2377440" cy="239098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TextBox 7"/>
          <p:cNvSpPr txBox="1"/>
          <p:nvPr/>
        </p:nvSpPr>
        <p:spPr>
          <a:xfrm>
            <a:off x="570534" y="2397759"/>
            <a:ext cx="1976240" cy="830997"/>
          </a:xfrm>
          <a:prstGeom prst="rect">
            <a:avLst/>
          </a:prstGeom>
          <a:solidFill>
            <a:schemeClr val="bg1"/>
          </a:solidFill>
        </p:spPr>
        <p:txBody>
          <a:bodyPr wrap="square" rtlCol="0">
            <a:spAutoFit/>
          </a:bodyPr>
          <a:lstStyle/>
          <a:p>
            <a:pPr algn="l" rtl="0"/>
            <a:r>
              <a:rPr lang="es" sz="1600" b="0" i="0" u="none"/>
              <a:t>Datos Colectados con una unidad LiDAR</a:t>
            </a:r>
          </a:p>
        </p:txBody>
      </p:sp>
      <p:cxnSp>
        <p:nvCxnSpPr>
          <p:cNvPr id="10" name="Straight Arrow Connector 9"/>
          <p:cNvCxnSpPr/>
          <p:nvPr/>
        </p:nvCxnSpPr>
        <p:spPr>
          <a:xfrm>
            <a:off x="2458721" y="2729653"/>
            <a:ext cx="997492" cy="52958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570534" y="4409440"/>
            <a:ext cx="2099733" cy="923330"/>
          </a:xfrm>
          <a:prstGeom prst="rect">
            <a:avLst/>
          </a:prstGeom>
          <a:solidFill>
            <a:schemeClr val="bg1"/>
          </a:solidFill>
        </p:spPr>
        <p:txBody>
          <a:bodyPr wrap="square" rtlCol="0">
            <a:spAutoFit/>
          </a:bodyPr>
          <a:lstStyle/>
          <a:p>
            <a:pPr algn="l" rtl="0"/>
            <a:r>
              <a:rPr lang="es" b="0" i="0" u="none"/>
              <a:t>Datos Colectados con un Sonar Multihaz</a:t>
            </a:r>
          </a:p>
        </p:txBody>
      </p:sp>
      <p:sp>
        <p:nvSpPr>
          <p:cNvPr id="12" name="Rectangle 11"/>
          <p:cNvSpPr/>
          <p:nvPr/>
        </p:nvSpPr>
        <p:spPr>
          <a:xfrm>
            <a:off x="3129280" y="4890347"/>
            <a:ext cx="2221653" cy="1083733"/>
          </a:xfrm>
          <a:prstGeom prst="rect">
            <a:avLst/>
          </a:prstGeom>
          <a:noFill/>
          <a:ln w="28575">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4" name="Straight Arrow Connector 13"/>
          <p:cNvCxnSpPr/>
          <p:nvPr/>
        </p:nvCxnSpPr>
        <p:spPr>
          <a:xfrm>
            <a:off x="2546774" y="4871105"/>
            <a:ext cx="684106" cy="256308"/>
          </a:xfrm>
          <a:prstGeom prst="straightConnector1">
            <a:avLst/>
          </a:prstGeom>
          <a:ln>
            <a:solidFill>
              <a:schemeClr val="tx1">
                <a:lumMod val="75000"/>
                <a:lumOff val="25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239439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Bati y LiDAR Combinado</a:t>
            </a:r>
          </a:p>
        </p:txBody>
      </p:sp>
      <p:sp>
        <p:nvSpPr>
          <p:cNvPr id="3" name="Slide Number Placeholder 2"/>
          <p:cNvSpPr>
            <a:spLocks noGrp="1"/>
          </p:cNvSpPr>
          <p:nvPr>
            <p:ph type="sldNum" sz="quarter" idx="12"/>
          </p:nvPr>
        </p:nvSpPr>
        <p:spPr/>
        <p:txBody>
          <a:bodyPr/>
          <a:lstStyle/>
          <a:p>
            <a:pPr algn="l" rtl="0"/>
            <a:fld id="{001585DE-EFE5-4972-A4FE-97485F42B35F}" type="slidenum">
              <a:rPr/>
              <a:t>117</a:t>
            </a:fld>
            <a:endParaRPr lang="es"/>
          </a:p>
        </p:txBody>
      </p:sp>
      <p:pic>
        <p:nvPicPr>
          <p:cNvPr id="4" name="Picture 3"/>
          <p:cNvPicPr>
            <a:picLocks noChangeAspect="1"/>
          </p:cNvPicPr>
          <p:nvPr/>
        </p:nvPicPr>
        <p:blipFill rotWithShape="1">
          <a:blip r:embed="rId2"/>
          <a:srcRect l="223" r="4000"/>
          <a:stretch/>
        </p:blipFill>
        <p:spPr>
          <a:xfrm>
            <a:off x="347472" y="1778800"/>
            <a:ext cx="8256693" cy="4422295"/>
          </a:xfrm>
          <a:prstGeom prst="rect">
            <a:avLst/>
          </a:prstGeom>
          <a:ln>
            <a:solidFill>
              <a:schemeClr val="tx1"/>
            </a:solidFill>
          </a:ln>
        </p:spPr>
      </p:pic>
    </p:spTree>
    <p:extLst>
      <p:ext uri="{BB962C8B-B14F-4D97-AF65-F5344CB8AC3E}">
        <p14:creationId xmlns:p14="http://schemas.microsoft.com/office/powerpoint/2010/main" val="419716095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7472" y="2514600"/>
            <a:ext cx="8446150" cy="1362075"/>
          </a:xfrm>
        </p:spPr>
        <p:txBody>
          <a:bodyPr/>
          <a:lstStyle/>
          <a:p>
            <a:pPr algn="l" rtl="0"/>
            <a:r>
              <a:rPr lang="es" sz="4000" b="0" i="0" u="none" dirty="0"/>
              <a:t>Productos Finales para </a:t>
            </a:r>
            <a:r>
              <a:rPr lang="es" sz="4000" b="0" i="0" u="none" dirty="0" smtClean="0"/>
              <a:t>Datos LiDAR</a:t>
            </a:r>
            <a:endParaRPr lang="es" sz="4000" b="0" i="0" u="none" dirty="0"/>
          </a:p>
        </p:txBody>
      </p:sp>
    </p:spTree>
    <p:extLst>
      <p:ext uri="{BB962C8B-B14F-4D97-AF65-F5344CB8AC3E}">
        <p14:creationId xmlns:p14="http://schemas.microsoft.com/office/powerpoint/2010/main" val="228334120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latin typeface="+mj-lt"/>
              </a:rPr>
              <a:t>Productos Finales desde Datos LiDAR</a:t>
            </a:r>
          </a:p>
        </p:txBody>
      </p:sp>
      <p:sp>
        <p:nvSpPr>
          <p:cNvPr id="5" name="TextBox 4"/>
          <p:cNvSpPr txBox="1"/>
          <p:nvPr/>
        </p:nvSpPr>
        <p:spPr>
          <a:xfrm>
            <a:off x="5321030" y="5791200"/>
            <a:ext cx="3731324" cy="584775"/>
          </a:xfrm>
          <a:prstGeom prst="rect">
            <a:avLst/>
          </a:prstGeom>
          <a:noFill/>
        </p:spPr>
        <p:txBody>
          <a:bodyPr wrap="square" rtlCol="0">
            <a:spAutoFit/>
          </a:bodyPr>
          <a:lstStyle/>
          <a:p>
            <a:pPr algn="ctr" rtl="0"/>
            <a:r>
              <a:rPr lang="es" sz="1600" b="0" i="0" u="none">
                <a:solidFill>
                  <a:schemeClr val="tx1">
                    <a:lumMod val="65000"/>
                    <a:lumOff val="35000"/>
                  </a:schemeClr>
                </a:solidFill>
                <a:latin typeface="+mj-lt"/>
              </a:rPr>
              <a:t>Formato NUBE de PUNTOS Web Portable</a:t>
            </a:r>
          </a:p>
        </p:txBody>
      </p:sp>
      <p:pic>
        <p:nvPicPr>
          <p:cNvPr id="8" name="Content Placeholder 4"/>
          <p:cNvPicPr>
            <a:picLocks noGrp="1" noChangeAspect="1"/>
          </p:cNvPicPr>
          <p:nvPr>
            <p:ph idx="1"/>
          </p:nvPr>
        </p:nvPicPr>
        <p:blipFill>
          <a:blip r:embed="rId3"/>
          <a:stretch>
            <a:fillRect/>
          </a:stretch>
        </p:blipFill>
        <p:spPr>
          <a:xfrm>
            <a:off x="179643" y="1168946"/>
            <a:ext cx="5605463" cy="2988850"/>
          </a:xfrm>
          <a:prstGeom prst="rect">
            <a:avLst/>
          </a:prstGeom>
          <a:ln>
            <a:noFill/>
          </a:ln>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7739" y="2533464"/>
            <a:ext cx="3914615" cy="3200400"/>
          </a:xfrm>
          <a:prstGeom prst="rect">
            <a:avLst/>
          </a:prstGeom>
          <a:ln>
            <a:noFill/>
          </a:ln>
          <a:effectLst/>
        </p:spPr>
      </p:pic>
      <p:sp>
        <p:nvSpPr>
          <p:cNvPr id="7" name="TextBox 6"/>
          <p:cNvSpPr txBox="1"/>
          <p:nvPr/>
        </p:nvSpPr>
        <p:spPr>
          <a:xfrm>
            <a:off x="5785106" y="1535300"/>
            <a:ext cx="2971800" cy="830997"/>
          </a:xfrm>
          <a:prstGeom prst="rect">
            <a:avLst/>
          </a:prstGeom>
          <a:noFill/>
        </p:spPr>
        <p:txBody>
          <a:bodyPr wrap="square" rtlCol="0">
            <a:spAutoFit/>
          </a:bodyPr>
          <a:lstStyle/>
          <a:p>
            <a:pPr algn="l" rtl="0"/>
            <a:r>
              <a:rPr lang="es" sz="1600" b="0" i="0" u="none" dirty="0">
                <a:solidFill>
                  <a:schemeClr val="tx1">
                    <a:lumMod val="65000"/>
                    <a:lumOff val="35000"/>
                  </a:schemeClr>
                </a:solidFill>
                <a:latin typeface="+mn-lt"/>
              </a:rPr>
              <a:t>Nube de puntos LiDAR coloreada por </a:t>
            </a:r>
            <a:r>
              <a:rPr lang="es" sz="1600" b="0" i="0" u="none" dirty="0" smtClean="0">
                <a:solidFill>
                  <a:schemeClr val="tx1">
                    <a:lumMod val="65000"/>
                    <a:lumOff val="35000"/>
                  </a:schemeClr>
                </a:solidFill>
                <a:latin typeface="+mn-lt"/>
              </a:rPr>
              <a:t>RGB de  </a:t>
            </a:r>
            <a:r>
              <a:rPr lang="es" sz="1600" b="0" i="0" u="none" dirty="0">
                <a:solidFill>
                  <a:schemeClr val="tx1">
                    <a:lumMod val="65000"/>
                    <a:lumOff val="35000"/>
                  </a:schemeClr>
                </a:solidFill>
                <a:latin typeface="+mn-lt"/>
              </a:rPr>
              <a:t>Imagen </a:t>
            </a:r>
            <a:r>
              <a:rPr lang="es" sz="1600" b="0" i="0" u="none" dirty="0" smtClean="0">
                <a:solidFill>
                  <a:schemeClr val="tx1">
                    <a:lumMod val="65000"/>
                    <a:lumOff val="35000"/>
                  </a:schemeClr>
                </a:solidFill>
                <a:latin typeface="+mn-lt"/>
              </a:rPr>
              <a:t>de Satélite</a:t>
            </a:r>
            <a:endParaRPr lang="es" sz="1600" b="0" i="0" u="none" dirty="0">
              <a:solidFill>
                <a:schemeClr val="tx1">
                  <a:lumMod val="65000"/>
                  <a:lumOff val="35000"/>
                </a:schemeClr>
              </a:solidFill>
              <a:latin typeface="+mn-lt"/>
            </a:endParaRPr>
          </a:p>
        </p:txBody>
      </p:sp>
      <p:pic>
        <p:nvPicPr>
          <p:cNvPr id="112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643" y="4526215"/>
            <a:ext cx="2553145" cy="1822576"/>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2801471" y="5087533"/>
            <a:ext cx="1828800" cy="646331"/>
          </a:xfrm>
          <a:prstGeom prst="rect">
            <a:avLst/>
          </a:prstGeom>
          <a:noFill/>
        </p:spPr>
        <p:txBody>
          <a:bodyPr wrap="square" rtlCol="0">
            <a:spAutoFit/>
          </a:bodyPr>
          <a:lstStyle/>
          <a:p>
            <a:pPr algn="l" rtl="0"/>
            <a:r>
              <a:rPr lang="es" b="0" i="0" u="none">
                <a:solidFill>
                  <a:schemeClr val="tx1">
                    <a:lumMod val="65000"/>
                    <a:lumOff val="35000"/>
                  </a:schemeClr>
                </a:solidFill>
                <a:latin typeface="+mn-lt"/>
              </a:rPr>
              <a:t>Isóbatas DXF AutoCAD</a:t>
            </a:r>
          </a:p>
        </p:txBody>
      </p:sp>
    </p:spTree>
    <p:extLst>
      <p:ext uri="{BB962C8B-B14F-4D97-AF65-F5344CB8AC3E}">
        <p14:creationId xmlns:p14="http://schemas.microsoft.com/office/powerpoint/2010/main" val="92761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Manualmente selecciones la línea a usar</a:t>
            </a:r>
          </a:p>
        </p:txBody>
      </p:sp>
      <p:sp>
        <p:nvSpPr>
          <p:cNvPr id="3" name="Slide Number Placeholder 2"/>
          <p:cNvSpPr>
            <a:spLocks noGrp="1"/>
          </p:cNvSpPr>
          <p:nvPr>
            <p:ph type="sldNum" sz="quarter" idx="12"/>
          </p:nvPr>
        </p:nvSpPr>
        <p:spPr/>
        <p:txBody>
          <a:bodyPr/>
          <a:lstStyle/>
          <a:p>
            <a:pPr algn="l" rtl="0"/>
            <a:fld id="{001585DE-EFE5-4972-A4FE-97485F42B35F}" type="slidenum">
              <a:rPr/>
              <a:t>12</a:t>
            </a:fld>
            <a:endParaRPr lang="es"/>
          </a:p>
        </p:txBody>
      </p:sp>
      <p:pic>
        <p:nvPicPr>
          <p:cNvPr id="4" name="Picture 3"/>
          <p:cNvPicPr>
            <a:picLocks noChangeAspect="1"/>
          </p:cNvPicPr>
          <p:nvPr/>
        </p:nvPicPr>
        <p:blipFill>
          <a:blip r:embed="rId2"/>
          <a:stretch>
            <a:fillRect/>
          </a:stretch>
        </p:blipFill>
        <p:spPr>
          <a:xfrm>
            <a:off x="347472" y="1984393"/>
            <a:ext cx="8014447" cy="4215933"/>
          </a:xfrm>
          <a:prstGeom prst="rect">
            <a:avLst/>
          </a:prstGeom>
          <a:ln>
            <a:solidFill>
              <a:schemeClr val="tx1"/>
            </a:solidFill>
          </a:ln>
        </p:spPr>
      </p:pic>
      <p:sp>
        <p:nvSpPr>
          <p:cNvPr id="5" name="TextBox 4"/>
          <p:cNvSpPr txBox="1"/>
          <p:nvPr/>
        </p:nvSpPr>
        <p:spPr>
          <a:xfrm>
            <a:off x="242903" y="1359682"/>
            <a:ext cx="6532686" cy="646331"/>
          </a:xfrm>
          <a:prstGeom prst="rect">
            <a:avLst/>
          </a:prstGeom>
          <a:noFill/>
        </p:spPr>
        <p:txBody>
          <a:bodyPr wrap="none" rtlCol="0">
            <a:spAutoFit/>
          </a:bodyPr>
          <a:lstStyle/>
          <a:p>
            <a:pPr algn="l" rtl="0"/>
            <a:r>
              <a:rPr lang="es" b="0" i="0" u="none" dirty="0">
                <a:solidFill>
                  <a:schemeClr val="tx1">
                    <a:lumMod val="65000"/>
                    <a:lumOff val="35000"/>
                  </a:schemeClr>
                </a:solidFill>
              </a:rPr>
              <a:t>Use la herramienta Sección Transversal A-B para seleccionar </a:t>
            </a:r>
            <a:endParaRPr lang="es" b="0" i="0" u="none" dirty="0" smtClean="0">
              <a:solidFill>
                <a:schemeClr val="tx1">
                  <a:lumMod val="65000"/>
                  <a:lumOff val="35000"/>
                </a:schemeClr>
              </a:solidFill>
            </a:endParaRPr>
          </a:p>
          <a:p>
            <a:pPr algn="l" rtl="0"/>
            <a:r>
              <a:rPr lang="es" b="0" i="0" u="none" dirty="0" smtClean="0">
                <a:solidFill>
                  <a:schemeClr val="tx1">
                    <a:lumMod val="65000"/>
                    <a:lumOff val="35000"/>
                  </a:schemeClr>
                </a:solidFill>
              </a:rPr>
              <a:t>una </a:t>
            </a:r>
            <a:r>
              <a:rPr lang="es" b="0" i="0" u="none" dirty="0">
                <a:solidFill>
                  <a:schemeClr val="tx1">
                    <a:lumMod val="65000"/>
                    <a:lumOff val="35000"/>
                  </a:schemeClr>
                </a:solidFill>
              </a:rPr>
              <a:t>línea a través del objeto</a:t>
            </a:r>
          </a:p>
        </p:txBody>
      </p:sp>
    </p:spTree>
    <p:extLst>
      <p:ext uri="{BB962C8B-B14F-4D97-AF65-F5344CB8AC3E}">
        <p14:creationId xmlns:p14="http://schemas.microsoft.com/office/powerpoint/2010/main" val="289273198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latin typeface="+mj-lt"/>
              </a:rPr>
              <a:t>Malla 3D - reconstrucción Poisson</a:t>
            </a:r>
          </a:p>
        </p:txBody>
      </p:sp>
      <p:sp>
        <p:nvSpPr>
          <p:cNvPr id="4" name="Slide Number Placeholder 3"/>
          <p:cNvSpPr>
            <a:spLocks noGrp="1"/>
          </p:cNvSpPr>
          <p:nvPr>
            <p:ph type="sldNum" sz="quarter" idx="12"/>
          </p:nvPr>
        </p:nvSpPr>
        <p:spPr/>
        <p:txBody>
          <a:bodyPr/>
          <a:lstStyle/>
          <a:p>
            <a:pPr algn="l" rtl="0">
              <a:defRPr/>
            </a:pPr>
            <a:fld id="{4400A483-4681-41BF-9FF1-22151483BD95}" type="slidenum">
              <a:rPr/>
              <a:pPr algn="l" rtl="0">
                <a:defRPr/>
              </a:pPr>
              <a:t>120</a:t>
            </a:fld>
            <a:endParaRPr lang="es" alt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471" y="1371599"/>
            <a:ext cx="6167531" cy="5032829"/>
          </a:xfrm>
          <a:prstGeom prst="rect">
            <a:avLst/>
          </a:prstGeom>
          <a:ln>
            <a:noFill/>
          </a:ln>
          <a:effectLst/>
        </p:spPr>
      </p:pic>
      <p:sp>
        <p:nvSpPr>
          <p:cNvPr id="7" name="TextBox 6"/>
          <p:cNvSpPr txBox="1"/>
          <p:nvPr/>
        </p:nvSpPr>
        <p:spPr>
          <a:xfrm>
            <a:off x="6640508" y="2752165"/>
            <a:ext cx="2503492" cy="1200329"/>
          </a:xfrm>
          <a:prstGeom prst="rect">
            <a:avLst/>
          </a:prstGeom>
          <a:noFill/>
        </p:spPr>
        <p:txBody>
          <a:bodyPr wrap="square" rtlCol="0">
            <a:spAutoFit/>
          </a:bodyPr>
          <a:lstStyle/>
          <a:p>
            <a:pPr algn="l" rtl="0"/>
            <a:r>
              <a:rPr lang="es" b="0" i="0" u="none">
                <a:solidFill>
                  <a:schemeClr val="tx1">
                    <a:lumMod val="65000"/>
                    <a:lumOff val="35000"/>
                  </a:schemeClr>
                </a:solidFill>
              </a:rPr>
              <a:t>Representación Malla 3d puede ser lograda con el programa MALLA 3D en HYPACK. </a:t>
            </a:r>
          </a:p>
        </p:txBody>
      </p:sp>
    </p:spTree>
    <p:extLst>
      <p:ext uri="{BB962C8B-B14F-4D97-AF65-F5344CB8AC3E}">
        <p14:creationId xmlns:p14="http://schemas.microsoft.com/office/powerpoint/2010/main" val="4658616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Levantamiento Playa Hammonasset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047" y="1573415"/>
            <a:ext cx="7772400" cy="4370185"/>
          </a:xfrm>
          <a:prstGeom prst="rect">
            <a:avLst/>
          </a:prstGeom>
          <a:ln>
            <a:noFill/>
          </a:ln>
          <a:effectLst/>
        </p:spPr>
      </p:pic>
      <p:sp>
        <p:nvSpPr>
          <p:cNvPr id="4" name="TextBox 3"/>
          <p:cNvSpPr txBox="1"/>
          <p:nvPr/>
        </p:nvSpPr>
        <p:spPr>
          <a:xfrm>
            <a:off x="242047" y="6056345"/>
            <a:ext cx="7902997" cy="338554"/>
          </a:xfrm>
          <a:prstGeom prst="rect">
            <a:avLst/>
          </a:prstGeom>
          <a:noFill/>
        </p:spPr>
        <p:txBody>
          <a:bodyPr wrap="none" rtlCol="0">
            <a:spAutoFit/>
          </a:bodyPr>
          <a:lstStyle/>
          <a:p>
            <a:pPr algn="l" rtl="0"/>
            <a:r>
              <a:rPr lang="es" sz="1600" b="0" i="0" u="none" dirty="0">
                <a:solidFill>
                  <a:schemeClr val="tx1">
                    <a:lumMod val="65000"/>
                    <a:lumOff val="35000"/>
                  </a:schemeClr>
                </a:solidFill>
              </a:rPr>
              <a:t>Este levantamiento fue completado usando todos los 16 canales del Velodyne Puck. </a:t>
            </a:r>
          </a:p>
        </p:txBody>
      </p:sp>
    </p:spTree>
    <p:extLst>
      <p:ext uri="{BB962C8B-B14F-4D97-AF65-F5344CB8AC3E}">
        <p14:creationId xmlns:p14="http://schemas.microsoft.com/office/powerpoint/2010/main" val="412875126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7472" y="0"/>
            <a:ext cx="8198322" cy="988786"/>
          </a:xfrm>
        </p:spPr>
        <p:txBody>
          <a:bodyPr/>
          <a:lstStyle/>
          <a:p>
            <a:pPr algn="l" rtl="0"/>
            <a:r>
              <a:rPr lang="es" b="0" i="0" u="none" dirty="0"/>
              <a:t>Herramientas Procesamiento dentro de HYPACK</a:t>
            </a:r>
          </a:p>
        </p:txBody>
      </p:sp>
      <p:pic>
        <p:nvPicPr>
          <p:cNvPr id="7" name="Picture 6"/>
          <p:cNvPicPr/>
          <p:nvPr/>
        </p:nvPicPr>
        <p:blipFill>
          <a:blip r:embed="rId2" cstate="print">
            <a:extLst>
              <a:ext uri="{28A0092B-C50C-407E-A947-70E740481C1C}">
                <a14:useLocalDpi xmlns:a14="http://schemas.microsoft.com/office/drawing/2010/main" val="0"/>
              </a:ext>
            </a:extLst>
          </a:blip>
          <a:stretch>
            <a:fillRect/>
          </a:stretch>
        </p:blipFill>
        <p:spPr>
          <a:xfrm>
            <a:off x="347472" y="1568823"/>
            <a:ext cx="7209775" cy="3824881"/>
          </a:xfrm>
          <a:prstGeom prst="rect">
            <a:avLst/>
          </a:prstGeom>
          <a:ln>
            <a:noFill/>
          </a:ln>
          <a:effectLst/>
        </p:spPr>
      </p:pic>
      <p:sp>
        <p:nvSpPr>
          <p:cNvPr id="6" name="TextBox 5"/>
          <p:cNvSpPr txBox="1"/>
          <p:nvPr/>
        </p:nvSpPr>
        <p:spPr>
          <a:xfrm>
            <a:off x="347472" y="5512076"/>
            <a:ext cx="7564907" cy="923330"/>
          </a:xfrm>
          <a:prstGeom prst="rect">
            <a:avLst/>
          </a:prstGeom>
          <a:noFill/>
        </p:spPr>
        <p:txBody>
          <a:bodyPr wrap="square" rtlCol="0">
            <a:spAutoFit/>
          </a:bodyPr>
          <a:lstStyle/>
          <a:p>
            <a:pPr algn="l" rtl="0"/>
            <a:r>
              <a:rPr lang="es" b="0" i="0" u="none">
                <a:solidFill>
                  <a:schemeClr val="tx1">
                    <a:lumMod val="65000"/>
                    <a:lumOff val="35000"/>
                  </a:schemeClr>
                </a:solidFill>
              </a:rPr>
              <a:t>Usar </a:t>
            </a:r>
            <a:r>
              <a:rPr lang="es" b="0" i="0" u="none">
                <a:solidFill>
                  <a:schemeClr val="tx1">
                    <a:lumMod val="65000"/>
                    <a:lumOff val="35000"/>
                  </a:schemeClr>
                </a:solidFill>
                <a:latin typeface="+mn-lt"/>
              </a:rPr>
              <a:t>los programas estándar HYPACK Y HYSWEEP para procesar LiDAR permite a los usuarios familiarizarse con el software para rápidamente adaptarse a los datos de levantamiento de la Carga Util.</a:t>
            </a:r>
          </a:p>
        </p:txBody>
      </p:sp>
    </p:spTree>
    <p:extLst>
      <p:ext uri="{BB962C8B-B14F-4D97-AF65-F5344CB8AC3E}">
        <p14:creationId xmlns:p14="http://schemas.microsoft.com/office/powerpoint/2010/main" val="69466284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129778" cy="988786"/>
          </a:xfrm>
        </p:spPr>
        <p:txBody>
          <a:bodyPr/>
          <a:lstStyle/>
          <a:p>
            <a:pPr algn="l" rtl="0"/>
            <a:r>
              <a:rPr lang="es" b="0" i="0" u="none"/>
              <a:t>Configuración y Filtros Típicos para datos LiDAR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5464" y="1704799"/>
            <a:ext cx="3681786" cy="4255047"/>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47472" y="1523998"/>
            <a:ext cx="3810000" cy="2862322"/>
          </a:xfrm>
          <a:prstGeom prst="rect">
            <a:avLst/>
          </a:prstGeom>
          <a:noFill/>
        </p:spPr>
        <p:txBody>
          <a:bodyPr wrap="square" rtlCol="0">
            <a:spAutoFit/>
          </a:bodyPr>
          <a:lstStyle/>
          <a:p>
            <a:pPr algn="l" rtl="0"/>
            <a:r>
              <a:rPr lang="es" b="0" i="0" u="none" dirty="0">
                <a:solidFill>
                  <a:schemeClr val="tx1">
                    <a:lumMod val="65000"/>
                    <a:lumOff val="35000"/>
                  </a:schemeClr>
                </a:solidFill>
              </a:rPr>
              <a:t>Los datos LiDAR son generalmente </a:t>
            </a:r>
            <a:r>
              <a:rPr lang="es" b="0" i="0" u="none" dirty="0" smtClean="0">
                <a:solidFill>
                  <a:schemeClr val="tx1">
                    <a:lumMod val="65000"/>
                    <a:lumOff val="35000"/>
                  </a:schemeClr>
                </a:solidFill>
              </a:rPr>
              <a:t>limpios </a:t>
            </a:r>
            <a:r>
              <a:rPr lang="es" b="0" i="0" u="none" dirty="0">
                <a:solidFill>
                  <a:schemeClr val="tx1">
                    <a:lumMod val="65000"/>
                    <a:lumOff val="35000"/>
                  </a:schemeClr>
                </a:solidFill>
              </a:rPr>
              <a:t>de picos experimentados en un Sonar de levantamiento Multihaz.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Los datos pueden ser </a:t>
            </a:r>
            <a:r>
              <a:rPr lang="es" b="0" i="0" u="none" dirty="0" smtClean="0">
                <a:solidFill>
                  <a:schemeClr val="tx1">
                    <a:lumMod val="65000"/>
                    <a:lumOff val="35000"/>
                  </a:schemeClr>
                </a:solidFill>
              </a:rPr>
              <a:t>limpiados </a:t>
            </a:r>
            <a:r>
              <a:rPr lang="es" b="0" i="0" u="none" dirty="0">
                <a:solidFill>
                  <a:schemeClr val="tx1">
                    <a:lumMod val="65000"/>
                    <a:lumOff val="35000"/>
                  </a:schemeClr>
                </a:solidFill>
              </a:rPr>
              <a:t>con una serie de filtros. El código SBG para Franja Angosta RTK, el modo requerido para buenos datos es 7. </a:t>
            </a:r>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4547904"/>
            <a:ext cx="3429001" cy="141194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429178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Filtrando datos GPS malos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841812"/>
            <a:ext cx="6497350" cy="352425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6867" y="1421750"/>
            <a:ext cx="2917955" cy="123810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472" y="1421750"/>
            <a:ext cx="3006835" cy="123810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010400" y="1744479"/>
            <a:ext cx="2133600" cy="3323987"/>
          </a:xfrm>
          <a:prstGeom prst="rect">
            <a:avLst/>
          </a:prstGeom>
          <a:noFill/>
        </p:spPr>
        <p:txBody>
          <a:bodyPr wrap="square" rtlCol="0">
            <a:spAutoFit/>
          </a:bodyPr>
          <a:lstStyle/>
          <a:p>
            <a:pPr algn="l" rtl="0"/>
            <a:r>
              <a:rPr lang="es" sz="1400" b="0" i="0" u="none" dirty="0">
                <a:solidFill>
                  <a:schemeClr val="tx1">
                    <a:lumMod val="65000"/>
                    <a:lumOff val="35000"/>
                  </a:schemeClr>
                </a:solidFill>
              </a:rPr>
              <a:t>Cuando se esta filtrando datos GPS con base en el valor del Modo, es importante verificar el parámetro de borrar sondajes entre puntos de posición borrados para que los malos RTK no afecten la calidad del producto final. </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A diferencia de los datos de sonar, las posiciones LiDAR no pueden ser interpoladas.</a:t>
            </a:r>
          </a:p>
        </p:txBody>
      </p:sp>
    </p:spTree>
    <p:extLst>
      <p:ext uri="{BB962C8B-B14F-4D97-AF65-F5344CB8AC3E}">
        <p14:creationId xmlns:p14="http://schemas.microsoft.com/office/powerpoint/2010/main" val="23252077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830853" cy="988786"/>
          </a:xfrm>
        </p:spPr>
        <p:txBody>
          <a:bodyPr/>
          <a:lstStyle/>
          <a:p>
            <a:pPr algn="l" rtl="0"/>
            <a:r>
              <a:rPr lang="es" b="0" i="0" u="none" dirty="0"/>
              <a:t>Usando la Herramienta Selección Manual</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122" y="1635804"/>
            <a:ext cx="8801100" cy="3535273"/>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47472" y="5288256"/>
            <a:ext cx="8534400" cy="646331"/>
          </a:xfrm>
          <a:prstGeom prst="rect">
            <a:avLst/>
          </a:prstGeom>
          <a:noFill/>
        </p:spPr>
        <p:txBody>
          <a:bodyPr wrap="square" rtlCol="0">
            <a:spAutoFit/>
          </a:bodyPr>
          <a:lstStyle/>
          <a:p>
            <a:pPr algn="l" rtl="0"/>
            <a:r>
              <a:rPr lang="es" b="0" i="0" u="none" dirty="0">
                <a:solidFill>
                  <a:schemeClr val="tx1">
                    <a:lumMod val="65000"/>
                    <a:lumOff val="35000"/>
                  </a:schemeClr>
                </a:solidFill>
              </a:rPr>
              <a:t>La Herramienta Selección Manual en el Editor MBMAX permite al usuario la habilidad de crear un perfil para visualización/edición en cualquier ubicación dentro de los datos.  </a:t>
            </a:r>
          </a:p>
        </p:txBody>
      </p:sp>
    </p:spTree>
    <p:extLst>
      <p:ext uri="{BB962C8B-B14F-4D97-AF65-F5344CB8AC3E}">
        <p14:creationId xmlns:p14="http://schemas.microsoft.com/office/powerpoint/2010/main" val="244664676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678264"/>
            <a:ext cx="8446904" cy="454324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Connector 3"/>
          <p:cNvCxnSpPr/>
          <p:nvPr/>
        </p:nvCxnSpPr>
        <p:spPr>
          <a:xfrm>
            <a:off x="6673910" y="2487706"/>
            <a:ext cx="0" cy="3589892"/>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110174" y="3185970"/>
            <a:ext cx="2185412" cy="276999"/>
          </a:xfrm>
          <a:prstGeom prst="rect">
            <a:avLst/>
          </a:prstGeom>
          <a:noFill/>
          <a:effectLst/>
        </p:spPr>
        <p:txBody>
          <a:bodyPr wrap="square" rtlCol="0">
            <a:spAutoFit/>
          </a:bodyPr>
          <a:lstStyle/>
          <a:p>
            <a:pPr algn="l" rtl="0"/>
            <a:r>
              <a:rPr lang="es" sz="1200" b="0" i="0" u="none" dirty="0">
                <a:solidFill>
                  <a:schemeClr val="bg1"/>
                </a:solidFill>
              </a:rPr>
              <a:t>Hora de Inicio: 15:55.52</a:t>
            </a:r>
          </a:p>
        </p:txBody>
      </p:sp>
      <p:sp>
        <p:nvSpPr>
          <p:cNvPr id="7" name="TextBox 6"/>
          <p:cNvSpPr txBox="1"/>
          <p:nvPr/>
        </p:nvSpPr>
        <p:spPr>
          <a:xfrm>
            <a:off x="5434770" y="5087145"/>
            <a:ext cx="2145317" cy="276999"/>
          </a:xfrm>
          <a:prstGeom prst="rect">
            <a:avLst/>
          </a:prstGeom>
          <a:noFill/>
          <a:effectLst/>
        </p:spPr>
        <p:txBody>
          <a:bodyPr wrap="square" rtlCol="0">
            <a:spAutoFit/>
          </a:bodyPr>
          <a:lstStyle/>
          <a:p>
            <a:pPr algn="l" rtl="0"/>
            <a:r>
              <a:rPr lang="es" sz="1200" b="0" i="0" u="none">
                <a:solidFill>
                  <a:schemeClr val="bg1"/>
                </a:solidFill>
              </a:rPr>
              <a:t>Hora Finalización: 15:59.00</a:t>
            </a:r>
          </a:p>
        </p:txBody>
      </p:sp>
      <p:sp>
        <p:nvSpPr>
          <p:cNvPr id="6" name="TextBox 5"/>
          <p:cNvSpPr txBox="1"/>
          <p:nvPr/>
        </p:nvSpPr>
        <p:spPr>
          <a:xfrm>
            <a:off x="2600438" y="3974975"/>
            <a:ext cx="4073472" cy="276999"/>
          </a:xfrm>
          <a:prstGeom prst="rect">
            <a:avLst/>
          </a:prstGeom>
          <a:noFill/>
          <a:effectLst/>
        </p:spPr>
        <p:txBody>
          <a:bodyPr wrap="square" rtlCol="0">
            <a:spAutoFit/>
          </a:bodyPr>
          <a:lstStyle/>
          <a:p>
            <a:pPr algn="l" rtl="0"/>
            <a:r>
              <a:rPr lang="es" sz="1200" b="0" i="0" u="none">
                <a:solidFill>
                  <a:schemeClr val="bg1"/>
                </a:solidFill>
              </a:rPr>
              <a:t>Tiempo Total de Vuelo: 5 minutos 6 segundos</a:t>
            </a:r>
          </a:p>
        </p:txBody>
      </p:sp>
      <p:sp>
        <p:nvSpPr>
          <p:cNvPr id="2" name="Title 1"/>
          <p:cNvSpPr>
            <a:spLocks noGrp="1"/>
          </p:cNvSpPr>
          <p:nvPr>
            <p:ph type="title"/>
          </p:nvPr>
        </p:nvSpPr>
        <p:spPr>
          <a:xfrm>
            <a:off x="347472" y="0"/>
            <a:ext cx="7941949" cy="988786"/>
          </a:xfrm>
        </p:spPr>
        <p:txBody>
          <a:bodyPr/>
          <a:lstStyle/>
          <a:p>
            <a:pPr algn="l" rtl="0"/>
            <a:r>
              <a:rPr lang="es" b="0" i="0" u="none" dirty="0"/>
              <a:t>Vuelo Tiempo en el Sitio de Prueba NCDOT</a:t>
            </a:r>
          </a:p>
        </p:txBody>
      </p:sp>
    </p:spTree>
    <p:extLst>
      <p:ext uri="{BB962C8B-B14F-4D97-AF65-F5344CB8AC3E}">
        <p14:creationId xmlns:p14="http://schemas.microsoft.com/office/powerpoint/2010/main" val="129793795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Sensor Vuelo</a:t>
            </a: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768" y="1270374"/>
            <a:ext cx="4423051" cy="173179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472" y="5079021"/>
            <a:ext cx="4450347" cy="1395865"/>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768" y="3099980"/>
            <a:ext cx="4450347" cy="187653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269220" y="1643210"/>
            <a:ext cx="3429000" cy="3785652"/>
          </a:xfrm>
          <a:prstGeom prst="rect">
            <a:avLst/>
          </a:prstGeom>
          <a:noFill/>
        </p:spPr>
        <p:txBody>
          <a:bodyPr wrap="square" rtlCol="0">
            <a:spAutoFit/>
          </a:bodyPr>
          <a:lstStyle/>
          <a:p>
            <a:pPr algn="l" rtl="0"/>
            <a:r>
              <a:rPr lang="es" sz="1600" b="0" i="0" u="none" dirty="0">
                <a:solidFill>
                  <a:schemeClr val="tx1">
                    <a:lumMod val="65000"/>
                    <a:lumOff val="35000"/>
                  </a:schemeClr>
                </a:solidFill>
              </a:rPr>
              <a:t>La ventana Marea permite al usuario verificar los datos de vuelo por </a:t>
            </a:r>
            <a:r>
              <a:rPr lang="es" sz="1600" b="0" i="0" u="none" dirty="0" smtClean="0">
                <a:solidFill>
                  <a:schemeClr val="tx1">
                    <a:lumMod val="65000"/>
                    <a:lumOff val="35000"/>
                  </a:schemeClr>
                </a:solidFill>
              </a:rPr>
              <a:t>una adecuada </a:t>
            </a:r>
            <a:r>
              <a:rPr lang="es" sz="1600" b="0" i="0" u="none" dirty="0">
                <a:solidFill>
                  <a:schemeClr val="tx1">
                    <a:lumMod val="65000"/>
                    <a:lumOff val="35000"/>
                  </a:schemeClr>
                </a:solidFill>
              </a:rPr>
              <a:t>elevación.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La ventana de Cabeceo y Balanceo permite al usuario ver y editar los datos desde el IMU si es necesario. </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La ventana Velocidad permite al usuario la habilidad para QC la velocidad del vuelo. Si la velocidad es editada, la correspondiente posición es borrada y los datos LiDAR que van con esa posición también. </a:t>
            </a:r>
          </a:p>
        </p:txBody>
      </p:sp>
    </p:spTree>
    <p:extLst>
      <p:ext uri="{BB962C8B-B14F-4D97-AF65-F5344CB8AC3E}">
        <p14:creationId xmlns:p14="http://schemas.microsoft.com/office/powerpoint/2010/main" val="31437183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Volumen Pila de Almacenamiento.</a:t>
            </a:r>
            <a:r>
              <a:rPr lang="es"/>
              <a:t/>
            </a:r>
            <a:br>
              <a:rPr lang="es"/>
            </a:br>
            <a:endParaRPr lang="es" dirty="0"/>
          </a:p>
        </p:txBody>
      </p:sp>
      <p:sp>
        <p:nvSpPr>
          <p:cNvPr id="4" name="Slide Number Placeholder 3"/>
          <p:cNvSpPr>
            <a:spLocks noGrp="1"/>
          </p:cNvSpPr>
          <p:nvPr>
            <p:ph type="sldNum" sz="quarter" idx="12"/>
          </p:nvPr>
        </p:nvSpPr>
        <p:spPr/>
        <p:txBody>
          <a:bodyPr/>
          <a:lstStyle/>
          <a:p>
            <a:pPr algn="l" rtl="0"/>
            <a:fld id="{8B0EDE77-C530-4ADB-AD74-A99B71A289FB}" type="slidenum">
              <a:rPr/>
              <a:pPr algn="l" rtl="0"/>
              <a:t>128</a:t>
            </a:fld>
            <a:endParaRPr lang="es"/>
          </a:p>
        </p:txBody>
      </p:sp>
    </p:spTree>
    <p:extLst>
      <p:ext uri="{BB962C8B-B14F-4D97-AF65-F5344CB8AC3E}">
        <p14:creationId xmlns:p14="http://schemas.microsoft.com/office/powerpoint/2010/main" val="215410643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de Depósitos TIN</a:t>
            </a:r>
          </a:p>
        </p:txBody>
      </p:sp>
      <p:sp>
        <p:nvSpPr>
          <p:cNvPr id="3" name="Content Placeholder 2"/>
          <p:cNvSpPr>
            <a:spLocks noGrp="1"/>
          </p:cNvSpPr>
          <p:nvPr>
            <p:ph sz="half" idx="1"/>
          </p:nvPr>
        </p:nvSpPr>
        <p:spPr>
          <a:xfrm>
            <a:off x="347472" y="5554715"/>
            <a:ext cx="8098875" cy="4519651"/>
          </a:xfrm>
        </p:spPr>
        <p:txBody>
          <a:bodyPr>
            <a:noAutofit/>
          </a:bodyPr>
          <a:lstStyle/>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50000"/>
                    <a:lumOff val="50000"/>
                  </a:schemeClr>
                </a:solidFill>
              </a:rPr>
              <a:t>Rápidamente calcule volúmenes de un área usando un archivo de borde.</a:t>
            </a:r>
            <a:endParaRPr lang="es" sz="1800" baseline="0" dirty="0">
              <a:solidFill>
                <a:schemeClr val="tx1">
                  <a:lumMod val="50000"/>
                  <a:lumOff val="50000"/>
                </a:schemeClr>
              </a:solidFill>
            </a:endParaRPr>
          </a:p>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50000"/>
                    <a:lumOff val="50000"/>
                  </a:schemeClr>
                </a:solidFill>
              </a:rPr>
              <a:t>Múltiples depósitos pueden ser medidos de una vez usando bordes individuales.</a:t>
            </a:r>
          </a:p>
          <a:p>
            <a:pPr marL="457200" indent="-457200" algn="l" rtl="0">
              <a:buClr>
                <a:schemeClr val="tx1">
                  <a:lumMod val="50000"/>
                  <a:lumOff val="50000"/>
                </a:schemeClr>
              </a:buClr>
              <a:buFont typeface="Arial" panose="020B0604020202020204" pitchFamily="34" charset="0"/>
              <a:buChar char="•"/>
            </a:pPr>
            <a:endParaRPr lang="es" sz="1800" baseline="0" dirty="0">
              <a:solidFill>
                <a:schemeClr val="tx1">
                  <a:lumMod val="50000"/>
                  <a:lumOff val="50000"/>
                </a:schemeClr>
              </a:solidFill>
            </a:endParaRPr>
          </a:p>
        </p:txBody>
      </p:sp>
      <p:pic>
        <p:nvPicPr>
          <p:cNvPr id="1026" name="Picture 2"/>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46" t="18592" r="23450" b="13563"/>
          <a:stretch/>
        </p:blipFill>
        <p:spPr bwMode="auto">
          <a:xfrm>
            <a:off x="775402" y="1382221"/>
            <a:ext cx="6100741" cy="40090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39383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LiDAR - Prueba Parcheo</a:t>
            </a:r>
          </a:p>
        </p:txBody>
      </p:sp>
      <p:sp>
        <p:nvSpPr>
          <p:cNvPr id="3" name="Slide Number Placeholder 2"/>
          <p:cNvSpPr>
            <a:spLocks noGrp="1"/>
          </p:cNvSpPr>
          <p:nvPr>
            <p:ph type="sldNum" sz="quarter" idx="12"/>
          </p:nvPr>
        </p:nvSpPr>
        <p:spPr/>
        <p:txBody>
          <a:bodyPr/>
          <a:lstStyle/>
          <a:p>
            <a:pPr algn="l" rtl="0"/>
            <a:fld id="{001585DE-EFE5-4972-A4FE-97485F42B35F}" type="slidenum">
              <a:rPr/>
              <a:t>13</a:t>
            </a:fld>
            <a:endParaRPr lang="es"/>
          </a:p>
        </p:txBody>
      </p:sp>
      <p:pic>
        <p:nvPicPr>
          <p:cNvPr id="4" name="Picture 3"/>
          <p:cNvPicPr>
            <a:picLocks noChangeAspect="1"/>
          </p:cNvPicPr>
          <p:nvPr/>
        </p:nvPicPr>
        <p:blipFill>
          <a:blip r:embed="rId2"/>
          <a:stretch>
            <a:fillRect/>
          </a:stretch>
        </p:blipFill>
        <p:spPr>
          <a:xfrm>
            <a:off x="281487" y="1369601"/>
            <a:ext cx="6320739" cy="2284377"/>
          </a:xfrm>
          <a:prstGeom prst="rect">
            <a:avLst/>
          </a:prstGeom>
        </p:spPr>
      </p:pic>
      <p:pic>
        <p:nvPicPr>
          <p:cNvPr id="5" name="Picture 4"/>
          <p:cNvPicPr>
            <a:picLocks noChangeAspect="1"/>
          </p:cNvPicPr>
          <p:nvPr/>
        </p:nvPicPr>
        <p:blipFill>
          <a:blip r:embed="rId3"/>
          <a:stretch>
            <a:fillRect/>
          </a:stretch>
        </p:blipFill>
        <p:spPr>
          <a:xfrm>
            <a:off x="281486" y="3895244"/>
            <a:ext cx="6320739" cy="2267919"/>
          </a:xfrm>
          <a:prstGeom prst="rect">
            <a:avLst/>
          </a:prstGeom>
        </p:spPr>
      </p:pic>
      <p:sp>
        <p:nvSpPr>
          <p:cNvPr id="6" name="TextBox 5"/>
          <p:cNvSpPr txBox="1"/>
          <p:nvPr/>
        </p:nvSpPr>
        <p:spPr>
          <a:xfrm>
            <a:off x="6750006" y="1850069"/>
            <a:ext cx="2320103" cy="2800767"/>
          </a:xfrm>
          <a:prstGeom prst="rect">
            <a:avLst/>
          </a:prstGeom>
          <a:noFill/>
        </p:spPr>
        <p:txBody>
          <a:bodyPr wrap="square" rtlCol="0">
            <a:spAutoFit/>
          </a:bodyPr>
          <a:lstStyle/>
          <a:p>
            <a:pPr algn="l" rtl="0"/>
            <a:r>
              <a:rPr lang="es" sz="1600" b="0" i="0" u="none">
                <a:solidFill>
                  <a:schemeClr val="tx1">
                    <a:lumMod val="65000"/>
                    <a:lumOff val="35000"/>
                  </a:schemeClr>
                </a:solidFill>
              </a:rPr>
              <a:t>Cada uno de los parámetros de la prueba de parcheo necesita ser calculada varias veces para alcanzar los mejores resultados. </a:t>
            </a:r>
          </a:p>
          <a:p>
            <a:endParaRPr lang="es" sz="1600" dirty="0">
              <a:solidFill>
                <a:schemeClr val="tx1">
                  <a:lumMod val="65000"/>
                  <a:lumOff val="35000"/>
                </a:schemeClr>
              </a:solidFill>
            </a:endParaRPr>
          </a:p>
          <a:p>
            <a:pPr algn="l" rtl="0"/>
            <a:r>
              <a:rPr lang="es" sz="1600" b="0" i="0" u="none">
                <a:solidFill>
                  <a:schemeClr val="tx1">
                    <a:lumMod val="65000"/>
                    <a:lumOff val="35000"/>
                  </a:schemeClr>
                </a:solidFill>
              </a:rPr>
              <a:t>La captura de pantalla aqui muestra un antes y un después de una torre de luz con la calibración de Guiñada. </a:t>
            </a:r>
          </a:p>
        </p:txBody>
      </p:sp>
    </p:spTree>
    <p:extLst>
      <p:ext uri="{BB962C8B-B14F-4D97-AF65-F5344CB8AC3E}">
        <p14:creationId xmlns:p14="http://schemas.microsoft.com/office/powerpoint/2010/main" val="391073282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p>
        </p:txBody>
      </p:sp>
      <p:sp>
        <p:nvSpPr>
          <p:cNvPr id="5" name="Slide Number Placeholder 4"/>
          <p:cNvSpPr>
            <a:spLocks noGrp="1"/>
          </p:cNvSpPr>
          <p:nvPr>
            <p:ph type="sldNum" sz="quarter" idx="12"/>
          </p:nvPr>
        </p:nvSpPr>
        <p:spPr/>
        <p:txBody>
          <a:bodyPr/>
          <a:lstStyle/>
          <a:p>
            <a:pPr algn="l" rtl="0"/>
            <a:fld id="{85E8AA4D-0D70-493C-908B-27002ACFC956}" type="slidenum">
              <a:rPr/>
              <a:t>130</a:t>
            </a:fld>
            <a:endParaRPr lang="es"/>
          </a:p>
        </p:txBody>
      </p:sp>
      <p:pic>
        <p:nvPicPr>
          <p:cNvPr id="3" name="Picture 2"/>
          <p:cNvPicPr>
            <a:picLocks noChangeAspect="1"/>
          </p:cNvPicPr>
          <p:nvPr/>
        </p:nvPicPr>
        <p:blipFill>
          <a:blip r:embed="rId2"/>
          <a:stretch>
            <a:fillRect/>
          </a:stretch>
        </p:blipFill>
        <p:spPr>
          <a:xfrm>
            <a:off x="347472" y="1510451"/>
            <a:ext cx="7826391" cy="3441051"/>
          </a:xfrm>
          <a:prstGeom prst="rect">
            <a:avLst/>
          </a:prstGeom>
          <a:ln>
            <a:solidFill>
              <a:schemeClr val="tx1">
                <a:lumMod val="65000"/>
                <a:lumOff val="35000"/>
              </a:schemeClr>
            </a:solidFill>
          </a:ln>
        </p:spPr>
      </p:pic>
      <p:sp>
        <p:nvSpPr>
          <p:cNvPr id="4" name="TextBox 3"/>
          <p:cNvSpPr txBox="1"/>
          <p:nvPr/>
        </p:nvSpPr>
        <p:spPr>
          <a:xfrm>
            <a:off x="347472" y="5150001"/>
            <a:ext cx="7826391" cy="646331"/>
          </a:xfrm>
          <a:prstGeom prst="rect">
            <a:avLst/>
          </a:prstGeom>
          <a:noFill/>
        </p:spPr>
        <p:txBody>
          <a:bodyPr wrap="square" rtlCol="0">
            <a:spAutoFit/>
          </a:bodyPr>
          <a:lstStyle/>
          <a:p>
            <a:pPr algn="l" rtl="0"/>
            <a:r>
              <a:rPr lang="es" b="0" i="0" u="none">
                <a:solidFill>
                  <a:schemeClr val="tx1">
                    <a:lumMod val="65000"/>
                    <a:lumOff val="35000"/>
                  </a:schemeClr>
                </a:solidFill>
              </a:rPr>
              <a:t>Para comenzar el volumen de depósito, un archivo de borde es requerido para cada pila a ser calculada.</a:t>
            </a:r>
          </a:p>
        </p:txBody>
      </p:sp>
    </p:spTree>
    <p:extLst>
      <p:ext uri="{BB962C8B-B14F-4D97-AF65-F5344CB8AC3E}">
        <p14:creationId xmlns:p14="http://schemas.microsoft.com/office/powerpoint/2010/main" val="166619861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p>
        </p:txBody>
      </p:sp>
      <p:sp>
        <p:nvSpPr>
          <p:cNvPr id="5" name="Slide Number Placeholder 4"/>
          <p:cNvSpPr>
            <a:spLocks noGrp="1"/>
          </p:cNvSpPr>
          <p:nvPr>
            <p:ph type="sldNum" sz="quarter" idx="12"/>
          </p:nvPr>
        </p:nvSpPr>
        <p:spPr/>
        <p:txBody>
          <a:bodyPr/>
          <a:lstStyle/>
          <a:p>
            <a:pPr algn="l" rtl="0"/>
            <a:fld id="{85E8AA4D-0D70-493C-908B-27002ACFC956}" type="slidenum">
              <a:rPr/>
              <a:t>131</a:t>
            </a:fld>
            <a:endParaRPr lang="es"/>
          </a:p>
        </p:txBody>
      </p:sp>
      <p:sp>
        <p:nvSpPr>
          <p:cNvPr id="8" name="TextBox 7"/>
          <p:cNvSpPr txBox="1"/>
          <p:nvPr/>
        </p:nvSpPr>
        <p:spPr>
          <a:xfrm>
            <a:off x="6767771" y="1876214"/>
            <a:ext cx="2057884" cy="3139321"/>
          </a:xfrm>
          <a:prstGeom prst="rect">
            <a:avLst/>
          </a:prstGeom>
          <a:noFill/>
        </p:spPr>
        <p:txBody>
          <a:bodyPr wrap="square" rtlCol="0">
            <a:spAutoFit/>
          </a:bodyPr>
          <a:lstStyle/>
          <a:p>
            <a:pPr algn="l" rtl="0"/>
            <a:r>
              <a:rPr lang="es" b="0" i="0" u="none">
                <a:solidFill>
                  <a:schemeClr val="tx1">
                    <a:lumMod val="65000"/>
                    <a:lumOff val="35000"/>
                  </a:schemeClr>
                </a:solidFill>
              </a:rPr>
              <a:t>Cada pila es calculada separadamente</a:t>
            </a:r>
          </a:p>
          <a:p>
            <a:endParaRPr lang="es" dirty="0">
              <a:solidFill>
                <a:schemeClr val="tx1">
                  <a:lumMod val="65000"/>
                  <a:lumOff val="35000"/>
                </a:schemeClr>
              </a:solidFill>
            </a:endParaRPr>
          </a:p>
          <a:p>
            <a:pPr algn="l" rtl="0"/>
            <a:r>
              <a:rPr lang="es" b="0" i="0" u="none">
                <a:solidFill>
                  <a:schemeClr val="tx1">
                    <a:lumMod val="65000"/>
                    <a:lumOff val="35000"/>
                  </a:schemeClr>
                </a:solidFill>
              </a:rPr>
              <a:t>Volumen, Vacío, Perímetro y Area son calculados por cada borde</a:t>
            </a:r>
          </a:p>
          <a:p>
            <a:endParaRPr lang="es" dirty="0">
              <a:solidFill>
                <a:schemeClr val="tx1">
                  <a:lumMod val="65000"/>
                  <a:lumOff val="35000"/>
                </a:schemeClr>
              </a:solidFill>
            </a:endParaRPr>
          </a:p>
          <a:p>
            <a:endParaRPr lang="es" dirty="0">
              <a:solidFill>
                <a:schemeClr val="tx1">
                  <a:lumMod val="65000"/>
                  <a:lumOff val="35000"/>
                </a:schemeClr>
              </a:solidFill>
            </a:endParaRPr>
          </a:p>
        </p:txBody>
      </p:sp>
      <p:grpSp>
        <p:nvGrpSpPr>
          <p:cNvPr id="4" name="Group 3"/>
          <p:cNvGrpSpPr/>
          <p:nvPr/>
        </p:nvGrpSpPr>
        <p:grpSpPr>
          <a:xfrm>
            <a:off x="347471" y="1503680"/>
            <a:ext cx="6263301" cy="4673599"/>
            <a:chOff x="347472" y="1862667"/>
            <a:chExt cx="5667248" cy="4160580"/>
          </a:xfrm>
        </p:grpSpPr>
        <p:pic>
          <p:nvPicPr>
            <p:cNvPr id="7" name="Picture 6"/>
            <p:cNvPicPr>
              <a:picLocks noChangeAspect="1"/>
            </p:cNvPicPr>
            <p:nvPr/>
          </p:nvPicPr>
          <p:blipFill rotWithShape="1">
            <a:blip r:embed="rId2"/>
            <a:srcRect l="1053" t="10853" r="79196" b="1147"/>
            <a:stretch/>
          </p:blipFill>
          <p:spPr>
            <a:xfrm>
              <a:off x="347472" y="1862667"/>
              <a:ext cx="1230715" cy="4160580"/>
            </a:xfrm>
            <a:prstGeom prst="rect">
              <a:avLst/>
            </a:prstGeom>
            <a:ln>
              <a:solidFill>
                <a:schemeClr val="tx1"/>
              </a:solidFill>
            </a:ln>
          </p:spPr>
        </p:pic>
        <p:pic>
          <p:nvPicPr>
            <p:cNvPr id="3" name="Picture 2"/>
            <p:cNvPicPr>
              <a:picLocks noChangeAspect="1"/>
            </p:cNvPicPr>
            <p:nvPr/>
          </p:nvPicPr>
          <p:blipFill>
            <a:blip r:embed="rId3"/>
            <a:stretch>
              <a:fillRect/>
            </a:stretch>
          </p:blipFill>
          <p:spPr>
            <a:xfrm>
              <a:off x="1595639" y="1862667"/>
              <a:ext cx="4419081" cy="4150094"/>
            </a:xfrm>
            <a:prstGeom prst="rect">
              <a:avLst/>
            </a:prstGeom>
            <a:ln>
              <a:solidFill>
                <a:schemeClr val="tx1">
                  <a:lumMod val="75000"/>
                  <a:lumOff val="25000"/>
                </a:schemeClr>
              </a:solidFill>
            </a:ln>
          </p:spPr>
        </p:pic>
      </p:grpSp>
    </p:spTree>
    <p:extLst>
      <p:ext uri="{BB962C8B-B14F-4D97-AF65-F5344CB8AC3E}">
        <p14:creationId xmlns:p14="http://schemas.microsoft.com/office/powerpoint/2010/main" val="108602914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a:t>
            </a:r>
            <a:r>
              <a:rPr lang="es" sz="1600" b="0" i="0" u="none">
                <a:solidFill>
                  <a:schemeClr val="tx1">
                    <a:lumMod val="65000"/>
                    <a:lumOff val="35000"/>
                  </a:schemeClr>
                </a:solidFill>
              </a:rPr>
              <a:t>( </a:t>
            </a:r>
            <a:r>
              <a:rPr lang="es" sz="1600" b="0" i="0" u="none"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2261479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LiDAR Prueba Parcheo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14</a:t>
            </a:fld>
            <a:endParaRPr lang="es"/>
          </a:p>
        </p:txBody>
      </p:sp>
      <p:pic>
        <p:nvPicPr>
          <p:cNvPr id="1026" name="Picture 2" descr="Calibration Lightpo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1740" y="1606461"/>
            <a:ext cx="3420019" cy="4560916"/>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1028" name="Picture 4" descr="Patch Test Lightpole Point Clou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1606461"/>
            <a:ext cx="3367206" cy="456091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25518" y="1184743"/>
            <a:ext cx="3489160" cy="369332"/>
          </a:xfrm>
          <a:prstGeom prst="rect">
            <a:avLst/>
          </a:prstGeom>
          <a:noFill/>
        </p:spPr>
        <p:txBody>
          <a:bodyPr wrap="none" rtlCol="0">
            <a:spAutoFit/>
          </a:bodyPr>
          <a:lstStyle/>
          <a:p>
            <a:pPr algn="l" rtl="0"/>
            <a:r>
              <a:rPr lang="es" b="0" i="0" u="none">
                <a:solidFill>
                  <a:schemeClr val="tx1">
                    <a:lumMod val="65000"/>
                    <a:lumOff val="35000"/>
                  </a:schemeClr>
                </a:solidFill>
              </a:rPr>
              <a:t>Los resultados de una buena Prueba Parcheo</a:t>
            </a:r>
          </a:p>
        </p:txBody>
      </p:sp>
    </p:spTree>
    <p:extLst>
      <p:ext uri="{BB962C8B-B14F-4D97-AF65-F5344CB8AC3E}">
        <p14:creationId xmlns:p14="http://schemas.microsoft.com/office/powerpoint/2010/main" val="3378483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8187" y="2514600"/>
            <a:ext cx="8887625" cy="1362075"/>
          </a:xfrm>
        </p:spPr>
        <p:txBody>
          <a:bodyPr/>
          <a:lstStyle/>
          <a:p>
            <a:pPr algn="l" rtl="0"/>
            <a:r>
              <a:rPr lang="es" sz="4400" b="0" i="0" u="none" dirty="0"/>
              <a:t>Correcciones RTK y Configuración</a:t>
            </a:r>
          </a:p>
        </p:txBody>
      </p:sp>
    </p:spTree>
    <p:extLst>
      <p:ext uri="{BB962C8B-B14F-4D97-AF65-F5344CB8AC3E}">
        <p14:creationId xmlns:p14="http://schemas.microsoft.com/office/powerpoint/2010/main" val="962184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l" rtl="0" eaLnBrk="1" hangingPunct="1"/>
            <a:r>
              <a:rPr lang="es" sz="3200" b="1" i="0" u="none">
                <a:latin typeface="Arial" pitchFamily="34" charset="0"/>
                <a:cs typeface="Arial" pitchFamily="34" charset="0"/>
              </a:rPr>
              <a:t>Cálculo Mareas RTK</a:t>
            </a:r>
          </a:p>
        </p:txBody>
      </p:sp>
      <p:sp>
        <p:nvSpPr>
          <p:cNvPr id="7" name="TextBox 6"/>
          <p:cNvSpPr txBox="1"/>
          <p:nvPr/>
        </p:nvSpPr>
        <p:spPr>
          <a:xfrm>
            <a:off x="458788" y="1298575"/>
            <a:ext cx="7924800" cy="5201424"/>
          </a:xfrm>
          <a:prstGeom prst="rect">
            <a:avLst/>
          </a:prstGeom>
          <a:noFill/>
          <a:ln>
            <a:noFill/>
          </a:ln>
        </p:spPr>
        <p:txBody>
          <a:bodyPr>
            <a:spAutoFit/>
          </a:bodyPr>
          <a:lstStyle/>
          <a:p>
            <a:pPr lvl="1" algn="l" rtl="0">
              <a:defRPr/>
            </a:pPr>
            <a:r>
              <a:rPr lang="es" b="0" i="0" u="none" dirty="0">
                <a:solidFill>
                  <a:srgbClr val="0091BC"/>
                </a:solidFill>
                <a:latin typeface="Arial" charset="0"/>
              </a:rPr>
              <a:t>Escoja desde que fuente están basados los valores K y N</a:t>
            </a:r>
          </a:p>
          <a:p>
            <a:pPr marL="696913" indent="-285750" algn="l" rtl="0" eaLnBrk="1" fontAlgn="auto" hangingPunct="1">
              <a:spcBef>
                <a:spcPts val="0"/>
              </a:spcBef>
              <a:spcAft>
                <a:spcPts val="0"/>
              </a:spcAft>
              <a:buFont typeface="Arial" panose="020B0604020202020204" pitchFamily="34" charset="0"/>
              <a:buChar char="•"/>
              <a:defRPr/>
            </a:pPr>
            <a:r>
              <a:rPr lang="es" sz="1600" b="0" i="0" u="none" dirty="0">
                <a:solidFill>
                  <a:schemeClr val="tx1">
                    <a:lumMod val="75000"/>
                    <a:lumOff val="25000"/>
                  </a:schemeClr>
                </a:solidFill>
              </a:rPr>
              <a:t>Modelo Geoidal:</a:t>
            </a:r>
            <a:endParaRPr lang="es" sz="1600" dirty="0">
              <a:solidFill>
                <a:srgbClr val="0091BC"/>
              </a:solidFill>
            </a:endParaRPr>
          </a:p>
          <a:p>
            <a:pPr marL="1154113" lvl="1" indent="-285750" algn="l" rtl="0" eaLnBrk="1" fontAlgn="auto" hangingPunct="1">
              <a:spcBef>
                <a:spcPts val="0"/>
              </a:spcBef>
              <a:spcAft>
                <a:spcPts val="0"/>
              </a:spcAft>
              <a:buFont typeface="Arial" panose="020B0604020202020204" pitchFamily="34" charset="0"/>
              <a:buChar char="•"/>
              <a:defRPr/>
            </a:pPr>
            <a:r>
              <a:rPr lang="es" sz="1400" b="0" i="0" u="none" dirty="0">
                <a:solidFill>
                  <a:srgbClr val="0091BC"/>
                </a:solidFill>
              </a:rPr>
              <a:t>Usado en los métodos de Mareas RTK.</a:t>
            </a:r>
          </a:p>
          <a:p>
            <a:pPr marL="696913" indent="-285750" algn="l" rtl="0" eaLnBrk="1" fontAlgn="auto" hangingPunct="1">
              <a:spcBef>
                <a:spcPts val="0"/>
              </a:spcBef>
              <a:spcAft>
                <a:spcPts val="0"/>
              </a:spcAft>
              <a:buFont typeface="Arial" panose="020B0604020202020204" pitchFamily="34" charset="0"/>
              <a:buChar char="•"/>
              <a:defRPr/>
            </a:pPr>
            <a:r>
              <a:rPr lang="es" sz="1600" b="0" i="0" u="none" dirty="0">
                <a:solidFill>
                  <a:schemeClr val="tx1">
                    <a:lumMod val="75000"/>
                    <a:lumOff val="25000"/>
                  </a:schemeClr>
                </a:solidFill>
              </a:rPr>
              <a:t>Corrección Altura Ortométrica:</a:t>
            </a:r>
            <a:endParaRPr lang="es" sz="1600" dirty="0">
              <a:solidFill>
                <a:srgbClr val="0091BC"/>
              </a:solidFill>
            </a:endParaRPr>
          </a:p>
          <a:p>
            <a:pPr marL="1154113" lvl="1" indent="-285750" algn="l" rtl="0" eaLnBrk="1" fontAlgn="auto" hangingPunct="1">
              <a:spcBef>
                <a:spcPts val="0"/>
              </a:spcBef>
              <a:spcAft>
                <a:spcPts val="0"/>
              </a:spcAft>
              <a:buFont typeface="Arial" panose="020B0604020202020204" pitchFamily="34" charset="0"/>
              <a:buChar char="•"/>
              <a:defRPr/>
            </a:pPr>
            <a:r>
              <a:rPr lang="es" sz="1400" b="0" i="0" u="none" dirty="0">
                <a:solidFill>
                  <a:srgbClr val="0091BC"/>
                </a:solidFill>
              </a:rPr>
              <a:t>Usado en los métodos de Mareas RTK.</a:t>
            </a:r>
          </a:p>
          <a:p>
            <a:pPr marL="696913" indent="-285750" algn="l" rtl="0" eaLnBrk="1" fontAlgn="auto" hangingPunct="1">
              <a:spcBef>
                <a:spcPts val="0"/>
              </a:spcBef>
              <a:spcAft>
                <a:spcPts val="0"/>
              </a:spcAft>
              <a:buFont typeface="Arial" panose="020B0604020202020204" pitchFamily="34" charset="0"/>
              <a:buChar char="•"/>
              <a:defRPr/>
            </a:pPr>
            <a:r>
              <a:rPr lang="es" sz="1600" b="0" i="0" u="none" dirty="0">
                <a:solidFill>
                  <a:schemeClr val="tx1">
                    <a:lumMod val="75000"/>
                    <a:lumOff val="25000"/>
                  </a:schemeClr>
                </a:solidFill>
              </a:rPr>
              <a:t>Zona VDatum y Datum Cartográfico:</a:t>
            </a:r>
            <a:endParaRPr lang="es" sz="1600" dirty="0">
              <a:solidFill>
                <a:srgbClr val="0091BC"/>
              </a:solidFill>
            </a:endParaRPr>
          </a:p>
          <a:p>
            <a:pPr marL="1154113" lvl="1" indent="-285750" algn="l" rtl="0" eaLnBrk="1" fontAlgn="auto" hangingPunct="1">
              <a:spcBef>
                <a:spcPts val="0"/>
              </a:spcBef>
              <a:spcAft>
                <a:spcPts val="0"/>
              </a:spcAft>
              <a:buFont typeface="Arial" panose="020B0604020202020204" pitchFamily="34" charset="0"/>
              <a:buChar char="•"/>
              <a:defRPr/>
            </a:pPr>
            <a:r>
              <a:rPr lang="es" sz="1400" b="0" i="0" u="none" dirty="0">
                <a:solidFill>
                  <a:srgbClr val="0091BC"/>
                </a:solidFill>
              </a:rPr>
              <a:t>Usado en el método MAREAS RTK VDatum.</a:t>
            </a:r>
          </a:p>
          <a:p>
            <a:pPr marL="696913" indent="-285750" algn="l" rtl="0" eaLnBrk="1" hangingPunct="1">
              <a:buFont typeface="Arial" panose="020B0604020202020204" pitchFamily="34" charset="0"/>
              <a:buChar char="•"/>
              <a:defRPr/>
            </a:pPr>
            <a:r>
              <a:rPr lang="es" sz="1600" b="0" i="0" u="none" dirty="0">
                <a:solidFill>
                  <a:schemeClr val="tx1">
                    <a:lumMod val="75000"/>
                    <a:lumOff val="25000"/>
                  </a:schemeClr>
                </a:solidFill>
                <a:cs typeface="Arial" pitchFamily="34" charset="0"/>
              </a:rPr>
              <a:t>Ajuste Cuadrícula Local</a:t>
            </a:r>
            <a:endParaRPr lang="es" sz="1600" dirty="0">
              <a:solidFill>
                <a:srgbClr val="0091BC"/>
              </a:solidFill>
              <a:cs typeface="Arial" pitchFamily="34" charset="0"/>
            </a:endParaRPr>
          </a:p>
          <a:p>
            <a:pPr marL="1154113" lvl="1" indent="-285750" algn="l" rtl="0" eaLnBrk="1" hangingPunct="1">
              <a:buFont typeface="Arial" panose="020B0604020202020204" pitchFamily="34" charset="0"/>
              <a:buChar char="•"/>
              <a:defRPr/>
            </a:pPr>
            <a:r>
              <a:rPr lang="es" sz="1400" b="0" i="0" u="none" dirty="0">
                <a:solidFill>
                  <a:srgbClr val="0091BC"/>
                </a:solidFill>
                <a:cs typeface="Arial" pitchFamily="34" charset="0"/>
              </a:rPr>
              <a:t>Usado para convertir a cuadrícula de ingeniería local. Tiene su propia presentación.</a:t>
            </a:r>
          </a:p>
          <a:p>
            <a:pPr marL="696913" indent="-285750" algn="l" rtl="0" eaLnBrk="1" hangingPunct="1">
              <a:buFont typeface="Arial" panose="020B0604020202020204" pitchFamily="34" charset="0"/>
              <a:buChar char="•"/>
              <a:defRPr/>
            </a:pPr>
            <a:r>
              <a:rPr lang="es" sz="1600" b="0" i="0" u="none" dirty="0">
                <a:solidFill>
                  <a:schemeClr val="tx1">
                    <a:lumMod val="75000"/>
                    <a:lumOff val="25000"/>
                  </a:schemeClr>
                </a:solidFill>
                <a:cs typeface="Arial" pitchFamily="34" charset="0"/>
              </a:rPr>
              <a:t>Nivel Datum Cartográfico sobre el geoide.</a:t>
            </a:r>
            <a:endParaRPr lang="es" sz="1600" dirty="0">
              <a:solidFill>
                <a:srgbClr val="0091BC"/>
              </a:solidFill>
              <a:cs typeface="Arial" pitchFamily="34" charset="0"/>
            </a:endParaRPr>
          </a:p>
          <a:p>
            <a:pPr marL="1154113" lvl="1" indent="-285750" algn="l" rtl="0" eaLnBrk="1" hangingPunct="1">
              <a:buFont typeface="Arial" panose="020B0604020202020204" pitchFamily="34" charset="0"/>
              <a:buChar char="•"/>
              <a:defRPr/>
            </a:pPr>
            <a:r>
              <a:rPr lang="es" sz="1400" b="0" i="0" u="none" dirty="0">
                <a:solidFill>
                  <a:srgbClr val="0091BC"/>
                </a:solidFill>
                <a:cs typeface="Arial" pitchFamily="34" charset="0"/>
              </a:rPr>
              <a:t>Anteriormente la Corrección Altura Ortométrica...</a:t>
            </a:r>
            <a:r>
              <a:rPr lang="es" sz="2000" b="0" i="0" u="none" dirty="0">
                <a:solidFill>
                  <a:srgbClr val="0091BC"/>
                </a:solidFill>
                <a:latin typeface="Arial" charset="0"/>
              </a:rPr>
              <a:t> </a:t>
            </a:r>
          </a:p>
          <a:p>
            <a:pPr marL="868363" lvl="1" algn="ctr" rtl="0" eaLnBrk="1" hangingPunct="1">
              <a:defRPr/>
            </a:pPr>
            <a:endParaRPr lang="es" sz="1200" dirty="0" smtClean="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smtClean="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endParaRPr lang="es" sz="1200" dirty="0">
              <a:solidFill>
                <a:srgbClr val="FF0000"/>
              </a:solidFill>
              <a:latin typeface="Arial" charset="0"/>
            </a:endParaRPr>
          </a:p>
          <a:p>
            <a:pPr marL="868363" lvl="1" algn="ctr" rtl="0" eaLnBrk="1" hangingPunct="1">
              <a:defRPr/>
            </a:pPr>
            <a:r>
              <a:rPr lang="es" sz="1400" b="1" i="0" u="none" dirty="0">
                <a:solidFill>
                  <a:srgbClr val="FF0000"/>
                </a:solidFill>
                <a:latin typeface="Arial" charset="0"/>
              </a:rPr>
              <a:t>Verifique la presentación MAREAS RTK por más detalles</a:t>
            </a:r>
          </a:p>
        </p:txBody>
      </p:sp>
      <p:pic>
        <p:nvPicPr>
          <p:cNvPr id="4813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343400"/>
            <a:ext cx="70040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762000" y="4376738"/>
            <a:ext cx="2057400" cy="17192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245998848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xmlns="" id="{0F9E5C36-DCF0-4A63-ACE3-1CBA93D3A114}"/>
              </a:ext>
            </a:extLst>
          </p:cNvPr>
          <p:cNvGraphicFramePr>
            <a:graphicFrameLocks noChangeAspect="1"/>
          </p:cNvGraphicFramePr>
          <p:nvPr>
            <p:extLst>
              <p:ext uri="{D42A27DB-BD31-4B8C-83A1-F6EECF244321}">
                <p14:modId xmlns:p14="http://schemas.microsoft.com/office/powerpoint/2010/main" val="1129730316"/>
              </p:ext>
            </p:extLst>
          </p:nvPr>
        </p:nvGraphicFramePr>
        <p:xfrm>
          <a:off x="3772146" y="1089958"/>
          <a:ext cx="3426791" cy="2063751"/>
        </p:xfrm>
        <a:graphic>
          <a:graphicData uri="http://schemas.openxmlformats.org/presentationml/2006/ole">
            <mc:AlternateContent xmlns:mc="http://schemas.openxmlformats.org/markup-compatibility/2006">
              <mc:Choice xmlns:v="urn:schemas-microsoft-com:vml" Requires="v">
                <p:oleObj spid="_x0000_s2050" r:id="rId4" imgW="6095160" imgH="3669840" progId="">
                  <p:embed/>
                </p:oleObj>
              </mc:Choice>
              <mc:Fallback>
                <p:oleObj r:id="rId4" imgW="6095160" imgH="3669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2146" y="1089958"/>
                        <a:ext cx="3426791" cy="206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782" name="Line 14"/>
          <p:cNvSpPr>
            <a:spLocks noChangeShapeType="1"/>
          </p:cNvSpPr>
          <p:nvPr/>
        </p:nvSpPr>
        <p:spPr bwMode="auto">
          <a:xfrm>
            <a:off x="3772146" y="2182541"/>
            <a:ext cx="688485" cy="7657"/>
          </a:xfrm>
          <a:prstGeom prst="line">
            <a:avLst/>
          </a:prstGeom>
          <a:noFill/>
          <a:ln w="38100">
            <a:solidFill>
              <a:srgbClr val="00B0F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70" name="Rectangle 57"/>
          <p:cNvSpPr>
            <a:spLocks noGrp="1" noRot="1" noChangeArrowheads="1"/>
          </p:cNvSpPr>
          <p:nvPr>
            <p:ph type="title"/>
          </p:nvPr>
        </p:nvSpPr>
        <p:spPr/>
        <p:txBody>
          <a:bodyPr/>
          <a:lstStyle/>
          <a:p>
            <a:pPr marL="53975" algn="l" rtl="0" eaLnBrk="1" hangingPunct="1"/>
            <a:r>
              <a:rPr lang="es" sz="3600" b="1" i="0" u="none">
                <a:latin typeface="Arial" pitchFamily="34" charset="0"/>
                <a:cs typeface="Arial" pitchFamily="34" charset="0"/>
              </a:rPr>
              <a:t>Elevación RTK</a:t>
            </a:r>
            <a:endParaRPr lang="es" altLang="en-US" sz="3200" b="1" dirty="0">
              <a:latin typeface="Arial" pitchFamily="34" charset="0"/>
              <a:cs typeface="Arial" pitchFamily="34" charset="0"/>
            </a:endParaRPr>
          </a:p>
        </p:txBody>
      </p:sp>
      <p:sp>
        <p:nvSpPr>
          <p:cNvPr id="32771" name="Rectangle 2"/>
          <p:cNvSpPr>
            <a:spLocks noChangeArrowheads="1"/>
          </p:cNvSpPr>
          <p:nvPr/>
        </p:nvSpPr>
        <p:spPr bwMode="auto">
          <a:xfrm>
            <a:off x="4038600" y="1371600"/>
            <a:ext cx="51054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32783" name="Text Box 15"/>
          <p:cNvSpPr txBox="1">
            <a:spLocks noChangeArrowheads="1"/>
          </p:cNvSpPr>
          <p:nvPr/>
        </p:nvSpPr>
        <p:spPr bwMode="auto">
          <a:xfrm>
            <a:off x="3522076" y="1701863"/>
            <a:ext cx="152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solidFill>
                  <a:srgbClr val="00B0F0"/>
                </a:solidFill>
              </a:rPr>
              <a:t>Altitud UAV</a:t>
            </a:r>
          </a:p>
        </p:txBody>
      </p:sp>
      <p:sp>
        <p:nvSpPr>
          <p:cNvPr id="32785" name="Line 17"/>
          <p:cNvSpPr>
            <a:spLocks noChangeShapeType="1"/>
          </p:cNvSpPr>
          <p:nvPr/>
        </p:nvSpPr>
        <p:spPr bwMode="auto">
          <a:xfrm>
            <a:off x="6367219" y="2262958"/>
            <a:ext cx="0" cy="71470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6" name="Line 18"/>
          <p:cNvSpPr>
            <a:spLocks noChangeShapeType="1"/>
          </p:cNvSpPr>
          <p:nvPr/>
        </p:nvSpPr>
        <p:spPr bwMode="auto">
          <a:xfrm flipH="1" flipV="1">
            <a:off x="6367219" y="3206260"/>
            <a:ext cx="5138" cy="52753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7" name="Text Box 19"/>
          <p:cNvSpPr txBox="1">
            <a:spLocks noChangeArrowheads="1"/>
          </p:cNvSpPr>
          <p:nvPr/>
        </p:nvSpPr>
        <p:spPr bwMode="auto">
          <a:xfrm>
            <a:off x="6213231" y="295295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D</a:t>
            </a:r>
          </a:p>
        </p:txBody>
      </p:sp>
      <p:sp>
        <p:nvSpPr>
          <p:cNvPr id="32790" name="Line 22"/>
          <p:cNvSpPr>
            <a:spLocks noChangeShapeType="1"/>
          </p:cNvSpPr>
          <p:nvPr/>
        </p:nvSpPr>
        <p:spPr bwMode="auto">
          <a:xfrm flipH="1" flipV="1">
            <a:off x="3927231" y="1910861"/>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91" name="Line 23"/>
          <p:cNvSpPr>
            <a:spLocks noChangeShapeType="1"/>
          </p:cNvSpPr>
          <p:nvPr/>
        </p:nvSpPr>
        <p:spPr bwMode="auto">
          <a:xfrm flipV="1">
            <a:off x="4384431" y="2215661"/>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92" name="Line 24"/>
          <p:cNvSpPr>
            <a:spLocks noChangeShapeType="1"/>
          </p:cNvSpPr>
          <p:nvPr/>
        </p:nvSpPr>
        <p:spPr bwMode="auto">
          <a:xfrm flipH="1">
            <a:off x="4376117" y="1987060"/>
            <a:ext cx="8314" cy="171723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93" name="Text Box 25"/>
          <p:cNvSpPr txBox="1">
            <a:spLocks noChangeArrowheads="1"/>
          </p:cNvSpPr>
          <p:nvPr/>
        </p:nvSpPr>
        <p:spPr bwMode="auto">
          <a:xfrm>
            <a:off x="4315365" y="27372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H</a:t>
            </a:r>
          </a:p>
        </p:txBody>
      </p:sp>
      <p:sp>
        <p:nvSpPr>
          <p:cNvPr id="32794" name="Line 26"/>
          <p:cNvSpPr>
            <a:spLocks noChangeShapeType="1"/>
          </p:cNvSpPr>
          <p:nvPr/>
        </p:nvSpPr>
        <p:spPr bwMode="auto">
          <a:xfrm flipV="1">
            <a:off x="3622431" y="6477000"/>
            <a:ext cx="2744788" cy="5861"/>
          </a:xfrm>
          <a:prstGeom prst="line">
            <a:avLst/>
          </a:prstGeom>
          <a:noFill/>
          <a:ln w="76200" cmpd="tri">
            <a:solidFill>
              <a:srgbClr val="FF990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95" name="Text Box 27"/>
          <p:cNvSpPr txBox="1">
            <a:spLocks noChangeArrowheads="1"/>
          </p:cNvSpPr>
          <p:nvPr/>
        </p:nvSpPr>
        <p:spPr bwMode="auto">
          <a:xfrm>
            <a:off x="6441831" y="6316096"/>
            <a:ext cx="1371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solidFill>
                  <a:srgbClr val="FF9900"/>
                </a:solidFill>
              </a:rPr>
              <a:t>Terreno</a:t>
            </a:r>
          </a:p>
        </p:txBody>
      </p:sp>
      <p:sp>
        <p:nvSpPr>
          <p:cNvPr id="32798" name="Line 30"/>
          <p:cNvSpPr>
            <a:spLocks noChangeShapeType="1"/>
          </p:cNvSpPr>
          <p:nvPr/>
        </p:nvSpPr>
        <p:spPr bwMode="auto">
          <a:xfrm>
            <a:off x="4917831" y="4730261"/>
            <a:ext cx="1588" cy="167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99" name="Text Box 31"/>
          <p:cNvSpPr txBox="1">
            <a:spLocks noChangeArrowheads="1"/>
          </p:cNvSpPr>
          <p:nvPr/>
        </p:nvSpPr>
        <p:spPr bwMode="auto">
          <a:xfrm>
            <a:off x="4765431" y="450007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B</a:t>
            </a:r>
          </a:p>
        </p:txBody>
      </p:sp>
      <p:sp>
        <p:nvSpPr>
          <p:cNvPr id="32800" name="Line 32"/>
          <p:cNvSpPr>
            <a:spLocks noChangeShapeType="1"/>
          </p:cNvSpPr>
          <p:nvPr/>
        </p:nvSpPr>
        <p:spPr bwMode="auto">
          <a:xfrm flipH="1">
            <a:off x="3622431" y="4044461"/>
            <a:ext cx="3429000" cy="0"/>
          </a:xfrm>
          <a:prstGeom prst="line">
            <a:avLst/>
          </a:prstGeom>
          <a:noFill/>
          <a:ln w="57150">
            <a:solidFill>
              <a:srgbClr val="FF0000"/>
            </a:solidFill>
            <a:prstDash val="dashDot"/>
            <a:round/>
            <a:headEnd/>
            <a:tailEnd/>
          </a:ln>
          <a:extLst>
            <a:ext uri="{909E8E84-426E-40DD-AFC4-6F175D3DCCD1}">
              <a14:hiddenFill xmlns:a14="http://schemas.microsoft.com/office/drawing/2010/main">
                <a:noFill/>
              </a14:hiddenFill>
            </a:ext>
          </a:extLst>
        </p:spPr>
        <p:txBody>
          <a:bodyPr/>
          <a:lstStyle/>
          <a:p>
            <a:endParaRPr lang="es"/>
          </a:p>
        </p:txBody>
      </p:sp>
      <p:sp>
        <p:nvSpPr>
          <p:cNvPr id="32801" name="Text Box 33"/>
          <p:cNvSpPr txBox="1">
            <a:spLocks noChangeArrowheads="1"/>
          </p:cNvSpPr>
          <p:nvPr/>
        </p:nvSpPr>
        <p:spPr bwMode="auto">
          <a:xfrm>
            <a:off x="7051431" y="3849170"/>
            <a:ext cx="190683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dirty="0">
                <a:solidFill>
                  <a:srgbClr val="FF0000"/>
                </a:solidFill>
              </a:rPr>
              <a:t>Datum Cartográfico</a:t>
            </a:r>
          </a:p>
        </p:txBody>
      </p:sp>
      <p:sp>
        <p:nvSpPr>
          <p:cNvPr id="32802" name="Text Box 34"/>
          <p:cNvSpPr txBox="1">
            <a:spLocks noChangeArrowheads="1"/>
          </p:cNvSpPr>
          <p:nvPr/>
        </p:nvSpPr>
        <p:spPr bwMode="auto">
          <a:xfrm>
            <a:off x="5222631" y="4501661"/>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SC</a:t>
            </a:r>
          </a:p>
        </p:txBody>
      </p:sp>
      <p:sp>
        <p:nvSpPr>
          <p:cNvPr id="32803" name="Line 35"/>
          <p:cNvSpPr>
            <a:spLocks noChangeShapeType="1"/>
          </p:cNvSpPr>
          <p:nvPr/>
        </p:nvSpPr>
        <p:spPr bwMode="auto">
          <a:xfrm flipV="1">
            <a:off x="5451231" y="4044461"/>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04" name="Line 36"/>
          <p:cNvSpPr>
            <a:spLocks noChangeShapeType="1"/>
          </p:cNvSpPr>
          <p:nvPr/>
        </p:nvSpPr>
        <p:spPr bwMode="auto">
          <a:xfrm>
            <a:off x="5451231" y="4806461"/>
            <a:ext cx="1588" cy="1600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05" name="Line 37"/>
          <p:cNvSpPr>
            <a:spLocks noChangeShapeType="1"/>
          </p:cNvSpPr>
          <p:nvPr/>
        </p:nvSpPr>
        <p:spPr bwMode="auto">
          <a:xfrm flipH="1">
            <a:off x="3622431" y="5416061"/>
            <a:ext cx="3429000" cy="0"/>
          </a:xfrm>
          <a:prstGeom prst="line">
            <a:avLst/>
          </a:prstGeom>
          <a:noFill/>
          <a:ln w="38100">
            <a:solidFill>
              <a:srgbClr val="33CC33"/>
            </a:solidFill>
            <a:prstDash val="dash"/>
            <a:round/>
            <a:headEnd/>
            <a:tailEnd/>
          </a:ln>
          <a:extLst>
            <a:ext uri="{909E8E84-426E-40DD-AFC4-6F175D3DCCD1}">
              <a14:hiddenFill xmlns:a14="http://schemas.microsoft.com/office/drawing/2010/main">
                <a:noFill/>
              </a14:hiddenFill>
            </a:ext>
          </a:extLst>
        </p:spPr>
        <p:txBody>
          <a:bodyPr/>
          <a:lstStyle/>
          <a:p>
            <a:endParaRPr lang="es"/>
          </a:p>
        </p:txBody>
      </p:sp>
      <p:sp>
        <p:nvSpPr>
          <p:cNvPr id="32806" name="Text Box 38"/>
          <p:cNvSpPr txBox="1">
            <a:spLocks noChangeArrowheads="1"/>
          </p:cNvSpPr>
          <p:nvPr/>
        </p:nvSpPr>
        <p:spPr bwMode="auto">
          <a:xfrm>
            <a:off x="7434263" y="5212224"/>
            <a:ext cx="167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solidFill>
                  <a:srgbClr val="33CC33"/>
                </a:solidFill>
              </a:rPr>
              <a:t>Elipsoide Ref.</a:t>
            </a:r>
          </a:p>
        </p:txBody>
      </p:sp>
      <p:sp>
        <p:nvSpPr>
          <p:cNvPr id="32807" name="Line 39"/>
          <p:cNvSpPr>
            <a:spLocks noChangeShapeType="1"/>
          </p:cNvSpPr>
          <p:nvPr/>
        </p:nvSpPr>
        <p:spPr bwMode="auto">
          <a:xfrm flipH="1">
            <a:off x="3622431" y="3739661"/>
            <a:ext cx="3429000" cy="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808" name="Text Box 40"/>
          <p:cNvSpPr txBox="1">
            <a:spLocks noChangeArrowheads="1"/>
          </p:cNvSpPr>
          <p:nvPr/>
        </p:nvSpPr>
        <p:spPr bwMode="auto">
          <a:xfrm>
            <a:off x="7234106" y="3535824"/>
            <a:ext cx="187655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dirty="0">
                <a:solidFill>
                  <a:srgbClr val="00B0F0"/>
                </a:solidFill>
              </a:rPr>
              <a:t>Geoide Ref.</a:t>
            </a:r>
            <a:r>
              <a:rPr lang="es" b="0" i="0" u="none" dirty="0">
                <a:solidFill>
                  <a:srgbClr val="00B0F0"/>
                </a:solidFill>
              </a:rPr>
              <a:t> </a:t>
            </a:r>
            <a:r>
              <a:rPr lang="es" b="1" i="0" u="none" dirty="0">
                <a:solidFill>
                  <a:srgbClr val="00B0F0"/>
                </a:solidFill>
              </a:rPr>
              <a:t>(MSL)</a:t>
            </a:r>
          </a:p>
        </p:txBody>
      </p:sp>
      <p:sp>
        <p:nvSpPr>
          <p:cNvPr id="32809" name="Line 41"/>
          <p:cNvSpPr>
            <a:spLocks noChangeShapeType="1"/>
          </p:cNvSpPr>
          <p:nvPr/>
        </p:nvSpPr>
        <p:spPr bwMode="auto">
          <a:xfrm>
            <a:off x="4149105" y="2197853"/>
            <a:ext cx="8314" cy="222760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32810" name="Line 42"/>
          <p:cNvSpPr>
            <a:spLocks noChangeShapeType="1"/>
          </p:cNvSpPr>
          <p:nvPr/>
        </p:nvSpPr>
        <p:spPr bwMode="auto">
          <a:xfrm>
            <a:off x="4155831" y="4806461"/>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1" name="Text Box 43"/>
          <p:cNvSpPr txBox="1">
            <a:spLocks noChangeArrowheads="1"/>
          </p:cNvSpPr>
          <p:nvPr/>
        </p:nvSpPr>
        <p:spPr bwMode="auto">
          <a:xfrm>
            <a:off x="4003431" y="4501661"/>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A</a:t>
            </a:r>
          </a:p>
        </p:txBody>
      </p:sp>
      <p:sp>
        <p:nvSpPr>
          <p:cNvPr id="32812" name="Text Box 44"/>
          <p:cNvSpPr txBox="1">
            <a:spLocks noChangeArrowheads="1"/>
          </p:cNvSpPr>
          <p:nvPr/>
        </p:nvSpPr>
        <p:spPr bwMode="auto">
          <a:xfrm>
            <a:off x="3622431" y="3282461"/>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T’</a:t>
            </a:r>
          </a:p>
        </p:txBody>
      </p:sp>
      <p:sp>
        <p:nvSpPr>
          <p:cNvPr id="32813" name="Line 45"/>
          <p:cNvSpPr>
            <a:spLocks noChangeShapeType="1"/>
          </p:cNvSpPr>
          <p:nvPr/>
        </p:nvSpPr>
        <p:spPr bwMode="auto">
          <a:xfrm flipV="1">
            <a:off x="3774831" y="2215661"/>
            <a:ext cx="1588"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4" name="Line 46"/>
          <p:cNvSpPr>
            <a:spLocks noChangeShapeType="1"/>
          </p:cNvSpPr>
          <p:nvPr/>
        </p:nvSpPr>
        <p:spPr bwMode="auto">
          <a:xfrm>
            <a:off x="3774831" y="3587261"/>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5" name="Text Box 47"/>
          <p:cNvSpPr txBox="1">
            <a:spLocks noChangeArrowheads="1"/>
          </p:cNvSpPr>
          <p:nvPr/>
        </p:nvSpPr>
        <p:spPr bwMode="auto">
          <a:xfrm>
            <a:off x="6441831" y="4501661"/>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N</a:t>
            </a:r>
          </a:p>
        </p:txBody>
      </p:sp>
      <p:sp>
        <p:nvSpPr>
          <p:cNvPr id="32816" name="Line 48"/>
          <p:cNvSpPr>
            <a:spLocks noChangeShapeType="1"/>
          </p:cNvSpPr>
          <p:nvPr/>
        </p:nvSpPr>
        <p:spPr bwMode="auto">
          <a:xfrm flipV="1">
            <a:off x="6594231" y="3739661"/>
            <a:ext cx="1588"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7" name="Line 49"/>
          <p:cNvSpPr>
            <a:spLocks noChangeShapeType="1"/>
          </p:cNvSpPr>
          <p:nvPr/>
        </p:nvSpPr>
        <p:spPr bwMode="auto">
          <a:xfrm>
            <a:off x="6594231" y="4806461"/>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8" name="Line 50"/>
          <p:cNvSpPr>
            <a:spLocks noChangeShapeType="1"/>
          </p:cNvSpPr>
          <p:nvPr/>
        </p:nvSpPr>
        <p:spPr bwMode="auto">
          <a:xfrm>
            <a:off x="6137031" y="3587261"/>
            <a:ext cx="1588"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19" name="Line 51"/>
          <p:cNvSpPr>
            <a:spLocks noChangeShapeType="1"/>
          </p:cNvSpPr>
          <p:nvPr/>
        </p:nvSpPr>
        <p:spPr bwMode="auto">
          <a:xfrm flipV="1">
            <a:off x="6137031" y="4044461"/>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20" name="Line 52"/>
          <p:cNvSpPr>
            <a:spLocks noChangeShapeType="1"/>
          </p:cNvSpPr>
          <p:nvPr/>
        </p:nvSpPr>
        <p:spPr bwMode="auto">
          <a:xfrm>
            <a:off x="6137031" y="4806461"/>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821" name="Text Box 53"/>
          <p:cNvSpPr txBox="1">
            <a:spLocks noChangeArrowheads="1"/>
          </p:cNvSpPr>
          <p:nvPr/>
        </p:nvSpPr>
        <p:spPr bwMode="auto">
          <a:xfrm>
            <a:off x="5908431" y="4501661"/>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N-K</a:t>
            </a:r>
          </a:p>
        </p:txBody>
      </p:sp>
      <p:sp>
        <p:nvSpPr>
          <p:cNvPr id="32822" name="Text Box 54"/>
          <p:cNvSpPr txBox="1">
            <a:spLocks noChangeArrowheads="1"/>
          </p:cNvSpPr>
          <p:nvPr/>
        </p:nvSpPr>
        <p:spPr bwMode="auto">
          <a:xfrm>
            <a:off x="5984631" y="3739661"/>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spcBef>
                <a:spcPct val="50000"/>
              </a:spcBef>
            </a:pPr>
            <a:r>
              <a:rPr lang="es" b="1" i="0" u="none"/>
              <a:t>K</a:t>
            </a:r>
          </a:p>
        </p:txBody>
      </p:sp>
      <p:sp>
        <p:nvSpPr>
          <p:cNvPr id="136247" name="Rectangle 55"/>
          <p:cNvSpPr>
            <a:spLocks noChangeArrowheads="1"/>
          </p:cNvSpPr>
          <p:nvPr/>
        </p:nvSpPr>
        <p:spPr bwMode="auto">
          <a:xfrm>
            <a:off x="0" y="1524000"/>
            <a:ext cx="2971800" cy="4800600"/>
          </a:xfrm>
          <a:prstGeom prst="rect">
            <a:avLst/>
          </a:prstGeom>
          <a:noFill/>
          <a:ln w="9525">
            <a:noFill/>
            <a:miter lim="800000"/>
            <a:headEnd/>
            <a:tailEnd/>
          </a:ln>
          <a:effectLst/>
        </p:spPr>
        <p:txBody>
          <a:bodyPr/>
          <a:lstStyle/>
          <a:p>
            <a:pPr marL="342900" indent="-342900" algn="l" rtl="0" eaLnBrk="1" hangingPunct="1">
              <a:spcBef>
                <a:spcPct val="20000"/>
              </a:spcBef>
              <a:buClr>
                <a:schemeClr val="hlink"/>
              </a:buClr>
              <a:buSzPct val="70000"/>
              <a:buFont typeface="Wingdings" pitchFamily="2" charset="2"/>
              <a:buChar char="n"/>
              <a:defRPr/>
            </a:pPr>
            <a:endParaRPr lang="es" sz="1600" b="0">
              <a:effectLst>
                <a:outerShdw blurRad="38100" dist="38100" dir="2700000" algn="tl">
                  <a:srgbClr val="000000"/>
                </a:outerShdw>
              </a:effectLst>
              <a:latin typeface="Arial" charset="0"/>
            </a:endParaRPr>
          </a:p>
        </p:txBody>
      </p:sp>
      <p:sp>
        <p:nvSpPr>
          <p:cNvPr id="17464" name="Rectangle 56"/>
          <p:cNvSpPr>
            <a:spLocks noChangeArrowheads="1"/>
          </p:cNvSpPr>
          <p:nvPr/>
        </p:nvSpPr>
        <p:spPr bwMode="auto">
          <a:xfrm>
            <a:off x="226463" y="1871173"/>
            <a:ext cx="3505200" cy="1181100"/>
          </a:xfrm>
          <a:prstGeom prst="rect">
            <a:avLst/>
          </a:prstGeom>
          <a:noFill/>
          <a:ln w="9525">
            <a:noFill/>
            <a:miter lim="800000"/>
            <a:headEnd/>
            <a:tailEnd/>
          </a:ln>
        </p:spPr>
        <p:txBody>
          <a:bodyPr/>
          <a:lstStyle/>
          <a:p>
            <a:pPr algn="l" rtl="0" eaLnBrk="1" hangingPunct="1">
              <a:spcBef>
                <a:spcPct val="20000"/>
              </a:spcBef>
              <a:buClr>
                <a:schemeClr val="tx1"/>
              </a:buClr>
              <a:buSzPct val="70000"/>
              <a:defRPr/>
            </a:pPr>
            <a:r>
              <a:rPr lang="es" sz="1600" b="0" i="0" u="none" dirty="0">
                <a:solidFill>
                  <a:schemeClr val="tx1">
                    <a:lumMod val="75000"/>
                    <a:lumOff val="25000"/>
                  </a:schemeClr>
                </a:solidFill>
                <a:latin typeface="Arial" charset="0"/>
              </a:rPr>
              <a:t>Válido cuando el Estatus GPS es:</a:t>
            </a:r>
          </a:p>
          <a:p>
            <a:pPr marL="742950" lvl="1" indent="-285750" algn="l" rtl="0" eaLnBrk="1" hangingPunct="1">
              <a:spcBef>
                <a:spcPct val="20000"/>
              </a:spcBef>
              <a:buClr>
                <a:schemeClr val="tx1"/>
              </a:buClr>
              <a:buSzPct val="70000"/>
              <a:buFont typeface="Arial" panose="020B0604020202020204" pitchFamily="34" charset="0"/>
              <a:buChar char="•"/>
              <a:defRPr/>
            </a:pPr>
            <a:r>
              <a:rPr lang="es" sz="1400" b="0" i="0" u="none" dirty="0">
                <a:solidFill>
                  <a:srgbClr val="058BB3"/>
                </a:solidFill>
                <a:latin typeface="Arial" charset="0"/>
              </a:rPr>
              <a:t>RTK Fijo</a:t>
            </a:r>
          </a:p>
          <a:p>
            <a:pPr marL="742950" lvl="1" indent="-285750" algn="l" rtl="0" eaLnBrk="1" hangingPunct="1">
              <a:spcBef>
                <a:spcPct val="20000"/>
              </a:spcBef>
              <a:buClr>
                <a:schemeClr val="tx1"/>
              </a:buClr>
              <a:buSzPct val="70000"/>
              <a:buFont typeface="Arial" panose="020B0604020202020204" pitchFamily="34" charset="0"/>
              <a:buChar char="•"/>
              <a:defRPr/>
            </a:pPr>
            <a:r>
              <a:rPr lang="es" sz="1400" b="0" i="0" u="none" dirty="0">
                <a:solidFill>
                  <a:srgbClr val="058BB3"/>
                </a:solidFill>
                <a:latin typeface="Arial" charset="0"/>
              </a:rPr>
              <a:t>RTK Carril Angosto (Narrow Lane)</a:t>
            </a:r>
          </a:p>
          <a:p>
            <a:pPr marL="342900" indent="-342900" algn="l" rtl="0" eaLnBrk="1" hangingPunct="1">
              <a:spcBef>
                <a:spcPct val="20000"/>
              </a:spcBef>
              <a:buClr>
                <a:schemeClr val="tx1"/>
              </a:buClr>
              <a:buSzPct val="70000"/>
              <a:buFont typeface="Wingdings" pitchFamily="2" charset="2"/>
              <a:buNone/>
              <a:defRPr/>
            </a:pPr>
            <a:endParaRPr lang="es" sz="1600" b="0" dirty="0">
              <a:solidFill>
                <a:schemeClr val="tx1">
                  <a:lumMod val="75000"/>
                  <a:lumOff val="25000"/>
                </a:schemeClr>
              </a:solidFill>
              <a:latin typeface="Arial" charset="0"/>
            </a:endParaRPr>
          </a:p>
          <a:p>
            <a:pPr marL="342900" indent="-342900" algn="l" rtl="0" eaLnBrk="1" hangingPunct="1">
              <a:spcBef>
                <a:spcPct val="20000"/>
              </a:spcBef>
              <a:buClr>
                <a:schemeClr val="tx1"/>
              </a:buClr>
              <a:buSzPct val="70000"/>
              <a:buFont typeface="Wingdings" pitchFamily="2" charset="2"/>
              <a:buNone/>
              <a:defRPr/>
            </a:pPr>
            <a:endParaRPr lang="es" sz="1600" b="0" dirty="0">
              <a:solidFill>
                <a:schemeClr val="tx1">
                  <a:lumMod val="75000"/>
                  <a:lumOff val="25000"/>
                </a:schemeClr>
              </a:solidFill>
              <a:latin typeface="Arial" charset="0"/>
              <a:cs typeface="Arial" charset="0"/>
            </a:endParaRPr>
          </a:p>
        </p:txBody>
      </p:sp>
      <p:sp>
        <p:nvSpPr>
          <p:cNvPr id="2" name="Rectangle 1"/>
          <p:cNvSpPr/>
          <p:nvPr/>
        </p:nvSpPr>
        <p:spPr>
          <a:xfrm>
            <a:off x="304800" y="3336869"/>
            <a:ext cx="3276600" cy="701731"/>
          </a:xfrm>
          <a:prstGeom prst="rect">
            <a:avLst/>
          </a:prstGeom>
        </p:spPr>
        <p:txBody>
          <a:bodyPr wrap="square">
            <a:spAutoFit/>
          </a:bodyPr>
          <a:lstStyle/>
          <a:p>
            <a:pPr algn="l" rtl="0">
              <a:spcBef>
                <a:spcPct val="20000"/>
              </a:spcBef>
              <a:buClr>
                <a:schemeClr val="hlink"/>
              </a:buClr>
              <a:buSzPct val="70000"/>
              <a:defRPr/>
            </a:pPr>
            <a:r>
              <a:rPr lang="es" b="0" i="0" u="none">
                <a:solidFill>
                  <a:schemeClr val="tx1">
                    <a:lumMod val="75000"/>
                    <a:lumOff val="25000"/>
                  </a:schemeClr>
                </a:solidFill>
              </a:rPr>
              <a:t>Correcciones RTK HYPACK:</a:t>
            </a:r>
            <a:endParaRPr lang="es" altLang="en-US" dirty="0">
              <a:solidFill>
                <a:srgbClr val="058BB3"/>
              </a:solidFill>
            </a:endParaRPr>
          </a:p>
          <a:p>
            <a:pPr lvl="1" algn="l" rtl="0">
              <a:spcBef>
                <a:spcPct val="20000"/>
              </a:spcBef>
              <a:buClr>
                <a:schemeClr val="hlink"/>
              </a:buClr>
              <a:buSzPct val="70000"/>
              <a:buFont typeface="Arial" panose="020B0604020202020204" pitchFamily="34" charset="0"/>
              <a:buChar char="•"/>
              <a:defRPr/>
            </a:pPr>
            <a:r>
              <a:rPr lang="es" b="0" i="0" u="none">
                <a:solidFill>
                  <a:srgbClr val="058BB3"/>
                </a:solidFill>
              </a:rPr>
              <a:t>T = N – K – A – H - D</a:t>
            </a:r>
          </a:p>
        </p:txBody>
      </p:sp>
    </p:spTree>
    <p:extLst>
      <p:ext uri="{BB962C8B-B14F-4D97-AF65-F5344CB8AC3E}">
        <p14:creationId xmlns:p14="http://schemas.microsoft.com/office/powerpoint/2010/main" val="3798564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HYPACK EQUIPOS</a:t>
            </a:r>
          </a:p>
        </p:txBody>
      </p:sp>
    </p:spTree>
    <p:extLst>
      <p:ext uri="{BB962C8B-B14F-4D97-AF65-F5344CB8AC3E}">
        <p14:creationId xmlns:p14="http://schemas.microsoft.com/office/powerpoint/2010/main" val="4095536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2337D74-6A8A-410D-BCE1-4111350412D7}"/>
              </a:ext>
            </a:extLst>
          </p:cNvPr>
          <p:cNvSpPr>
            <a:spLocks noGrp="1"/>
          </p:cNvSpPr>
          <p:nvPr>
            <p:ph type="title"/>
          </p:nvPr>
        </p:nvSpPr>
        <p:spPr/>
        <p:txBody>
          <a:bodyPr/>
          <a:lstStyle/>
          <a:p>
            <a:pPr algn="l" rtl="0"/>
            <a:r>
              <a:rPr lang="es" b="0" i="0" u="none"/>
              <a:t>Montaje Carga Util</a:t>
            </a:r>
          </a:p>
        </p:txBody>
      </p:sp>
      <p:pic>
        <p:nvPicPr>
          <p:cNvPr id="5" name="Picture 4" descr="A picture containing outdoor, grass, sky, weapon&#10;&#10;Description automatically generated">
            <a:extLst>
              <a:ext uri="{FF2B5EF4-FFF2-40B4-BE49-F238E27FC236}">
                <a16:creationId xmlns:a16="http://schemas.microsoft.com/office/drawing/2014/main" xmlns="" id="{22CAFA01-AA43-40F8-A2B8-B4F55973ED6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4286"/>
          <a:stretch/>
        </p:blipFill>
        <p:spPr>
          <a:xfrm>
            <a:off x="347472" y="1676400"/>
            <a:ext cx="6129528" cy="4114800"/>
          </a:xfrm>
          <a:prstGeom prst="rect">
            <a:avLst/>
          </a:prstGeom>
        </p:spPr>
      </p:pic>
      <p:sp>
        <p:nvSpPr>
          <p:cNvPr id="6" name="TextBox 5">
            <a:extLst>
              <a:ext uri="{FF2B5EF4-FFF2-40B4-BE49-F238E27FC236}">
                <a16:creationId xmlns:a16="http://schemas.microsoft.com/office/drawing/2014/main" xmlns="" id="{54C5CBF1-03AB-49BD-BCD2-0218F1D88611}"/>
              </a:ext>
            </a:extLst>
          </p:cNvPr>
          <p:cNvSpPr txBox="1"/>
          <p:nvPr/>
        </p:nvSpPr>
        <p:spPr>
          <a:xfrm>
            <a:off x="6629400" y="2133600"/>
            <a:ext cx="2362201" cy="2308324"/>
          </a:xfrm>
          <a:prstGeom prst="rect">
            <a:avLst/>
          </a:prstGeom>
          <a:noFill/>
        </p:spPr>
        <p:txBody>
          <a:bodyPr wrap="square" rtlCol="0">
            <a:spAutoFit/>
          </a:bodyPr>
          <a:lstStyle/>
          <a:p>
            <a:pPr algn="l" rtl="0"/>
            <a:r>
              <a:rPr lang="es" b="0" i="0" u="none">
                <a:solidFill>
                  <a:schemeClr val="tx1">
                    <a:lumMod val="50000"/>
                    <a:lumOff val="50000"/>
                  </a:schemeClr>
                </a:solidFill>
              </a:rPr>
              <a:t>La Carga Util LiDAR HYPACK está diseñada para montarse en cualquier vehículo. </a:t>
            </a:r>
          </a:p>
          <a:p>
            <a:endParaRPr lang="es" dirty="0">
              <a:solidFill>
                <a:schemeClr val="tx1">
                  <a:lumMod val="50000"/>
                  <a:lumOff val="50000"/>
                </a:schemeClr>
              </a:solidFill>
            </a:endParaRPr>
          </a:p>
          <a:p>
            <a:pPr algn="l" rtl="0"/>
            <a:r>
              <a:rPr lang="es" b="0" i="0" u="none">
                <a:solidFill>
                  <a:schemeClr val="tx1">
                    <a:lumMod val="50000"/>
                    <a:lumOff val="50000"/>
                  </a:schemeClr>
                </a:solidFill>
              </a:rPr>
              <a:t>Vuelos aéreos fueron hechos usando el DJI Matrice 600 Pro. </a:t>
            </a:r>
          </a:p>
        </p:txBody>
      </p:sp>
    </p:spTree>
    <p:extLst>
      <p:ext uri="{BB962C8B-B14F-4D97-AF65-F5344CB8AC3E}">
        <p14:creationId xmlns:p14="http://schemas.microsoft.com/office/powerpoint/2010/main" val="3813436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Instalaciones LiDAR</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a:p>
        </p:txBody>
      </p:sp>
    </p:spTree>
    <p:extLst>
      <p:ext uri="{BB962C8B-B14F-4D97-AF65-F5344CB8AC3E}">
        <p14:creationId xmlns:p14="http://schemas.microsoft.com/office/powerpoint/2010/main" val="19674617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dirty="0"/>
              <a:t>Diagrama </a:t>
            </a:r>
            <a:r>
              <a:rPr lang="es" b="0" i="0" u="none" dirty="0" smtClean="0"/>
              <a:t/>
            </a:r>
            <a:br>
              <a:rPr lang="es" b="0" i="0" u="none" dirty="0" smtClean="0"/>
            </a:br>
            <a:r>
              <a:rPr lang="es" b="0" i="0" u="none" dirty="0" smtClean="0"/>
              <a:t>Conexiones </a:t>
            </a:r>
            <a:r>
              <a:rPr lang="es" b="0" i="0" u="none" dirty="0"/>
              <a:t>del Sistema</a:t>
            </a:r>
          </a:p>
        </p:txBody>
      </p:sp>
    </p:spTree>
    <p:extLst>
      <p:ext uri="{BB962C8B-B14F-4D97-AF65-F5344CB8AC3E}">
        <p14:creationId xmlns:p14="http://schemas.microsoft.com/office/powerpoint/2010/main" val="20221531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47472" y="1295400"/>
            <a:ext cx="6815328" cy="5257800"/>
          </a:xfrm>
          <a:prstGeom prst="rect">
            <a:avLst/>
          </a:prstGeom>
          <a:solidFill>
            <a:schemeClr val="bg1">
              <a:lumMod val="6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3" name="Title 2"/>
          <p:cNvSpPr>
            <a:spLocks noGrp="1"/>
          </p:cNvSpPr>
          <p:nvPr>
            <p:ph type="title"/>
          </p:nvPr>
        </p:nvSpPr>
        <p:spPr/>
        <p:txBody>
          <a:bodyPr/>
          <a:lstStyle/>
          <a:p>
            <a:pPr algn="l" rtl="0"/>
            <a:r>
              <a:rPr lang="es" b="0" i="0" u="none"/>
              <a:t>Cableado Interconexiones Carga Util</a:t>
            </a:r>
          </a:p>
        </p:txBody>
      </p:sp>
      <p:sp>
        <p:nvSpPr>
          <p:cNvPr id="2" name="Rectangle 1"/>
          <p:cNvSpPr/>
          <p:nvPr/>
        </p:nvSpPr>
        <p:spPr>
          <a:xfrm>
            <a:off x="1676400" y="3425044"/>
            <a:ext cx="1371600" cy="160020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0"/>
            <a:r>
              <a:rPr lang="es" b="0" i="0" u="none"/>
              <a:t>SBG</a:t>
            </a:r>
          </a:p>
        </p:txBody>
      </p:sp>
      <p:sp>
        <p:nvSpPr>
          <p:cNvPr id="4" name="Oval 3"/>
          <p:cNvSpPr/>
          <p:nvPr/>
        </p:nvSpPr>
        <p:spPr>
          <a:xfrm>
            <a:off x="1866900" y="1748644"/>
            <a:ext cx="990600" cy="99060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r>
              <a:rPr lang="es" b="0" i="0" u="none"/>
              <a:t>VLP</a:t>
            </a:r>
          </a:p>
        </p:txBody>
      </p:sp>
      <p:sp>
        <p:nvSpPr>
          <p:cNvPr id="5" name="Rectangle 4"/>
          <p:cNvSpPr/>
          <p:nvPr/>
        </p:nvSpPr>
        <p:spPr>
          <a:xfrm>
            <a:off x="1981200" y="4796644"/>
            <a:ext cx="266700" cy="457200"/>
          </a:xfrm>
          <a:prstGeom prst="rect">
            <a:avLst/>
          </a:prstGeom>
        </p:spPr>
        <p:style>
          <a:lnRef idx="1">
            <a:schemeClr val="accent1"/>
          </a:lnRef>
          <a:fillRef idx="3">
            <a:schemeClr val="accent1"/>
          </a:fillRef>
          <a:effectRef idx="2">
            <a:schemeClr val="accent1"/>
          </a:effectRef>
          <a:fontRef idx="minor">
            <a:schemeClr val="lt1"/>
          </a:fontRef>
        </p:style>
        <p:txBody>
          <a:bodyPr vert="vert" rtlCol="0" anchor="ctr"/>
          <a:lstStyle/>
          <a:p>
            <a:pPr algn="ctr" rtl="0"/>
            <a:r>
              <a:rPr lang="es" sz="1200" b="0" i="0" u="none"/>
              <a:t>Principal</a:t>
            </a:r>
          </a:p>
        </p:txBody>
      </p:sp>
      <p:sp>
        <p:nvSpPr>
          <p:cNvPr id="6" name="Rectangle 5"/>
          <p:cNvSpPr/>
          <p:nvPr/>
        </p:nvSpPr>
        <p:spPr>
          <a:xfrm>
            <a:off x="2486025" y="4796644"/>
            <a:ext cx="266700" cy="457200"/>
          </a:xfrm>
          <a:prstGeom prst="rect">
            <a:avLst/>
          </a:prstGeom>
        </p:spPr>
        <p:style>
          <a:lnRef idx="1">
            <a:schemeClr val="accent1"/>
          </a:lnRef>
          <a:fillRef idx="3">
            <a:schemeClr val="accent1"/>
          </a:fillRef>
          <a:effectRef idx="2">
            <a:schemeClr val="accent1"/>
          </a:effectRef>
          <a:fontRef idx="minor">
            <a:schemeClr val="lt1"/>
          </a:fontRef>
        </p:style>
        <p:txBody>
          <a:bodyPr vert="vert" rtlCol="0" anchor="ctr"/>
          <a:lstStyle/>
          <a:p>
            <a:pPr algn="ctr" rtl="0"/>
            <a:r>
              <a:rPr lang="es" sz="1000" b="0" i="0" u="none"/>
              <a:t>Aux</a:t>
            </a:r>
          </a:p>
        </p:txBody>
      </p:sp>
      <p:sp>
        <p:nvSpPr>
          <p:cNvPr id="7" name="Rectangle 6"/>
          <p:cNvSpPr/>
          <p:nvPr/>
        </p:nvSpPr>
        <p:spPr>
          <a:xfrm>
            <a:off x="4419600" y="1748644"/>
            <a:ext cx="2133600" cy="3276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Computador</a:t>
            </a:r>
          </a:p>
        </p:txBody>
      </p:sp>
      <p:cxnSp>
        <p:nvCxnSpPr>
          <p:cNvPr id="9" name="Straight Connector 8"/>
          <p:cNvCxnSpPr>
            <a:stCxn id="6" idx="2"/>
          </p:cNvCxnSpPr>
          <p:nvPr/>
        </p:nvCxnSpPr>
        <p:spPr>
          <a:xfrm>
            <a:off x="2619375" y="5253844"/>
            <a:ext cx="0"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619375" y="5558644"/>
            <a:ext cx="22574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4876800" y="5025244"/>
            <a:ext cx="0" cy="533400"/>
          </a:xfrm>
          <a:prstGeom prst="line">
            <a:avLst/>
          </a:prstGeom>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844994" y="4500822"/>
            <a:ext cx="1149674" cy="276999"/>
          </a:xfrm>
          <a:prstGeom prst="rect">
            <a:avLst/>
          </a:prstGeom>
          <a:noFill/>
        </p:spPr>
        <p:txBody>
          <a:bodyPr wrap="none" rtlCol="0">
            <a:spAutoFit/>
          </a:bodyPr>
          <a:lstStyle/>
          <a:p>
            <a:pPr algn="l" rtl="0"/>
            <a:r>
              <a:rPr lang="es" sz="1200" b="0" i="0" u="none"/>
              <a:t>USB a Serial </a:t>
            </a:r>
          </a:p>
        </p:txBody>
      </p:sp>
      <p:cxnSp>
        <p:nvCxnSpPr>
          <p:cNvPr id="17" name="Straight Connector 16"/>
          <p:cNvCxnSpPr>
            <a:stCxn id="5" idx="2"/>
          </p:cNvCxnSpPr>
          <p:nvPr/>
        </p:nvCxnSpPr>
        <p:spPr>
          <a:xfrm>
            <a:off x="2114550" y="5253844"/>
            <a:ext cx="0" cy="533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114550" y="5787244"/>
            <a:ext cx="321945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5334000" y="5025244"/>
            <a:ext cx="0" cy="762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609600" y="5558644"/>
            <a:ext cx="1504950" cy="0"/>
          </a:xfrm>
          <a:prstGeom prst="line">
            <a:avLst/>
          </a:prstGeom>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3483129" y="5787244"/>
            <a:ext cx="813108" cy="369332"/>
          </a:xfrm>
          <a:prstGeom prst="rect">
            <a:avLst/>
          </a:prstGeom>
          <a:noFill/>
        </p:spPr>
        <p:txBody>
          <a:bodyPr wrap="none" rtlCol="0">
            <a:spAutoFit/>
          </a:bodyPr>
          <a:lstStyle/>
          <a:p>
            <a:pPr algn="l" rtl="0"/>
            <a:r>
              <a:rPr lang="es" b="0" i="0" u="none"/>
              <a:t>Puerto A</a:t>
            </a:r>
          </a:p>
        </p:txBody>
      </p:sp>
      <p:sp>
        <p:nvSpPr>
          <p:cNvPr id="27" name="TextBox 26"/>
          <p:cNvSpPr txBox="1"/>
          <p:nvPr/>
        </p:nvSpPr>
        <p:spPr>
          <a:xfrm>
            <a:off x="3580909" y="5189312"/>
            <a:ext cx="838691" cy="369332"/>
          </a:xfrm>
          <a:prstGeom prst="rect">
            <a:avLst/>
          </a:prstGeom>
          <a:noFill/>
        </p:spPr>
        <p:txBody>
          <a:bodyPr wrap="none" rtlCol="0">
            <a:spAutoFit/>
          </a:bodyPr>
          <a:lstStyle/>
          <a:p>
            <a:pPr algn="l" rtl="0"/>
            <a:r>
              <a:rPr lang="es" b="0" i="0" u="none"/>
              <a:t>Puerto C</a:t>
            </a:r>
          </a:p>
        </p:txBody>
      </p:sp>
      <p:cxnSp>
        <p:nvCxnSpPr>
          <p:cNvPr id="29" name="Straight Connector 28"/>
          <p:cNvCxnSpPr/>
          <p:nvPr/>
        </p:nvCxnSpPr>
        <p:spPr>
          <a:xfrm flipV="1">
            <a:off x="609600" y="2358244"/>
            <a:ext cx="0" cy="3200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09600" y="2358244"/>
            <a:ext cx="1257300" cy="0"/>
          </a:xfrm>
          <a:prstGeom prst="line">
            <a:avLst/>
          </a:prstGeom>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265945" y="3634594"/>
            <a:ext cx="738664" cy="1605568"/>
          </a:xfrm>
          <a:prstGeom prst="rect">
            <a:avLst/>
          </a:prstGeom>
          <a:noFill/>
        </p:spPr>
        <p:txBody>
          <a:bodyPr vert="vert" wrap="none" rtlCol="0">
            <a:spAutoFit/>
          </a:bodyPr>
          <a:lstStyle/>
          <a:p>
            <a:pPr algn="l" rtl="0"/>
            <a:r>
              <a:rPr lang="es" b="0" i="0" u="none"/>
              <a:t>Puerto E (RMC)</a:t>
            </a:r>
          </a:p>
          <a:p>
            <a:endParaRPr lang="es" dirty="0"/>
          </a:p>
        </p:txBody>
      </p:sp>
      <p:cxnSp>
        <p:nvCxnSpPr>
          <p:cNvPr id="36" name="Straight Connector 35"/>
          <p:cNvCxnSpPr>
            <a:stCxn id="4" idx="6"/>
          </p:cNvCxnSpPr>
          <p:nvPr/>
        </p:nvCxnSpPr>
        <p:spPr>
          <a:xfrm>
            <a:off x="2857500" y="2243944"/>
            <a:ext cx="1562100" cy="0"/>
          </a:xfrm>
          <a:prstGeom prst="line">
            <a:avLst/>
          </a:prstGeom>
        </p:spPr>
        <p:style>
          <a:lnRef idx="2">
            <a:schemeClr val="accent5"/>
          </a:lnRef>
          <a:fillRef idx="0">
            <a:schemeClr val="accent5"/>
          </a:fillRef>
          <a:effectRef idx="1">
            <a:schemeClr val="accent5"/>
          </a:effectRef>
          <a:fontRef idx="minor">
            <a:schemeClr val="tx1"/>
          </a:fontRef>
        </p:style>
      </p:cxnSp>
      <p:sp>
        <p:nvSpPr>
          <p:cNvPr id="37" name="TextBox 36"/>
          <p:cNvSpPr txBox="1"/>
          <p:nvPr/>
        </p:nvSpPr>
        <p:spPr>
          <a:xfrm>
            <a:off x="3078140" y="1853419"/>
            <a:ext cx="1120820" cy="369332"/>
          </a:xfrm>
          <a:prstGeom prst="rect">
            <a:avLst/>
          </a:prstGeom>
          <a:noFill/>
        </p:spPr>
        <p:txBody>
          <a:bodyPr wrap="none" rtlCol="0">
            <a:spAutoFit/>
          </a:bodyPr>
          <a:lstStyle/>
          <a:p>
            <a:pPr algn="l" rtl="0"/>
            <a:r>
              <a:rPr lang="es" b="0" i="0" u="none"/>
              <a:t>Ethernet </a:t>
            </a:r>
          </a:p>
        </p:txBody>
      </p:sp>
      <p:cxnSp>
        <p:nvCxnSpPr>
          <p:cNvPr id="39" name="Straight Connector 38"/>
          <p:cNvCxnSpPr/>
          <p:nvPr/>
        </p:nvCxnSpPr>
        <p:spPr>
          <a:xfrm flipH="1">
            <a:off x="1362075" y="5406244"/>
            <a:ext cx="75247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4" idx="3"/>
          </p:cNvCxnSpPr>
          <p:nvPr/>
        </p:nvCxnSpPr>
        <p:spPr>
          <a:xfrm flipH="1">
            <a:off x="1362076" y="2594174"/>
            <a:ext cx="649894" cy="526070"/>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1362075" y="3120244"/>
            <a:ext cx="0" cy="2286000"/>
          </a:xfrm>
          <a:prstGeom prst="line">
            <a:avLst/>
          </a:prstGeom>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972222" y="3727631"/>
            <a:ext cx="461665" cy="553998"/>
          </a:xfrm>
          <a:prstGeom prst="rect">
            <a:avLst/>
          </a:prstGeom>
          <a:noFill/>
        </p:spPr>
        <p:txBody>
          <a:bodyPr vert="vert" wrap="none" rtlCol="0">
            <a:spAutoFit/>
          </a:bodyPr>
          <a:lstStyle/>
          <a:p>
            <a:pPr algn="l" rtl="0"/>
            <a:r>
              <a:rPr lang="es" b="0" i="0" u="none"/>
              <a:t>PPS</a:t>
            </a:r>
          </a:p>
        </p:txBody>
      </p:sp>
      <p:sp>
        <p:nvSpPr>
          <p:cNvPr id="34" name="TextBox 33"/>
          <p:cNvSpPr txBox="1"/>
          <p:nvPr/>
        </p:nvSpPr>
        <p:spPr>
          <a:xfrm>
            <a:off x="7256484" y="1561237"/>
            <a:ext cx="1656826" cy="1815882"/>
          </a:xfrm>
          <a:prstGeom prst="rect">
            <a:avLst/>
          </a:prstGeom>
          <a:noFill/>
        </p:spPr>
        <p:txBody>
          <a:bodyPr wrap="square" rtlCol="0">
            <a:spAutoFit/>
          </a:bodyPr>
          <a:lstStyle/>
          <a:p>
            <a:pPr algn="l" rtl="0"/>
            <a:r>
              <a:rPr lang="es" sz="1600" b="0" i="0" u="none" dirty="0"/>
              <a:t>Puerto Ethernet en la parte trasera de la carga útil usado por VNC al computador de la Carga Util</a:t>
            </a:r>
          </a:p>
        </p:txBody>
      </p:sp>
      <p:cxnSp>
        <p:nvCxnSpPr>
          <p:cNvPr id="35" name="Straight Connector 34"/>
          <p:cNvCxnSpPr/>
          <p:nvPr/>
        </p:nvCxnSpPr>
        <p:spPr>
          <a:xfrm>
            <a:off x="6553200" y="2243944"/>
            <a:ext cx="609600" cy="0"/>
          </a:xfrm>
          <a:prstGeom prst="line">
            <a:avLst/>
          </a:prstGeom>
        </p:spPr>
        <p:style>
          <a:lnRef idx="2">
            <a:schemeClr val="accent5"/>
          </a:lnRef>
          <a:fillRef idx="0">
            <a:schemeClr val="accent5"/>
          </a:fillRef>
          <a:effectRef idx="1">
            <a:schemeClr val="accent5"/>
          </a:effectRef>
          <a:fontRef idx="minor">
            <a:schemeClr val="tx1"/>
          </a:fontRef>
        </p:style>
      </p:cxnSp>
      <p:sp>
        <p:nvSpPr>
          <p:cNvPr id="19" name="Rectangle 18"/>
          <p:cNvSpPr/>
          <p:nvPr/>
        </p:nvSpPr>
        <p:spPr>
          <a:xfrm>
            <a:off x="7086600" y="2038085"/>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44" name="Straight Connector 43"/>
          <p:cNvCxnSpPr/>
          <p:nvPr/>
        </p:nvCxnSpPr>
        <p:spPr>
          <a:xfrm>
            <a:off x="6564756" y="4332492"/>
            <a:ext cx="609600" cy="0"/>
          </a:xfrm>
          <a:prstGeom prst="line">
            <a:avLst/>
          </a:prstGeom>
        </p:spPr>
        <p:style>
          <a:lnRef idx="2">
            <a:schemeClr val="accent5"/>
          </a:lnRef>
          <a:fillRef idx="0">
            <a:schemeClr val="accent5"/>
          </a:fillRef>
          <a:effectRef idx="1">
            <a:schemeClr val="accent5"/>
          </a:effectRef>
          <a:fontRef idx="minor">
            <a:schemeClr val="tx1"/>
          </a:fontRef>
        </p:style>
      </p:cxnSp>
      <p:sp>
        <p:nvSpPr>
          <p:cNvPr id="48" name="Rectangle 47"/>
          <p:cNvSpPr/>
          <p:nvPr/>
        </p:nvSpPr>
        <p:spPr>
          <a:xfrm>
            <a:off x="7098156" y="4126633"/>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50" name="TextBox 49"/>
          <p:cNvSpPr txBox="1"/>
          <p:nvPr/>
        </p:nvSpPr>
        <p:spPr>
          <a:xfrm>
            <a:off x="7341096" y="3848252"/>
            <a:ext cx="1656826" cy="2554545"/>
          </a:xfrm>
          <a:prstGeom prst="rect">
            <a:avLst/>
          </a:prstGeom>
          <a:noFill/>
        </p:spPr>
        <p:txBody>
          <a:bodyPr wrap="square" rtlCol="0">
            <a:spAutoFit/>
          </a:bodyPr>
          <a:lstStyle/>
          <a:p>
            <a:pPr algn="l" rtl="0"/>
            <a:r>
              <a:rPr lang="es" sz="1600" b="0" i="0" u="none"/>
              <a:t>Puerto USB en la parte trasera de la carga útil usado con USB a HDMI para trabajar directamente sobre el computador de la Carga Util.</a:t>
            </a:r>
          </a:p>
        </p:txBody>
      </p:sp>
      <p:sp>
        <p:nvSpPr>
          <p:cNvPr id="31" name="Rectangle 30"/>
          <p:cNvSpPr/>
          <p:nvPr/>
        </p:nvSpPr>
        <p:spPr>
          <a:xfrm>
            <a:off x="528878" y="1861773"/>
            <a:ext cx="1371139" cy="461665"/>
          </a:xfrm>
          <a:prstGeom prst="rect">
            <a:avLst/>
          </a:prstGeom>
        </p:spPr>
        <p:txBody>
          <a:bodyPr wrap="square">
            <a:spAutoFit/>
          </a:bodyPr>
          <a:lstStyle/>
          <a:p>
            <a:pPr algn="l" rtl="0"/>
            <a:r>
              <a:rPr lang="es" sz="800" b="0" i="0" u="none"/>
              <a:t>El SBG provee al Velodyne RMC y PPS para tiempo.</a:t>
            </a:r>
          </a:p>
        </p:txBody>
      </p:sp>
      <p:sp>
        <p:nvSpPr>
          <p:cNvPr id="38" name="Rectangle 37"/>
          <p:cNvSpPr/>
          <p:nvPr/>
        </p:nvSpPr>
        <p:spPr>
          <a:xfrm>
            <a:off x="3084590" y="4830278"/>
            <a:ext cx="1396848" cy="461665"/>
          </a:xfrm>
          <a:prstGeom prst="rect">
            <a:avLst/>
          </a:prstGeom>
        </p:spPr>
        <p:txBody>
          <a:bodyPr wrap="square">
            <a:spAutoFit/>
          </a:bodyPr>
          <a:lstStyle/>
          <a:p>
            <a:pPr algn="l" rtl="0"/>
            <a:r>
              <a:rPr lang="es" sz="800" b="0" i="0" u="none"/>
              <a:t>SBG puerto C es usado para correcciones desde NTRIP o una estación base. </a:t>
            </a:r>
          </a:p>
        </p:txBody>
      </p:sp>
      <p:sp>
        <p:nvSpPr>
          <p:cNvPr id="52" name="Rectangle 51"/>
          <p:cNvSpPr/>
          <p:nvPr/>
        </p:nvSpPr>
        <p:spPr>
          <a:xfrm>
            <a:off x="4347081" y="2038084"/>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876854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39"/>
          <p:cNvCxnSpPr/>
          <p:nvPr/>
        </p:nvCxnSpPr>
        <p:spPr>
          <a:xfrm flipV="1">
            <a:off x="3224986" y="2977500"/>
            <a:ext cx="3175814" cy="27096"/>
          </a:xfrm>
          <a:prstGeom prst="line">
            <a:avLst/>
          </a:prstGeom>
          <a:ln>
            <a:solidFill>
              <a:srgbClr val="7030A0"/>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pPr algn="l" rtl="0"/>
            <a:r>
              <a:rPr lang="es" b="0" i="0" u="none"/>
              <a:t>VNC - Conexión a la Carga Util</a:t>
            </a:r>
          </a:p>
        </p:txBody>
      </p:sp>
      <p:sp>
        <p:nvSpPr>
          <p:cNvPr id="3" name="Rectangle 2"/>
          <p:cNvSpPr/>
          <p:nvPr/>
        </p:nvSpPr>
        <p:spPr>
          <a:xfrm>
            <a:off x="334409" y="2057400"/>
            <a:ext cx="2895600" cy="4038600"/>
          </a:xfrm>
          <a:prstGeom prst="rect">
            <a:avLst/>
          </a:prstGeom>
          <a:solidFill>
            <a:schemeClr val="bg1">
              <a:lumMod val="6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Rectangle 7"/>
          <p:cNvSpPr/>
          <p:nvPr/>
        </p:nvSpPr>
        <p:spPr>
          <a:xfrm>
            <a:off x="486809" y="2510644"/>
            <a:ext cx="2133600" cy="3276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Carga Util </a:t>
            </a:r>
          </a:p>
          <a:p>
            <a:pPr algn="ctr" rtl="0"/>
            <a:r>
              <a:rPr lang="es" b="0" i="0" u="none"/>
              <a:t>Computador</a:t>
            </a:r>
          </a:p>
        </p:txBody>
      </p:sp>
      <p:cxnSp>
        <p:nvCxnSpPr>
          <p:cNvPr id="28" name="Straight Connector 27"/>
          <p:cNvCxnSpPr/>
          <p:nvPr/>
        </p:nvCxnSpPr>
        <p:spPr>
          <a:xfrm>
            <a:off x="2620409" y="3005944"/>
            <a:ext cx="609600" cy="0"/>
          </a:xfrm>
          <a:prstGeom prst="line">
            <a:avLst/>
          </a:prstGeom>
        </p:spPr>
        <p:style>
          <a:lnRef idx="2">
            <a:schemeClr val="accent5"/>
          </a:lnRef>
          <a:fillRef idx="0">
            <a:schemeClr val="accent5"/>
          </a:fillRef>
          <a:effectRef idx="1">
            <a:schemeClr val="accent5"/>
          </a:effectRef>
          <a:fontRef idx="minor">
            <a:schemeClr val="tx1"/>
          </a:fontRef>
        </p:style>
      </p:cxnSp>
      <p:sp>
        <p:nvSpPr>
          <p:cNvPr id="29" name="Rectangle 28"/>
          <p:cNvSpPr/>
          <p:nvPr/>
        </p:nvSpPr>
        <p:spPr>
          <a:xfrm>
            <a:off x="3153809" y="2800085"/>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30" name="Straight Connector 29"/>
          <p:cNvCxnSpPr/>
          <p:nvPr/>
        </p:nvCxnSpPr>
        <p:spPr>
          <a:xfrm>
            <a:off x="2631965" y="5094492"/>
            <a:ext cx="609600" cy="0"/>
          </a:xfrm>
          <a:prstGeom prst="line">
            <a:avLst/>
          </a:prstGeom>
        </p:spPr>
        <p:style>
          <a:lnRef idx="2">
            <a:schemeClr val="accent5"/>
          </a:lnRef>
          <a:fillRef idx="0">
            <a:schemeClr val="accent5"/>
          </a:fillRef>
          <a:effectRef idx="1">
            <a:schemeClr val="accent5"/>
          </a:effectRef>
          <a:fontRef idx="minor">
            <a:schemeClr val="tx1"/>
          </a:fontRef>
        </p:style>
      </p:cxnSp>
      <p:sp>
        <p:nvSpPr>
          <p:cNvPr id="31" name="Rectangle 30"/>
          <p:cNvSpPr/>
          <p:nvPr/>
        </p:nvSpPr>
        <p:spPr>
          <a:xfrm>
            <a:off x="3165365" y="4888633"/>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36" name="Rectangle 35"/>
          <p:cNvSpPr/>
          <p:nvPr/>
        </p:nvSpPr>
        <p:spPr>
          <a:xfrm>
            <a:off x="6381875" y="2362200"/>
            <a:ext cx="2133600" cy="3276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Externo</a:t>
            </a:r>
          </a:p>
          <a:p>
            <a:pPr algn="ctr" rtl="0"/>
            <a:r>
              <a:rPr lang="es" b="0" i="0" u="none"/>
              <a:t>Computador</a:t>
            </a:r>
          </a:p>
        </p:txBody>
      </p:sp>
      <p:sp>
        <p:nvSpPr>
          <p:cNvPr id="38" name="Rectangle 37"/>
          <p:cNvSpPr/>
          <p:nvPr/>
        </p:nvSpPr>
        <p:spPr>
          <a:xfrm>
            <a:off x="6355749" y="2777342"/>
            <a:ext cx="76200" cy="400315"/>
          </a:xfrm>
          <a:prstGeom prst="rect">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2" name="TextBox 41"/>
          <p:cNvSpPr txBox="1"/>
          <p:nvPr/>
        </p:nvSpPr>
        <p:spPr>
          <a:xfrm>
            <a:off x="3934035" y="2635264"/>
            <a:ext cx="1723549" cy="369332"/>
          </a:xfrm>
          <a:prstGeom prst="rect">
            <a:avLst/>
          </a:prstGeom>
          <a:noFill/>
        </p:spPr>
        <p:txBody>
          <a:bodyPr wrap="none" rtlCol="0">
            <a:spAutoFit/>
          </a:bodyPr>
          <a:lstStyle/>
          <a:p>
            <a:pPr algn="l" rtl="0"/>
            <a:r>
              <a:rPr lang="es" b="0" i="0" u="none"/>
              <a:t>Cable Ethernet</a:t>
            </a:r>
          </a:p>
        </p:txBody>
      </p:sp>
      <p:sp>
        <p:nvSpPr>
          <p:cNvPr id="45" name="TextBox 44"/>
          <p:cNvSpPr txBox="1"/>
          <p:nvPr/>
        </p:nvSpPr>
        <p:spPr>
          <a:xfrm>
            <a:off x="838200" y="1364050"/>
            <a:ext cx="1659429" cy="646331"/>
          </a:xfrm>
          <a:prstGeom prst="rect">
            <a:avLst/>
          </a:prstGeom>
          <a:noFill/>
        </p:spPr>
        <p:txBody>
          <a:bodyPr wrap="none" rtlCol="0">
            <a:spAutoFit/>
          </a:bodyPr>
          <a:lstStyle/>
          <a:p>
            <a:pPr algn="l" rtl="0"/>
            <a:r>
              <a:rPr lang="es" b="0" i="0" u="none"/>
              <a:t>Dirección IP</a:t>
            </a:r>
          </a:p>
          <a:p>
            <a:pPr algn="l" rtl="0"/>
            <a:r>
              <a:rPr lang="es" b="0" i="0" u="none"/>
              <a:t>192.168.228.8</a:t>
            </a:r>
          </a:p>
        </p:txBody>
      </p:sp>
      <p:sp>
        <p:nvSpPr>
          <p:cNvPr id="46" name="TextBox 45"/>
          <p:cNvSpPr txBox="1"/>
          <p:nvPr/>
        </p:nvSpPr>
        <p:spPr>
          <a:xfrm>
            <a:off x="6618960" y="1659977"/>
            <a:ext cx="1659429" cy="646331"/>
          </a:xfrm>
          <a:prstGeom prst="rect">
            <a:avLst/>
          </a:prstGeom>
          <a:noFill/>
        </p:spPr>
        <p:txBody>
          <a:bodyPr wrap="none" rtlCol="0">
            <a:spAutoFit/>
          </a:bodyPr>
          <a:lstStyle/>
          <a:p>
            <a:pPr algn="l" rtl="0"/>
            <a:r>
              <a:rPr lang="es" b="0" i="0" u="none"/>
              <a:t>Dirección IP</a:t>
            </a:r>
          </a:p>
          <a:p>
            <a:pPr algn="l" rtl="0"/>
            <a:r>
              <a:rPr lang="es" b="0" i="0" u="none"/>
              <a:t>192.168.228.1</a:t>
            </a:r>
          </a:p>
        </p:txBody>
      </p:sp>
      <p:pic>
        <p:nvPicPr>
          <p:cNvPr id="47" name="Picture 46"/>
          <p:cNvPicPr>
            <a:picLocks noChangeAspect="1"/>
          </p:cNvPicPr>
          <p:nvPr/>
        </p:nvPicPr>
        <p:blipFill>
          <a:blip r:embed="rId2"/>
          <a:stretch>
            <a:fillRect/>
          </a:stretch>
        </p:blipFill>
        <p:spPr>
          <a:xfrm>
            <a:off x="3636560" y="3346832"/>
            <a:ext cx="2414963" cy="1748570"/>
          </a:xfrm>
          <a:prstGeom prst="rect">
            <a:avLst/>
          </a:prstGeom>
          <a:ln>
            <a:solidFill>
              <a:schemeClr val="tx1"/>
            </a:solidFill>
          </a:ln>
        </p:spPr>
      </p:pic>
      <p:sp>
        <p:nvSpPr>
          <p:cNvPr id="48" name="TextBox 47"/>
          <p:cNvSpPr txBox="1"/>
          <p:nvPr/>
        </p:nvSpPr>
        <p:spPr>
          <a:xfrm>
            <a:off x="3505800" y="5269468"/>
            <a:ext cx="2611840" cy="738664"/>
          </a:xfrm>
          <a:prstGeom prst="rect">
            <a:avLst/>
          </a:prstGeom>
          <a:noFill/>
        </p:spPr>
        <p:txBody>
          <a:bodyPr wrap="square" rtlCol="0">
            <a:spAutoFit/>
          </a:bodyPr>
          <a:lstStyle/>
          <a:p>
            <a:pPr algn="l" rtl="0"/>
            <a:r>
              <a:rPr lang="es" sz="1400" b="0" i="0" u="none"/>
              <a:t>Usando un software VNC cliente al Computador Externo puede controla el Computador de la Carga Util</a:t>
            </a:r>
          </a:p>
        </p:txBody>
      </p:sp>
    </p:spTree>
    <p:extLst>
      <p:ext uri="{BB962C8B-B14F-4D97-AF65-F5344CB8AC3E}">
        <p14:creationId xmlns:p14="http://schemas.microsoft.com/office/powerpoint/2010/main" val="873605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304" y="-15004"/>
            <a:ext cx="6528671" cy="988786"/>
          </a:xfrm>
        </p:spPr>
        <p:txBody>
          <a:bodyPr/>
          <a:lstStyle/>
          <a:p>
            <a:pPr algn="l" rtl="0"/>
            <a:r>
              <a:rPr lang="es" b="0" i="0" u="none"/>
              <a:t>SBG MENSAJE RUTEADO</a:t>
            </a:r>
          </a:p>
        </p:txBody>
      </p:sp>
      <p:sp>
        <p:nvSpPr>
          <p:cNvPr id="3" name="Rectangle 2"/>
          <p:cNvSpPr/>
          <p:nvPr/>
        </p:nvSpPr>
        <p:spPr>
          <a:xfrm>
            <a:off x="800100" y="1681162"/>
            <a:ext cx="1981200" cy="18002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0"/>
            <a:r>
              <a:rPr lang="es" b="0" i="0" u="none"/>
              <a:t>SBG</a:t>
            </a:r>
          </a:p>
          <a:p>
            <a:pPr algn="ctr" rtl="0"/>
            <a:r>
              <a:rPr lang="es" b="0" i="0" u="none"/>
              <a:t>ELIPSE </a:t>
            </a:r>
          </a:p>
        </p:txBody>
      </p:sp>
      <p:sp>
        <p:nvSpPr>
          <p:cNvPr id="4" name="Rectangle 3"/>
          <p:cNvSpPr/>
          <p:nvPr/>
        </p:nvSpPr>
        <p:spPr>
          <a:xfrm>
            <a:off x="4648200" y="1828800"/>
            <a:ext cx="2895600" cy="457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 </a:t>
            </a:r>
          </a:p>
        </p:txBody>
      </p:sp>
      <p:sp>
        <p:nvSpPr>
          <p:cNvPr id="5" name="Rectangle 4"/>
          <p:cNvSpPr/>
          <p:nvPr/>
        </p:nvSpPr>
        <p:spPr>
          <a:xfrm>
            <a:off x="5019675" y="1971675"/>
            <a:ext cx="2057400" cy="1219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rtl="0"/>
            <a:r>
              <a:rPr lang="es" sz="1600" b="0" i="0" u="none" dirty="0"/>
              <a:t>HYPACK LEVANTAMIENTO.</a:t>
            </a:r>
          </a:p>
        </p:txBody>
      </p:sp>
      <p:cxnSp>
        <p:nvCxnSpPr>
          <p:cNvPr id="7" name="Straight Arrow Connector 6"/>
          <p:cNvCxnSpPr>
            <a:stCxn id="3" idx="3"/>
            <a:endCxn id="5" idx="1"/>
          </p:cNvCxnSpPr>
          <p:nvPr/>
        </p:nvCxnSpPr>
        <p:spPr>
          <a:xfrm>
            <a:off x="2781300" y="2581275"/>
            <a:ext cx="2238375" cy="0"/>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
        <p:nvSpPr>
          <p:cNvPr id="9" name="Rectangle 8"/>
          <p:cNvSpPr/>
          <p:nvPr/>
        </p:nvSpPr>
        <p:spPr>
          <a:xfrm>
            <a:off x="5057775" y="4876800"/>
            <a:ext cx="1981200" cy="12954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r>
              <a:rPr lang="es" sz="1600" b="0" i="0" u="none"/>
              <a:t>HYSWEEP LEVANTAMIENTO</a:t>
            </a:r>
          </a:p>
        </p:txBody>
      </p:sp>
      <p:cxnSp>
        <p:nvCxnSpPr>
          <p:cNvPr id="11" name="Straight Arrow Connector 10"/>
          <p:cNvCxnSpPr/>
          <p:nvPr/>
        </p:nvCxnSpPr>
        <p:spPr>
          <a:xfrm>
            <a:off x="6934200" y="3200400"/>
            <a:ext cx="0" cy="16764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987814" y="2245280"/>
            <a:ext cx="1415772" cy="369332"/>
          </a:xfrm>
          <a:prstGeom prst="rect">
            <a:avLst/>
          </a:prstGeom>
          <a:noFill/>
        </p:spPr>
        <p:txBody>
          <a:bodyPr wrap="none" rtlCol="0">
            <a:spAutoFit/>
          </a:bodyPr>
          <a:lstStyle/>
          <a:p>
            <a:pPr algn="l" rtl="0"/>
            <a:r>
              <a:rPr lang="es" b="0" i="0" u="none"/>
              <a:t>Datos Seriales </a:t>
            </a:r>
          </a:p>
        </p:txBody>
      </p:sp>
      <p:sp>
        <p:nvSpPr>
          <p:cNvPr id="13" name="TextBox 12"/>
          <p:cNvSpPr txBox="1"/>
          <p:nvPr/>
        </p:nvSpPr>
        <p:spPr>
          <a:xfrm rot="5400000">
            <a:off x="5830492" y="3799834"/>
            <a:ext cx="1203471" cy="646331"/>
          </a:xfrm>
          <a:prstGeom prst="rect">
            <a:avLst/>
          </a:prstGeom>
          <a:noFill/>
        </p:spPr>
        <p:txBody>
          <a:bodyPr wrap="none" rtlCol="0">
            <a:spAutoFit/>
          </a:bodyPr>
          <a:lstStyle/>
          <a:p>
            <a:pPr algn="l" rtl="0"/>
            <a:r>
              <a:rPr lang="es" sz="1200" b="0" i="0" u="none" dirty="0"/>
              <a:t>ETHERNET </a:t>
            </a:r>
          </a:p>
          <a:p>
            <a:pPr algn="l" rtl="0"/>
            <a:r>
              <a:rPr lang="es" sz="1200" b="0" i="0" u="none" dirty="0"/>
              <a:t>DATOS </a:t>
            </a:r>
          </a:p>
          <a:p>
            <a:pPr algn="l" rtl="0"/>
            <a:r>
              <a:rPr lang="es" sz="1200" b="0" i="0" u="none" dirty="0"/>
              <a:t>PUERTO 5656</a:t>
            </a:r>
          </a:p>
        </p:txBody>
      </p:sp>
    </p:spTree>
    <p:extLst>
      <p:ext uri="{BB962C8B-B14F-4D97-AF65-F5344CB8AC3E}">
        <p14:creationId xmlns:p14="http://schemas.microsoft.com/office/powerpoint/2010/main" val="2221937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SBG - Elipse</a:t>
            </a:r>
          </a:p>
        </p:txBody>
      </p:sp>
    </p:spTree>
    <p:extLst>
      <p:ext uri="{BB962C8B-B14F-4D97-AF65-F5344CB8AC3E}">
        <p14:creationId xmlns:p14="http://schemas.microsoft.com/office/powerpoint/2010/main" val="4215879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4760" y="2362200"/>
            <a:ext cx="3191357" cy="3400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l" rtl="0"/>
            <a:r>
              <a:rPr lang="es" b="0" i="0" u="none"/>
              <a:t>ELIPSE 2-D Doble GNSS INS Miniatura</a:t>
            </a:r>
          </a:p>
        </p:txBody>
      </p:sp>
      <p:sp>
        <p:nvSpPr>
          <p:cNvPr id="3" name="Rectangle 2"/>
          <p:cNvSpPr/>
          <p:nvPr/>
        </p:nvSpPr>
        <p:spPr>
          <a:xfrm>
            <a:off x="236483" y="1539801"/>
            <a:ext cx="7315200" cy="3139321"/>
          </a:xfrm>
          <a:prstGeom prst="rect">
            <a:avLst/>
          </a:prstGeom>
        </p:spPr>
        <p:txBody>
          <a:bodyPr wrap="square">
            <a:spAutoFit/>
          </a:bodyPr>
          <a:lstStyle/>
          <a:p>
            <a:pPr algn="l" rtl="0"/>
            <a:r>
              <a:rPr lang="es" b="0" i="0" u="none"/>
              <a:t>0,1 ° Balanceo y Cabeceo en 360 °</a:t>
            </a:r>
          </a:p>
          <a:p>
            <a:pPr algn="l" rtl="0"/>
            <a:r>
              <a:rPr lang="es" b="0" i="0" u="none"/>
              <a:t>0,2 ° Rumbo (Doble Antenna GNSS)</a:t>
            </a:r>
          </a:p>
          <a:p>
            <a:pPr algn="l" rtl="0"/>
            <a:r>
              <a:rPr lang="es" b="0" i="0" u="none"/>
              <a:t>5 cm Oleaje Tiempo Real, ajustado al período del oleaje</a:t>
            </a:r>
          </a:p>
          <a:p>
            <a:pPr algn="l" rtl="0"/>
            <a:r>
              <a:rPr lang="es" b="0" i="0" u="none"/>
              <a:t>2 cm RTK GNSS Posición (opción)</a:t>
            </a:r>
          </a:p>
          <a:p>
            <a:endParaRPr lang="es" dirty="0"/>
          </a:p>
          <a:p>
            <a:pPr algn="l" rtl="0"/>
            <a:r>
              <a:rPr lang="es" b="0" i="0" u="none"/>
              <a:t>Características Clave:</a:t>
            </a:r>
          </a:p>
          <a:p>
            <a:pPr algn="l" rtl="0"/>
            <a:r>
              <a:rPr lang="es" b="0" i="0" u="none"/>
              <a:t>Giroscopos de Muy Bajo Ruido, Acelerómetros de Alta Calidad</a:t>
            </a:r>
          </a:p>
          <a:p>
            <a:pPr algn="l" rtl="0"/>
            <a:r>
              <a:rPr lang="es" b="0" i="0" u="none"/>
              <a:t>Nivel Levantamiento Receptor GNSS L1/L2</a:t>
            </a:r>
          </a:p>
          <a:p>
            <a:pPr algn="l" rtl="0"/>
            <a:r>
              <a:rPr lang="es" b="0" i="0" u="none"/>
              <a:t>Correcciones Diferenciales (RTCM)</a:t>
            </a:r>
          </a:p>
          <a:p>
            <a:pPr algn="l" rtl="0"/>
            <a:r>
              <a:rPr lang="es" b="0" i="0" u="none"/>
              <a:t>Rata Salida 200 Hz – Típicamente colectados a 50 Hz</a:t>
            </a:r>
          </a:p>
          <a:p>
            <a:pPr algn="l" rtl="0"/>
            <a:r>
              <a:rPr lang="es" b="0" i="0" u="none"/>
              <a:t>2 años de garantía</a:t>
            </a:r>
          </a:p>
        </p:txBody>
      </p:sp>
    </p:spTree>
    <p:extLst>
      <p:ext uri="{BB962C8B-B14F-4D97-AF65-F5344CB8AC3E}">
        <p14:creationId xmlns:p14="http://schemas.microsoft.com/office/powerpoint/2010/main" val="16783179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Configuración Central SBG</a:t>
            </a:r>
          </a:p>
        </p:txBody>
      </p:sp>
      <p:pic>
        <p:nvPicPr>
          <p:cNvPr id="5122" name="Picture 2" descr="D:\SB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1" y="1188720"/>
            <a:ext cx="3622431"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48201" y="2320558"/>
            <a:ext cx="3352800" cy="2308324"/>
          </a:xfrm>
          <a:prstGeom prst="rect">
            <a:avLst/>
          </a:prstGeom>
          <a:noFill/>
        </p:spPr>
        <p:txBody>
          <a:bodyPr wrap="square" rtlCol="0">
            <a:spAutoFit/>
          </a:bodyPr>
          <a:lstStyle/>
          <a:p>
            <a:pPr algn="l" rtl="0"/>
            <a:r>
              <a:rPr lang="es" b="0" i="0" u="none"/>
              <a:t>La Central SBG debe ser un firmware que soporta el modelo UAV de ala rotatoria. </a:t>
            </a:r>
          </a:p>
          <a:p>
            <a:endParaRPr lang="es" dirty="0"/>
          </a:p>
          <a:p>
            <a:pPr algn="l" rtl="0"/>
            <a:r>
              <a:rPr lang="es" b="0" i="0" u="none"/>
              <a:t>Usar el modelo incorrecto resultará en cálculos incorrectos y afectará adversamente el desempeño del levantamiento. </a:t>
            </a:r>
          </a:p>
        </p:txBody>
      </p:sp>
    </p:spTree>
    <p:extLst>
      <p:ext uri="{BB962C8B-B14F-4D97-AF65-F5344CB8AC3E}">
        <p14:creationId xmlns:p14="http://schemas.microsoft.com/office/powerpoint/2010/main" val="1670589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702666" cy="988786"/>
          </a:xfrm>
        </p:spPr>
        <p:txBody>
          <a:bodyPr/>
          <a:lstStyle/>
          <a:p>
            <a:pPr algn="l" rtl="0"/>
            <a:r>
              <a:rPr lang="es" b="0" i="0" u="none" dirty="0"/>
              <a:t>Brazos de Adrizamiento y Alineamiento SBG</a:t>
            </a:r>
          </a:p>
        </p:txBody>
      </p:sp>
      <p:pic>
        <p:nvPicPr>
          <p:cNvPr id="2051" name="Picture 3" descr="D:\SB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188720"/>
            <a:ext cx="3648793"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322" y="2743200"/>
            <a:ext cx="4669002" cy="2936557"/>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4469784" y="1542827"/>
            <a:ext cx="4266078" cy="646331"/>
          </a:xfrm>
          <a:prstGeom prst="rect">
            <a:avLst/>
          </a:prstGeom>
          <a:noFill/>
        </p:spPr>
        <p:txBody>
          <a:bodyPr wrap="square" rtlCol="0">
            <a:spAutoFit/>
          </a:bodyPr>
          <a:lstStyle/>
          <a:p>
            <a:pPr algn="l" rtl="0"/>
            <a:r>
              <a:rPr lang="es" b="0" i="0" u="none"/>
              <a:t>El SBG es alineado con el Eje X adelante, Eje Y a la Derecha y Eje Z hacia abajo</a:t>
            </a:r>
          </a:p>
        </p:txBody>
      </p:sp>
    </p:spTree>
    <p:extLst>
      <p:ext uri="{BB962C8B-B14F-4D97-AF65-F5344CB8AC3E}">
        <p14:creationId xmlns:p14="http://schemas.microsoft.com/office/powerpoint/2010/main" val="1149702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Posición Inicial y Tiempo / Fecha SBG</a:t>
            </a:r>
          </a:p>
        </p:txBody>
      </p:sp>
      <p:pic>
        <p:nvPicPr>
          <p:cNvPr id="3075" name="Picture 3" descr="D:\SBG\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188720"/>
            <a:ext cx="3606250"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1188720"/>
            <a:ext cx="4833228" cy="2362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343401" y="4114800"/>
            <a:ext cx="4343400" cy="923330"/>
          </a:xfrm>
          <a:prstGeom prst="rect">
            <a:avLst/>
          </a:prstGeom>
          <a:noFill/>
        </p:spPr>
        <p:txBody>
          <a:bodyPr wrap="square" rtlCol="0">
            <a:spAutoFit/>
          </a:bodyPr>
          <a:lstStyle/>
          <a:p>
            <a:pPr algn="l" rtl="0"/>
            <a:r>
              <a:rPr lang="es" b="0" i="0" u="none"/>
              <a:t>La Fecha y Posición deben ser ajustados cuando el sistema es inicializado y esta siendo monitoreado por el estado de navegación.</a:t>
            </a:r>
          </a:p>
        </p:txBody>
      </p:sp>
    </p:spTree>
    <p:extLst>
      <p:ext uri="{BB962C8B-B14F-4D97-AF65-F5344CB8AC3E}">
        <p14:creationId xmlns:p14="http://schemas.microsoft.com/office/powerpoint/2010/main" val="9035035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SBG Parámetros de Asignación y Ayuda</a:t>
            </a:r>
          </a:p>
        </p:txBody>
      </p:sp>
      <p:pic>
        <p:nvPicPr>
          <p:cNvPr id="7170" name="Picture 2" descr="D:\SBG\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1" y="1188720"/>
            <a:ext cx="3635585"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172" name="Picture 4" descr="D:\SBG\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0" y="1167765"/>
            <a:ext cx="3612733" cy="45929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1104901" y="2182520"/>
            <a:ext cx="2057400" cy="25190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TextBox 6"/>
          <p:cNvSpPr txBox="1"/>
          <p:nvPr/>
        </p:nvSpPr>
        <p:spPr>
          <a:xfrm>
            <a:off x="533401" y="2971800"/>
            <a:ext cx="3200400" cy="2031325"/>
          </a:xfrm>
          <a:prstGeom prst="rect">
            <a:avLst/>
          </a:prstGeom>
          <a:solidFill>
            <a:schemeClr val="bg1"/>
          </a:solidFill>
          <a:ln>
            <a:solidFill>
              <a:schemeClr val="tx1"/>
            </a:solidFill>
          </a:ln>
        </p:spPr>
        <p:txBody>
          <a:bodyPr wrap="square" rtlCol="0">
            <a:spAutoFit/>
          </a:bodyPr>
          <a:lstStyle/>
          <a:p>
            <a:pPr algn="l" rtl="0"/>
            <a:r>
              <a:rPr lang="es" b="0" i="0" u="none" dirty="0"/>
              <a:t>Puerto C es usado para recibir correcciones RTK desde el servidor NTRIP o Estación </a:t>
            </a:r>
            <a:r>
              <a:rPr lang="es" b="0" i="0" u="none" dirty="0" smtClean="0"/>
              <a:t>Base.</a:t>
            </a:r>
            <a:endParaRPr lang="es" b="0" i="0" u="none" dirty="0"/>
          </a:p>
          <a:p>
            <a:endParaRPr lang="es" dirty="0"/>
          </a:p>
          <a:p>
            <a:pPr algn="l" rtl="0"/>
            <a:r>
              <a:rPr lang="es" b="0" i="0" u="none" dirty="0"/>
              <a:t>Puerto C es conectado a la entrada AUX en el SBG</a:t>
            </a:r>
          </a:p>
        </p:txBody>
      </p:sp>
    </p:spTree>
    <p:extLst>
      <p:ext uri="{BB962C8B-B14F-4D97-AF65-F5344CB8AC3E}">
        <p14:creationId xmlns:p14="http://schemas.microsoft.com/office/powerpoint/2010/main" val="2856064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LiDAR - Escáneres de línea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a:t>
            </a:fld>
            <a:endParaRPr lang="es"/>
          </a:p>
        </p:txBody>
      </p:sp>
      <p:pic>
        <p:nvPicPr>
          <p:cNvPr id="2" name="Picture 1"/>
          <p:cNvPicPr>
            <a:picLocks noChangeAspect="1"/>
          </p:cNvPicPr>
          <p:nvPr/>
        </p:nvPicPr>
        <p:blipFill rotWithShape="1">
          <a:blip r:embed="rId2"/>
          <a:srcRect l="62608"/>
          <a:stretch/>
        </p:blipFill>
        <p:spPr>
          <a:xfrm>
            <a:off x="5486399" y="1719502"/>
            <a:ext cx="2966163" cy="317522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753" y="4985112"/>
            <a:ext cx="2187388" cy="1716685"/>
          </a:xfrm>
          <a:prstGeom prst="rect">
            <a:avLst/>
          </a:prstGeom>
        </p:spPr>
      </p:pic>
      <p:sp>
        <p:nvSpPr>
          <p:cNvPr id="6" name="TextBox 5"/>
          <p:cNvSpPr txBox="1"/>
          <p:nvPr/>
        </p:nvSpPr>
        <p:spPr>
          <a:xfrm>
            <a:off x="580829" y="1782022"/>
            <a:ext cx="4888480" cy="3108543"/>
          </a:xfrm>
          <a:prstGeom prst="rect">
            <a:avLst/>
          </a:prstGeom>
          <a:noFill/>
          <a:ln>
            <a:solidFill>
              <a:schemeClr val="tx1"/>
            </a:solidFill>
          </a:ln>
        </p:spPr>
        <p:txBody>
          <a:bodyPr wrap="square" rtlCol="0">
            <a:spAutoFit/>
          </a:bodyPr>
          <a:lstStyle/>
          <a:p>
            <a:r>
              <a:rPr lang="en-US" sz="1400" dirty="0" err="1" smtClean="0">
                <a:solidFill>
                  <a:srgbClr val="00B0F0"/>
                </a:solidFill>
              </a:rPr>
              <a:t>Escaneres</a:t>
            </a:r>
            <a:r>
              <a:rPr lang="en-US" sz="1400" dirty="0" smtClean="0">
                <a:solidFill>
                  <a:srgbClr val="00B0F0"/>
                </a:solidFill>
              </a:rPr>
              <a:t> </a:t>
            </a:r>
            <a:r>
              <a:rPr lang="en-US" sz="1400" dirty="0" err="1" smtClean="0">
                <a:solidFill>
                  <a:srgbClr val="00B0F0"/>
                </a:solidFill>
              </a:rPr>
              <a:t>Lineales</a:t>
            </a:r>
            <a:r>
              <a:rPr lang="en-US" sz="1400" dirty="0" smtClean="0">
                <a:solidFill>
                  <a:srgbClr val="00B0F0"/>
                </a:solidFill>
              </a:rPr>
              <a:t> (</a:t>
            </a:r>
            <a:r>
              <a:rPr lang="en-US" sz="1400" dirty="0" err="1" smtClean="0">
                <a:solidFill>
                  <a:srgbClr val="00B0F0"/>
                </a:solidFill>
              </a:rPr>
              <a:t>Monohaz</a:t>
            </a:r>
            <a:r>
              <a:rPr lang="en-US" sz="1400" dirty="0" smtClean="0">
                <a:solidFill>
                  <a:srgbClr val="00B0F0"/>
                </a:solidFill>
              </a:rPr>
              <a:t>) </a:t>
            </a:r>
          </a:p>
          <a:p>
            <a:r>
              <a:rPr lang="en-US" sz="1400" dirty="0" err="1" smtClean="0"/>
              <a:t>Estos</a:t>
            </a:r>
            <a:r>
              <a:rPr lang="en-US" sz="1400" dirty="0" smtClean="0"/>
              <a:t> </a:t>
            </a:r>
            <a:r>
              <a:rPr lang="en-US" sz="1400" dirty="0" err="1" smtClean="0"/>
              <a:t>sistemas</a:t>
            </a:r>
            <a:r>
              <a:rPr lang="en-US" sz="1400" dirty="0" smtClean="0"/>
              <a:t> </a:t>
            </a:r>
            <a:r>
              <a:rPr lang="en-US" sz="1400" dirty="0" err="1" smtClean="0"/>
              <a:t>pueden</a:t>
            </a:r>
            <a:r>
              <a:rPr lang="en-US" sz="1400" dirty="0" smtClean="0"/>
              <a:t> </a:t>
            </a:r>
            <a:r>
              <a:rPr lang="en-US" sz="1400" dirty="0" err="1" smtClean="0"/>
              <a:t>escanear</a:t>
            </a:r>
            <a:r>
              <a:rPr lang="en-US" sz="1400" dirty="0" smtClean="0"/>
              <a:t> un sector 2D a lo largo del </a:t>
            </a:r>
            <a:r>
              <a:rPr lang="en-US" sz="1400" dirty="0" err="1" smtClean="0"/>
              <a:t>plano</a:t>
            </a:r>
            <a:r>
              <a:rPr lang="en-US" sz="1400" dirty="0" smtClean="0"/>
              <a:t> del </a:t>
            </a:r>
            <a:r>
              <a:rPr lang="en-US" sz="1400" dirty="0" err="1" smtClean="0"/>
              <a:t>eje</a:t>
            </a:r>
            <a:r>
              <a:rPr lang="en-US" sz="1400" dirty="0" smtClean="0"/>
              <a:t> </a:t>
            </a:r>
            <a:r>
              <a:rPr lang="en-US" sz="1400" dirty="0" err="1" smtClean="0"/>
              <a:t>hacia</a:t>
            </a:r>
            <a:r>
              <a:rPr lang="en-US" sz="1400" dirty="0" smtClean="0"/>
              <a:t> </a:t>
            </a:r>
            <a:r>
              <a:rPr lang="en-US" sz="1400" dirty="0" err="1" smtClean="0"/>
              <a:t>delante</a:t>
            </a:r>
            <a:r>
              <a:rPr lang="en-US" sz="1400" dirty="0" smtClean="0"/>
              <a:t>. </a:t>
            </a:r>
            <a:r>
              <a:rPr lang="en-US" sz="1400" dirty="0" err="1" smtClean="0"/>
              <a:t>Porque</a:t>
            </a:r>
            <a:r>
              <a:rPr lang="en-US" sz="1400" dirty="0" smtClean="0"/>
              <a:t> la </a:t>
            </a:r>
            <a:r>
              <a:rPr lang="en-US" sz="1400" dirty="0" err="1" smtClean="0"/>
              <a:t>tercera</a:t>
            </a:r>
            <a:r>
              <a:rPr lang="en-US" sz="1400" dirty="0" smtClean="0"/>
              <a:t> </a:t>
            </a:r>
            <a:r>
              <a:rPr lang="en-US" sz="1400" dirty="0" err="1" smtClean="0"/>
              <a:t>dimensión</a:t>
            </a:r>
            <a:r>
              <a:rPr lang="en-US" sz="1400" dirty="0" smtClean="0"/>
              <a:t> </a:t>
            </a:r>
            <a:r>
              <a:rPr lang="en-US" sz="1400" dirty="0" err="1" smtClean="0"/>
              <a:t>es</a:t>
            </a:r>
            <a:r>
              <a:rPr lang="en-US" sz="1400" dirty="0" smtClean="0"/>
              <a:t> </a:t>
            </a:r>
            <a:r>
              <a:rPr lang="en-US" sz="1400" dirty="0" err="1" smtClean="0"/>
              <a:t>creada</a:t>
            </a:r>
            <a:r>
              <a:rPr lang="en-US" sz="1400" dirty="0" smtClean="0"/>
              <a:t> </a:t>
            </a:r>
            <a:r>
              <a:rPr lang="en-US" sz="1400" dirty="0" err="1" smtClean="0"/>
              <a:t>por</a:t>
            </a:r>
            <a:r>
              <a:rPr lang="en-US" sz="1400" dirty="0" smtClean="0"/>
              <a:t> el </a:t>
            </a:r>
            <a:r>
              <a:rPr lang="en-US" sz="1400" dirty="0" err="1" smtClean="0"/>
              <a:t>movimiento</a:t>
            </a:r>
            <a:r>
              <a:rPr lang="en-US" sz="1400" dirty="0" smtClean="0"/>
              <a:t> de la </a:t>
            </a:r>
            <a:r>
              <a:rPr lang="en-US" sz="1400" dirty="0" err="1" smtClean="0"/>
              <a:t>embarcación</a:t>
            </a:r>
            <a:r>
              <a:rPr lang="en-US" sz="1400" dirty="0" smtClean="0"/>
              <a:t>, </a:t>
            </a:r>
            <a:r>
              <a:rPr lang="en-US" sz="1400" dirty="0" err="1" smtClean="0"/>
              <a:t>colectando</a:t>
            </a:r>
            <a:r>
              <a:rPr lang="en-US" sz="1400" dirty="0" smtClean="0"/>
              <a:t> </a:t>
            </a:r>
            <a:r>
              <a:rPr lang="en-US" sz="1400" dirty="0" err="1" smtClean="0"/>
              <a:t>los</a:t>
            </a:r>
            <a:r>
              <a:rPr lang="en-US" sz="1400" dirty="0" smtClean="0"/>
              <a:t> </a:t>
            </a:r>
            <a:r>
              <a:rPr lang="en-US" sz="1400" dirty="0" err="1" smtClean="0"/>
              <a:t>datos</a:t>
            </a:r>
            <a:r>
              <a:rPr lang="en-US" sz="1400" dirty="0" smtClean="0"/>
              <a:t> con el </a:t>
            </a:r>
            <a:r>
              <a:rPr lang="en-US" sz="1400" dirty="0" err="1" smtClean="0"/>
              <a:t>láser</a:t>
            </a:r>
            <a:r>
              <a:rPr lang="en-US" sz="1400" dirty="0" smtClean="0"/>
              <a:t> </a:t>
            </a:r>
            <a:r>
              <a:rPr lang="en-US" sz="1400" dirty="0" err="1" smtClean="0"/>
              <a:t>orientado</a:t>
            </a:r>
            <a:r>
              <a:rPr lang="en-US" sz="1400" dirty="0" smtClean="0"/>
              <a:t> de </a:t>
            </a:r>
            <a:r>
              <a:rPr lang="en-US" sz="1400" dirty="0" err="1" smtClean="0"/>
              <a:t>esta</a:t>
            </a:r>
            <a:r>
              <a:rPr lang="en-US" sz="1400" dirty="0" smtClean="0"/>
              <a:t> forma no </a:t>
            </a:r>
            <a:r>
              <a:rPr lang="en-US" sz="1400" dirty="0" err="1" smtClean="0"/>
              <a:t>es</a:t>
            </a:r>
            <a:r>
              <a:rPr lang="en-US" sz="1400" dirty="0" smtClean="0"/>
              <a:t> </a:t>
            </a:r>
            <a:r>
              <a:rPr lang="en-US" sz="1400" dirty="0" err="1" smtClean="0"/>
              <a:t>recomendado</a:t>
            </a:r>
            <a:r>
              <a:rPr lang="en-US" sz="1400" dirty="0" smtClean="0"/>
              <a:t>. Monte </a:t>
            </a:r>
            <a:r>
              <a:rPr lang="en-US" sz="1400" dirty="0" err="1" smtClean="0"/>
              <a:t>estos</a:t>
            </a:r>
            <a:r>
              <a:rPr lang="en-US" sz="1400" dirty="0" smtClean="0"/>
              <a:t> </a:t>
            </a:r>
            <a:r>
              <a:rPr lang="en-US" sz="1400" dirty="0" err="1" smtClean="0"/>
              <a:t>sistemas</a:t>
            </a:r>
            <a:r>
              <a:rPr lang="en-US" sz="1400" dirty="0" smtClean="0"/>
              <a:t> </a:t>
            </a:r>
            <a:r>
              <a:rPr lang="en-US" sz="1400" dirty="0" err="1" smtClean="0"/>
              <a:t>apuntando</a:t>
            </a:r>
            <a:r>
              <a:rPr lang="en-US" sz="1400" dirty="0" smtClean="0"/>
              <a:t> al </a:t>
            </a:r>
            <a:r>
              <a:rPr lang="en-US" sz="1400" dirty="0" err="1" smtClean="0"/>
              <a:t>costado</a:t>
            </a:r>
            <a:r>
              <a:rPr lang="en-US" sz="1400" dirty="0" smtClean="0"/>
              <a:t> de </a:t>
            </a:r>
            <a:r>
              <a:rPr lang="en-US" sz="1400" dirty="0" err="1" smtClean="0"/>
              <a:t>babor</a:t>
            </a:r>
            <a:r>
              <a:rPr lang="en-US" sz="1400" dirty="0" smtClean="0"/>
              <a:t> o </a:t>
            </a:r>
            <a:r>
              <a:rPr lang="en-US" sz="1400" dirty="0" err="1" smtClean="0"/>
              <a:t>estribor</a:t>
            </a:r>
            <a:r>
              <a:rPr lang="en-US" sz="1400" dirty="0" smtClean="0"/>
              <a:t> y </a:t>
            </a:r>
            <a:r>
              <a:rPr lang="en-US" sz="1400" dirty="0" err="1" smtClean="0"/>
              <a:t>aplique</a:t>
            </a:r>
            <a:r>
              <a:rPr lang="en-US" sz="1400" dirty="0" smtClean="0"/>
              <a:t> un offset de </a:t>
            </a:r>
            <a:r>
              <a:rPr lang="en-US" sz="1400" dirty="0" err="1" smtClean="0"/>
              <a:t>guiñada</a:t>
            </a:r>
            <a:r>
              <a:rPr lang="en-US" sz="1400" dirty="0" smtClean="0"/>
              <a:t> de 90° para </a:t>
            </a:r>
            <a:r>
              <a:rPr lang="en-US" sz="1400" dirty="0" err="1" smtClean="0"/>
              <a:t>decirle</a:t>
            </a:r>
            <a:r>
              <a:rPr lang="en-US" sz="1400" dirty="0" smtClean="0"/>
              <a:t> a HYPACK </a:t>
            </a:r>
            <a:r>
              <a:rPr lang="en-US" sz="1400" dirty="0" err="1" smtClean="0"/>
              <a:t>cual</a:t>
            </a:r>
            <a:r>
              <a:rPr lang="en-US" sz="1400" dirty="0" smtClean="0"/>
              <a:t> </a:t>
            </a:r>
            <a:r>
              <a:rPr lang="en-US" sz="1400" dirty="0" err="1" smtClean="0"/>
              <a:t>costado</a:t>
            </a:r>
            <a:r>
              <a:rPr lang="en-US" sz="1400" dirty="0" smtClean="0"/>
              <a:t> ha </a:t>
            </a:r>
            <a:r>
              <a:rPr lang="en-US" sz="1400" dirty="0" err="1" smtClean="0"/>
              <a:t>escogido</a:t>
            </a:r>
            <a:r>
              <a:rPr lang="en-US" sz="1400" dirty="0" smtClean="0"/>
              <a:t>. </a:t>
            </a:r>
          </a:p>
          <a:p>
            <a:endParaRPr lang="en-US" sz="1400" dirty="0"/>
          </a:p>
          <a:p>
            <a:r>
              <a:rPr lang="en-US" sz="1400" dirty="0" smtClean="0"/>
              <a:t>El REIGL </a:t>
            </a:r>
            <a:r>
              <a:rPr lang="en-US" sz="1400" dirty="0" err="1" smtClean="0"/>
              <a:t>Serie</a:t>
            </a:r>
            <a:r>
              <a:rPr lang="en-US" sz="1400" dirty="0" smtClean="0"/>
              <a:t> V </a:t>
            </a:r>
            <a:r>
              <a:rPr lang="en-US" sz="1400" dirty="0" err="1" smtClean="0"/>
              <a:t>tiene</a:t>
            </a:r>
            <a:r>
              <a:rPr lang="en-US" sz="1400" dirty="0" smtClean="0"/>
              <a:t> la </a:t>
            </a:r>
            <a:r>
              <a:rPr lang="en-US" sz="1400" dirty="0" err="1" smtClean="0"/>
              <a:t>habilidad</a:t>
            </a:r>
            <a:r>
              <a:rPr lang="en-US" sz="1400" dirty="0" smtClean="0"/>
              <a:t> de </a:t>
            </a:r>
            <a:r>
              <a:rPr lang="en-US" sz="1400" dirty="0" err="1" smtClean="0"/>
              <a:t>aplicar</a:t>
            </a:r>
            <a:r>
              <a:rPr lang="en-US" sz="1400" dirty="0" smtClean="0"/>
              <a:t> la </a:t>
            </a:r>
            <a:r>
              <a:rPr lang="en-US" sz="1400" dirty="0" err="1" smtClean="0"/>
              <a:t>rotación</a:t>
            </a:r>
            <a:r>
              <a:rPr lang="en-US" sz="1400" dirty="0" smtClean="0"/>
              <a:t> de </a:t>
            </a:r>
            <a:r>
              <a:rPr lang="en-US" sz="1400" dirty="0" err="1" smtClean="0"/>
              <a:t>Guiñada</a:t>
            </a:r>
            <a:r>
              <a:rPr lang="en-US" sz="1400" dirty="0" smtClean="0"/>
              <a:t> </a:t>
            </a:r>
            <a:r>
              <a:rPr lang="en-US" sz="1400" dirty="0" err="1" smtClean="0"/>
              <a:t>en</a:t>
            </a:r>
            <a:r>
              <a:rPr lang="en-US" sz="1400" dirty="0" smtClean="0"/>
              <a:t> el software del </a:t>
            </a:r>
            <a:r>
              <a:rPr lang="en-US" sz="1400" dirty="0" err="1" smtClean="0"/>
              <a:t>controlador</a:t>
            </a:r>
            <a:r>
              <a:rPr lang="en-US" sz="1400" dirty="0" smtClean="0"/>
              <a:t>. Monte </a:t>
            </a:r>
            <a:r>
              <a:rPr lang="en-US" sz="1400" dirty="0" err="1" smtClean="0"/>
              <a:t>este</a:t>
            </a:r>
            <a:r>
              <a:rPr lang="en-US" sz="1400" dirty="0" smtClean="0"/>
              <a:t> </a:t>
            </a:r>
            <a:r>
              <a:rPr lang="en-US" sz="1400" dirty="0" err="1" smtClean="0"/>
              <a:t>dispositivo</a:t>
            </a:r>
            <a:r>
              <a:rPr lang="en-US" sz="1400" dirty="0" smtClean="0"/>
              <a:t> con la </a:t>
            </a:r>
            <a:r>
              <a:rPr lang="en-US" sz="1400" dirty="0" err="1" smtClean="0"/>
              <a:t>marca</a:t>
            </a:r>
            <a:r>
              <a:rPr lang="en-US" sz="1400" dirty="0" smtClean="0"/>
              <a:t> de 0° </a:t>
            </a:r>
            <a:r>
              <a:rPr lang="en-US" sz="1400" dirty="0" err="1" smtClean="0"/>
              <a:t>alineada</a:t>
            </a:r>
            <a:r>
              <a:rPr lang="en-US" sz="1400" dirty="0" smtClean="0"/>
              <a:t> </a:t>
            </a:r>
            <a:r>
              <a:rPr lang="en-US" sz="1400" dirty="0" err="1" smtClean="0"/>
              <a:t>hacia</a:t>
            </a:r>
            <a:r>
              <a:rPr lang="en-US" sz="1400" dirty="0" smtClean="0"/>
              <a:t> Adelante y </a:t>
            </a:r>
            <a:r>
              <a:rPr lang="en-US" sz="1400" dirty="0" err="1" smtClean="0"/>
              <a:t>aplique</a:t>
            </a:r>
            <a:r>
              <a:rPr lang="en-US" sz="1400" dirty="0" smtClean="0"/>
              <a:t> la </a:t>
            </a:r>
            <a:r>
              <a:rPr lang="en-US" sz="1400" dirty="0" err="1" smtClean="0"/>
              <a:t>guiñada</a:t>
            </a:r>
            <a:r>
              <a:rPr lang="en-US" sz="1400" dirty="0" smtClean="0"/>
              <a:t> </a:t>
            </a:r>
            <a:r>
              <a:rPr lang="en-US" sz="1400" dirty="0" err="1" smtClean="0"/>
              <a:t>deseada</a:t>
            </a:r>
            <a:r>
              <a:rPr lang="en-US" sz="1400" dirty="0" smtClean="0"/>
              <a:t> sin </a:t>
            </a:r>
            <a:r>
              <a:rPr lang="en-US" sz="1400" dirty="0" err="1" smtClean="0"/>
              <a:t>físicamente</a:t>
            </a:r>
            <a:r>
              <a:rPr lang="en-US" sz="1400" dirty="0" smtClean="0"/>
              <a:t> </a:t>
            </a:r>
            <a:r>
              <a:rPr lang="en-US" sz="1400" dirty="0" err="1" smtClean="0"/>
              <a:t>moverl</a:t>
            </a:r>
            <a:r>
              <a:rPr lang="en-US" sz="1400" dirty="0" smtClean="0"/>
              <a:t> el </a:t>
            </a:r>
            <a:r>
              <a:rPr lang="en-US" sz="1400" dirty="0" err="1" smtClean="0"/>
              <a:t>dispositivo</a:t>
            </a:r>
            <a:r>
              <a:rPr lang="en-US" sz="1400" dirty="0" smtClean="0"/>
              <a:t> o </a:t>
            </a:r>
            <a:r>
              <a:rPr lang="en-US" sz="1400" dirty="0" err="1" smtClean="0"/>
              <a:t>modificar</a:t>
            </a:r>
            <a:r>
              <a:rPr lang="en-US" sz="1400" dirty="0" smtClean="0"/>
              <a:t> </a:t>
            </a:r>
            <a:r>
              <a:rPr lang="en-US" sz="1400" dirty="0" err="1" smtClean="0"/>
              <a:t>los</a:t>
            </a:r>
            <a:r>
              <a:rPr lang="en-US" sz="1400" dirty="0" smtClean="0"/>
              <a:t> </a:t>
            </a:r>
            <a:r>
              <a:rPr lang="en-US" sz="1400" dirty="0" err="1" smtClean="0"/>
              <a:t>ófsets</a:t>
            </a:r>
            <a:r>
              <a:rPr lang="en-US" sz="1400" dirty="0" smtClean="0"/>
              <a:t> </a:t>
            </a:r>
            <a:r>
              <a:rPr lang="en-US" sz="1400" dirty="0" err="1" smtClean="0"/>
              <a:t>en</a:t>
            </a:r>
            <a:r>
              <a:rPr lang="en-US" sz="1400" dirty="0" smtClean="0"/>
              <a:t> HYPACK.</a:t>
            </a:r>
            <a:endParaRPr lang="en-US" sz="1400" dirty="0"/>
          </a:p>
        </p:txBody>
      </p:sp>
    </p:spTree>
    <p:extLst>
      <p:ext uri="{BB962C8B-B14F-4D97-AF65-F5344CB8AC3E}">
        <p14:creationId xmlns:p14="http://schemas.microsoft.com/office/powerpoint/2010/main" val="1574274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7258" y="2861310"/>
            <a:ext cx="3667373" cy="3381375"/>
          </a:xfrm>
          <a:prstGeom prst="rect">
            <a:avLst/>
          </a:prstGeom>
        </p:spPr>
      </p:pic>
      <p:sp>
        <p:nvSpPr>
          <p:cNvPr id="2" name="Title 1"/>
          <p:cNvSpPr>
            <a:spLocks noGrp="1"/>
          </p:cNvSpPr>
          <p:nvPr>
            <p:ph type="title"/>
          </p:nvPr>
        </p:nvSpPr>
        <p:spPr/>
        <p:txBody>
          <a:bodyPr/>
          <a:lstStyle/>
          <a:p>
            <a:pPr algn="l" rtl="0"/>
            <a:r>
              <a:rPr lang="es" b="0" i="0" u="none"/>
              <a:t>Ofsets Brazos Adrizamiento SBG</a:t>
            </a:r>
          </a:p>
        </p:txBody>
      </p:sp>
      <p:pic>
        <p:nvPicPr>
          <p:cNvPr id="4098" name="Picture 2" descr="D:\SBG\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 y="1188720"/>
            <a:ext cx="3607697"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1188720"/>
            <a:ext cx="4858251" cy="14716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428690" y="4191000"/>
            <a:ext cx="124510" cy="228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rtl="0"/>
            <a:endParaRPr lang="es"/>
          </a:p>
        </p:txBody>
      </p:sp>
      <p:sp>
        <p:nvSpPr>
          <p:cNvPr id="6" name="Right Arrow 5"/>
          <p:cNvSpPr/>
          <p:nvPr/>
        </p:nvSpPr>
        <p:spPr>
          <a:xfrm>
            <a:off x="6677273" y="4191000"/>
            <a:ext cx="1247527"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Down Arrow 7"/>
          <p:cNvSpPr/>
          <p:nvPr/>
        </p:nvSpPr>
        <p:spPr>
          <a:xfrm flipV="1">
            <a:off x="6370504" y="3474720"/>
            <a:ext cx="242316" cy="5638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2" name="TextBox 11"/>
          <p:cNvSpPr txBox="1"/>
          <p:nvPr/>
        </p:nvSpPr>
        <p:spPr>
          <a:xfrm>
            <a:off x="6324600" y="3124200"/>
            <a:ext cx="338554" cy="369332"/>
          </a:xfrm>
          <a:prstGeom prst="rect">
            <a:avLst/>
          </a:prstGeom>
          <a:noFill/>
        </p:spPr>
        <p:txBody>
          <a:bodyPr wrap="none" rtlCol="0">
            <a:spAutoFit/>
          </a:bodyPr>
          <a:lstStyle/>
          <a:p>
            <a:pPr algn="l" rtl="0"/>
            <a:r>
              <a:rPr lang="es" b="0" i="0" u="none"/>
              <a:t>X</a:t>
            </a:r>
          </a:p>
        </p:txBody>
      </p:sp>
      <p:sp>
        <p:nvSpPr>
          <p:cNvPr id="15" name="TextBox 14"/>
          <p:cNvSpPr txBox="1"/>
          <p:nvPr/>
        </p:nvSpPr>
        <p:spPr>
          <a:xfrm>
            <a:off x="7947977" y="4120634"/>
            <a:ext cx="338554" cy="369332"/>
          </a:xfrm>
          <a:prstGeom prst="rect">
            <a:avLst/>
          </a:prstGeom>
          <a:noFill/>
        </p:spPr>
        <p:txBody>
          <a:bodyPr wrap="none" rtlCol="0">
            <a:spAutoFit/>
          </a:bodyPr>
          <a:lstStyle/>
          <a:p>
            <a:pPr algn="l" rtl="0"/>
            <a:r>
              <a:rPr lang="es" b="0" i="0" u="none"/>
              <a:t>Y</a:t>
            </a:r>
          </a:p>
        </p:txBody>
      </p:sp>
      <p:sp>
        <p:nvSpPr>
          <p:cNvPr id="17" name="Oval 16"/>
          <p:cNvSpPr/>
          <p:nvPr/>
        </p:nvSpPr>
        <p:spPr>
          <a:xfrm>
            <a:off x="5257800" y="4953000"/>
            <a:ext cx="381000" cy="3810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8" name="Rectangle 17"/>
          <p:cNvSpPr/>
          <p:nvPr/>
        </p:nvSpPr>
        <p:spPr>
          <a:xfrm>
            <a:off x="1143000" y="2427303"/>
            <a:ext cx="2514600" cy="244126"/>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20" name="Straight Arrow Connector 19"/>
          <p:cNvCxnSpPr>
            <a:stCxn id="18" idx="3"/>
            <a:endCxn id="17" idx="1"/>
          </p:cNvCxnSpPr>
          <p:nvPr/>
        </p:nvCxnSpPr>
        <p:spPr>
          <a:xfrm>
            <a:off x="3657600" y="2549366"/>
            <a:ext cx="1655996" cy="245943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762000" y="4038600"/>
            <a:ext cx="2971800" cy="1323439"/>
          </a:xfrm>
          <a:prstGeom prst="rect">
            <a:avLst/>
          </a:prstGeom>
          <a:solidFill>
            <a:schemeClr val="bg1"/>
          </a:solidFill>
          <a:ln>
            <a:solidFill>
              <a:srgbClr val="FF0000"/>
            </a:solidFill>
          </a:ln>
        </p:spPr>
        <p:txBody>
          <a:bodyPr wrap="square" rtlCol="0">
            <a:spAutoFit/>
          </a:bodyPr>
          <a:lstStyle/>
          <a:p>
            <a:pPr algn="l" rtl="0"/>
            <a:r>
              <a:rPr lang="es" sz="1600" b="0" i="0" u="none" dirty="0">
                <a:solidFill>
                  <a:srgbClr val="00B0F0"/>
                </a:solidFill>
              </a:rPr>
              <a:t>Alineación distancia Brazos Adrizamiento se refiere a la Antena GPS primaria en referencia al punto de referencia del SBG </a:t>
            </a:r>
          </a:p>
        </p:txBody>
      </p:sp>
    </p:spTree>
    <p:extLst>
      <p:ext uri="{BB962C8B-B14F-4D97-AF65-F5344CB8AC3E}">
        <p14:creationId xmlns:p14="http://schemas.microsoft.com/office/powerpoint/2010/main" val="1663788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Parámetros de Entrada y Salida SBG</a:t>
            </a:r>
          </a:p>
        </p:txBody>
      </p:sp>
      <p:pic>
        <p:nvPicPr>
          <p:cNvPr id="6146" name="Picture 2" descr="D:\SBG\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188720"/>
            <a:ext cx="3642923"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7" name="Picture 3" descr="D:\SBG\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188720"/>
            <a:ext cx="3631265"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143000" y="1828800"/>
            <a:ext cx="2057400" cy="304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Rectangle 6"/>
          <p:cNvSpPr/>
          <p:nvPr/>
        </p:nvSpPr>
        <p:spPr>
          <a:xfrm>
            <a:off x="1143000" y="2667000"/>
            <a:ext cx="2057400" cy="304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Rectangle 7"/>
          <p:cNvSpPr/>
          <p:nvPr/>
        </p:nvSpPr>
        <p:spPr>
          <a:xfrm>
            <a:off x="5587532" y="2590800"/>
            <a:ext cx="2794468" cy="88392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5" name="TextBox 4"/>
          <p:cNvSpPr txBox="1"/>
          <p:nvPr/>
        </p:nvSpPr>
        <p:spPr>
          <a:xfrm>
            <a:off x="533401" y="3810000"/>
            <a:ext cx="3200400" cy="1477328"/>
          </a:xfrm>
          <a:prstGeom prst="rect">
            <a:avLst/>
          </a:prstGeom>
          <a:solidFill>
            <a:schemeClr val="bg1"/>
          </a:solidFill>
          <a:ln>
            <a:solidFill>
              <a:schemeClr val="tx1"/>
            </a:solidFill>
          </a:ln>
        </p:spPr>
        <p:txBody>
          <a:bodyPr wrap="square" rtlCol="0">
            <a:spAutoFit/>
          </a:bodyPr>
          <a:lstStyle/>
          <a:p>
            <a:pPr algn="l" rtl="0"/>
            <a:r>
              <a:rPr lang="es" b="0" i="0" u="none" dirty="0">
                <a:solidFill>
                  <a:srgbClr val="00B0F0"/>
                </a:solidFill>
              </a:rPr>
              <a:t>Puerto A provee la información a HYPACK</a:t>
            </a:r>
          </a:p>
          <a:p>
            <a:endParaRPr lang="es" dirty="0">
              <a:solidFill>
                <a:srgbClr val="00B0F0"/>
              </a:solidFill>
            </a:endParaRPr>
          </a:p>
          <a:p>
            <a:pPr algn="l" rtl="0"/>
            <a:r>
              <a:rPr lang="es" b="0" i="0" u="none" dirty="0">
                <a:solidFill>
                  <a:srgbClr val="00B0F0"/>
                </a:solidFill>
              </a:rPr>
              <a:t>Puerto E provee el mensaje RMC al Velodyne</a:t>
            </a:r>
          </a:p>
        </p:txBody>
      </p:sp>
      <p:sp>
        <p:nvSpPr>
          <p:cNvPr id="10" name="TextBox 9"/>
          <p:cNvSpPr txBox="1"/>
          <p:nvPr/>
        </p:nvSpPr>
        <p:spPr>
          <a:xfrm>
            <a:off x="5016032" y="3810000"/>
            <a:ext cx="3200400" cy="923330"/>
          </a:xfrm>
          <a:prstGeom prst="rect">
            <a:avLst/>
          </a:prstGeom>
          <a:solidFill>
            <a:schemeClr val="bg1"/>
          </a:solidFill>
          <a:ln>
            <a:solidFill>
              <a:schemeClr val="tx1"/>
            </a:solidFill>
          </a:ln>
        </p:spPr>
        <p:txBody>
          <a:bodyPr wrap="square" rtlCol="0">
            <a:spAutoFit/>
          </a:bodyPr>
          <a:lstStyle/>
          <a:p>
            <a:pPr algn="l" rtl="0"/>
            <a:r>
              <a:rPr lang="es" b="0" i="0" u="none">
                <a:solidFill>
                  <a:srgbClr val="00B0F0"/>
                </a:solidFill>
              </a:rPr>
              <a:t>El sistema provee el pulso PPS al Velodyne para el tiempo</a:t>
            </a:r>
          </a:p>
        </p:txBody>
      </p:sp>
    </p:spTree>
    <p:extLst>
      <p:ext uri="{BB962C8B-B14F-4D97-AF65-F5344CB8AC3E}">
        <p14:creationId xmlns:p14="http://schemas.microsoft.com/office/powerpoint/2010/main" val="3633023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Salida Datos SBG - Puerto A</a:t>
            </a:r>
          </a:p>
        </p:txBody>
      </p:sp>
      <p:pic>
        <p:nvPicPr>
          <p:cNvPr id="8194" name="Picture 2" descr="D:\SBG\9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188720"/>
            <a:ext cx="3618161"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65775" y="1504915"/>
            <a:ext cx="4191000" cy="4154984"/>
          </a:xfrm>
          <a:prstGeom prst="rect">
            <a:avLst/>
          </a:prstGeom>
          <a:noFill/>
        </p:spPr>
        <p:txBody>
          <a:bodyPr wrap="square" rtlCol="0">
            <a:spAutoFit/>
          </a:bodyPr>
          <a:lstStyle/>
          <a:p>
            <a:pPr algn="l" rtl="0"/>
            <a:r>
              <a:rPr lang="es" sz="1600" b="0" i="0" u="none" dirty="0"/>
              <a:t>El manejador SBG de HYPACK usa los mensajes Binarios desde el SBG Elipse El Elipse tiene la habilidad de sacar los mensajes hasta a 200 Hz pero esta rata presiona el límite del puerto serial </a:t>
            </a:r>
          </a:p>
          <a:p>
            <a:endParaRPr lang="es" sz="1600" dirty="0"/>
          </a:p>
          <a:p>
            <a:pPr algn="l" rtl="0"/>
            <a:r>
              <a:rPr lang="es" sz="1600" b="0" i="0" u="none" dirty="0"/>
              <a:t>Todos los mensajes innecesarios son deshabilitados </a:t>
            </a:r>
          </a:p>
          <a:p>
            <a:endParaRPr lang="es" sz="1600" dirty="0"/>
          </a:p>
          <a:p>
            <a:pPr algn="l" rtl="0"/>
            <a:r>
              <a:rPr lang="es" sz="1600" b="0" i="0" u="none" dirty="0"/>
              <a:t>HYPACK usa los datos IMU a 50 Hz, bien por encima de la tasa de disparo real del láser.</a:t>
            </a:r>
          </a:p>
          <a:p>
            <a:endParaRPr lang="es" sz="1600" dirty="0"/>
          </a:p>
          <a:p>
            <a:pPr algn="l" rtl="0"/>
            <a:r>
              <a:rPr lang="es" sz="1600" b="0" i="0" u="none" dirty="0"/>
              <a:t>Todo el tiempo en HYPACK es ajustado usando la rata de salida de 1 Hz para sincronizar con el pulso PPS.  </a:t>
            </a:r>
          </a:p>
        </p:txBody>
      </p:sp>
    </p:spTree>
    <p:extLst>
      <p:ext uri="{BB962C8B-B14F-4D97-AF65-F5344CB8AC3E}">
        <p14:creationId xmlns:p14="http://schemas.microsoft.com/office/powerpoint/2010/main" val="206431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Salida Datos SBG - Puerto E</a:t>
            </a:r>
          </a:p>
        </p:txBody>
      </p:sp>
      <p:pic>
        <p:nvPicPr>
          <p:cNvPr id="9218" name="Picture 2" descr="D:\SBG\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188720"/>
            <a:ext cx="3596250"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1181100" y="2590800"/>
            <a:ext cx="2247900" cy="304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 name="TextBox 3"/>
          <p:cNvSpPr txBox="1"/>
          <p:nvPr/>
        </p:nvSpPr>
        <p:spPr>
          <a:xfrm>
            <a:off x="4419601" y="1600200"/>
            <a:ext cx="4267200" cy="2031325"/>
          </a:xfrm>
          <a:prstGeom prst="rect">
            <a:avLst/>
          </a:prstGeom>
          <a:noFill/>
        </p:spPr>
        <p:txBody>
          <a:bodyPr wrap="square" rtlCol="0">
            <a:spAutoFit/>
          </a:bodyPr>
          <a:lstStyle/>
          <a:p>
            <a:pPr algn="l" rtl="0"/>
            <a:r>
              <a:rPr lang="es" b="0" i="0" u="none"/>
              <a:t>El Velodyne VLP requiere el mensaje RCM para posición y tiempo. </a:t>
            </a:r>
          </a:p>
          <a:p>
            <a:endParaRPr lang="es" dirty="0"/>
          </a:p>
          <a:p>
            <a:pPr algn="l" rtl="0"/>
            <a:r>
              <a:rPr lang="es" b="0" i="0" u="none"/>
              <a:t>La interfaz web VLP le permite al usuario la habilidad para verificar el estado actual de la interfaz entre el SBG y el VLP.</a:t>
            </a:r>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0100" y="4114800"/>
            <a:ext cx="3886201" cy="747346"/>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cxnSp>
        <p:nvCxnSpPr>
          <p:cNvPr id="7" name="Straight Arrow Connector 6"/>
          <p:cNvCxnSpPr>
            <a:stCxn id="4" idx="2"/>
          </p:cNvCxnSpPr>
          <p:nvPr/>
        </p:nvCxnSpPr>
        <p:spPr>
          <a:xfrm>
            <a:off x="6553201" y="3631525"/>
            <a:ext cx="838199" cy="559475"/>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9" name="Straight Arrow Connector 8"/>
          <p:cNvCxnSpPr>
            <a:stCxn id="4" idx="2"/>
          </p:cNvCxnSpPr>
          <p:nvPr/>
        </p:nvCxnSpPr>
        <p:spPr>
          <a:xfrm flipH="1">
            <a:off x="6324600" y="3631525"/>
            <a:ext cx="228601" cy="559475"/>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3090604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Velodyne - VLP16</a:t>
            </a:r>
          </a:p>
        </p:txBody>
      </p:sp>
    </p:spTree>
    <p:extLst>
      <p:ext uri="{BB962C8B-B14F-4D97-AF65-F5344CB8AC3E}">
        <p14:creationId xmlns:p14="http://schemas.microsoft.com/office/powerpoint/2010/main" val="19916725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47472" y="0"/>
            <a:ext cx="7939278" cy="988786"/>
          </a:xfrm>
        </p:spPr>
        <p:txBody>
          <a:bodyPr/>
          <a:lstStyle/>
          <a:p>
            <a:pPr algn="l" rtl="0"/>
            <a:r>
              <a:rPr lang="es" b="0" i="0" u="none"/>
              <a:t>Sensor LiDAR en la Carga Util HYPACK</a:t>
            </a:r>
            <a:endParaRPr lang="e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438399"/>
            <a:ext cx="2944551" cy="2256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81000" y="1143000"/>
            <a:ext cx="8305800" cy="4616648"/>
          </a:xfrm>
          <a:prstGeom prst="rect">
            <a:avLst/>
          </a:prstGeom>
        </p:spPr>
        <p:txBody>
          <a:bodyPr wrap="square">
            <a:spAutoFit/>
          </a:bodyPr>
          <a:lstStyle/>
          <a:p>
            <a:pPr algn="l" rtl="0"/>
            <a:r>
              <a:rPr lang="es" sz="1600" b="1" i="0" u="none" dirty="0"/>
              <a:t>Láser:</a:t>
            </a:r>
            <a:r>
              <a:rPr lang="es" sz="1600" b="0" i="0" u="none" dirty="0"/>
              <a:t>   </a:t>
            </a:r>
            <a:r>
              <a:rPr lang="es" sz="1600" b="1" i="0" u="none" dirty="0"/>
              <a:t>Mecánico/ Eléctrico/ Operacional</a:t>
            </a:r>
            <a:r>
              <a:rPr lang="es" sz="1600" b="0" i="0" u="none" dirty="0"/>
              <a:t> </a:t>
            </a:r>
          </a:p>
          <a:p>
            <a:endParaRPr lang="es" sz="1600" b="1" dirty="0"/>
          </a:p>
          <a:p>
            <a:pPr algn="l" rtl="0"/>
            <a:r>
              <a:rPr lang="es" sz="1600" b="1" i="0" u="none" dirty="0"/>
              <a:t>Salida:</a:t>
            </a:r>
          </a:p>
          <a:p>
            <a:pPr algn="l" rtl="0"/>
            <a:r>
              <a:rPr lang="es" sz="1600" b="0" i="0" u="none" dirty="0"/>
              <a:t>• Medición de la Distancia de Tiempo de Vuelo con Reflectividad Calibrada</a:t>
            </a:r>
          </a:p>
          <a:p>
            <a:pPr algn="l" rtl="0"/>
            <a:r>
              <a:rPr lang="es" sz="1600" b="0" i="0" u="none" dirty="0"/>
              <a:t>• 16 canales</a:t>
            </a:r>
          </a:p>
          <a:p>
            <a:pPr algn="l" rtl="0"/>
            <a:r>
              <a:rPr lang="es" sz="1600" b="0" i="0" u="none" dirty="0"/>
              <a:t>• Rango medición: Hasta 100 m</a:t>
            </a:r>
          </a:p>
          <a:p>
            <a:pPr algn="l" rtl="0"/>
            <a:r>
              <a:rPr lang="es" sz="1600" b="0" i="0" u="none" dirty="0"/>
              <a:t>• Precisión: ±3 cm (Típica)</a:t>
            </a:r>
          </a:p>
          <a:p>
            <a:pPr algn="l" rtl="0"/>
            <a:r>
              <a:rPr lang="es" sz="1600" b="0" i="0" u="none" dirty="0"/>
              <a:t>• Retorno Sencillo y Doble (Mas Fuerte, Ultimo)</a:t>
            </a:r>
          </a:p>
          <a:p>
            <a:pPr algn="l" rtl="0"/>
            <a:r>
              <a:rPr lang="es" sz="1600" b="0" i="0" u="none" dirty="0"/>
              <a:t>• Campo de Vista (Vertical): +15,0 ° a -15,0 ° (30 °)</a:t>
            </a:r>
          </a:p>
          <a:p>
            <a:pPr algn="l" rtl="0"/>
            <a:r>
              <a:rPr lang="es" sz="1600" b="0" i="0" u="none" dirty="0"/>
              <a:t>• Resolución Angular (Vertical): 2.0°</a:t>
            </a:r>
          </a:p>
          <a:p>
            <a:pPr algn="l" rtl="0"/>
            <a:r>
              <a:rPr lang="es" sz="1600" b="0" i="0" u="none" dirty="0"/>
              <a:t>• Campo de Vista (Horizontal): 360°</a:t>
            </a:r>
          </a:p>
          <a:p>
            <a:pPr algn="l" rtl="0"/>
            <a:r>
              <a:rPr lang="es" sz="1600" b="0" i="0" u="none" dirty="0"/>
              <a:t>• Resolución Angular (Horizontal/ Acimuth): 0.1° – 0.4°</a:t>
            </a:r>
          </a:p>
          <a:p>
            <a:pPr algn="l" rtl="0"/>
            <a:r>
              <a:rPr lang="es" sz="1600" b="0" i="0" u="none" dirty="0"/>
              <a:t>• Rata Rotación: 5 Hz – 20 Hz</a:t>
            </a:r>
          </a:p>
          <a:p>
            <a:pPr algn="l" rtl="0"/>
            <a:r>
              <a:rPr lang="es" sz="1600" b="0" i="0" u="none" dirty="0"/>
              <a:t>• Consumo Poder: 8 W (Típico)</a:t>
            </a:r>
          </a:p>
          <a:p>
            <a:pPr algn="l" rtl="0"/>
            <a:r>
              <a:rPr lang="es" sz="1600" b="0" i="0" u="none" dirty="0"/>
              <a:t>• Clasificación Producto Láser: Clase 1 seguro al ojo acuerdo IEC 60825-1:2007 &amp; 2014</a:t>
            </a:r>
          </a:p>
          <a:p>
            <a:pPr algn="l" rtl="0"/>
            <a:r>
              <a:rPr lang="es" sz="1600" b="0" i="0" u="none" dirty="0"/>
              <a:t>• Longitud de onda: 903 nm</a:t>
            </a:r>
          </a:p>
          <a:p>
            <a:pPr algn="l" rtl="0"/>
            <a:r>
              <a:rPr lang="es" sz="1600" b="0" i="0" u="none" dirty="0"/>
              <a:t>• Tamaño Haz @ Pantalla: 12,7 mm (Horizontales) x 9,5 mm (Verticales)</a:t>
            </a:r>
          </a:p>
          <a:p>
            <a:pPr algn="l" rtl="0"/>
            <a:r>
              <a:rPr lang="es" sz="1600" b="0" i="0" u="none" dirty="0"/>
              <a:t>• Divergencia Haz Horizontal: 0,18° (3,0 mrad); Vertical: 0.07° (1.2 mrad)</a:t>
            </a:r>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7550" y="6191250"/>
            <a:ext cx="255270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4685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VLP-16 Interfaz Web</a:t>
            </a:r>
          </a:p>
        </p:txBody>
      </p:sp>
      <p:pic>
        <p:nvPicPr>
          <p:cNvPr id="1026" name="Picture 2" descr="D:\SBG\vl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1209675"/>
            <a:ext cx="5980111" cy="5006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1209675"/>
            <a:ext cx="2590800" cy="4247317"/>
          </a:xfrm>
          <a:prstGeom prst="rect">
            <a:avLst/>
          </a:prstGeom>
          <a:noFill/>
        </p:spPr>
        <p:txBody>
          <a:bodyPr wrap="square" rtlCol="0">
            <a:spAutoFit/>
          </a:bodyPr>
          <a:lstStyle/>
          <a:p>
            <a:pPr algn="l" rtl="0"/>
            <a:r>
              <a:rPr lang="es" b="0" i="0" u="none"/>
              <a:t>Hay varios tipos de retorno disponibles para escoger desde el VLP.</a:t>
            </a:r>
          </a:p>
          <a:p>
            <a:endParaRPr lang="es" dirty="0"/>
          </a:p>
          <a:p>
            <a:pPr algn="l" rtl="0"/>
            <a:r>
              <a:rPr lang="es" b="0" i="0" u="none"/>
              <a:t>El retorno Mas Fuerte es típicamente usado con HYPACK. </a:t>
            </a:r>
          </a:p>
          <a:p>
            <a:endParaRPr lang="es" dirty="0"/>
          </a:p>
          <a:p>
            <a:pPr algn="l" rtl="0"/>
            <a:r>
              <a:rPr lang="es" b="0" i="0" u="none"/>
              <a:t>El RPM del Motor VLP va desde 200 hasta 1200 RPM.</a:t>
            </a:r>
          </a:p>
          <a:p>
            <a:endParaRPr lang="es" dirty="0"/>
          </a:p>
          <a:p>
            <a:pPr algn="l" rtl="0"/>
            <a:r>
              <a:rPr lang="es" b="0" i="0" u="none"/>
              <a:t>El estándar </a:t>
            </a:r>
          </a:p>
          <a:p>
            <a:pPr algn="l" rtl="0"/>
            <a:r>
              <a:rPr lang="es" b="0" i="0" u="none"/>
              <a:t>el ajuste es a 600 RPM </a:t>
            </a:r>
          </a:p>
        </p:txBody>
      </p:sp>
    </p:spTree>
    <p:extLst>
      <p:ext uri="{BB962C8B-B14F-4D97-AF65-F5344CB8AC3E}">
        <p14:creationId xmlns:p14="http://schemas.microsoft.com/office/powerpoint/2010/main" val="4159757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Modos Retorno VLP16</a:t>
            </a:r>
          </a:p>
        </p:txBody>
      </p:sp>
      <p:sp>
        <p:nvSpPr>
          <p:cNvPr id="3" name="Rectangle 2"/>
          <p:cNvSpPr/>
          <p:nvPr/>
        </p:nvSpPr>
        <p:spPr>
          <a:xfrm>
            <a:off x="457200" y="1166843"/>
            <a:ext cx="8305800" cy="1477328"/>
          </a:xfrm>
          <a:prstGeom prst="rect">
            <a:avLst/>
          </a:prstGeom>
        </p:spPr>
        <p:txBody>
          <a:bodyPr wrap="square">
            <a:spAutoFit/>
          </a:bodyPr>
          <a:lstStyle/>
          <a:p>
            <a:pPr algn="l" rtl="0"/>
            <a:r>
              <a:rPr lang="es" b="1" i="0" u="none"/>
              <a:t>Modos Retornos</a:t>
            </a:r>
          </a:p>
          <a:p>
            <a:pPr algn="l" rtl="0"/>
            <a:r>
              <a:rPr lang="es" b="0" i="0" u="none"/>
              <a:t>Debido a la divergencia del haz del láser, un láser solo disparando con frecuencia impacta multiples objetos produciendo múltiples retornos. El VLP-16 analiza múltiples retornos y reporta bien sea el retorno mas fuerte, el último retorno, o ambos retornos.</a:t>
            </a:r>
          </a:p>
          <a:p>
            <a:endParaRPr lang="es" dirty="0"/>
          </a:p>
        </p:txBody>
      </p:sp>
      <p:sp>
        <p:nvSpPr>
          <p:cNvPr id="4" name="TextBox 3"/>
          <p:cNvSpPr txBox="1"/>
          <p:nvPr/>
        </p:nvSpPr>
        <p:spPr>
          <a:xfrm>
            <a:off x="6019800" y="3367345"/>
            <a:ext cx="2743200" cy="2585323"/>
          </a:xfrm>
          <a:prstGeom prst="rect">
            <a:avLst/>
          </a:prstGeom>
          <a:noFill/>
        </p:spPr>
        <p:txBody>
          <a:bodyPr wrap="square" rtlCol="0">
            <a:spAutoFit/>
          </a:bodyPr>
          <a:lstStyle/>
          <a:p>
            <a:pPr algn="l" rtl="0"/>
            <a:r>
              <a:rPr lang="es" b="0" i="0" u="none"/>
              <a:t>HYPACK no diferencia los retornos si ellos son ambos provistos en Modo Dual. </a:t>
            </a:r>
          </a:p>
          <a:p>
            <a:endParaRPr lang="es" dirty="0"/>
          </a:p>
          <a:p>
            <a:pPr algn="l" rtl="0"/>
            <a:r>
              <a:rPr lang="es" b="0" i="0" u="none"/>
              <a:t>Todos los puntos que sean pasados desde el VLP a HYPACK serán almacenados</a:t>
            </a:r>
          </a:p>
        </p:txBody>
      </p:sp>
      <p:grpSp>
        <p:nvGrpSpPr>
          <p:cNvPr id="7" name="Group 6"/>
          <p:cNvGrpSpPr/>
          <p:nvPr/>
        </p:nvGrpSpPr>
        <p:grpSpPr>
          <a:xfrm>
            <a:off x="296796" y="2819400"/>
            <a:ext cx="5322954" cy="3361006"/>
            <a:chOff x="296796" y="2819400"/>
            <a:chExt cx="5322954" cy="3361006"/>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796" y="2819400"/>
              <a:ext cx="5322954" cy="3343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96796" y="2846760"/>
              <a:ext cx="5242845" cy="215444"/>
            </a:xfrm>
            <a:prstGeom prst="rect">
              <a:avLst/>
            </a:prstGeom>
            <a:solidFill>
              <a:schemeClr val="bg1"/>
            </a:solidFill>
          </p:spPr>
          <p:txBody>
            <a:bodyPr wrap="square" rtlCol="0">
              <a:spAutoFit/>
            </a:bodyPr>
            <a:lstStyle/>
            <a:p>
              <a:r>
                <a:rPr lang="en-US" sz="800" dirty="0" err="1" smtClean="0"/>
                <a:t>En</a:t>
              </a:r>
              <a:r>
                <a:rPr lang="en-US" sz="800" dirty="0" smtClean="0"/>
                <a:t> el </a:t>
              </a:r>
              <a:r>
                <a:rPr lang="en-US" sz="800" dirty="0" err="1" smtClean="0"/>
                <a:t>evento</a:t>
              </a:r>
              <a:r>
                <a:rPr lang="en-US" sz="800" dirty="0" smtClean="0"/>
                <a:t> </a:t>
              </a:r>
              <a:r>
                <a:rPr lang="en-US" sz="800" dirty="0" err="1" smtClean="0"/>
                <a:t>en</a:t>
              </a:r>
              <a:r>
                <a:rPr lang="en-US" sz="800" dirty="0" smtClean="0"/>
                <a:t> que el </a:t>
              </a:r>
              <a:r>
                <a:rPr lang="en-US" sz="800" dirty="0" err="1" smtClean="0"/>
                <a:t>retorno</a:t>
              </a:r>
              <a:r>
                <a:rPr lang="en-US" sz="800" dirty="0" smtClean="0"/>
                <a:t> mas </a:t>
              </a:r>
              <a:r>
                <a:rPr lang="en-US" sz="800" dirty="0" err="1" smtClean="0"/>
                <a:t>fuerte</a:t>
              </a:r>
              <a:r>
                <a:rPr lang="en-US" sz="800" dirty="0" smtClean="0"/>
                <a:t> </a:t>
              </a:r>
              <a:r>
                <a:rPr lang="en-US" sz="800" dirty="0" err="1" smtClean="0"/>
                <a:t>es</a:t>
              </a:r>
              <a:r>
                <a:rPr lang="en-US" sz="800" dirty="0" smtClean="0"/>
                <a:t> el ultimo </a:t>
              </a:r>
              <a:r>
                <a:rPr lang="en-US" sz="800" dirty="0" err="1" smtClean="0"/>
                <a:t>retorno</a:t>
              </a:r>
              <a:r>
                <a:rPr lang="en-US" sz="800" dirty="0" smtClean="0"/>
                <a:t>, el Segundo </a:t>
              </a:r>
              <a:r>
                <a:rPr lang="en-US" sz="800" dirty="0" err="1" smtClean="0"/>
                <a:t>retorno</a:t>
              </a:r>
              <a:r>
                <a:rPr lang="en-US" sz="800" dirty="0" smtClean="0"/>
                <a:t> </a:t>
              </a:r>
              <a:r>
                <a:rPr lang="en-US" sz="800" dirty="0" err="1" smtClean="0"/>
                <a:t>más</a:t>
              </a:r>
              <a:r>
                <a:rPr lang="en-US" sz="800" dirty="0" smtClean="0"/>
                <a:t> </a:t>
              </a:r>
              <a:r>
                <a:rPr lang="en-US" sz="800" dirty="0" err="1" smtClean="0"/>
                <a:t>fuerte</a:t>
              </a:r>
              <a:r>
                <a:rPr lang="en-US" sz="800" dirty="0" smtClean="0"/>
                <a:t> </a:t>
              </a:r>
              <a:r>
                <a:rPr lang="en-US" sz="800" dirty="0" err="1" smtClean="0"/>
                <a:t>es</a:t>
              </a:r>
              <a:r>
                <a:rPr lang="en-US" sz="800" dirty="0" smtClean="0"/>
                <a:t> el </a:t>
              </a:r>
              <a:r>
                <a:rPr lang="en-US" sz="800" dirty="0" err="1" smtClean="0"/>
                <a:t>reportado</a:t>
              </a:r>
              <a:r>
                <a:rPr lang="en-US" sz="800" dirty="0" smtClean="0"/>
                <a:t>.</a:t>
              </a:r>
              <a:endParaRPr lang="en-US" sz="800" dirty="0"/>
            </a:p>
          </p:txBody>
        </p:sp>
        <p:sp>
          <p:nvSpPr>
            <p:cNvPr id="6" name="TextBox 5"/>
            <p:cNvSpPr txBox="1"/>
            <p:nvPr/>
          </p:nvSpPr>
          <p:spPr>
            <a:xfrm>
              <a:off x="2657744" y="5964962"/>
              <a:ext cx="1093862" cy="215444"/>
            </a:xfrm>
            <a:prstGeom prst="rect">
              <a:avLst/>
            </a:prstGeom>
            <a:solidFill>
              <a:schemeClr val="bg1"/>
            </a:solidFill>
          </p:spPr>
          <p:txBody>
            <a:bodyPr wrap="square" rtlCol="0">
              <a:spAutoFit/>
            </a:bodyPr>
            <a:lstStyle/>
            <a:p>
              <a:r>
                <a:rPr lang="en-US" sz="800" dirty="0" err="1" smtClean="0"/>
                <a:t>Modos</a:t>
              </a:r>
              <a:r>
                <a:rPr lang="en-US" sz="800" dirty="0" smtClean="0"/>
                <a:t> de </a:t>
              </a:r>
              <a:r>
                <a:rPr lang="en-US" sz="800" dirty="0" err="1" smtClean="0"/>
                <a:t>Retorno</a:t>
              </a:r>
              <a:endParaRPr lang="en-US" sz="800" dirty="0"/>
            </a:p>
          </p:txBody>
        </p:sp>
      </p:grpSp>
    </p:spTree>
    <p:extLst>
      <p:ext uri="{BB962C8B-B14F-4D97-AF65-F5344CB8AC3E}">
        <p14:creationId xmlns:p14="http://schemas.microsoft.com/office/powerpoint/2010/main" val="19476282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Ratas Datos VLP-16</a:t>
            </a: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1332"/>
          <a:stretch/>
        </p:blipFill>
        <p:spPr bwMode="auto">
          <a:xfrm>
            <a:off x="838200" y="4867276"/>
            <a:ext cx="4040170" cy="1166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4000"/>
            <a:ext cx="3998722" cy="29812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5410200" y="2387127"/>
            <a:ext cx="3448050" cy="1384995"/>
          </a:xfrm>
          <a:prstGeom prst="rect">
            <a:avLst/>
          </a:prstGeom>
          <a:solidFill>
            <a:schemeClr val="bg1"/>
          </a:solidFill>
          <a:ln>
            <a:solidFill>
              <a:schemeClr val="tx1"/>
            </a:solidFill>
          </a:ln>
        </p:spPr>
        <p:txBody>
          <a:bodyPr wrap="square">
            <a:spAutoFit/>
          </a:bodyPr>
          <a:lstStyle/>
          <a:p>
            <a:pPr algn="l" rtl="0"/>
            <a:r>
              <a:rPr lang="es" sz="1200" b="0" i="0" u="none" dirty="0"/>
              <a:t>La función de Retorno Dual es a menudo usada en aplicaciones en bosques donde el usuario necesita determinar la altura de los árboles La figura mas abajo ilustra lo que sucede cuando el haz del laser impacta el follaje externo, penetra las hojas y ramas, y eventualmente golpea el </a:t>
            </a:r>
            <a:r>
              <a:rPr lang="es" sz="1200" b="0" i="0" u="none" dirty="0" smtClean="0"/>
              <a:t>fondo.</a:t>
            </a:r>
            <a:endParaRPr lang="es" sz="1200" b="0" i="0" u="none" dirty="0"/>
          </a:p>
        </p:txBody>
      </p:sp>
      <p:sp>
        <p:nvSpPr>
          <p:cNvPr id="6" name="TextBox 5"/>
          <p:cNvSpPr txBox="1"/>
          <p:nvPr/>
        </p:nvSpPr>
        <p:spPr>
          <a:xfrm>
            <a:off x="581114" y="4700189"/>
            <a:ext cx="5195843" cy="338554"/>
          </a:xfrm>
          <a:prstGeom prst="rect">
            <a:avLst/>
          </a:prstGeom>
          <a:solidFill>
            <a:schemeClr val="bg1"/>
          </a:solidFill>
        </p:spPr>
        <p:txBody>
          <a:bodyPr wrap="square" rtlCol="0">
            <a:spAutoFit/>
          </a:bodyPr>
          <a:lstStyle/>
          <a:p>
            <a:r>
              <a:rPr lang="en-US" sz="800" dirty="0" err="1" smtClean="0"/>
              <a:t>En</a:t>
            </a:r>
            <a:r>
              <a:rPr lang="en-US" sz="800" dirty="0" smtClean="0"/>
              <a:t> el </a:t>
            </a:r>
            <a:r>
              <a:rPr lang="en-US" sz="800" dirty="0" err="1" smtClean="0"/>
              <a:t>modo</a:t>
            </a:r>
            <a:r>
              <a:rPr lang="en-US" sz="800" dirty="0" smtClean="0"/>
              <a:t> </a:t>
            </a:r>
            <a:r>
              <a:rPr lang="en-US" sz="800" dirty="0" err="1" smtClean="0"/>
              <a:t>retorno</a:t>
            </a:r>
            <a:r>
              <a:rPr lang="en-US" sz="800" dirty="0" smtClean="0"/>
              <a:t> </a:t>
            </a:r>
            <a:r>
              <a:rPr lang="en-US" sz="800" dirty="0" err="1" smtClean="0"/>
              <a:t>doble</a:t>
            </a:r>
            <a:r>
              <a:rPr lang="en-US" sz="800" dirty="0" smtClean="0"/>
              <a:t>. La rata de </a:t>
            </a:r>
            <a:r>
              <a:rPr lang="en-US" sz="800" dirty="0" err="1" smtClean="0"/>
              <a:t>datos</a:t>
            </a:r>
            <a:r>
              <a:rPr lang="en-US" sz="800" dirty="0" smtClean="0"/>
              <a:t> del sensor se </a:t>
            </a:r>
            <a:r>
              <a:rPr lang="en-US" sz="800" dirty="0" err="1" smtClean="0"/>
              <a:t>duplica</a:t>
            </a:r>
            <a:r>
              <a:rPr lang="en-US" sz="800" dirty="0" smtClean="0"/>
              <a:t>. </a:t>
            </a:r>
            <a:r>
              <a:rPr lang="en-US" sz="800" dirty="0" err="1" smtClean="0"/>
              <a:t>Ratas</a:t>
            </a:r>
            <a:r>
              <a:rPr lang="en-US" sz="800" dirty="0" smtClean="0"/>
              <a:t> de </a:t>
            </a:r>
            <a:r>
              <a:rPr lang="en-US" sz="800" dirty="0" err="1" smtClean="0"/>
              <a:t>datos</a:t>
            </a:r>
            <a:r>
              <a:rPr lang="en-US" sz="800" dirty="0" smtClean="0"/>
              <a:t> para </a:t>
            </a:r>
            <a:r>
              <a:rPr lang="en-US" sz="800" dirty="0" err="1" smtClean="0"/>
              <a:t>los</a:t>
            </a:r>
            <a:r>
              <a:rPr lang="en-US" sz="800" dirty="0" smtClean="0"/>
              <a:t> dos </a:t>
            </a:r>
            <a:r>
              <a:rPr lang="en-US" sz="800" dirty="0" err="1" smtClean="0"/>
              <a:t>modos</a:t>
            </a:r>
            <a:r>
              <a:rPr lang="en-US" sz="800" dirty="0" smtClean="0"/>
              <a:t> son </a:t>
            </a:r>
            <a:r>
              <a:rPr lang="en-US" sz="800" dirty="0" err="1" smtClean="0"/>
              <a:t>dadas</a:t>
            </a:r>
            <a:r>
              <a:rPr lang="en-US" sz="800" dirty="0" smtClean="0"/>
              <a:t> a </a:t>
            </a:r>
            <a:r>
              <a:rPr lang="en-US" sz="800" dirty="0" err="1" smtClean="0"/>
              <a:t>continuación</a:t>
            </a:r>
            <a:r>
              <a:rPr lang="en-US" sz="800" dirty="0" smtClean="0"/>
              <a:t>:</a:t>
            </a:r>
            <a:endParaRPr lang="en-US" sz="800" dirty="0"/>
          </a:p>
        </p:txBody>
      </p:sp>
    </p:spTree>
    <p:extLst>
      <p:ext uri="{BB962C8B-B14F-4D97-AF65-F5344CB8AC3E}">
        <p14:creationId xmlns:p14="http://schemas.microsoft.com/office/powerpoint/2010/main" val="23893428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Canales Velodyne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9992" y="1584434"/>
            <a:ext cx="1838815" cy="29936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17634" y="5026489"/>
            <a:ext cx="8471338" cy="646331"/>
          </a:xfrm>
          <a:prstGeom prst="rect">
            <a:avLst/>
          </a:prstGeom>
          <a:noFill/>
        </p:spPr>
        <p:txBody>
          <a:bodyPr wrap="square" rtlCol="0">
            <a:spAutoFit/>
          </a:bodyPr>
          <a:lstStyle/>
          <a:p>
            <a:pPr algn="l" rtl="0"/>
            <a:r>
              <a:rPr lang="es" b="0" i="0" u="none"/>
              <a:t>El VLP-16 ofrece un completo arreglo de láseres que pueden ser habilitados o deshabilitados para ajustarse a los requerimientos del levantamiento. </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1600200"/>
            <a:ext cx="2877222" cy="2962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4534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LiDAR - Escáneres Lِínea 360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a:t>
            </a:fld>
            <a:endParaRPr lang="es"/>
          </a:p>
        </p:txBody>
      </p:sp>
      <p:pic>
        <p:nvPicPr>
          <p:cNvPr id="4" name="Picture 3"/>
          <p:cNvPicPr>
            <a:picLocks noChangeAspect="1"/>
          </p:cNvPicPr>
          <p:nvPr/>
        </p:nvPicPr>
        <p:blipFill rotWithShape="1">
          <a:blip r:embed="rId2"/>
          <a:srcRect l="63047"/>
          <a:stretch/>
        </p:blipFill>
        <p:spPr>
          <a:xfrm>
            <a:off x="5708590" y="1766048"/>
            <a:ext cx="3142269" cy="2530420"/>
          </a:xfrm>
          <a:prstGeom prst="rect">
            <a:avLst/>
          </a:prstGeom>
        </p:spPr>
      </p:pic>
      <p:pic>
        <p:nvPicPr>
          <p:cNvPr id="5" name="Picture 4"/>
          <p:cNvPicPr>
            <a:picLocks noChangeAspect="1"/>
          </p:cNvPicPr>
          <p:nvPr/>
        </p:nvPicPr>
        <p:blipFill>
          <a:blip r:embed="rId3"/>
          <a:stretch>
            <a:fillRect/>
          </a:stretch>
        </p:blipFill>
        <p:spPr>
          <a:xfrm rot="5400000">
            <a:off x="932890" y="3818324"/>
            <a:ext cx="1893412" cy="3064249"/>
          </a:xfrm>
          <a:prstGeom prst="rect">
            <a:avLst/>
          </a:prstGeom>
        </p:spPr>
      </p:pic>
      <p:sp>
        <p:nvSpPr>
          <p:cNvPr id="6" name="TextBox 5"/>
          <p:cNvSpPr txBox="1"/>
          <p:nvPr/>
        </p:nvSpPr>
        <p:spPr>
          <a:xfrm>
            <a:off x="347470" y="2013145"/>
            <a:ext cx="5309845" cy="2062103"/>
          </a:xfrm>
          <a:prstGeom prst="rect">
            <a:avLst/>
          </a:prstGeom>
          <a:noFill/>
        </p:spPr>
        <p:txBody>
          <a:bodyPr wrap="square" rtlCol="0">
            <a:spAutoFit/>
          </a:bodyPr>
          <a:lstStyle/>
          <a:p>
            <a:r>
              <a:rPr lang="en-US" sz="1600" b="1" dirty="0" err="1" smtClean="0">
                <a:solidFill>
                  <a:srgbClr val="00B0F0"/>
                </a:solidFill>
              </a:rPr>
              <a:t>Escaneres</a:t>
            </a:r>
            <a:r>
              <a:rPr lang="en-US" sz="1600" b="1" dirty="0" smtClean="0">
                <a:solidFill>
                  <a:srgbClr val="00B0F0"/>
                </a:solidFill>
              </a:rPr>
              <a:t> </a:t>
            </a:r>
            <a:r>
              <a:rPr lang="en-US" sz="1600" b="1" dirty="0" err="1" smtClean="0">
                <a:solidFill>
                  <a:srgbClr val="00B0F0"/>
                </a:solidFill>
              </a:rPr>
              <a:t>Lineales</a:t>
            </a:r>
            <a:r>
              <a:rPr lang="en-US" sz="1600" b="1" dirty="0" smtClean="0">
                <a:solidFill>
                  <a:srgbClr val="00B0F0"/>
                </a:solidFill>
              </a:rPr>
              <a:t> 360°, </a:t>
            </a:r>
            <a:r>
              <a:rPr lang="en-US" sz="1600" b="1" dirty="0" err="1" smtClean="0">
                <a:solidFill>
                  <a:srgbClr val="00B0F0"/>
                </a:solidFill>
              </a:rPr>
              <a:t>cabeza</a:t>
            </a:r>
            <a:r>
              <a:rPr lang="en-US" sz="1600" b="1" dirty="0" smtClean="0">
                <a:solidFill>
                  <a:srgbClr val="00B0F0"/>
                </a:solidFill>
              </a:rPr>
              <a:t> </a:t>
            </a:r>
            <a:r>
              <a:rPr lang="en-US" sz="1600" b="1" dirty="0" err="1" smtClean="0">
                <a:solidFill>
                  <a:srgbClr val="00B0F0"/>
                </a:solidFill>
              </a:rPr>
              <a:t>sencilla</a:t>
            </a:r>
            <a:r>
              <a:rPr lang="en-US" sz="1600" b="1" dirty="0" smtClean="0">
                <a:solidFill>
                  <a:srgbClr val="00B0F0"/>
                </a:solidFill>
              </a:rPr>
              <a:t>.</a:t>
            </a:r>
          </a:p>
          <a:p>
            <a:endParaRPr lang="en-US" sz="1600" dirty="0"/>
          </a:p>
          <a:p>
            <a:r>
              <a:rPr lang="en-US" sz="1600" dirty="0" smtClean="0"/>
              <a:t>Los </a:t>
            </a:r>
            <a:r>
              <a:rPr lang="en-US" sz="1600" dirty="0" err="1" smtClean="0"/>
              <a:t>productos</a:t>
            </a:r>
            <a:r>
              <a:rPr lang="en-US" sz="1600" dirty="0" smtClean="0"/>
              <a:t> Renishaw de </a:t>
            </a:r>
            <a:r>
              <a:rPr lang="en-US" sz="1600" dirty="0" err="1" smtClean="0"/>
              <a:t>cabeza</a:t>
            </a:r>
            <a:r>
              <a:rPr lang="en-US" sz="1600" dirty="0" smtClean="0"/>
              <a:t> </a:t>
            </a:r>
            <a:r>
              <a:rPr lang="en-US" sz="1600" dirty="0" err="1" smtClean="0"/>
              <a:t>sencilla</a:t>
            </a:r>
            <a:r>
              <a:rPr lang="en-US" sz="1600" dirty="0" smtClean="0"/>
              <a:t> </a:t>
            </a:r>
            <a:r>
              <a:rPr lang="en-US" sz="1600" dirty="0" err="1" smtClean="0"/>
              <a:t>tienen</a:t>
            </a:r>
            <a:r>
              <a:rPr lang="en-US" sz="1600" dirty="0" smtClean="0"/>
              <a:t> </a:t>
            </a:r>
            <a:r>
              <a:rPr lang="en-US" sz="1600" dirty="0" err="1" smtClean="0"/>
              <a:t>una</a:t>
            </a:r>
            <a:r>
              <a:rPr lang="en-US" sz="1600" dirty="0" smtClean="0"/>
              <a:t> </a:t>
            </a:r>
            <a:r>
              <a:rPr lang="en-US" sz="1600" dirty="0" err="1" smtClean="0"/>
              <a:t>cabeza</a:t>
            </a:r>
            <a:r>
              <a:rPr lang="en-US" sz="1600" dirty="0" smtClean="0"/>
              <a:t> </a:t>
            </a:r>
            <a:r>
              <a:rPr lang="en-US" sz="1600" dirty="0" err="1" smtClean="0"/>
              <a:t>rotativa</a:t>
            </a:r>
            <a:r>
              <a:rPr lang="en-US" sz="1600" dirty="0" smtClean="0"/>
              <a:t> que </a:t>
            </a:r>
            <a:r>
              <a:rPr lang="en-US" sz="1600" dirty="0" err="1" smtClean="0"/>
              <a:t>escanea</a:t>
            </a:r>
            <a:r>
              <a:rPr lang="en-US" sz="1600" dirty="0" smtClean="0"/>
              <a:t> </a:t>
            </a:r>
            <a:r>
              <a:rPr lang="en-US" sz="1600" dirty="0" err="1" smtClean="0"/>
              <a:t>los</a:t>
            </a:r>
            <a:r>
              <a:rPr lang="en-US" sz="1600" dirty="0" smtClean="0"/>
              <a:t> 360 </a:t>
            </a:r>
            <a:r>
              <a:rPr lang="en-US" sz="1600" dirty="0" err="1" smtClean="0"/>
              <a:t>grados</a:t>
            </a:r>
            <a:r>
              <a:rPr lang="en-US" sz="1600" dirty="0" smtClean="0"/>
              <a:t> </a:t>
            </a:r>
            <a:r>
              <a:rPr lang="en-US" sz="1600" dirty="0" err="1" smtClean="0"/>
              <a:t>alrededor</a:t>
            </a:r>
            <a:r>
              <a:rPr lang="en-US" sz="1600" dirty="0" smtClean="0"/>
              <a:t> del </a:t>
            </a:r>
            <a:r>
              <a:rPr lang="en-US" sz="1600" dirty="0" err="1" smtClean="0"/>
              <a:t>eje</a:t>
            </a:r>
            <a:r>
              <a:rPr lang="en-US" sz="1600" dirty="0" smtClean="0"/>
              <a:t> </a:t>
            </a:r>
            <a:r>
              <a:rPr lang="en-US" sz="1600" dirty="0" err="1" smtClean="0"/>
              <a:t>hacia</a:t>
            </a:r>
            <a:r>
              <a:rPr lang="en-US" sz="1600" dirty="0" smtClean="0"/>
              <a:t> </a:t>
            </a:r>
            <a:r>
              <a:rPr lang="en-US" sz="1600" dirty="0" err="1" smtClean="0"/>
              <a:t>delante</a:t>
            </a:r>
            <a:r>
              <a:rPr lang="en-US" sz="1600" dirty="0" smtClean="0"/>
              <a:t>.</a:t>
            </a:r>
          </a:p>
          <a:p>
            <a:endParaRPr lang="en-US" sz="1600" dirty="0"/>
          </a:p>
          <a:p>
            <a:r>
              <a:rPr lang="en-US" sz="1600" dirty="0" smtClean="0"/>
              <a:t>La </a:t>
            </a:r>
            <a:r>
              <a:rPr lang="en-US" sz="1600" dirty="0" err="1" smtClean="0"/>
              <a:t>orientación</a:t>
            </a:r>
            <a:r>
              <a:rPr lang="en-US" sz="1600" dirty="0" smtClean="0"/>
              <a:t> </a:t>
            </a:r>
            <a:r>
              <a:rPr lang="en-US" sz="1600" dirty="0" err="1" smtClean="0"/>
              <a:t>por</a:t>
            </a:r>
            <a:r>
              <a:rPr lang="en-US" sz="1600" dirty="0" smtClean="0"/>
              <a:t> </a:t>
            </a:r>
            <a:r>
              <a:rPr lang="en-US" sz="1600" dirty="0" err="1" smtClean="0"/>
              <a:t>defecto</a:t>
            </a:r>
            <a:r>
              <a:rPr lang="en-US" sz="1600" dirty="0" smtClean="0"/>
              <a:t> </a:t>
            </a:r>
            <a:r>
              <a:rPr lang="en-US" sz="1600" dirty="0" err="1" smtClean="0"/>
              <a:t>espera</a:t>
            </a:r>
            <a:r>
              <a:rPr lang="en-US" sz="1600" dirty="0" smtClean="0"/>
              <a:t> que la </a:t>
            </a:r>
            <a:r>
              <a:rPr lang="en-US" sz="1600" dirty="0" err="1" smtClean="0"/>
              <a:t>cabeza</a:t>
            </a:r>
            <a:r>
              <a:rPr lang="en-US" sz="1600" dirty="0" smtClean="0"/>
              <a:t> </a:t>
            </a:r>
            <a:r>
              <a:rPr lang="en-US" sz="1600" dirty="0" err="1" smtClean="0"/>
              <a:t>escanee</a:t>
            </a:r>
            <a:r>
              <a:rPr lang="en-US" sz="1600" dirty="0" smtClean="0"/>
              <a:t> a </a:t>
            </a:r>
            <a:r>
              <a:rPr lang="en-US" sz="1600" dirty="0" err="1" smtClean="0"/>
              <a:t>babor</a:t>
            </a:r>
            <a:r>
              <a:rPr lang="en-US" sz="1600" dirty="0" smtClean="0"/>
              <a:t> y </a:t>
            </a:r>
            <a:r>
              <a:rPr lang="en-US" sz="1600" dirty="0" err="1" smtClean="0"/>
              <a:t>estribor</a:t>
            </a:r>
            <a:r>
              <a:rPr lang="en-US" sz="1600" dirty="0" smtClean="0"/>
              <a:t> </a:t>
            </a:r>
            <a:r>
              <a:rPr lang="en-US" sz="1600" dirty="0" err="1" smtClean="0"/>
              <a:t>simultáneamente</a:t>
            </a:r>
            <a:r>
              <a:rPr lang="en-US" sz="1600" dirty="0" smtClean="0"/>
              <a:t>.</a:t>
            </a:r>
            <a:endParaRPr lang="en-US" sz="1600" dirty="0"/>
          </a:p>
        </p:txBody>
      </p:sp>
    </p:spTree>
    <p:extLst>
      <p:ext uri="{BB962C8B-B14F-4D97-AF65-F5344CB8AC3E}">
        <p14:creationId xmlns:p14="http://schemas.microsoft.com/office/powerpoint/2010/main" val="16258622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dirty="0"/>
              <a:t>SBG - Ruta </a:t>
            </a:r>
            <a:r>
              <a:rPr lang="es" b="0" i="0" u="none" dirty="0" smtClean="0"/>
              <a:t>Información SBG</a:t>
            </a:r>
            <a:endParaRPr lang="es" b="0" i="0" u="none" dirty="0"/>
          </a:p>
        </p:txBody>
      </p:sp>
      <p:sp>
        <p:nvSpPr>
          <p:cNvPr id="2" name="Rectangle: Rounded Corners 1">
            <a:extLst>
              <a:ext uri="{FF2B5EF4-FFF2-40B4-BE49-F238E27FC236}">
                <a16:creationId xmlns:a16="http://schemas.microsoft.com/office/drawing/2014/main" xmlns="" id="{44F64607-6DC9-4CE0-9C8A-24D7BDC9F614}"/>
              </a:ext>
            </a:extLst>
          </p:cNvPr>
          <p:cNvSpPr/>
          <p:nvPr/>
        </p:nvSpPr>
        <p:spPr>
          <a:xfrm>
            <a:off x="609600" y="1752600"/>
            <a:ext cx="1600200" cy="12192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SBG</a:t>
            </a:r>
          </a:p>
        </p:txBody>
      </p:sp>
      <p:cxnSp>
        <p:nvCxnSpPr>
          <p:cNvPr id="5" name="Straight Connector 4">
            <a:extLst>
              <a:ext uri="{FF2B5EF4-FFF2-40B4-BE49-F238E27FC236}">
                <a16:creationId xmlns:a16="http://schemas.microsoft.com/office/drawing/2014/main" xmlns="" id="{4AE56AAC-03A5-4715-AC04-69F3A5D9B5D8}"/>
              </a:ext>
            </a:extLst>
          </p:cNvPr>
          <p:cNvCxnSpPr/>
          <p:nvPr/>
        </p:nvCxnSpPr>
        <p:spPr>
          <a:xfrm>
            <a:off x="304800" y="4191000"/>
            <a:ext cx="7924800"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Rectangle: Rounded Corners 5">
            <a:extLst>
              <a:ext uri="{FF2B5EF4-FFF2-40B4-BE49-F238E27FC236}">
                <a16:creationId xmlns:a16="http://schemas.microsoft.com/office/drawing/2014/main" xmlns="" id="{78354095-44D1-467E-B4B1-885AB0880FD4}"/>
              </a:ext>
            </a:extLst>
          </p:cNvPr>
          <p:cNvSpPr/>
          <p:nvPr/>
        </p:nvSpPr>
        <p:spPr>
          <a:xfrm>
            <a:off x="533400" y="4495800"/>
            <a:ext cx="2667000" cy="15239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HYPACK LEVANTAMIENTO.</a:t>
            </a:r>
          </a:p>
        </p:txBody>
      </p:sp>
      <p:sp>
        <p:nvSpPr>
          <p:cNvPr id="7" name="Rectangle: Rounded Corners 6">
            <a:extLst>
              <a:ext uri="{FF2B5EF4-FFF2-40B4-BE49-F238E27FC236}">
                <a16:creationId xmlns:a16="http://schemas.microsoft.com/office/drawing/2014/main" xmlns="" id="{12EAE842-401F-4CA9-BC2E-CC1877EFD062}"/>
              </a:ext>
            </a:extLst>
          </p:cNvPr>
          <p:cNvSpPr/>
          <p:nvPr/>
        </p:nvSpPr>
        <p:spPr>
          <a:xfrm>
            <a:off x="5029200" y="4487333"/>
            <a:ext cx="2667000" cy="15239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b="0" i="0" u="none"/>
              <a:t>HYSWEEP LEVANTAMIENTO</a:t>
            </a:r>
          </a:p>
        </p:txBody>
      </p:sp>
      <p:cxnSp>
        <p:nvCxnSpPr>
          <p:cNvPr id="9" name="Straight Arrow Connector 8">
            <a:extLst>
              <a:ext uri="{FF2B5EF4-FFF2-40B4-BE49-F238E27FC236}">
                <a16:creationId xmlns:a16="http://schemas.microsoft.com/office/drawing/2014/main" xmlns="" id="{92C7C4D8-94F2-4B34-88E0-A6A63B7ED9C7}"/>
              </a:ext>
            </a:extLst>
          </p:cNvPr>
          <p:cNvCxnSpPr>
            <a:stCxn id="6" idx="3"/>
            <a:endCxn id="7" idx="1"/>
          </p:cNvCxnSpPr>
          <p:nvPr/>
        </p:nvCxnSpPr>
        <p:spPr>
          <a:xfrm flipV="1">
            <a:off x="3200400" y="5249333"/>
            <a:ext cx="1828800" cy="84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xmlns="" id="{EA07C868-8831-4D48-A99A-466D2CD1C00C}"/>
              </a:ext>
            </a:extLst>
          </p:cNvPr>
          <p:cNvSpPr txBox="1"/>
          <p:nvPr/>
        </p:nvSpPr>
        <p:spPr>
          <a:xfrm>
            <a:off x="3248697" y="5822201"/>
            <a:ext cx="1585627" cy="523220"/>
          </a:xfrm>
          <a:prstGeom prst="rect">
            <a:avLst/>
          </a:prstGeom>
          <a:noFill/>
        </p:spPr>
        <p:txBody>
          <a:bodyPr wrap="none" rtlCol="0">
            <a:spAutoFit/>
          </a:bodyPr>
          <a:lstStyle/>
          <a:p>
            <a:pPr algn="l" rtl="0"/>
            <a:r>
              <a:rPr lang="es" sz="1400" b="0" i="0" u="none" dirty="0"/>
              <a:t>Ethernet </a:t>
            </a:r>
          </a:p>
          <a:p>
            <a:pPr algn="l" rtl="0"/>
            <a:r>
              <a:rPr lang="es" sz="1400" b="0" i="0" u="none" dirty="0"/>
              <a:t>Puerto UDP 5656</a:t>
            </a:r>
          </a:p>
        </p:txBody>
      </p:sp>
      <p:cxnSp>
        <p:nvCxnSpPr>
          <p:cNvPr id="12" name="Straight Arrow Connector 11">
            <a:extLst>
              <a:ext uri="{FF2B5EF4-FFF2-40B4-BE49-F238E27FC236}">
                <a16:creationId xmlns:a16="http://schemas.microsoft.com/office/drawing/2014/main" xmlns="" id="{F1C2E898-CD4F-48CA-B348-5ADC0DC56AC8}"/>
              </a:ext>
            </a:extLst>
          </p:cNvPr>
          <p:cNvCxnSpPr>
            <a:stCxn id="2" idx="2"/>
          </p:cNvCxnSpPr>
          <p:nvPr/>
        </p:nvCxnSpPr>
        <p:spPr>
          <a:xfrm>
            <a:off x="1409700" y="2971800"/>
            <a:ext cx="0" cy="151553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xmlns="" id="{589B3917-35EC-43D6-BA2E-915DABD26BCF}"/>
              </a:ext>
            </a:extLst>
          </p:cNvPr>
          <p:cNvSpPr txBox="1"/>
          <p:nvPr/>
        </p:nvSpPr>
        <p:spPr>
          <a:xfrm>
            <a:off x="1676400" y="3258234"/>
            <a:ext cx="3260316" cy="523220"/>
          </a:xfrm>
          <a:prstGeom prst="rect">
            <a:avLst/>
          </a:prstGeom>
          <a:noFill/>
        </p:spPr>
        <p:txBody>
          <a:bodyPr wrap="none" rtlCol="0">
            <a:spAutoFit/>
          </a:bodyPr>
          <a:lstStyle/>
          <a:p>
            <a:pPr algn="l" rtl="0"/>
            <a:r>
              <a:rPr lang="es" sz="1400" b="0" i="0" u="none" dirty="0"/>
              <a:t>Cable Principal </a:t>
            </a:r>
          </a:p>
          <a:p>
            <a:pPr algn="l" rtl="0"/>
            <a:r>
              <a:rPr lang="es" sz="1400" b="0" i="0" u="none" dirty="0"/>
              <a:t>Puerto Serial @ 115.200 Rata Baudios</a:t>
            </a:r>
          </a:p>
        </p:txBody>
      </p:sp>
      <p:sp>
        <p:nvSpPr>
          <p:cNvPr id="14" name="TextBox 13">
            <a:extLst>
              <a:ext uri="{FF2B5EF4-FFF2-40B4-BE49-F238E27FC236}">
                <a16:creationId xmlns:a16="http://schemas.microsoft.com/office/drawing/2014/main" xmlns="" id="{2A440E45-B2CC-43A1-893C-BEED35174B55}"/>
              </a:ext>
            </a:extLst>
          </p:cNvPr>
          <p:cNvSpPr txBox="1"/>
          <p:nvPr/>
        </p:nvSpPr>
        <p:spPr>
          <a:xfrm>
            <a:off x="2895600" y="1600200"/>
            <a:ext cx="5334000" cy="1200329"/>
          </a:xfrm>
          <a:prstGeom prst="rect">
            <a:avLst/>
          </a:prstGeom>
          <a:noFill/>
        </p:spPr>
        <p:txBody>
          <a:bodyPr wrap="square" rtlCol="0">
            <a:spAutoFit/>
          </a:bodyPr>
          <a:lstStyle/>
          <a:p>
            <a:pPr algn="l" rtl="0"/>
            <a:r>
              <a:rPr lang="es" b="0" i="0" u="none"/>
              <a:t>Datos desde el SBG GPS van al computador via un dispositivo USB a Serial conectado al Cable Principal. En la Configuración del dispositivo una caja de activación para repetir los datos GPS a través de Ethernet al puerto 5656</a:t>
            </a:r>
          </a:p>
        </p:txBody>
      </p:sp>
    </p:spTree>
    <p:extLst>
      <p:ext uri="{BB962C8B-B14F-4D97-AF65-F5344CB8AC3E}">
        <p14:creationId xmlns:p14="http://schemas.microsoft.com/office/powerpoint/2010/main" val="180272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LEVANTAMIENTO</a:t>
            </a:r>
          </a:p>
        </p:txBody>
      </p:sp>
    </p:spTree>
    <p:extLst>
      <p:ext uri="{BB962C8B-B14F-4D97-AF65-F5344CB8AC3E}">
        <p14:creationId xmlns:p14="http://schemas.microsoft.com/office/powerpoint/2010/main" val="2609377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531750" cy="988786"/>
          </a:xfrm>
        </p:spPr>
        <p:txBody>
          <a:bodyPr/>
          <a:lstStyle/>
          <a:p>
            <a:pPr algn="l" rtl="0"/>
            <a:r>
              <a:rPr lang="es" sz="2400" b="0" i="0" u="none" dirty="0"/>
              <a:t>Alineamiento SBG - Requerido para Levantamiento</a:t>
            </a:r>
          </a:p>
        </p:txBody>
      </p:sp>
      <p:pic>
        <p:nvPicPr>
          <p:cNvPr id="1026" name="Picture 2" descr="D:\Phase 1 Outside\fullnavi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47800"/>
            <a:ext cx="2836333" cy="365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276600"/>
            <a:ext cx="2809875" cy="2857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93594" y="1219200"/>
            <a:ext cx="3581400" cy="4524315"/>
          </a:xfrm>
          <a:prstGeom prst="rect">
            <a:avLst/>
          </a:prstGeom>
          <a:noFill/>
        </p:spPr>
        <p:txBody>
          <a:bodyPr wrap="square" rtlCol="0">
            <a:spAutoFit/>
          </a:bodyPr>
          <a:lstStyle/>
          <a:p>
            <a:pPr algn="l" rtl="0"/>
            <a:r>
              <a:rPr lang="es" sz="1600" b="0" i="0" u="none" dirty="0"/>
              <a:t>Para conducir un levantamiento adecuado el SBG IMU debe estar alineado. Si el IMU no esta alineado los datos no serán aceptables. </a:t>
            </a:r>
          </a:p>
          <a:p>
            <a:endParaRPr lang="es" sz="1600" dirty="0"/>
          </a:p>
          <a:p>
            <a:pPr algn="l" rtl="0"/>
            <a:r>
              <a:rPr lang="es" sz="1600" b="0" i="0" u="none" dirty="0"/>
              <a:t>Para alinear el IMU el sistema necesita estar prendido y recibiendo correcciones. Monitoree el SBG en el software </a:t>
            </a:r>
            <a:r>
              <a:rPr lang="es" sz="1600" b="1" i="1" u="none" dirty="0"/>
              <a:t>SBG CENTRAL.</a:t>
            </a:r>
          </a:p>
          <a:p>
            <a:endParaRPr lang="es" sz="1600" dirty="0"/>
          </a:p>
          <a:p>
            <a:pPr algn="l" rtl="0"/>
            <a:r>
              <a:rPr lang="es" sz="1600" b="0" i="0" u="none" dirty="0"/>
              <a:t>Una vez el sistema ha alcanzado el estatus </a:t>
            </a:r>
            <a:r>
              <a:rPr lang="es" sz="1600" b="0" i="0" u="none" dirty="0">
                <a:solidFill>
                  <a:srgbClr val="48B84D"/>
                </a:solidFill>
              </a:rPr>
              <a:t>Navigación Completa</a:t>
            </a:r>
            <a:r>
              <a:rPr lang="es" sz="1600" b="0" i="0" u="none" dirty="0"/>
              <a:t> la alineación puede ser obtenida al volar el drone en un patrón aleatorio que incluya giros de 360 grados varias veces. El vuelo de alineación debe durar aproximadamente 3 - 5 minutos. </a:t>
            </a:r>
          </a:p>
        </p:txBody>
      </p:sp>
    </p:spTree>
    <p:extLst>
      <p:ext uri="{BB962C8B-B14F-4D97-AF65-F5344CB8AC3E}">
        <p14:creationId xmlns:p14="http://schemas.microsoft.com/office/powerpoint/2010/main" val="2719090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Presentaciones en Tiempo Real</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083" r="543" b="2083"/>
          <a:stretch/>
        </p:blipFill>
        <p:spPr bwMode="auto">
          <a:xfrm>
            <a:off x="204770" y="2590800"/>
            <a:ext cx="8734459" cy="3505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xmlns="" id="{39B7CF4A-4444-45E8-9767-5CC08413D149}"/>
              </a:ext>
            </a:extLst>
          </p:cNvPr>
          <p:cNvSpPr txBox="1"/>
          <p:nvPr/>
        </p:nvSpPr>
        <p:spPr>
          <a:xfrm>
            <a:off x="457199" y="1447800"/>
            <a:ext cx="8229600" cy="923330"/>
          </a:xfrm>
          <a:prstGeom prst="rect">
            <a:avLst/>
          </a:prstGeom>
          <a:noFill/>
        </p:spPr>
        <p:txBody>
          <a:bodyPr wrap="square" rtlCol="0">
            <a:spAutoFit/>
          </a:bodyPr>
          <a:lstStyle/>
          <a:p>
            <a:pPr algn="l" rtl="0"/>
            <a:r>
              <a:rPr lang="es" b="0" i="0" u="none" dirty="0"/>
              <a:t>La ventana Nube en Tiempo Real muestra los datos a medida que son colectados en un Nube de Puntos 3D. </a:t>
            </a:r>
          </a:p>
          <a:p>
            <a:pPr algn="l" rtl="0"/>
            <a:r>
              <a:rPr lang="es" b="0" i="0" u="none" dirty="0"/>
              <a:t>Otra ventana útil es la Ventana HPR Gráfico. </a:t>
            </a:r>
          </a:p>
        </p:txBody>
      </p:sp>
    </p:spTree>
    <p:extLst>
      <p:ext uri="{BB962C8B-B14F-4D97-AF65-F5344CB8AC3E}">
        <p14:creationId xmlns:p14="http://schemas.microsoft.com/office/powerpoint/2010/main" val="11983533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Separar Y Unir Datos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44</a:t>
            </a:fld>
            <a:endParaRPr lang="es"/>
          </a:p>
        </p:txBody>
      </p:sp>
    </p:spTree>
    <p:extLst>
      <p:ext uri="{BB962C8B-B14F-4D97-AF65-F5344CB8AC3E}">
        <p14:creationId xmlns:p14="http://schemas.microsoft.com/office/powerpoint/2010/main" val="1805386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1" y="0"/>
            <a:ext cx="8514517" cy="988786"/>
          </a:xfrm>
        </p:spPr>
        <p:txBody>
          <a:bodyPr/>
          <a:lstStyle/>
          <a:p>
            <a:pPr algn="l" rtl="0"/>
            <a:r>
              <a:rPr lang="es" b="0" i="0" u="none" dirty="0"/>
              <a:t>Separador Datos - Divide el levantamiento en líneas.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515026"/>
            <a:ext cx="7732059" cy="3519317"/>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3331" y="5176188"/>
            <a:ext cx="7696200" cy="1200329"/>
          </a:xfrm>
          <a:prstGeom prst="rect">
            <a:avLst/>
          </a:prstGeom>
          <a:noFill/>
        </p:spPr>
        <p:txBody>
          <a:bodyPr wrap="square" rtlCol="0">
            <a:spAutoFit/>
          </a:bodyPr>
          <a:lstStyle/>
          <a:p>
            <a:pPr algn="l" rtl="0"/>
            <a:r>
              <a:rPr lang="es" b="0" i="0" u="none" dirty="0">
                <a:solidFill>
                  <a:schemeClr val="tx1">
                    <a:lumMod val="65000"/>
                    <a:lumOff val="35000"/>
                  </a:schemeClr>
                </a:solidFill>
              </a:rPr>
              <a:t>El programa Separador Datos permite que el vuelo sea dividido en segmentos. Cuando el vuelo es dividido en segmentos, cualquier </a:t>
            </a:r>
            <a:r>
              <a:rPr lang="es" b="0" i="0" u="none" dirty="0" smtClean="0">
                <a:solidFill>
                  <a:schemeClr val="tx1">
                    <a:lumMod val="65000"/>
                    <a:lumOff val="35000"/>
                  </a:schemeClr>
                </a:solidFill>
              </a:rPr>
              <a:t>error inducido </a:t>
            </a:r>
            <a:r>
              <a:rPr lang="es" b="0" i="0" u="none" dirty="0">
                <a:solidFill>
                  <a:schemeClr val="tx1">
                    <a:lumMod val="65000"/>
                    <a:lumOff val="35000"/>
                  </a:schemeClr>
                </a:solidFill>
              </a:rPr>
              <a:t>en los giros son evitados así como permitir que las herramientas de Prueba Parcheo sean usadas para verificar la </a:t>
            </a:r>
            <a:r>
              <a:rPr lang="es" b="0" i="0" u="none" dirty="0" smtClean="0">
                <a:solidFill>
                  <a:schemeClr val="tx1">
                    <a:lumMod val="65000"/>
                    <a:lumOff val="35000"/>
                  </a:schemeClr>
                </a:solidFill>
              </a:rPr>
              <a:t>calibración</a:t>
            </a:r>
            <a:r>
              <a:rPr lang="es" b="0" i="0" u="none" dirty="0">
                <a:solidFill>
                  <a:schemeClr val="tx1">
                    <a:lumMod val="65000"/>
                    <a:lumOff val="35000"/>
                  </a:schemeClr>
                </a:solidFill>
              </a:rPr>
              <a:t>. </a:t>
            </a:r>
          </a:p>
        </p:txBody>
      </p:sp>
    </p:spTree>
    <p:extLst>
      <p:ext uri="{BB962C8B-B14F-4D97-AF65-F5344CB8AC3E}">
        <p14:creationId xmlns:p14="http://schemas.microsoft.com/office/powerpoint/2010/main" val="4507092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Separador de Datos &amp; Editor Unión</a:t>
            </a:r>
          </a:p>
        </p:txBody>
      </p:sp>
      <p:sp>
        <p:nvSpPr>
          <p:cNvPr id="3" name="TextBox 2"/>
          <p:cNvSpPr txBox="1"/>
          <p:nvPr/>
        </p:nvSpPr>
        <p:spPr>
          <a:xfrm>
            <a:off x="461682" y="5145741"/>
            <a:ext cx="7696200" cy="1323439"/>
          </a:xfrm>
          <a:prstGeom prst="rect">
            <a:avLst/>
          </a:prstGeom>
          <a:noFill/>
        </p:spPr>
        <p:txBody>
          <a:bodyPr wrap="square" rtlCol="0">
            <a:spAutoFit/>
          </a:bodyPr>
          <a:lstStyle/>
          <a:p>
            <a:pPr algn="l" rtl="0"/>
            <a:r>
              <a:rPr lang="es" sz="1600" b="0" i="0" u="none" dirty="0">
                <a:solidFill>
                  <a:schemeClr val="tx1">
                    <a:lumMod val="65000"/>
                    <a:lumOff val="35000"/>
                  </a:schemeClr>
                </a:solidFill>
              </a:rPr>
              <a:t>Una vez los archivos son cargados los datos son separados usando el cursor. Haga clic izquierdo en el área de presentación para crear un borde para la separación. Los círculos rojos denotan el comienzo de la línea y los círculos verdes el final. Doble clic en el círculo Rojo borra esa selección. Cada círculo puede ser arrastrado alrededor del levantamiento para extender o acortar un segmento. </a:t>
            </a:r>
          </a:p>
        </p:txBody>
      </p:sp>
      <p:pic>
        <p:nvPicPr>
          <p:cNvPr id="409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048" y="1568824"/>
            <a:ext cx="7773834" cy="3460376"/>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584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Procesando Datos LiDAR</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47</a:t>
            </a:fld>
            <a:endParaRPr lang="es"/>
          </a:p>
        </p:txBody>
      </p:sp>
    </p:spTree>
    <p:extLst>
      <p:ext uri="{BB962C8B-B14F-4D97-AF65-F5344CB8AC3E}">
        <p14:creationId xmlns:p14="http://schemas.microsoft.com/office/powerpoint/2010/main" val="37877201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xmlns="" id="{F2136610-B2F7-4A34-A344-124191B5DA10}"/>
              </a:ext>
            </a:extLst>
          </p:cNvPr>
          <p:cNvSpPr>
            <a:spLocks noRot="1" noChangeArrowheads="1"/>
          </p:cNvSpPr>
          <p:nvPr/>
        </p:nvSpPr>
        <p:spPr bwMode="auto">
          <a:xfrm>
            <a:off x="179388" y="0"/>
            <a:ext cx="7777162"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defRPr/>
            </a:pPr>
            <a:r>
              <a:rPr lang="es" sz="3200" b="0" i="0" u="none">
                <a:solidFill>
                  <a:schemeClr val="bg1"/>
                </a:solidFill>
                <a:latin typeface="+mn-lt"/>
              </a:rPr>
              <a:t>Introducción MBMAX64</a:t>
            </a:r>
          </a:p>
        </p:txBody>
      </p:sp>
      <p:sp>
        <p:nvSpPr>
          <p:cNvPr id="31747" name="Text Box 11"/>
          <p:cNvSpPr txBox="1">
            <a:spLocks noChangeArrowheads="1"/>
          </p:cNvSpPr>
          <p:nvPr/>
        </p:nvSpPr>
        <p:spPr bwMode="auto">
          <a:xfrm>
            <a:off x="5508625" y="1724025"/>
            <a:ext cx="3635375"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buFontTx/>
              <a:buChar char="•"/>
            </a:pPr>
            <a:r>
              <a:rPr lang="es" b="0" i="0" u="none">
                <a:solidFill>
                  <a:schemeClr val="tx1">
                    <a:lumMod val="50000"/>
                    <a:lumOff val="50000"/>
                  </a:schemeClr>
                </a:solidFill>
                <a:latin typeface="Verdana" pitchFamily="34" charset="0"/>
              </a:rPr>
              <a:t>Fácil Interfaz usuario para Edición Multihaz y Pruebas QC.</a:t>
            </a:r>
          </a:p>
          <a:p>
            <a:pPr algn="l" rtl="0">
              <a:spcBef>
                <a:spcPct val="50000"/>
              </a:spcBef>
              <a:buFontTx/>
              <a:buChar char="•"/>
            </a:pPr>
            <a:r>
              <a:rPr lang="es" b="0" i="0" u="none">
                <a:solidFill>
                  <a:schemeClr val="tx1">
                    <a:lumMod val="50000"/>
                    <a:lumOff val="50000"/>
                  </a:schemeClr>
                </a:solidFill>
                <a:latin typeface="Verdana" pitchFamily="34" charset="0"/>
              </a:rPr>
              <a:t>Correcciones Marea y SV.</a:t>
            </a:r>
          </a:p>
          <a:p>
            <a:pPr algn="l" rtl="0">
              <a:spcBef>
                <a:spcPct val="50000"/>
              </a:spcBef>
              <a:buFontTx/>
              <a:buChar char="•"/>
            </a:pPr>
            <a:r>
              <a:rPr lang="es" b="0" i="0" u="none">
                <a:solidFill>
                  <a:schemeClr val="tx1">
                    <a:lumMod val="50000"/>
                    <a:lumOff val="50000"/>
                  </a:schemeClr>
                </a:solidFill>
                <a:latin typeface="Verdana" pitchFamily="34" charset="0"/>
              </a:rPr>
              <a:t>Limpieza de datos Manual y Automática.</a:t>
            </a:r>
          </a:p>
          <a:p>
            <a:pPr algn="l" rtl="0">
              <a:spcBef>
                <a:spcPct val="50000"/>
              </a:spcBef>
              <a:buFontTx/>
              <a:buChar char="•"/>
            </a:pPr>
            <a:r>
              <a:rPr lang="es" b="0" i="0" u="none">
                <a:solidFill>
                  <a:schemeClr val="tx1">
                    <a:lumMod val="50000"/>
                    <a:lumOff val="50000"/>
                  </a:schemeClr>
                </a:solidFill>
                <a:latin typeface="Verdana" pitchFamily="34" charset="0"/>
              </a:rPr>
              <a:t>Pruebas de Parcheo y Desempeño.</a:t>
            </a:r>
          </a:p>
          <a:p>
            <a:pPr algn="l" rtl="0">
              <a:spcBef>
                <a:spcPct val="50000"/>
              </a:spcBef>
              <a:buFontTx/>
              <a:buChar char="•"/>
            </a:pPr>
            <a:r>
              <a:rPr lang="es" b="0" i="0" u="none">
                <a:solidFill>
                  <a:schemeClr val="tx1">
                    <a:lumMod val="50000"/>
                    <a:lumOff val="50000"/>
                  </a:schemeClr>
                </a:solidFill>
                <a:latin typeface="Verdana" pitchFamily="34" charset="0"/>
              </a:rPr>
              <a:t>CUBO y NUBE incorporados</a:t>
            </a:r>
          </a:p>
          <a:p>
            <a:pPr algn="l" rtl="0">
              <a:spcBef>
                <a:spcPct val="50000"/>
              </a:spcBef>
              <a:buFontTx/>
              <a:buChar char="•"/>
            </a:pPr>
            <a:r>
              <a:rPr lang="es" b="0" i="0" u="none">
                <a:solidFill>
                  <a:schemeClr val="tx1">
                    <a:lumMod val="50000"/>
                    <a:lumOff val="50000"/>
                  </a:schemeClr>
                </a:solidFill>
                <a:latin typeface="Verdana" pitchFamily="34" charset="0"/>
              </a:rPr>
              <a:t>Tecnología 64 Bit Carga Levantamientos Mas Grandes, siendo capaz de manejar juegos de datos muy grandes).</a:t>
            </a:r>
            <a:endParaRPr lang="es" altLang="en-US" i="1" dirty="0">
              <a:solidFill>
                <a:schemeClr val="tx1">
                  <a:lumMod val="50000"/>
                  <a:lumOff val="50000"/>
                </a:schemeClr>
              </a:solidFill>
              <a:latin typeface="Verdana" pitchFamily="34" charset="0"/>
            </a:endParaRPr>
          </a:p>
        </p:txBody>
      </p:sp>
      <p:sp>
        <p:nvSpPr>
          <p:cNvPr id="31748" name="Text Box 23"/>
          <p:cNvSpPr txBox="1">
            <a:spLocks noChangeArrowheads="1"/>
          </p:cNvSpPr>
          <p:nvPr/>
        </p:nvSpPr>
        <p:spPr bwMode="auto">
          <a:xfrm>
            <a:off x="504202" y="5275263"/>
            <a:ext cx="416939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pPr>
            <a:r>
              <a:rPr lang="es" b="0" i="0" u="none" dirty="0">
                <a:solidFill>
                  <a:srgbClr val="0091BB"/>
                </a:solidFill>
                <a:latin typeface="Verdana" pitchFamily="34" charset="0"/>
              </a:rPr>
              <a:t>Ventana Levantamiento MBMAX64</a:t>
            </a:r>
          </a:p>
        </p:txBody>
      </p:sp>
      <p:pic>
        <p:nvPicPr>
          <p:cNvPr id="3174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736725"/>
            <a:ext cx="4962525"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09322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xmlns="" id="{6985BCD6-64EB-4289-8252-2CEBC75A89FA}"/>
              </a:ext>
            </a:extLst>
          </p:cNvPr>
          <p:cNvSpPr>
            <a:spLocks noRot="1" noChangeArrowheads="1"/>
          </p:cNvSpPr>
          <p:nvPr/>
        </p:nvSpPr>
        <p:spPr bwMode="auto">
          <a:xfrm>
            <a:off x="179388" y="0"/>
            <a:ext cx="8316912"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defRPr/>
            </a:pPr>
            <a:r>
              <a:rPr lang="es" sz="3200" b="0" i="0" u="none">
                <a:solidFill>
                  <a:schemeClr val="bg1"/>
                </a:solidFill>
                <a:latin typeface="+mn-lt"/>
              </a:rPr>
              <a:t>Iniciando</a:t>
            </a:r>
          </a:p>
        </p:txBody>
      </p:sp>
      <p:sp>
        <p:nvSpPr>
          <p:cNvPr id="29699" name="Text Box 11">
            <a:extLst>
              <a:ext uri="{FF2B5EF4-FFF2-40B4-BE49-F238E27FC236}">
                <a16:creationId xmlns:a16="http://schemas.microsoft.com/office/drawing/2014/main" xmlns="" id="{3333A670-2827-465C-BDD1-3AB36E2DC2AA}"/>
              </a:ext>
            </a:extLst>
          </p:cNvPr>
          <p:cNvSpPr txBox="1">
            <a:spLocks noChangeArrowheads="1"/>
          </p:cNvSpPr>
          <p:nvPr/>
        </p:nvSpPr>
        <p:spPr bwMode="auto">
          <a:xfrm>
            <a:off x="327025" y="5481638"/>
            <a:ext cx="61801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bg2"/>
                </a:solidFill>
                <a:latin typeface="Verdana" panose="020B0604030504040204" pitchFamily="34" charset="0"/>
              </a:rPr>
              <a:t>Para inicializar - Menú HYSWEEP:  </a:t>
            </a:r>
            <a:r>
              <a:rPr lang="es" b="0" i="0" u="none">
                <a:solidFill>
                  <a:schemeClr val="tx1">
                    <a:lumMod val="65000"/>
                    <a:lumOff val="35000"/>
                  </a:schemeClr>
                </a:solidFill>
                <a:latin typeface="Verdana" panose="020B0604030504040204" pitchFamily="34" charset="0"/>
              </a:rPr>
              <a:t>“HYSWEEP Editor – 64 Bit” ó Use el Icono MBMAX en HYPACK Shell (estará por Defecto con OS 64-bit)</a:t>
            </a:r>
          </a:p>
        </p:txBody>
      </p:sp>
      <p:sp>
        <p:nvSpPr>
          <p:cNvPr id="29700" name="Text Box 11">
            <a:extLst>
              <a:ext uri="{FF2B5EF4-FFF2-40B4-BE49-F238E27FC236}">
                <a16:creationId xmlns:a16="http://schemas.microsoft.com/office/drawing/2014/main" xmlns="" id="{6C7BBE24-D715-468F-9C8F-726010388EE4}"/>
              </a:ext>
            </a:extLst>
          </p:cNvPr>
          <p:cNvSpPr txBox="1">
            <a:spLocks noChangeArrowheads="1"/>
          </p:cNvSpPr>
          <p:nvPr/>
        </p:nvSpPr>
        <p:spPr bwMode="auto">
          <a:xfrm>
            <a:off x="6543675" y="1700213"/>
            <a:ext cx="2582863"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sz="1600" b="0" i="0" u="none">
                <a:solidFill>
                  <a:schemeClr val="tx1">
                    <a:lumMod val="50000"/>
                    <a:lumOff val="50000"/>
                  </a:schemeClr>
                </a:solidFill>
                <a:latin typeface="Verdana" panose="020B0604030504040204" pitchFamily="34" charset="0"/>
              </a:rPr>
              <a:t>Todo los Controles estan dispuestos en ventanas sencillas.</a:t>
            </a:r>
          </a:p>
          <a:p>
            <a:pPr algn="l" rtl="0">
              <a:spcBef>
                <a:spcPts val="600"/>
              </a:spcBef>
              <a:buFontTx/>
              <a:buChar char="•"/>
              <a:defRPr/>
            </a:pPr>
            <a:endParaRPr lang="es" altLang="en-US" sz="1600" dirty="0">
              <a:solidFill>
                <a:schemeClr val="tx1">
                  <a:lumMod val="50000"/>
                  <a:lumOff val="50000"/>
                </a:schemeClr>
              </a:solidFill>
              <a:latin typeface="Verdana" panose="020B0604030504040204" pitchFamily="34" charset="0"/>
            </a:endParaRPr>
          </a:p>
          <a:p>
            <a:pPr algn="l" rtl="0">
              <a:spcBef>
                <a:spcPts val="600"/>
              </a:spcBef>
              <a:buFontTx/>
              <a:buChar char="•"/>
              <a:defRPr/>
            </a:pPr>
            <a:r>
              <a:rPr lang="es" sz="1600" b="0" i="0" u="none">
                <a:solidFill>
                  <a:schemeClr val="tx1">
                    <a:lumMod val="50000"/>
                    <a:lumOff val="50000"/>
                  </a:schemeClr>
                </a:solidFill>
                <a:latin typeface="Verdana" panose="020B0604030504040204" pitchFamily="34" charset="0"/>
              </a:rPr>
              <a:t>Items que esten en gris indican que una operación es necesaria antes de usar esa función</a:t>
            </a:r>
          </a:p>
          <a:p>
            <a:pPr algn="l" rtl="0">
              <a:spcBef>
                <a:spcPts val="600"/>
              </a:spcBef>
              <a:defRPr/>
            </a:pPr>
            <a:endParaRPr lang="es" altLang="en-US" sz="1600" dirty="0">
              <a:solidFill>
                <a:schemeClr val="tx1">
                  <a:lumMod val="50000"/>
                  <a:lumOff val="50000"/>
                </a:schemeClr>
              </a:solidFill>
              <a:latin typeface="Verdana" panose="020B0604030504040204" pitchFamily="34" charset="0"/>
            </a:endParaRPr>
          </a:p>
          <a:p>
            <a:pPr algn="l" rtl="0">
              <a:spcBef>
                <a:spcPts val="600"/>
              </a:spcBef>
              <a:buFontTx/>
              <a:buChar char="•"/>
              <a:defRPr/>
            </a:pPr>
            <a:r>
              <a:rPr lang="es" sz="1600" b="0" i="0" u="none">
                <a:solidFill>
                  <a:schemeClr val="tx1">
                    <a:lumMod val="50000"/>
                    <a:lumOff val="50000"/>
                  </a:schemeClr>
                </a:solidFill>
                <a:latin typeface="Verdana" panose="020B0604030504040204" pitchFamily="34" charset="0"/>
              </a:rPr>
              <a:t>Barra Progreso      indica que el programa esta ejecutándose.  </a:t>
            </a:r>
          </a:p>
        </p:txBody>
      </p:sp>
      <p:pic>
        <p:nvPicPr>
          <p:cNvPr id="337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241425"/>
            <a:ext cx="6291263"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3404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LiDAR - Escáneres Multihaz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a:t>
            </a:fld>
            <a:endParaRPr lang="es"/>
          </a:p>
        </p:txBody>
      </p:sp>
      <p:pic>
        <p:nvPicPr>
          <p:cNvPr id="4" name="Picture 3"/>
          <p:cNvPicPr>
            <a:picLocks noChangeAspect="1"/>
          </p:cNvPicPr>
          <p:nvPr/>
        </p:nvPicPr>
        <p:blipFill rotWithShape="1">
          <a:blip r:embed="rId2"/>
          <a:srcRect l="62490"/>
          <a:stretch/>
        </p:blipFill>
        <p:spPr>
          <a:xfrm>
            <a:off x="5708590" y="1818002"/>
            <a:ext cx="3218105" cy="2489401"/>
          </a:xfrm>
          <a:prstGeom prst="rect">
            <a:avLst/>
          </a:prstGeom>
          <a:ln>
            <a:solidFill>
              <a:schemeClr val="tx1"/>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802" y="3944471"/>
            <a:ext cx="4605896" cy="3045325"/>
          </a:xfrm>
          <a:prstGeom prst="rect">
            <a:avLst/>
          </a:prstGeom>
        </p:spPr>
      </p:pic>
      <p:sp>
        <p:nvSpPr>
          <p:cNvPr id="6" name="TextBox 5"/>
          <p:cNvSpPr txBox="1"/>
          <p:nvPr/>
        </p:nvSpPr>
        <p:spPr>
          <a:xfrm>
            <a:off x="347472" y="1822085"/>
            <a:ext cx="5412393" cy="2585323"/>
          </a:xfrm>
          <a:prstGeom prst="rect">
            <a:avLst/>
          </a:prstGeom>
          <a:noFill/>
        </p:spPr>
        <p:txBody>
          <a:bodyPr wrap="square" rtlCol="0">
            <a:spAutoFit/>
          </a:bodyPr>
          <a:lstStyle/>
          <a:p>
            <a:r>
              <a:rPr lang="en-US" b="1" dirty="0" err="1" smtClean="0">
                <a:solidFill>
                  <a:srgbClr val="00B0F0"/>
                </a:solidFill>
              </a:rPr>
              <a:t>Escaneres</a:t>
            </a:r>
            <a:r>
              <a:rPr lang="en-US" b="1" dirty="0" smtClean="0">
                <a:solidFill>
                  <a:srgbClr val="00B0F0"/>
                </a:solidFill>
              </a:rPr>
              <a:t> </a:t>
            </a:r>
            <a:r>
              <a:rPr lang="en-US" b="1" dirty="0" err="1" smtClean="0">
                <a:solidFill>
                  <a:srgbClr val="00B0F0"/>
                </a:solidFill>
              </a:rPr>
              <a:t>Velodyne</a:t>
            </a:r>
            <a:r>
              <a:rPr lang="en-US" b="1" dirty="0" smtClean="0">
                <a:solidFill>
                  <a:srgbClr val="00B0F0"/>
                </a:solidFill>
              </a:rPr>
              <a:t> (Multihaz), </a:t>
            </a:r>
            <a:r>
              <a:rPr lang="en-US" b="1" dirty="0" err="1" smtClean="0">
                <a:solidFill>
                  <a:srgbClr val="00B0F0"/>
                </a:solidFill>
              </a:rPr>
              <a:t>Modo</a:t>
            </a:r>
            <a:r>
              <a:rPr lang="en-US" b="1" dirty="0" smtClean="0">
                <a:solidFill>
                  <a:srgbClr val="00B0F0"/>
                </a:solidFill>
              </a:rPr>
              <a:t> Vertical</a:t>
            </a:r>
          </a:p>
          <a:p>
            <a:endParaRPr lang="en-US" dirty="0" smtClean="0"/>
          </a:p>
          <a:p>
            <a:r>
              <a:rPr lang="en-US" dirty="0" smtClean="0"/>
              <a:t>Hay </a:t>
            </a:r>
            <a:r>
              <a:rPr lang="en-US" dirty="0" err="1" smtClean="0"/>
              <a:t>versiones</a:t>
            </a:r>
            <a:r>
              <a:rPr lang="en-US" dirty="0" smtClean="0"/>
              <a:t> horizontal y vertical de </a:t>
            </a:r>
            <a:r>
              <a:rPr lang="en-US" dirty="0" err="1" smtClean="0"/>
              <a:t>los</a:t>
            </a:r>
            <a:r>
              <a:rPr lang="en-US" dirty="0" smtClean="0"/>
              <a:t> </a:t>
            </a:r>
            <a:r>
              <a:rPr lang="en-US" dirty="0" err="1" smtClean="0"/>
              <a:t>controladores</a:t>
            </a:r>
            <a:r>
              <a:rPr lang="en-US" dirty="0" smtClean="0"/>
              <a:t> </a:t>
            </a:r>
            <a:r>
              <a:rPr lang="en-US" dirty="0" err="1" smtClean="0"/>
              <a:t>Velodyne</a:t>
            </a:r>
            <a:r>
              <a:rPr lang="en-US" dirty="0" smtClean="0"/>
              <a:t>. El </a:t>
            </a:r>
            <a:r>
              <a:rPr lang="en-US" dirty="0" err="1" smtClean="0"/>
              <a:t>modo</a:t>
            </a:r>
            <a:r>
              <a:rPr lang="en-US" dirty="0" smtClean="0"/>
              <a:t> vertical </a:t>
            </a:r>
            <a:r>
              <a:rPr lang="en-US" dirty="0" err="1" smtClean="0"/>
              <a:t>espera</a:t>
            </a:r>
            <a:r>
              <a:rPr lang="en-US" dirty="0" smtClean="0"/>
              <a:t> que el </a:t>
            </a:r>
            <a:r>
              <a:rPr lang="en-US" dirty="0" err="1" smtClean="0"/>
              <a:t>fondo</a:t>
            </a:r>
            <a:r>
              <a:rPr lang="en-US" dirty="0" smtClean="0"/>
              <a:t> del sensor </a:t>
            </a:r>
            <a:r>
              <a:rPr lang="en-US" dirty="0" err="1" smtClean="0"/>
              <a:t>este</a:t>
            </a:r>
            <a:r>
              <a:rPr lang="en-US" dirty="0" smtClean="0"/>
              <a:t> </a:t>
            </a:r>
            <a:r>
              <a:rPr lang="en-US" dirty="0" err="1" smtClean="0"/>
              <a:t>apuntando</a:t>
            </a:r>
            <a:r>
              <a:rPr lang="en-US" dirty="0" smtClean="0"/>
              <a:t> </a:t>
            </a:r>
            <a:r>
              <a:rPr lang="en-US" dirty="0" err="1" smtClean="0"/>
              <a:t>hacia</a:t>
            </a:r>
            <a:r>
              <a:rPr lang="en-US" dirty="0" smtClean="0"/>
              <a:t> Adelante y la </a:t>
            </a:r>
            <a:r>
              <a:rPr lang="en-US" dirty="0" err="1" smtClean="0"/>
              <a:t>marca</a:t>
            </a:r>
            <a:r>
              <a:rPr lang="en-US" dirty="0" smtClean="0"/>
              <a:t> de cero </a:t>
            </a:r>
            <a:r>
              <a:rPr lang="en-US" dirty="0" err="1" smtClean="0"/>
              <a:t>este</a:t>
            </a:r>
            <a:r>
              <a:rPr lang="en-US" dirty="0" smtClean="0"/>
              <a:t> </a:t>
            </a:r>
            <a:r>
              <a:rPr lang="en-US" dirty="0" err="1" smtClean="0"/>
              <a:t>apuntando</a:t>
            </a:r>
            <a:r>
              <a:rPr lang="en-US" dirty="0" smtClean="0"/>
              <a:t> </a:t>
            </a:r>
            <a:r>
              <a:rPr lang="en-US" dirty="0" err="1" smtClean="0"/>
              <a:t>hacia</a:t>
            </a:r>
            <a:r>
              <a:rPr lang="en-US" dirty="0" smtClean="0"/>
              <a:t> </a:t>
            </a:r>
            <a:r>
              <a:rPr lang="en-US" dirty="0" err="1" smtClean="0"/>
              <a:t>arriba</a:t>
            </a:r>
            <a:r>
              <a:rPr lang="en-US" dirty="0" smtClean="0"/>
              <a:t>. </a:t>
            </a:r>
            <a:r>
              <a:rPr lang="en-US" dirty="0" err="1" smtClean="0"/>
              <a:t>Esto</a:t>
            </a:r>
            <a:r>
              <a:rPr lang="en-US" dirty="0" smtClean="0"/>
              <a:t> </a:t>
            </a:r>
            <a:r>
              <a:rPr lang="en-US" dirty="0" err="1" smtClean="0"/>
              <a:t>orienta</a:t>
            </a:r>
            <a:r>
              <a:rPr lang="en-US" dirty="0" smtClean="0"/>
              <a:t> el ‘</a:t>
            </a:r>
            <a:r>
              <a:rPr lang="en-US" dirty="0" err="1" smtClean="0"/>
              <a:t>barrido</a:t>
            </a:r>
            <a:r>
              <a:rPr lang="en-US" dirty="0" smtClean="0"/>
              <a:t>’ de </a:t>
            </a:r>
            <a:r>
              <a:rPr lang="en-US" dirty="0" err="1" smtClean="0"/>
              <a:t>haces</a:t>
            </a:r>
            <a:r>
              <a:rPr lang="en-US" dirty="0" smtClean="0"/>
              <a:t> </a:t>
            </a:r>
            <a:r>
              <a:rPr lang="en-US" dirty="0" err="1" smtClean="0"/>
              <a:t>transversalmente</a:t>
            </a:r>
            <a:r>
              <a:rPr lang="en-US" dirty="0" smtClean="0"/>
              <a:t> al </a:t>
            </a:r>
            <a:r>
              <a:rPr lang="en-US" dirty="0" err="1" smtClean="0"/>
              <a:t>movimiento</a:t>
            </a:r>
            <a:r>
              <a:rPr lang="en-US" dirty="0" smtClean="0"/>
              <a:t> de la </a:t>
            </a:r>
            <a:r>
              <a:rPr lang="en-US" dirty="0" err="1" smtClean="0"/>
              <a:t>embarcación</a:t>
            </a:r>
            <a:r>
              <a:rPr lang="en-US" dirty="0" smtClean="0"/>
              <a:t>, </a:t>
            </a:r>
            <a:r>
              <a:rPr lang="en-US" dirty="0" err="1" smtClean="0"/>
              <a:t>rotando</a:t>
            </a:r>
            <a:r>
              <a:rPr lang="en-US" dirty="0" smtClean="0"/>
              <a:t> </a:t>
            </a:r>
            <a:r>
              <a:rPr lang="en-US" dirty="0" err="1" smtClean="0"/>
              <a:t>alrededor</a:t>
            </a:r>
            <a:r>
              <a:rPr lang="en-US" dirty="0" smtClean="0"/>
              <a:t> del </a:t>
            </a:r>
            <a:r>
              <a:rPr lang="en-US" dirty="0" err="1" smtClean="0"/>
              <a:t>eje</a:t>
            </a:r>
            <a:r>
              <a:rPr lang="en-US" dirty="0" smtClean="0"/>
              <a:t> </a:t>
            </a:r>
            <a:r>
              <a:rPr lang="en-US" dirty="0" err="1" smtClean="0"/>
              <a:t>hacia</a:t>
            </a:r>
            <a:r>
              <a:rPr lang="en-US" dirty="0" smtClean="0"/>
              <a:t> Adelante.</a:t>
            </a:r>
            <a:endParaRPr lang="en-US" dirty="0"/>
          </a:p>
        </p:txBody>
      </p:sp>
    </p:spTree>
    <p:extLst>
      <p:ext uri="{BB962C8B-B14F-4D97-AF65-F5344CB8AC3E}">
        <p14:creationId xmlns:p14="http://schemas.microsoft.com/office/powerpoint/2010/main" val="9916857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xmlns="" id="{262FA422-324C-4D2A-A366-DC6C6A635EC4}"/>
              </a:ext>
            </a:extLst>
          </p:cNvPr>
          <p:cNvSpPr>
            <a:spLocks noRot="1" noChangeArrowheads="1"/>
          </p:cNvSpPr>
          <p:nvPr/>
        </p:nvSpPr>
        <p:spPr bwMode="auto">
          <a:xfrm>
            <a:off x="179388" y="0"/>
            <a:ext cx="838835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defRPr/>
            </a:pPr>
            <a:r>
              <a:rPr lang="es" sz="3200" b="0" i="0" u="none">
                <a:solidFill>
                  <a:schemeClr val="bg1"/>
                </a:solidFill>
                <a:latin typeface="+mn-lt"/>
              </a:rPr>
              <a:t>Parámetros Editor</a:t>
            </a:r>
          </a:p>
        </p:txBody>
      </p:sp>
      <p:sp>
        <p:nvSpPr>
          <p:cNvPr id="30724" name="Text Box 11">
            <a:extLst>
              <a:ext uri="{FF2B5EF4-FFF2-40B4-BE49-F238E27FC236}">
                <a16:creationId xmlns:a16="http://schemas.microsoft.com/office/drawing/2014/main" xmlns="" id="{E4C82733-1B11-47CD-93B4-FDAEA3FF880E}"/>
              </a:ext>
            </a:extLst>
          </p:cNvPr>
          <p:cNvSpPr txBox="1">
            <a:spLocks noChangeArrowheads="1"/>
          </p:cNvSpPr>
          <p:nvPr/>
        </p:nvSpPr>
        <p:spPr bwMode="auto">
          <a:xfrm>
            <a:off x="5854047" y="1606550"/>
            <a:ext cx="317885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1400" b="0" i="0" u="none" dirty="0">
                <a:solidFill>
                  <a:schemeClr val="tx1">
                    <a:lumMod val="75000"/>
                    <a:lumOff val="25000"/>
                  </a:schemeClr>
                </a:solidFill>
                <a:latin typeface="Verdana" panose="020B0604030504040204" pitchFamily="34" charset="0"/>
              </a:rPr>
              <a:t>Modo Actualizar – Actualizando el Levantamiento Después de cambios. </a:t>
            </a:r>
          </a:p>
        </p:txBody>
      </p:sp>
      <p:pic>
        <p:nvPicPr>
          <p:cNvPr id="3584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3" y="1119188"/>
            <a:ext cx="555466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ext Box 11">
            <a:extLst>
              <a:ext uri="{FF2B5EF4-FFF2-40B4-BE49-F238E27FC236}">
                <a16:creationId xmlns:a16="http://schemas.microsoft.com/office/drawing/2014/main" xmlns="" id="{7B0BD8D9-17C4-443E-84D3-6EE097E9EF9E}"/>
              </a:ext>
            </a:extLst>
          </p:cNvPr>
          <p:cNvSpPr txBox="1">
            <a:spLocks noChangeArrowheads="1"/>
          </p:cNvSpPr>
          <p:nvPr/>
        </p:nvSpPr>
        <p:spPr bwMode="auto">
          <a:xfrm>
            <a:off x="3865564" y="2932113"/>
            <a:ext cx="5167342"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7305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sz="1400" b="1" i="0" u="none" dirty="0">
                <a:solidFill>
                  <a:schemeClr val="tx1">
                    <a:lumMod val="65000"/>
                    <a:lumOff val="35000"/>
                  </a:schemeClr>
                </a:solidFill>
                <a:latin typeface="Verdana" panose="020B0604030504040204" pitchFamily="34" charset="0"/>
              </a:rPr>
              <a:t>Auto:</a:t>
            </a:r>
            <a:r>
              <a:rPr lang="es" sz="1400" b="0" i="0" u="none" dirty="0">
                <a:solidFill>
                  <a:schemeClr val="tx1">
                    <a:lumMod val="65000"/>
                    <a:lumOff val="35000"/>
                  </a:schemeClr>
                </a:solidFill>
                <a:latin typeface="Verdana" panose="020B0604030504040204" pitchFamily="34" charset="0"/>
              </a:rPr>
              <a:t>  </a:t>
            </a:r>
            <a:r>
              <a:rPr lang="es" sz="1400" b="0" i="0" u="none" dirty="0">
                <a:solidFill>
                  <a:srgbClr val="0091BB"/>
                </a:solidFill>
                <a:latin typeface="Verdana" panose="020B0604030504040204" pitchFamily="34" charset="0"/>
              </a:rPr>
              <a:t>Para Computadores más rápidos / Levantamientos Pequeños.</a:t>
            </a:r>
          </a:p>
          <a:p>
            <a:pPr algn="l" rtl="0">
              <a:spcBef>
                <a:spcPts val="600"/>
              </a:spcBef>
              <a:buFontTx/>
              <a:buChar char="•"/>
              <a:defRPr/>
            </a:pPr>
            <a:r>
              <a:rPr lang="es" sz="1400" b="1" i="0" u="none" dirty="0">
                <a:solidFill>
                  <a:schemeClr val="tx1">
                    <a:lumMod val="65000"/>
                    <a:lumOff val="35000"/>
                  </a:schemeClr>
                </a:solidFill>
                <a:latin typeface="Verdana" panose="020B0604030504040204" pitchFamily="34" charset="0"/>
              </a:rPr>
              <a:t>Manual:</a:t>
            </a:r>
            <a:r>
              <a:rPr lang="es" sz="1400" b="0" i="0" u="none" dirty="0">
                <a:solidFill>
                  <a:schemeClr val="tx1">
                    <a:lumMod val="65000"/>
                    <a:lumOff val="35000"/>
                  </a:schemeClr>
                </a:solidFill>
                <a:latin typeface="Verdana" panose="020B0604030504040204" pitchFamily="34" charset="0"/>
              </a:rPr>
              <a:t>  </a:t>
            </a:r>
            <a:r>
              <a:rPr lang="es" sz="1400" b="0" i="0" u="none" dirty="0">
                <a:solidFill>
                  <a:srgbClr val="0091BB"/>
                </a:solidFill>
                <a:latin typeface="Verdana" panose="020B0604030504040204" pitchFamily="34" charset="0"/>
              </a:rPr>
              <a:t>Para Computadores más lentos / Levantamientos Grandes.</a:t>
            </a:r>
          </a:p>
          <a:p>
            <a:pPr algn="l" rtl="0">
              <a:spcBef>
                <a:spcPts val="600"/>
              </a:spcBef>
              <a:buFontTx/>
              <a:buChar char="•"/>
              <a:defRPr/>
            </a:pPr>
            <a:r>
              <a:rPr lang="es" sz="1400" b="0" i="0" u="none" dirty="0">
                <a:solidFill>
                  <a:schemeClr val="tx1">
                    <a:lumMod val="65000"/>
                    <a:lumOff val="35000"/>
                  </a:schemeClr>
                </a:solidFill>
                <a:latin typeface="Verdana" panose="020B0604030504040204" pitchFamily="34" charset="0"/>
              </a:rPr>
              <a:t>Use Actualizar Celdas para aplicar cambios a los datos</a:t>
            </a:r>
          </a:p>
        </p:txBody>
      </p:sp>
      <p:sp>
        <p:nvSpPr>
          <p:cNvPr id="30727" name="Text Box 11">
            <a:extLst>
              <a:ext uri="{FF2B5EF4-FFF2-40B4-BE49-F238E27FC236}">
                <a16:creationId xmlns:a16="http://schemas.microsoft.com/office/drawing/2014/main" xmlns="" id="{26BD9004-B89E-49A2-A9DF-794D08DFC7C6}"/>
              </a:ext>
            </a:extLst>
          </p:cNvPr>
          <p:cNvSpPr txBox="1">
            <a:spLocks noChangeArrowheads="1"/>
          </p:cNvSpPr>
          <p:nvPr/>
        </p:nvSpPr>
        <p:spPr bwMode="auto">
          <a:xfrm>
            <a:off x="431800" y="5624513"/>
            <a:ext cx="3378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75000"/>
                    <a:lumOff val="25000"/>
                  </a:schemeClr>
                </a:solidFill>
                <a:latin typeface="Verdana" panose="020B0604030504040204" pitchFamily="34" charset="0"/>
              </a:rPr>
              <a:t>Datos Levantamiento</a:t>
            </a:r>
          </a:p>
        </p:txBody>
      </p:sp>
      <p:pic>
        <p:nvPicPr>
          <p:cNvPr id="3584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375" y="5505449"/>
            <a:ext cx="62198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113" y="2501900"/>
            <a:ext cx="3533775"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11">
            <a:extLst>
              <a:ext uri="{FF2B5EF4-FFF2-40B4-BE49-F238E27FC236}">
                <a16:creationId xmlns:a16="http://schemas.microsoft.com/office/drawing/2014/main" xmlns="" id="{A03A0756-0191-4126-99CE-E1D04A8C604B}"/>
              </a:ext>
            </a:extLst>
          </p:cNvPr>
          <p:cNvSpPr txBox="1">
            <a:spLocks noChangeArrowheads="1"/>
          </p:cNvSpPr>
          <p:nvPr/>
        </p:nvSpPr>
        <p:spPr bwMode="auto">
          <a:xfrm>
            <a:off x="4469373" y="5450540"/>
            <a:ext cx="4674627" cy="738664"/>
          </a:xfrm>
          <a:prstGeom prst="rect">
            <a:avLst/>
          </a:prstGeom>
          <a:solidFill>
            <a:schemeClr val="bg1"/>
          </a:solidFill>
          <a:ln>
            <a:noFill/>
          </a:ln>
        </p:spPr>
        <p:txBody>
          <a:bodyPr wrap="square">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sz="1400" b="0" i="0" u="none">
                <a:solidFill>
                  <a:schemeClr val="tx1">
                    <a:lumMod val="65000"/>
                    <a:lumOff val="35000"/>
                  </a:schemeClr>
                </a:solidFill>
                <a:latin typeface="Verdana" panose="020B0604030504040204" pitchFamily="34" charset="0"/>
              </a:rPr>
              <a:t>Borrar Sondajes Entre Puntos de Posición Borrados:  No sondaje será salvado cuando posiciones son borradas.</a:t>
            </a:r>
          </a:p>
        </p:txBody>
      </p:sp>
    </p:spTree>
    <p:extLst>
      <p:ext uri="{BB962C8B-B14F-4D97-AF65-F5344CB8AC3E}">
        <p14:creationId xmlns:p14="http://schemas.microsoft.com/office/powerpoint/2010/main" val="3702387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DF4DAD07-1597-470F-A348-20C76A01A279}"/>
              </a:ext>
            </a:extLst>
          </p:cNvPr>
          <p:cNvSpPr>
            <a:spLocks noRot="1" noChangeArrowheads="1"/>
          </p:cNvSpPr>
          <p:nvPr/>
        </p:nvSpPr>
        <p:spPr bwMode="auto">
          <a:xfrm>
            <a:off x="179388" y="8965"/>
            <a:ext cx="7380287" cy="96202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Parámetros Editor</a:t>
            </a:r>
          </a:p>
        </p:txBody>
      </p:sp>
      <p:pic>
        <p:nvPicPr>
          <p:cNvPr id="378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88" y="1581150"/>
            <a:ext cx="4525962"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988" y="2522538"/>
            <a:ext cx="45259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Text Box 11">
            <a:extLst>
              <a:ext uri="{FF2B5EF4-FFF2-40B4-BE49-F238E27FC236}">
                <a16:creationId xmlns:a16="http://schemas.microsoft.com/office/drawing/2014/main" xmlns="" id="{3E38E30F-102A-428D-8B6A-10A7469403AF}"/>
              </a:ext>
            </a:extLst>
          </p:cNvPr>
          <p:cNvSpPr txBox="1">
            <a:spLocks noChangeArrowheads="1"/>
          </p:cNvSpPr>
          <p:nvPr/>
        </p:nvSpPr>
        <p:spPr bwMode="auto">
          <a:xfrm>
            <a:off x="179388" y="4356007"/>
            <a:ext cx="4429125"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75000"/>
                    <a:lumOff val="25000"/>
                  </a:schemeClr>
                </a:solidFill>
                <a:latin typeface="+mn-lt"/>
              </a:rPr>
              <a:t>Ejemplo:</a:t>
            </a:r>
          </a:p>
          <a:p>
            <a:pPr algn="l" rtl="0">
              <a:spcBef>
                <a:spcPts val="600"/>
              </a:spcBef>
              <a:buFontTx/>
              <a:buChar char="•"/>
              <a:defRPr/>
            </a:pPr>
            <a:r>
              <a:rPr lang="es" sz="1400" b="0" i="0" u="none">
                <a:solidFill>
                  <a:schemeClr val="tx1">
                    <a:lumMod val="75000"/>
                    <a:lumOff val="25000"/>
                  </a:schemeClr>
                </a:solidFill>
                <a:latin typeface="+mn-lt"/>
              </a:rPr>
              <a:t>Cargue Archivos Brutos Desde HSX_1029.LOG …</a:t>
            </a:r>
          </a:p>
          <a:p>
            <a:pPr algn="l" rtl="0">
              <a:spcBef>
                <a:spcPts val="600"/>
              </a:spcBef>
              <a:buFontTx/>
              <a:buChar char="•"/>
              <a:defRPr/>
            </a:pPr>
            <a:r>
              <a:rPr lang="es" sz="1400" b="0" i="0" u="none">
                <a:solidFill>
                  <a:schemeClr val="tx1">
                    <a:lumMod val="75000"/>
                    <a:lumOff val="25000"/>
                  </a:schemeClr>
                </a:solidFill>
                <a:latin typeface="+mn-lt"/>
              </a:rPr>
              <a:t>Salve HS2 a HS2_1209.LOG.</a:t>
            </a:r>
          </a:p>
          <a:p>
            <a:pPr algn="l" rtl="0">
              <a:spcBef>
                <a:spcPts val="600"/>
              </a:spcBef>
              <a:buFontTx/>
              <a:buChar char="•"/>
              <a:defRPr/>
            </a:pPr>
            <a:r>
              <a:rPr lang="es" sz="1400" b="0" i="0" u="none">
                <a:solidFill>
                  <a:schemeClr val="tx1">
                    <a:lumMod val="75000"/>
                    <a:lumOff val="25000"/>
                  </a:schemeClr>
                </a:solidFill>
                <a:latin typeface="+mn-lt"/>
              </a:rPr>
              <a:t>Salve XYZ a XYZ_1209.LOG.</a:t>
            </a:r>
          </a:p>
        </p:txBody>
      </p:sp>
      <p:pic>
        <p:nvPicPr>
          <p:cNvPr id="37894"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3988" y="3146425"/>
            <a:ext cx="452596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xmlns="" id="{FD1517DD-9474-4AF9-8FE1-CCF3629BF4E2}"/>
              </a:ext>
            </a:extLst>
          </p:cNvPr>
          <p:cNvSpPr txBox="1"/>
          <p:nvPr/>
        </p:nvSpPr>
        <p:spPr>
          <a:xfrm>
            <a:off x="4787900" y="1401763"/>
            <a:ext cx="4137025" cy="4924425"/>
          </a:xfrm>
          <a:prstGeom prst="rect">
            <a:avLst/>
          </a:prstGeom>
          <a:noFill/>
        </p:spPr>
        <p:txBody>
          <a:bodyPr>
            <a:spAutoFit/>
          </a:bodyPr>
          <a:lstStyle/>
          <a:p>
            <a:pPr marL="285750" indent="-285750" algn="l" rtl="0">
              <a:buFont typeface="Wingdings" panose="05000000000000000000" pitchFamily="2" charset="2"/>
              <a:buChar char="§"/>
              <a:defRPr/>
            </a:pPr>
            <a:r>
              <a:rPr lang="es" sz="1600" b="0" i="0" u="none" dirty="0">
                <a:solidFill>
                  <a:schemeClr val="tx1">
                    <a:lumMod val="65000"/>
                    <a:lumOff val="35000"/>
                  </a:schemeClr>
                </a:solidFill>
                <a:latin typeface="+mn-lt"/>
              </a:rPr>
              <a:t>Carpeta Editar Personalizada:  Anula lo de HYPACK por Defecto.</a:t>
            </a:r>
          </a:p>
          <a:p>
            <a:pPr marL="285750" indent="-285750" algn="l" rtl="0">
              <a:buFont typeface="Wingdings" panose="05000000000000000000" pitchFamily="2" charset="2"/>
              <a:buChar char="§"/>
              <a:defRPr/>
            </a:pPr>
            <a:r>
              <a:rPr lang="es" sz="1600" b="0" i="0" u="none" dirty="0">
                <a:solidFill>
                  <a:schemeClr val="tx1">
                    <a:lumMod val="65000"/>
                    <a:lumOff val="35000"/>
                  </a:schemeClr>
                </a:solidFill>
                <a:latin typeface="+mn-lt"/>
              </a:rPr>
              <a:t>Formato Tiempo:  Seleccione el formato presentación.  Útil por correlacionar puntos en el archivo HSX</a:t>
            </a:r>
          </a:p>
          <a:p>
            <a:pPr marL="285750" indent="-285750" algn="l" rtl="0">
              <a:buFont typeface="Wingdings" panose="05000000000000000000" pitchFamily="2" charset="2"/>
              <a:buChar char="§"/>
              <a:defRPr/>
            </a:pPr>
            <a:r>
              <a:rPr lang="es" sz="1600" b="0" i="0" u="none" dirty="0">
                <a:solidFill>
                  <a:schemeClr val="tx1">
                    <a:lumMod val="65000"/>
                    <a:lumOff val="35000"/>
                  </a:schemeClr>
                </a:solidFill>
                <a:latin typeface="+mn-lt"/>
              </a:rPr>
              <a:t>Otros:</a:t>
            </a:r>
          </a:p>
          <a:p>
            <a:pPr marL="742950" lvl="1" indent="-285750" algn="l" rtl="0">
              <a:buFont typeface="Wingdings" panose="05000000000000000000" pitchFamily="2" charset="2"/>
              <a:buChar char="§"/>
              <a:defRPr/>
            </a:pPr>
            <a:r>
              <a:rPr lang="es" sz="1600" b="0" i="0" u="none" dirty="0">
                <a:solidFill>
                  <a:srgbClr val="0091BB"/>
                </a:solidFill>
                <a:latin typeface="+mn-lt"/>
              </a:rPr>
              <a:t>Incluir Archivo LOG Entrado:</a:t>
            </a:r>
          </a:p>
          <a:p>
            <a:pPr marL="1200150" lvl="2" indent="-285750" algn="l" rtl="0">
              <a:buFont typeface="Wingdings" panose="05000000000000000000" pitchFamily="2" charset="2"/>
              <a:buChar char="§"/>
              <a:defRPr/>
            </a:pPr>
            <a:r>
              <a:rPr lang="es" sz="1600" b="0" i="0" u="none" dirty="0">
                <a:solidFill>
                  <a:schemeClr val="tx1">
                    <a:lumMod val="65000"/>
                    <a:lumOff val="35000"/>
                  </a:schemeClr>
                </a:solidFill>
                <a:latin typeface="+mn-lt"/>
              </a:rPr>
              <a:t>Forma útil para Identificar Archivos LOG.</a:t>
            </a:r>
          </a:p>
          <a:p>
            <a:pPr marL="742950" lvl="1" indent="-285750" algn="l" rtl="0">
              <a:buFont typeface="Wingdings" panose="05000000000000000000" pitchFamily="2" charset="2"/>
              <a:buChar char="§"/>
              <a:defRPr/>
            </a:pPr>
            <a:r>
              <a:rPr lang="es" sz="1600" b="0" i="0" u="none" dirty="0">
                <a:solidFill>
                  <a:srgbClr val="0091BB"/>
                </a:solidFill>
                <a:latin typeface="+mn-lt"/>
              </a:rPr>
              <a:t>Víncule Sondajes Dorados a Base de datos HYPACK:</a:t>
            </a:r>
          </a:p>
          <a:p>
            <a:pPr marL="1200150" lvl="2" indent="-285750" algn="l" rtl="0">
              <a:buFont typeface="Wingdings" panose="05000000000000000000" pitchFamily="2" charset="2"/>
              <a:buChar char="§"/>
              <a:defRPr/>
            </a:pPr>
            <a:r>
              <a:rPr lang="es" sz="1600" b="0" i="0" u="none" dirty="0">
                <a:solidFill>
                  <a:schemeClr val="tx1">
                    <a:lumMod val="65000"/>
                    <a:lumOff val="35000"/>
                  </a:schemeClr>
                </a:solidFill>
                <a:latin typeface="+mn-lt"/>
              </a:rPr>
              <a:t>Permite que sondajes designados sean usados en la base de datos.</a:t>
            </a:r>
          </a:p>
          <a:p>
            <a:pPr marL="742950" lvl="1" indent="-285750" algn="l" rtl="0">
              <a:buFont typeface="Wingdings" panose="05000000000000000000" pitchFamily="2" charset="2"/>
              <a:buChar char="§"/>
              <a:defRPr/>
            </a:pPr>
            <a:r>
              <a:rPr lang="es" sz="1600" b="0" i="0" u="none" dirty="0">
                <a:solidFill>
                  <a:srgbClr val="0091BB"/>
                </a:solidFill>
                <a:latin typeface="+mn-lt"/>
              </a:rPr>
              <a:t>Nuevo Estilo Abrir/Salvar:</a:t>
            </a:r>
          </a:p>
          <a:p>
            <a:pPr marL="1200150" lvl="2" indent="-285750" algn="l" rtl="0">
              <a:buFont typeface="Wingdings" panose="05000000000000000000" pitchFamily="2" charset="2"/>
              <a:buChar char="§"/>
              <a:defRPr/>
            </a:pPr>
            <a:r>
              <a:rPr lang="es" sz="1600" b="0" i="0" u="none" dirty="0">
                <a:solidFill>
                  <a:schemeClr val="tx1">
                    <a:lumMod val="65000"/>
                    <a:lumOff val="35000"/>
                  </a:schemeClr>
                </a:solidFill>
                <a:latin typeface="+mn-lt"/>
              </a:rPr>
              <a:t>Programa algunas veces se bloquea en memoria usando el Nuevo Estilo.</a:t>
            </a:r>
          </a:p>
          <a:p>
            <a:pPr marL="1200150" lvl="2" indent="-285750" algn="l" rtl="0">
              <a:buFont typeface="Wingdings" panose="05000000000000000000" pitchFamily="2" charset="2"/>
              <a:buChar char="§"/>
              <a:defRPr/>
            </a:pPr>
            <a:endParaRPr lang="es" sz="1600" dirty="0">
              <a:solidFill>
                <a:schemeClr val="tx1">
                  <a:lumMod val="75000"/>
                  <a:lumOff val="25000"/>
                </a:schemeClr>
              </a:solidFill>
              <a:latin typeface="+mn-lt"/>
            </a:endParaRPr>
          </a:p>
        </p:txBody>
      </p:sp>
    </p:spTree>
    <p:extLst>
      <p:ext uri="{BB962C8B-B14F-4D97-AF65-F5344CB8AC3E}">
        <p14:creationId xmlns:p14="http://schemas.microsoft.com/office/powerpoint/2010/main" val="37775985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4889FA37-FD62-42BC-86D1-FF40E61F391C}"/>
              </a:ext>
            </a:extLst>
          </p:cNvPr>
          <p:cNvSpPr>
            <a:spLocks noRot="1" noChangeArrowheads="1"/>
          </p:cNvSpPr>
          <p:nvPr/>
        </p:nvSpPr>
        <p:spPr bwMode="auto">
          <a:xfrm>
            <a:off x="179388" y="0"/>
            <a:ext cx="7813675" cy="9906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Cargando archivos</a:t>
            </a:r>
          </a:p>
        </p:txBody>
      </p:sp>
      <p:sp>
        <p:nvSpPr>
          <p:cNvPr id="32771" name="Text Box 11">
            <a:extLst>
              <a:ext uri="{FF2B5EF4-FFF2-40B4-BE49-F238E27FC236}">
                <a16:creationId xmlns:a16="http://schemas.microsoft.com/office/drawing/2014/main" xmlns="" id="{E92BB45A-14CC-4269-B76E-3812011146E4}"/>
              </a:ext>
            </a:extLst>
          </p:cNvPr>
          <p:cNvSpPr txBox="1">
            <a:spLocks noChangeArrowheads="1"/>
          </p:cNvSpPr>
          <p:nvPr/>
        </p:nvSpPr>
        <p:spPr bwMode="auto">
          <a:xfrm>
            <a:off x="400050" y="1125538"/>
            <a:ext cx="7267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tx1">
                    <a:lumMod val="75000"/>
                    <a:lumOff val="25000"/>
                  </a:schemeClr>
                </a:solidFill>
                <a:latin typeface="Verdana" panose="020B0604030504040204" pitchFamily="34" charset="0"/>
              </a:rPr>
              <a:t>Use Menú Archivo, Cargar Levantamiento o el Botón Carpeta.</a:t>
            </a:r>
          </a:p>
        </p:txBody>
      </p:sp>
      <p:sp>
        <p:nvSpPr>
          <p:cNvPr id="32772" name="Text Box 11">
            <a:extLst>
              <a:ext uri="{FF2B5EF4-FFF2-40B4-BE49-F238E27FC236}">
                <a16:creationId xmlns:a16="http://schemas.microsoft.com/office/drawing/2014/main" xmlns="" id="{B38FB1B5-89ED-4F7C-8AD0-7ABB39EB29BF}"/>
              </a:ext>
            </a:extLst>
          </p:cNvPr>
          <p:cNvSpPr txBox="1">
            <a:spLocks noChangeArrowheads="1"/>
          </p:cNvSpPr>
          <p:nvPr/>
        </p:nvSpPr>
        <p:spPr bwMode="auto">
          <a:xfrm>
            <a:off x="215900" y="1846263"/>
            <a:ext cx="4103688"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tx1">
                    <a:lumMod val="75000"/>
                    <a:lumOff val="25000"/>
                  </a:schemeClr>
                </a:solidFill>
                <a:latin typeface="Verdana" panose="020B0604030504040204" pitchFamily="34" charset="0"/>
              </a:rPr>
              <a:t>Abrir Archivos:</a:t>
            </a:r>
          </a:p>
          <a:p>
            <a:pPr algn="l" rtl="0">
              <a:spcBef>
                <a:spcPct val="50000"/>
              </a:spcBef>
              <a:buFontTx/>
              <a:buChar char="•"/>
              <a:defRPr/>
            </a:pPr>
            <a:r>
              <a:rPr lang="es" sz="1600" b="0" i="0" u="none">
                <a:solidFill>
                  <a:schemeClr val="tx1">
                    <a:lumMod val="75000"/>
                    <a:lumOff val="25000"/>
                  </a:schemeClr>
                </a:solidFill>
                <a:latin typeface="Verdana" panose="020B0604030504040204" pitchFamily="34" charset="0"/>
              </a:rPr>
              <a:t>*.HSX </a:t>
            </a:r>
            <a:r>
              <a:rPr lang="es" sz="1600" b="0" i="0" u="none">
                <a:solidFill>
                  <a:srgbClr val="0091BB"/>
                </a:solidFill>
                <a:latin typeface="Verdana" panose="020B0604030504040204" pitchFamily="34" charset="0"/>
              </a:rPr>
              <a:t>– Formato Levantamiento HYSWEEP.</a:t>
            </a:r>
          </a:p>
          <a:p>
            <a:pPr algn="l" rtl="0">
              <a:spcBef>
                <a:spcPct val="50000"/>
              </a:spcBef>
              <a:buFontTx/>
              <a:buChar char="•"/>
              <a:defRPr/>
            </a:pPr>
            <a:r>
              <a:rPr lang="es" sz="1600" b="0" i="0" u="none">
                <a:solidFill>
                  <a:schemeClr val="tx1">
                    <a:lumMod val="75000"/>
                    <a:lumOff val="25000"/>
                  </a:schemeClr>
                </a:solidFill>
                <a:latin typeface="Verdana" panose="020B0604030504040204" pitchFamily="34" charset="0"/>
              </a:rPr>
              <a:t>*.HS2 </a:t>
            </a:r>
            <a:r>
              <a:rPr lang="es" sz="1600" b="0" i="0" u="none">
                <a:solidFill>
                  <a:srgbClr val="0091BB"/>
                </a:solidFill>
                <a:latin typeface="Verdana" panose="020B0604030504040204" pitchFamily="34" charset="0"/>
              </a:rPr>
              <a:t>– Formato Edición HYSWEEP.</a:t>
            </a:r>
          </a:p>
          <a:p>
            <a:pPr algn="l" rtl="0">
              <a:spcBef>
                <a:spcPct val="50000"/>
              </a:spcBef>
              <a:buFontTx/>
              <a:buChar char="•"/>
              <a:defRPr/>
            </a:pPr>
            <a:r>
              <a:rPr lang="es" sz="1600" b="0" i="0" u="none">
                <a:solidFill>
                  <a:schemeClr val="tx1">
                    <a:lumMod val="75000"/>
                    <a:lumOff val="25000"/>
                  </a:schemeClr>
                </a:solidFill>
                <a:latin typeface="Verdana" panose="020B0604030504040204" pitchFamily="34" charset="0"/>
              </a:rPr>
              <a:t>*.All </a:t>
            </a:r>
            <a:r>
              <a:rPr lang="es" sz="1600" b="0" i="0" u="none">
                <a:solidFill>
                  <a:srgbClr val="0091BB"/>
                </a:solidFill>
                <a:latin typeface="Verdana" panose="020B0604030504040204" pitchFamily="34" charset="0"/>
              </a:rPr>
              <a:t>– Formato Bruto Kongsberg.</a:t>
            </a:r>
          </a:p>
          <a:p>
            <a:pPr algn="l" rtl="0">
              <a:spcBef>
                <a:spcPct val="50000"/>
              </a:spcBef>
              <a:buFontTx/>
              <a:buChar char="•"/>
              <a:defRPr/>
            </a:pPr>
            <a:r>
              <a:rPr lang="es" sz="1600" b="0" i="0" u="none">
                <a:solidFill>
                  <a:schemeClr val="tx1">
                    <a:lumMod val="75000"/>
                    <a:lumOff val="25000"/>
                  </a:schemeClr>
                </a:solidFill>
                <a:latin typeface="Verdana" panose="020B0604030504040204" pitchFamily="34" charset="0"/>
              </a:rPr>
              <a:t>*.XYZ </a:t>
            </a:r>
            <a:r>
              <a:rPr lang="es" sz="1600" b="0" i="0" u="none">
                <a:solidFill>
                  <a:srgbClr val="0091BB"/>
                </a:solidFill>
                <a:latin typeface="Verdana" panose="020B0604030504040204" pitchFamily="34" charset="0"/>
              </a:rPr>
              <a:t>–Formato ASCII XYZ.</a:t>
            </a:r>
          </a:p>
          <a:p>
            <a:pPr algn="l" rtl="0">
              <a:spcBef>
                <a:spcPct val="50000"/>
              </a:spcBef>
              <a:buFontTx/>
              <a:buChar char="•"/>
              <a:defRPr/>
            </a:pPr>
            <a:r>
              <a:rPr lang="es" sz="1600" b="0" i="0" u="none">
                <a:solidFill>
                  <a:schemeClr val="tx1">
                    <a:lumMod val="75000"/>
                    <a:lumOff val="25000"/>
                  </a:schemeClr>
                </a:solidFill>
                <a:latin typeface="Verdana" panose="020B0604030504040204" pitchFamily="34" charset="0"/>
              </a:rPr>
              <a:t>*.LOG</a:t>
            </a:r>
            <a:r>
              <a:rPr lang="es" sz="1600" b="0" i="0" u="none">
                <a:solidFill>
                  <a:srgbClr val="0091BB"/>
                </a:solidFill>
                <a:latin typeface="Verdana" panose="020B0604030504040204" pitchFamily="34" charset="0"/>
              </a:rPr>
              <a:t>– Catálogo HYPACK conteniendo cualquiera de los anteriores.</a:t>
            </a:r>
          </a:p>
        </p:txBody>
      </p:sp>
      <p:pic>
        <p:nvPicPr>
          <p:cNvPr id="399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8" y="1131888"/>
            <a:ext cx="381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1630363"/>
            <a:ext cx="4859337" cy="445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 Box 11">
            <a:extLst>
              <a:ext uri="{FF2B5EF4-FFF2-40B4-BE49-F238E27FC236}">
                <a16:creationId xmlns:a16="http://schemas.microsoft.com/office/drawing/2014/main" xmlns="" id="{933CEC1D-7DAA-43F9-8DEB-A3BC37E45A69}"/>
              </a:ext>
            </a:extLst>
          </p:cNvPr>
          <p:cNvSpPr txBox="1">
            <a:spLocks noChangeArrowheads="1"/>
          </p:cNvSpPr>
          <p:nvPr/>
        </p:nvSpPr>
        <p:spPr bwMode="auto">
          <a:xfrm>
            <a:off x="215900" y="4870450"/>
            <a:ext cx="38973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tx1">
                    <a:lumMod val="75000"/>
                    <a:lumOff val="25000"/>
                  </a:schemeClr>
                </a:solidFill>
                <a:latin typeface="Verdana" panose="020B0604030504040204" pitchFamily="34" charset="0"/>
              </a:rPr>
              <a:t>Catálogo:  Seleccione Uno o Más Archivos de Levantamiento Desde HYPACK *.LOG.</a:t>
            </a:r>
          </a:p>
        </p:txBody>
      </p:sp>
      <p:cxnSp>
        <p:nvCxnSpPr>
          <p:cNvPr id="3" name="Straight Arrow Connector 2">
            <a:extLst>
              <a:ext uri="{FF2B5EF4-FFF2-40B4-BE49-F238E27FC236}">
                <a16:creationId xmlns:a16="http://schemas.microsoft.com/office/drawing/2014/main" xmlns="" id="{54610233-F3B3-4AB0-A94B-81C17BE1DC3B}"/>
              </a:ext>
            </a:extLst>
          </p:cNvPr>
          <p:cNvCxnSpPr/>
          <p:nvPr/>
        </p:nvCxnSpPr>
        <p:spPr>
          <a:xfrm flipV="1">
            <a:off x="3816350" y="3790950"/>
            <a:ext cx="1908175" cy="11572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887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66EEEBE7-6593-4CCA-AE5F-90BE681BD6DC}"/>
              </a:ext>
            </a:extLst>
          </p:cNvPr>
          <p:cNvSpPr>
            <a:spLocks noRot="1" noChangeArrowheads="1"/>
          </p:cNvSpPr>
          <p:nvPr/>
        </p:nvSpPr>
        <p:spPr bwMode="auto">
          <a:xfrm>
            <a:off x="179388" y="0"/>
            <a:ext cx="7921625"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ea typeface="Segoe UI Emoji" panose="020B0502040204020203" pitchFamily="34" charset="0"/>
              </a:rPr>
              <a:t>Parámetros de Lectura</a:t>
            </a:r>
          </a:p>
        </p:txBody>
      </p:sp>
      <p:sp>
        <p:nvSpPr>
          <p:cNvPr id="33795" name="Text Box 11">
            <a:extLst>
              <a:ext uri="{FF2B5EF4-FFF2-40B4-BE49-F238E27FC236}">
                <a16:creationId xmlns:a16="http://schemas.microsoft.com/office/drawing/2014/main" xmlns="" id="{627912EA-272B-4844-A0E3-271BB2C1BE3A}"/>
              </a:ext>
            </a:extLst>
          </p:cNvPr>
          <p:cNvSpPr txBox="1">
            <a:spLocks noChangeArrowheads="1"/>
          </p:cNvSpPr>
          <p:nvPr/>
        </p:nvSpPr>
        <p:spPr bwMode="auto">
          <a:xfrm>
            <a:off x="211138" y="3572903"/>
            <a:ext cx="849312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75000"/>
                    <a:lumOff val="25000"/>
                  </a:schemeClr>
                </a:solidFill>
                <a:latin typeface="Verdana" panose="020B0604030504040204" pitchFamily="34" charset="0"/>
              </a:rPr>
              <a:t>Pestañas:</a:t>
            </a:r>
          </a:p>
          <a:p>
            <a:pPr algn="l" rtl="0">
              <a:spcBef>
                <a:spcPts val="600"/>
              </a:spcBef>
              <a:defRPr/>
            </a:pPr>
            <a:r>
              <a:rPr lang="es" sz="1600" b="0" i="0" u="none">
                <a:solidFill>
                  <a:schemeClr val="bg2"/>
                </a:solidFill>
                <a:latin typeface="Verdana" panose="020B0604030504040204" pitchFamily="34" charset="0"/>
              </a:rPr>
              <a:t>LEVANTAMIENTO:  </a:t>
            </a:r>
            <a:r>
              <a:rPr lang="es" sz="1600" b="0" i="0" u="none">
                <a:solidFill>
                  <a:schemeClr val="tx1">
                    <a:lumMod val="65000"/>
                    <a:lumOff val="35000"/>
                  </a:schemeClr>
                </a:solidFill>
                <a:latin typeface="Verdana" panose="020B0604030504040204" pitchFamily="34" charset="0"/>
              </a:rPr>
              <a:t>Aplica a todos los archivos cargados.</a:t>
            </a:r>
          </a:p>
          <a:p>
            <a:pPr algn="l" rtl="0">
              <a:spcBef>
                <a:spcPts val="600"/>
              </a:spcBef>
              <a:defRPr/>
            </a:pPr>
            <a:r>
              <a:rPr lang="es" sz="1600" b="0" i="0" u="none">
                <a:solidFill>
                  <a:schemeClr val="bg2"/>
                </a:solidFill>
                <a:latin typeface="Verdana" panose="020B0604030504040204" pitchFamily="34" charset="0"/>
              </a:rPr>
              <a:t>Correcciones:</a:t>
            </a:r>
            <a:r>
              <a:rPr lang="es" sz="1600" b="0" i="0" u="none">
                <a:solidFill>
                  <a:schemeClr val="tx1">
                    <a:lumMod val="65000"/>
                    <a:lumOff val="35000"/>
                  </a:schemeClr>
                </a:solidFill>
                <a:latin typeface="Verdana" panose="020B0604030504040204" pitchFamily="34" charset="0"/>
              </a:rPr>
              <a:t>Marea, Velocidad del Sonido y Calado Dinámico.</a:t>
            </a:r>
          </a:p>
          <a:p>
            <a:pPr algn="l" rtl="0">
              <a:spcBef>
                <a:spcPts val="600"/>
              </a:spcBef>
              <a:defRPr/>
            </a:pPr>
            <a:r>
              <a:rPr lang="es" sz="1600" b="0" i="0" u="none">
                <a:solidFill>
                  <a:schemeClr val="bg2"/>
                </a:solidFill>
                <a:latin typeface="Verdana" panose="020B0604030504040204" pitchFamily="34" charset="0"/>
              </a:rPr>
              <a:t>Equipos:</a:t>
            </a:r>
            <a:r>
              <a:rPr lang="es" sz="1600" b="0" i="0" u="none">
                <a:solidFill>
                  <a:schemeClr val="tx1">
                    <a:lumMod val="65000"/>
                    <a:lumOff val="35000"/>
                  </a:schemeClr>
                </a:solidFill>
                <a:latin typeface="Verdana" panose="020B0604030504040204" pitchFamily="34" charset="0"/>
              </a:rPr>
              <a:t>Selecciones de Equipos y Ofsets.</a:t>
            </a:r>
          </a:p>
          <a:p>
            <a:pPr algn="l" rtl="0">
              <a:spcBef>
                <a:spcPts val="600"/>
              </a:spcBef>
              <a:defRPr/>
            </a:pPr>
            <a:r>
              <a:rPr lang="es" sz="1600" b="0" i="0" u="none">
                <a:solidFill>
                  <a:schemeClr val="bg2"/>
                </a:solidFill>
                <a:latin typeface="Verdana" panose="020B0604030504040204" pitchFamily="34" charset="0"/>
              </a:rPr>
              <a:t>Procesando:  </a:t>
            </a:r>
            <a:r>
              <a:rPr lang="es" sz="1600" b="0" i="0" u="none">
                <a:solidFill>
                  <a:schemeClr val="tx1">
                    <a:lumMod val="65000"/>
                    <a:lumOff val="35000"/>
                  </a:schemeClr>
                </a:solidFill>
                <a:latin typeface="Verdana" panose="020B0604030504040204" pitchFamily="34" charset="0"/>
              </a:rPr>
              <a:t>Oleaje y Parámetros Sonar.</a:t>
            </a:r>
          </a:p>
        </p:txBody>
      </p:sp>
      <p:sp>
        <p:nvSpPr>
          <p:cNvPr id="33796" name="Text Box 11">
            <a:extLst>
              <a:ext uri="{FF2B5EF4-FFF2-40B4-BE49-F238E27FC236}">
                <a16:creationId xmlns:a16="http://schemas.microsoft.com/office/drawing/2014/main" xmlns="" id="{7BF8DBB7-10BF-49F6-A3FF-1AC8937F6C5E}"/>
              </a:ext>
            </a:extLst>
          </p:cNvPr>
          <p:cNvSpPr txBox="1">
            <a:spLocks noChangeArrowheads="1"/>
          </p:cNvSpPr>
          <p:nvPr/>
        </p:nvSpPr>
        <p:spPr bwMode="auto">
          <a:xfrm>
            <a:off x="138113" y="1168400"/>
            <a:ext cx="72198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2000" b="0" i="0" u="none" dirty="0">
                <a:solidFill>
                  <a:schemeClr val="tx1">
                    <a:lumMod val="65000"/>
                    <a:lumOff val="35000"/>
                  </a:schemeClr>
                </a:solidFill>
                <a:latin typeface="Verdana" panose="020B0604030504040204" pitchFamily="34" charset="0"/>
              </a:rPr>
              <a:t>Todo lo Requerido para Procesar datos desde sonares Multihaz, sistemas Láser y sistemas interferométricos</a:t>
            </a:r>
          </a:p>
        </p:txBody>
      </p:sp>
      <p:pic>
        <p:nvPicPr>
          <p:cNvPr id="4198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2409825"/>
            <a:ext cx="854868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688F2D29-FC54-4D63-9BFE-E00E5A7DEC2E}"/>
              </a:ext>
            </a:extLst>
          </p:cNvPr>
          <p:cNvSpPr txBox="1"/>
          <p:nvPr/>
        </p:nvSpPr>
        <p:spPr>
          <a:xfrm>
            <a:off x="211138" y="5226050"/>
            <a:ext cx="8682037" cy="1187450"/>
          </a:xfrm>
          <a:prstGeom prst="rect">
            <a:avLst/>
          </a:prstGeom>
          <a:noFill/>
          <a:ln>
            <a:noFill/>
          </a:ln>
        </p:spPr>
        <p:txBody>
          <a:bodyPr anchor="ctr"/>
          <a:lstStyle/>
          <a:p>
            <a:pPr algn="l" rtl="0">
              <a:defRPr/>
            </a:pPr>
            <a:r>
              <a:rPr lang="es" b="0" i="0" u="none">
                <a:solidFill>
                  <a:schemeClr val="tx1">
                    <a:lumMod val="65000"/>
                    <a:lumOff val="35000"/>
                  </a:schemeClr>
                </a:solidFill>
                <a:latin typeface="+mj-lt"/>
              </a:rPr>
              <a:t>En MBMAX64  Cualquiera de los Parámetros de Lectura puede ser actualizado </a:t>
            </a:r>
            <a:r>
              <a:rPr lang="es" b="0" i="1" u="none">
                <a:solidFill>
                  <a:schemeClr val="tx1">
                    <a:lumMod val="65000"/>
                    <a:lumOff val="35000"/>
                  </a:schemeClr>
                </a:solidFill>
                <a:latin typeface="+mj-lt"/>
              </a:rPr>
              <a:t>Después de que los Archivos son Cargados</a:t>
            </a:r>
            <a:r>
              <a:rPr lang="es" b="0" i="0" u="none">
                <a:solidFill>
                  <a:schemeClr val="tx1">
                    <a:lumMod val="65000"/>
                    <a:lumOff val="35000"/>
                  </a:schemeClr>
                </a:solidFill>
                <a:latin typeface="+mj-lt"/>
              </a:rPr>
              <a:t>!</a:t>
            </a:r>
          </a:p>
        </p:txBody>
      </p:sp>
    </p:spTree>
    <p:extLst>
      <p:ext uri="{BB962C8B-B14F-4D97-AF65-F5344CB8AC3E}">
        <p14:creationId xmlns:p14="http://schemas.microsoft.com/office/powerpoint/2010/main" val="25571464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A6FAE7B4-B01E-4D26-81A8-C741752BA8A0}"/>
              </a:ext>
            </a:extLst>
          </p:cNvPr>
          <p:cNvSpPr>
            <a:spLocks noRot="1" noChangeArrowheads="1"/>
          </p:cNvSpPr>
          <p:nvPr/>
        </p:nvSpPr>
        <p:spPr bwMode="auto">
          <a:xfrm>
            <a:off x="179388" y="8965"/>
            <a:ext cx="8836425" cy="981075"/>
          </a:xfrm>
          <a:prstGeom prst="rect">
            <a:avLst/>
          </a:prstGeom>
          <a:noFill/>
          <a:ln w="9525">
            <a:noFill/>
            <a:miter lim="800000"/>
            <a:headEnd/>
            <a:tailEnd/>
          </a:ln>
        </p:spPr>
        <p:txBody>
          <a:bodyPr anchor="ctr"/>
          <a:lstStyle/>
          <a:p>
            <a:pPr algn="l" rtl="0" eaLnBrk="1" hangingPunct="1">
              <a:defRPr/>
            </a:pPr>
            <a:r>
              <a:rPr lang="es" sz="3200" b="0" i="0" u="none" dirty="0">
                <a:solidFill>
                  <a:schemeClr val="bg1"/>
                </a:solidFill>
                <a:latin typeface="+mn-lt"/>
              </a:rPr>
              <a:t>Pestaña Levantamiento, Info Levantamiento</a:t>
            </a:r>
          </a:p>
        </p:txBody>
      </p:sp>
      <p:sp>
        <p:nvSpPr>
          <p:cNvPr id="34821" name="Text Box 11">
            <a:extLst>
              <a:ext uri="{FF2B5EF4-FFF2-40B4-BE49-F238E27FC236}">
                <a16:creationId xmlns:a16="http://schemas.microsoft.com/office/drawing/2014/main" xmlns="" id="{0F17BF9A-227C-4D39-88E1-E40936CAA3CA}"/>
              </a:ext>
            </a:extLst>
          </p:cNvPr>
          <p:cNvSpPr txBox="1">
            <a:spLocks noChangeArrowheads="1"/>
          </p:cNvSpPr>
          <p:nvPr/>
        </p:nvSpPr>
        <p:spPr bwMode="auto">
          <a:xfrm>
            <a:off x="336550" y="3249613"/>
            <a:ext cx="46371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1400" b="0" i="0" u="none" dirty="0">
                <a:solidFill>
                  <a:schemeClr val="tx1">
                    <a:lumMod val="75000"/>
                    <a:lumOff val="25000"/>
                  </a:schemeClr>
                </a:solidFill>
                <a:latin typeface="Verdana" panose="020B0604030504040204" pitchFamily="34" charset="0"/>
              </a:rPr>
              <a:t>Resumen de Información del Levantamiento</a:t>
            </a:r>
          </a:p>
        </p:txBody>
      </p:sp>
      <p:pic>
        <p:nvPicPr>
          <p:cNvPr id="4403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26659"/>
            <a:ext cx="5845175" cy="1852612"/>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4403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84763" y="2889250"/>
            <a:ext cx="3814762" cy="32639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44038" name="TextBox 4"/>
          <p:cNvSpPr txBox="1">
            <a:spLocks noChangeArrowheads="1"/>
          </p:cNvSpPr>
          <p:nvPr/>
        </p:nvSpPr>
        <p:spPr bwMode="auto">
          <a:xfrm flipH="1">
            <a:off x="428625" y="3689350"/>
            <a:ext cx="46482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buFont typeface="Arial" pitchFamily="34" charset="0"/>
              <a:buChar char="•"/>
            </a:pPr>
            <a:r>
              <a:rPr lang="es" sz="1400" b="0" i="0" u="none" dirty="0">
                <a:solidFill>
                  <a:schemeClr val="bg2"/>
                </a:solidFill>
                <a:latin typeface="Verdana" pitchFamily="34" charset="0"/>
                <a:ea typeface="Verdana" pitchFamily="34" charset="0"/>
                <a:cs typeface="Verdana" pitchFamily="34" charset="0"/>
              </a:rPr>
              <a:t>Prof. o Elevación:  </a:t>
            </a:r>
            <a:r>
              <a:rPr lang="es" sz="1400" b="0" i="0" u="none" dirty="0">
                <a:latin typeface="Verdana" pitchFamily="34" charset="0"/>
                <a:ea typeface="Verdana" pitchFamily="34" charset="0"/>
                <a:cs typeface="Verdana" pitchFamily="34" charset="0"/>
              </a:rPr>
              <a:t>Seleccione su Modo de Trabajo.</a:t>
            </a:r>
          </a:p>
          <a:p>
            <a:pPr algn="l" rtl="0">
              <a:buFont typeface="Arial" pitchFamily="34" charset="0"/>
              <a:buChar char="•"/>
            </a:pPr>
            <a:r>
              <a:rPr lang="es" sz="1400" b="0" i="0" u="none" dirty="0">
                <a:solidFill>
                  <a:schemeClr val="bg2"/>
                </a:solidFill>
                <a:latin typeface="Verdana" pitchFamily="34" charset="0"/>
                <a:ea typeface="Verdana" pitchFamily="34" charset="0"/>
                <a:cs typeface="Verdana" pitchFamily="34" charset="0"/>
              </a:rPr>
              <a:t>Cargue Sonar Lateral si esta Disponible</a:t>
            </a:r>
            <a:r>
              <a:rPr lang="es" sz="1400" b="0" i="0" u="none" dirty="0">
                <a:latin typeface="Verdana" pitchFamily="34" charset="0"/>
                <a:ea typeface="Verdana" pitchFamily="34" charset="0"/>
                <a:cs typeface="Verdana" pitchFamily="34" charset="0"/>
              </a:rPr>
              <a:t>: Es Útil para Edición. Puede ser vista (solo) en edición con datos Bati</a:t>
            </a:r>
          </a:p>
          <a:p>
            <a:pPr algn="l" rtl="0">
              <a:buFont typeface="Arial" pitchFamily="34" charset="0"/>
              <a:buChar char="•"/>
            </a:pPr>
            <a:r>
              <a:rPr lang="es" sz="1400" b="0" i="0" u="none" dirty="0">
                <a:solidFill>
                  <a:schemeClr val="bg2"/>
                </a:solidFill>
                <a:latin typeface="Verdana" pitchFamily="34" charset="0"/>
                <a:ea typeface="Verdana" pitchFamily="34" charset="0"/>
                <a:cs typeface="Verdana" pitchFamily="34" charset="0"/>
              </a:rPr>
              <a:t>Cargue Multidetección:  </a:t>
            </a:r>
            <a:r>
              <a:rPr lang="es" sz="1400" b="0" i="0" u="none" dirty="0">
                <a:latin typeface="Verdana" pitchFamily="34" charset="0"/>
                <a:ea typeface="Verdana" pitchFamily="34" charset="0"/>
                <a:cs typeface="Verdana" pitchFamily="34" charset="0"/>
              </a:rPr>
              <a:t>Para sistemas que soportan múltiples detecciones / haz.</a:t>
            </a:r>
          </a:p>
          <a:p>
            <a:pPr algn="l" rtl="0">
              <a:buFont typeface="Arial" pitchFamily="34" charset="0"/>
              <a:buChar char="•"/>
            </a:pPr>
            <a:r>
              <a:rPr lang="es" sz="1400" b="0" i="0" u="none" dirty="0">
                <a:solidFill>
                  <a:schemeClr val="bg2"/>
                </a:solidFill>
                <a:latin typeface="Verdana" pitchFamily="34" charset="0"/>
                <a:ea typeface="Verdana" pitchFamily="34" charset="0"/>
                <a:cs typeface="Verdana" pitchFamily="34" charset="0"/>
              </a:rPr>
              <a:t>Detalles:  </a:t>
            </a:r>
            <a:r>
              <a:rPr lang="es" sz="1400" b="0" i="0" u="none" dirty="0">
                <a:latin typeface="Verdana" pitchFamily="34" charset="0"/>
                <a:ea typeface="Verdana" pitchFamily="34" charset="0"/>
                <a:cs typeface="Verdana" pitchFamily="34" charset="0"/>
              </a:rPr>
              <a:t>Haga clic para ver información de levantamiento adicional (imagen a la derecha).</a:t>
            </a:r>
          </a:p>
          <a:p>
            <a:pPr algn="l" rtl="0">
              <a:buFont typeface="Arial" pitchFamily="34" charset="0"/>
              <a:buChar char="•"/>
            </a:pPr>
            <a:r>
              <a:rPr lang="es" sz="1400" b="0" i="0" u="none" dirty="0">
                <a:solidFill>
                  <a:schemeClr val="bg2"/>
                </a:solidFill>
                <a:latin typeface="Verdana" pitchFamily="34" charset="0"/>
                <a:ea typeface="Verdana" pitchFamily="34" charset="0"/>
                <a:cs typeface="Verdana" pitchFamily="34" charset="0"/>
              </a:rPr>
              <a:t>Prueba Memoria:  </a:t>
            </a:r>
            <a:r>
              <a:rPr lang="es" sz="1400" b="0" i="0" u="none" dirty="0">
                <a:latin typeface="Verdana" pitchFamily="34" charset="0"/>
                <a:ea typeface="Verdana" pitchFamily="34" charset="0"/>
                <a:cs typeface="Verdana" pitchFamily="34" charset="0"/>
              </a:rPr>
              <a:t>Suficiente memoria para cargar archivos?</a:t>
            </a:r>
          </a:p>
        </p:txBody>
      </p:sp>
    </p:spTree>
    <p:extLst>
      <p:ext uri="{BB962C8B-B14F-4D97-AF65-F5344CB8AC3E}">
        <p14:creationId xmlns:p14="http://schemas.microsoft.com/office/powerpoint/2010/main" val="34112284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7D23AD9D-1F0D-4E2D-A822-AB7EEB35E5C3}"/>
              </a:ext>
            </a:extLst>
          </p:cNvPr>
          <p:cNvSpPr>
            <a:spLocks noRot="1" noChangeArrowheads="1"/>
          </p:cNvSpPr>
          <p:nvPr/>
        </p:nvSpPr>
        <p:spPr bwMode="auto">
          <a:xfrm>
            <a:off x="179388" y="0"/>
            <a:ext cx="8280400"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Pestaña Levantamiento, Parámetros Matriz</a:t>
            </a:r>
          </a:p>
        </p:txBody>
      </p:sp>
      <p:sp>
        <p:nvSpPr>
          <p:cNvPr id="35843" name="Text Box 11">
            <a:extLst>
              <a:ext uri="{FF2B5EF4-FFF2-40B4-BE49-F238E27FC236}">
                <a16:creationId xmlns:a16="http://schemas.microsoft.com/office/drawing/2014/main" xmlns="" id="{2C92AEBE-3BAB-4FE4-973C-54262011CA55}"/>
              </a:ext>
            </a:extLst>
          </p:cNvPr>
          <p:cNvSpPr txBox="1">
            <a:spLocks noChangeArrowheads="1"/>
          </p:cNvSpPr>
          <p:nvPr/>
        </p:nvSpPr>
        <p:spPr bwMode="auto">
          <a:xfrm>
            <a:off x="142875" y="2457450"/>
            <a:ext cx="4527550" cy="389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1" i="0" u="none" dirty="0">
                <a:solidFill>
                  <a:schemeClr val="tx1">
                    <a:lumMod val="65000"/>
                    <a:lumOff val="35000"/>
                  </a:schemeClr>
                </a:solidFill>
                <a:latin typeface="+mn-lt"/>
              </a:rPr>
              <a:t>Editar:</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Tamaño Celda Auto: </a:t>
            </a:r>
            <a:r>
              <a:rPr lang="es" sz="1400" b="0" i="0" u="none" dirty="0">
                <a:solidFill>
                  <a:srgbClr val="0091BB"/>
                </a:solidFill>
                <a:latin typeface="+mn-lt"/>
              </a:rPr>
              <a:t>mejor ajuste para obtener 25 - 50 Puntos por Celda.</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Entre Tamaño Celda: </a:t>
            </a:r>
            <a:r>
              <a:rPr lang="es" sz="1400" b="0" i="0" u="none" dirty="0">
                <a:solidFill>
                  <a:srgbClr val="0091BB"/>
                </a:solidFill>
                <a:latin typeface="+mn-lt"/>
              </a:rPr>
              <a:t>en unidades de trabajo. Celdas son Cuadradas</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Tamaño Nube Auto: </a:t>
            </a:r>
            <a:r>
              <a:rPr lang="es" sz="1400" b="0" i="0" u="none" dirty="0">
                <a:solidFill>
                  <a:srgbClr val="0091BB"/>
                </a:solidFill>
                <a:latin typeface="+mn-lt"/>
              </a:rPr>
              <a:t>~250,000 Puntos / Sección Nube.</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Entre Tamaño Nube:  </a:t>
            </a:r>
            <a:r>
              <a:rPr lang="es" sz="1400" b="0" i="0" u="none" dirty="0">
                <a:solidFill>
                  <a:srgbClr val="0091BB"/>
                </a:solidFill>
                <a:latin typeface="+mn-lt"/>
              </a:rPr>
              <a:t>Para Secciones Cuadradas.</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Auto Tamaño a los Datos:  </a:t>
            </a:r>
            <a:r>
              <a:rPr lang="es" sz="1400" b="0" i="0" u="none" dirty="0">
                <a:solidFill>
                  <a:srgbClr val="0091BB"/>
                </a:solidFill>
                <a:latin typeface="+mn-lt"/>
              </a:rPr>
              <a:t>Ajustar MTX a Levantamiento.</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Rotar a Línea Levantamiento:  </a:t>
            </a:r>
            <a:r>
              <a:rPr lang="es" sz="1400" b="0" i="0" u="none" dirty="0">
                <a:solidFill>
                  <a:srgbClr val="0091BB"/>
                </a:solidFill>
                <a:latin typeface="+mn-lt"/>
              </a:rPr>
              <a:t>Alinear MTX con Primera Línea Levantamiento.</a:t>
            </a:r>
          </a:p>
          <a:p>
            <a:pPr marL="285750" indent="-285750"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Use Archivo HYPACK MTX:  </a:t>
            </a:r>
            <a:r>
              <a:rPr lang="es" sz="1400" b="0" i="0" u="none" dirty="0">
                <a:solidFill>
                  <a:srgbClr val="0091BB"/>
                </a:solidFill>
                <a:latin typeface="+mn-lt"/>
              </a:rPr>
              <a:t>Parámetros Celda Desde Archivo MTX.  Use esto cuando este haciendo una Prueba Desempeño!</a:t>
            </a:r>
          </a:p>
        </p:txBody>
      </p:sp>
      <p:pic>
        <p:nvPicPr>
          <p:cNvPr id="4608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93721"/>
            <a:ext cx="6489980" cy="102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9765" y="2668001"/>
            <a:ext cx="4296802" cy="302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89553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F6DE09CC-6903-4240-9474-86F4EE32EAF5}"/>
              </a:ext>
            </a:extLst>
          </p:cNvPr>
          <p:cNvSpPr>
            <a:spLocks noRot="1" noChangeArrowheads="1"/>
          </p:cNvSpPr>
          <p:nvPr/>
        </p:nvSpPr>
        <p:spPr bwMode="auto">
          <a:xfrm>
            <a:off x="179388" y="0"/>
            <a:ext cx="8137525"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Pestaña Levantamiento, Auto Procesado</a:t>
            </a:r>
          </a:p>
        </p:txBody>
      </p:sp>
      <p:sp>
        <p:nvSpPr>
          <p:cNvPr id="22531" name="Text Box 11">
            <a:extLst>
              <a:ext uri="{FF2B5EF4-FFF2-40B4-BE49-F238E27FC236}">
                <a16:creationId xmlns:a16="http://schemas.microsoft.com/office/drawing/2014/main" xmlns="" id="{218224F9-02E6-419F-94BF-39E9436C1931}"/>
              </a:ext>
            </a:extLst>
          </p:cNvPr>
          <p:cNvSpPr txBox="1">
            <a:spLocks noChangeArrowheads="1"/>
          </p:cNvSpPr>
          <p:nvPr/>
        </p:nvSpPr>
        <p:spPr bwMode="auto">
          <a:xfrm>
            <a:off x="179388" y="1385888"/>
            <a:ext cx="4572000" cy="4755148"/>
          </a:xfrm>
          <a:prstGeom prst="rect">
            <a:avLst/>
          </a:prstGeom>
          <a:solidFill>
            <a:schemeClr val="bg1"/>
          </a:solidFill>
          <a:ln>
            <a:noFill/>
          </a:ln>
          <a:extLst/>
        </p:spPr>
        <p:txBody>
          <a:bodyPr>
            <a:spAutoFit/>
          </a:bodyPr>
          <a:lstStyle>
            <a:lvl1pPr marL="342900" indent="-342900">
              <a:spcBef>
                <a:spcPct val="20000"/>
              </a:spcBef>
              <a:defRPr sz="2000">
                <a:solidFill>
                  <a:schemeClr val="tx1"/>
                </a:solidFill>
                <a:latin typeface="Arial" charset="0"/>
              </a:defRPr>
            </a:lvl1pPr>
            <a:lvl2pPr marL="1085850" indent="-342900">
              <a:spcBef>
                <a:spcPct val="20000"/>
              </a:spcBef>
              <a:defRPr sz="2000">
                <a:solidFill>
                  <a:schemeClr val="tx1"/>
                </a:solidFill>
                <a:latin typeface="Arial" charset="0"/>
              </a:defRPr>
            </a:lvl2pPr>
            <a:lvl3pPr marL="1143000" indent="-228600">
              <a:spcBef>
                <a:spcPct val="20000"/>
              </a:spcBef>
              <a:defRPr>
                <a:solidFill>
                  <a:schemeClr val="tx1"/>
                </a:solidFill>
                <a:latin typeface="Arial" charset="0"/>
              </a:defRPr>
            </a:lvl3pPr>
            <a:lvl4pPr marL="1600200" indent="-228600">
              <a:spcBef>
                <a:spcPct val="20000"/>
              </a:spcBef>
              <a:defRPr sz="1600">
                <a:solidFill>
                  <a:schemeClr val="tx1"/>
                </a:solidFill>
                <a:latin typeface="Arial" charset="0"/>
              </a:defRPr>
            </a:lvl4pPr>
            <a:lvl5pPr marL="2057400" indent="-228600">
              <a:spcBef>
                <a:spcPct val="20000"/>
              </a:spcBef>
              <a:defRPr sz="1400">
                <a:solidFill>
                  <a:schemeClr val="tx1"/>
                </a:solidFill>
                <a:latin typeface="Arial" charset="0"/>
              </a:defRPr>
            </a:lvl5pPr>
            <a:lvl6pPr marL="2514600" indent="-228600" eaLnBrk="0" fontAlgn="base" hangingPunct="0">
              <a:spcBef>
                <a:spcPct val="20000"/>
              </a:spcBef>
              <a:spcAft>
                <a:spcPct val="0"/>
              </a:spcAft>
              <a:defRPr sz="1400">
                <a:solidFill>
                  <a:schemeClr val="tx1"/>
                </a:solidFill>
                <a:latin typeface="Arial" charset="0"/>
              </a:defRPr>
            </a:lvl6pPr>
            <a:lvl7pPr marL="2971800" indent="-228600" eaLnBrk="0" fontAlgn="base" hangingPunct="0">
              <a:spcBef>
                <a:spcPct val="20000"/>
              </a:spcBef>
              <a:spcAft>
                <a:spcPct val="0"/>
              </a:spcAft>
              <a:defRPr sz="1400">
                <a:solidFill>
                  <a:schemeClr val="tx1"/>
                </a:solidFill>
                <a:latin typeface="Arial" charset="0"/>
              </a:defRPr>
            </a:lvl7pPr>
            <a:lvl8pPr marL="3429000" indent="-228600" eaLnBrk="0" fontAlgn="base" hangingPunct="0">
              <a:spcBef>
                <a:spcPct val="20000"/>
              </a:spcBef>
              <a:spcAft>
                <a:spcPct val="0"/>
              </a:spcAft>
              <a:defRPr sz="1400">
                <a:solidFill>
                  <a:schemeClr val="tx1"/>
                </a:solidFill>
                <a:latin typeface="Arial" charset="0"/>
              </a:defRPr>
            </a:lvl8pPr>
            <a:lvl9pPr marL="3886200" indent="-228600" eaLnBrk="0" fontAlgn="base" hangingPunct="0">
              <a:spcBef>
                <a:spcPct val="20000"/>
              </a:spcBef>
              <a:spcAft>
                <a:spcPct val="0"/>
              </a:spcAft>
              <a:defRPr sz="1400">
                <a:solidFill>
                  <a:schemeClr val="tx1"/>
                </a:solidFill>
                <a:latin typeface="Arial" charset="0"/>
              </a:defRPr>
            </a:lvl9pPr>
          </a:lstStyle>
          <a:p>
            <a:pPr algn="l" rtl="0">
              <a:spcBef>
                <a:spcPts val="600"/>
              </a:spcBef>
              <a:buFontTx/>
              <a:buChar char="•"/>
              <a:defRPr/>
            </a:pPr>
            <a:r>
              <a:rPr lang="es" sz="1800" b="0" i="0" u="none" dirty="0">
                <a:solidFill>
                  <a:schemeClr val="tx1">
                    <a:lumMod val="65000"/>
                    <a:lumOff val="35000"/>
                  </a:schemeClr>
                </a:solidFill>
                <a:latin typeface="+mn-lt"/>
              </a:rPr>
              <a:t>Auto Etapa 2 Va Directamente a Edición Profundidad. Seleccione opciones después de cargar archivos.</a:t>
            </a:r>
          </a:p>
          <a:p>
            <a:pPr lvl="1" algn="l" rtl="0">
              <a:spcBef>
                <a:spcPts val="600"/>
              </a:spcBef>
              <a:buFont typeface="Courier New" pitchFamily="49" charset="0"/>
              <a:buChar char="o"/>
              <a:defRPr/>
            </a:pPr>
            <a:r>
              <a:rPr lang="es" sz="1800" b="0" i="0" u="none" dirty="0">
                <a:solidFill>
                  <a:srgbClr val="0091BB"/>
                </a:solidFill>
                <a:latin typeface="+mn-lt"/>
              </a:rPr>
              <a:t>No Parar en la Etapa de Datos Brutos.</a:t>
            </a:r>
          </a:p>
          <a:p>
            <a:pPr algn="l" rtl="0">
              <a:spcBef>
                <a:spcPts val="600"/>
              </a:spcBef>
              <a:buFontTx/>
              <a:buChar char="•"/>
              <a:defRPr/>
            </a:pPr>
            <a:r>
              <a:rPr lang="es" sz="1800" b="0" i="0" u="none" dirty="0">
                <a:solidFill>
                  <a:schemeClr val="tx1">
                    <a:lumMod val="65000"/>
                    <a:lumOff val="35000"/>
                  </a:schemeClr>
                </a:solidFill>
                <a:latin typeface="+mn-lt"/>
              </a:rPr>
              <a:t>Aplicar Filtros:  Automáticamente Aplica Filtros de Posición, Marea y Profundidad.</a:t>
            </a:r>
          </a:p>
          <a:p>
            <a:pPr algn="l" rtl="0">
              <a:spcBef>
                <a:spcPts val="600"/>
              </a:spcBef>
              <a:buFontTx/>
              <a:buChar char="•"/>
              <a:defRPr/>
            </a:pPr>
            <a:r>
              <a:rPr lang="es" sz="1800" b="0" i="0" u="none" dirty="0">
                <a:solidFill>
                  <a:schemeClr val="tx1">
                    <a:lumMod val="65000"/>
                    <a:lumOff val="35000"/>
                  </a:schemeClr>
                </a:solidFill>
                <a:latin typeface="+mn-lt"/>
              </a:rPr>
              <a:t>Ajustes POSPac y Oleaje Verdadero:  Automáticamente Aplica archivos Post Procesamiento Applanix.</a:t>
            </a:r>
          </a:p>
          <a:p>
            <a:pPr algn="l" rtl="0">
              <a:spcBef>
                <a:spcPts val="600"/>
              </a:spcBef>
              <a:buFontTx/>
              <a:buChar char="•"/>
              <a:defRPr/>
            </a:pPr>
            <a:endParaRPr lang="es" altLang="en-US" sz="1800" dirty="0">
              <a:solidFill>
                <a:schemeClr val="tx1">
                  <a:lumMod val="65000"/>
                  <a:lumOff val="35000"/>
                </a:schemeClr>
              </a:solidFill>
              <a:latin typeface="+mn-lt"/>
            </a:endParaRPr>
          </a:p>
          <a:p>
            <a:pPr marL="742950" lvl="1" indent="0" algn="l" rtl="0">
              <a:spcBef>
                <a:spcPts val="600"/>
              </a:spcBef>
              <a:defRPr/>
            </a:pPr>
            <a:r>
              <a:rPr lang="es" sz="1800" b="1" i="0" u="none" dirty="0">
                <a:solidFill>
                  <a:schemeClr val="tx1">
                    <a:lumMod val="65000"/>
                    <a:lumOff val="35000"/>
                  </a:schemeClr>
                </a:solidFill>
                <a:latin typeface="+mn-lt"/>
              </a:rPr>
              <a:t>Nota:</a:t>
            </a:r>
            <a:r>
              <a:rPr lang="es" sz="1800" b="0" i="0" u="none" dirty="0">
                <a:solidFill>
                  <a:schemeClr val="tx1">
                    <a:lumMod val="65000"/>
                    <a:lumOff val="35000"/>
                  </a:schemeClr>
                </a:solidFill>
                <a:latin typeface="+mn-lt"/>
              </a:rPr>
              <a:t> Si usa esta opción, edición desde Fase 1 puede todavía ser efectuada</a:t>
            </a:r>
          </a:p>
        </p:txBody>
      </p:sp>
      <p:pic>
        <p:nvPicPr>
          <p:cNvPr id="5018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9906" y="2544962"/>
            <a:ext cx="4019924" cy="21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61228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272433D8-EC3E-4B09-B9F4-AADA107B8991}"/>
              </a:ext>
            </a:extLst>
          </p:cNvPr>
          <p:cNvSpPr>
            <a:spLocks noRot="1" noChangeArrowheads="1"/>
          </p:cNvSpPr>
          <p:nvPr/>
        </p:nvSpPr>
        <p:spPr bwMode="auto">
          <a:xfrm>
            <a:off x="179388" y="0"/>
            <a:ext cx="7777162"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Parámetros de Lectura, Listado Archivos</a:t>
            </a:r>
          </a:p>
        </p:txBody>
      </p:sp>
      <p:sp>
        <p:nvSpPr>
          <p:cNvPr id="38915" name="Text Box 11">
            <a:extLst>
              <a:ext uri="{FF2B5EF4-FFF2-40B4-BE49-F238E27FC236}">
                <a16:creationId xmlns:a16="http://schemas.microsoft.com/office/drawing/2014/main" xmlns="" id="{026AEBB2-A1E2-47CA-A335-CAF69879678F}"/>
              </a:ext>
            </a:extLst>
          </p:cNvPr>
          <p:cNvSpPr txBox="1">
            <a:spLocks noChangeArrowheads="1"/>
          </p:cNvSpPr>
          <p:nvPr/>
        </p:nvSpPr>
        <p:spPr bwMode="auto">
          <a:xfrm>
            <a:off x="3100202" y="1954212"/>
            <a:ext cx="5821362" cy="1277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b="0" i="0" u="none">
                <a:solidFill>
                  <a:schemeClr val="tx1">
                    <a:lumMod val="65000"/>
                    <a:lumOff val="35000"/>
                  </a:schemeClr>
                </a:solidFill>
                <a:latin typeface="Verdana" panose="020B0604030504040204" pitchFamily="34" charset="0"/>
              </a:rPr>
              <a:t>El Listado de Archivos esta Activo en las Pestañas Correcciones, Equipos y Procesamiento.</a:t>
            </a:r>
          </a:p>
          <a:p>
            <a:pPr algn="l" rtl="0">
              <a:spcBef>
                <a:spcPts val="600"/>
              </a:spcBef>
              <a:buFontTx/>
              <a:buChar char="•"/>
              <a:defRPr/>
            </a:pPr>
            <a:r>
              <a:rPr lang="es" b="0" i="0" u="none">
                <a:solidFill>
                  <a:schemeClr val="tx1">
                    <a:lumMod val="65000"/>
                    <a:lumOff val="35000"/>
                  </a:schemeClr>
                </a:solidFill>
                <a:latin typeface="Verdana" panose="020B0604030504040204" pitchFamily="34" charset="0"/>
              </a:rPr>
              <a:t>Seleccione Primero Archivos Levantamiento, Aplique Parámetros Después.  </a:t>
            </a:r>
            <a:r>
              <a:rPr lang="es" b="0" i="1" u="none">
                <a:solidFill>
                  <a:schemeClr val="tx1">
                    <a:lumMod val="65000"/>
                    <a:lumOff val="35000"/>
                  </a:schemeClr>
                </a:solidFill>
                <a:latin typeface="Verdana" panose="020B0604030504040204" pitchFamily="34" charset="0"/>
              </a:rPr>
              <a:t>Orden es Importante!</a:t>
            </a: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233488"/>
            <a:ext cx="257175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Text Box 11">
            <a:extLst>
              <a:ext uri="{FF2B5EF4-FFF2-40B4-BE49-F238E27FC236}">
                <a16:creationId xmlns:a16="http://schemas.microsoft.com/office/drawing/2014/main" xmlns="" id="{5DA7E68C-79F2-4DBA-8CC9-E76AC47E77B0}"/>
              </a:ext>
            </a:extLst>
          </p:cNvPr>
          <p:cNvSpPr txBox="1">
            <a:spLocks noChangeArrowheads="1"/>
          </p:cNvSpPr>
          <p:nvPr/>
        </p:nvSpPr>
        <p:spPr bwMode="auto">
          <a:xfrm>
            <a:off x="286591" y="4241800"/>
            <a:ext cx="8857409" cy="14773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dirty="0">
                <a:solidFill>
                  <a:schemeClr val="tx1">
                    <a:lumMod val="75000"/>
                    <a:lumOff val="25000"/>
                  </a:schemeClr>
                </a:solidFill>
                <a:latin typeface="Verdana" panose="020B0604030504040204" pitchFamily="34" charset="0"/>
              </a:rPr>
              <a:t>Ejemplo 1:  Un Archivo Marea Sencillo para Todo el Levantamiento</a:t>
            </a:r>
          </a:p>
          <a:p>
            <a:pPr algn="l" rtl="0">
              <a:spcBef>
                <a:spcPts val="600"/>
              </a:spcBef>
              <a:buFontTx/>
              <a:buChar char="•"/>
              <a:defRPr/>
            </a:pPr>
            <a:r>
              <a:rPr lang="es" sz="1400" b="0" i="0" u="none" dirty="0">
                <a:solidFill>
                  <a:srgbClr val="0091BB"/>
                </a:solidFill>
                <a:latin typeface="Verdana" panose="020B0604030504040204" pitchFamily="34" charset="0"/>
              </a:rPr>
              <a:t>Seleccione Todos Los Archivos de Levantamiento, luego Abra el Archivo de Marea.</a:t>
            </a:r>
          </a:p>
          <a:p>
            <a:pPr algn="l" rtl="0">
              <a:spcBef>
                <a:spcPts val="600"/>
              </a:spcBef>
              <a:defRPr/>
            </a:pPr>
            <a:r>
              <a:rPr lang="es" sz="1400" b="0" i="0" u="none" dirty="0">
                <a:solidFill>
                  <a:schemeClr val="tx1">
                    <a:lumMod val="75000"/>
                    <a:lumOff val="25000"/>
                  </a:schemeClr>
                </a:solidFill>
                <a:latin typeface="Verdana" panose="020B0604030504040204" pitchFamily="34" charset="0"/>
              </a:rPr>
              <a:t>Ejemplo 2:  Levantamiento requiere Archivos Marea 1 y 2.</a:t>
            </a:r>
          </a:p>
          <a:p>
            <a:pPr algn="l" rtl="0">
              <a:spcBef>
                <a:spcPts val="600"/>
              </a:spcBef>
              <a:buFontTx/>
              <a:buChar char="•"/>
              <a:defRPr/>
            </a:pPr>
            <a:r>
              <a:rPr lang="es" sz="1400" b="0" i="0" u="none" dirty="0">
                <a:solidFill>
                  <a:srgbClr val="0091BB"/>
                </a:solidFill>
                <a:latin typeface="Verdana" panose="020B0604030504040204" pitchFamily="34" charset="0"/>
              </a:rPr>
              <a:t>Seleccione Archivos Levantamiento que Usen el 1er Archivo Marea Luego Abra TIDEFILE1.TID</a:t>
            </a:r>
          </a:p>
          <a:p>
            <a:pPr algn="l" rtl="0">
              <a:spcBef>
                <a:spcPts val="600"/>
              </a:spcBef>
              <a:buFontTx/>
              <a:buChar char="•"/>
              <a:defRPr/>
            </a:pPr>
            <a:r>
              <a:rPr lang="es" sz="1400" b="0" i="0" u="none" dirty="0">
                <a:solidFill>
                  <a:srgbClr val="0091BB"/>
                </a:solidFill>
                <a:latin typeface="Verdana" panose="020B0604030504040204" pitchFamily="34" charset="0"/>
              </a:rPr>
              <a:t>  Seleccione Archivos Levantamiento que Usen el 2do Archivo Marea Luego Abra TIDEFILE2.TID</a:t>
            </a:r>
          </a:p>
        </p:txBody>
      </p:sp>
    </p:spTree>
    <p:extLst>
      <p:ext uri="{BB962C8B-B14F-4D97-AF65-F5344CB8AC3E}">
        <p14:creationId xmlns:p14="http://schemas.microsoft.com/office/powerpoint/2010/main" val="6666999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3797" y="1550988"/>
            <a:ext cx="4884760" cy="4789114"/>
          </a:xfrm>
          <a:prstGeom prst="rect">
            <a:avLst/>
          </a:prstGeom>
          <a:ln>
            <a:solidFill>
              <a:schemeClr val="tx1"/>
            </a:solidFill>
          </a:ln>
        </p:spPr>
      </p:pic>
      <p:sp>
        <p:nvSpPr>
          <p:cNvPr id="5122" name="Rectangle 2">
            <a:extLst>
              <a:ext uri="{FF2B5EF4-FFF2-40B4-BE49-F238E27FC236}">
                <a16:creationId xmlns:a16="http://schemas.microsoft.com/office/drawing/2014/main" xmlns="" id="{9BBE3ECE-35D0-496A-A8E1-E9E3B25095DD}"/>
              </a:ext>
            </a:extLst>
          </p:cNvPr>
          <p:cNvSpPr>
            <a:spLocks noRot="1" noChangeArrowheads="1"/>
          </p:cNvSpPr>
          <p:nvPr/>
        </p:nvSpPr>
        <p:spPr bwMode="auto">
          <a:xfrm>
            <a:off x="283797" y="0"/>
            <a:ext cx="7416800"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Pestaña Equipo, Resumen</a:t>
            </a:r>
          </a:p>
        </p:txBody>
      </p:sp>
      <p:sp>
        <p:nvSpPr>
          <p:cNvPr id="43011" name="Text Box 11">
            <a:extLst>
              <a:ext uri="{FF2B5EF4-FFF2-40B4-BE49-F238E27FC236}">
                <a16:creationId xmlns:a16="http://schemas.microsoft.com/office/drawing/2014/main" xmlns="" id="{4086603C-7911-4330-A9A7-00BEDDC47C71}"/>
              </a:ext>
            </a:extLst>
          </p:cNvPr>
          <p:cNvSpPr txBox="1">
            <a:spLocks noChangeArrowheads="1"/>
          </p:cNvSpPr>
          <p:nvPr/>
        </p:nvSpPr>
        <p:spPr bwMode="auto">
          <a:xfrm>
            <a:off x="5299075" y="1491166"/>
            <a:ext cx="3816350" cy="1970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Resumen de una Página de Selecciones de Equipos y Ofsets.</a:t>
            </a:r>
          </a:p>
          <a:p>
            <a:pPr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Use Botones Edición... para Hacer Cambios.</a:t>
            </a:r>
          </a:p>
          <a:p>
            <a:pPr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Prueba Parcheo ófsets para cada archivo (valores para sistemas de Cabeza Doble cuando sea aplicable)</a:t>
            </a:r>
            <a:endParaRPr lang="es" altLang="en-US" dirty="0">
              <a:solidFill>
                <a:schemeClr val="tx1">
                  <a:lumMod val="75000"/>
                  <a:lumOff val="25000"/>
                </a:schemeClr>
              </a:solidFill>
              <a:latin typeface="+mn-lt"/>
            </a:endParaRPr>
          </a:p>
        </p:txBody>
      </p:sp>
      <p:sp>
        <p:nvSpPr>
          <p:cNvPr id="43012" name="Text Box 11">
            <a:extLst>
              <a:ext uri="{FF2B5EF4-FFF2-40B4-BE49-F238E27FC236}">
                <a16:creationId xmlns:a16="http://schemas.microsoft.com/office/drawing/2014/main" xmlns="" id="{FD175684-DEFB-4B9D-BCCC-CF36C9287A04}"/>
              </a:ext>
            </a:extLst>
          </p:cNvPr>
          <p:cNvSpPr txBox="1">
            <a:spLocks noChangeArrowheads="1"/>
          </p:cNvSpPr>
          <p:nvPr/>
        </p:nvSpPr>
        <p:spPr bwMode="auto">
          <a:xfrm>
            <a:off x="5332413" y="3644900"/>
            <a:ext cx="3811587" cy="2124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68580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75000"/>
                    <a:lumOff val="25000"/>
                  </a:schemeClr>
                </a:solidFill>
                <a:latin typeface="+mn-lt"/>
              </a:rPr>
              <a:t>Método Ofsets alternos Anula Parámetros Encontrados en Archivos de Levantamiento</a:t>
            </a:r>
            <a:endParaRPr lang="es" altLang="en-US" sz="1600" dirty="0">
              <a:solidFill>
                <a:srgbClr val="0091BB"/>
              </a:solidFill>
              <a:latin typeface="+mn-lt"/>
            </a:endParaRPr>
          </a:p>
          <a:p>
            <a:pPr lvl="1" algn="l" rtl="0">
              <a:spcBef>
                <a:spcPts val="600"/>
              </a:spcBef>
              <a:buFont typeface="Courier New" panose="02070309020205020404" pitchFamily="49" charset="0"/>
              <a:buChar char="o"/>
              <a:defRPr/>
            </a:pPr>
            <a:r>
              <a:rPr lang="es" sz="1600" b="0" i="0" u="none">
                <a:solidFill>
                  <a:srgbClr val="0091BB"/>
                </a:solidFill>
                <a:latin typeface="+mn-lt"/>
              </a:rPr>
              <a:t>Selecciones de Equipos y Ofsets.</a:t>
            </a:r>
          </a:p>
          <a:p>
            <a:pPr algn="l" rtl="0">
              <a:spcBef>
                <a:spcPts val="600"/>
              </a:spcBef>
              <a:defRPr/>
            </a:pPr>
            <a:r>
              <a:rPr lang="es" sz="1600" b="0" i="0" u="none">
                <a:solidFill>
                  <a:schemeClr val="tx1">
                    <a:lumMod val="75000"/>
                    <a:lumOff val="25000"/>
                  </a:schemeClr>
                </a:solidFill>
                <a:latin typeface="+mn-lt"/>
              </a:rPr>
              <a:t>Cargar y Salvar Configuración:</a:t>
            </a:r>
          </a:p>
          <a:p>
            <a:pPr lvl="1" algn="l" rtl="0">
              <a:spcBef>
                <a:spcPts val="600"/>
              </a:spcBef>
              <a:buFont typeface="Courier New" panose="02070309020205020404" pitchFamily="49" charset="0"/>
              <a:buChar char="o"/>
              <a:defRPr/>
            </a:pPr>
            <a:r>
              <a:rPr lang="es" sz="1600" b="0" i="0" u="none">
                <a:solidFill>
                  <a:srgbClr val="0091BB"/>
                </a:solidFill>
                <a:latin typeface="+mn-lt"/>
              </a:rPr>
              <a:t>Cargue Ofsets Desde Archivo Config. Bote</a:t>
            </a:r>
          </a:p>
          <a:p>
            <a:pPr lvl="1" algn="l" rtl="0">
              <a:spcBef>
                <a:spcPts val="600"/>
              </a:spcBef>
              <a:buFont typeface="Courier New" panose="02070309020205020404" pitchFamily="49" charset="0"/>
              <a:buChar char="o"/>
              <a:defRPr/>
            </a:pPr>
            <a:r>
              <a:rPr lang="es" sz="1600" b="0" i="0" u="none">
                <a:solidFill>
                  <a:srgbClr val="0091BB"/>
                </a:solidFill>
                <a:latin typeface="+mn-lt"/>
              </a:rPr>
              <a:t>Opciones para siempre usar esto archivo</a:t>
            </a:r>
          </a:p>
        </p:txBody>
      </p:sp>
      <p:sp>
        <p:nvSpPr>
          <p:cNvPr id="60422" name="Text Box 11"/>
          <p:cNvSpPr txBox="1">
            <a:spLocks noChangeArrowheads="1"/>
          </p:cNvSpPr>
          <p:nvPr/>
        </p:nvSpPr>
        <p:spPr bwMode="auto">
          <a:xfrm>
            <a:off x="358923" y="3521075"/>
            <a:ext cx="139479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ct val="50000"/>
              </a:spcBef>
            </a:pPr>
            <a:r>
              <a:rPr lang="es" sz="1200" b="0" i="0" u="none" dirty="0">
                <a:solidFill>
                  <a:srgbClr val="C00000"/>
                </a:solidFill>
                <a:latin typeface="Verdana" pitchFamily="34" charset="0"/>
              </a:rPr>
              <a:t>Parámetros son Aplicados a Archivo(s) de Levantamiento Seleccionados  </a:t>
            </a:r>
          </a:p>
        </p:txBody>
      </p:sp>
    </p:spTree>
    <p:extLst>
      <p:ext uri="{BB962C8B-B14F-4D97-AF65-F5344CB8AC3E}">
        <p14:creationId xmlns:p14="http://schemas.microsoft.com/office/powerpoint/2010/main" val="41529852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63540C6B-0FF0-41BD-B1F4-D15D91934649}"/>
              </a:ext>
            </a:extLst>
          </p:cNvPr>
          <p:cNvSpPr>
            <a:spLocks noRot="1" noChangeArrowheads="1"/>
          </p:cNvSpPr>
          <p:nvPr/>
        </p:nvSpPr>
        <p:spPr bwMode="auto">
          <a:xfrm>
            <a:off x="179388" y="0"/>
            <a:ext cx="8137525" cy="9937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Equipos y Ofsets</a:t>
            </a:r>
          </a:p>
        </p:txBody>
      </p:sp>
      <p:sp>
        <p:nvSpPr>
          <p:cNvPr id="44035" name="Text Box 11">
            <a:extLst>
              <a:ext uri="{FF2B5EF4-FFF2-40B4-BE49-F238E27FC236}">
                <a16:creationId xmlns:a16="http://schemas.microsoft.com/office/drawing/2014/main" xmlns="" id="{4719C6B8-2889-4129-BC8D-69910E6D8A40}"/>
              </a:ext>
            </a:extLst>
          </p:cNvPr>
          <p:cNvSpPr txBox="1">
            <a:spLocks noChangeArrowheads="1"/>
          </p:cNvSpPr>
          <p:nvPr/>
        </p:nvSpPr>
        <p:spPr bwMode="auto">
          <a:xfrm>
            <a:off x="153988" y="5026025"/>
            <a:ext cx="5030787"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tx1">
                    <a:lumMod val="65000"/>
                    <a:lumOff val="35000"/>
                  </a:schemeClr>
                </a:solidFill>
                <a:latin typeface="+mj-lt"/>
              </a:rPr>
              <a:t>Parámetros son Aplicados a Archivo(s) de Levantamiento Seleccionados  </a:t>
            </a:r>
          </a:p>
        </p:txBody>
      </p:sp>
      <p:sp>
        <p:nvSpPr>
          <p:cNvPr id="44036" name="Text Box 11">
            <a:extLst>
              <a:ext uri="{FF2B5EF4-FFF2-40B4-BE49-F238E27FC236}">
                <a16:creationId xmlns:a16="http://schemas.microsoft.com/office/drawing/2014/main" xmlns="" id="{D066103E-8BE6-4029-BC3A-4542B24264F8}"/>
              </a:ext>
            </a:extLst>
          </p:cNvPr>
          <p:cNvSpPr txBox="1">
            <a:spLocks noChangeArrowheads="1"/>
          </p:cNvSpPr>
          <p:nvPr/>
        </p:nvSpPr>
        <p:spPr bwMode="auto">
          <a:xfrm>
            <a:off x="5382418" y="1593009"/>
            <a:ext cx="3563938" cy="163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b="0" i="0" u="none">
                <a:solidFill>
                  <a:schemeClr val="tx1">
                    <a:lumMod val="65000"/>
                    <a:lumOff val="35000"/>
                  </a:schemeClr>
                </a:solidFill>
                <a:latin typeface="+mj-lt"/>
              </a:rPr>
              <a:t>Use Listados Desplegables para Seleccionar Equipos.</a:t>
            </a:r>
          </a:p>
          <a:p>
            <a:pPr algn="l" rtl="0">
              <a:spcBef>
                <a:spcPts val="600"/>
              </a:spcBef>
              <a:buFont typeface="Arial" panose="020B0604020202020204" pitchFamily="34" charset="0"/>
              <a:buChar char="•"/>
              <a:defRPr/>
            </a:pPr>
            <a:r>
              <a:rPr lang="es" b="0" i="0" u="none">
                <a:solidFill>
                  <a:schemeClr val="tx1">
                    <a:lumMod val="65000"/>
                    <a:lumOff val="35000"/>
                  </a:schemeClr>
                </a:solidFill>
                <a:latin typeface="+mj-lt"/>
              </a:rPr>
              <a:t>Entre Ofsets Relevantes.</a:t>
            </a:r>
          </a:p>
          <a:p>
            <a:pPr algn="l" rtl="0">
              <a:spcBef>
                <a:spcPts val="600"/>
              </a:spcBef>
              <a:buFont typeface="Arial" panose="020B0604020202020204" pitchFamily="34" charset="0"/>
              <a:buChar char="•"/>
              <a:defRPr/>
            </a:pPr>
            <a:r>
              <a:rPr lang="es" b="0" i="0" u="none">
                <a:solidFill>
                  <a:schemeClr val="tx1">
                    <a:lumMod val="65000"/>
                    <a:lumOff val="35000"/>
                  </a:schemeClr>
                </a:solidFill>
                <a:latin typeface="+mj-lt"/>
              </a:rPr>
              <a:t>Si usa MAREAS RTK, habilite este parámetro</a:t>
            </a:r>
          </a:p>
        </p:txBody>
      </p:sp>
      <p:sp>
        <p:nvSpPr>
          <p:cNvPr id="44038" name="Text Box 11">
            <a:extLst>
              <a:ext uri="{FF2B5EF4-FFF2-40B4-BE49-F238E27FC236}">
                <a16:creationId xmlns:a16="http://schemas.microsoft.com/office/drawing/2014/main" xmlns="" id="{70F066BD-0A2A-4FBF-BD47-41237BAA76D3}"/>
              </a:ext>
            </a:extLst>
          </p:cNvPr>
          <p:cNvSpPr txBox="1">
            <a:spLocks noChangeArrowheads="1"/>
          </p:cNvSpPr>
          <p:nvPr/>
        </p:nvSpPr>
        <p:spPr bwMode="auto">
          <a:xfrm>
            <a:off x="1619250" y="5553075"/>
            <a:ext cx="3311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a:solidFill>
                  <a:schemeClr val="tx1">
                    <a:lumMod val="65000"/>
                    <a:lumOff val="35000"/>
                  </a:schemeClr>
                </a:solidFill>
                <a:latin typeface="+mj-lt"/>
              </a:rPr>
              <a:t>Ajustes MRU (si lo requiere)</a:t>
            </a:r>
          </a:p>
        </p:txBody>
      </p:sp>
      <p:pic>
        <p:nvPicPr>
          <p:cNvPr id="6247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3502866"/>
            <a:ext cx="34575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a:extLst>
              <a:ext uri="{FF2B5EF4-FFF2-40B4-BE49-F238E27FC236}">
                <a16:creationId xmlns:a16="http://schemas.microsoft.com/office/drawing/2014/main" xmlns="" id="{EB7263C1-4513-4EC8-AAB5-AD9A2B88DD1B}"/>
              </a:ext>
            </a:extLst>
          </p:cNvPr>
          <p:cNvCxnSpPr>
            <a:stCxn id="44038" idx="3"/>
          </p:cNvCxnSpPr>
          <p:nvPr/>
        </p:nvCxnSpPr>
        <p:spPr>
          <a:xfrm flipV="1">
            <a:off x="4930775" y="5732463"/>
            <a:ext cx="504825" cy="63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stretch>
            <a:fillRect/>
          </a:stretch>
        </p:blipFill>
        <p:spPr>
          <a:xfrm>
            <a:off x="316754" y="1254566"/>
            <a:ext cx="4614022" cy="3477819"/>
          </a:xfrm>
          <a:prstGeom prst="rect">
            <a:avLst/>
          </a:prstGeom>
        </p:spPr>
      </p:pic>
    </p:spTree>
    <p:extLst>
      <p:ext uri="{BB962C8B-B14F-4D97-AF65-F5344CB8AC3E}">
        <p14:creationId xmlns:p14="http://schemas.microsoft.com/office/powerpoint/2010/main" val="2500013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LiDAR - Preferencias de Montaje</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a:t>
            </a:fld>
            <a:endParaRPr lang="es"/>
          </a:p>
        </p:txBody>
      </p:sp>
      <p:pic>
        <p:nvPicPr>
          <p:cNvPr id="4" name="Picture 3"/>
          <p:cNvPicPr>
            <a:picLocks noChangeAspect="1"/>
          </p:cNvPicPr>
          <p:nvPr/>
        </p:nvPicPr>
        <p:blipFill rotWithShape="1">
          <a:blip r:embed="rId2"/>
          <a:srcRect l="63211"/>
          <a:stretch/>
        </p:blipFill>
        <p:spPr>
          <a:xfrm>
            <a:off x="5315484" y="1499366"/>
            <a:ext cx="2734822" cy="4779479"/>
          </a:xfrm>
          <a:prstGeom prst="rect">
            <a:avLst/>
          </a:prstGeom>
        </p:spPr>
      </p:pic>
      <p:sp>
        <p:nvSpPr>
          <p:cNvPr id="5" name="TextBox 4"/>
          <p:cNvSpPr txBox="1"/>
          <p:nvPr/>
        </p:nvSpPr>
        <p:spPr>
          <a:xfrm>
            <a:off x="616413" y="1765388"/>
            <a:ext cx="4750346" cy="2123658"/>
          </a:xfrm>
          <a:prstGeom prst="rect">
            <a:avLst/>
          </a:prstGeom>
          <a:noFill/>
        </p:spPr>
        <p:txBody>
          <a:bodyPr wrap="square" rtlCol="0">
            <a:spAutoFit/>
          </a:bodyPr>
          <a:lstStyle/>
          <a:p>
            <a:r>
              <a:rPr lang="en-US" sz="1200" b="1" dirty="0" err="1" smtClean="0">
                <a:solidFill>
                  <a:srgbClr val="00B0F0"/>
                </a:solidFill>
              </a:rPr>
              <a:t>Escáneres</a:t>
            </a:r>
            <a:r>
              <a:rPr lang="en-US" sz="1200" b="1" dirty="0" smtClean="0">
                <a:solidFill>
                  <a:srgbClr val="00B0F0"/>
                </a:solidFill>
              </a:rPr>
              <a:t> </a:t>
            </a:r>
            <a:r>
              <a:rPr lang="en-US" sz="1200" b="1" dirty="0" err="1" smtClean="0">
                <a:solidFill>
                  <a:srgbClr val="00B0F0"/>
                </a:solidFill>
              </a:rPr>
              <a:t>Velodyne</a:t>
            </a:r>
            <a:r>
              <a:rPr lang="en-US" sz="1200" b="1" dirty="0" smtClean="0">
                <a:solidFill>
                  <a:srgbClr val="00B0F0"/>
                </a:solidFill>
              </a:rPr>
              <a:t> (Multihaz) </a:t>
            </a:r>
            <a:r>
              <a:rPr lang="en-US" sz="1200" b="1" dirty="0" err="1" smtClean="0">
                <a:solidFill>
                  <a:srgbClr val="00B0F0"/>
                </a:solidFill>
              </a:rPr>
              <a:t>Modo</a:t>
            </a:r>
            <a:r>
              <a:rPr lang="en-US" sz="1200" b="1" dirty="0" smtClean="0">
                <a:solidFill>
                  <a:srgbClr val="00B0F0"/>
                </a:solidFill>
              </a:rPr>
              <a:t> Horizontal</a:t>
            </a:r>
          </a:p>
          <a:p>
            <a:endParaRPr lang="en-US" sz="1200" dirty="0"/>
          </a:p>
          <a:p>
            <a:r>
              <a:rPr lang="en-US" sz="1200" dirty="0" err="1" smtClean="0"/>
              <a:t>En</a:t>
            </a:r>
            <a:r>
              <a:rPr lang="en-US" sz="1200" dirty="0" smtClean="0"/>
              <a:t> </a:t>
            </a:r>
            <a:r>
              <a:rPr lang="en-US" sz="1200" dirty="0" err="1" smtClean="0"/>
              <a:t>modo</a:t>
            </a:r>
            <a:r>
              <a:rPr lang="en-US" sz="1200" dirty="0" smtClean="0"/>
              <a:t> horizontal, el </a:t>
            </a:r>
            <a:r>
              <a:rPr lang="en-US" sz="1200" dirty="0" err="1" smtClean="0"/>
              <a:t>barrido</a:t>
            </a:r>
            <a:r>
              <a:rPr lang="en-US" sz="1200" dirty="0" smtClean="0"/>
              <a:t> </a:t>
            </a:r>
            <a:r>
              <a:rPr lang="en-US" sz="1200" dirty="0" err="1" smtClean="0"/>
              <a:t>Velodyne</a:t>
            </a:r>
            <a:r>
              <a:rPr lang="en-US" sz="1200" dirty="0" smtClean="0"/>
              <a:t> </a:t>
            </a:r>
            <a:r>
              <a:rPr lang="en-US" sz="1200" dirty="0" err="1" smtClean="0"/>
              <a:t>esta</a:t>
            </a:r>
            <a:r>
              <a:rPr lang="en-US" sz="1200" dirty="0" smtClean="0"/>
              <a:t> </a:t>
            </a:r>
            <a:r>
              <a:rPr lang="en-US" sz="1200" dirty="0" err="1" smtClean="0"/>
              <a:t>rotando</a:t>
            </a:r>
            <a:r>
              <a:rPr lang="en-US" sz="1200" dirty="0" smtClean="0"/>
              <a:t> </a:t>
            </a:r>
            <a:r>
              <a:rPr lang="en-US" sz="1200" dirty="0" err="1" smtClean="0"/>
              <a:t>alrededor</a:t>
            </a:r>
            <a:r>
              <a:rPr lang="en-US" sz="1200" dirty="0" smtClean="0"/>
              <a:t> del </a:t>
            </a:r>
            <a:r>
              <a:rPr lang="en-US" sz="1200" dirty="0" err="1" smtClean="0"/>
              <a:t>eje</a:t>
            </a:r>
            <a:r>
              <a:rPr lang="en-US" sz="1200" dirty="0" smtClean="0"/>
              <a:t> Z. La </a:t>
            </a:r>
            <a:r>
              <a:rPr lang="en-US" sz="1200" dirty="0" err="1" smtClean="0"/>
              <a:t>marca</a:t>
            </a:r>
            <a:r>
              <a:rPr lang="en-US" sz="1200" dirty="0" smtClean="0"/>
              <a:t> cero del </a:t>
            </a:r>
            <a:r>
              <a:rPr lang="en-US" sz="1200" dirty="0" err="1" smtClean="0"/>
              <a:t>dispositivo</a:t>
            </a:r>
            <a:r>
              <a:rPr lang="en-US" sz="1200" dirty="0" smtClean="0"/>
              <a:t> </a:t>
            </a:r>
            <a:r>
              <a:rPr lang="en-US" sz="1200" dirty="0" err="1" smtClean="0"/>
              <a:t>esta</a:t>
            </a:r>
            <a:r>
              <a:rPr lang="en-US" sz="1200" dirty="0" smtClean="0"/>
              <a:t> </a:t>
            </a:r>
            <a:r>
              <a:rPr lang="en-US" sz="1200" dirty="0" err="1" smtClean="0"/>
              <a:t>apuntando</a:t>
            </a:r>
            <a:r>
              <a:rPr lang="en-US" sz="1200" dirty="0" smtClean="0"/>
              <a:t> </a:t>
            </a:r>
            <a:r>
              <a:rPr lang="en-US" sz="1200" dirty="0" err="1" smtClean="0"/>
              <a:t>hacia</a:t>
            </a:r>
            <a:r>
              <a:rPr lang="en-US" sz="1200" dirty="0" smtClean="0"/>
              <a:t> Adelante. (</a:t>
            </a:r>
            <a:r>
              <a:rPr lang="en-US" sz="1200" dirty="0" err="1" smtClean="0"/>
              <a:t>Piense</a:t>
            </a:r>
            <a:r>
              <a:rPr lang="en-US" sz="1200" dirty="0" smtClean="0"/>
              <a:t> </a:t>
            </a:r>
            <a:r>
              <a:rPr lang="en-US" sz="1200" dirty="0" err="1" smtClean="0"/>
              <a:t>como</a:t>
            </a:r>
            <a:r>
              <a:rPr lang="en-US" sz="1200" dirty="0" smtClean="0"/>
              <a:t> </a:t>
            </a:r>
            <a:r>
              <a:rPr lang="en-US" sz="1200" dirty="0" err="1" smtClean="0"/>
              <a:t>si</a:t>
            </a:r>
            <a:r>
              <a:rPr lang="en-US" sz="1200" dirty="0" smtClean="0"/>
              <a:t> </a:t>
            </a:r>
            <a:r>
              <a:rPr lang="en-US" sz="1200" dirty="0" err="1" smtClean="0"/>
              <a:t>estuviera</a:t>
            </a:r>
            <a:r>
              <a:rPr lang="en-US" sz="1200" dirty="0" smtClean="0"/>
              <a:t> </a:t>
            </a:r>
            <a:r>
              <a:rPr lang="en-US" sz="1200" dirty="0" err="1" smtClean="0"/>
              <a:t>en</a:t>
            </a:r>
            <a:r>
              <a:rPr lang="en-US" sz="1200" dirty="0" smtClean="0"/>
              <a:t> </a:t>
            </a:r>
            <a:r>
              <a:rPr lang="en-US" sz="1200" dirty="0" err="1" smtClean="0"/>
              <a:t>modo</a:t>
            </a:r>
            <a:r>
              <a:rPr lang="en-US" sz="1200" dirty="0" smtClean="0"/>
              <a:t> auto sin conductor). </a:t>
            </a:r>
            <a:r>
              <a:rPr lang="en-US" sz="1200" dirty="0" err="1" smtClean="0"/>
              <a:t>Esta</a:t>
            </a:r>
            <a:r>
              <a:rPr lang="en-US" sz="1200" dirty="0" smtClean="0"/>
              <a:t> </a:t>
            </a:r>
            <a:r>
              <a:rPr lang="en-US" sz="1200" dirty="0" err="1" smtClean="0"/>
              <a:t>orientación</a:t>
            </a:r>
            <a:r>
              <a:rPr lang="en-US" sz="1200" dirty="0" smtClean="0"/>
              <a:t> no </a:t>
            </a:r>
            <a:r>
              <a:rPr lang="en-US" sz="1200" dirty="0" err="1" smtClean="0"/>
              <a:t>es</a:t>
            </a:r>
            <a:r>
              <a:rPr lang="en-US" sz="1200" dirty="0" smtClean="0"/>
              <a:t> </a:t>
            </a:r>
            <a:r>
              <a:rPr lang="en-US" sz="1200" dirty="0" err="1" smtClean="0"/>
              <a:t>recomendada</a:t>
            </a:r>
            <a:r>
              <a:rPr lang="en-US" sz="1200" dirty="0" smtClean="0"/>
              <a:t> </a:t>
            </a:r>
            <a:r>
              <a:rPr lang="en-US" sz="1200" dirty="0" err="1" smtClean="0"/>
              <a:t>porque</a:t>
            </a:r>
            <a:r>
              <a:rPr lang="en-US" sz="1200" dirty="0" smtClean="0"/>
              <a:t> </a:t>
            </a:r>
            <a:r>
              <a:rPr lang="en-US" sz="1200" dirty="0" err="1" smtClean="0"/>
              <a:t>los</a:t>
            </a:r>
            <a:r>
              <a:rPr lang="en-US" sz="1200" dirty="0" smtClean="0"/>
              <a:t> </a:t>
            </a:r>
            <a:r>
              <a:rPr lang="en-US" sz="1200" dirty="0" err="1" smtClean="0"/>
              <a:t>vacíos</a:t>
            </a:r>
            <a:r>
              <a:rPr lang="en-US" sz="1200" dirty="0" smtClean="0"/>
              <a:t> </a:t>
            </a:r>
            <a:r>
              <a:rPr lang="en-US" sz="1200" dirty="0" err="1" smtClean="0"/>
              <a:t>angulares</a:t>
            </a:r>
            <a:r>
              <a:rPr lang="en-US" sz="1200" dirty="0" smtClean="0"/>
              <a:t> entre </a:t>
            </a:r>
            <a:r>
              <a:rPr lang="en-US" sz="1200" dirty="0" err="1" smtClean="0"/>
              <a:t>haces</a:t>
            </a:r>
            <a:r>
              <a:rPr lang="en-US" sz="1200" dirty="0" smtClean="0"/>
              <a:t> no son </a:t>
            </a:r>
            <a:r>
              <a:rPr lang="en-US" sz="1200" dirty="0" err="1" smtClean="0"/>
              <a:t>adecuadamente</a:t>
            </a:r>
            <a:r>
              <a:rPr lang="en-US" sz="1200" dirty="0" smtClean="0"/>
              <a:t> </a:t>
            </a:r>
            <a:r>
              <a:rPr lang="en-US" sz="1200" dirty="0" err="1" smtClean="0"/>
              <a:t>llenados</a:t>
            </a:r>
            <a:r>
              <a:rPr lang="en-US" sz="1200" dirty="0" smtClean="0"/>
              <a:t> </a:t>
            </a:r>
            <a:r>
              <a:rPr lang="en-US" sz="1200" dirty="0" err="1" smtClean="0"/>
              <a:t>por</a:t>
            </a:r>
            <a:r>
              <a:rPr lang="en-US" sz="1200" dirty="0" smtClean="0"/>
              <a:t> el </a:t>
            </a:r>
            <a:r>
              <a:rPr lang="en-US" sz="1200" dirty="0" err="1" smtClean="0"/>
              <a:t>movimiento</a:t>
            </a:r>
            <a:r>
              <a:rPr lang="en-US" sz="1200" dirty="0" smtClean="0"/>
              <a:t> </a:t>
            </a:r>
            <a:r>
              <a:rPr lang="en-US" sz="1200" dirty="0" err="1" smtClean="0"/>
              <a:t>hacia</a:t>
            </a:r>
            <a:r>
              <a:rPr lang="en-US" sz="1200" dirty="0" smtClean="0"/>
              <a:t> Adelante de la </a:t>
            </a:r>
            <a:r>
              <a:rPr lang="en-US" sz="1200" dirty="0" err="1" smtClean="0"/>
              <a:t>embarcación</a:t>
            </a:r>
            <a:r>
              <a:rPr lang="en-US" sz="1200" dirty="0" smtClean="0"/>
              <a:t>.</a:t>
            </a:r>
          </a:p>
          <a:p>
            <a:endParaRPr lang="en-US" sz="1200" dirty="0"/>
          </a:p>
          <a:p>
            <a:r>
              <a:rPr lang="en-US" sz="1200" dirty="0" smtClean="0"/>
              <a:t>Este </a:t>
            </a:r>
            <a:r>
              <a:rPr lang="en-US" sz="1200" dirty="0" err="1" smtClean="0"/>
              <a:t>modelo</a:t>
            </a:r>
            <a:r>
              <a:rPr lang="en-US" sz="1200" dirty="0" smtClean="0"/>
              <a:t> </a:t>
            </a:r>
            <a:r>
              <a:rPr lang="en-US" sz="1200" dirty="0" err="1" smtClean="0"/>
              <a:t>es</a:t>
            </a:r>
            <a:r>
              <a:rPr lang="en-US" sz="1200" dirty="0" smtClean="0"/>
              <a:t> mas </a:t>
            </a:r>
            <a:r>
              <a:rPr lang="en-US" sz="1200" dirty="0" err="1" smtClean="0"/>
              <a:t>efectivo</a:t>
            </a:r>
            <a:r>
              <a:rPr lang="en-US" sz="1200" dirty="0" smtClean="0"/>
              <a:t> con un ►2fset de </a:t>
            </a:r>
            <a:r>
              <a:rPr lang="en-US" sz="1200" dirty="0" err="1" smtClean="0"/>
              <a:t>cabeceo</a:t>
            </a:r>
            <a:r>
              <a:rPr lang="en-US" sz="1200" dirty="0" smtClean="0"/>
              <a:t> de 45° (mas </a:t>
            </a:r>
            <a:r>
              <a:rPr lang="en-US" sz="1200" dirty="0" err="1" smtClean="0"/>
              <a:t>detalles</a:t>
            </a:r>
            <a:r>
              <a:rPr lang="en-US" sz="1200" dirty="0" smtClean="0"/>
              <a:t>, mas </a:t>
            </a:r>
            <a:r>
              <a:rPr lang="en-US" sz="1200" dirty="0" err="1" smtClean="0"/>
              <a:t>adelante</a:t>
            </a:r>
            <a:r>
              <a:rPr lang="en-US" sz="1200" dirty="0" smtClean="0"/>
              <a:t>).</a:t>
            </a:r>
            <a:endParaRPr lang="en-US" sz="1200" dirty="0"/>
          </a:p>
        </p:txBody>
      </p:sp>
      <p:sp>
        <p:nvSpPr>
          <p:cNvPr id="6" name="TextBox 5"/>
          <p:cNvSpPr txBox="1"/>
          <p:nvPr/>
        </p:nvSpPr>
        <p:spPr>
          <a:xfrm>
            <a:off x="616413" y="4426722"/>
            <a:ext cx="4664888" cy="1600438"/>
          </a:xfrm>
          <a:prstGeom prst="rect">
            <a:avLst/>
          </a:prstGeom>
          <a:noFill/>
        </p:spPr>
        <p:txBody>
          <a:bodyPr wrap="square" rtlCol="0">
            <a:spAutoFit/>
          </a:bodyPr>
          <a:lstStyle/>
          <a:p>
            <a:r>
              <a:rPr lang="en-US" sz="1400" b="1" dirty="0" err="1" smtClean="0">
                <a:solidFill>
                  <a:srgbClr val="00B0F0"/>
                </a:solidFill>
              </a:rPr>
              <a:t>Escaneres</a:t>
            </a:r>
            <a:r>
              <a:rPr lang="en-US" sz="1400" b="1" dirty="0" smtClean="0">
                <a:solidFill>
                  <a:srgbClr val="00B0F0"/>
                </a:solidFill>
              </a:rPr>
              <a:t> </a:t>
            </a:r>
            <a:r>
              <a:rPr lang="en-US" sz="1400" b="1" dirty="0" err="1" smtClean="0">
                <a:solidFill>
                  <a:srgbClr val="00B0F0"/>
                </a:solidFill>
              </a:rPr>
              <a:t>Lineales</a:t>
            </a:r>
            <a:r>
              <a:rPr lang="en-US" sz="1400" b="1" dirty="0">
                <a:solidFill>
                  <a:srgbClr val="00B0F0"/>
                </a:solidFill>
              </a:rPr>
              <a:t> </a:t>
            </a:r>
            <a:r>
              <a:rPr lang="en-US" sz="1400" b="1" dirty="0" smtClean="0">
                <a:solidFill>
                  <a:srgbClr val="00B0F0"/>
                </a:solidFill>
              </a:rPr>
              <a:t>360°, </a:t>
            </a:r>
            <a:r>
              <a:rPr lang="en-US" sz="1400" b="1" dirty="0" err="1" smtClean="0">
                <a:solidFill>
                  <a:srgbClr val="00B0F0"/>
                </a:solidFill>
              </a:rPr>
              <a:t>Doble</a:t>
            </a:r>
            <a:r>
              <a:rPr lang="en-US" sz="1400" b="1" dirty="0" smtClean="0">
                <a:solidFill>
                  <a:srgbClr val="00B0F0"/>
                </a:solidFill>
              </a:rPr>
              <a:t> </a:t>
            </a:r>
            <a:r>
              <a:rPr lang="en-US" sz="1400" b="1" dirty="0" err="1" smtClean="0">
                <a:solidFill>
                  <a:srgbClr val="00B0F0"/>
                </a:solidFill>
              </a:rPr>
              <a:t>cabeza</a:t>
            </a:r>
            <a:r>
              <a:rPr lang="en-US" sz="1400" b="1" dirty="0" smtClean="0">
                <a:solidFill>
                  <a:srgbClr val="00B0F0"/>
                </a:solidFill>
              </a:rPr>
              <a:t>.</a:t>
            </a:r>
          </a:p>
          <a:p>
            <a:r>
              <a:rPr lang="en-US" sz="1400" dirty="0" smtClean="0"/>
              <a:t>El Sistema Renishaw de </a:t>
            </a:r>
            <a:r>
              <a:rPr lang="en-US" sz="1400" dirty="0" err="1" smtClean="0"/>
              <a:t>doble</a:t>
            </a:r>
            <a:r>
              <a:rPr lang="en-US" sz="1400" dirty="0" smtClean="0"/>
              <a:t> </a:t>
            </a:r>
            <a:r>
              <a:rPr lang="en-US" sz="1400" dirty="0" err="1" smtClean="0"/>
              <a:t>cabeza</a:t>
            </a:r>
            <a:r>
              <a:rPr lang="en-US" sz="1400" dirty="0" smtClean="0"/>
              <a:t> </a:t>
            </a:r>
            <a:r>
              <a:rPr lang="en-US" sz="1400" dirty="0" err="1" smtClean="0"/>
              <a:t>monta</a:t>
            </a:r>
            <a:r>
              <a:rPr lang="en-US" sz="1400" dirty="0" smtClean="0"/>
              <a:t> las </a:t>
            </a:r>
            <a:r>
              <a:rPr lang="en-US" sz="1400" dirty="0" err="1" smtClean="0"/>
              <a:t>cabezas</a:t>
            </a:r>
            <a:r>
              <a:rPr lang="en-US" sz="1400" dirty="0" smtClean="0"/>
              <a:t> </a:t>
            </a:r>
            <a:r>
              <a:rPr lang="en-US" sz="1400" dirty="0" err="1" smtClean="0"/>
              <a:t>en</a:t>
            </a:r>
            <a:r>
              <a:rPr lang="en-US" sz="1400" dirty="0" smtClean="0"/>
              <a:t> un patron X. (lo que </a:t>
            </a:r>
            <a:r>
              <a:rPr lang="en-US" sz="1400" dirty="0" err="1" smtClean="0"/>
              <a:t>llamamos</a:t>
            </a:r>
            <a:r>
              <a:rPr lang="en-US" sz="1400" dirty="0" smtClean="0"/>
              <a:t> el </a:t>
            </a:r>
            <a:r>
              <a:rPr lang="en-US" sz="1400" dirty="0" err="1" smtClean="0"/>
              <a:t>montaje</a:t>
            </a:r>
            <a:r>
              <a:rPr lang="en-US" sz="1400" dirty="0" smtClean="0"/>
              <a:t> de la </a:t>
            </a:r>
            <a:r>
              <a:rPr lang="en-US" sz="1400" dirty="0" err="1" smtClean="0"/>
              <a:t>Pricesa</a:t>
            </a:r>
            <a:r>
              <a:rPr lang="en-US" sz="1400" dirty="0" smtClean="0"/>
              <a:t> Leia…)</a:t>
            </a:r>
          </a:p>
          <a:p>
            <a:r>
              <a:rPr lang="en-US" sz="1400" dirty="0" err="1" smtClean="0"/>
              <a:t>Cada</a:t>
            </a:r>
            <a:r>
              <a:rPr lang="en-US" sz="1400" dirty="0" smtClean="0"/>
              <a:t> </a:t>
            </a:r>
            <a:r>
              <a:rPr lang="en-US" sz="1400" dirty="0" err="1" smtClean="0"/>
              <a:t>cabeza</a:t>
            </a:r>
            <a:r>
              <a:rPr lang="en-US" sz="1400" dirty="0" smtClean="0"/>
              <a:t> </a:t>
            </a:r>
            <a:r>
              <a:rPr lang="en-US" sz="1400" dirty="0" err="1" smtClean="0"/>
              <a:t>tiene</a:t>
            </a:r>
            <a:r>
              <a:rPr lang="en-US" sz="1400" dirty="0" smtClean="0"/>
              <a:t> un </a:t>
            </a:r>
            <a:r>
              <a:rPr lang="en-US" sz="1400" dirty="0" err="1" smtClean="0"/>
              <a:t>ófset</a:t>
            </a:r>
            <a:r>
              <a:rPr lang="en-US" sz="1400" dirty="0" smtClean="0"/>
              <a:t> de 45° y </a:t>
            </a:r>
            <a:r>
              <a:rPr lang="en-US" sz="1400" dirty="0" err="1" smtClean="0"/>
              <a:t>guiñada</a:t>
            </a:r>
            <a:r>
              <a:rPr lang="en-US" sz="1400" dirty="0" smtClean="0"/>
              <a:t> </a:t>
            </a:r>
            <a:r>
              <a:rPr lang="en-US" sz="1400" dirty="0" err="1" smtClean="0"/>
              <a:t>en</a:t>
            </a:r>
            <a:r>
              <a:rPr lang="en-US" sz="1400" dirty="0" smtClean="0"/>
              <a:t> HYPACK. </a:t>
            </a:r>
            <a:r>
              <a:rPr lang="en-US" sz="1400" dirty="0" err="1" smtClean="0"/>
              <a:t>Por</a:t>
            </a:r>
            <a:r>
              <a:rPr lang="en-US" sz="1400" dirty="0" smtClean="0"/>
              <a:t> </a:t>
            </a:r>
            <a:r>
              <a:rPr lang="en-US" sz="1400" dirty="0" err="1" smtClean="0"/>
              <a:t>supuesto</a:t>
            </a:r>
            <a:r>
              <a:rPr lang="en-US" sz="1400" dirty="0" smtClean="0"/>
              <a:t>, la </a:t>
            </a:r>
            <a:r>
              <a:rPr lang="en-US" sz="1400" dirty="0" err="1" smtClean="0"/>
              <a:t>segunda</a:t>
            </a:r>
            <a:r>
              <a:rPr lang="en-US" sz="1400" dirty="0" smtClean="0"/>
              <a:t> </a:t>
            </a:r>
            <a:r>
              <a:rPr lang="en-US" sz="1400" dirty="0" err="1" smtClean="0"/>
              <a:t>cabeza</a:t>
            </a:r>
            <a:r>
              <a:rPr lang="en-US" sz="1400" dirty="0" smtClean="0"/>
              <a:t> </a:t>
            </a:r>
            <a:r>
              <a:rPr lang="en-US" sz="1400" dirty="0" err="1" smtClean="0"/>
              <a:t>tiene</a:t>
            </a:r>
            <a:r>
              <a:rPr lang="en-US" sz="1400" dirty="0" smtClean="0"/>
              <a:t> </a:t>
            </a:r>
            <a:r>
              <a:rPr lang="en-US" sz="1400" dirty="0" err="1" smtClean="0"/>
              <a:t>una</a:t>
            </a:r>
            <a:r>
              <a:rPr lang="en-US" sz="1400" dirty="0" smtClean="0"/>
              <a:t> </a:t>
            </a:r>
            <a:r>
              <a:rPr lang="en-US" sz="1400" dirty="0" err="1" smtClean="0"/>
              <a:t>guiñada</a:t>
            </a:r>
            <a:r>
              <a:rPr lang="en-US" sz="1400" dirty="0" smtClean="0"/>
              <a:t> negative.</a:t>
            </a:r>
            <a:endParaRPr lang="en-US" sz="1400" dirty="0"/>
          </a:p>
        </p:txBody>
      </p:sp>
    </p:spTree>
    <p:extLst>
      <p:ext uri="{BB962C8B-B14F-4D97-AF65-F5344CB8AC3E}">
        <p14:creationId xmlns:p14="http://schemas.microsoft.com/office/powerpoint/2010/main" val="20152997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89A9CE01-21EF-4A5A-9BC2-3C0166766323}"/>
              </a:ext>
            </a:extLst>
          </p:cNvPr>
          <p:cNvSpPr>
            <a:spLocks noRot="1" noChangeArrowheads="1"/>
          </p:cNvSpPr>
          <p:nvPr/>
        </p:nvSpPr>
        <p:spPr bwMode="auto">
          <a:xfrm>
            <a:off x="323196" y="0"/>
            <a:ext cx="6337300" cy="96361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Ofsets Prueba Parcheo</a:t>
            </a:r>
          </a:p>
        </p:txBody>
      </p:sp>
      <p:sp>
        <p:nvSpPr>
          <p:cNvPr id="45059" name="Text Box 11">
            <a:extLst>
              <a:ext uri="{FF2B5EF4-FFF2-40B4-BE49-F238E27FC236}">
                <a16:creationId xmlns:a16="http://schemas.microsoft.com/office/drawing/2014/main" xmlns="" id="{447773D4-5681-4368-92C6-87725046C114}"/>
              </a:ext>
            </a:extLst>
          </p:cNvPr>
          <p:cNvSpPr txBox="1">
            <a:spLocks noChangeArrowheads="1"/>
          </p:cNvSpPr>
          <p:nvPr/>
        </p:nvSpPr>
        <p:spPr bwMode="auto">
          <a:xfrm>
            <a:off x="326839" y="4194283"/>
            <a:ext cx="8104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dirty="0">
                <a:solidFill>
                  <a:schemeClr val="tx1">
                    <a:lumMod val="65000"/>
                    <a:lumOff val="35000"/>
                  </a:schemeClr>
                </a:solidFill>
                <a:latin typeface="+mn-lt"/>
              </a:rPr>
              <a:t>Parámetros son Aplicados a Archivo(s) de Levantamiento Seleccionados  </a:t>
            </a:r>
          </a:p>
        </p:txBody>
      </p:sp>
      <p:sp>
        <p:nvSpPr>
          <p:cNvPr id="45060" name="Text Box 11">
            <a:extLst>
              <a:ext uri="{FF2B5EF4-FFF2-40B4-BE49-F238E27FC236}">
                <a16:creationId xmlns:a16="http://schemas.microsoft.com/office/drawing/2014/main" xmlns="" id="{3EF32BD9-9F01-4B07-9E87-06FB7652FE58}"/>
              </a:ext>
            </a:extLst>
          </p:cNvPr>
          <p:cNvSpPr txBox="1">
            <a:spLocks noChangeArrowheads="1"/>
          </p:cNvSpPr>
          <p:nvPr/>
        </p:nvSpPr>
        <p:spPr bwMode="auto">
          <a:xfrm>
            <a:off x="326839" y="4913313"/>
            <a:ext cx="4967288"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65000"/>
                    <a:lumOff val="35000"/>
                  </a:schemeClr>
                </a:solidFill>
                <a:latin typeface="+mn-lt"/>
              </a:rPr>
              <a:t>Entre Resultados Prueba Parcheo:</a:t>
            </a:r>
          </a:p>
          <a:p>
            <a:pPr algn="l" rtl="0">
              <a:spcBef>
                <a:spcPts val="600"/>
              </a:spcBef>
              <a:defRPr/>
            </a:pPr>
            <a:r>
              <a:rPr lang="es" b="0" i="0" u="none">
                <a:solidFill>
                  <a:srgbClr val="0091BB"/>
                </a:solidFill>
                <a:latin typeface="+mn-lt"/>
              </a:rPr>
              <a:t>	Sonar – Guiñada, Cabeceo y Balanceo.</a:t>
            </a:r>
          </a:p>
          <a:p>
            <a:pPr algn="l" rtl="0">
              <a:spcBef>
                <a:spcPts val="600"/>
              </a:spcBef>
              <a:defRPr/>
            </a:pPr>
            <a:r>
              <a:rPr lang="es" b="0" i="0" u="none">
                <a:solidFill>
                  <a:srgbClr val="0091BB"/>
                </a:solidFill>
                <a:latin typeface="+mn-lt"/>
              </a:rPr>
              <a:t>	 Latencia GPS.</a:t>
            </a:r>
          </a:p>
        </p:txBody>
      </p:sp>
      <p:pic>
        <p:nvPicPr>
          <p:cNvPr id="2" name="Picture 1"/>
          <p:cNvPicPr>
            <a:picLocks noChangeAspect="1"/>
          </p:cNvPicPr>
          <p:nvPr/>
        </p:nvPicPr>
        <p:blipFill>
          <a:blip r:embed="rId3"/>
          <a:stretch>
            <a:fillRect/>
          </a:stretch>
        </p:blipFill>
        <p:spPr>
          <a:xfrm>
            <a:off x="421621" y="1824038"/>
            <a:ext cx="6238875" cy="2228850"/>
          </a:xfrm>
          <a:prstGeom prst="rect">
            <a:avLst/>
          </a:prstGeom>
        </p:spPr>
      </p:pic>
    </p:spTree>
    <p:extLst>
      <p:ext uri="{BB962C8B-B14F-4D97-AF65-F5344CB8AC3E}">
        <p14:creationId xmlns:p14="http://schemas.microsoft.com/office/powerpoint/2010/main" val="41325463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BEF26E22-6471-4384-989B-ED0CBFFC1A60}"/>
              </a:ext>
            </a:extLst>
          </p:cNvPr>
          <p:cNvSpPr>
            <a:spLocks noRot="1" noChangeArrowheads="1"/>
          </p:cNvSpPr>
          <p:nvPr/>
        </p:nvSpPr>
        <p:spPr bwMode="auto">
          <a:xfrm>
            <a:off x="179388" y="0"/>
            <a:ext cx="7021512"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Pestaña Procesamiento, Oleaje</a:t>
            </a:r>
          </a:p>
        </p:txBody>
      </p:sp>
      <p:sp>
        <p:nvSpPr>
          <p:cNvPr id="46083" name="Text Box 11">
            <a:extLst>
              <a:ext uri="{FF2B5EF4-FFF2-40B4-BE49-F238E27FC236}">
                <a16:creationId xmlns:a16="http://schemas.microsoft.com/office/drawing/2014/main" xmlns="" id="{68E2817E-BEE2-464D-A0A2-76849FDAB87A}"/>
              </a:ext>
            </a:extLst>
          </p:cNvPr>
          <p:cNvSpPr txBox="1">
            <a:spLocks noChangeArrowheads="1"/>
          </p:cNvSpPr>
          <p:nvPr/>
        </p:nvSpPr>
        <p:spPr bwMode="auto">
          <a:xfrm>
            <a:off x="4738688" y="3517739"/>
            <a:ext cx="4405312" cy="11541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buFont typeface="Arial" panose="020B0604020202020204" pitchFamily="34" charset="0"/>
              <a:buChar char="•"/>
              <a:defRPr/>
            </a:pPr>
            <a:r>
              <a:rPr lang="es" sz="1600" b="0" i="0" u="none">
                <a:solidFill>
                  <a:schemeClr val="bg2"/>
                </a:solidFill>
                <a:latin typeface="+mn-lt"/>
              </a:rPr>
              <a:t>Use Oleaje Marea RTK:  </a:t>
            </a:r>
            <a:r>
              <a:rPr lang="es" sz="1600" b="0" i="0" u="none">
                <a:solidFill>
                  <a:schemeClr val="tx1">
                    <a:lumMod val="65000"/>
                    <a:lumOff val="35000"/>
                  </a:schemeClr>
                </a:solidFill>
                <a:latin typeface="+mn-lt"/>
              </a:rPr>
              <a:t>Ignorar Oleaje MRU.</a:t>
            </a:r>
          </a:p>
          <a:p>
            <a:pPr algn="l" rtl="0">
              <a:spcBef>
                <a:spcPts val="300"/>
              </a:spcBef>
              <a:buFont typeface="Arial" panose="020B0604020202020204" pitchFamily="34" charset="0"/>
              <a:buChar char="•"/>
              <a:defRPr/>
            </a:pPr>
            <a:endParaRPr lang="es" altLang="en-US" sz="1600" dirty="0">
              <a:solidFill>
                <a:schemeClr val="tx1">
                  <a:lumMod val="65000"/>
                  <a:lumOff val="35000"/>
                </a:schemeClr>
              </a:solidFill>
              <a:latin typeface="+mn-lt"/>
            </a:endParaRPr>
          </a:p>
          <a:p>
            <a:pPr marL="0" indent="0" algn="l" rtl="0">
              <a:spcBef>
                <a:spcPts val="300"/>
              </a:spcBef>
              <a:defRPr/>
            </a:pPr>
            <a:r>
              <a:rPr lang="es" sz="1600" b="0" i="0" u="none">
                <a:solidFill>
                  <a:schemeClr val="tx1">
                    <a:lumMod val="65000"/>
                    <a:lumOff val="35000"/>
                  </a:schemeClr>
                </a:solidFill>
                <a:latin typeface="+mn-lt"/>
              </a:rPr>
              <a:t>Para Levantamientos LiDAR desde un drone el OLEAJE debe ser ignorado. </a:t>
            </a:r>
          </a:p>
        </p:txBody>
      </p:sp>
      <p:sp>
        <p:nvSpPr>
          <p:cNvPr id="46086" name="Text Box 11">
            <a:extLst>
              <a:ext uri="{FF2B5EF4-FFF2-40B4-BE49-F238E27FC236}">
                <a16:creationId xmlns:a16="http://schemas.microsoft.com/office/drawing/2014/main" xmlns="" id="{FA9BDEDB-C0FD-4D74-BB5C-41803B3BF3C6}"/>
              </a:ext>
            </a:extLst>
          </p:cNvPr>
          <p:cNvSpPr txBox="1">
            <a:spLocks noChangeArrowheads="1"/>
          </p:cNvSpPr>
          <p:nvPr/>
        </p:nvSpPr>
        <p:spPr bwMode="auto">
          <a:xfrm>
            <a:off x="4738688" y="1495914"/>
            <a:ext cx="4105275" cy="1231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sz="1600" b="0" i="0" u="none">
                <a:solidFill>
                  <a:schemeClr val="tx1">
                    <a:lumMod val="65000"/>
                    <a:lumOff val="35000"/>
                  </a:schemeClr>
                </a:solidFill>
                <a:latin typeface="+mn-lt"/>
              </a:rPr>
              <a:t>Resumen de Parámetros usados en Corrección de Oleaje.</a:t>
            </a:r>
          </a:p>
          <a:p>
            <a:pPr algn="l" rtl="0">
              <a:spcBef>
                <a:spcPts val="600"/>
              </a:spcBef>
              <a:buFont typeface="Arial" panose="020B0604020202020204" pitchFamily="34" charset="0"/>
              <a:buChar char="•"/>
              <a:defRPr/>
            </a:pPr>
            <a:r>
              <a:rPr lang="es" sz="1600" b="0" i="0" u="none">
                <a:solidFill>
                  <a:schemeClr val="tx1">
                    <a:lumMod val="65000"/>
                    <a:lumOff val="35000"/>
                  </a:schemeClr>
                </a:solidFill>
                <a:latin typeface="+mn-lt"/>
              </a:rPr>
              <a:t>Haga clic en Oleaje… para Cambiar.</a:t>
            </a:r>
          </a:p>
          <a:p>
            <a:pPr algn="l" rtl="0">
              <a:spcBef>
                <a:spcPts val="600"/>
              </a:spcBef>
              <a:buFont typeface="Arial" panose="020B0604020202020204" pitchFamily="34" charset="0"/>
              <a:buChar char="•"/>
              <a:defRPr/>
            </a:pPr>
            <a:r>
              <a:rPr lang="es" sz="1600" b="0" i="0" u="none">
                <a:solidFill>
                  <a:schemeClr val="tx1">
                    <a:lumMod val="65000"/>
                    <a:lumOff val="35000"/>
                  </a:schemeClr>
                </a:solidFill>
                <a:latin typeface="+mn-lt"/>
              </a:rPr>
              <a:t>Aplicado a Archivo(s) de Levantamiento Seleccionados  </a:t>
            </a:r>
          </a:p>
        </p:txBody>
      </p:sp>
      <p:cxnSp>
        <p:nvCxnSpPr>
          <p:cNvPr id="3" name="Straight Connector 2">
            <a:extLst>
              <a:ext uri="{FF2B5EF4-FFF2-40B4-BE49-F238E27FC236}">
                <a16:creationId xmlns:a16="http://schemas.microsoft.com/office/drawing/2014/main" xmlns="" id="{E45BB1B4-AA23-439F-BAE6-D7CA39C6C132}"/>
              </a:ext>
            </a:extLst>
          </p:cNvPr>
          <p:cNvCxnSpPr/>
          <p:nvPr/>
        </p:nvCxnSpPr>
        <p:spPr>
          <a:xfrm>
            <a:off x="250825" y="3033713"/>
            <a:ext cx="8667750"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250824" y="3242654"/>
            <a:ext cx="4141881" cy="3241047"/>
          </a:xfrm>
          <a:prstGeom prst="rect">
            <a:avLst/>
          </a:prstGeom>
          <a:ln>
            <a:solidFill>
              <a:schemeClr val="tx1"/>
            </a:solidFill>
          </a:ln>
        </p:spPr>
      </p:pic>
      <p:pic>
        <p:nvPicPr>
          <p:cNvPr id="4" name="Picture 3"/>
          <p:cNvPicPr>
            <a:picLocks noChangeAspect="1"/>
          </p:cNvPicPr>
          <p:nvPr/>
        </p:nvPicPr>
        <p:blipFill>
          <a:blip r:embed="rId4"/>
          <a:stretch>
            <a:fillRect/>
          </a:stretch>
        </p:blipFill>
        <p:spPr>
          <a:xfrm>
            <a:off x="250825" y="1130302"/>
            <a:ext cx="4267387" cy="1882671"/>
          </a:xfrm>
          <a:prstGeom prst="rect">
            <a:avLst/>
          </a:prstGeom>
        </p:spPr>
      </p:pic>
    </p:spTree>
    <p:extLst>
      <p:ext uri="{BB962C8B-B14F-4D97-AF65-F5344CB8AC3E}">
        <p14:creationId xmlns:p14="http://schemas.microsoft.com/office/powerpoint/2010/main" val="31544659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6F641001-149E-4814-B151-3D08FE180625}"/>
              </a:ext>
            </a:extLst>
          </p:cNvPr>
          <p:cNvSpPr>
            <a:spLocks noRot="1" noChangeArrowheads="1"/>
          </p:cNvSpPr>
          <p:nvPr/>
        </p:nvSpPr>
        <p:spPr bwMode="auto">
          <a:xfrm>
            <a:off x="179388" y="0"/>
            <a:ext cx="7237412"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Pestaña Procesamiento, Sonar</a:t>
            </a:r>
          </a:p>
        </p:txBody>
      </p:sp>
      <p:pic>
        <p:nvPicPr>
          <p:cNvPr id="686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3" y="1557338"/>
            <a:ext cx="4813300"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 Box 11">
            <a:extLst>
              <a:ext uri="{FF2B5EF4-FFF2-40B4-BE49-F238E27FC236}">
                <a16:creationId xmlns:a16="http://schemas.microsoft.com/office/drawing/2014/main" xmlns="" id="{B728DA9A-A0DA-4820-BB3E-63B6CEE2CD51}"/>
              </a:ext>
            </a:extLst>
          </p:cNvPr>
          <p:cNvSpPr txBox="1">
            <a:spLocks noChangeArrowheads="1"/>
          </p:cNvSpPr>
          <p:nvPr/>
        </p:nvSpPr>
        <p:spPr bwMode="auto">
          <a:xfrm>
            <a:off x="5040313" y="1557338"/>
            <a:ext cx="3917950" cy="1231106"/>
          </a:xfrm>
          <a:prstGeom prst="rect">
            <a:avLst/>
          </a:prstGeom>
          <a:solidFill>
            <a:schemeClr val="bg1"/>
          </a:solidFill>
          <a:ln w="9525">
            <a:noFill/>
            <a:miter lim="800000"/>
            <a:headEnd/>
            <a:tailEnd/>
          </a:ln>
        </p:spPr>
        <p:txBody>
          <a:bodyPr>
            <a:spAutoFit/>
          </a:bodyPr>
          <a:lstStyle/>
          <a:p>
            <a:pPr marL="285750" indent="-285750" algn="l" rtl="0">
              <a:spcBef>
                <a:spcPts val="600"/>
              </a:spcBef>
              <a:buFontTx/>
              <a:buChar char="•"/>
              <a:defRPr/>
            </a:pPr>
            <a:r>
              <a:rPr lang="es" sz="1600" b="0" i="0" u="none">
                <a:solidFill>
                  <a:schemeClr val="tx1">
                    <a:lumMod val="75000"/>
                    <a:lumOff val="25000"/>
                  </a:schemeClr>
                </a:solidFill>
                <a:latin typeface="+mj-lt"/>
              </a:rPr>
              <a:t>Resumen de Procesamiento Sonar.</a:t>
            </a:r>
          </a:p>
          <a:p>
            <a:pPr marL="285750" indent="-285750" algn="l" rtl="0">
              <a:spcBef>
                <a:spcPts val="600"/>
              </a:spcBef>
              <a:buFontTx/>
              <a:buChar char="•"/>
              <a:defRPr/>
            </a:pPr>
            <a:r>
              <a:rPr lang="es" sz="1600" b="0" i="0" u="none">
                <a:solidFill>
                  <a:schemeClr val="tx1">
                    <a:lumMod val="75000"/>
                    <a:lumOff val="25000"/>
                  </a:schemeClr>
                </a:solidFill>
                <a:latin typeface="+mj-lt"/>
              </a:rPr>
              <a:t>Haga clic en Sonar… para Cambiar.</a:t>
            </a:r>
          </a:p>
          <a:p>
            <a:pPr marL="285750" indent="-285750" algn="l" rtl="0">
              <a:spcBef>
                <a:spcPts val="600"/>
              </a:spcBef>
              <a:buFontTx/>
              <a:buChar char="•"/>
              <a:defRPr/>
            </a:pPr>
            <a:r>
              <a:rPr lang="es" sz="1600" b="0" i="0" u="none">
                <a:solidFill>
                  <a:schemeClr val="tx1">
                    <a:lumMod val="75000"/>
                    <a:lumOff val="25000"/>
                  </a:schemeClr>
                </a:solidFill>
                <a:latin typeface="+mj-lt"/>
              </a:rPr>
              <a:t>Aplicado a Archivo(s) de Levantamiento Seleccionados  </a:t>
            </a:r>
          </a:p>
        </p:txBody>
      </p:sp>
      <p:cxnSp>
        <p:nvCxnSpPr>
          <p:cNvPr id="8" name="Straight Connector 7">
            <a:extLst>
              <a:ext uri="{FF2B5EF4-FFF2-40B4-BE49-F238E27FC236}">
                <a16:creationId xmlns:a16="http://schemas.microsoft.com/office/drawing/2014/main" xmlns="" id="{02C8D554-3141-4B9B-A329-95BBB468472D}"/>
              </a:ext>
            </a:extLst>
          </p:cNvPr>
          <p:cNvCxnSpPr/>
          <p:nvPr/>
        </p:nvCxnSpPr>
        <p:spPr>
          <a:xfrm>
            <a:off x="157163" y="3070225"/>
            <a:ext cx="8667750" cy="0"/>
          </a:xfrm>
          <a:prstGeom prst="line">
            <a:avLst/>
          </a:prstGeom>
        </p:spPr>
        <p:style>
          <a:lnRef idx="1">
            <a:schemeClr val="accent1"/>
          </a:lnRef>
          <a:fillRef idx="0">
            <a:schemeClr val="accent1"/>
          </a:fillRef>
          <a:effectRef idx="0">
            <a:schemeClr val="accent1"/>
          </a:effectRef>
          <a:fontRef idx="minor">
            <a:schemeClr val="tx1"/>
          </a:fontRef>
        </p:style>
      </p:cxnSp>
      <p:sp>
        <p:nvSpPr>
          <p:cNvPr id="31751" name="Text Box 11">
            <a:extLst>
              <a:ext uri="{FF2B5EF4-FFF2-40B4-BE49-F238E27FC236}">
                <a16:creationId xmlns:a16="http://schemas.microsoft.com/office/drawing/2014/main" xmlns="" id="{CFB9DCB1-2308-4C08-9E97-FC4B83397790}"/>
              </a:ext>
            </a:extLst>
          </p:cNvPr>
          <p:cNvSpPr txBox="1">
            <a:spLocks noChangeArrowheads="1"/>
          </p:cNvSpPr>
          <p:nvPr/>
        </p:nvSpPr>
        <p:spPr bwMode="auto">
          <a:xfrm>
            <a:off x="157163" y="3228975"/>
            <a:ext cx="3852862" cy="2954655"/>
          </a:xfrm>
          <a:prstGeom prst="rect">
            <a:avLst/>
          </a:prstGeom>
          <a:solidFill>
            <a:schemeClr val="bg1"/>
          </a:solidFill>
          <a:ln w="9525">
            <a:noFill/>
            <a:miter lim="800000"/>
            <a:headEnd/>
            <a:tailEnd/>
          </a:ln>
        </p:spPr>
        <p:txBody>
          <a:bodyPr>
            <a:spAutoFit/>
          </a:bodyPr>
          <a:lstStyle/>
          <a:p>
            <a:pPr marL="285750" indent="-285750" algn="l" rtl="0">
              <a:spcBef>
                <a:spcPts val="600"/>
              </a:spcBef>
              <a:buFontTx/>
              <a:buChar char="•"/>
              <a:defRPr/>
            </a:pPr>
            <a:r>
              <a:rPr lang="es" sz="1200" b="0" i="0" u="none" dirty="0">
                <a:solidFill>
                  <a:schemeClr val="tx1">
                    <a:lumMod val="75000"/>
                    <a:lumOff val="25000"/>
                  </a:schemeClr>
                </a:solidFill>
                <a:latin typeface="+mj-lt"/>
              </a:rPr>
              <a:t>ID Sonar:  Desde Configuración EQUIPOS.</a:t>
            </a:r>
          </a:p>
          <a:p>
            <a:pPr marL="285750" indent="-285750" algn="l" rtl="0">
              <a:spcBef>
                <a:spcPts val="600"/>
              </a:spcBef>
              <a:buFontTx/>
              <a:buChar char="•"/>
              <a:defRPr/>
            </a:pPr>
            <a:r>
              <a:rPr lang="es" sz="1200" b="0" i="0" u="none" dirty="0">
                <a:solidFill>
                  <a:schemeClr val="tx1">
                    <a:lumMod val="75000"/>
                    <a:lumOff val="25000"/>
                  </a:schemeClr>
                </a:solidFill>
                <a:latin typeface="+mj-lt"/>
              </a:rPr>
              <a:t>Ajuste SVP cada Ping:  Defina Tope del Perfil Usando SV Desde Sonar.</a:t>
            </a:r>
          </a:p>
          <a:p>
            <a:pPr marL="285750" indent="-285750" algn="l" rtl="0">
              <a:spcBef>
                <a:spcPts val="600"/>
              </a:spcBef>
              <a:buFontTx/>
              <a:buChar char="•"/>
              <a:defRPr/>
            </a:pPr>
            <a:r>
              <a:rPr lang="es" sz="1200" b="0" i="0" u="none" dirty="0">
                <a:solidFill>
                  <a:schemeClr val="tx1">
                    <a:lumMod val="75000"/>
                    <a:lumOff val="25000"/>
                  </a:schemeClr>
                </a:solidFill>
                <a:latin typeface="+mj-lt"/>
              </a:rPr>
              <a:t>Trazado Rayos:  Correcciones por Ruta Rayos a traves del Agua.</a:t>
            </a:r>
          </a:p>
          <a:p>
            <a:pPr marL="685800" lvl="1" indent="-285750" algn="l" rtl="0">
              <a:spcBef>
                <a:spcPts val="600"/>
              </a:spcBef>
              <a:buFont typeface="Arial" charset="0"/>
              <a:buChar char="•"/>
              <a:defRPr/>
            </a:pPr>
            <a:r>
              <a:rPr lang="es" sz="1200" b="0" i="0" u="none" dirty="0">
                <a:solidFill>
                  <a:srgbClr val="0091BB"/>
                </a:solidFill>
                <a:latin typeface="+mj-lt"/>
              </a:rPr>
              <a:t>Método Línea:  Rápido.  Mejor para Aguas Someras.</a:t>
            </a:r>
          </a:p>
          <a:p>
            <a:pPr marL="685800" lvl="1" indent="-285750" algn="l" rtl="0">
              <a:spcBef>
                <a:spcPts val="600"/>
              </a:spcBef>
              <a:buFont typeface="Arial" charset="0"/>
              <a:buChar char="•"/>
              <a:defRPr/>
            </a:pPr>
            <a:r>
              <a:rPr lang="es" sz="1200" b="0" i="0" u="none" dirty="0">
                <a:solidFill>
                  <a:srgbClr val="0091BB"/>
                </a:solidFill>
                <a:latin typeface="+mj-lt"/>
              </a:rPr>
              <a:t>Método Arco:  Mejor para Aguas Profundas.</a:t>
            </a:r>
          </a:p>
          <a:p>
            <a:pPr marL="685800" lvl="1" indent="-285750" algn="l" rtl="0">
              <a:spcBef>
                <a:spcPts val="600"/>
              </a:spcBef>
              <a:buFont typeface="Arial" charset="0"/>
              <a:buChar char="•"/>
              <a:defRPr/>
            </a:pPr>
            <a:r>
              <a:rPr lang="es" sz="1200" b="0" i="0" u="none" dirty="0">
                <a:solidFill>
                  <a:srgbClr val="0091BB"/>
                </a:solidFill>
                <a:latin typeface="+mj-lt"/>
              </a:rPr>
              <a:t>Auto Seleccionar:  Programa Decide Cual Método es Adecuado.</a:t>
            </a:r>
          </a:p>
          <a:p>
            <a:pPr marL="285750" indent="-285750" algn="l" rtl="0">
              <a:spcBef>
                <a:spcPts val="600"/>
              </a:spcBef>
              <a:buFontTx/>
              <a:buChar char="•"/>
              <a:defRPr/>
            </a:pPr>
            <a:r>
              <a:rPr lang="es" sz="1200" b="0" i="0" u="none" dirty="0">
                <a:solidFill>
                  <a:schemeClr val="tx1">
                    <a:lumMod val="75000"/>
                    <a:lumOff val="25000"/>
                  </a:schemeClr>
                </a:solidFill>
                <a:latin typeface="+mj-lt"/>
              </a:rPr>
              <a:t>Pre-reducción:  Reducción de Datos No intuitiva.  Remueve Porcentaje Seleccionado de pings. (mejor usar otros métodos)</a:t>
            </a:r>
          </a:p>
        </p:txBody>
      </p:sp>
      <p:pic>
        <p:nvPicPr>
          <p:cNvPr id="6861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7975" y="3228975"/>
            <a:ext cx="4840288"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50406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37ADC3DE-EBF7-41B4-8012-949EFB1EBD7F}"/>
              </a:ext>
            </a:extLst>
          </p:cNvPr>
          <p:cNvSpPr/>
          <p:nvPr/>
        </p:nvSpPr>
        <p:spPr>
          <a:xfrm>
            <a:off x="0" y="657225"/>
            <a:ext cx="9144000" cy="6200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5122" name="Rectangle 2">
            <a:extLst>
              <a:ext uri="{FF2B5EF4-FFF2-40B4-BE49-F238E27FC236}">
                <a16:creationId xmlns:a16="http://schemas.microsoft.com/office/drawing/2014/main" xmlns="" id="{C6712870-FEA6-41BE-8F59-130899B18788}"/>
              </a:ext>
            </a:extLst>
          </p:cNvPr>
          <p:cNvSpPr>
            <a:spLocks noRot="1" noChangeArrowheads="1"/>
          </p:cNvSpPr>
          <p:nvPr/>
        </p:nvSpPr>
        <p:spPr bwMode="auto">
          <a:xfrm>
            <a:off x="179388" y="0"/>
            <a:ext cx="7416800"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Disposición MBMAX64</a:t>
            </a:r>
          </a:p>
        </p:txBody>
      </p:sp>
      <p:sp>
        <p:nvSpPr>
          <p:cNvPr id="48132" name="Text Box 11">
            <a:extLst>
              <a:ext uri="{FF2B5EF4-FFF2-40B4-BE49-F238E27FC236}">
                <a16:creationId xmlns:a16="http://schemas.microsoft.com/office/drawing/2014/main" xmlns="" id="{DD036D02-F757-4714-860F-85D5C192F00B}"/>
              </a:ext>
            </a:extLst>
          </p:cNvPr>
          <p:cNvSpPr txBox="1">
            <a:spLocks noChangeArrowheads="1"/>
          </p:cNvSpPr>
          <p:nvPr/>
        </p:nvSpPr>
        <p:spPr bwMode="auto">
          <a:xfrm>
            <a:off x="647700" y="1196975"/>
            <a:ext cx="7416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ts val="600"/>
              </a:spcBef>
              <a:defRPr/>
            </a:pPr>
            <a:r>
              <a:rPr lang="es" sz="1600" b="0" i="0" u="none">
                <a:solidFill>
                  <a:schemeClr val="tx1">
                    <a:lumMod val="75000"/>
                    <a:lumOff val="25000"/>
                  </a:schemeClr>
                </a:solidFill>
                <a:latin typeface="+mn-lt"/>
              </a:rPr>
              <a:t>Panel Superior:  </a:t>
            </a:r>
            <a:r>
              <a:rPr lang="es" sz="1600" b="0" i="0" u="none">
                <a:solidFill>
                  <a:srgbClr val="0091BB"/>
                </a:solidFill>
                <a:latin typeface="+mn-lt"/>
              </a:rPr>
              <a:t>Aplica Sólo a las Ventanas de Levantamiento y Datos</a:t>
            </a:r>
            <a:r>
              <a:rPr lang="es" sz="1600" b="0" i="0" u="none">
                <a:latin typeface="+mn-lt"/>
              </a:rPr>
              <a:t>.</a:t>
            </a:r>
          </a:p>
        </p:txBody>
      </p:sp>
      <p:sp>
        <p:nvSpPr>
          <p:cNvPr id="33797" name="Text Box 11">
            <a:extLst>
              <a:ext uri="{FF2B5EF4-FFF2-40B4-BE49-F238E27FC236}">
                <a16:creationId xmlns:a16="http://schemas.microsoft.com/office/drawing/2014/main" xmlns="" id="{A27FF69E-F052-42AD-80EF-2958EE0A2450}"/>
              </a:ext>
            </a:extLst>
          </p:cNvPr>
          <p:cNvSpPr txBox="1">
            <a:spLocks noChangeArrowheads="1"/>
          </p:cNvSpPr>
          <p:nvPr/>
        </p:nvSpPr>
        <p:spPr bwMode="auto">
          <a:xfrm>
            <a:off x="431540" y="1700808"/>
            <a:ext cx="430887" cy="4104456"/>
          </a:xfrm>
          <a:prstGeom prst="rect">
            <a:avLst/>
          </a:prstGeom>
          <a:noFill/>
          <a:ln w="9525">
            <a:noFill/>
            <a:miter lim="800000"/>
            <a:headEnd/>
            <a:tailEnd/>
          </a:ln>
        </p:spPr>
        <p:txBody>
          <a:bodyPr vert="vert270">
            <a:spAutoFit/>
          </a:bodyPr>
          <a:lstStyle/>
          <a:p>
            <a:pPr algn="l" rtl="0">
              <a:spcBef>
                <a:spcPts val="600"/>
              </a:spcBef>
              <a:defRPr/>
            </a:pPr>
            <a:r>
              <a:rPr lang="es" sz="1600" b="0" i="0" u="none">
                <a:solidFill>
                  <a:schemeClr val="tx1">
                    <a:lumMod val="75000"/>
                    <a:lumOff val="25000"/>
                  </a:schemeClr>
                </a:solidFill>
                <a:latin typeface="+mn-lt"/>
              </a:rPr>
              <a:t>Panel Izquierdo:  </a:t>
            </a:r>
            <a:r>
              <a:rPr lang="es" sz="1600" b="0" i="0" u="none">
                <a:solidFill>
                  <a:srgbClr val="0091BB"/>
                </a:solidFill>
                <a:latin typeface="+mn-lt"/>
              </a:rPr>
              <a:t>Aplica a Todas las Ventanas y Datos</a:t>
            </a:r>
          </a:p>
        </p:txBody>
      </p:sp>
      <p:sp>
        <p:nvSpPr>
          <p:cNvPr id="48134" name="Text Box 11">
            <a:extLst>
              <a:ext uri="{FF2B5EF4-FFF2-40B4-BE49-F238E27FC236}">
                <a16:creationId xmlns:a16="http://schemas.microsoft.com/office/drawing/2014/main" xmlns="" id="{B429538A-6D00-4905-9746-2FAF744F71CE}"/>
              </a:ext>
            </a:extLst>
          </p:cNvPr>
          <p:cNvSpPr txBox="1">
            <a:spLocks noChangeArrowheads="1"/>
          </p:cNvSpPr>
          <p:nvPr/>
        </p:nvSpPr>
        <p:spPr bwMode="auto">
          <a:xfrm>
            <a:off x="1079500" y="5984875"/>
            <a:ext cx="6911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ts val="600"/>
              </a:spcBef>
              <a:defRPr/>
            </a:pPr>
            <a:r>
              <a:rPr lang="es" sz="1600" b="0" i="0" u="none">
                <a:solidFill>
                  <a:schemeClr val="tx1">
                    <a:lumMod val="75000"/>
                    <a:lumOff val="25000"/>
                  </a:schemeClr>
                </a:solidFill>
                <a:latin typeface="+mn-lt"/>
              </a:rPr>
              <a:t>Barra Estado:  </a:t>
            </a:r>
            <a:r>
              <a:rPr lang="es" sz="1600" b="0" i="0" u="none">
                <a:solidFill>
                  <a:srgbClr val="0091BB"/>
                </a:solidFill>
                <a:latin typeface="+mn-lt"/>
              </a:rPr>
              <a:t>Dato de un Punto y Mediciones Entre Puntos.</a:t>
            </a:r>
          </a:p>
        </p:txBody>
      </p:sp>
      <p:sp>
        <p:nvSpPr>
          <p:cNvPr id="33799" name="Text Box 11">
            <a:extLst>
              <a:ext uri="{FF2B5EF4-FFF2-40B4-BE49-F238E27FC236}">
                <a16:creationId xmlns:a16="http://schemas.microsoft.com/office/drawing/2014/main" xmlns="" id="{1D37B1BC-4B20-4366-837D-FF9C36170778}"/>
              </a:ext>
            </a:extLst>
          </p:cNvPr>
          <p:cNvSpPr txBox="1">
            <a:spLocks noChangeArrowheads="1"/>
          </p:cNvSpPr>
          <p:nvPr/>
        </p:nvSpPr>
        <p:spPr bwMode="auto">
          <a:xfrm>
            <a:off x="7956376" y="1808820"/>
            <a:ext cx="923330" cy="3758406"/>
          </a:xfrm>
          <a:prstGeom prst="rect">
            <a:avLst/>
          </a:prstGeom>
          <a:noFill/>
          <a:ln>
            <a:noFill/>
          </a:ln>
          <a:extLst/>
        </p:spPr>
        <p:txBody>
          <a:bodyPr vert="vert270">
            <a:spAutoFit/>
          </a:bodyPr>
          <a:lstStyle>
            <a:lvl1pPr>
              <a:spcBef>
                <a:spcPct val="20000"/>
              </a:spcBef>
              <a:defRPr sz="2000">
                <a:solidFill>
                  <a:schemeClr val="tx1"/>
                </a:solidFill>
                <a:latin typeface="Arial" charset="0"/>
              </a:defRPr>
            </a:lvl1pPr>
            <a:lvl2pPr marL="742950" indent="-285750">
              <a:spcBef>
                <a:spcPct val="20000"/>
              </a:spcBef>
              <a:defRPr sz="2000">
                <a:solidFill>
                  <a:schemeClr val="tx1"/>
                </a:solidFill>
                <a:latin typeface="Arial" charset="0"/>
              </a:defRPr>
            </a:lvl2pPr>
            <a:lvl3pPr marL="1143000" indent="-228600">
              <a:spcBef>
                <a:spcPct val="20000"/>
              </a:spcBef>
              <a:defRPr>
                <a:solidFill>
                  <a:schemeClr val="tx1"/>
                </a:solidFill>
                <a:latin typeface="Arial" charset="0"/>
              </a:defRPr>
            </a:lvl3pPr>
            <a:lvl4pPr marL="1600200" indent="-228600">
              <a:spcBef>
                <a:spcPct val="20000"/>
              </a:spcBef>
              <a:defRPr sz="1600">
                <a:solidFill>
                  <a:schemeClr val="tx1"/>
                </a:solidFill>
                <a:latin typeface="Arial" charset="0"/>
              </a:defRPr>
            </a:lvl4pPr>
            <a:lvl5pPr marL="2057400" indent="-228600">
              <a:spcBef>
                <a:spcPct val="20000"/>
              </a:spcBef>
              <a:defRPr sz="1400">
                <a:solidFill>
                  <a:schemeClr val="tx1"/>
                </a:solidFill>
                <a:latin typeface="Arial" charset="0"/>
              </a:defRPr>
            </a:lvl5pPr>
            <a:lvl6pPr marL="2514600" indent="-228600" eaLnBrk="0" fontAlgn="base" hangingPunct="0">
              <a:spcBef>
                <a:spcPct val="20000"/>
              </a:spcBef>
              <a:spcAft>
                <a:spcPct val="0"/>
              </a:spcAft>
              <a:defRPr sz="1400">
                <a:solidFill>
                  <a:schemeClr val="tx1"/>
                </a:solidFill>
                <a:latin typeface="Arial" charset="0"/>
              </a:defRPr>
            </a:lvl6pPr>
            <a:lvl7pPr marL="2971800" indent="-228600" eaLnBrk="0" fontAlgn="base" hangingPunct="0">
              <a:spcBef>
                <a:spcPct val="20000"/>
              </a:spcBef>
              <a:spcAft>
                <a:spcPct val="0"/>
              </a:spcAft>
              <a:defRPr sz="1400">
                <a:solidFill>
                  <a:schemeClr val="tx1"/>
                </a:solidFill>
                <a:latin typeface="Arial" charset="0"/>
              </a:defRPr>
            </a:lvl7pPr>
            <a:lvl8pPr marL="3429000" indent="-228600" eaLnBrk="0" fontAlgn="base" hangingPunct="0">
              <a:spcBef>
                <a:spcPct val="20000"/>
              </a:spcBef>
              <a:spcAft>
                <a:spcPct val="0"/>
              </a:spcAft>
              <a:defRPr sz="1400">
                <a:solidFill>
                  <a:schemeClr val="tx1"/>
                </a:solidFill>
                <a:latin typeface="Arial" charset="0"/>
              </a:defRPr>
            </a:lvl8pPr>
            <a:lvl9pPr marL="3886200" indent="-228600" eaLnBrk="0" fontAlgn="base" hangingPunct="0">
              <a:spcBef>
                <a:spcPct val="20000"/>
              </a:spcBef>
              <a:spcAft>
                <a:spcPct val="0"/>
              </a:spcAft>
              <a:defRPr sz="1400">
                <a:solidFill>
                  <a:schemeClr val="tx1"/>
                </a:solidFill>
                <a:latin typeface="Arial" charset="0"/>
              </a:defRPr>
            </a:lvl9pPr>
          </a:lstStyle>
          <a:p>
            <a:pPr algn="l" rtl="0">
              <a:spcBef>
                <a:spcPts val="600"/>
              </a:spcBef>
              <a:defRPr/>
            </a:pPr>
            <a:r>
              <a:rPr lang="es" sz="1600" b="0" i="0" u="none">
                <a:solidFill>
                  <a:schemeClr val="tx1">
                    <a:lumMod val="75000"/>
                    <a:lumOff val="25000"/>
                  </a:schemeClr>
                </a:solidFill>
                <a:latin typeface="+mn-lt"/>
              </a:rPr>
              <a:t>Ventana Levantamiento:</a:t>
            </a:r>
          </a:p>
          <a:p>
            <a:pPr algn="l" rtl="0">
              <a:spcBef>
                <a:spcPct val="0"/>
              </a:spcBef>
              <a:buFontTx/>
              <a:buChar char="•"/>
              <a:defRPr/>
            </a:pPr>
            <a:r>
              <a:rPr lang="es" sz="1600" b="0" i="0" u="none">
                <a:solidFill>
                  <a:srgbClr val="0091BB"/>
                </a:solidFill>
                <a:latin typeface="+mn-lt"/>
              </a:rPr>
              <a:t> Traqueos en Etapa 1.</a:t>
            </a:r>
          </a:p>
          <a:p>
            <a:pPr algn="l" rtl="0">
              <a:spcBef>
                <a:spcPct val="0"/>
              </a:spcBef>
              <a:buFontTx/>
              <a:buChar char="•"/>
              <a:defRPr/>
            </a:pPr>
            <a:r>
              <a:rPr lang="es" sz="1600" b="0" i="0" u="none">
                <a:solidFill>
                  <a:srgbClr val="0091BB"/>
                </a:solidFill>
                <a:latin typeface="+mn-lt"/>
              </a:rPr>
              <a:t> Matriz Levantamiento en Etapa 2.</a:t>
            </a:r>
          </a:p>
        </p:txBody>
      </p:sp>
      <p:pic>
        <p:nvPicPr>
          <p:cNvPr id="706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23963" y="1592263"/>
            <a:ext cx="666115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14158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5308F3B3-4CCE-48B6-B804-3242D5EAA70F}"/>
              </a:ext>
            </a:extLst>
          </p:cNvPr>
          <p:cNvSpPr/>
          <p:nvPr/>
        </p:nvSpPr>
        <p:spPr>
          <a:xfrm>
            <a:off x="0" y="800100"/>
            <a:ext cx="9144000" cy="5365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chemeClr val="tx1">
                  <a:lumMod val="75000"/>
                  <a:lumOff val="25000"/>
                </a:schemeClr>
              </a:solidFill>
            </a:endParaRPr>
          </a:p>
        </p:txBody>
      </p:sp>
      <p:pic>
        <p:nvPicPr>
          <p:cNvPr id="7373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571625"/>
            <a:ext cx="2652713"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a:extLst>
              <a:ext uri="{FF2B5EF4-FFF2-40B4-BE49-F238E27FC236}">
                <a16:creationId xmlns:a16="http://schemas.microsoft.com/office/drawing/2014/main" xmlns="" id="{DC2A8B83-12C9-4D85-82C7-0B8DA575CB04}"/>
              </a:ext>
            </a:extLst>
          </p:cNvPr>
          <p:cNvSpPr>
            <a:spLocks noRot="1" noChangeArrowheads="1"/>
          </p:cNvSpPr>
          <p:nvPr/>
        </p:nvSpPr>
        <p:spPr bwMode="auto">
          <a:xfrm>
            <a:off x="179388" y="0"/>
            <a:ext cx="8460410" cy="971550"/>
          </a:xfrm>
          <a:prstGeom prst="rect">
            <a:avLst/>
          </a:prstGeom>
          <a:noFill/>
          <a:ln w="9525">
            <a:noFill/>
            <a:miter lim="800000"/>
            <a:headEnd/>
            <a:tailEnd/>
          </a:ln>
        </p:spPr>
        <p:txBody>
          <a:bodyPr anchor="ctr"/>
          <a:lstStyle/>
          <a:p>
            <a:pPr algn="l" rtl="0" eaLnBrk="1" hangingPunct="1">
              <a:defRPr/>
            </a:pPr>
            <a:r>
              <a:rPr lang="es" sz="3200" b="0" i="0" u="none" dirty="0">
                <a:solidFill>
                  <a:schemeClr val="bg1"/>
                </a:solidFill>
                <a:latin typeface="+mn-lt"/>
              </a:rPr>
              <a:t>Panel Izquierdo: Archivos Levantamiento</a:t>
            </a:r>
          </a:p>
        </p:txBody>
      </p:sp>
      <p:sp>
        <p:nvSpPr>
          <p:cNvPr id="50181" name="Text Box 11">
            <a:extLst>
              <a:ext uri="{FF2B5EF4-FFF2-40B4-BE49-F238E27FC236}">
                <a16:creationId xmlns:a16="http://schemas.microsoft.com/office/drawing/2014/main" xmlns="" id="{E310138D-F98A-4992-BADF-5F3D49B63B80}"/>
              </a:ext>
            </a:extLst>
          </p:cNvPr>
          <p:cNvSpPr txBox="1">
            <a:spLocks noChangeArrowheads="1"/>
          </p:cNvSpPr>
          <p:nvPr/>
        </p:nvSpPr>
        <p:spPr bwMode="auto">
          <a:xfrm>
            <a:off x="6588125" y="1566863"/>
            <a:ext cx="2555875"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400" b="0" i="0" u="none">
                <a:solidFill>
                  <a:schemeClr val="tx1">
                    <a:lumMod val="75000"/>
                    <a:lumOff val="25000"/>
                  </a:schemeClr>
                </a:solidFill>
                <a:latin typeface="+mn-lt"/>
              </a:rPr>
              <a:t>Botones:</a:t>
            </a:r>
            <a:endParaRPr lang="es" altLang="en-US" sz="1400" dirty="0">
              <a:solidFill>
                <a:srgbClr val="0091BB"/>
              </a:solidFill>
              <a:latin typeface="+mn-lt"/>
            </a:endParaRPr>
          </a:p>
          <a:p>
            <a:pPr algn="l" rtl="0">
              <a:buFontTx/>
              <a:buChar char="•"/>
              <a:defRPr/>
            </a:pPr>
            <a:r>
              <a:rPr lang="es" sz="1400" b="0" i="0" u="none">
                <a:solidFill>
                  <a:srgbClr val="0091BB"/>
                </a:solidFill>
                <a:latin typeface="+mn-lt"/>
              </a:rPr>
              <a:t> Cargue Levantamiento</a:t>
            </a:r>
          </a:p>
          <a:p>
            <a:pPr algn="l" rtl="0">
              <a:buFontTx/>
              <a:buChar char="•"/>
              <a:defRPr/>
            </a:pPr>
            <a:r>
              <a:rPr lang="es" sz="1400" b="0" i="0" u="none">
                <a:solidFill>
                  <a:srgbClr val="0091BB"/>
                </a:solidFill>
                <a:latin typeface="+mn-lt"/>
              </a:rPr>
              <a:t> Vaya a Etapa 2</a:t>
            </a:r>
          </a:p>
          <a:p>
            <a:pPr algn="l" rtl="0">
              <a:buFontTx/>
              <a:buChar char="•"/>
              <a:defRPr/>
            </a:pPr>
            <a:r>
              <a:rPr lang="es" sz="1400" b="0" i="0" u="none">
                <a:solidFill>
                  <a:srgbClr val="0091BB"/>
                </a:solidFill>
                <a:latin typeface="+mn-lt"/>
              </a:rPr>
              <a:t> Salve Levantamiento</a:t>
            </a:r>
          </a:p>
          <a:p>
            <a:pPr algn="l" rtl="0">
              <a:buFontTx/>
              <a:buChar char="•"/>
              <a:defRPr/>
            </a:pPr>
            <a:r>
              <a:rPr lang="es" sz="1400" b="0" i="0" u="none">
                <a:solidFill>
                  <a:srgbClr val="0091BB"/>
                </a:solidFill>
                <a:latin typeface="+mn-lt"/>
              </a:rPr>
              <a:t> Editar Parámetros de Lectura</a:t>
            </a:r>
          </a:p>
          <a:p>
            <a:pPr algn="l" rtl="0">
              <a:buFontTx/>
              <a:buChar char="•"/>
              <a:defRPr/>
            </a:pPr>
            <a:r>
              <a:rPr lang="es" sz="1400" b="0" i="0" u="none">
                <a:solidFill>
                  <a:srgbClr val="0091BB"/>
                </a:solidFill>
                <a:latin typeface="+mn-lt"/>
              </a:rPr>
              <a:t> Salvar Geo TIFF</a:t>
            </a:r>
          </a:p>
          <a:p>
            <a:pPr algn="l" rtl="0">
              <a:buFontTx/>
              <a:buChar char="•"/>
              <a:defRPr/>
            </a:pPr>
            <a:r>
              <a:rPr lang="es" sz="1400" b="0" i="0" u="none">
                <a:solidFill>
                  <a:srgbClr val="0091BB"/>
                </a:solidFill>
                <a:latin typeface="+mn-lt"/>
              </a:rPr>
              <a:t> Reporte</a:t>
            </a:r>
          </a:p>
          <a:p>
            <a:pPr algn="l" rtl="0">
              <a:buFontTx/>
              <a:buChar char="•"/>
              <a:defRPr/>
            </a:pPr>
            <a:r>
              <a:rPr lang="es" sz="1400" b="0" i="0" u="none">
                <a:solidFill>
                  <a:srgbClr val="0091BB"/>
                </a:solidFill>
                <a:latin typeface="+mn-lt"/>
              </a:rPr>
              <a:t> Procesamiento CUBO</a:t>
            </a:r>
          </a:p>
        </p:txBody>
      </p:sp>
      <p:sp>
        <p:nvSpPr>
          <p:cNvPr id="50182" name="Text Box 11">
            <a:extLst>
              <a:ext uri="{FF2B5EF4-FFF2-40B4-BE49-F238E27FC236}">
                <a16:creationId xmlns:a16="http://schemas.microsoft.com/office/drawing/2014/main" xmlns="" id="{8014FC14-D31B-4FA8-A4D8-7E35F573D67C}"/>
              </a:ext>
            </a:extLst>
          </p:cNvPr>
          <p:cNvSpPr txBox="1">
            <a:spLocks noChangeArrowheads="1"/>
          </p:cNvSpPr>
          <p:nvPr/>
        </p:nvSpPr>
        <p:spPr bwMode="auto">
          <a:xfrm>
            <a:off x="792163" y="4221163"/>
            <a:ext cx="24844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400" b="0" i="0" u="none">
                <a:solidFill>
                  <a:schemeClr val="tx1">
                    <a:lumMod val="75000"/>
                    <a:lumOff val="25000"/>
                  </a:schemeClr>
                </a:solidFill>
                <a:latin typeface="+mn-lt"/>
              </a:rPr>
              <a:t>Listado Archivo y Archivos Seleccionados</a:t>
            </a:r>
          </a:p>
          <a:p>
            <a:pPr algn="l" rtl="0">
              <a:buFontTx/>
              <a:buChar char="•"/>
              <a:defRPr/>
            </a:pPr>
            <a:r>
              <a:rPr lang="es" sz="1400" b="0" i="0" u="none">
                <a:solidFill>
                  <a:schemeClr val="tx1">
                    <a:lumMod val="75000"/>
                    <a:lumOff val="25000"/>
                  </a:schemeClr>
                </a:solidFill>
                <a:latin typeface="+mn-lt"/>
              </a:rPr>
              <a:t> </a:t>
            </a:r>
            <a:r>
              <a:rPr lang="es" sz="1400" b="0" i="0" u="none">
                <a:solidFill>
                  <a:srgbClr val="0091BB"/>
                </a:solidFill>
                <a:latin typeface="+mn-lt"/>
              </a:rPr>
              <a:t>Número Archivo y Nombre</a:t>
            </a:r>
          </a:p>
          <a:p>
            <a:pPr algn="l" rtl="0">
              <a:buFontTx/>
              <a:buChar char="•"/>
              <a:defRPr/>
            </a:pPr>
            <a:r>
              <a:rPr lang="es" sz="1400" b="0" i="0" u="none">
                <a:solidFill>
                  <a:srgbClr val="0091BB"/>
                </a:solidFill>
                <a:latin typeface="+mn-lt"/>
              </a:rPr>
              <a:t> Asterisco en Archivos Modificados.</a:t>
            </a:r>
          </a:p>
          <a:p>
            <a:pPr algn="l" rtl="0">
              <a:buFontTx/>
              <a:buChar char="•"/>
              <a:defRPr/>
            </a:pPr>
            <a:r>
              <a:rPr lang="es" sz="1400" b="0" i="0" u="none">
                <a:solidFill>
                  <a:srgbClr val="0091BB"/>
                </a:solidFill>
                <a:latin typeface="+mn-lt"/>
              </a:rPr>
              <a:t> (2) Archivos en Etapa 2.</a:t>
            </a:r>
          </a:p>
        </p:txBody>
      </p:sp>
      <p:sp>
        <p:nvSpPr>
          <p:cNvPr id="50183" name="Text Box 11">
            <a:extLst>
              <a:ext uri="{FF2B5EF4-FFF2-40B4-BE49-F238E27FC236}">
                <a16:creationId xmlns:a16="http://schemas.microsoft.com/office/drawing/2014/main" xmlns="" id="{3BC0798A-2EBB-4E50-8750-515135EC2DE0}"/>
              </a:ext>
            </a:extLst>
          </p:cNvPr>
          <p:cNvSpPr txBox="1">
            <a:spLocks noChangeArrowheads="1"/>
          </p:cNvSpPr>
          <p:nvPr/>
        </p:nvSpPr>
        <p:spPr bwMode="auto">
          <a:xfrm>
            <a:off x="219075" y="2527300"/>
            <a:ext cx="24114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400" b="0" i="0" u="none">
                <a:solidFill>
                  <a:schemeClr val="tx1">
                    <a:lumMod val="75000"/>
                    <a:lumOff val="25000"/>
                  </a:schemeClr>
                </a:solidFill>
                <a:latin typeface="+mn-lt"/>
              </a:rPr>
              <a:t>Más Botones:</a:t>
            </a:r>
            <a:endParaRPr lang="es" altLang="en-US" sz="1400" dirty="0">
              <a:solidFill>
                <a:srgbClr val="0091BB"/>
              </a:solidFill>
              <a:latin typeface="+mn-lt"/>
            </a:endParaRPr>
          </a:p>
          <a:p>
            <a:pPr algn="l" rtl="0">
              <a:buFontTx/>
              <a:buChar char="•"/>
              <a:defRPr/>
            </a:pPr>
            <a:r>
              <a:rPr lang="es" sz="1400" b="0" i="0" u="none">
                <a:solidFill>
                  <a:srgbClr val="0091BB"/>
                </a:solidFill>
                <a:latin typeface="+mn-lt"/>
              </a:rPr>
              <a:t> Seleccione Todos los Archivos </a:t>
            </a:r>
          </a:p>
          <a:p>
            <a:pPr algn="l" rtl="0">
              <a:buFontTx/>
              <a:buChar char="•"/>
              <a:defRPr/>
            </a:pPr>
            <a:r>
              <a:rPr lang="es" sz="1400" b="0" i="0" u="none">
                <a:solidFill>
                  <a:srgbClr val="0091BB"/>
                </a:solidFill>
                <a:latin typeface="+mn-lt"/>
              </a:rPr>
              <a:t> Próximo Archivo Abajo</a:t>
            </a:r>
          </a:p>
          <a:p>
            <a:pPr algn="l" rtl="0">
              <a:buFontTx/>
              <a:buChar char="•"/>
              <a:defRPr/>
            </a:pPr>
            <a:r>
              <a:rPr lang="es" sz="1400" b="0" i="0" u="none">
                <a:solidFill>
                  <a:srgbClr val="0091BB"/>
                </a:solidFill>
                <a:latin typeface="+mn-lt"/>
              </a:rPr>
              <a:t> Previo Archivo Arriba</a:t>
            </a:r>
          </a:p>
          <a:p>
            <a:pPr algn="l" rtl="0">
              <a:buFontTx/>
              <a:buChar char="•"/>
              <a:defRPr/>
            </a:pPr>
            <a:r>
              <a:rPr lang="es" sz="1400" b="0" i="0" u="none">
                <a:solidFill>
                  <a:srgbClr val="0091BB"/>
                </a:solidFill>
                <a:latin typeface="+mn-lt"/>
              </a:rPr>
              <a:t> Remover Archivo Desde Levantamiento</a:t>
            </a:r>
          </a:p>
        </p:txBody>
      </p:sp>
      <p:cxnSp>
        <p:nvCxnSpPr>
          <p:cNvPr id="3" name="Straight Arrow Connector 2">
            <a:extLst>
              <a:ext uri="{FF2B5EF4-FFF2-40B4-BE49-F238E27FC236}">
                <a16:creationId xmlns:a16="http://schemas.microsoft.com/office/drawing/2014/main" xmlns="" id="{0C0ACB34-9546-4176-8D9E-1B5FCEB15628}"/>
              </a:ext>
            </a:extLst>
          </p:cNvPr>
          <p:cNvCxnSpPr/>
          <p:nvPr/>
        </p:nvCxnSpPr>
        <p:spPr>
          <a:xfrm flipH="1" flipV="1">
            <a:off x="5834063" y="2000250"/>
            <a:ext cx="733425" cy="904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xmlns="" id="{FB832E7B-593E-4DD8-A8FA-7A82980543AB}"/>
              </a:ext>
            </a:extLst>
          </p:cNvPr>
          <p:cNvCxnSpPr/>
          <p:nvPr/>
        </p:nvCxnSpPr>
        <p:spPr>
          <a:xfrm>
            <a:off x="1965325" y="2705100"/>
            <a:ext cx="1295400" cy="222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86" name="Text Box 11">
            <a:extLst>
              <a:ext uri="{FF2B5EF4-FFF2-40B4-BE49-F238E27FC236}">
                <a16:creationId xmlns:a16="http://schemas.microsoft.com/office/drawing/2014/main" xmlns="" id="{D64DEB7E-C33D-42AC-95EC-85044D53DC63}"/>
              </a:ext>
            </a:extLst>
          </p:cNvPr>
          <p:cNvSpPr txBox="1">
            <a:spLocks noChangeArrowheads="1"/>
          </p:cNvSpPr>
          <p:nvPr/>
        </p:nvSpPr>
        <p:spPr bwMode="auto">
          <a:xfrm>
            <a:off x="338138" y="1468438"/>
            <a:ext cx="207486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75000"/>
                    <a:lumOff val="25000"/>
                  </a:schemeClr>
                </a:solidFill>
                <a:latin typeface="+mn-lt"/>
              </a:rPr>
              <a:t>Opción Util:  </a:t>
            </a:r>
          </a:p>
          <a:p>
            <a:pPr algn="l" rtl="0">
              <a:spcBef>
                <a:spcPts val="600"/>
              </a:spcBef>
              <a:defRPr/>
            </a:pPr>
            <a:r>
              <a:rPr lang="es" sz="1400" b="0" i="0" u="none">
                <a:solidFill>
                  <a:srgbClr val="0091BB"/>
                </a:solidFill>
                <a:latin typeface="+mn-lt"/>
              </a:rPr>
              <a:t>Dibujar Selección o Todos los Archivos de Levantamiento</a:t>
            </a:r>
          </a:p>
        </p:txBody>
      </p:sp>
      <p:cxnSp>
        <p:nvCxnSpPr>
          <p:cNvPr id="33" name="Straight Arrow Connector 32">
            <a:extLst>
              <a:ext uri="{FF2B5EF4-FFF2-40B4-BE49-F238E27FC236}">
                <a16:creationId xmlns:a16="http://schemas.microsoft.com/office/drawing/2014/main" xmlns="" id="{6D945F83-4C80-4060-B779-036AD196934E}"/>
              </a:ext>
            </a:extLst>
          </p:cNvPr>
          <p:cNvCxnSpPr/>
          <p:nvPr/>
        </p:nvCxnSpPr>
        <p:spPr>
          <a:xfrm>
            <a:off x="2373313" y="1717675"/>
            <a:ext cx="652462" cy="7016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88" name="Text Box 11">
            <a:extLst>
              <a:ext uri="{FF2B5EF4-FFF2-40B4-BE49-F238E27FC236}">
                <a16:creationId xmlns:a16="http://schemas.microsoft.com/office/drawing/2014/main" xmlns="" id="{A89FEC54-33F5-4A63-A383-421FC99C319E}"/>
              </a:ext>
            </a:extLst>
          </p:cNvPr>
          <p:cNvSpPr txBox="1">
            <a:spLocks noChangeArrowheads="1"/>
          </p:cNvSpPr>
          <p:nvPr/>
        </p:nvSpPr>
        <p:spPr bwMode="auto">
          <a:xfrm>
            <a:off x="6588125" y="3697288"/>
            <a:ext cx="255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75000"/>
                    <a:lumOff val="25000"/>
                  </a:schemeClr>
                </a:solidFill>
                <a:latin typeface="+mn-lt"/>
              </a:rPr>
              <a:t>Seleccione Listado Archivo Etapa 1 o 2 (Modo Avanzado)</a:t>
            </a:r>
          </a:p>
        </p:txBody>
      </p:sp>
      <p:cxnSp>
        <p:nvCxnSpPr>
          <p:cNvPr id="41" name="Straight Arrow Connector 40">
            <a:extLst>
              <a:ext uri="{FF2B5EF4-FFF2-40B4-BE49-F238E27FC236}">
                <a16:creationId xmlns:a16="http://schemas.microsoft.com/office/drawing/2014/main" xmlns="" id="{F2BBFE5A-C2F9-4CC1-83EA-33C2C7D0573B}"/>
              </a:ext>
            </a:extLst>
          </p:cNvPr>
          <p:cNvCxnSpPr>
            <a:stCxn id="50188" idx="1"/>
          </p:cNvCxnSpPr>
          <p:nvPr/>
        </p:nvCxnSpPr>
        <p:spPr>
          <a:xfrm flipH="1" flipV="1">
            <a:off x="5870575" y="2287588"/>
            <a:ext cx="717550" cy="16716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8F5CE971-3388-482C-A611-69566C0F3ED5}"/>
              </a:ext>
            </a:extLst>
          </p:cNvPr>
          <p:cNvCxnSpPr/>
          <p:nvPr/>
        </p:nvCxnSpPr>
        <p:spPr>
          <a:xfrm flipV="1">
            <a:off x="2827338" y="3787775"/>
            <a:ext cx="630237" cy="7207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91" name="Text Box 11">
            <a:extLst>
              <a:ext uri="{FF2B5EF4-FFF2-40B4-BE49-F238E27FC236}">
                <a16:creationId xmlns:a16="http://schemas.microsoft.com/office/drawing/2014/main" xmlns="" id="{A70C6876-353D-4022-B484-FB890D0E77E5}"/>
              </a:ext>
            </a:extLst>
          </p:cNvPr>
          <p:cNvSpPr txBox="1">
            <a:spLocks noChangeArrowheads="1"/>
          </p:cNvSpPr>
          <p:nvPr/>
        </p:nvSpPr>
        <p:spPr bwMode="auto">
          <a:xfrm>
            <a:off x="4465638" y="4508500"/>
            <a:ext cx="46783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75000"/>
                    <a:lumOff val="25000"/>
                  </a:schemeClr>
                </a:solidFill>
                <a:latin typeface="+mn-lt"/>
              </a:rPr>
              <a:t>Listado Archivos es Usado para:</a:t>
            </a:r>
          </a:p>
          <a:p>
            <a:pPr algn="l" rtl="0">
              <a:buFontTx/>
              <a:buChar char="•"/>
              <a:defRPr/>
            </a:pPr>
            <a:r>
              <a:rPr lang="es" sz="1600" b="0" i="0" u="none">
                <a:solidFill>
                  <a:schemeClr val="tx1">
                    <a:lumMod val="75000"/>
                    <a:lumOff val="25000"/>
                  </a:schemeClr>
                </a:solidFill>
                <a:latin typeface="+mn-lt"/>
              </a:rPr>
              <a:t>Mostrar</a:t>
            </a:r>
          </a:p>
          <a:p>
            <a:pPr lvl="1" algn="l" rtl="0">
              <a:buFont typeface="Arial" panose="020B0604020202020204" pitchFamily="34" charset="0"/>
              <a:buChar char="•"/>
              <a:defRPr/>
            </a:pPr>
            <a:r>
              <a:rPr lang="es" sz="1600" b="0" i="0" u="none">
                <a:solidFill>
                  <a:srgbClr val="0091BB"/>
                </a:solidFill>
                <a:latin typeface="+mn-lt"/>
              </a:rPr>
              <a:t>Ventanas Serie de Tiempo.</a:t>
            </a:r>
          </a:p>
          <a:p>
            <a:pPr lvl="1" algn="l" rtl="0">
              <a:buFont typeface="Arial" panose="020B0604020202020204" pitchFamily="34" charset="0"/>
              <a:buChar char="•"/>
              <a:defRPr/>
            </a:pPr>
            <a:r>
              <a:rPr lang="es" sz="1600" b="0" i="0" u="none">
                <a:solidFill>
                  <a:srgbClr val="0091BB"/>
                </a:solidFill>
                <a:latin typeface="+mn-lt"/>
              </a:rPr>
              <a:t>Ventanas Nube, Perfil y Celda</a:t>
            </a:r>
            <a:r>
              <a:rPr lang="es" sz="1600" b="0" i="0" u="none">
                <a:solidFill>
                  <a:schemeClr val="tx1">
                    <a:lumMod val="75000"/>
                    <a:lumOff val="25000"/>
                  </a:schemeClr>
                </a:solidFill>
                <a:latin typeface="+mn-lt"/>
              </a:rPr>
              <a:t>.</a:t>
            </a:r>
          </a:p>
          <a:p>
            <a:pPr algn="l" rtl="0">
              <a:buFontTx/>
              <a:buChar char="•"/>
              <a:defRPr/>
            </a:pPr>
            <a:r>
              <a:rPr lang="es" sz="1600" b="0" i="0" u="none">
                <a:solidFill>
                  <a:schemeClr val="tx1">
                    <a:lumMod val="75000"/>
                    <a:lumOff val="25000"/>
                  </a:schemeClr>
                </a:solidFill>
                <a:latin typeface="+mn-lt"/>
              </a:rPr>
              <a:t>Filtrado.</a:t>
            </a:r>
          </a:p>
          <a:p>
            <a:pPr algn="l" rtl="0">
              <a:buFontTx/>
              <a:buChar char="•"/>
              <a:defRPr/>
            </a:pPr>
            <a:r>
              <a:rPr lang="es" sz="1600" b="0" i="0" u="none">
                <a:solidFill>
                  <a:schemeClr val="tx1">
                    <a:lumMod val="75000"/>
                    <a:lumOff val="25000"/>
                  </a:schemeClr>
                </a:solidFill>
                <a:latin typeface="+mn-lt"/>
              </a:rPr>
              <a:t>Ajustes.</a:t>
            </a:r>
          </a:p>
        </p:txBody>
      </p:sp>
    </p:spTree>
    <p:extLst>
      <p:ext uri="{BB962C8B-B14F-4D97-AF65-F5344CB8AC3E}">
        <p14:creationId xmlns:p14="http://schemas.microsoft.com/office/powerpoint/2010/main" val="8009950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xmlns="" id="{6225BFD0-EA00-4420-8D0D-993D90A21A9B}"/>
              </a:ext>
            </a:extLst>
          </p:cNvPr>
          <p:cNvSpPr/>
          <p:nvPr/>
        </p:nvSpPr>
        <p:spPr>
          <a:xfrm>
            <a:off x="0" y="657225"/>
            <a:ext cx="9144000" cy="5543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chemeClr val="tx1">
                  <a:lumMod val="75000"/>
                  <a:lumOff val="25000"/>
                </a:schemeClr>
              </a:solidFill>
            </a:endParaRPr>
          </a:p>
        </p:txBody>
      </p:sp>
      <p:pic>
        <p:nvPicPr>
          <p:cNvPr id="7577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05138" y="1412875"/>
            <a:ext cx="3152775" cy="4924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122" name="Rectangle 2">
            <a:extLst>
              <a:ext uri="{FF2B5EF4-FFF2-40B4-BE49-F238E27FC236}">
                <a16:creationId xmlns:a16="http://schemas.microsoft.com/office/drawing/2014/main" xmlns="" id="{85DA653F-2B70-4827-A6A8-C93B5718B04F}"/>
              </a:ext>
            </a:extLst>
          </p:cNvPr>
          <p:cNvSpPr>
            <a:spLocks noRot="1" noChangeArrowheads="1"/>
          </p:cNvSpPr>
          <p:nvPr/>
        </p:nvSpPr>
        <p:spPr bwMode="auto">
          <a:xfrm>
            <a:off x="193675" y="30163"/>
            <a:ext cx="7907338" cy="94932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Panel Izquierdo, Edición</a:t>
            </a:r>
          </a:p>
        </p:txBody>
      </p:sp>
      <p:sp>
        <p:nvSpPr>
          <p:cNvPr id="51206" name="Text Box 11">
            <a:extLst>
              <a:ext uri="{FF2B5EF4-FFF2-40B4-BE49-F238E27FC236}">
                <a16:creationId xmlns:a16="http://schemas.microsoft.com/office/drawing/2014/main" xmlns="" id="{49F59C9D-A644-44AA-AD72-408C0E339514}"/>
              </a:ext>
            </a:extLst>
          </p:cNvPr>
          <p:cNvSpPr txBox="1">
            <a:spLocks noChangeArrowheads="1"/>
          </p:cNvSpPr>
          <p:nvPr/>
        </p:nvSpPr>
        <p:spPr bwMode="auto">
          <a:xfrm>
            <a:off x="411163" y="1549400"/>
            <a:ext cx="2016125" cy="10779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65000"/>
                    <a:lumOff val="35000"/>
                  </a:schemeClr>
                </a:solidFill>
                <a:latin typeface="+mn-lt"/>
              </a:rPr>
              <a:t>Vea ventanas para datos, series de tiempo, sondajes e imágenes</a:t>
            </a:r>
          </a:p>
        </p:txBody>
      </p:sp>
      <p:cxnSp>
        <p:nvCxnSpPr>
          <p:cNvPr id="8" name="Straight Arrow Connector 7">
            <a:extLst>
              <a:ext uri="{FF2B5EF4-FFF2-40B4-BE49-F238E27FC236}">
                <a16:creationId xmlns:a16="http://schemas.microsoft.com/office/drawing/2014/main" xmlns="" id="{2059140D-7D0D-4097-8DA7-AC1D97D76E51}"/>
              </a:ext>
            </a:extLst>
          </p:cNvPr>
          <p:cNvCxnSpPr/>
          <p:nvPr/>
        </p:nvCxnSpPr>
        <p:spPr>
          <a:xfrm flipH="1">
            <a:off x="5589588" y="2147888"/>
            <a:ext cx="360362" cy="0"/>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sp>
        <p:nvSpPr>
          <p:cNvPr id="51209" name="Text Box 11">
            <a:extLst>
              <a:ext uri="{FF2B5EF4-FFF2-40B4-BE49-F238E27FC236}">
                <a16:creationId xmlns:a16="http://schemas.microsoft.com/office/drawing/2014/main" xmlns="" id="{634CA37B-7AE3-4BB8-8E9D-939AE125BA62}"/>
              </a:ext>
            </a:extLst>
          </p:cNvPr>
          <p:cNvSpPr txBox="1">
            <a:spLocks noChangeArrowheads="1"/>
          </p:cNvSpPr>
          <p:nvPr/>
        </p:nvSpPr>
        <p:spPr bwMode="auto">
          <a:xfrm>
            <a:off x="6624638" y="2074863"/>
            <a:ext cx="2249487" cy="23383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65000"/>
                    <a:lumOff val="35000"/>
                  </a:schemeClr>
                </a:solidFill>
                <a:latin typeface="+mn-lt"/>
              </a:rPr>
              <a:t>Herramientas Edición:  Apuntador Mouse muestra Herramienta Seleccionada</a:t>
            </a:r>
          </a:p>
          <a:p>
            <a:pPr algn="l" rtl="0">
              <a:buFontTx/>
              <a:buChar char="•"/>
              <a:defRPr/>
            </a:pPr>
            <a:r>
              <a:rPr lang="es" sz="1400" b="0" i="0" u="none">
                <a:solidFill>
                  <a:schemeClr val="tx1">
                    <a:lumMod val="75000"/>
                    <a:lumOff val="25000"/>
                  </a:schemeClr>
                </a:solidFill>
                <a:latin typeface="+mn-lt"/>
              </a:rPr>
              <a:t> </a:t>
            </a:r>
            <a:r>
              <a:rPr lang="es" sz="1400" b="0" i="0" u="none">
                <a:solidFill>
                  <a:srgbClr val="0091BB"/>
                </a:solidFill>
                <a:latin typeface="+mn-lt"/>
              </a:rPr>
              <a:t>Medir</a:t>
            </a:r>
          </a:p>
          <a:p>
            <a:pPr algn="l" rtl="0">
              <a:buFontTx/>
              <a:buChar char="•"/>
              <a:defRPr/>
            </a:pPr>
            <a:r>
              <a:rPr lang="es" sz="1400" b="0" i="0" u="none">
                <a:solidFill>
                  <a:srgbClr val="0091BB"/>
                </a:solidFill>
                <a:latin typeface="+mn-lt"/>
              </a:rPr>
              <a:t> Selección Lazo</a:t>
            </a:r>
          </a:p>
          <a:p>
            <a:pPr algn="l" rtl="0">
              <a:buFontTx/>
              <a:buChar char="•"/>
              <a:defRPr/>
            </a:pPr>
            <a:r>
              <a:rPr lang="es" sz="1400" b="0" i="0" u="none">
                <a:solidFill>
                  <a:srgbClr val="0091BB"/>
                </a:solidFill>
                <a:latin typeface="+mn-lt"/>
              </a:rPr>
              <a:t> Selección Bloque</a:t>
            </a:r>
          </a:p>
          <a:p>
            <a:pPr algn="l" rtl="0">
              <a:buFontTx/>
              <a:buChar char="•"/>
              <a:defRPr/>
            </a:pPr>
            <a:r>
              <a:rPr lang="es" sz="1400" b="0" i="0" u="none">
                <a:solidFill>
                  <a:srgbClr val="0091BB"/>
                </a:solidFill>
                <a:latin typeface="+mn-lt"/>
              </a:rPr>
              <a:t> Selección Línea</a:t>
            </a:r>
          </a:p>
          <a:p>
            <a:pPr algn="l" rtl="0">
              <a:buFontTx/>
              <a:buChar char="•"/>
              <a:defRPr/>
            </a:pPr>
            <a:r>
              <a:rPr lang="es" sz="1400" b="0" i="0" u="none">
                <a:solidFill>
                  <a:srgbClr val="0091BB"/>
                </a:solidFill>
                <a:latin typeface="+mn-lt"/>
              </a:rPr>
              <a:t> Borrador</a:t>
            </a:r>
          </a:p>
          <a:p>
            <a:pPr algn="l" rtl="0">
              <a:buFontTx/>
              <a:buChar char="•"/>
              <a:defRPr/>
            </a:pPr>
            <a:r>
              <a:rPr lang="es" sz="1400" b="0" i="0" u="none">
                <a:solidFill>
                  <a:srgbClr val="0091BB"/>
                </a:solidFill>
                <a:latin typeface="+mn-lt"/>
              </a:rPr>
              <a:t> Inclinar / Rotar</a:t>
            </a:r>
          </a:p>
          <a:p>
            <a:pPr algn="l" rtl="0">
              <a:buFontTx/>
              <a:buChar char="•"/>
              <a:defRPr/>
            </a:pPr>
            <a:r>
              <a:rPr lang="es" sz="1400" b="0" i="0" u="none">
                <a:solidFill>
                  <a:srgbClr val="0091BB"/>
                </a:solidFill>
                <a:latin typeface="+mn-lt"/>
              </a:rPr>
              <a:t> Zoom Ventana</a:t>
            </a:r>
          </a:p>
        </p:txBody>
      </p:sp>
      <p:cxnSp>
        <p:nvCxnSpPr>
          <p:cNvPr id="25" name="Straight Arrow Connector 24">
            <a:extLst>
              <a:ext uri="{FF2B5EF4-FFF2-40B4-BE49-F238E27FC236}">
                <a16:creationId xmlns:a16="http://schemas.microsoft.com/office/drawing/2014/main" xmlns="" id="{8A27E340-4E37-4FC7-A3B5-2B031F815420}"/>
              </a:ext>
            </a:extLst>
          </p:cNvPr>
          <p:cNvCxnSpPr/>
          <p:nvPr/>
        </p:nvCxnSpPr>
        <p:spPr>
          <a:xfrm flipH="1">
            <a:off x="6094413" y="3227388"/>
            <a:ext cx="452437" cy="142875"/>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sp>
        <p:nvSpPr>
          <p:cNvPr id="51211" name="Text Box 11">
            <a:extLst>
              <a:ext uri="{FF2B5EF4-FFF2-40B4-BE49-F238E27FC236}">
                <a16:creationId xmlns:a16="http://schemas.microsoft.com/office/drawing/2014/main" xmlns="" id="{A5BE0118-D3CF-4117-A6E5-72B3D08F49B0}"/>
              </a:ext>
            </a:extLst>
          </p:cNvPr>
          <p:cNvSpPr txBox="1">
            <a:spLocks noChangeArrowheads="1"/>
          </p:cNvSpPr>
          <p:nvPr/>
        </p:nvSpPr>
        <p:spPr bwMode="auto">
          <a:xfrm>
            <a:off x="271463" y="4194175"/>
            <a:ext cx="2384425" cy="20621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65000"/>
                    <a:lumOff val="35000"/>
                  </a:schemeClr>
                </a:solidFill>
                <a:latin typeface="+mn-lt"/>
              </a:rPr>
              <a:t>Botones:</a:t>
            </a:r>
          </a:p>
          <a:p>
            <a:pPr algn="l" rtl="0">
              <a:buFontTx/>
              <a:buChar char="•"/>
              <a:defRPr/>
            </a:pPr>
            <a:r>
              <a:rPr lang="es" sz="1400" b="0" i="0" u="none">
                <a:solidFill>
                  <a:schemeClr val="tx1">
                    <a:lumMod val="65000"/>
                    <a:lumOff val="35000"/>
                  </a:schemeClr>
                </a:solidFill>
                <a:latin typeface="+mn-lt"/>
              </a:rPr>
              <a:t> Búsqueda y Filtros</a:t>
            </a:r>
          </a:p>
          <a:p>
            <a:pPr algn="l" rtl="0">
              <a:buFontTx/>
              <a:buChar char="•"/>
              <a:defRPr/>
            </a:pPr>
            <a:r>
              <a:rPr lang="es" sz="1400" b="0" i="0" u="none">
                <a:solidFill>
                  <a:schemeClr val="tx1">
                    <a:lumMod val="65000"/>
                    <a:lumOff val="35000"/>
                  </a:schemeClr>
                </a:solidFill>
                <a:latin typeface="+mn-lt"/>
              </a:rPr>
              <a:t> Encontrar Próximo</a:t>
            </a:r>
          </a:p>
          <a:p>
            <a:pPr algn="l" rtl="0">
              <a:buFontTx/>
              <a:buChar char="•"/>
              <a:defRPr/>
            </a:pPr>
            <a:r>
              <a:rPr lang="es" sz="1400" b="0" i="0" u="none">
                <a:solidFill>
                  <a:schemeClr val="tx1">
                    <a:lumMod val="65000"/>
                    <a:lumOff val="35000"/>
                  </a:schemeClr>
                </a:solidFill>
                <a:latin typeface="+mn-lt"/>
              </a:rPr>
              <a:t> Muy útil Deshacer</a:t>
            </a:r>
          </a:p>
          <a:p>
            <a:pPr algn="l" rtl="0">
              <a:buFontTx/>
              <a:buChar char="•"/>
              <a:defRPr/>
            </a:pPr>
            <a:r>
              <a:rPr lang="es" sz="1400" b="0" i="0" u="none">
                <a:solidFill>
                  <a:schemeClr val="tx1">
                    <a:lumMod val="65000"/>
                    <a:lumOff val="35000"/>
                  </a:schemeClr>
                </a:solidFill>
                <a:latin typeface="+mn-lt"/>
              </a:rPr>
              <a:t> Parámetros Color</a:t>
            </a:r>
          </a:p>
          <a:p>
            <a:pPr algn="l" rtl="0">
              <a:buFontTx/>
              <a:buChar char="•"/>
              <a:defRPr/>
            </a:pPr>
            <a:r>
              <a:rPr lang="es" sz="1400" b="0" i="0" u="none">
                <a:solidFill>
                  <a:schemeClr val="tx1">
                    <a:lumMod val="65000"/>
                    <a:lumOff val="35000"/>
                  </a:schemeClr>
                </a:solidFill>
                <a:latin typeface="+mn-lt"/>
              </a:rPr>
              <a:t> Hasta la fecha –cuando una pestaña es coloreada en ROJO indica que los cambios no han sido aplicado aún</a:t>
            </a:r>
          </a:p>
        </p:txBody>
      </p:sp>
      <p:sp>
        <p:nvSpPr>
          <p:cNvPr id="51212" name="Text Box 11">
            <a:extLst>
              <a:ext uri="{FF2B5EF4-FFF2-40B4-BE49-F238E27FC236}">
                <a16:creationId xmlns:a16="http://schemas.microsoft.com/office/drawing/2014/main" xmlns="" id="{04E26151-EDB7-4DC9-8688-EEA72417CF53}"/>
              </a:ext>
            </a:extLst>
          </p:cNvPr>
          <p:cNvSpPr txBox="1">
            <a:spLocks noChangeArrowheads="1"/>
          </p:cNvSpPr>
          <p:nvPr/>
        </p:nvSpPr>
        <p:spPr bwMode="auto">
          <a:xfrm>
            <a:off x="6721475" y="5341938"/>
            <a:ext cx="2039938" cy="584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65000"/>
                    <a:lumOff val="35000"/>
                  </a:schemeClr>
                </a:solidFill>
                <a:latin typeface="+mn-lt"/>
              </a:rPr>
              <a:t>Seleccione para Barra Herramientas Flotante </a:t>
            </a:r>
          </a:p>
        </p:txBody>
      </p:sp>
      <p:sp>
        <p:nvSpPr>
          <p:cNvPr id="51213" name="Text Box 11">
            <a:extLst>
              <a:ext uri="{FF2B5EF4-FFF2-40B4-BE49-F238E27FC236}">
                <a16:creationId xmlns:a16="http://schemas.microsoft.com/office/drawing/2014/main" xmlns="" id="{C379C911-8C37-4026-ACB9-1E2588361897}"/>
              </a:ext>
            </a:extLst>
          </p:cNvPr>
          <p:cNvSpPr txBox="1">
            <a:spLocks noChangeArrowheads="1"/>
          </p:cNvSpPr>
          <p:nvPr/>
        </p:nvSpPr>
        <p:spPr bwMode="auto">
          <a:xfrm>
            <a:off x="2925763" y="6323013"/>
            <a:ext cx="2686050" cy="307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65000"/>
                    <a:lumOff val="35000"/>
                  </a:schemeClr>
                </a:solidFill>
                <a:latin typeface="+mn-lt"/>
              </a:rPr>
              <a:t>Indicador Progreso</a:t>
            </a:r>
          </a:p>
        </p:txBody>
      </p:sp>
      <p:cxnSp>
        <p:nvCxnSpPr>
          <p:cNvPr id="20" name="Straight Arrow Connector 19">
            <a:extLst>
              <a:ext uri="{FF2B5EF4-FFF2-40B4-BE49-F238E27FC236}">
                <a16:creationId xmlns:a16="http://schemas.microsoft.com/office/drawing/2014/main" xmlns="" id="{B4C2055D-A6CD-4EBB-851D-5EF8EF50BE75}"/>
              </a:ext>
            </a:extLst>
          </p:cNvPr>
          <p:cNvCxnSpPr/>
          <p:nvPr/>
        </p:nvCxnSpPr>
        <p:spPr>
          <a:xfrm>
            <a:off x="2276475" y="2122488"/>
            <a:ext cx="690563" cy="0"/>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xmlns="" id="{0AF5FE90-ACFB-4A23-BD74-A948366C64BD}"/>
              </a:ext>
            </a:extLst>
          </p:cNvPr>
          <p:cNvCxnSpPr/>
          <p:nvPr/>
        </p:nvCxnSpPr>
        <p:spPr>
          <a:xfrm>
            <a:off x="2025650" y="3695700"/>
            <a:ext cx="941388" cy="498475"/>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xmlns="" id="{DF67A13C-CBC6-46F7-AACD-ECC116311AB9}"/>
              </a:ext>
            </a:extLst>
          </p:cNvPr>
          <p:cNvCxnSpPr/>
          <p:nvPr/>
        </p:nvCxnSpPr>
        <p:spPr>
          <a:xfrm>
            <a:off x="2312988" y="5062538"/>
            <a:ext cx="690562" cy="0"/>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F1F31B84-55E7-4C53-8A53-99CAFDD80D44}"/>
              </a:ext>
            </a:extLst>
          </p:cNvPr>
          <p:cNvCxnSpPr/>
          <p:nvPr/>
        </p:nvCxnSpPr>
        <p:spPr>
          <a:xfrm flipV="1">
            <a:off x="3789363" y="6107113"/>
            <a:ext cx="0" cy="271462"/>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xmlns="" id="{1AAE9156-511B-4B21-8A6A-793B46FA191F}"/>
              </a:ext>
            </a:extLst>
          </p:cNvPr>
          <p:cNvCxnSpPr/>
          <p:nvPr/>
        </p:nvCxnSpPr>
        <p:spPr>
          <a:xfrm flipH="1" flipV="1">
            <a:off x="5586413" y="4729163"/>
            <a:ext cx="1090612" cy="169862"/>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xmlns="" id="{104BCFE3-1911-42B0-86DB-0CF32FFAA2C9}"/>
              </a:ext>
            </a:extLst>
          </p:cNvPr>
          <p:cNvCxnSpPr/>
          <p:nvPr/>
        </p:nvCxnSpPr>
        <p:spPr>
          <a:xfrm flipH="1">
            <a:off x="4797425" y="5459413"/>
            <a:ext cx="1924050" cy="3175"/>
          </a:xfrm>
          <a:prstGeom prst="straightConnector1">
            <a:avLst/>
          </a:prstGeom>
          <a:ln w="28575">
            <a:noFill/>
            <a:tailEnd type="arrow"/>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xmlns="" id="{B8D8219C-8052-4A43-A9B0-2EFA7E631521}"/>
              </a:ext>
            </a:extLst>
          </p:cNvPr>
          <p:cNvCxnSpPr/>
          <p:nvPr/>
        </p:nvCxnSpPr>
        <p:spPr>
          <a:xfrm flipH="1">
            <a:off x="4464050" y="5459413"/>
            <a:ext cx="2257425"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xmlns="" id="{8F1784A4-CD8B-459A-9740-9236FAF81FA3}"/>
              </a:ext>
            </a:extLst>
          </p:cNvPr>
          <p:cNvCxnSpPr/>
          <p:nvPr/>
        </p:nvCxnSpPr>
        <p:spPr>
          <a:xfrm flipH="1">
            <a:off x="5949950" y="2528888"/>
            <a:ext cx="727075" cy="6985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xmlns="" id="{85D9D8D7-0A59-4164-813F-9B7295C9140F}"/>
              </a:ext>
            </a:extLst>
          </p:cNvPr>
          <p:cNvSpPr/>
          <p:nvPr/>
        </p:nvSpPr>
        <p:spPr>
          <a:xfrm>
            <a:off x="3148013" y="3176588"/>
            <a:ext cx="2787650" cy="519112"/>
          </a:xfrm>
          <a:prstGeom prst="rect">
            <a:avLst/>
          </a:prstGeom>
          <a:noFill/>
          <a:ln w="25400"/>
          <a:effectLst/>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26" name="Rectangle 25">
            <a:extLst>
              <a:ext uri="{FF2B5EF4-FFF2-40B4-BE49-F238E27FC236}">
                <a16:creationId xmlns:a16="http://schemas.microsoft.com/office/drawing/2014/main" xmlns="" id="{D2ACBCEC-B352-4114-AFD8-992AE68E8844}"/>
              </a:ext>
            </a:extLst>
          </p:cNvPr>
          <p:cNvSpPr/>
          <p:nvPr/>
        </p:nvSpPr>
        <p:spPr>
          <a:xfrm>
            <a:off x="3219450" y="4837113"/>
            <a:ext cx="2787650" cy="519112"/>
          </a:xfrm>
          <a:prstGeom prst="rect">
            <a:avLst/>
          </a:prstGeom>
          <a:noFill/>
          <a:ln w="25400"/>
          <a:effectLst/>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7" name="Straight Arrow Connector 6">
            <a:extLst>
              <a:ext uri="{FF2B5EF4-FFF2-40B4-BE49-F238E27FC236}">
                <a16:creationId xmlns:a16="http://schemas.microsoft.com/office/drawing/2014/main" xmlns="" id="{64046195-DABB-47F6-A89D-3471A393668D}"/>
              </a:ext>
            </a:extLst>
          </p:cNvPr>
          <p:cNvCxnSpPr>
            <a:endCxn id="26" idx="1"/>
          </p:cNvCxnSpPr>
          <p:nvPr/>
        </p:nvCxnSpPr>
        <p:spPr>
          <a:xfrm flipV="1">
            <a:off x="2147888" y="5095875"/>
            <a:ext cx="1071562" cy="1428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30" name="Rectangle 29">
            <a:extLst>
              <a:ext uri="{FF2B5EF4-FFF2-40B4-BE49-F238E27FC236}">
                <a16:creationId xmlns:a16="http://schemas.microsoft.com/office/drawing/2014/main" xmlns="" id="{34832E5A-C3E0-40BE-919C-E61B681D38B2}"/>
              </a:ext>
            </a:extLst>
          </p:cNvPr>
          <p:cNvSpPr/>
          <p:nvPr/>
        </p:nvSpPr>
        <p:spPr>
          <a:xfrm>
            <a:off x="3135313" y="1624013"/>
            <a:ext cx="2959100" cy="1416050"/>
          </a:xfrm>
          <a:prstGeom prst="rect">
            <a:avLst/>
          </a:prstGeom>
          <a:noFill/>
          <a:ln w="25400"/>
          <a:effectLst/>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32" name="Straight Arrow Connector 31">
            <a:extLst>
              <a:ext uri="{FF2B5EF4-FFF2-40B4-BE49-F238E27FC236}">
                <a16:creationId xmlns:a16="http://schemas.microsoft.com/office/drawing/2014/main" xmlns="" id="{9B043298-0A8A-4E29-BEFB-604BA18C5D00}"/>
              </a:ext>
            </a:extLst>
          </p:cNvPr>
          <p:cNvCxnSpPr/>
          <p:nvPr/>
        </p:nvCxnSpPr>
        <p:spPr>
          <a:xfrm flipV="1">
            <a:off x="2036763" y="2185988"/>
            <a:ext cx="1071562" cy="127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99159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B4439CC6-5E8D-4EDD-9879-E027982468B1}"/>
              </a:ext>
            </a:extLst>
          </p:cNvPr>
          <p:cNvSpPr/>
          <p:nvPr/>
        </p:nvSpPr>
        <p:spPr>
          <a:xfrm>
            <a:off x="0" y="1277938"/>
            <a:ext cx="9144000" cy="5580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5122" name="Rectangle 2">
            <a:extLst>
              <a:ext uri="{FF2B5EF4-FFF2-40B4-BE49-F238E27FC236}">
                <a16:creationId xmlns:a16="http://schemas.microsoft.com/office/drawing/2014/main" xmlns="" id="{335A65FE-63F5-4123-8A45-77FC419E9C21}"/>
              </a:ext>
            </a:extLst>
          </p:cNvPr>
          <p:cNvSpPr>
            <a:spLocks noRot="1" noChangeArrowheads="1"/>
          </p:cNvSpPr>
          <p:nvPr/>
        </p:nvSpPr>
        <p:spPr bwMode="auto">
          <a:xfrm>
            <a:off x="179388" y="0"/>
            <a:ext cx="8424862" cy="985838"/>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Panel Izquierdo – Herramientas Selección</a:t>
            </a:r>
          </a:p>
        </p:txBody>
      </p:sp>
      <p:sp>
        <p:nvSpPr>
          <p:cNvPr id="52228" name="Text Box 11">
            <a:extLst>
              <a:ext uri="{FF2B5EF4-FFF2-40B4-BE49-F238E27FC236}">
                <a16:creationId xmlns:a16="http://schemas.microsoft.com/office/drawing/2014/main" xmlns="" id="{ED2A2524-E215-47CF-9D0A-41AD7131B6A0}"/>
              </a:ext>
            </a:extLst>
          </p:cNvPr>
          <p:cNvSpPr txBox="1">
            <a:spLocks noChangeArrowheads="1"/>
          </p:cNvSpPr>
          <p:nvPr/>
        </p:nvSpPr>
        <p:spPr bwMode="auto">
          <a:xfrm>
            <a:off x="4677428" y="1522413"/>
            <a:ext cx="43211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65000"/>
                    <a:lumOff val="35000"/>
                  </a:schemeClr>
                </a:solidFill>
                <a:latin typeface="+mn-lt"/>
              </a:rPr>
              <a:t>Selección de Tres Herramientas</a:t>
            </a:r>
          </a:p>
          <a:p>
            <a:pPr algn="l" rtl="0">
              <a:buFontTx/>
              <a:buChar char="•"/>
              <a:defRPr/>
            </a:pPr>
            <a:r>
              <a:rPr lang="es" sz="1600" b="0" i="0" u="none">
                <a:solidFill>
                  <a:schemeClr val="tx1">
                    <a:lumMod val="65000"/>
                    <a:lumOff val="35000"/>
                  </a:schemeClr>
                </a:solidFill>
                <a:latin typeface="+mn-lt"/>
              </a:rPr>
              <a:t> Lazo:  Seleccione Puntos Borde Forma Libre.</a:t>
            </a:r>
          </a:p>
          <a:p>
            <a:pPr algn="l" rtl="0">
              <a:buFontTx/>
              <a:buChar char="•"/>
              <a:defRPr/>
            </a:pPr>
            <a:r>
              <a:rPr lang="es" sz="1600" b="0" i="0" u="none">
                <a:solidFill>
                  <a:schemeClr val="tx1">
                    <a:lumMod val="65000"/>
                    <a:lumOff val="35000"/>
                  </a:schemeClr>
                </a:solidFill>
                <a:latin typeface="+mn-lt"/>
              </a:rPr>
              <a:t> Bloque:  Seleccione Puntos Bloque Rectangular.</a:t>
            </a:r>
          </a:p>
          <a:p>
            <a:pPr algn="l" rtl="0">
              <a:buFontTx/>
              <a:buChar char="•"/>
              <a:defRPr/>
            </a:pPr>
            <a:r>
              <a:rPr lang="es" sz="1600" b="0" i="0" u="none">
                <a:solidFill>
                  <a:schemeClr val="tx1">
                    <a:lumMod val="65000"/>
                    <a:lumOff val="35000"/>
                  </a:schemeClr>
                </a:solidFill>
                <a:latin typeface="+mn-lt"/>
              </a:rPr>
              <a:t> Línea: Seleccione Puntos Sobre o Debajo la Línea.</a:t>
            </a:r>
          </a:p>
        </p:txBody>
      </p:sp>
      <p:pic>
        <p:nvPicPr>
          <p:cNvPr id="778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79525"/>
            <a:ext cx="427513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0" name="Text Box 11">
            <a:extLst>
              <a:ext uri="{FF2B5EF4-FFF2-40B4-BE49-F238E27FC236}">
                <a16:creationId xmlns:a16="http://schemas.microsoft.com/office/drawing/2014/main" xmlns="" id="{9F04F6C1-24E4-4FCC-B2C2-428CD260F415}"/>
              </a:ext>
            </a:extLst>
          </p:cNvPr>
          <p:cNvSpPr txBox="1">
            <a:spLocks noChangeArrowheads="1"/>
          </p:cNvSpPr>
          <p:nvPr/>
        </p:nvSpPr>
        <p:spPr bwMode="auto">
          <a:xfrm>
            <a:off x="323850" y="3228975"/>
            <a:ext cx="85312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buFontTx/>
              <a:buChar char="•"/>
              <a:defRPr/>
            </a:pPr>
            <a:r>
              <a:rPr lang="es" sz="1600" b="0" i="0" u="none">
                <a:solidFill>
                  <a:schemeClr val="bg2"/>
                </a:solidFill>
                <a:latin typeface="+mn-lt"/>
              </a:rPr>
              <a:t>Borrado Rápido</a:t>
            </a:r>
          </a:p>
          <a:p>
            <a:pPr lvl="1" algn="l" rtl="0">
              <a:buFont typeface="Arial" panose="020B0604020202020204" pitchFamily="34" charset="0"/>
              <a:buChar char="•"/>
              <a:defRPr/>
            </a:pPr>
            <a:r>
              <a:rPr lang="es" sz="1600" b="0" i="0" u="none">
                <a:solidFill>
                  <a:schemeClr val="tx1">
                    <a:lumMod val="65000"/>
                    <a:lumOff val="35000"/>
                  </a:schemeClr>
                </a:solidFill>
                <a:latin typeface="+mn-lt"/>
              </a:rPr>
              <a:t>Activado:  Borra Puntos Seleccionados Immediatamente.</a:t>
            </a:r>
          </a:p>
          <a:p>
            <a:pPr lvl="1" algn="l" rtl="0">
              <a:buFont typeface="Arial" panose="020B0604020202020204" pitchFamily="34" charset="0"/>
              <a:buChar char="•"/>
              <a:defRPr/>
            </a:pPr>
            <a:r>
              <a:rPr lang="es" sz="1600" b="0" i="0" u="none">
                <a:solidFill>
                  <a:schemeClr val="tx1">
                    <a:lumMod val="65000"/>
                    <a:lumOff val="35000"/>
                  </a:schemeClr>
                </a:solidFill>
                <a:latin typeface="+mn-lt"/>
              </a:rPr>
              <a:t>Desactivado:  Requiere Botón Borrado o Tecla Borrar.</a:t>
            </a:r>
          </a:p>
          <a:p>
            <a:pPr lvl="1" algn="l" rtl="0">
              <a:buFont typeface="Arial" panose="020B0604020202020204" pitchFamily="34" charset="0"/>
              <a:buChar char="•"/>
              <a:defRPr/>
            </a:pPr>
            <a:r>
              <a:rPr lang="es" sz="1600" b="0" i="0" u="none">
                <a:solidFill>
                  <a:schemeClr val="tx1">
                    <a:lumMod val="65000"/>
                    <a:lumOff val="35000"/>
                  </a:schemeClr>
                </a:solidFill>
                <a:latin typeface="+mn-lt"/>
              </a:rPr>
              <a:t>Deshacer Corrija Errores.</a:t>
            </a:r>
          </a:p>
          <a:p>
            <a:pPr lvl="1" algn="l" rtl="0">
              <a:defRPr/>
            </a:pPr>
            <a:endParaRPr lang="es" altLang="en-US" sz="1600" dirty="0">
              <a:solidFill>
                <a:schemeClr val="tx1">
                  <a:lumMod val="65000"/>
                  <a:lumOff val="35000"/>
                </a:schemeClr>
              </a:solidFill>
              <a:latin typeface="+mn-lt"/>
            </a:endParaRPr>
          </a:p>
          <a:p>
            <a:pPr algn="l" rtl="0">
              <a:buFontTx/>
              <a:buChar char="•"/>
              <a:defRPr/>
            </a:pPr>
            <a:r>
              <a:rPr lang="es" sz="1600" b="0" i="0" u="none">
                <a:solidFill>
                  <a:schemeClr val="bg2"/>
                </a:solidFill>
                <a:latin typeface="+mn-lt"/>
              </a:rPr>
              <a:t>Dentro / Afuera:  </a:t>
            </a:r>
            <a:r>
              <a:rPr lang="es" sz="1600" b="0" i="0" u="none">
                <a:solidFill>
                  <a:schemeClr val="tx1">
                    <a:lumMod val="65000"/>
                    <a:lumOff val="35000"/>
                  </a:schemeClr>
                </a:solidFill>
                <a:latin typeface="+mn-lt"/>
              </a:rPr>
              <a:t>Para Selección Lazo y Bloque.</a:t>
            </a:r>
          </a:p>
          <a:p>
            <a:pPr algn="l" rtl="0">
              <a:buFontTx/>
              <a:buChar char="•"/>
              <a:defRPr/>
            </a:pPr>
            <a:r>
              <a:rPr lang="es" sz="1600" b="0" i="0" u="none">
                <a:solidFill>
                  <a:schemeClr val="bg2"/>
                </a:solidFill>
                <a:latin typeface="+mn-lt"/>
              </a:rPr>
              <a:t>Sobre / Debajo:  </a:t>
            </a:r>
            <a:r>
              <a:rPr lang="es" sz="1600" b="0" i="0" u="none">
                <a:solidFill>
                  <a:schemeClr val="tx1">
                    <a:lumMod val="65000"/>
                    <a:lumOff val="35000"/>
                  </a:schemeClr>
                </a:solidFill>
                <a:latin typeface="+mn-lt"/>
              </a:rPr>
              <a:t>Para Selección Línea.</a:t>
            </a:r>
          </a:p>
        </p:txBody>
      </p:sp>
      <p:sp>
        <p:nvSpPr>
          <p:cNvPr id="52231" name="Text Box 11">
            <a:extLst>
              <a:ext uri="{FF2B5EF4-FFF2-40B4-BE49-F238E27FC236}">
                <a16:creationId xmlns:a16="http://schemas.microsoft.com/office/drawing/2014/main" xmlns="" id="{5AADD498-541B-42BE-AE64-CD80DE39650D}"/>
              </a:ext>
            </a:extLst>
          </p:cNvPr>
          <p:cNvSpPr txBox="1">
            <a:spLocks noChangeArrowheads="1"/>
          </p:cNvSpPr>
          <p:nvPr/>
        </p:nvSpPr>
        <p:spPr bwMode="auto">
          <a:xfrm>
            <a:off x="296863" y="5150223"/>
            <a:ext cx="42497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65000"/>
                    <a:lumOff val="35000"/>
                  </a:schemeClr>
                </a:solidFill>
                <a:latin typeface="+mn-lt"/>
              </a:rPr>
              <a:t>Usar Selección para</a:t>
            </a:r>
          </a:p>
          <a:p>
            <a:pPr algn="l" rtl="0">
              <a:buFontTx/>
              <a:buChar char="•"/>
              <a:defRPr/>
            </a:pPr>
            <a:r>
              <a:rPr lang="es" sz="1600" b="0" i="0" u="none">
                <a:solidFill>
                  <a:schemeClr val="tx1">
                    <a:lumMod val="65000"/>
                    <a:lumOff val="35000"/>
                  </a:schemeClr>
                </a:solidFill>
                <a:latin typeface="+mn-lt"/>
              </a:rPr>
              <a:t>  Borrar Selección.</a:t>
            </a:r>
          </a:p>
          <a:p>
            <a:pPr algn="l" rtl="0">
              <a:buFontTx/>
              <a:buChar char="•"/>
              <a:defRPr/>
            </a:pPr>
            <a:r>
              <a:rPr lang="es" sz="1600" b="0" i="0" u="none">
                <a:solidFill>
                  <a:schemeClr val="tx1">
                    <a:lumMod val="65000"/>
                    <a:lumOff val="35000"/>
                  </a:schemeClr>
                </a:solidFill>
                <a:latin typeface="+mn-lt"/>
              </a:rPr>
              <a:t>  Selección Filtro y Des-borrar.</a:t>
            </a:r>
          </a:p>
          <a:p>
            <a:pPr algn="l" rtl="0">
              <a:buFontTx/>
              <a:buChar char="•"/>
              <a:defRPr/>
            </a:pPr>
            <a:r>
              <a:rPr lang="es" sz="1600" b="0" i="0" u="none">
                <a:solidFill>
                  <a:schemeClr val="tx1">
                    <a:lumMod val="65000"/>
                    <a:lumOff val="35000"/>
                  </a:schemeClr>
                </a:solidFill>
                <a:latin typeface="+mn-lt"/>
              </a:rPr>
              <a:t>  Sondajes Dorados (Golden)</a:t>
            </a:r>
          </a:p>
        </p:txBody>
      </p:sp>
      <p:sp>
        <p:nvSpPr>
          <p:cNvPr id="52233" name="Text Box 11">
            <a:extLst>
              <a:ext uri="{FF2B5EF4-FFF2-40B4-BE49-F238E27FC236}">
                <a16:creationId xmlns:a16="http://schemas.microsoft.com/office/drawing/2014/main" xmlns="" id="{3DBA9036-5F14-4FD3-8153-3F2880014433}"/>
              </a:ext>
            </a:extLst>
          </p:cNvPr>
          <p:cNvSpPr txBox="1">
            <a:spLocks noChangeArrowheads="1"/>
          </p:cNvSpPr>
          <p:nvPr/>
        </p:nvSpPr>
        <p:spPr bwMode="auto">
          <a:xfrm>
            <a:off x="4392613" y="5153025"/>
            <a:ext cx="34194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1" u="none">
                <a:solidFill>
                  <a:schemeClr val="tx1">
                    <a:lumMod val="65000"/>
                    <a:lumOff val="35000"/>
                  </a:schemeClr>
                </a:solidFill>
                <a:latin typeface="+mn-lt"/>
              </a:rPr>
              <a:t>Hace Edición mas fácil</a:t>
            </a:r>
            <a:r>
              <a:rPr lang="es" sz="1600" b="0" i="0" u="none">
                <a:solidFill>
                  <a:schemeClr val="tx1">
                    <a:lumMod val="65000"/>
                    <a:lumOff val="35000"/>
                  </a:schemeClr>
                </a:solidFill>
                <a:latin typeface="+mn-lt"/>
              </a:rPr>
              <a:t>:  Shift+Clic izquierdo en Ventana Editar para alternar Entre Herramienta Selección y Rotar/Paneo.</a:t>
            </a:r>
          </a:p>
        </p:txBody>
      </p:sp>
      <p:pic>
        <p:nvPicPr>
          <p:cNvPr id="77833"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5888" y="5260975"/>
            <a:ext cx="466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89574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1136864B-DF56-4049-8FBC-0AD24903291F}"/>
              </a:ext>
            </a:extLst>
          </p:cNvPr>
          <p:cNvSpPr>
            <a:spLocks noRot="1" noChangeArrowheads="1"/>
          </p:cNvSpPr>
          <p:nvPr/>
        </p:nvSpPr>
        <p:spPr bwMode="auto">
          <a:xfrm>
            <a:off x="179388" y="0"/>
            <a:ext cx="6985000"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Barra Herramientas Flotante</a:t>
            </a:r>
          </a:p>
        </p:txBody>
      </p:sp>
      <p:sp>
        <p:nvSpPr>
          <p:cNvPr id="53251" name="Text Box 11">
            <a:extLst>
              <a:ext uri="{FF2B5EF4-FFF2-40B4-BE49-F238E27FC236}">
                <a16:creationId xmlns:a16="http://schemas.microsoft.com/office/drawing/2014/main" xmlns="" id="{EFBF57A0-9463-416B-B025-9984DD84EB35}"/>
              </a:ext>
            </a:extLst>
          </p:cNvPr>
          <p:cNvSpPr txBox="1">
            <a:spLocks noChangeArrowheads="1"/>
          </p:cNvSpPr>
          <p:nvPr/>
        </p:nvSpPr>
        <p:spPr bwMode="auto">
          <a:xfrm>
            <a:off x="5543550" y="1846263"/>
            <a:ext cx="3276600" cy="4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1200"/>
              </a:spcBef>
              <a:buFont typeface="Arial" panose="020B0604020202020204" pitchFamily="34" charset="0"/>
              <a:buChar char="•"/>
              <a:defRPr/>
            </a:pPr>
            <a:r>
              <a:rPr lang="es" b="0" i="0" u="none">
                <a:solidFill>
                  <a:schemeClr val="tx1">
                    <a:lumMod val="65000"/>
                    <a:lumOff val="35000"/>
                  </a:schemeClr>
                </a:solidFill>
                <a:latin typeface="+mn-lt"/>
              </a:rPr>
              <a:t>Copia de la Caja Herramientas Panel Izquierdo.</a:t>
            </a:r>
          </a:p>
          <a:p>
            <a:pPr algn="l" rtl="0">
              <a:spcBef>
                <a:spcPts val="1200"/>
              </a:spcBef>
              <a:buFont typeface="Arial" panose="020B0604020202020204" pitchFamily="34" charset="0"/>
              <a:buChar char="•"/>
              <a:defRPr/>
            </a:pPr>
            <a:r>
              <a:rPr lang="es" b="0" i="0" u="none">
                <a:solidFill>
                  <a:schemeClr val="tx1">
                    <a:lumMod val="65000"/>
                    <a:lumOff val="35000"/>
                  </a:schemeClr>
                </a:solidFill>
                <a:latin typeface="+mn-lt"/>
              </a:rPr>
              <a:t>Coloque la Barra de Herramientas proxima a la Ventana que Esta Editando – Perfil, Barrido, etc.</a:t>
            </a:r>
          </a:p>
          <a:p>
            <a:pPr algn="l" rtl="0">
              <a:spcBef>
                <a:spcPts val="1200"/>
              </a:spcBef>
              <a:buFont typeface="Arial" panose="020B0604020202020204" pitchFamily="34" charset="0"/>
              <a:buChar char="•"/>
              <a:defRPr/>
            </a:pPr>
            <a:r>
              <a:rPr lang="es" b="0" i="0" u="none">
                <a:solidFill>
                  <a:schemeClr val="tx1">
                    <a:lumMod val="65000"/>
                    <a:lumOff val="35000"/>
                  </a:schemeClr>
                </a:solidFill>
                <a:latin typeface="+mn-lt"/>
              </a:rPr>
              <a:t>Flota a 2</a:t>
            </a:r>
            <a:r>
              <a:rPr lang="es" b="0" i="0" u="none" baseline="30000">
                <a:solidFill>
                  <a:schemeClr val="tx1">
                    <a:lumMod val="65000"/>
                    <a:lumOff val="35000"/>
                  </a:schemeClr>
                </a:solidFill>
                <a:latin typeface="+mn-lt"/>
              </a:rPr>
              <a:t>do</a:t>
            </a:r>
            <a:r>
              <a:rPr lang="es" b="0" i="0" u="none">
                <a:solidFill>
                  <a:schemeClr val="tx1">
                    <a:lumMod val="65000"/>
                    <a:lumOff val="35000"/>
                  </a:schemeClr>
                </a:solidFill>
                <a:latin typeface="+mn-lt"/>
              </a:rPr>
              <a:t>, 3</a:t>
            </a:r>
            <a:r>
              <a:rPr lang="es" b="0" i="0" u="none" baseline="30000">
                <a:solidFill>
                  <a:schemeClr val="tx1">
                    <a:lumMod val="65000"/>
                    <a:lumOff val="35000"/>
                  </a:schemeClr>
                </a:solidFill>
                <a:latin typeface="+mn-lt"/>
              </a:rPr>
              <a:t>rd</a:t>
            </a:r>
            <a:r>
              <a:rPr lang="es" b="0" i="0" u="none">
                <a:solidFill>
                  <a:schemeClr val="tx1">
                    <a:lumMod val="65000"/>
                    <a:lumOff val="35000"/>
                  </a:schemeClr>
                </a:solidFill>
                <a:latin typeface="+mn-lt"/>
              </a:rPr>
              <a:t> .. 6</a:t>
            </a:r>
            <a:r>
              <a:rPr lang="es" b="0" i="0" u="none" baseline="30000">
                <a:solidFill>
                  <a:schemeClr val="tx1">
                    <a:lumMod val="65000"/>
                    <a:lumOff val="35000"/>
                  </a:schemeClr>
                </a:solidFill>
                <a:latin typeface="+mn-lt"/>
              </a:rPr>
              <a:t>to</a:t>
            </a:r>
            <a:r>
              <a:rPr lang="es" b="0" i="0" u="none">
                <a:solidFill>
                  <a:schemeClr val="tx1">
                    <a:lumMod val="65000"/>
                    <a:lumOff val="35000"/>
                  </a:schemeClr>
                </a:solidFill>
                <a:latin typeface="+mn-lt"/>
              </a:rPr>
              <a:t> - Cualquier Monitor Conectado al Computador.</a:t>
            </a:r>
          </a:p>
          <a:p>
            <a:pPr algn="l" rtl="0">
              <a:spcBef>
                <a:spcPts val="1200"/>
              </a:spcBef>
              <a:buFont typeface="Arial" panose="020B0604020202020204" pitchFamily="34" charset="0"/>
              <a:buChar char="•"/>
              <a:defRPr/>
            </a:pPr>
            <a:r>
              <a:rPr lang="es" b="0" i="0" u="none">
                <a:solidFill>
                  <a:schemeClr val="tx1">
                    <a:lumMod val="65000"/>
                    <a:lumOff val="35000"/>
                  </a:schemeClr>
                </a:solidFill>
                <a:latin typeface="+mn-lt"/>
              </a:rPr>
              <a:t>Siempre Permanece Sobre la Ventana de Edición.</a:t>
            </a:r>
          </a:p>
          <a:p>
            <a:pPr algn="l" rtl="0">
              <a:spcBef>
                <a:spcPts val="1200"/>
              </a:spcBef>
              <a:buFont typeface="Arial" panose="020B0604020202020204" pitchFamily="34" charset="0"/>
              <a:buChar char="•"/>
              <a:defRPr/>
            </a:pPr>
            <a:r>
              <a:rPr lang="es" b="0" i="0" u="none">
                <a:solidFill>
                  <a:schemeClr val="tx1">
                    <a:lumMod val="65000"/>
                    <a:lumOff val="35000"/>
                  </a:schemeClr>
                </a:solidFill>
                <a:latin typeface="+mn-lt"/>
              </a:rPr>
              <a:t>Atajo Control-T.</a:t>
            </a:r>
          </a:p>
        </p:txBody>
      </p:sp>
      <p:pic>
        <p:nvPicPr>
          <p:cNvPr id="7987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304925"/>
            <a:ext cx="5000625"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14415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64A12297-F8BF-4C70-BE87-AA28070660E6}"/>
              </a:ext>
            </a:extLst>
          </p:cNvPr>
          <p:cNvSpPr>
            <a:spLocks noRot="1" noChangeArrowheads="1"/>
          </p:cNvSpPr>
          <p:nvPr/>
        </p:nvSpPr>
        <p:spPr bwMode="auto">
          <a:xfrm>
            <a:off x="179388" y="0"/>
            <a:ext cx="7416800"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Panel Superior</a:t>
            </a:r>
          </a:p>
        </p:txBody>
      </p:sp>
      <p:sp>
        <p:nvSpPr>
          <p:cNvPr id="54275" name="Text Box 11">
            <a:extLst>
              <a:ext uri="{FF2B5EF4-FFF2-40B4-BE49-F238E27FC236}">
                <a16:creationId xmlns:a16="http://schemas.microsoft.com/office/drawing/2014/main" xmlns="" id="{D32B939E-05DC-4D01-A654-8004530023D8}"/>
              </a:ext>
            </a:extLst>
          </p:cNvPr>
          <p:cNvSpPr txBox="1">
            <a:spLocks noChangeArrowheads="1"/>
          </p:cNvSpPr>
          <p:nvPr/>
        </p:nvSpPr>
        <p:spPr bwMode="auto">
          <a:xfrm>
            <a:off x="215900" y="1098550"/>
            <a:ext cx="4860925" cy="2062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75000"/>
                    <a:lumOff val="25000"/>
                  </a:schemeClr>
                </a:solidFill>
                <a:latin typeface="+mn-lt"/>
              </a:rPr>
              <a:t>Botones Edición (a través):</a:t>
            </a:r>
          </a:p>
          <a:p>
            <a:pPr algn="l" rtl="0">
              <a:buFontTx/>
              <a:buChar char="•"/>
              <a:defRPr/>
            </a:pPr>
            <a:r>
              <a:rPr lang="es" sz="1400" b="0" i="0" u="none">
                <a:solidFill>
                  <a:srgbClr val="0091BB"/>
                </a:solidFill>
                <a:latin typeface="+mn-lt"/>
              </a:rPr>
              <a:t> Borrar Punto o Selección.</a:t>
            </a:r>
          </a:p>
          <a:p>
            <a:pPr algn="l" rtl="0">
              <a:buFontTx/>
              <a:buChar char="•"/>
              <a:defRPr/>
            </a:pPr>
            <a:r>
              <a:rPr lang="es" sz="1400" b="0" i="0" u="none">
                <a:solidFill>
                  <a:srgbClr val="0091BB"/>
                </a:solidFill>
                <a:latin typeface="+mn-lt"/>
              </a:rPr>
              <a:t> Filtrar Ventana o Selección.</a:t>
            </a:r>
          </a:p>
          <a:p>
            <a:pPr algn="l" rtl="0">
              <a:buFontTx/>
              <a:buChar char="•"/>
              <a:defRPr/>
            </a:pPr>
            <a:r>
              <a:rPr lang="es" sz="1400" b="0" i="0" u="none">
                <a:solidFill>
                  <a:srgbClr val="0091BB"/>
                </a:solidFill>
                <a:latin typeface="+mn-lt"/>
              </a:rPr>
              <a:t> Des-hacer Punto o Selección.</a:t>
            </a:r>
          </a:p>
          <a:p>
            <a:pPr algn="l" rtl="0">
              <a:buFontTx/>
              <a:buChar char="•"/>
              <a:defRPr/>
            </a:pPr>
            <a:r>
              <a:rPr lang="es" sz="1400" b="0" i="0" u="none">
                <a:solidFill>
                  <a:srgbClr val="0091BB"/>
                </a:solidFill>
                <a:latin typeface="+mn-lt"/>
              </a:rPr>
              <a:t> Coloque una Bandera Puntual.</a:t>
            </a:r>
          </a:p>
          <a:p>
            <a:pPr algn="l" rtl="0">
              <a:buFontTx/>
              <a:buChar char="•"/>
              <a:defRPr/>
            </a:pPr>
            <a:r>
              <a:rPr lang="es" sz="1400" b="0" i="0" u="none">
                <a:solidFill>
                  <a:srgbClr val="0091BB"/>
                </a:solidFill>
                <a:latin typeface="+mn-lt"/>
              </a:rPr>
              <a:t> Zoom Extensión.</a:t>
            </a:r>
          </a:p>
          <a:p>
            <a:pPr algn="l" rtl="0">
              <a:buFontTx/>
              <a:buChar char="•"/>
              <a:defRPr/>
            </a:pPr>
            <a:r>
              <a:rPr lang="es" sz="1400" b="0" i="0" u="none">
                <a:solidFill>
                  <a:srgbClr val="0091BB"/>
                </a:solidFill>
                <a:latin typeface="+mn-lt"/>
              </a:rPr>
              <a:t> Defina Sección Nube Actual – Activar o Desactivar.</a:t>
            </a:r>
          </a:p>
          <a:p>
            <a:pPr algn="l" rtl="0">
              <a:buFontTx/>
              <a:buChar char="•"/>
              <a:defRPr/>
            </a:pPr>
            <a:r>
              <a:rPr lang="es" sz="1400" b="0" i="0" u="none">
                <a:solidFill>
                  <a:srgbClr val="0091BB"/>
                </a:solidFill>
                <a:latin typeface="+mn-lt"/>
              </a:rPr>
              <a:t> Ver Mapa.</a:t>
            </a:r>
          </a:p>
          <a:p>
            <a:pPr algn="l" rtl="0">
              <a:buFontTx/>
              <a:buChar char="•"/>
              <a:defRPr/>
            </a:pPr>
            <a:r>
              <a:rPr lang="es" sz="1400" b="0" i="0" u="none">
                <a:solidFill>
                  <a:srgbClr val="0091BB"/>
                </a:solidFill>
                <a:latin typeface="+mn-lt"/>
              </a:rPr>
              <a:t> Ver Perfil.</a:t>
            </a:r>
          </a:p>
        </p:txBody>
      </p:sp>
      <p:sp>
        <p:nvSpPr>
          <p:cNvPr id="38917" name="Text Box 11">
            <a:extLst>
              <a:ext uri="{FF2B5EF4-FFF2-40B4-BE49-F238E27FC236}">
                <a16:creationId xmlns:a16="http://schemas.microsoft.com/office/drawing/2014/main" xmlns="" id="{DD63491F-74C3-4284-8D32-0DED5A144102}"/>
              </a:ext>
            </a:extLst>
          </p:cNvPr>
          <p:cNvSpPr txBox="1">
            <a:spLocks noChangeArrowheads="1"/>
          </p:cNvSpPr>
          <p:nvPr/>
        </p:nvSpPr>
        <p:spPr bwMode="auto">
          <a:xfrm>
            <a:off x="215900" y="4652963"/>
            <a:ext cx="4248150" cy="1354137"/>
          </a:xfrm>
          <a:prstGeom prst="rect">
            <a:avLst/>
          </a:prstGeom>
          <a:solidFill>
            <a:schemeClr val="bg1"/>
          </a:solidFill>
          <a:ln w="9525">
            <a:noFill/>
            <a:miter lim="800000"/>
            <a:headEnd/>
            <a:tailEnd/>
          </a:ln>
        </p:spPr>
        <p:txBody>
          <a:bodyPr>
            <a:spAutoFit/>
          </a:bodyPr>
          <a:lstStyle/>
          <a:p>
            <a:pPr algn="l" rtl="0">
              <a:defRPr/>
            </a:pPr>
            <a:r>
              <a:rPr lang="es" b="0" i="0" u="none">
                <a:solidFill>
                  <a:schemeClr val="tx1">
                    <a:lumMod val="65000"/>
                    <a:lumOff val="35000"/>
                  </a:schemeClr>
                </a:solidFill>
                <a:latin typeface="+mn-lt"/>
              </a:rPr>
              <a:t>Modo Editar:  </a:t>
            </a:r>
            <a:r>
              <a:rPr lang="es" sz="1600" b="0" i="0" u="none">
                <a:solidFill>
                  <a:schemeClr val="tx1">
                    <a:lumMod val="65000"/>
                    <a:lumOff val="35000"/>
                  </a:schemeClr>
                </a:solidFill>
                <a:latin typeface="+mn-lt"/>
              </a:rPr>
              <a:t>Traqueos o Celdas. Seleccione uno para editar</a:t>
            </a:r>
          </a:p>
          <a:p>
            <a:pPr marL="285750" indent="-285750" algn="l" rtl="0">
              <a:buFont typeface="Arial" panose="020B0604020202020204" pitchFamily="34" charset="0"/>
              <a:buChar char="•"/>
              <a:defRPr/>
            </a:pPr>
            <a:r>
              <a:rPr lang="es" sz="1600" b="0" i="0" u="none">
                <a:solidFill>
                  <a:srgbClr val="0091BB"/>
                </a:solidFill>
                <a:latin typeface="+mn-lt"/>
              </a:rPr>
              <a:t>Nube:  Ventana emergente de Nube  </a:t>
            </a:r>
          </a:p>
          <a:p>
            <a:pPr marL="285750" indent="-285750" algn="l" rtl="0">
              <a:buFont typeface="Arial" panose="020B0604020202020204" pitchFamily="34" charset="0"/>
              <a:buChar char="•"/>
              <a:defRPr/>
            </a:pPr>
            <a:r>
              <a:rPr lang="es" sz="1600" b="0" i="0" u="none">
                <a:solidFill>
                  <a:srgbClr val="0091BB"/>
                </a:solidFill>
                <a:latin typeface="+mn-lt"/>
              </a:rPr>
              <a:t>Llave:  Corte Prueba Parcheo / Perfil Sección Transversal.</a:t>
            </a:r>
          </a:p>
        </p:txBody>
      </p:sp>
      <p:sp>
        <p:nvSpPr>
          <p:cNvPr id="54277" name="Text Box 11">
            <a:extLst>
              <a:ext uri="{FF2B5EF4-FFF2-40B4-BE49-F238E27FC236}">
                <a16:creationId xmlns:a16="http://schemas.microsoft.com/office/drawing/2014/main" xmlns="" id="{44187EE9-67A7-4EA6-9443-3F124062F7C7}"/>
              </a:ext>
            </a:extLst>
          </p:cNvPr>
          <p:cNvSpPr txBox="1">
            <a:spLocks noChangeArrowheads="1"/>
          </p:cNvSpPr>
          <p:nvPr/>
        </p:nvSpPr>
        <p:spPr bwMode="auto">
          <a:xfrm>
            <a:off x="4957763" y="1598613"/>
            <a:ext cx="4176712" cy="1200150"/>
          </a:xfrm>
          <a:prstGeom prst="rect">
            <a:avLst/>
          </a:prstGeom>
          <a:noFill/>
          <a:ln>
            <a:noFill/>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0" i="0" u="none">
                <a:solidFill>
                  <a:schemeClr val="tx1">
                    <a:lumMod val="75000"/>
                    <a:lumOff val="25000"/>
                  </a:schemeClr>
                </a:solidFill>
                <a:latin typeface="+mn-lt"/>
              </a:rPr>
              <a:t>Presentación Sondajes</a:t>
            </a:r>
          </a:p>
          <a:p>
            <a:pPr algn="l" rtl="0">
              <a:buFontTx/>
              <a:buChar char="•"/>
              <a:defRPr/>
            </a:pPr>
            <a:r>
              <a:rPr lang="es" sz="1400" b="0" i="0" u="none">
                <a:solidFill>
                  <a:srgbClr val="0091BB"/>
                </a:solidFill>
                <a:latin typeface="+mn-lt"/>
              </a:rPr>
              <a:t> Selección: Mediana, Promedio, Conteo, Rango Z, etc.</a:t>
            </a:r>
          </a:p>
          <a:p>
            <a:pPr algn="l" rtl="0">
              <a:buFontTx/>
              <a:buChar char="•"/>
              <a:defRPr/>
            </a:pPr>
            <a:r>
              <a:rPr lang="es" sz="1400" b="0" i="0" u="none">
                <a:solidFill>
                  <a:srgbClr val="0091BB"/>
                </a:solidFill>
                <a:latin typeface="+mn-lt"/>
              </a:rPr>
              <a:t> Estilo:  Estilo Dibujo (Puntos, Líneas, Modelo, etc.)</a:t>
            </a:r>
          </a:p>
          <a:p>
            <a:pPr algn="l" rtl="0">
              <a:buFontTx/>
              <a:buChar char="•"/>
              <a:defRPr/>
            </a:pPr>
            <a:r>
              <a:rPr lang="es" sz="1400" b="0" i="0" u="none">
                <a:solidFill>
                  <a:srgbClr val="0091BB"/>
                </a:solidFill>
                <a:latin typeface="+mn-lt"/>
              </a:rPr>
              <a:t> Transparencia:  De Celdas.</a:t>
            </a:r>
          </a:p>
        </p:txBody>
      </p:sp>
      <p:sp>
        <p:nvSpPr>
          <p:cNvPr id="54278" name="Text Box 11">
            <a:extLst>
              <a:ext uri="{FF2B5EF4-FFF2-40B4-BE49-F238E27FC236}">
                <a16:creationId xmlns:a16="http://schemas.microsoft.com/office/drawing/2014/main" xmlns="" id="{68E77BA2-7AA1-40EE-931F-B32077238E35}"/>
              </a:ext>
            </a:extLst>
          </p:cNvPr>
          <p:cNvSpPr txBox="1">
            <a:spLocks noChangeArrowheads="1"/>
          </p:cNvSpPr>
          <p:nvPr/>
        </p:nvSpPr>
        <p:spPr bwMode="auto">
          <a:xfrm>
            <a:off x="4572000" y="4652963"/>
            <a:ext cx="4356100" cy="1600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b="0" i="0" u="none">
                <a:solidFill>
                  <a:schemeClr val="tx1">
                    <a:lumMod val="65000"/>
                    <a:lumOff val="35000"/>
                  </a:schemeClr>
                </a:solidFill>
                <a:latin typeface="+mn-lt"/>
              </a:rPr>
              <a:t>Mostrar:</a:t>
            </a:r>
          </a:p>
          <a:p>
            <a:pPr algn="l" rtl="0">
              <a:buFontTx/>
              <a:buChar char="•"/>
              <a:defRPr/>
            </a:pPr>
            <a:r>
              <a:rPr lang="es" sz="1600" b="0" i="0" u="none">
                <a:solidFill>
                  <a:schemeClr val="tx1">
                    <a:lumMod val="65000"/>
                    <a:lumOff val="35000"/>
                  </a:schemeClr>
                </a:solidFill>
                <a:latin typeface="+mn-lt"/>
              </a:rPr>
              <a:t>Celdas Verificadas:  </a:t>
            </a:r>
            <a:r>
              <a:rPr lang="es" sz="1600" b="0" i="0" u="none">
                <a:solidFill>
                  <a:srgbClr val="0091BB"/>
                </a:solidFill>
                <a:latin typeface="+mn-lt"/>
              </a:rPr>
              <a:t>Código Colores.</a:t>
            </a:r>
          </a:p>
          <a:p>
            <a:pPr lvl="1" algn="l" rtl="0">
              <a:buFont typeface="Courier New" panose="02070309020205020404" pitchFamily="49" charset="0"/>
              <a:buChar char="o"/>
              <a:defRPr/>
            </a:pPr>
            <a:r>
              <a:rPr lang="es" sz="1600" b="0" i="0" u="none">
                <a:solidFill>
                  <a:srgbClr val="00B050"/>
                </a:solidFill>
                <a:latin typeface="+mn-lt"/>
              </a:rPr>
              <a:t>Verde = Verificado</a:t>
            </a:r>
          </a:p>
          <a:p>
            <a:pPr lvl="1" algn="l" rtl="0">
              <a:buFont typeface="Courier New" panose="02070309020205020404" pitchFamily="49" charset="0"/>
              <a:buChar char="o"/>
              <a:defRPr/>
            </a:pPr>
            <a:r>
              <a:rPr lang="es" sz="1600" b="0" i="0" u="none">
                <a:solidFill>
                  <a:srgbClr val="FF0000"/>
                </a:solidFill>
                <a:latin typeface="+mn-lt"/>
              </a:rPr>
              <a:t>Rojo = Sin Verificar.</a:t>
            </a:r>
          </a:p>
          <a:p>
            <a:pPr algn="l" rtl="0">
              <a:buFontTx/>
              <a:buChar char="•"/>
              <a:defRPr/>
            </a:pPr>
            <a:r>
              <a:rPr lang="es" sz="1600" b="0" i="0" u="none">
                <a:solidFill>
                  <a:schemeClr val="tx1">
                    <a:lumMod val="75000"/>
                    <a:lumOff val="25000"/>
                  </a:schemeClr>
                </a:solidFill>
                <a:latin typeface="+mn-lt"/>
              </a:rPr>
              <a:t>Bandera:  </a:t>
            </a:r>
            <a:r>
              <a:rPr lang="es" sz="1600" b="0" i="0" u="none">
                <a:solidFill>
                  <a:srgbClr val="0091BB"/>
                </a:solidFill>
                <a:latin typeface="+mn-lt"/>
              </a:rPr>
              <a:t>Mostrar u Ocultar Banderas y Sondajes Dorados.</a:t>
            </a:r>
          </a:p>
        </p:txBody>
      </p:sp>
      <p:pic>
        <p:nvPicPr>
          <p:cNvPr id="8192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5900" y="3284538"/>
            <a:ext cx="8712200"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54693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97625921-4E3A-43C0-92BF-1536FD4EB853}"/>
              </a:ext>
            </a:extLst>
          </p:cNvPr>
          <p:cNvSpPr>
            <a:spLocks noRot="1" noChangeArrowheads="1"/>
          </p:cNvSpPr>
          <p:nvPr/>
        </p:nvSpPr>
        <p:spPr bwMode="auto">
          <a:xfrm>
            <a:off x="179388" y="0"/>
            <a:ext cx="7956550" cy="973138"/>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Ajustes Color en Etapa 1</a:t>
            </a:r>
          </a:p>
        </p:txBody>
      </p:sp>
      <p:sp>
        <p:nvSpPr>
          <p:cNvPr id="56323" name="Text Box 11">
            <a:extLst>
              <a:ext uri="{FF2B5EF4-FFF2-40B4-BE49-F238E27FC236}">
                <a16:creationId xmlns:a16="http://schemas.microsoft.com/office/drawing/2014/main" xmlns="" id="{574813F8-2F17-47FC-91D0-2AAFA036262D}"/>
              </a:ext>
            </a:extLst>
          </p:cNvPr>
          <p:cNvSpPr txBox="1">
            <a:spLocks noChangeArrowheads="1"/>
          </p:cNvSpPr>
          <p:nvPr/>
        </p:nvSpPr>
        <p:spPr bwMode="auto">
          <a:xfrm>
            <a:off x="4192587" y="1516249"/>
            <a:ext cx="4889500" cy="984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sz="1600" b="0" i="0" u="none">
                <a:solidFill>
                  <a:schemeClr val="tx1">
                    <a:lumMod val="65000"/>
                    <a:lumOff val="35000"/>
                  </a:schemeClr>
                </a:solidFill>
                <a:latin typeface="+mn-lt"/>
              </a:rPr>
              <a:t>Colorear por Archivo:  Posiciones (y Prof. en Etapa 2).    </a:t>
            </a:r>
          </a:p>
          <a:p>
            <a:pPr algn="l" rtl="0">
              <a:spcBef>
                <a:spcPts val="600"/>
              </a:spcBef>
              <a:buFontTx/>
              <a:buChar char="•"/>
              <a:defRPr/>
            </a:pPr>
            <a:r>
              <a:rPr lang="es" sz="1600" b="0" i="0" u="none">
                <a:solidFill>
                  <a:schemeClr val="tx1">
                    <a:lumMod val="65000"/>
                    <a:lumOff val="35000"/>
                  </a:schemeClr>
                </a:solidFill>
                <a:latin typeface="+mn-lt"/>
              </a:rPr>
              <a:t>Colorear por Modo GPS:  Posiciones y Mareas RTK.</a:t>
            </a:r>
          </a:p>
          <a:p>
            <a:pPr algn="l" rtl="0">
              <a:spcBef>
                <a:spcPts val="600"/>
              </a:spcBef>
              <a:buFontTx/>
              <a:buChar char="•"/>
              <a:defRPr/>
            </a:pPr>
            <a:r>
              <a:rPr lang="es" sz="1600" b="0" i="0" u="none">
                <a:solidFill>
                  <a:schemeClr val="tx1">
                    <a:lumMod val="65000"/>
                    <a:lumOff val="35000"/>
                  </a:schemeClr>
                </a:solidFill>
                <a:latin typeface="+mn-lt"/>
              </a:rPr>
              <a:t>Hace Ciclo de Siete Colores ,luego Repite.</a:t>
            </a:r>
          </a:p>
        </p:txBody>
      </p:sp>
      <p:pic>
        <p:nvPicPr>
          <p:cNvPr id="8602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3043611"/>
            <a:ext cx="3767137"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912" y="3043611"/>
            <a:ext cx="375285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912" y="1301657"/>
            <a:ext cx="4003675"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Text Box 11">
            <a:extLst>
              <a:ext uri="{FF2B5EF4-FFF2-40B4-BE49-F238E27FC236}">
                <a16:creationId xmlns:a16="http://schemas.microsoft.com/office/drawing/2014/main" xmlns="" id="{12CEB1BB-E6DF-4FBE-9AFE-D17A26857BDD}"/>
              </a:ext>
            </a:extLst>
          </p:cNvPr>
          <p:cNvSpPr txBox="1">
            <a:spLocks noChangeArrowheads="1"/>
          </p:cNvSpPr>
          <p:nvPr/>
        </p:nvSpPr>
        <p:spPr bwMode="auto">
          <a:xfrm>
            <a:off x="250825" y="5732463"/>
            <a:ext cx="3565525"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ts val="600"/>
              </a:spcBef>
              <a:defRPr/>
            </a:pPr>
            <a:r>
              <a:rPr lang="es" sz="1200" b="0" i="0" u="none">
                <a:solidFill>
                  <a:srgbClr val="0091BB"/>
                </a:solidFill>
                <a:latin typeface="+mn-lt"/>
              </a:rPr>
              <a:t>Posiciones Coloreadas por Archivo.</a:t>
            </a:r>
          </a:p>
        </p:txBody>
      </p:sp>
      <p:sp>
        <p:nvSpPr>
          <p:cNvPr id="56328" name="Text Box 11">
            <a:extLst>
              <a:ext uri="{FF2B5EF4-FFF2-40B4-BE49-F238E27FC236}">
                <a16:creationId xmlns:a16="http://schemas.microsoft.com/office/drawing/2014/main" xmlns="" id="{008BFF6C-2167-4D8E-82AD-11D1CA3EDC10}"/>
              </a:ext>
            </a:extLst>
          </p:cNvPr>
          <p:cNvSpPr txBox="1">
            <a:spLocks noChangeArrowheads="1"/>
          </p:cNvSpPr>
          <p:nvPr/>
        </p:nvSpPr>
        <p:spPr bwMode="auto">
          <a:xfrm>
            <a:off x="4500563" y="5732463"/>
            <a:ext cx="3946525" cy="277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ts val="600"/>
              </a:spcBef>
              <a:defRPr/>
            </a:pPr>
            <a:r>
              <a:rPr lang="es" sz="1200" b="0" i="0" u="none">
                <a:solidFill>
                  <a:srgbClr val="0091BB"/>
                </a:solidFill>
                <a:latin typeface="+mn-lt"/>
              </a:rPr>
              <a:t>Posiciones Coloreadas por Modo GPS Sobre un Fondo Negro.</a:t>
            </a:r>
          </a:p>
        </p:txBody>
      </p:sp>
    </p:spTree>
    <p:extLst>
      <p:ext uri="{BB962C8B-B14F-4D97-AF65-F5344CB8AC3E}">
        <p14:creationId xmlns:p14="http://schemas.microsoft.com/office/powerpoint/2010/main" val="4086195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Calibración LiDAR</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7</a:t>
            </a:fld>
            <a:endParaRPr lang="es"/>
          </a:p>
        </p:txBody>
      </p:sp>
    </p:spTree>
    <p:extLst>
      <p:ext uri="{BB962C8B-B14F-4D97-AF65-F5344CB8AC3E}">
        <p14:creationId xmlns:p14="http://schemas.microsoft.com/office/powerpoint/2010/main" val="10305932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A9437B4E-B5BF-4B5C-B3CA-242B1DA3C6C1}"/>
              </a:ext>
            </a:extLst>
          </p:cNvPr>
          <p:cNvSpPr>
            <a:spLocks noRot="1" noChangeArrowheads="1"/>
          </p:cNvSpPr>
          <p:nvPr/>
        </p:nvSpPr>
        <p:spPr bwMode="auto">
          <a:xfrm>
            <a:off x="179388" y="0"/>
            <a:ext cx="7632700" cy="97155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Etapa 1 Filtros</a:t>
            </a:r>
          </a:p>
        </p:txBody>
      </p:sp>
      <p:sp>
        <p:nvSpPr>
          <p:cNvPr id="57347" name="Text Box 11">
            <a:extLst>
              <a:ext uri="{FF2B5EF4-FFF2-40B4-BE49-F238E27FC236}">
                <a16:creationId xmlns:a16="http://schemas.microsoft.com/office/drawing/2014/main" xmlns="" id="{CF5C83F1-F513-4FEB-A3FE-1E8EA6292AD9}"/>
              </a:ext>
            </a:extLst>
          </p:cNvPr>
          <p:cNvSpPr txBox="1">
            <a:spLocks noChangeArrowheads="1"/>
          </p:cNvSpPr>
          <p:nvPr/>
        </p:nvSpPr>
        <p:spPr bwMode="auto">
          <a:xfrm>
            <a:off x="4786313" y="1338290"/>
            <a:ext cx="45354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dirty="0">
                <a:solidFill>
                  <a:schemeClr val="tx1">
                    <a:lumMod val="65000"/>
                    <a:lumOff val="35000"/>
                  </a:schemeClr>
                </a:solidFill>
                <a:latin typeface="+mn-lt"/>
              </a:rPr>
              <a:t>Use Menú Editar o Barra Herramientas para Configurar Filtros. </a:t>
            </a:r>
          </a:p>
        </p:txBody>
      </p:sp>
      <p:pic>
        <p:nvPicPr>
          <p:cNvPr id="880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211263"/>
            <a:ext cx="4341812"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880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3249613"/>
            <a:ext cx="4368800"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ext Box 11">
            <a:extLst>
              <a:ext uri="{FF2B5EF4-FFF2-40B4-BE49-F238E27FC236}">
                <a16:creationId xmlns:a16="http://schemas.microsoft.com/office/drawing/2014/main" xmlns="" id="{805C2E14-443D-48D8-B464-137FB4B22A04}"/>
              </a:ext>
            </a:extLst>
          </p:cNvPr>
          <p:cNvSpPr txBox="1">
            <a:spLocks noChangeArrowheads="1"/>
          </p:cNvSpPr>
          <p:nvPr/>
        </p:nvSpPr>
        <p:spPr bwMode="auto">
          <a:xfrm>
            <a:off x="4786313" y="1924050"/>
            <a:ext cx="4105275" cy="9079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1" i="0" u="none">
                <a:solidFill>
                  <a:schemeClr val="tx1">
                    <a:lumMod val="65000"/>
                    <a:lumOff val="35000"/>
                  </a:schemeClr>
                </a:solidFill>
                <a:latin typeface="+mn-lt"/>
              </a:rPr>
              <a:t>Pestaña Básico:</a:t>
            </a:r>
            <a:r>
              <a:rPr lang="es" sz="1600" b="0" i="0" u="none">
                <a:solidFill>
                  <a:schemeClr val="tx1">
                    <a:lumMod val="65000"/>
                    <a:lumOff val="35000"/>
                  </a:schemeClr>
                </a:solidFill>
                <a:latin typeface="+mn-lt"/>
              </a:rPr>
              <a:t>  </a:t>
            </a:r>
          </a:p>
          <a:p>
            <a:pPr algn="l" rtl="0">
              <a:spcBef>
                <a:spcPts val="600"/>
              </a:spcBef>
              <a:defRPr/>
            </a:pPr>
            <a:r>
              <a:rPr lang="es" sz="1600" b="0" i="0" u="none">
                <a:solidFill>
                  <a:schemeClr val="tx1">
                    <a:lumMod val="65000"/>
                    <a:lumOff val="35000"/>
                  </a:schemeClr>
                </a:solidFill>
                <a:latin typeface="+mn-lt"/>
              </a:rPr>
              <a:t>Velocidad Efectiva (Speed Over Ground):  Filtros en Velocidad Bote.  Bueno para Remover Grandes Picos de Posición.</a:t>
            </a:r>
          </a:p>
        </p:txBody>
      </p:sp>
      <p:sp>
        <p:nvSpPr>
          <p:cNvPr id="57351" name="Text Box 11">
            <a:extLst>
              <a:ext uri="{FF2B5EF4-FFF2-40B4-BE49-F238E27FC236}">
                <a16:creationId xmlns:a16="http://schemas.microsoft.com/office/drawing/2014/main" xmlns="" id="{E70D4E1B-5BA1-40B4-9C6F-900DF3C49B5F}"/>
              </a:ext>
            </a:extLst>
          </p:cNvPr>
          <p:cNvSpPr txBox="1">
            <a:spLocks noChangeArrowheads="1"/>
          </p:cNvSpPr>
          <p:nvPr/>
        </p:nvSpPr>
        <p:spPr bwMode="auto">
          <a:xfrm>
            <a:off x="4786313" y="3357563"/>
            <a:ext cx="4070350" cy="2200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1" i="0" u="none">
                <a:solidFill>
                  <a:schemeClr val="tx1">
                    <a:lumMod val="65000"/>
                    <a:lumOff val="35000"/>
                  </a:schemeClr>
                </a:solidFill>
                <a:latin typeface="+mn-lt"/>
              </a:rPr>
              <a:t>Pestaña GPS:</a:t>
            </a:r>
            <a:r>
              <a:rPr lang="es" sz="1600" b="0" i="0" u="none">
                <a:solidFill>
                  <a:schemeClr val="tx1">
                    <a:lumMod val="65000"/>
                    <a:lumOff val="35000"/>
                  </a:schemeClr>
                </a:solidFill>
                <a:latin typeface="+mn-lt"/>
              </a:rPr>
              <a:t>  </a:t>
            </a:r>
          </a:p>
          <a:p>
            <a:pPr algn="l" rtl="0">
              <a:spcBef>
                <a:spcPts val="600"/>
              </a:spcBef>
              <a:defRPr/>
            </a:pPr>
            <a:r>
              <a:rPr lang="es" sz="1600" b="0" i="0" u="none">
                <a:solidFill>
                  <a:schemeClr val="tx1">
                    <a:lumMod val="65000"/>
                    <a:lumOff val="35000"/>
                  </a:schemeClr>
                </a:solidFill>
                <a:latin typeface="+mn-lt"/>
              </a:rPr>
              <a:t>Filtros Basados en Estatus del GPS.</a:t>
            </a:r>
          </a:p>
          <a:p>
            <a:pPr algn="l" rtl="0">
              <a:spcBef>
                <a:spcPts val="600"/>
              </a:spcBef>
              <a:defRPr/>
            </a:pPr>
            <a:r>
              <a:rPr lang="es" sz="1600" b="0" i="0" u="none">
                <a:solidFill>
                  <a:schemeClr val="tx1">
                    <a:lumMod val="65000"/>
                    <a:lumOff val="35000"/>
                  </a:schemeClr>
                </a:solidFill>
                <a:latin typeface="+mn-lt"/>
              </a:rPr>
              <a:t>Ejemplo:  </a:t>
            </a:r>
          </a:p>
          <a:p>
            <a:pPr lvl="1" algn="l" rtl="0">
              <a:spcBef>
                <a:spcPts val="600"/>
              </a:spcBef>
              <a:buFont typeface="Arial" panose="020B0604020202020204" pitchFamily="34" charset="0"/>
              <a:buChar char="•"/>
              <a:defRPr/>
            </a:pPr>
            <a:r>
              <a:rPr lang="es" sz="1600" b="0" i="0" u="none">
                <a:solidFill>
                  <a:srgbClr val="0091BB"/>
                </a:solidFill>
                <a:latin typeface="+mn-lt"/>
              </a:rPr>
              <a:t>Requiere Modo GPS 4 o 5 para Posiciones.</a:t>
            </a:r>
          </a:p>
          <a:p>
            <a:pPr lvl="1" algn="l" rtl="0">
              <a:spcBef>
                <a:spcPts val="600"/>
              </a:spcBef>
              <a:buFont typeface="Arial" panose="020B0604020202020204" pitchFamily="34" charset="0"/>
              <a:buChar char="•"/>
              <a:defRPr/>
            </a:pPr>
            <a:r>
              <a:rPr lang="es" sz="1600" b="0" i="0" u="none">
                <a:solidFill>
                  <a:srgbClr val="0091BB"/>
                </a:solidFill>
                <a:latin typeface="+mn-lt"/>
              </a:rPr>
              <a:t>Requiere Modo 4 para Mareas.</a:t>
            </a:r>
          </a:p>
          <a:p>
            <a:pPr lvl="1" algn="l" rtl="0">
              <a:spcBef>
                <a:spcPts val="600"/>
              </a:spcBef>
              <a:buFont typeface="Arial" panose="020B0604020202020204" pitchFamily="34" charset="0"/>
              <a:buChar char="•"/>
              <a:defRPr/>
            </a:pPr>
            <a:r>
              <a:rPr lang="es" sz="1600" b="0" i="0" u="none">
                <a:solidFill>
                  <a:srgbClr val="0091BB"/>
                </a:solidFill>
                <a:latin typeface="+mn-lt"/>
              </a:rPr>
              <a:t>Requiere 5 Satélites para cualquiera de ellos.</a:t>
            </a:r>
          </a:p>
        </p:txBody>
      </p:sp>
    </p:spTree>
    <p:extLst>
      <p:ext uri="{BB962C8B-B14F-4D97-AF65-F5344CB8AC3E}">
        <p14:creationId xmlns:p14="http://schemas.microsoft.com/office/powerpoint/2010/main" val="28829994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37203650-0619-4408-9C27-97406271C6DF}"/>
              </a:ext>
            </a:extLst>
          </p:cNvPr>
          <p:cNvSpPr>
            <a:spLocks noRot="1" noChangeArrowheads="1"/>
          </p:cNvSpPr>
          <p:nvPr/>
        </p:nvSpPr>
        <p:spPr bwMode="auto">
          <a:xfrm>
            <a:off x="179388" y="0"/>
            <a:ext cx="7921625" cy="96361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Aplicar los Filtros</a:t>
            </a:r>
          </a:p>
        </p:txBody>
      </p:sp>
      <p:pic>
        <p:nvPicPr>
          <p:cNvPr id="901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248" y="1544218"/>
            <a:ext cx="5016500" cy="18716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01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723" y="3716338"/>
            <a:ext cx="5538787"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Text Box 11">
            <a:extLst>
              <a:ext uri="{FF2B5EF4-FFF2-40B4-BE49-F238E27FC236}">
                <a16:creationId xmlns:a16="http://schemas.microsoft.com/office/drawing/2014/main" xmlns="" id="{1B40051E-04C7-475B-BB1F-3745D8C98AFE}"/>
              </a:ext>
            </a:extLst>
          </p:cNvPr>
          <p:cNvSpPr txBox="1">
            <a:spLocks noChangeArrowheads="1"/>
          </p:cNvSpPr>
          <p:nvPr/>
        </p:nvSpPr>
        <p:spPr bwMode="auto">
          <a:xfrm>
            <a:off x="5578475" y="1672011"/>
            <a:ext cx="3565525" cy="1616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1" i="0" u="none">
                <a:solidFill>
                  <a:schemeClr val="tx1">
                    <a:lumMod val="65000"/>
                    <a:lumOff val="35000"/>
                  </a:schemeClr>
                </a:solidFill>
                <a:latin typeface="+mn-lt"/>
              </a:rPr>
              <a:t>Pestaña Acciones</a:t>
            </a:r>
          </a:p>
          <a:p>
            <a:pPr marL="285750" indent="-285750"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Filtrar Todos o Archivos Seleccionados:  Depende del Listado de Archivos.</a:t>
            </a:r>
          </a:p>
          <a:p>
            <a:pPr marL="285750" indent="-285750"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Resetear Todo:  Si no puede Recordar Cuales Filtros están habilitados.</a:t>
            </a:r>
          </a:p>
          <a:p>
            <a:pPr marL="285750" indent="-285750"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Contar:  Número de Puntos Borrados.</a:t>
            </a:r>
          </a:p>
        </p:txBody>
      </p:sp>
      <p:sp>
        <p:nvSpPr>
          <p:cNvPr id="58374" name="Text Box 11">
            <a:extLst>
              <a:ext uri="{FF2B5EF4-FFF2-40B4-BE49-F238E27FC236}">
                <a16:creationId xmlns:a16="http://schemas.microsoft.com/office/drawing/2014/main" xmlns="" id="{E470773A-FF97-456F-B183-22F01E0C7564}"/>
              </a:ext>
            </a:extLst>
          </p:cNvPr>
          <p:cNvSpPr txBox="1">
            <a:spLocks noChangeArrowheads="1"/>
          </p:cNvSpPr>
          <p:nvPr/>
        </p:nvSpPr>
        <p:spPr bwMode="auto">
          <a:xfrm>
            <a:off x="5823510" y="3716338"/>
            <a:ext cx="3392488" cy="2492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marL="285750" indent="-285750" algn="l" rtl="0">
              <a:spcBef>
                <a:spcPts val="600"/>
              </a:spcBef>
              <a:buFont typeface="Arial" panose="020B0604020202020204" pitchFamily="34" charset="0"/>
              <a:buChar char="•"/>
              <a:defRPr/>
            </a:pPr>
            <a:r>
              <a:rPr lang="es" sz="1400" b="1" i="0" u="none">
                <a:solidFill>
                  <a:schemeClr val="tx1">
                    <a:lumMod val="65000"/>
                    <a:lumOff val="35000"/>
                  </a:schemeClr>
                </a:solidFill>
                <a:latin typeface="+mn-lt"/>
              </a:rPr>
              <a:t>Ventana Levantamiento</a:t>
            </a:r>
          </a:p>
          <a:p>
            <a:pPr marL="285750" indent="-285750"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Vista Previa:  X’s Amarillas Muestran Puntos Por Fuera de Límites.</a:t>
            </a:r>
          </a:p>
          <a:p>
            <a:pPr marL="285750" indent="-285750"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Botón Filtros:  Aplicar Filtros.</a:t>
            </a:r>
          </a:p>
          <a:p>
            <a:pPr lvl="1"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Con Selección:  </a:t>
            </a:r>
          </a:p>
          <a:p>
            <a:pPr lvl="2"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Filtros Sólo Puntos Seleccionados.</a:t>
            </a:r>
          </a:p>
          <a:p>
            <a:pPr lvl="1"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Sin Selección:  </a:t>
            </a:r>
          </a:p>
          <a:p>
            <a:pPr lvl="2" algn="l" rtl="0">
              <a:spcBef>
                <a:spcPts val="600"/>
              </a:spcBef>
              <a:buFont typeface="Arial" panose="020B0604020202020204" pitchFamily="34" charset="0"/>
              <a:buChar char="•"/>
              <a:defRPr/>
            </a:pPr>
            <a:r>
              <a:rPr lang="es" sz="1400" b="0" i="0" u="none">
                <a:solidFill>
                  <a:schemeClr val="tx1">
                    <a:lumMod val="65000"/>
                    <a:lumOff val="35000"/>
                  </a:schemeClr>
                </a:solidFill>
                <a:latin typeface="+mn-lt"/>
              </a:rPr>
              <a:t>Filtra Toda la Ventana.</a:t>
            </a:r>
          </a:p>
        </p:txBody>
      </p:sp>
      <p:sp>
        <p:nvSpPr>
          <p:cNvPr id="43015" name="Text Box 11">
            <a:extLst>
              <a:ext uri="{FF2B5EF4-FFF2-40B4-BE49-F238E27FC236}">
                <a16:creationId xmlns:a16="http://schemas.microsoft.com/office/drawing/2014/main" xmlns="" id="{0D656CFC-10DD-4ECC-A7BF-F9C7A12F9A88}"/>
              </a:ext>
            </a:extLst>
          </p:cNvPr>
          <p:cNvSpPr txBox="1">
            <a:spLocks noChangeArrowheads="1"/>
          </p:cNvSpPr>
          <p:nvPr/>
        </p:nvSpPr>
        <p:spPr bwMode="auto">
          <a:xfrm>
            <a:off x="179388" y="1140574"/>
            <a:ext cx="8597900" cy="369888"/>
          </a:xfrm>
          <a:prstGeom prst="rect">
            <a:avLst/>
          </a:prstGeom>
          <a:noFill/>
          <a:ln w="9525">
            <a:noFill/>
            <a:miter lim="800000"/>
            <a:headEnd/>
            <a:tailEnd/>
          </a:ln>
        </p:spPr>
        <p:txBody>
          <a:bodyPr>
            <a:spAutoFit/>
          </a:bodyPr>
          <a:lstStyle/>
          <a:p>
            <a:pPr algn="l" rtl="0">
              <a:spcBef>
                <a:spcPts val="600"/>
              </a:spcBef>
              <a:defRPr/>
            </a:pPr>
            <a:r>
              <a:rPr lang="es" b="0" i="0" u="none">
                <a:solidFill>
                  <a:schemeClr val="tx1">
                    <a:lumMod val="65000"/>
                    <a:lumOff val="35000"/>
                  </a:schemeClr>
                </a:solidFill>
                <a:latin typeface="+mn-lt"/>
              </a:rPr>
              <a:t>Dos Formas para Aplicar los Filtros</a:t>
            </a:r>
          </a:p>
        </p:txBody>
      </p:sp>
    </p:spTree>
    <p:extLst>
      <p:ext uri="{BB962C8B-B14F-4D97-AF65-F5344CB8AC3E}">
        <p14:creationId xmlns:p14="http://schemas.microsoft.com/office/powerpoint/2010/main" val="5100004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1DCCCE4D-F073-4B49-B361-C9F78309AEC5}"/>
              </a:ext>
            </a:extLst>
          </p:cNvPr>
          <p:cNvSpPr>
            <a:spLocks noRot="1" noChangeArrowheads="1"/>
          </p:cNvSpPr>
          <p:nvPr/>
        </p:nvSpPr>
        <p:spPr bwMode="auto">
          <a:xfrm>
            <a:off x="180975" y="0"/>
            <a:ext cx="7920038" cy="9556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Aplicar los Filtros</a:t>
            </a:r>
          </a:p>
        </p:txBody>
      </p:sp>
      <p:pic>
        <p:nvPicPr>
          <p:cNvPr id="9216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592263"/>
            <a:ext cx="7632700" cy="311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ext Box 11">
            <a:extLst>
              <a:ext uri="{FF2B5EF4-FFF2-40B4-BE49-F238E27FC236}">
                <a16:creationId xmlns:a16="http://schemas.microsoft.com/office/drawing/2014/main" xmlns="" id="{77D58EBA-0B35-4E13-82A2-DE51205F2928}"/>
              </a:ext>
            </a:extLst>
          </p:cNvPr>
          <p:cNvSpPr txBox="1">
            <a:spLocks noChangeArrowheads="1"/>
          </p:cNvSpPr>
          <p:nvPr/>
        </p:nvSpPr>
        <p:spPr bwMode="auto">
          <a:xfrm>
            <a:off x="203200" y="1111250"/>
            <a:ext cx="837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65000"/>
                    <a:lumOff val="35000"/>
                  </a:schemeClr>
                </a:solidFill>
                <a:latin typeface="+mn-lt"/>
              </a:rPr>
              <a:t>Filtrado Marea RTK con Vista Previa</a:t>
            </a:r>
          </a:p>
        </p:txBody>
      </p:sp>
      <p:sp>
        <p:nvSpPr>
          <p:cNvPr id="59397" name="Text Box 11">
            <a:extLst>
              <a:ext uri="{FF2B5EF4-FFF2-40B4-BE49-F238E27FC236}">
                <a16:creationId xmlns:a16="http://schemas.microsoft.com/office/drawing/2014/main" xmlns="" id="{D586D190-71FC-40C3-9310-B4A572060B9E}"/>
              </a:ext>
            </a:extLst>
          </p:cNvPr>
          <p:cNvSpPr txBox="1">
            <a:spLocks noChangeArrowheads="1"/>
          </p:cNvSpPr>
          <p:nvPr/>
        </p:nvSpPr>
        <p:spPr bwMode="auto">
          <a:xfrm>
            <a:off x="225425" y="4829175"/>
            <a:ext cx="8474075" cy="984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Tx/>
              <a:buChar char="•"/>
              <a:defRPr/>
            </a:pPr>
            <a:r>
              <a:rPr lang="es" sz="1600" b="0" i="0" u="none">
                <a:solidFill>
                  <a:schemeClr val="tx1">
                    <a:lumMod val="65000"/>
                    <a:lumOff val="35000"/>
                  </a:schemeClr>
                </a:solidFill>
                <a:latin typeface="+mn-lt"/>
              </a:rPr>
              <a:t>Use Editor Oleaje/Marea.  Menú Vista o Panel Izquierdo.</a:t>
            </a:r>
          </a:p>
          <a:p>
            <a:pPr algn="l" rtl="0">
              <a:spcBef>
                <a:spcPts val="600"/>
              </a:spcBef>
              <a:buFontTx/>
              <a:buChar char="•"/>
              <a:defRPr/>
            </a:pPr>
            <a:r>
              <a:rPr lang="es" sz="1600" b="0" i="0" u="none">
                <a:solidFill>
                  <a:schemeClr val="tx1">
                    <a:lumMod val="65000"/>
                    <a:lumOff val="35000"/>
                  </a:schemeClr>
                </a:solidFill>
                <a:latin typeface="+mn-lt"/>
              </a:rPr>
              <a:t>Botón Filtros:  Mismas Reglas de Selección que Filtrado Posiciones.</a:t>
            </a:r>
          </a:p>
          <a:p>
            <a:pPr algn="l" rtl="0">
              <a:spcBef>
                <a:spcPts val="600"/>
              </a:spcBef>
              <a:buFontTx/>
              <a:buChar char="•"/>
              <a:defRPr/>
            </a:pPr>
            <a:r>
              <a:rPr lang="es" sz="1600" b="0" i="0" u="none">
                <a:solidFill>
                  <a:schemeClr val="tx1">
                    <a:lumMod val="65000"/>
                    <a:lumOff val="35000"/>
                  </a:schemeClr>
                </a:solidFill>
                <a:latin typeface="+mn-lt"/>
              </a:rPr>
              <a:t>Coloree por Modo GPS Si le es Util.</a:t>
            </a:r>
          </a:p>
        </p:txBody>
      </p:sp>
      <p:sp>
        <p:nvSpPr>
          <p:cNvPr id="59398" name="Text Box 11">
            <a:extLst>
              <a:ext uri="{FF2B5EF4-FFF2-40B4-BE49-F238E27FC236}">
                <a16:creationId xmlns:a16="http://schemas.microsoft.com/office/drawing/2014/main" xmlns="" id="{FEFD1CEB-0FE9-4DB2-B9F6-BFE47221EA18}"/>
              </a:ext>
            </a:extLst>
          </p:cNvPr>
          <p:cNvSpPr txBox="1">
            <a:spLocks noChangeArrowheads="1"/>
          </p:cNvSpPr>
          <p:nvPr/>
        </p:nvSpPr>
        <p:spPr bwMode="auto">
          <a:xfrm>
            <a:off x="1943100" y="6000750"/>
            <a:ext cx="5976938"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65000"/>
                    <a:lumOff val="35000"/>
                  </a:schemeClr>
                </a:solidFill>
                <a:latin typeface="+mn-lt"/>
              </a:rPr>
              <a:t>Barra Herramientas se Ilumina si Modo Actualización es Manual.  Haga clic para Actualizar Mareas RTK.</a:t>
            </a:r>
          </a:p>
        </p:txBody>
      </p:sp>
      <p:pic>
        <p:nvPicPr>
          <p:cNvPr id="9216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5" y="5929313"/>
            <a:ext cx="1662113"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3128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B0811796-FE9B-43B7-8676-C0511372A837}"/>
              </a:ext>
            </a:extLst>
          </p:cNvPr>
          <p:cNvSpPr/>
          <p:nvPr/>
        </p:nvSpPr>
        <p:spPr>
          <a:xfrm>
            <a:off x="0" y="657225"/>
            <a:ext cx="9144000" cy="6200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5122" name="Rectangle 2">
            <a:extLst>
              <a:ext uri="{FF2B5EF4-FFF2-40B4-BE49-F238E27FC236}">
                <a16:creationId xmlns:a16="http://schemas.microsoft.com/office/drawing/2014/main" xmlns="" id="{A7D0814F-9AEC-4BDE-8DA6-0A387358B8C2}"/>
              </a:ext>
            </a:extLst>
          </p:cNvPr>
          <p:cNvSpPr>
            <a:spLocks noRot="1" noChangeArrowheads="1"/>
          </p:cNvSpPr>
          <p:nvPr/>
        </p:nvSpPr>
        <p:spPr bwMode="auto">
          <a:xfrm>
            <a:off x="179388" y="0"/>
            <a:ext cx="7345362"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Editando Posiciones</a:t>
            </a:r>
          </a:p>
        </p:txBody>
      </p:sp>
      <p:pic>
        <p:nvPicPr>
          <p:cNvPr id="94212" name="Picture 12"/>
          <p:cNvPicPr>
            <a:picLocks noChangeAspect="1" noChangeArrowheads="1"/>
          </p:cNvPicPr>
          <p:nvPr/>
        </p:nvPicPr>
        <p:blipFill rotWithShape="1">
          <a:blip r:embed="rId3">
            <a:extLst>
              <a:ext uri="{28A0092B-C50C-407E-A947-70E740481C1C}">
                <a14:useLocalDpi xmlns:a14="http://schemas.microsoft.com/office/drawing/2010/main" val="0"/>
              </a:ext>
            </a:extLst>
          </a:blip>
          <a:srcRect r="1266"/>
          <a:stretch/>
        </p:blipFill>
        <p:spPr bwMode="auto">
          <a:xfrm>
            <a:off x="3624263" y="2278062"/>
            <a:ext cx="5275897" cy="30241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0421" name="Text Box 11">
            <a:extLst>
              <a:ext uri="{FF2B5EF4-FFF2-40B4-BE49-F238E27FC236}">
                <a16:creationId xmlns:a16="http://schemas.microsoft.com/office/drawing/2014/main" xmlns="" id="{82A44DDA-B0D9-4905-B9F1-62CACF2991DF}"/>
              </a:ext>
            </a:extLst>
          </p:cNvPr>
          <p:cNvSpPr txBox="1">
            <a:spLocks noChangeArrowheads="1"/>
          </p:cNvSpPr>
          <p:nvPr/>
        </p:nvSpPr>
        <p:spPr bwMode="auto">
          <a:xfrm>
            <a:off x="215900" y="1355726"/>
            <a:ext cx="8597900" cy="723900"/>
          </a:xfrm>
          <a:prstGeom prst="rect">
            <a:avLst/>
          </a:prstGeom>
          <a:noFill/>
          <a:ln>
            <a:noFill/>
          </a:ln>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75000"/>
                    <a:lumOff val="25000"/>
                  </a:schemeClr>
                </a:solidFill>
                <a:latin typeface="+mn-lt"/>
              </a:rPr>
              <a:t>Coloque el botón radial en Traqueos</a:t>
            </a:r>
            <a:endParaRPr lang="es" altLang="en-US" dirty="0">
              <a:solidFill>
                <a:schemeClr val="tx1">
                  <a:lumMod val="75000"/>
                  <a:lumOff val="25000"/>
                </a:schemeClr>
              </a:solidFill>
              <a:latin typeface="+mn-lt"/>
            </a:endParaRPr>
          </a:p>
          <a:p>
            <a:pPr algn="l" rtl="0">
              <a:spcBef>
                <a:spcPts val="600"/>
              </a:spcBef>
              <a:defRPr/>
            </a:pPr>
            <a:r>
              <a:rPr lang="es" b="0" i="0" u="none">
                <a:solidFill>
                  <a:schemeClr val="tx1">
                    <a:lumMod val="75000"/>
                    <a:lumOff val="25000"/>
                  </a:schemeClr>
                </a:solidFill>
                <a:latin typeface="+mn-lt"/>
              </a:rPr>
              <a:t>Edición Manual:  </a:t>
            </a:r>
            <a:r>
              <a:rPr lang="es" b="0" i="0" u="none">
                <a:solidFill>
                  <a:srgbClr val="0091BB"/>
                </a:solidFill>
                <a:latin typeface="+mn-lt"/>
              </a:rPr>
              <a:t>Punto por Punto o Herramienta Selección.</a:t>
            </a:r>
          </a:p>
        </p:txBody>
      </p:sp>
      <p:sp>
        <p:nvSpPr>
          <p:cNvPr id="60422" name="Text Box 11">
            <a:extLst>
              <a:ext uri="{FF2B5EF4-FFF2-40B4-BE49-F238E27FC236}">
                <a16:creationId xmlns:a16="http://schemas.microsoft.com/office/drawing/2014/main" xmlns="" id="{B0962A56-FDDC-40D0-B9C1-9E971E184A64}"/>
              </a:ext>
            </a:extLst>
          </p:cNvPr>
          <p:cNvSpPr txBox="1">
            <a:spLocks noChangeArrowheads="1"/>
          </p:cNvSpPr>
          <p:nvPr/>
        </p:nvSpPr>
        <p:spPr bwMode="auto">
          <a:xfrm>
            <a:off x="215900" y="5460999"/>
            <a:ext cx="8928100" cy="908050"/>
          </a:xfrm>
          <a:prstGeom prst="rect">
            <a:avLst/>
          </a:prstGeom>
          <a:noFill/>
          <a:ln>
            <a:noFill/>
          </a:ln>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defRPr/>
            </a:pPr>
            <a:r>
              <a:rPr lang="es" sz="1600" b="0" i="0" u="none">
                <a:solidFill>
                  <a:schemeClr val="tx1">
                    <a:lumMod val="75000"/>
                    <a:lumOff val="25000"/>
                  </a:schemeClr>
                </a:solidFill>
                <a:latin typeface="+mn-lt"/>
              </a:rPr>
              <a:t>Punto por Punto  </a:t>
            </a:r>
            <a:r>
              <a:rPr lang="es" sz="1600" b="0" i="0" u="none">
                <a:solidFill>
                  <a:srgbClr val="0091BB"/>
                </a:solidFill>
                <a:latin typeface="+mn-lt"/>
              </a:rPr>
              <a:t>Muy Simple.</a:t>
            </a:r>
          </a:p>
          <a:p>
            <a:pPr algn="l" rtl="0">
              <a:spcBef>
                <a:spcPts val="300"/>
              </a:spcBef>
              <a:buFontTx/>
              <a:buChar char="•"/>
              <a:defRPr/>
            </a:pPr>
            <a:r>
              <a:rPr lang="es" sz="1600" b="0" i="0" u="none">
                <a:solidFill>
                  <a:srgbClr val="0091BB"/>
                </a:solidFill>
                <a:latin typeface="+mn-lt"/>
              </a:rPr>
              <a:t>Clic Izquierdo Pico Posición.</a:t>
            </a:r>
          </a:p>
          <a:p>
            <a:pPr algn="l" rtl="0">
              <a:spcBef>
                <a:spcPts val="300"/>
              </a:spcBef>
              <a:buFontTx/>
              <a:buChar char="•"/>
              <a:defRPr/>
            </a:pPr>
            <a:r>
              <a:rPr lang="es" sz="1600" b="0" i="0" u="none">
                <a:solidFill>
                  <a:srgbClr val="0091BB"/>
                </a:solidFill>
                <a:latin typeface="+mn-lt"/>
              </a:rPr>
              <a:t>  Botón Borrar o Tecla Borrar para Remover.</a:t>
            </a:r>
          </a:p>
        </p:txBody>
      </p:sp>
      <p:sp>
        <p:nvSpPr>
          <p:cNvPr id="60423" name="Text Box 11">
            <a:extLst>
              <a:ext uri="{FF2B5EF4-FFF2-40B4-BE49-F238E27FC236}">
                <a16:creationId xmlns:a16="http://schemas.microsoft.com/office/drawing/2014/main" xmlns="" id="{F3B0515A-B464-463C-969A-D96CE495E395}"/>
              </a:ext>
            </a:extLst>
          </p:cNvPr>
          <p:cNvSpPr txBox="1">
            <a:spLocks noChangeArrowheads="1"/>
          </p:cNvSpPr>
          <p:nvPr/>
        </p:nvSpPr>
        <p:spPr bwMode="auto">
          <a:xfrm>
            <a:off x="215900" y="2397125"/>
            <a:ext cx="3408363" cy="2746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defRPr/>
            </a:pPr>
            <a:r>
              <a:rPr lang="es" sz="1600" b="0" i="0" u="none">
                <a:solidFill>
                  <a:schemeClr val="tx1">
                    <a:lumMod val="75000"/>
                    <a:lumOff val="25000"/>
                  </a:schemeClr>
                </a:solidFill>
                <a:latin typeface="+mn-lt"/>
              </a:rPr>
              <a:t>Usando una Herramienta de Selección:  </a:t>
            </a:r>
          </a:p>
          <a:p>
            <a:pPr algn="l" rtl="0">
              <a:spcBef>
                <a:spcPts val="300"/>
              </a:spcBef>
              <a:buFontTx/>
              <a:buChar char="•"/>
              <a:defRPr/>
            </a:pPr>
            <a:r>
              <a:rPr lang="es" sz="1600" b="0" i="0" u="none">
                <a:solidFill>
                  <a:schemeClr val="tx1">
                    <a:lumMod val="75000"/>
                    <a:lumOff val="25000"/>
                  </a:schemeClr>
                </a:solidFill>
                <a:latin typeface="+mn-lt"/>
              </a:rPr>
              <a:t> Escoja Lazo, Bloque o Selección Línea Desde Barra Herramientas.</a:t>
            </a:r>
          </a:p>
          <a:p>
            <a:pPr algn="l" rtl="0">
              <a:spcBef>
                <a:spcPts val="300"/>
              </a:spcBef>
              <a:buFontTx/>
              <a:buChar char="•"/>
              <a:defRPr/>
            </a:pPr>
            <a:r>
              <a:rPr lang="es" sz="1600" b="0" i="0" u="none">
                <a:solidFill>
                  <a:schemeClr val="tx1">
                    <a:lumMod val="75000"/>
                    <a:lumOff val="25000"/>
                  </a:schemeClr>
                </a:solidFill>
                <a:latin typeface="+mn-lt"/>
              </a:rPr>
              <a:t> Seleccione Puntos a Remover.</a:t>
            </a:r>
          </a:p>
          <a:p>
            <a:pPr algn="l" rtl="0">
              <a:spcBef>
                <a:spcPts val="300"/>
              </a:spcBef>
              <a:buFontTx/>
              <a:buChar char="•"/>
              <a:defRPr/>
            </a:pPr>
            <a:r>
              <a:rPr lang="es" sz="1600" b="0" i="0" u="none">
                <a:solidFill>
                  <a:schemeClr val="tx1">
                    <a:lumMod val="75000"/>
                    <a:lumOff val="25000"/>
                  </a:schemeClr>
                </a:solidFill>
                <a:latin typeface="+mn-lt"/>
              </a:rPr>
              <a:t> Borrado Rápido:</a:t>
            </a:r>
          </a:p>
          <a:p>
            <a:pPr lvl="1" algn="l" rtl="0">
              <a:spcBef>
                <a:spcPts val="300"/>
              </a:spcBef>
              <a:buFont typeface="Arial" panose="020B0604020202020204" pitchFamily="34" charset="0"/>
              <a:buChar char="•"/>
              <a:defRPr/>
            </a:pPr>
            <a:r>
              <a:rPr lang="es" sz="1600" b="0" i="0" u="none">
                <a:solidFill>
                  <a:srgbClr val="0091BB"/>
                </a:solidFill>
                <a:latin typeface="+mn-lt"/>
              </a:rPr>
              <a:t>Activado:  Puntos Son Borrados Inmediatamente.</a:t>
            </a:r>
          </a:p>
          <a:p>
            <a:pPr lvl="1" algn="l" rtl="0">
              <a:spcBef>
                <a:spcPts val="300"/>
              </a:spcBef>
              <a:buFont typeface="Arial" panose="020B0604020202020204" pitchFamily="34" charset="0"/>
              <a:buChar char="•"/>
              <a:defRPr/>
            </a:pPr>
            <a:r>
              <a:rPr lang="es" sz="1600" b="0" i="0" u="none">
                <a:solidFill>
                  <a:srgbClr val="0091BB"/>
                </a:solidFill>
                <a:latin typeface="+mn-lt"/>
              </a:rPr>
              <a:t>Desactivado:  Después de Seleccionar, Use Botón Borrar o Tecla Borrar</a:t>
            </a:r>
            <a:r>
              <a:rPr lang="es" sz="1600" b="0" i="0" u="none">
                <a:solidFill>
                  <a:schemeClr val="tx1">
                    <a:lumMod val="75000"/>
                    <a:lumOff val="25000"/>
                  </a:schemeClr>
                </a:solidFill>
                <a:latin typeface="+mn-lt"/>
              </a:rPr>
              <a:t>.</a:t>
            </a:r>
            <a:endParaRPr lang="es" altLang="en-US" sz="1400" dirty="0">
              <a:solidFill>
                <a:schemeClr val="tx1">
                  <a:lumMod val="75000"/>
                  <a:lumOff val="25000"/>
                </a:schemeClr>
              </a:solidFill>
              <a:latin typeface="+mn-lt"/>
            </a:endParaRPr>
          </a:p>
        </p:txBody>
      </p:sp>
    </p:spTree>
    <p:extLst>
      <p:ext uri="{BB962C8B-B14F-4D97-AF65-F5344CB8AC3E}">
        <p14:creationId xmlns:p14="http://schemas.microsoft.com/office/powerpoint/2010/main" val="39376578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704975"/>
            <a:ext cx="7596187" cy="305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a:extLst>
              <a:ext uri="{FF2B5EF4-FFF2-40B4-BE49-F238E27FC236}">
                <a16:creationId xmlns:a16="http://schemas.microsoft.com/office/drawing/2014/main" xmlns="" id="{98F6A3CE-CA80-4211-B680-143F78C74B76}"/>
              </a:ext>
            </a:extLst>
          </p:cNvPr>
          <p:cNvSpPr>
            <a:spLocks noRot="1" noChangeArrowheads="1"/>
          </p:cNvSpPr>
          <p:nvPr/>
        </p:nvSpPr>
        <p:spPr bwMode="auto">
          <a:xfrm>
            <a:off x="179388" y="0"/>
            <a:ext cx="7596187"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Editar Posiciones por Velocidad</a:t>
            </a:r>
          </a:p>
        </p:txBody>
      </p:sp>
      <p:sp>
        <p:nvSpPr>
          <p:cNvPr id="61444" name="Text Box 11">
            <a:extLst>
              <a:ext uri="{FF2B5EF4-FFF2-40B4-BE49-F238E27FC236}">
                <a16:creationId xmlns:a16="http://schemas.microsoft.com/office/drawing/2014/main" xmlns="" id="{27C74565-878C-409C-AEDA-ECAFFE1401A4}"/>
              </a:ext>
            </a:extLst>
          </p:cNvPr>
          <p:cNvSpPr txBox="1">
            <a:spLocks noChangeArrowheads="1"/>
          </p:cNvSpPr>
          <p:nvPr/>
        </p:nvSpPr>
        <p:spPr bwMode="auto">
          <a:xfrm>
            <a:off x="77788" y="1160463"/>
            <a:ext cx="847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2000" b="0" i="0" u="none">
                <a:solidFill>
                  <a:schemeClr val="tx1">
                    <a:lumMod val="75000"/>
                    <a:lumOff val="25000"/>
                  </a:schemeClr>
                </a:solidFill>
                <a:latin typeface="+mn-lt"/>
              </a:rPr>
              <a:t>Use Editor Velocidad.  Menú Vista o Panel Izquierdo.</a:t>
            </a:r>
          </a:p>
        </p:txBody>
      </p:sp>
      <p:sp>
        <p:nvSpPr>
          <p:cNvPr id="61445" name="Text Box 11">
            <a:extLst>
              <a:ext uri="{FF2B5EF4-FFF2-40B4-BE49-F238E27FC236}">
                <a16:creationId xmlns:a16="http://schemas.microsoft.com/office/drawing/2014/main" xmlns="" id="{2165015F-F77D-4DC0-8127-7D52393300BE}"/>
              </a:ext>
            </a:extLst>
          </p:cNvPr>
          <p:cNvSpPr txBox="1">
            <a:spLocks noChangeArrowheads="1"/>
          </p:cNvSpPr>
          <p:nvPr/>
        </p:nvSpPr>
        <p:spPr bwMode="auto">
          <a:xfrm>
            <a:off x="250825" y="5048250"/>
            <a:ext cx="47529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75000"/>
                    <a:lumOff val="25000"/>
                  </a:schemeClr>
                </a:solidFill>
                <a:latin typeface="+mn-lt"/>
              </a:rPr>
              <a:t>Borrar Punto por Punto o Selección.</a:t>
            </a:r>
          </a:p>
          <a:p>
            <a:pPr algn="l" rtl="0">
              <a:spcBef>
                <a:spcPts val="600"/>
              </a:spcBef>
              <a:defRPr/>
            </a:pPr>
            <a:r>
              <a:rPr lang="es" sz="1400" b="0" i="0" u="none">
                <a:solidFill>
                  <a:schemeClr val="tx1">
                    <a:lumMod val="75000"/>
                    <a:lumOff val="25000"/>
                  </a:schemeClr>
                </a:solidFill>
                <a:latin typeface="+mn-lt"/>
              </a:rPr>
              <a:t>Selección: </a:t>
            </a:r>
          </a:p>
          <a:p>
            <a:pPr algn="l" rtl="0">
              <a:spcBef>
                <a:spcPts val="600"/>
              </a:spcBef>
              <a:buFontTx/>
              <a:buChar char="•"/>
              <a:defRPr/>
            </a:pPr>
            <a:r>
              <a:rPr lang="es" sz="1400" b="0" i="0" u="none">
                <a:solidFill>
                  <a:srgbClr val="0091BB"/>
                </a:solidFill>
                <a:latin typeface="+mn-lt"/>
              </a:rPr>
              <a:t>  Selección Línea Puede Ser Util en el Editor Velocidad.</a:t>
            </a:r>
          </a:p>
          <a:p>
            <a:pPr algn="l" rtl="0">
              <a:spcBef>
                <a:spcPts val="600"/>
              </a:spcBef>
              <a:buFontTx/>
              <a:buChar char="•"/>
              <a:defRPr/>
            </a:pPr>
            <a:r>
              <a:rPr lang="es" sz="1400" b="0" i="0" u="none">
                <a:solidFill>
                  <a:srgbClr val="0091BB"/>
                </a:solidFill>
                <a:latin typeface="+mn-lt"/>
              </a:rPr>
              <a:t>  Recuerde Seleccionar Sobre o Debajo. </a:t>
            </a:r>
          </a:p>
          <a:p>
            <a:pPr algn="l" rtl="0">
              <a:spcBef>
                <a:spcPts val="600"/>
              </a:spcBef>
              <a:buFontTx/>
              <a:buChar char="•"/>
              <a:defRPr/>
            </a:pPr>
            <a:r>
              <a:rPr lang="es" sz="1400" b="0" i="0" u="none">
                <a:solidFill>
                  <a:srgbClr val="0091BB"/>
                </a:solidFill>
                <a:latin typeface="+mn-lt"/>
              </a:rPr>
              <a:t>  Puede Usar Teclas “A” y “B” .</a:t>
            </a:r>
          </a:p>
        </p:txBody>
      </p:sp>
      <p:sp>
        <p:nvSpPr>
          <p:cNvPr id="7" name="Text Box 11">
            <a:extLst>
              <a:ext uri="{FF2B5EF4-FFF2-40B4-BE49-F238E27FC236}">
                <a16:creationId xmlns:a16="http://schemas.microsoft.com/office/drawing/2014/main" xmlns="" id="{50231C15-37E6-468D-B3B9-6FB76F614533}"/>
              </a:ext>
            </a:extLst>
          </p:cNvPr>
          <p:cNvSpPr txBox="1">
            <a:spLocks noChangeArrowheads="1"/>
          </p:cNvSpPr>
          <p:nvPr/>
        </p:nvSpPr>
        <p:spPr bwMode="auto">
          <a:xfrm>
            <a:off x="4824413" y="5048250"/>
            <a:ext cx="38242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75000"/>
                    <a:lumOff val="25000"/>
                  </a:schemeClr>
                </a:solidFill>
                <a:latin typeface="+mn-lt"/>
              </a:rPr>
              <a:t>Ventana Borrar (Segundos):</a:t>
            </a:r>
          </a:p>
          <a:p>
            <a:pPr marL="285750" indent="-285750" algn="l" rtl="0">
              <a:spcBef>
                <a:spcPts val="600"/>
              </a:spcBef>
              <a:buFont typeface="Arial" panose="020B0604020202020204" pitchFamily="34" charset="0"/>
              <a:buChar char="•"/>
              <a:defRPr/>
            </a:pPr>
            <a:r>
              <a:rPr lang="es" sz="1400" b="0" i="0" u="none">
                <a:solidFill>
                  <a:schemeClr val="bg2"/>
                </a:solidFill>
                <a:latin typeface="+mn-lt"/>
              </a:rPr>
              <a:t>Asegura que todas las posiciones que causan “picos” sean removidas.</a:t>
            </a:r>
          </a:p>
          <a:p>
            <a:pPr marL="285750" indent="-285750" algn="l" rtl="0">
              <a:spcBef>
                <a:spcPts val="600"/>
              </a:spcBef>
              <a:buFont typeface="Arial" panose="020B0604020202020204" pitchFamily="34" charset="0"/>
              <a:buChar char="•"/>
              <a:defRPr/>
            </a:pPr>
            <a:r>
              <a:rPr lang="es" sz="1400" b="0" i="0" u="none">
                <a:solidFill>
                  <a:schemeClr val="bg2"/>
                </a:solidFill>
                <a:latin typeface="+mn-lt"/>
              </a:rPr>
              <a:t>Regla de oro relajada:  Use rata de actualización de 3x posición</a:t>
            </a:r>
          </a:p>
        </p:txBody>
      </p:sp>
      <p:cxnSp>
        <p:nvCxnSpPr>
          <p:cNvPr id="4" name="Straight Arrow Connector 3">
            <a:extLst>
              <a:ext uri="{FF2B5EF4-FFF2-40B4-BE49-F238E27FC236}">
                <a16:creationId xmlns:a16="http://schemas.microsoft.com/office/drawing/2014/main" xmlns="" id="{9E64AED3-03E6-4BA5-A0DD-5706DBAEE688}"/>
              </a:ext>
            </a:extLst>
          </p:cNvPr>
          <p:cNvCxnSpPr/>
          <p:nvPr/>
        </p:nvCxnSpPr>
        <p:spPr>
          <a:xfrm flipH="1" flipV="1">
            <a:off x="3276600" y="2457450"/>
            <a:ext cx="1619250" cy="256857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49908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0A373030-3EEB-47BD-972F-32A50364D34E}"/>
              </a:ext>
            </a:extLst>
          </p:cNvPr>
          <p:cNvSpPr>
            <a:spLocks noRot="1" noChangeArrowheads="1"/>
          </p:cNvSpPr>
          <p:nvPr/>
        </p:nvSpPr>
        <p:spPr bwMode="auto">
          <a:xfrm>
            <a:off x="179388" y="0"/>
            <a:ext cx="7056437" cy="102552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Editando Mareas RTK</a:t>
            </a:r>
          </a:p>
        </p:txBody>
      </p:sp>
      <p:pic>
        <p:nvPicPr>
          <p:cNvPr id="9830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1892300"/>
            <a:ext cx="6427787"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 Box 11">
            <a:extLst>
              <a:ext uri="{FF2B5EF4-FFF2-40B4-BE49-F238E27FC236}">
                <a16:creationId xmlns:a16="http://schemas.microsoft.com/office/drawing/2014/main" xmlns="" id="{3DE60E75-950E-41AC-A72A-2CC337B940AA}"/>
              </a:ext>
            </a:extLst>
          </p:cNvPr>
          <p:cNvSpPr txBox="1">
            <a:spLocks noChangeArrowheads="1"/>
          </p:cNvSpPr>
          <p:nvPr/>
        </p:nvSpPr>
        <p:spPr bwMode="auto">
          <a:xfrm>
            <a:off x="293035" y="1341041"/>
            <a:ext cx="847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2000" b="0" i="0" u="none">
                <a:solidFill>
                  <a:schemeClr val="tx1">
                    <a:lumMod val="75000"/>
                    <a:lumOff val="25000"/>
                  </a:schemeClr>
                </a:solidFill>
                <a:latin typeface="+mn-lt"/>
              </a:rPr>
              <a:t>Use Editor Oleaje/Marea.  Menú Vista o Panel Izquierdo.</a:t>
            </a:r>
          </a:p>
        </p:txBody>
      </p:sp>
      <p:sp>
        <p:nvSpPr>
          <p:cNvPr id="62469" name="Text Box 11">
            <a:extLst>
              <a:ext uri="{FF2B5EF4-FFF2-40B4-BE49-F238E27FC236}">
                <a16:creationId xmlns:a16="http://schemas.microsoft.com/office/drawing/2014/main" xmlns="" id="{FB876179-4A3C-436A-A9B7-4ADFF8066690}"/>
              </a:ext>
            </a:extLst>
          </p:cNvPr>
          <p:cNvSpPr txBox="1">
            <a:spLocks noChangeArrowheads="1"/>
          </p:cNvSpPr>
          <p:nvPr/>
        </p:nvSpPr>
        <p:spPr bwMode="auto">
          <a:xfrm>
            <a:off x="287338" y="4685507"/>
            <a:ext cx="847407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sz="1600" b="0" i="0" u="none">
                <a:solidFill>
                  <a:schemeClr val="tx1">
                    <a:lumMod val="75000"/>
                    <a:lumOff val="25000"/>
                  </a:schemeClr>
                </a:solidFill>
                <a:latin typeface="+mn-lt"/>
              </a:rPr>
              <a:t>Borrar Punto por Punto o Selección.</a:t>
            </a:r>
          </a:p>
          <a:p>
            <a:pPr algn="l" rtl="0">
              <a:spcBef>
                <a:spcPts val="600"/>
              </a:spcBef>
              <a:buFont typeface="Arial" panose="020B0604020202020204" pitchFamily="34" charset="0"/>
              <a:buChar char="•"/>
              <a:defRPr/>
            </a:pPr>
            <a:r>
              <a:rPr lang="es" sz="1600" b="0" i="0" u="none">
                <a:solidFill>
                  <a:schemeClr val="tx1">
                    <a:lumMod val="75000"/>
                    <a:lumOff val="25000"/>
                  </a:schemeClr>
                </a:solidFill>
                <a:latin typeface="+mn-lt"/>
              </a:rPr>
              <a:t>Selección:  Asegúrese que Sólo Marea es Mostrado.  Estamos Editando Marea, no Oleaje o Calado.</a:t>
            </a:r>
          </a:p>
        </p:txBody>
      </p:sp>
      <p:pic>
        <p:nvPicPr>
          <p:cNvPr id="983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338" y="5649913"/>
            <a:ext cx="18161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Text Box 11">
            <a:extLst>
              <a:ext uri="{FF2B5EF4-FFF2-40B4-BE49-F238E27FC236}">
                <a16:creationId xmlns:a16="http://schemas.microsoft.com/office/drawing/2014/main" xmlns="" id="{9EFB8031-04BF-405A-8F91-A44D8EC3E54F}"/>
              </a:ext>
            </a:extLst>
          </p:cNvPr>
          <p:cNvSpPr txBox="1">
            <a:spLocks noChangeArrowheads="1"/>
          </p:cNvSpPr>
          <p:nvPr/>
        </p:nvSpPr>
        <p:spPr bwMode="auto">
          <a:xfrm>
            <a:off x="2303463" y="5545138"/>
            <a:ext cx="4319528"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dirty="0">
                <a:solidFill>
                  <a:schemeClr val="tx1">
                    <a:lumMod val="75000"/>
                    <a:lumOff val="25000"/>
                  </a:schemeClr>
                </a:solidFill>
                <a:latin typeface="+mn-lt"/>
              </a:rPr>
              <a:t>Actualice Mareas:</a:t>
            </a:r>
          </a:p>
          <a:p>
            <a:pPr algn="l" rtl="0">
              <a:spcBef>
                <a:spcPts val="600"/>
              </a:spcBef>
              <a:buFontTx/>
              <a:buChar char="•"/>
              <a:defRPr/>
            </a:pPr>
            <a:r>
              <a:rPr lang="es" sz="1600" b="0" i="0" u="none" dirty="0">
                <a:solidFill>
                  <a:srgbClr val="0091BB"/>
                </a:solidFill>
                <a:latin typeface="+mn-lt"/>
              </a:rPr>
              <a:t>  No necesita actualizar cada Edición.</a:t>
            </a:r>
          </a:p>
          <a:p>
            <a:pPr algn="l" rtl="0">
              <a:spcBef>
                <a:spcPts val="600"/>
              </a:spcBef>
              <a:buFontTx/>
              <a:buChar char="•"/>
              <a:defRPr/>
            </a:pPr>
            <a:r>
              <a:rPr lang="es" sz="1600" b="0" i="0" u="none" dirty="0">
                <a:solidFill>
                  <a:srgbClr val="0091BB"/>
                </a:solidFill>
                <a:latin typeface="+mn-lt"/>
              </a:rPr>
              <a:t>Finalice Edición Marea luego Actualice</a:t>
            </a:r>
            <a:r>
              <a:rPr lang="es" sz="1600" b="0" i="0" u="none" dirty="0">
                <a:solidFill>
                  <a:schemeClr val="tx1">
                    <a:lumMod val="75000"/>
                    <a:lumOff val="25000"/>
                  </a:schemeClr>
                </a:solidFill>
                <a:latin typeface="+mn-lt"/>
              </a:rPr>
              <a:t>.</a:t>
            </a:r>
          </a:p>
        </p:txBody>
      </p:sp>
      <p:sp>
        <p:nvSpPr>
          <p:cNvPr id="62472" name="Text Box 11">
            <a:extLst>
              <a:ext uri="{FF2B5EF4-FFF2-40B4-BE49-F238E27FC236}">
                <a16:creationId xmlns:a16="http://schemas.microsoft.com/office/drawing/2014/main" xmlns="" id="{1F7D1E5E-C411-44F9-96B6-5E6C6A0959DC}"/>
              </a:ext>
            </a:extLst>
          </p:cNvPr>
          <p:cNvSpPr txBox="1">
            <a:spLocks noChangeArrowheads="1"/>
          </p:cNvSpPr>
          <p:nvPr/>
        </p:nvSpPr>
        <p:spPr bwMode="auto">
          <a:xfrm>
            <a:off x="6767513" y="2151063"/>
            <a:ext cx="2447925"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dirty="0">
                <a:solidFill>
                  <a:schemeClr val="tx1">
                    <a:lumMod val="75000"/>
                    <a:lumOff val="25000"/>
                  </a:schemeClr>
                </a:solidFill>
                <a:latin typeface="+mn-lt"/>
              </a:rPr>
              <a:t>Ventana Editar:</a:t>
            </a:r>
          </a:p>
          <a:p>
            <a:pPr marL="285750" indent="-285750" algn="l" rtl="0">
              <a:spcBef>
                <a:spcPts val="600"/>
              </a:spcBef>
              <a:buFont typeface="Arial" panose="020B0604020202020204" pitchFamily="34" charset="0"/>
              <a:buChar char="•"/>
              <a:defRPr/>
            </a:pPr>
            <a:r>
              <a:rPr lang="es" sz="1400" b="0" i="0" u="none" dirty="0">
                <a:solidFill>
                  <a:srgbClr val="0091BB"/>
                </a:solidFill>
                <a:latin typeface="+mn-lt"/>
              </a:rPr>
              <a:t>Muestra Datos Corregidos y/o Datos Brutos.</a:t>
            </a:r>
          </a:p>
          <a:p>
            <a:pPr marL="285750" indent="-285750" algn="l" rtl="0">
              <a:spcBef>
                <a:spcPts val="600"/>
              </a:spcBef>
              <a:buFont typeface="Arial" panose="020B0604020202020204" pitchFamily="34" charset="0"/>
              <a:buChar char="•"/>
              <a:defRPr/>
            </a:pPr>
            <a:r>
              <a:rPr lang="es" sz="1400" b="0" i="0" u="none" dirty="0">
                <a:solidFill>
                  <a:srgbClr val="0091BB"/>
                </a:solidFill>
                <a:latin typeface="+mn-lt"/>
              </a:rPr>
              <a:t>Escoja lo que Quiere Ver.</a:t>
            </a:r>
          </a:p>
          <a:p>
            <a:pPr marL="285750" indent="-285750" algn="l" rtl="0">
              <a:spcBef>
                <a:spcPts val="600"/>
              </a:spcBef>
              <a:buFont typeface="Arial" panose="020B0604020202020204" pitchFamily="34" charset="0"/>
              <a:buChar char="•"/>
              <a:defRPr/>
            </a:pPr>
            <a:r>
              <a:rPr lang="es" sz="1400" b="0" i="0" u="none" dirty="0">
                <a:solidFill>
                  <a:srgbClr val="0091BB"/>
                </a:solidFill>
                <a:latin typeface="+mn-lt"/>
              </a:rPr>
              <a:t>Opciones Escala Auto / Manual.</a:t>
            </a:r>
          </a:p>
        </p:txBody>
      </p:sp>
    </p:spTree>
    <p:extLst>
      <p:ext uri="{BB962C8B-B14F-4D97-AF65-F5344CB8AC3E}">
        <p14:creationId xmlns:p14="http://schemas.microsoft.com/office/powerpoint/2010/main" val="9052274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EA2C6513-3570-4220-9B01-C673D8E688FD}"/>
              </a:ext>
            </a:extLst>
          </p:cNvPr>
          <p:cNvSpPr>
            <a:spLocks noRot="1" noChangeArrowheads="1"/>
          </p:cNvSpPr>
          <p:nvPr/>
        </p:nvSpPr>
        <p:spPr bwMode="auto">
          <a:xfrm>
            <a:off x="180975" y="0"/>
            <a:ext cx="8135938"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Revisar MRU y Rumbo</a:t>
            </a:r>
          </a:p>
        </p:txBody>
      </p:sp>
      <p:pic>
        <p:nvPicPr>
          <p:cNvPr id="1003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475" y="1952625"/>
            <a:ext cx="8630584"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Text Box 11">
            <a:extLst>
              <a:ext uri="{FF2B5EF4-FFF2-40B4-BE49-F238E27FC236}">
                <a16:creationId xmlns:a16="http://schemas.microsoft.com/office/drawing/2014/main" xmlns="" id="{2D61A191-3F9E-41EF-82E8-6993AE59EA27}"/>
              </a:ext>
            </a:extLst>
          </p:cNvPr>
          <p:cNvSpPr txBox="1">
            <a:spLocks noChangeArrowheads="1"/>
          </p:cNvSpPr>
          <p:nvPr/>
        </p:nvSpPr>
        <p:spPr bwMode="auto">
          <a:xfrm>
            <a:off x="244475" y="1304925"/>
            <a:ext cx="8223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2000" b="0" i="0" u="none">
                <a:solidFill>
                  <a:schemeClr val="tx1">
                    <a:lumMod val="65000"/>
                    <a:lumOff val="35000"/>
                  </a:schemeClr>
                </a:solidFill>
                <a:latin typeface="+mn-lt"/>
              </a:rPr>
              <a:t>Use Editor HPR.  Menú Vista o Panel Izquierdo.</a:t>
            </a:r>
          </a:p>
        </p:txBody>
      </p:sp>
      <p:sp>
        <p:nvSpPr>
          <p:cNvPr id="63493" name="Text Box 11">
            <a:extLst>
              <a:ext uri="{FF2B5EF4-FFF2-40B4-BE49-F238E27FC236}">
                <a16:creationId xmlns:a16="http://schemas.microsoft.com/office/drawing/2014/main" xmlns="" id="{EA47E907-98F0-4525-92E2-EFFCC344C27F}"/>
              </a:ext>
            </a:extLst>
          </p:cNvPr>
          <p:cNvSpPr txBox="1">
            <a:spLocks noChangeArrowheads="1"/>
          </p:cNvSpPr>
          <p:nvPr/>
        </p:nvSpPr>
        <p:spPr bwMode="auto">
          <a:xfrm>
            <a:off x="244475" y="5445125"/>
            <a:ext cx="8893175"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Mostrar Listado Archivos Archivos Seleccionados.  Puede mostrar uno o todos los archivos en sesión</a:t>
            </a:r>
          </a:p>
          <a:p>
            <a:pPr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Revision Rápida de Todos los Archivos.</a:t>
            </a:r>
          </a:p>
          <a:p>
            <a:pPr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Escala Auto / Manual para Cabeceo y Balanceo.</a:t>
            </a:r>
          </a:p>
          <a:p>
            <a:pPr algn="l" rtl="0">
              <a:spcBef>
                <a:spcPts val="600"/>
              </a:spcBef>
              <a:buFont typeface="Arial" panose="020B0604020202020204" pitchFamily="34" charset="0"/>
              <a:buChar char="•"/>
              <a:defRPr/>
            </a:pPr>
            <a:r>
              <a:rPr lang="es" sz="1400" b="0" i="0" u="none" dirty="0">
                <a:solidFill>
                  <a:schemeClr val="tx1">
                    <a:lumMod val="65000"/>
                    <a:lumOff val="35000"/>
                  </a:schemeClr>
                </a:solidFill>
                <a:latin typeface="+mn-lt"/>
              </a:rPr>
              <a:t>Editar Punto por Punto o Selección Si lo necesita.</a:t>
            </a:r>
          </a:p>
        </p:txBody>
      </p:sp>
    </p:spTree>
    <p:extLst>
      <p:ext uri="{BB962C8B-B14F-4D97-AF65-F5344CB8AC3E}">
        <p14:creationId xmlns:p14="http://schemas.microsoft.com/office/powerpoint/2010/main" val="25610346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53F0D751-5610-4C03-9781-18AD8AB9961B}"/>
              </a:ext>
            </a:extLst>
          </p:cNvPr>
          <p:cNvSpPr>
            <a:spLocks noRot="1" noChangeArrowheads="1"/>
          </p:cNvSpPr>
          <p:nvPr/>
        </p:nvSpPr>
        <p:spPr bwMode="auto">
          <a:xfrm>
            <a:off x="179388" y="0"/>
            <a:ext cx="8532812"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Ajustes Archivos Brutos HYPACK</a:t>
            </a:r>
          </a:p>
        </p:txBody>
      </p:sp>
      <p:pic>
        <p:nvPicPr>
          <p:cNvPr id="1085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75" y="1491457"/>
            <a:ext cx="6286313" cy="2664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11">
            <a:extLst>
              <a:ext uri="{FF2B5EF4-FFF2-40B4-BE49-F238E27FC236}">
                <a16:creationId xmlns:a16="http://schemas.microsoft.com/office/drawing/2014/main" xmlns="" id="{A34231F9-726E-4628-B307-6669727B973B}"/>
              </a:ext>
            </a:extLst>
          </p:cNvPr>
          <p:cNvSpPr txBox="1">
            <a:spLocks noChangeArrowheads="1"/>
          </p:cNvSpPr>
          <p:nvPr/>
        </p:nvSpPr>
        <p:spPr bwMode="auto">
          <a:xfrm>
            <a:off x="320675" y="1074737"/>
            <a:ext cx="8474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75000"/>
                    <a:lumOff val="25000"/>
                  </a:schemeClr>
                </a:solidFill>
                <a:latin typeface="+mn-lt"/>
              </a:rPr>
              <a:t>Use Menú Herramientas, Ajustes Archivos Brutos HYPACK.</a:t>
            </a:r>
          </a:p>
        </p:txBody>
      </p:sp>
      <p:sp>
        <p:nvSpPr>
          <p:cNvPr id="67589" name="Text Box 11">
            <a:extLst>
              <a:ext uri="{FF2B5EF4-FFF2-40B4-BE49-F238E27FC236}">
                <a16:creationId xmlns:a16="http://schemas.microsoft.com/office/drawing/2014/main" xmlns="" id="{29B0FD3A-0988-4642-A430-CDD3DB86024C}"/>
              </a:ext>
            </a:extLst>
          </p:cNvPr>
          <p:cNvSpPr txBox="1">
            <a:spLocks noChangeArrowheads="1"/>
          </p:cNvSpPr>
          <p:nvPr/>
        </p:nvSpPr>
        <p:spPr bwMode="auto">
          <a:xfrm>
            <a:off x="320675" y="4156121"/>
            <a:ext cx="8823325" cy="2592387"/>
          </a:xfrm>
          <a:prstGeom prst="rect">
            <a:avLst/>
          </a:prstGeom>
          <a:noFill/>
          <a:ln>
            <a:noFill/>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defRPr/>
            </a:pPr>
            <a:r>
              <a:rPr lang="es" sz="1400" b="0" i="0" u="none">
                <a:solidFill>
                  <a:schemeClr val="tx1">
                    <a:lumMod val="65000"/>
                    <a:lumOff val="35000"/>
                  </a:schemeClr>
                </a:solidFill>
                <a:latin typeface="+mn-lt"/>
              </a:rPr>
              <a:t>Principalmente para Recalcular Mareas RTK.  Ajuste Posiciones También.</a:t>
            </a:r>
          </a:p>
          <a:p>
            <a:pPr algn="l" rtl="0">
              <a:spcBef>
                <a:spcPts val="300"/>
              </a:spcBef>
              <a:buFontTx/>
              <a:buChar char="•"/>
              <a:defRPr/>
            </a:pPr>
            <a:r>
              <a:rPr lang="es" sz="1400" b="0" i="0" u="none">
                <a:solidFill>
                  <a:schemeClr val="tx1">
                    <a:lumMod val="65000"/>
                    <a:lumOff val="35000"/>
                  </a:schemeClr>
                </a:solidFill>
                <a:latin typeface="+mn-lt"/>
              </a:rPr>
              <a:t>  Use Posiciones Desde Archivos Brutos:  Seleccione Equipo, Entre Ofsets luego Ajuste X, Y.</a:t>
            </a:r>
          </a:p>
          <a:p>
            <a:pPr algn="l" rtl="0">
              <a:spcBef>
                <a:spcPts val="300"/>
              </a:spcBef>
              <a:defRPr/>
            </a:pPr>
            <a:endParaRPr lang="es" altLang="en-US" sz="1400" dirty="0">
              <a:solidFill>
                <a:schemeClr val="tx1">
                  <a:lumMod val="65000"/>
                  <a:lumOff val="35000"/>
                </a:schemeClr>
              </a:solidFill>
              <a:latin typeface="+mn-lt"/>
            </a:endParaRPr>
          </a:p>
          <a:p>
            <a:pPr algn="l" rtl="0">
              <a:spcBef>
                <a:spcPts val="300"/>
              </a:spcBef>
              <a:buFontTx/>
              <a:buChar char="•"/>
              <a:defRPr/>
            </a:pPr>
            <a:r>
              <a:rPr lang="es" sz="1400" b="1" i="0" u="none">
                <a:solidFill>
                  <a:schemeClr val="bg2"/>
                </a:solidFill>
                <a:latin typeface="+mn-lt"/>
              </a:rPr>
              <a:t>Recalcule Posiciones con base en Geodesia Proyecto:</a:t>
            </a:r>
          </a:p>
          <a:p>
            <a:pPr lvl="1" algn="l" rtl="0">
              <a:spcBef>
                <a:spcPts val="300"/>
              </a:spcBef>
              <a:buFont typeface="Arial" panose="020B0604020202020204" pitchFamily="34" charset="0"/>
              <a:buChar char="•"/>
              <a:defRPr/>
            </a:pPr>
            <a:r>
              <a:rPr lang="es" sz="1400" b="0" i="0" u="none">
                <a:solidFill>
                  <a:schemeClr val="tx1">
                    <a:lumMod val="65000"/>
                    <a:lumOff val="35000"/>
                  </a:schemeClr>
                </a:solidFill>
                <a:latin typeface="+mn-lt"/>
              </a:rPr>
              <a:t>Inicie con Posición WGS84 Desde el Archivo Bruto.</a:t>
            </a:r>
          </a:p>
          <a:p>
            <a:pPr lvl="1" algn="l" rtl="0">
              <a:spcBef>
                <a:spcPts val="300"/>
              </a:spcBef>
              <a:buFont typeface="Arial" panose="020B0604020202020204" pitchFamily="34" charset="0"/>
              <a:buChar char="•"/>
              <a:defRPr/>
            </a:pPr>
            <a:r>
              <a:rPr lang="es" sz="1400" b="0" i="0" u="none">
                <a:solidFill>
                  <a:schemeClr val="tx1">
                    <a:lumMod val="65000"/>
                    <a:lumOff val="35000"/>
                  </a:schemeClr>
                </a:solidFill>
                <a:latin typeface="+mn-lt"/>
              </a:rPr>
              <a:t>Recalcule X, Y usando Parámetros Geodésicos Actuales.</a:t>
            </a:r>
          </a:p>
          <a:p>
            <a:pPr lvl="1" algn="l" rtl="0">
              <a:spcBef>
                <a:spcPts val="300"/>
              </a:spcBef>
              <a:buFont typeface="Arial" panose="020B0604020202020204" pitchFamily="34" charset="0"/>
              <a:buChar char="•"/>
              <a:defRPr/>
            </a:pPr>
            <a:endParaRPr lang="es" altLang="en-US" sz="1400" b="1" dirty="0">
              <a:solidFill>
                <a:schemeClr val="bg2"/>
              </a:solidFill>
              <a:latin typeface="+mn-lt"/>
            </a:endParaRPr>
          </a:p>
          <a:p>
            <a:pPr algn="l" rtl="0">
              <a:spcBef>
                <a:spcPts val="300"/>
              </a:spcBef>
              <a:buFontTx/>
              <a:buChar char="•"/>
              <a:defRPr/>
            </a:pPr>
            <a:r>
              <a:rPr lang="es" sz="1400" b="0" i="0" u="none">
                <a:solidFill>
                  <a:schemeClr val="bg2"/>
                </a:solidFill>
                <a:latin typeface="+mn-lt"/>
              </a:rPr>
              <a:t>  </a:t>
            </a:r>
            <a:r>
              <a:rPr lang="es" sz="1400" b="1" i="0" u="none">
                <a:solidFill>
                  <a:schemeClr val="bg2"/>
                </a:solidFill>
                <a:latin typeface="+mn-lt"/>
              </a:rPr>
              <a:t>Recalcule Mareas RTK:</a:t>
            </a:r>
          </a:p>
          <a:p>
            <a:pPr lvl="1" algn="l" rtl="0">
              <a:spcBef>
                <a:spcPts val="300"/>
              </a:spcBef>
              <a:buFont typeface="Arial" panose="020B0604020202020204" pitchFamily="34" charset="0"/>
              <a:buChar char="•"/>
              <a:defRPr/>
            </a:pPr>
            <a:r>
              <a:rPr lang="es" sz="1400" b="0" i="0" u="none">
                <a:solidFill>
                  <a:schemeClr val="tx1">
                    <a:lumMod val="65000"/>
                    <a:lumOff val="35000"/>
                  </a:schemeClr>
                </a:solidFill>
                <a:latin typeface="+mn-lt"/>
              </a:rPr>
              <a:t>Inicie con Posición y Elevación Elipsoidal WGS84 Desde el Archivo Bruto.</a:t>
            </a:r>
          </a:p>
          <a:p>
            <a:pPr lvl="1" algn="l" rtl="0">
              <a:spcBef>
                <a:spcPts val="300"/>
              </a:spcBef>
              <a:buFont typeface="Arial" panose="020B0604020202020204" pitchFamily="34" charset="0"/>
              <a:buChar char="•"/>
              <a:defRPr/>
            </a:pPr>
            <a:r>
              <a:rPr lang="es" sz="1400" b="0" i="0" u="none">
                <a:solidFill>
                  <a:schemeClr val="tx1">
                    <a:lumMod val="65000"/>
                    <a:lumOff val="35000"/>
                  </a:schemeClr>
                </a:solidFill>
                <a:latin typeface="+mn-lt"/>
              </a:rPr>
              <a:t>Recalcule Marea RTK Usando Parámetros Geodésicos Actuales, KTD, VDatum, etc.</a:t>
            </a:r>
          </a:p>
        </p:txBody>
      </p:sp>
    </p:spTree>
    <p:extLst>
      <p:ext uri="{BB962C8B-B14F-4D97-AF65-F5344CB8AC3E}">
        <p14:creationId xmlns:p14="http://schemas.microsoft.com/office/powerpoint/2010/main" val="42119613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A114BD63-8E46-4E1A-812C-DB21A3A89139}"/>
              </a:ext>
            </a:extLst>
          </p:cNvPr>
          <p:cNvSpPr>
            <a:spLocks noRot="1" noChangeArrowheads="1"/>
          </p:cNvSpPr>
          <p:nvPr/>
        </p:nvSpPr>
        <p:spPr bwMode="auto">
          <a:xfrm>
            <a:off x="166688" y="-26988"/>
            <a:ext cx="8474075" cy="1003301"/>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Ajustes POSPac</a:t>
            </a:r>
          </a:p>
        </p:txBody>
      </p:sp>
      <p:sp>
        <p:nvSpPr>
          <p:cNvPr id="68611" name="Text Box 11">
            <a:extLst>
              <a:ext uri="{FF2B5EF4-FFF2-40B4-BE49-F238E27FC236}">
                <a16:creationId xmlns:a16="http://schemas.microsoft.com/office/drawing/2014/main" xmlns="" id="{69BC758F-AF3B-479F-842C-8A435AAF0D93}"/>
              </a:ext>
            </a:extLst>
          </p:cNvPr>
          <p:cNvSpPr txBox="1">
            <a:spLocks noChangeArrowheads="1"/>
          </p:cNvSpPr>
          <p:nvPr/>
        </p:nvSpPr>
        <p:spPr bwMode="auto">
          <a:xfrm>
            <a:off x="145491" y="1126148"/>
            <a:ext cx="8474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b="0" i="0" u="none">
                <a:solidFill>
                  <a:schemeClr val="tx1">
                    <a:lumMod val="65000"/>
                    <a:lumOff val="35000"/>
                  </a:schemeClr>
                </a:solidFill>
                <a:latin typeface="+mn-lt"/>
              </a:rPr>
              <a:t>Use Menú Herramientas, Ajustes POSPac.</a:t>
            </a:r>
          </a:p>
        </p:txBody>
      </p:sp>
      <p:sp>
        <p:nvSpPr>
          <p:cNvPr id="68612" name="Text Box 11">
            <a:extLst>
              <a:ext uri="{FF2B5EF4-FFF2-40B4-BE49-F238E27FC236}">
                <a16:creationId xmlns:a16="http://schemas.microsoft.com/office/drawing/2014/main" xmlns="" id="{AB7EA37C-44C8-410B-BA47-BA9D9BD02830}"/>
              </a:ext>
            </a:extLst>
          </p:cNvPr>
          <p:cNvSpPr txBox="1">
            <a:spLocks noChangeArrowheads="1"/>
          </p:cNvSpPr>
          <p:nvPr/>
        </p:nvSpPr>
        <p:spPr bwMode="auto">
          <a:xfrm>
            <a:off x="145491" y="1525587"/>
            <a:ext cx="4525962" cy="302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buFontTx/>
              <a:buChar char="•"/>
              <a:defRPr/>
            </a:pPr>
            <a:r>
              <a:rPr lang="es" sz="1400" b="0" i="0" u="none" dirty="0">
                <a:solidFill>
                  <a:schemeClr val="tx1">
                    <a:lumMod val="65000"/>
                    <a:lumOff val="35000"/>
                  </a:schemeClr>
                </a:solidFill>
                <a:latin typeface="+mn-lt"/>
              </a:rPr>
              <a:t>Asegúrese que los Parámetros Geodésicos sean Correctos.</a:t>
            </a:r>
          </a:p>
          <a:p>
            <a:pPr algn="l" rtl="0">
              <a:spcBef>
                <a:spcPts val="300"/>
              </a:spcBef>
              <a:buFontTx/>
              <a:buChar char="•"/>
              <a:defRPr/>
            </a:pPr>
            <a:r>
              <a:rPr lang="es" sz="1400" b="0" i="0" u="none" dirty="0">
                <a:solidFill>
                  <a:schemeClr val="tx1">
                    <a:lumMod val="65000"/>
                    <a:lumOff val="35000"/>
                  </a:schemeClr>
                </a:solidFill>
                <a:latin typeface="+mn-lt"/>
              </a:rPr>
              <a:t>Abra un Archivo POSPac: *.OUT.</a:t>
            </a:r>
          </a:p>
          <a:p>
            <a:pPr algn="l" rtl="0">
              <a:spcBef>
                <a:spcPts val="300"/>
              </a:spcBef>
              <a:buFontTx/>
              <a:buChar char="•"/>
              <a:defRPr/>
            </a:pPr>
            <a:r>
              <a:rPr lang="es" sz="1400" b="0" i="0" u="none" dirty="0">
                <a:solidFill>
                  <a:schemeClr val="tx1">
                    <a:lumMod val="65000"/>
                    <a:lumOff val="35000"/>
                  </a:schemeClr>
                </a:solidFill>
                <a:latin typeface="+mn-lt"/>
              </a:rPr>
              <a:t>Seleccione Datos a Reemplazar</a:t>
            </a:r>
          </a:p>
          <a:p>
            <a:pPr lvl="1" algn="l" rtl="0">
              <a:spcBef>
                <a:spcPts val="300"/>
              </a:spcBef>
              <a:buFont typeface="Courier New" panose="02070309020205020404" pitchFamily="49" charset="0"/>
              <a:buChar char="o"/>
              <a:defRPr/>
            </a:pPr>
            <a:r>
              <a:rPr lang="es" sz="1400" b="0" i="0" u="none" dirty="0">
                <a:solidFill>
                  <a:srgbClr val="0091BB"/>
                </a:solidFill>
                <a:latin typeface="+mn-lt"/>
              </a:rPr>
              <a:t>Posiciones.</a:t>
            </a:r>
          </a:p>
          <a:p>
            <a:pPr lvl="1" algn="l" rtl="0">
              <a:spcBef>
                <a:spcPts val="300"/>
              </a:spcBef>
              <a:buFont typeface="Courier New" panose="02070309020205020404" pitchFamily="49" charset="0"/>
              <a:buChar char="o"/>
              <a:defRPr/>
            </a:pPr>
            <a:r>
              <a:rPr lang="es" sz="1400" b="0" i="0" u="none" dirty="0">
                <a:solidFill>
                  <a:srgbClr val="0091BB"/>
                </a:solidFill>
                <a:latin typeface="+mn-lt"/>
              </a:rPr>
              <a:t>Mareas RTK</a:t>
            </a:r>
          </a:p>
          <a:p>
            <a:pPr lvl="1" algn="l" rtl="0">
              <a:spcBef>
                <a:spcPts val="300"/>
              </a:spcBef>
              <a:buFont typeface="Courier New" panose="02070309020205020404" pitchFamily="49" charset="0"/>
              <a:buChar char="o"/>
              <a:defRPr/>
            </a:pPr>
            <a:r>
              <a:rPr lang="es" sz="1400" b="0" i="0" u="none" dirty="0">
                <a:solidFill>
                  <a:srgbClr val="0091BB"/>
                </a:solidFill>
                <a:latin typeface="+mn-lt"/>
              </a:rPr>
              <a:t>Rumbo.</a:t>
            </a:r>
          </a:p>
          <a:p>
            <a:pPr lvl="1" algn="l" rtl="0">
              <a:spcBef>
                <a:spcPts val="300"/>
              </a:spcBef>
              <a:buFont typeface="Courier New" panose="02070309020205020404" pitchFamily="49" charset="0"/>
              <a:buChar char="o"/>
              <a:defRPr/>
            </a:pPr>
            <a:r>
              <a:rPr lang="es" sz="1400" b="0" i="0" u="none" dirty="0">
                <a:solidFill>
                  <a:srgbClr val="0091BB"/>
                </a:solidFill>
                <a:latin typeface="+mn-lt"/>
              </a:rPr>
              <a:t>Cabeceo y Balanceo.</a:t>
            </a:r>
          </a:p>
          <a:p>
            <a:pPr algn="l" rtl="0">
              <a:spcBef>
                <a:spcPts val="300"/>
              </a:spcBef>
              <a:buFontTx/>
              <a:buChar char="•"/>
              <a:defRPr/>
            </a:pPr>
            <a:r>
              <a:rPr lang="es" sz="1400" b="0" i="0" u="none" dirty="0">
                <a:solidFill>
                  <a:schemeClr val="tx1">
                    <a:lumMod val="65000"/>
                    <a:lumOff val="35000"/>
                  </a:schemeClr>
                </a:solidFill>
                <a:latin typeface="+mn-lt"/>
              </a:rPr>
              <a:t>POSPac </a:t>
            </a:r>
            <a:r>
              <a:rPr lang="es" sz="1400" b="0" i="1" u="none" dirty="0">
                <a:solidFill>
                  <a:schemeClr val="tx1">
                    <a:lumMod val="65000"/>
                    <a:lumOff val="35000"/>
                  </a:schemeClr>
                </a:solidFill>
                <a:latin typeface="+mn-lt"/>
              </a:rPr>
              <a:t>No Reemplaza Oleaje.</a:t>
            </a:r>
          </a:p>
          <a:p>
            <a:pPr algn="l" rtl="0">
              <a:spcBef>
                <a:spcPts val="300"/>
              </a:spcBef>
              <a:buFontTx/>
              <a:buChar char="•"/>
              <a:defRPr/>
            </a:pPr>
            <a:r>
              <a:rPr lang="es" sz="1400" b="0" i="0" u="none" dirty="0">
                <a:solidFill>
                  <a:schemeClr val="tx1">
                    <a:lumMod val="65000"/>
                    <a:lumOff val="35000"/>
                  </a:schemeClr>
                </a:solidFill>
                <a:latin typeface="+mn-lt"/>
              </a:rPr>
              <a:t>Verificar dispositivo Ofsets = IMU o sensor 1 ubicación.</a:t>
            </a:r>
          </a:p>
          <a:p>
            <a:pPr algn="l" rtl="0">
              <a:spcBef>
                <a:spcPts val="300"/>
              </a:spcBef>
              <a:buFontTx/>
              <a:buChar char="•"/>
              <a:defRPr/>
            </a:pPr>
            <a:r>
              <a:rPr lang="es" sz="1400" b="0" i="0" u="none" dirty="0">
                <a:solidFill>
                  <a:schemeClr val="tx1">
                    <a:lumMod val="65000"/>
                    <a:lumOff val="35000"/>
                  </a:schemeClr>
                </a:solidFill>
                <a:latin typeface="+mn-lt"/>
              </a:rPr>
              <a:t>Haga clic en Ajustar para Reemplazar Datos.</a:t>
            </a:r>
          </a:p>
        </p:txBody>
      </p:sp>
      <p:pic>
        <p:nvPicPr>
          <p:cNvPr id="11059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076" y="4693395"/>
            <a:ext cx="3652792" cy="152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4" name="Text Box 11">
            <a:extLst>
              <a:ext uri="{FF2B5EF4-FFF2-40B4-BE49-F238E27FC236}">
                <a16:creationId xmlns:a16="http://schemas.microsoft.com/office/drawing/2014/main" xmlns="" id="{8F7C9A7D-7CFB-4542-B0E9-4F725D6EF47B}"/>
              </a:ext>
            </a:extLst>
          </p:cNvPr>
          <p:cNvSpPr txBox="1">
            <a:spLocks noChangeArrowheads="1"/>
          </p:cNvSpPr>
          <p:nvPr/>
        </p:nvSpPr>
        <p:spPr bwMode="auto">
          <a:xfrm>
            <a:off x="585787" y="6218891"/>
            <a:ext cx="36528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ts val="300"/>
              </a:spcBef>
              <a:defRPr/>
            </a:pPr>
            <a:r>
              <a:rPr lang="es" sz="1400" b="0" i="0" u="none">
                <a:solidFill>
                  <a:schemeClr val="tx1">
                    <a:lumMod val="75000"/>
                    <a:lumOff val="25000"/>
                  </a:schemeClr>
                </a:solidFill>
                <a:latin typeface="+mn-lt"/>
              </a:rPr>
              <a:t>Equipos Navegación y Mareas son Reemplazados con “POSPAC”.</a:t>
            </a:r>
          </a:p>
        </p:txBody>
      </p:sp>
      <p:pic>
        <p:nvPicPr>
          <p:cNvPr id="110599"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52136" y="1755449"/>
            <a:ext cx="4097338" cy="420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a:extLst>
              <a:ext uri="{FF2B5EF4-FFF2-40B4-BE49-F238E27FC236}">
                <a16:creationId xmlns:a16="http://schemas.microsoft.com/office/drawing/2014/main" xmlns="" id="{DB70C261-0C98-432E-B559-0AB85D0A8B9C}"/>
              </a:ext>
            </a:extLst>
          </p:cNvPr>
          <p:cNvCxnSpPr/>
          <p:nvPr/>
        </p:nvCxnSpPr>
        <p:spPr>
          <a:xfrm flipV="1">
            <a:off x="995083" y="4894729"/>
            <a:ext cx="403411" cy="1293023"/>
          </a:xfrm>
          <a:prstGeom prst="straightConnector1">
            <a:avLst/>
          </a:prstGeom>
          <a:ln>
            <a:solidFill>
              <a:srgbClr val="FF0000"/>
            </a:solidFill>
            <a:tailEnd type="triangle"/>
          </a:ln>
          <a:effectLst/>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9620054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2E7B77F8-4464-4CF6-9AA2-DAAA886B0A21}"/>
              </a:ext>
            </a:extLst>
          </p:cNvPr>
          <p:cNvSpPr>
            <a:spLocks noRot="1" noChangeArrowheads="1"/>
          </p:cNvSpPr>
          <p:nvPr/>
        </p:nvSpPr>
        <p:spPr bwMode="auto">
          <a:xfrm>
            <a:off x="185738" y="0"/>
            <a:ext cx="8489950"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j-lt"/>
              </a:rPr>
              <a:t>Editor SBET</a:t>
            </a:r>
          </a:p>
        </p:txBody>
      </p:sp>
      <p:sp>
        <p:nvSpPr>
          <p:cNvPr id="112643" name="Text Box 11"/>
          <p:cNvSpPr txBox="1">
            <a:spLocks noChangeArrowheads="1"/>
          </p:cNvSpPr>
          <p:nvPr/>
        </p:nvSpPr>
        <p:spPr bwMode="auto">
          <a:xfrm>
            <a:off x="328613" y="1320800"/>
            <a:ext cx="8161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ts val="600"/>
              </a:spcBef>
            </a:pPr>
            <a:r>
              <a:rPr lang="es" b="0" i="0" u="none">
                <a:solidFill>
                  <a:schemeClr val="tx1">
                    <a:lumMod val="65000"/>
                    <a:lumOff val="35000"/>
                  </a:schemeClr>
                </a:solidFill>
                <a:latin typeface="Verdana" pitchFamily="34" charset="0"/>
              </a:rPr>
              <a:t>Use Menú Herramientas, Editor Archivo SBET</a:t>
            </a:r>
          </a:p>
        </p:txBody>
      </p:sp>
      <p:sp>
        <p:nvSpPr>
          <p:cNvPr id="112644" name="Text Box 11"/>
          <p:cNvSpPr txBox="1">
            <a:spLocks noChangeArrowheads="1"/>
          </p:cNvSpPr>
          <p:nvPr/>
        </p:nvSpPr>
        <p:spPr bwMode="auto">
          <a:xfrm>
            <a:off x="266700" y="5700713"/>
            <a:ext cx="716597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spcBef>
                <a:spcPts val="300"/>
              </a:spcBef>
            </a:pPr>
            <a:r>
              <a:rPr lang="es" b="0" i="0" u="none">
                <a:solidFill>
                  <a:schemeClr val="tx1">
                    <a:lumMod val="65000"/>
                    <a:lumOff val="35000"/>
                  </a:schemeClr>
                </a:solidFill>
                <a:latin typeface="Verdana" pitchFamily="34" charset="0"/>
              </a:rPr>
              <a:t>Limpie y Salve archivos SBET</a:t>
            </a:r>
          </a:p>
          <a:p>
            <a:pPr algn="l" rtl="0">
              <a:spcBef>
                <a:spcPts val="300"/>
              </a:spcBef>
            </a:pPr>
            <a:r>
              <a:rPr lang="es" b="0" i="0" u="none">
                <a:solidFill>
                  <a:schemeClr val="tx1">
                    <a:lumMod val="65000"/>
                    <a:lumOff val="35000"/>
                  </a:schemeClr>
                </a:solidFill>
                <a:latin typeface="Verdana" pitchFamily="34" charset="0"/>
              </a:rPr>
              <a:t>Oleaje Verdadero llena Huecos Entre Interpolaciones</a:t>
            </a:r>
          </a:p>
          <a:p>
            <a:pPr algn="l" rtl="0">
              <a:spcBef>
                <a:spcPts val="300"/>
              </a:spcBef>
            </a:pPr>
            <a:r>
              <a:rPr lang="es" b="0" i="0" u="none">
                <a:solidFill>
                  <a:schemeClr val="tx1">
                    <a:lumMod val="65000"/>
                    <a:lumOff val="35000"/>
                  </a:schemeClr>
                </a:solidFill>
                <a:latin typeface="Verdana" pitchFamily="34" charset="0"/>
              </a:rPr>
              <a:t> </a:t>
            </a:r>
          </a:p>
        </p:txBody>
      </p:sp>
      <p:pic>
        <p:nvPicPr>
          <p:cNvPr id="11264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3" y="1881188"/>
            <a:ext cx="8585200" cy="360045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848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Entendiendo los Ejes de Calibración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8</a:t>
            </a:fld>
            <a:endParaRPr lang="es"/>
          </a:p>
        </p:txBody>
      </p:sp>
      <p:sp>
        <p:nvSpPr>
          <p:cNvPr id="46" name="TextBox 45"/>
          <p:cNvSpPr txBox="1"/>
          <p:nvPr/>
        </p:nvSpPr>
        <p:spPr>
          <a:xfrm>
            <a:off x="347472" y="1262212"/>
            <a:ext cx="4427687" cy="2031325"/>
          </a:xfrm>
          <a:prstGeom prst="rect">
            <a:avLst/>
          </a:prstGeom>
          <a:noFill/>
        </p:spPr>
        <p:txBody>
          <a:bodyPr wrap="none" rtlCol="0">
            <a:spAutoFit/>
          </a:bodyPr>
          <a:lstStyle/>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X es el Cabeceo</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Cabeceo Proa </a:t>
            </a:r>
            <a:r>
              <a:rPr lang="es" sz="1400" b="1" i="0" u="none" dirty="0">
                <a:solidFill>
                  <a:schemeClr val="bg2"/>
                </a:solidFill>
              </a:rPr>
              <a:t>Arriba</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Y es el Balanceo (Roll)</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Balanceo a </a:t>
            </a:r>
            <a:r>
              <a:rPr lang="es" sz="1400" b="1" i="0" u="none" dirty="0">
                <a:solidFill>
                  <a:schemeClr val="bg2"/>
                </a:solidFill>
              </a:rPr>
              <a:t>Estribor</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a:p>
            <a:pPr marL="285750" indent="-285750" algn="l" rtl="0">
              <a:buFont typeface="Arial" panose="020B0604020202020204" pitchFamily="34" charset="0"/>
              <a:buChar char="•"/>
            </a:pPr>
            <a:r>
              <a:rPr lang="es" sz="1400" b="0" i="0" u="none" dirty="0">
                <a:solidFill>
                  <a:schemeClr val="tx1">
                    <a:lumMod val="65000"/>
                    <a:lumOff val="35000"/>
                  </a:schemeClr>
                </a:solidFill>
              </a:rPr>
              <a:t>Rotación alrededor del eje Z es Guiñada (Yaw)</a:t>
            </a:r>
          </a:p>
          <a:p>
            <a:pPr marL="742950" lvl="1" indent="-285750" algn="l" rtl="0">
              <a:buFont typeface="Arial" panose="020B0604020202020204" pitchFamily="34" charset="0"/>
              <a:buChar char="•"/>
            </a:pPr>
            <a:r>
              <a:rPr lang="es" sz="1400" b="0" i="0" u="none" dirty="0">
                <a:solidFill>
                  <a:schemeClr val="tx1">
                    <a:lumMod val="65000"/>
                    <a:lumOff val="35000"/>
                  </a:schemeClr>
                </a:solidFill>
              </a:rPr>
              <a:t>Guiñada </a:t>
            </a:r>
            <a:r>
              <a:rPr lang="es" sz="1400" b="1" i="0" u="none" dirty="0">
                <a:solidFill>
                  <a:schemeClr val="bg2"/>
                </a:solidFill>
              </a:rPr>
              <a:t>en sentido manecillas</a:t>
            </a:r>
            <a:r>
              <a:rPr lang="es" sz="1400" b="0" i="0" u="none" dirty="0">
                <a:solidFill>
                  <a:schemeClr val="tx1">
                    <a:lumMod val="65000"/>
                    <a:lumOff val="35000"/>
                  </a:schemeClr>
                </a:solidFill>
              </a:rPr>
              <a:t> es positivo</a:t>
            </a:r>
          </a:p>
          <a:p>
            <a:pPr marL="285750" indent="-285750" algn="l" rtl="0">
              <a:buFont typeface="Arial" panose="020B0604020202020204" pitchFamily="34" charset="0"/>
              <a:buChar char="•"/>
            </a:pPr>
            <a:endParaRPr lang="es" sz="1400" dirty="0">
              <a:solidFill>
                <a:schemeClr val="tx1">
                  <a:lumMod val="65000"/>
                  <a:lumOff val="35000"/>
                </a:schemeClr>
              </a:solidFill>
            </a:endParaRPr>
          </a:p>
        </p:txBody>
      </p:sp>
      <p:pic>
        <p:nvPicPr>
          <p:cNvPr id="2" name="Picture 1"/>
          <p:cNvPicPr>
            <a:picLocks noChangeAspect="1"/>
          </p:cNvPicPr>
          <p:nvPr/>
        </p:nvPicPr>
        <p:blipFill>
          <a:blip r:embed="rId3"/>
          <a:stretch>
            <a:fillRect/>
          </a:stretch>
        </p:blipFill>
        <p:spPr>
          <a:xfrm>
            <a:off x="1708941" y="1771259"/>
            <a:ext cx="7092879" cy="4404272"/>
          </a:xfrm>
          <a:prstGeom prst="rect">
            <a:avLst/>
          </a:prstGeom>
        </p:spPr>
      </p:pic>
      <p:cxnSp>
        <p:nvCxnSpPr>
          <p:cNvPr id="20" name="Straight Arrow Connector 19"/>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25" name="Arc 24"/>
          <p:cNvSpPr/>
          <p:nvPr/>
        </p:nvSpPr>
        <p:spPr>
          <a:xfrm flipH="1">
            <a:off x="2470774" y="4924671"/>
            <a:ext cx="789640" cy="913123"/>
          </a:xfrm>
          <a:prstGeom prst="arc">
            <a:avLst>
              <a:gd name="adj1" fmla="val 5457769"/>
              <a:gd name="adj2" fmla="val 513108"/>
            </a:avLst>
          </a:prstGeom>
          <a:noFill/>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0" name="Straight Arrow Connector 29"/>
          <p:cNvCxnSpPr>
            <a:stCxn id="25" idx="0"/>
          </p:cNvCxnSpPr>
          <p:nvPr/>
        </p:nvCxnSpPr>
        <p:spPr>
          <a:xfrm flipH="1">
            <a:off x="2765294" y="5837679"/>
            <a:ext cx="109172" cy="117"/>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flipH="1">
            <a:off x="5182474" y="2076530"/>
            <a:ext cx="974820" cy="420739"/>
            <a:chOff x="1308629" y="4213013"/>
            <a:chExt cx="581131" cy="914400"/>
          </a:xfrm>
        </p:grpSpPr>
        <p:sp>
          <p:nvSpPr>
            <p:cNvPr id="35" name="Arc 34"/>
            <p:cNvSpPr/>
            <p:nvPr/>
          </p:nvSpPr>
          <p:spPr>
            <a:xfrm>
              <a:off x="1308629" y="4213013"/>
              <a:ext cx="581131" cy="914400"/>
            </a:xfrm>
            <a:prstGeom prst="arc">
              <a:avLst>
                <a:gd name="adj1" fmla="val 5457769"/>
                <a:gd name="adj2" fmla="val 513108"/>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6" name="Straight Arrow Connector 35"/>
            <p:cNvCxnSpPr>
              <a:stCxn id="35" idx="0"/>
            </p:cNvCxnSpPr>
            <p:nvPr/>
          </p:nvCxnSpPr>
          <p:spPr>
            <a:xfrm>
              <a:off x="1591514" y="5127253"/>
              <a:ext cx="81499" cy="16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flipH="1">
            <a:off x="6917290" y="4246866"/>
            <a:ext cx="542833" cy="675746"/>
            <a:chOff x="1308629" y="4213013"/>
            <a:chExt cx="581131" cy="914400"/>
          </a:xfrm>
        </p:grpSpPr>
        <p:sp>
          <p:nvSpPr>
            <p:cNvPr id="38" name="Arc 37"/>
            <p:cNvSpPr/>
            <p:nvPr/>
          </p:nvSpPr>
          <p:spPr>
            <a:xfrm>
              <a:off x="1308629" y="4213013"/>
              <a:ext cx="581131" cy="914400"/>
            </a:xfrm>
            <a:prstGeom prst="arc">
              <a:avLst>
                <a:gd name="adj1" fmla="val 5457769"/>
                <a:gd name="adj2" fmla="val 513108"/>
              </a:avLst>
            </a:prstGeom>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es"/>
            </a:p>
          </p:txBody>
        </p:sp>
        <p:cxnSp>
          <p:nvCxnSpPr>
            <p:cNvPr id="39" name="Straight Arrow Connector 38"/>
            <p:cNvCxnSpPr>
              <a:stCxn id="38" idx="0"/>
            </p:cNvCxnSpPr>
            <p:nvPr/>
          </p:nvCxnSpPr>
          <p:spPr>
            <a:xfrm>
              <a:off x="1591514" y="5127253"/>
              <a:ext cx="81499" cy="1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0" name="TextBox 39"/>
          <p:cNvSpPr txBox="1"/>
          <p:nvPr/>
        </p:nvSpPr>
        <p:spPr>
          <a:xfrm>
            <a:off x="4980419" y="1389817"/>
            <a:ext cx="898235" cy="465330"/>
          </a:xfrm>
          <a:prstGeom prst="rect">
            <a:avLst/>
          </a:prstGeom>
          <a:noFill/>
        </p:spPr>
        <p:txBody>
          <a:bodyPr wrap="none" rtlCol="0">
            <a:spAutoFit/>
          </a:bodyPr>
          <a:lstStyle/>
          <a:p>
            <a:pPr algn="l" rtl="0"/>
            <a:r>
              <a:rPr lang="es" b="0" i="0" u="none" dirty="0">
                <a:solidFill>
                  <a:srgbClr val="FF0000"/>
                </a:solidFill>
              </a:rPr>
              <a:t>Guiñada:</a:t>
            </a:r>
          </a:p>
        </p:txBody>
      </p:sp>
      <p:sp>
        <p:nvSpPr>
          <p:cNvPr id="41" name="TextBox 40"/>
          <p:cNvSpPr txBox="1"/>
          <p:nvPr/>
        </p:nvSpPr>
        <p:spPr>
          <a:xfrm>
            <a:off x="7903858" y="4589605"/>
            <a:ext cx="1016623" cy="465330"/>
          </a:xfrm>
          <a:prstGeom prst="rect">
            <a:avLst/>
          </a:prstGeom>
          <a:noFill/>
        </p:spPr>
        <p:txBody>
          <a:bodyPr wrap="none" rtlCol="0">
            <a:spAutoFit/>
          </a:bodyPr>
          <a:lstStyle/>
          <a:p>
            <a:pPr algn="l" rtl="0"/>
            <a:r>
              <a:rPr lang="es" b="0" i="0" u="none">
                <a:solidFill>
                  <a:schemeClr val="accent1"/>
                </a:solidFill>
              </a:rPr>
              <a:t>Cabeceo</a:t>
            </a:r>
          </a:p>
        </p:txBody>
      </p:sp>
      <p:sp>
        <p:nvSpPr>
          <p:cNvPr id="42" name="TextBox 41"/>
          <p:cNvSpPr txBox="1"/>
          <p:nvPr/>
        </p:nvSpPr>
        <p:spPr>
          <a:xfrm>
            <a:off x="1503681" y="5312996"/>
            <a:ext cx="848432" cy="465330"/>
          </a:xfrm>
          <a:prstGeom prst="rect">
            <a:avLst/>
          </a:prstGeom>
          <a:noFill/>
        </p:spPr>
        <p:txBody>
          <a:bodyPr wrap="none" rtlCol="0">
            <a:spAutoFit/>
          </a:bodyPr>
          <a:lstStyle/>
          <a:p>
            <a:pPr algn="l" rtl="0"/>
            <a:r>
              <a:rPr lang="es" b="0" i="0" u="none">
                <a:solidFill>
                  <a:schemeClr val="bg2"/>
                </a:solidFill>
              </a:rPr>
              <a:t>Balanceo</a:t>
            </a:r>
          </a:p>
        </p:txBody>
      </p:sp>
      <p:sp>
        <p:nvSpPr>
          <p:cNvPr id="43" name="Oval 42"/>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9" name="TextBox 48"/>
          <p:cNvSpPr txBox="1"/>
          <p:nvPr/>
        </p:nvSpPr>
        <p:spPr>
          <a:xfrm>
            <a:off x="5865415" y="1520209"/>
            <a:ext cx="490809" cy="498385"/>
          </a:xfrm>
          <a:prstGeom prst="rect">
            <a:avLst/>
          </a:prstGeom>
          <a:noFill/>
        </p:spPr>
        <p:txBody>
          <a:bodyPr wrap="none" rtlCol="0">
            <a:spAutoFit/>
          </a:bodyPr>
          <a:lstStyle/>
          <a:p>
            <a:pPr algn="l" rtl="0"/>
            <a:r>
              <a:rPr lang="es" b="0" i="0" u="none">
                <a:solidFill>
                  <a:srgbClr val="FF0000"/>
                </a:solidFill>
              </a:rPr>
              <a:t>Z</a:t>
            </a:r>
          </a:p>
        </p:txBody>
      </p:sp>
      <p:sp>
        <p:nvSpPr>
          <p:cNvPr id="50" name="TextBox 49"/>
          <p:cNvSpPr txBox="1"/>
          <p:nvPr/>
        </p:nvSpPr>
        <p:spPr>
          <a:xfrm>
            <a:off x="2255162" y="5906044"/>
            <a:ext cx="510132" cy="498385"/>
          </a:xfrm>
          <a:prstGeom prst="rect">
            <a:avLst/>
          </a:prstGeom>
          <a:noFill/>
        </p:spPr>
        <p:txBody>
          <a:bodyPr wrap="none" rtlCol="0">
            <a:spAutoFit/>
          </a:bodyPr>
          <a:lstStyle/>
          <a:p>
            <a:pPr algn="l" rtl="0"/>
            <a:r>
              <a:rPr lang="es" b="0" i="0" u="none">
                <a:solidFill>
                  <a:schemeClr val="bg2"/>
                </a:solidFill>
              </a:rPr>
              <a:t>Y</a:t>
            </a:r>
          </a:p>
        </p:txBody>
      </p:sp>
      <p:sp>
        <p:nvSpPr>
          <p:cNvPr id="51" name="TextBox 50"/>
          <p:cNvSpPr txBox="1"/>
          <p:nvPr/>
        </p:nvSpPr>
        <p:spPr>
          <a:xfrm>
            <a:off x="7527789" y="4867655"/>
            <a:ext cx="510132" cy="498385"/>
          </a:xfrm>
          <a:prstGeom prst="rect">
            <a:avLst/>
          </a:prstGeom>
          <a:noFill/>
        </p:spPr>
        <p:txBody>
          <a:bodyPr wrap="none" rtlCol="0">
            <a:spAutoFit/>
          </a:bodyPr>
          <a:lstStyle/>
          <a:p>
            <a:pPr algn="l" rtl="0"/>
            <a:r>
              <a:rPr lang="es" b="0" i="0" u="none">
                <a:solidFill>
                  <a:schemeClr val="accent1"/>
                </a:solidFill>
              </a:rPr>
              <a:t>X</a:t>
            </a:r>
          </a:p>
        </p:txBody>
      </p:sp>
      <p:sp>
        <p:nvSpPr>
          <p:cNvPr id="53" name="TextBox 52"/>
          <p:cNvSpPr txBox="1"/>
          <p:nvPr/>
        </p:nvSpPr>
        <p:spPr>
          <a:xfrm>
            <a:off x="6591008" y="2014007"/>
            <a:ext cx="1928733" cy="369332"/>
          </a:xfrm>
          <a:prstGeom prst="rect">
            <a:avLst/>
          </a:prstGeom>
          <a:noFill/>
        </p:spPr>
        <p:txBody>
          <a:bodyPr wrap="none" rtlCol="0">
            <a:spAutoFit/>
          </a:bodyPr>
          <a:lstStyle/>
          <a:p>
            <a:pPr algn="l" rtl="0"/>
            <a:r>
              <a:rPr lang="es" b="0" i="0" u="none">
                <a:solidFill>
                  <a:schemeClr val="accent5">
                    <a:lumMod val="60000"/>
                    <a:lumOff val="40000"/>
                  </a:schemeClr>
                </a:solidFill>
              </a:rPr>
              <a:t>Centro de Gravedad</a:t>
            </a:r>
          </a:p>
        </p:txBody>
      </p:sp>
      <p:cxnSp>
        <p:nvCxnSpPr>
          <p:cNvPr id="55" name="Straight Arrow Connector 54"/>
          <p:cNvCxnSpPr/>
          <p:nvPr/>
        </p:nvCxnSpPr>
        <p:spPr>
          <a:xfrm flipH="1">
            <a:off x="5864053" y="2372165"/>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39130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Editor SBET</a:t>
            </a:r>
          </a:p>
        </p:txBody>
      </p:sp>
      <p:sp>
        <p:nvSpPr>
          <p:cNvPr id="164868" name="Text Box 4">
            <a:extLst/>
          </p:cNvPr>
          <p:cNvSpPr txBox="1">
            <a:spLocks noChangeArrowheads="1"/>
          </p:cNvSpPr>
          <p:nvPr/>
        </p:nvSpPr>
        <p:spPr bwMode="auto">
          <a:xfrm>
            <a:off x="347472" y="5447147"/>
            <a:ext cx="8486775" cy="954107"/>
          </a:xfrm>
          <a:prstGeom prst="rect">
            <a:avLst/>
          </a:prstGeom>
          <a:noFill/>
          <a:ln w="9525">
            <a:noFill/>
            <a:miter lim="800000"/>
            <a:headEnd/>
            <a:tailEnd/>
          </a:ln>
          <a:effectLst/>
        </p:spPr>
        <p:txBody>
          <a:bodyPr>
            <a:spAutoFit/>
          </a:bodyPr>
          <a:lstStyle/>
          <a:p>
            <a:pPr marL="342900" indent="-342900" algn="l" rtl="0">
              <a:spcBef>
                <a:spcPct val="50000"/>
              </a:spcBef>
              <a:buFont typeface="Arial" panose="020B0604020202020204" pitchFamily="34" charset="0"/>
              <a:buChar char="•"/>
              <a:defRPr/>
            </a:pPr>
            <a:r>
              <a:rPr lang="es" sz="1600" b="0" i="0" u="none" dirty="0">
                <a:solidFill>
                  <a:schemeClr val="tx1">
                    <a:lumMod val="65000"/>
                    <a:lumOff val="35000"/>
                  </a:schemeClr>
                </a:solidFill>
                <a:latin typeface="+mn-lt"/>
              </a:rPr>
              <a:t>Compare las elevaciones SBET con las elevaciones de oleaje verdadera POSMV.  </a:t>
            </a:r>
          </a:p>
          <a:p>
            <a:pPr marL="342900" indent="-342900" algn="l" rtl="0">
              <a:spcBef>
                <a:spcPct val="50000"/>
              </a:spcBef>
              <a:buFont typeface="Arial" panose="020B0604020202020204" pitchFamily="34" charset="0"/>
              <a:buChar char="•"/>
              <a:defRPr/>
            </a:pPr>
            <a:r>
              <a:rPr lang="es" sz="1600" b="0" i="0" u="none" dirty="0">
                <a:solidFill>
                  <a:schemeClr val="tx1">
                    <a:lumMod val="65000"/>
                    <a:lumOff val="35000"/>
                  </a:schemeClr>
                </a:solidFill>
                <a:latin typeface="+mn-lt"/>
              </a:rPr>
              <a:t>Remueve datos malos y automáticamente superimpone le movimiento de oleaje en la interpolación.</a:t>
            </a:r>
          </a:p>
        </p:txBody>
      </p:sp>
      <p:pic>
        <p:nvPicPr>
          <p:cNvPr id="368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1124766"/>
            <a:ext cx="5029200" cy="2097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6861" y="3016093"/>
            <a:ext cx="5011737" cy="2071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0">
            <a:extLst/>
          </p:cNvPr>
          <p:cNvSpPr txBox="1">
            <a:spLocks noChangeArrowheads="1"/>
          </p:cNvSpPr>
          <p:nvPr/>
        </p:nvSpPr>
        <p:spPr bwMode="auto">
          <a:xfrm>
            <a:off x="347471" y="3357834"/>
            <a:ext cx="375938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defRPr/>
            </a:pPr>
            <a:r>
              <a:rPr lang="es" b="0" i="0" u="none">
                <a:solidFill>
                  <a:srgbClr val="00B0F0"/>
                </a:solidFill>
              </a:rPr>
              <a:t>Imagen 1:  Original (antes interpolación. </a:t>
            </a:r>
          </a:p>
        </p:txBody>
      </p:sp>
      <p:sp>
        <p:nvSpPr>
          <p:cNvPr id="9" name="TextBox 10">
            <a:extLst/>
          </p:cNvPr>
          <p:cNvSpPr txBox="1">
            <a:spLocks noChangeArrowheads="1"/>
          </p:cNvSpPr>
          <p:nvPr/>
        </p:nvSpPr>
        <p:spPr bwMode="auto">
          <a:xfrm>
            <a:off x="4751463" y="5081211"/>
            <a:ext cx="33414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defRPr/>
            </a:pPr>
            <a:r>
              <a:rPr lang="es" b="0" i="0" u="none" dirty="0">
                <a:solidFill>
                  <a:srgbClr val="00B0F0"/>
                </a:solidFill>
              </a:rPr>
              <a:t>Imagen 2:  Después de interpolación </a:t>
            </a:r>
          </a:p>
        </p:txBody>
      </p:sp>
    </p:spTree>
    <p:extLst>
      <p:ext uri="{BB962C8B-B14F-4D97-AF65-F5344CB8AC3E}">
        <p14:creationId xmlns:p14="http://schemas.microsoft.com/office/powerpoint/2010/main" val="13941344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718BECE0-58BC-47F6-AFCE-38436B691227}"/>
              </a:ext>
            </a:extLst>
          </p:cNvPr>
          <p:cNvSpPr>
            <a:spLocks noRot="1" noChangeArrowheads="1"/>
          </p:cNvSpPr>
          <p:nvPr/>
        </p:nvSpPr>
        <p:spPr bwMode="auto">
          <a:xfrm>
            <a:off x="193675" y="-14288"/>
            <a:ext cx="8374063" cy="9953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Ajustes GPS</a:t>
            </a:r>
          </a:p>
        </p:txBody>
      </p:sp>
      <p:sp>
        <p:nvSpPr>
          <p:cNvPr id="70659" name="Text Box 11">
            <a:extLst>
              <a:ext uri="{FF2B5EF4-FFF2-40B4-BE49-F238E27FC236}">
                <a16:creationId xmlns:a16="http://schemas.microsoft.com/office/drawing/2014/main" xmlns="" id="{F70B4F11-812B-4D77-8442-206286824AD4}"/>
              </a:ext>
            </a:extLst>
          </p:cNvPr>
          <p:cNvSpPr txBox="1">
            <a:spLocks noChangeArrowheads="1"/>
          </p:cNvSpPr>
          <p:nvPr/>
        </p:nvSpPr>
        <p:spPr bwMode="auto">
          <a:xfrm>
            <a:off x="204788" y="1044575"/>
            <a:ext cx="4767262"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dirty="0">
                <a:solidFill>
                  <a:schemeClr val="tx1">
                    <a:lumMod val="65000"/>
                    <a:lumOff val="35000"/>
                  </a:schemeClr>
                </a:solidFill>
                <a:latin typeface="+mn-lt"/>
              </a:rPr>
              <a:t>Use Menú Herramientas, Ajustes GPS para Reemplazar Posición y Marea con datos PPK.</a:t>
            </a:r>
          </a:p>
        </p:txBody>
      </p:sp>
      <p:sp>
        <p:nvSpPr>
          <p:cNvPr id="53253" name="Text Box 11">
            <a:extLst>
              <a:ext uri="{FF2B5EF4-FFF2-40B4-BE49-F238E27FC236}">
                <a16:creationId xmlns:a16="http://schemas.microsoft.com/office/drawing/2014/main" xmlns="" id="{B1D464F0-7954-4A3A-BB39-450A998BB4AD}"/>
              </a:ext>
            </a:extLst>
          </p:cNvPr>
          <p:cNvSpPr txBox="1">
            <a:spLocks noChangeArrowheads="1"/>
          </p:cNvSpPr>
          <p:nvPr/>
        </p:nvSpPr>
        <p:spPr bwMode="auto">
          <a:xfrm>
            <a:off x="5292725" y="2241550"/>
            <a:ext cx="3708400" cy="2746375"/>
          </a:xfrm>
          <a:prstGeom prst="rect">
            <a:avLst/>
          </a:prstGeom>
          <a:noFill/>
          <a:ln w="9525">
            <a:noFill/>
            <a:miter lim="800000"/>
            <a:headEnd/>
            <a:tailEnd/>
          </a:ln>
        </p:spPr>
        <p:txBody>
          <a:bodyPr>
            <a:spAutoFit/>
          </a:bodyPr>
          <a:lstStyle/>
          <a:p>
            <a:pPr marL="285750" indent="-285750" algn="l" rtl="0">
              <a:spcBef>
                <a:spcPts val="300"/>
              </a:spcBef>
              <a:buFontTx/>
              <a:buChar char="•"/>
              <a:defRPr/>
            </a:pPr>
            <a:r>
              <a:rPr lang="es" sz="2000" b="0" i="0" u="none">
                <a:solidFill>
                  <a:schemeClr val="tx1">
                    <a:lumMod val="65000"/>
                    <a:lumOff val="35000"/>
                  </a:schemeClr>
                </a:solidFill>
                <a:latin typeface="+mn-lt"/>
              </a:rPr>
              <a:t>Abra Archivo PPK.</a:t>
            </a:r>
          </a:p>
          <a:p>
            <a:pPr marL="285750" indent="-285750" algn="l" rtl="0">
              <a:spcBef>
                <a:spcPts val="300"/>
              </a:spcBef>
              <a:buFontTx/>
              <a:buChar char="•"/>
              <a:defRPr/>
            </a:pPr>
            <a:r>
              <a:rPr lang="es" sz="2000" b="0" i="0" u="none">
                <a:solidFill>
                  <a:schemeClr val="tx1">
                    <a:lumMod val="65000"/>
                    <a:lumOff val="35000"/>
                  </a:schemeClr>
                </a:solidFill>
                <a:latin typeface="+mn-lt"/>
              </a:rPr>
              <a:t>Configure el análisis (campos seleccionados, orden, delimitadores, etc.)</a:t>
            </a:r>
          </a:p>
          <a:p>
            <a:pPr marL="285750" indent="-285750" algn="l" rtl="0">
              <a:spcBef>
                <a:spcPts val="300"/>
              </a:spcBef>
              <a:buFontTx/>
              <a:buChar char="•"/>
              <a:defRPr/>
            </a:pPr>
            <a:r>
              <a:rPr lang="es" sz="2000" b="0" i="0" u="none">
                <a:solidFill>
                  <a:schemeClr val="tx1">
                    <a:lumMod val="65000"/>
                    <a:lumOff val="35000"/>
                  </a:schemeClr>
                </a:solidFill>
                <a:latin typeface="+mn-lt"/>
              </a:rPr>
              <a:t>Verifique Ofsets Dispositivo.</a:t>
            </a:r>
          </a:p>
          <a:p>
            <a:pPr marL="285750" indent="-285750" algn="l" rtl="0">
              <a:spcBef>
                <a:spcPts val="300"/>
              </a:spcBef>
              <a:buFontTx/>
              <a:buChar char="•"/>
              <a:defRPr/>
            </a:pPr>
            <a:r>
              <a:rPr lang="es" sz="2000" b="0" i="0" u="none">
                <a:solidFill>
                  <a:schemeClr val="tx1">
                    <a:lumMod val="65000"/>
                    <a:lumOff val="35000"/>
                  </a:schemeClr>
                </a:solidFill>
                <a:latin typeface="+mn-lt"/>
              </a:rPr>
              <a:t>Entre Diferencia Horaria.</a:t>
            </a:r>
          </a:p>
          <a:p>
            <a:pPr marL="285750" indent="-285750" algn="l" rtl="0">
              <a:spcBef>
                <a:spcPts val="300"/>
              </a:spcBef>
              <a:buFontTx/>
              <a:buChar char="•"/>
              <a:defRPr/>
            </a:pPr>
            <a:r>
              <a:rPr lang="es" sz="2000" b="0" i="0" u="none">
                <a:solidFill>
                  <a:schemeClr val="tx1">
                    <a:lumMod val="65000"/>
                    <a:lumOff val="35000"/>
                  </a:schemeClr>
                </a:solidFill>
                <a:latin typeface="+mn-lt"/>
              </a:rPr>
              <a:t>Botón Prueba muestra resultados del análisis.</a:t>
            </a:r>
          </a:p>
          <a:p>
            <a:pPr marL="285750" indent="-285750" algn="l" rtl="0">
              <a:spcBef>
                <a:spcPts val="300"/>
              </a:spcBef>
              <a:buFontTx/>
              <a:buChar char="•"/>
              <a:defRPr/>
            </a:pPr>
            <a:r>
              <a:rPr lang="es" sz="2000" b="0" i="0" u="none">
                <a:solidFill>
                  <a:schemeClr val="tx1">
                    <a:lumMod val="65000"/>
                    <a:lumOff val="35000"/>
                  </a:schemeClr>
                </a:solidFill>
                <a:latin typeface="+mn-lt"/>
              </a:rPr>
              <a:t>Haga clic en Ajustar para Reemplazar Datos.</a:t>
            </a:r>
          </a:p>
        </p:txBody>
      </p:sp>
      <p:pic>
        <p:nvPicPr>
          <p:cNvPr id="11469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788" y="1690688"/>
            <a:ext cx="4767262"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47429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22ABAA04-4BA0-4D2F-8098-67991D37E605}"/>
              </a:ext>
            </a:extLst>
          </p:cNvPr>
          <p:cNvSpPr>
            <a:spLocks noRot="1" noChangeArrowheads="1"/>
          </p:cNvSpPr>
          <p:nvPr/>
        </p:nvSpPr>
        <p:spPr bwMode="auto">
          <a:xfrm>
            <a:off x="179388" y="0"/>
            <a:ext cx="8496300" cy="9429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Etapa 2, Edición Profundidad</a:t>
            </a:r>
          </a:p>
        </p:txBody>
      </p:sp>
      <p:sp>
        <p:nvSpPr>
          <p:cNvPr id="72707" name="Text Box 11">
            <a:extLst>
              <a:ext uri="{FF2B5EF4-FFF2-40B4-BE49-F238E27FC236}">
                <a16:creationId xmlns:a16="http://schemas.microsoft.com/office/drawing/2014/main" xmlns="" id="{B6B5C4C5-0275-4256-ACCC-9F6395D88429}"/>
              </a:ext>
            </a:extLst>
          </p:cNvPr>
          <p:cNvSpPr txBox="1">
            <a:spLocks noChangeArrowheads="1"/>
          </p:cNvSpPr>
          <p:nvPr/>
        </p:nvSpPr>
        <p:spPr bwMode="auto">
          <a:xfrm>
            <a:off x="179388" y="1196975"/>
            <a:ext cx="3889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2000" b="0" i="0" u="none">
                <a:solidFill>
                  <a:schemeClr val="tx1">
                    <a:lumMod val="50000"/>
                    <a:lumOff val="50000"/>
                  </a:schemeClr>
                </a:solidFill>
                <a:latin typeface="+mn-lt"/>
              </a:rPr>
              <a:t>Use Menú “Archivo” o Botón</a:t>
            </a:r>
          </a:p>
        </p:txBody>
      </p:sp>
      <p:sp>
        <p:nvSpPr>
          <p:cNvPr id="72708" name="Text Box 11">
            <a:extLst>
              <a:ext uri="{FF2B5EF4-FFF2-40B4-BE49-F238E27FC236}">
                <a16:creationId xmlns:a16="http://schemas.microsoft.com/office/drawing/2014/main" xmlns="" id="{8732E378-6D94-4432-B68C-D3C5EC978142}"/>
              </a:ext>
            </a:extLst>
          </p:cNvPr>
          <p:cNvSpPr txBox="1">
            <a:spLocks noChangeArrowheads="1"/>
          </p:cNvSpPr>
          <p:nvPr/>
        </p:nvSpPr>
        <p:spPr bwMode="auto">
          <a:xfrm>
            <a:off x="5688013" y="1504950"/>
            <a:ext cx="3313112" cy="45473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buFont typeface="Arial" panose="020B0604020202020204" pitchFamily="34" charset="0"/>
              <a:buChar char="•"/>
              <a:defRPr/>
            </a:pPr>
            <a:r>
              <a:rPr lang="es" sz="1600" b="0" i="0" u="none" dirty="0">
                <a:solidFill>
                  <a:schemeClr val="tx1">
                    <a:lumMod val="75000"/>
                    <a:lumOff val="25000"/>
                  </a:schemeClr>
                </a:solidFill>
                <a:latin typeface="+mn-lt"/>
              </a:rPr>
              <a:t>Indicador Progreso:  </a:t>
            </a:r>
            <a:r>
              <a:rPr lang="es" sz="1600" b="0" i="0" u="none" dirty="0">
                <a:solidFill>
                  <a:srgbClr val="0091BB"/>
                </a:solidFill>
                <a:latin typeface="+mn-lt"/>
              </a:rPr>
              <a:t>Cálculo Haces puede Tomar un Tiempo.</a:t>
            </a:r>
          </a:p>
          <a:p>
            <a:pPr algn="l" rtl="0">
              <a:spcBef>
                <a:spcPts val="300"/>
              </a:spcBef>
              <a:buFont typeface="Arial" panose="020B0604020202020204" pitchFamily="34" charset="0"/>
              <a:buChar char="•"/>
              <a:defRPr/>
            </a:pPr>
            <a:r>
              <a:rPr lang="es" sz="1600" b="0" i="0" u="none" dirty="0">
                <a:solidFill>
                  <a:schemeClr val="tx1">
                    <a:lumMod val="75000"/>
                    <a:lumOff val="25000"/>
                  </a:schemeClr>
                </a:solidFill>
                <a:latin typeface="+mn-lt"/>
              </a:rPr>
              <a:t>Etapa 2 Habilitar</a:t>
            </a:r>
          </a:p>
          <a:p>
            <a:pPr lvl="1" algn="l" rtl="0">
              <a:spcBef>
                <a:spcPts val="300"/>
              </a:spcBef>
              <a:buFont typeface="Courier New" panose="02070309020205020404" pitchFamily="49" charset="0"/>
              <a:buChar char="o"/>
              <a:defRPr/>
            </a:pPr>
            <a:r>
              <a:rPr lang="es" sz="1600" b="0" i="0" u="none" dirty="0">
                <a:solidFill>
                  <a:srgbClr val="0091BB"/>
                </a:solidFill>
                <a:latin typeface="+mn-lt"/>
              </a:rPr>
              <a:t>Editores Profundidad.</a:t>
            </a:r>
          </a:p>
          <a:p>
            <a:pPr lvl="1" algn="l" rtl="0">
              <a:spcBef>
                <a:spcPts val="300"/>
              </a:spcBef>
              <a:buFont typeface="Courier New" panose="02070309020205020404" pitchFamily="49" charset="0"/>
              <a:buChar char="o"/>
              <a:defRPr/>
            </a:pPr>
            <a:r>
              <a:rPr lang="es" sz="1600" b="0" i="0" u="none" dirty="0">
                <a:solidFill>
                  <a:srgbClr val="0091BB"/>
                </a:solidFill>
                <a:latin typeface="+mn-lt"/>
              </a:rPr>
              <a:t>Filtros Profundidad.</a:t>
            </a:r>
          </a:p>
          <a:p>
            <a:pPr algn="l" rtl="0">
              <a:spcBef>
                <a:spcPts val="300"/>
              </a:spcBef>
              <a:buFont typeface="Arial" panose="020B0604020202020204" pitchFamily="34" charset="0"/>
              <a:buChar char="•"/>
              <a:defRPr/>
            </a:pPr>
            <a:r>
              <a:rPr lang="es" sz="1600" b="0" i="0" u="none" dirty="0">
                <a:solidFill>
                  <a:schemeClr val="tx1">
                    <a:lumMod val="75000"/>
                    <a:lumOff val="25000"/>
                  </a:schemeClr>
                </a:solidFill>
                <a:latin typeface="+mn-lt"/>
              </a:rPr>
              <a:t>Matriz</a:t>
            </a:r>
          </a:p>
          <a:p>
            <a:pPr lvl="1" algn="l" rtl="0">
              <a:spcBef>
                <a:spcPts val="300"/>
              </a:spcBef>
              <a:buFont typeface="Courier New" panose="02070309020205020404" pitchFamily="49" charset="0"/>
              <a:buChar char="o"/>
              <a:defRPr/>
            </a:pPr>
            <a:r>
              <a:rPr lang="es" sz="1600" b="0" i="0" u="none" dirty="0">
                <a:solidFill>
                  <a:srgbClr val="0091BB"/>
                </a:solidFill>
                <a:latin typeface="+mn-lt"/>
              </a:rPr>
              <a:t>Llenado Usando Selección en el Panel Superior.</a:t>
            </a:r>
          </a:p>
          <a:p>
            <a:pPr lvl="1" algn="l" rtl="0">
              <a:spcBef>
                <a:spcPts val="300"/>
              </a:spcBef>
              <a:buFont typeface="Courier New" panose="02070309020205020404" pitchFamily="49" charset="0"/>
              <a:buChar char="o"/>
              <a:defRPr/>
            </a:pPr>
            <a:r>
              <a:rPr lang="es" sz="1600" b="0" i="0" u="none" dirty="0">
                <a:solidFill>
                  <a:srgbClr val="0091BB"/>
                </a:solidFill>
                <a:latin typeface="+mn-lt"/>
              </a:rPr>
              <a:t>Selección Puede Ser Cambiada en Cualquier Momento.</a:t>
            </a:r>
          </a:p>
          <a:p>
            <a:pPr algn="l" rtl="0">
              <a:spcBef>
                <a:spcPts val="300"/>
              </a:spcBef>
              <a:buFont typeface="Arial" panose="020B0604020202020204" pitchFamily="34" charset="0"/>
              <a:buChar char="•"/>
              <a:defRPr/>
            </a:pPr>
            <a:r>
              <a:rPr lang="es" sz="1600" b="0" i="0" u="none" dirty="0">
                <a:solidFill>
                  <a:schemeClr val="tx1">
                    <a:lumMod val="75000"/>
                    <a:lumOff val="25000"/>
                  </a:schemeClr>
                </a:solidFill>
                <a:latin typeface="+mn-lt"/>
              </a:rPr>
              <a:t>Etapa 1 Edición:  </a:t>
            </a:r>
            <a:r>
              <a:rPr lang="es" sz="1600" b="0" i="0" u="none" dirty="0">
                <a:solidFill>
                  <a:srgbClr val="0091BB"/>
                </a:solidFill>
                <a:latin typeface="+mn-lt"/>
              </a:rPr>
              <a:t>Aún es Posible hacer cambios a ófsets sensor, marea, SV, navegación, etc.</a:t>
            </a:r>
          </a:p>
        </p:txBody>
      </p:sp>
      <p:pic>
        <p:nvPicPr>
          <p:cNvPr id="11878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4463" y="1136650"/>
            <a:ext cx="555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743075"/>
            <a:ext cx="5410200" cy="406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a:extLst>
              <a:ext uri="{FF2B5EF4-FFF2-40B4-BE49-F238E27FC236}">
                <a16:creationId xmlns:a16="http://schemas.microsoft.com/office/drawing/2014/main" xmlns="" id="{2748BAC8-715E-4AAA-8E11-A42AD7989203}"/>
              </a:ext>
            </a:extLst>
          </p:cNvPr>
          <p:cNvCxnSpPr/>
          <p:nvPr/>
        </p:nvCxnSpPr>
        <p:spPr>
          <a:xfrm flipH="1">
            <a:off x="528918" y="1343025"/>
            <a:ext cx="3358870" cy="7995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81559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a:xfrm>
            <a:off x="214313" y="80963"/>
            <a:ext cx="8229600" cy="863600"/>
          </a:xfrm>
        </p:spPr>
        <p:txBody>
          <a:bodyPr/>
          <a:lstStyle/>
          <a:p>
            <a:pPr algn="l" rtl="0" eaLnBrk="1" hangingPunct="1"/>
            <a:r>
              <a:rPr lang="es" sz="3200" b="0" i="0" u="none">
                <a:latin typeface="Arial" pitchFamily="34" charset="0"/>
                <a:cs typeface="Arial" pitchFamily="34" charset="0"/>
              </a:rPr>
              <a:t>Etapa 2:  Edición Profundidad</a:t>
            </a:r>
          </a:p>
        </p:txBody>
      </p:sp>
      <p:pic>
        <p:nvPicPr>
          <p:cNvPr id="5" name="2013 MBMAX64 SweepWindow.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87338" y="1557338"/>
            <a:ext cx="7200900" cy="4738687"/>
          </a:xfrm>
          <a:prstGeom prst="rect">
            <a:avLst/>
          </a:prstGeom>
          <a:solidFill>
            <a:srgbClr val="FFFF00"/>
          </a:solidFill>
          <a:ln w="38100">
            <a:solidFill>
              <a:schemeClr val="bg2">
                <a:lumMod val="20000"/>
                <a:lumOff val="80000"/>
              </a:schemeClr>
            </a:solidFill>
            <a:miter lim="800000"/>
            <a:headEnd/>
            <a:tailEnd/>
          </a:ln>
        </p:spPr>
      </p:pic>
    </p:spTree>
    <p:extLst>
      <p:ext uri="{BB962C8B-B14F-4D97-AF65-F5344CB8AC3E}">
        <p14:creationId xmlns:p14="http://schemas.microsoft.com/office/powerpoint/2010/main" val="150637969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35EB6120-1518-4E95-A5FB-22A091C21252}"/>
              </a:ext>
            </a:extLst>
          </p:cNvPr>
          <p:cNvSpPr>
            <a:spLocks noRot="1" noChangeArrowheads="1"/>
          </p:cNvSpPr>
          <p:nvPr/>
        </p:nvSpPr>
        <p:spPr bwMode="auto">
          <a:xfrm>
            <a:off x="179388" y="0"/>
            <a:ext cx="8605837" cy="9556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Opciones Vista e Iluminación</a:t>
            </a:r>
          </a:p>
        </p:txBody>
      </p:sp>
      <p:sp>
        <p:nvSpPr>
          <p:cNvPr id="74756" name="Text Box 11">
            <a:extLst>
              <a:ext uri="{FF2B5EF4-FFF2-40B4-BE49-F238E27FC236}">
                <a16:creationId xmlns:a16="http://schemas.microsoft.com/office/drawing/2014/main" xmlns="" id="{A51E6A3C-CEF4-49DC-8891-D1AA0318A626}"/>
              </a:ext>
            </a:extLst>
          </p:cNvPr>
          <p:cNvSpPr txBox="1">
            <a:spLocks noChangeArrowheads="1"/>
          </p:cNvSpPr>
          <p:nvPr/>
        </p:nvSpPr>
        <p:spPr bwMode="auto">
          <a:xfrm>
            <a:off x="4365065" y="2414401"/>
            <a:ext cx="4700588"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buFont typeface="Arial" panose="020B0604020202020204" pitchFamily="34" charset="0"/>
              <a:buChar char="•"/>
              <a:defRPr/>
            </a:pPr>
            <a:r>
              <a:rPr lang="es" sz="1400" b="0" i="0" u="none">
                <a:solidFill>
                  <a:schemeClr val="bg2"/>
                </a:solidFill>
                <a:latin typeface="+mn-lt"/>
              </a:rPr>
              <a:t>Tamaño Punto Normal / Ancho Línea:  </a:t>
            </a:r>
            <a:r>
              <a:rPr lang="es" sz="1400" b="0" i="0" u="none">
                <a:solidFill>
                  <a:schemeClr val="tx1">
                    <a:lumMod val="65000"/>
                    <a:lumOff val="35000"/>
                  </a:schemeClr>
                </a:solidFill>
                <a:latin typeface="+mn-lt"/>
              </a:rPr>
              <a:t>Para Ventanas Edición.</a:t>
            </a:r>
          </a:p>
          <a:p>
            <a:pPr algn="l" rtl="0">
              <a:spcBef>
                <a:spcPts val="300"/>
              </a:spcBef>
              <a:buFont typeface="Arial" panose="020B0604020202020204" pitchFamily="34" charset="0"/>
              <a:buChar char="•"/>
              <a:defRPr/>
            </a:pPr>
            <a:r>
              <a:rPr lang="es" sz="1400" b="0" i="0" u="none">
                <a:solidFill>
                  <a:schemeClr val="bg2"/>
                </a:solidFill>
                <a:latin typeface="+mn-lt"/>
              </a:rPr>
              <a:t>Nivel Proyecto:  </a:t>
            </a:r>
            <a:r>
              <a:rPr lang="es" sz="1400" b="0" i="0" u="none">
                <a:solidFill>
                  <a:schemeClr val="tx1">
                    <a:lumMod val="65000"/>
                    <a:lumOff val="35000"/>
                  </a:schemeClr>
                </a:solidFill>
                <a:latin typeface="+mn-lt"/>
              </a:rPr>
              <a:t>Para Nivel Prof. en Ventana Perfil y Coloreado Bajos.</a:t>
            </a:r>
          </a:p>
          <a:p>
            <a:pPr algn="l" rtl="0">
              <a:spcBef>
                <a:spcPts val="300"/>
              </a:spcBef>
              <a:buFont typeface="Arial" panose="020B0604020202020204" pitchFamily="34" charset="0"/>
              <a:buChar char="•"/>
              <a:defRPr/>
            </a:pPr>
            <a:r>
              <a:rPr lang="es" sz="1400" b="0" i="0" u="none">
                <a:solidFill>
                  <a:schemeClr val="bg2"/>
                </a:solidFill>
                <a:latin typeface="+mn-lt"/>
              </a:rPr>
              <a:t>Radio Blancos:  </a:t>
            </a:r>
            <a:r>
              <a:rPr lang="es" sz="1400" b="0" i="0" u="none">
                <a:solidFill>
                  <a:schemeClr val="tx1">
                    <a:lumMod val="65000"/>
                    <a:lumOff val="35000"/>
                  </a:schemeClr>
                </a:solidFill>
                <a:latin typeface="+mn-lt"/>
              </a:rPr>
              <a:t>Para Dibujar Blancos HYPACK.</a:t>
            </a:r>
          </a:p>
          <a:p>
            <a:pPr algn="l" rtl="0">
              <a:spcBef>
                <a:spcPts val="300"/>
              </a:spcBef>
              <a:buFont typeface="Arial" panose="020B0604020202020204" pitchFamily="34" charset="0"/>
              <a:buChar char="•"/>
              <a:defRPr/>
            </a:pPr>
            <a:r>
              <a:rPr lang="es" sz="1400" b="0" i="0" u="none">
                <a:solidFill>
                  <a:schemeClr val="bg2"/>
                </a:solidFill>
                <a:latin typeface="+mn-lt"/>
              </a:rPr>
              <a:t>Modo Prof. / Elevación:  </a:t>
            </a:r>
            <a:r>
              <a:rPr lang="es" sz="1400" b="0" i="0" u="none">
                <a:solidFill>
                  <a:schemeClr val="tx1">
                    <a:lumMod val="65000"/>
                    <a:lumOff val="35000"/>
                  </a:schemeClr>
                </a:solidFill>
                <a:latin typeface="+mn-lt"/>
              </a:rPr>
              <a:t>Para Archivos XYZ.</a:t>
            </a:r>
          </a:p>
          <a:p>
            <a:pPr algn="l" rtl="0">
              <a:spcBef>
                <a:spcPts val="300"/>
              </a:spcBef>
              <a:buFont typeface="Arial" panose="020B0604020202020204" pitchFamily="34" charset="0"/>
              <a:buChar char="•"/>
              <a:defRPr/>
            </a:pPr>
            <a:r>
              <a:rPr lang="es" sz="1400" b="0" i="0" u="none">
                <a:solidFill>
                  <a:schemeClr val="bg2"/>
                </a:solidFill>
                <a:latin typeface="+mn-lt"/>
              </a:rPr>
              <a:t>Dibuje Usando Centro Celda:  </a:t>
            </a:r>
            <a:r>
              <a:rPr lang="es" sz="1400" b="0" i="0" u="none">
                <a:solidFill>
                  <a:schemeClr val="tx1">
                    <a:lumMod val="65000"/>
                    <a:lumOff val="35000"/>
                  </a:schemeClr>
                </a:solidFill>
                <a:latin typeface="+mn-lt"/>
              </a:rPr>
              <a:t>Podría Mejorar Gráficas en la Ventana Levantamiento.</a:t>
            </a:r>
          </a:p>
          <a:p>
            <a:pPr algn="l" rtl="0">
              <a:spcBef>
                <a:spcPts val="300"/>
              </a:spcBef>
              <a:buFont typeface="Arial" panose="020B0604020202020204" pitchFamily="34" charset="0"/>
              <a:buChar char="•"/>
              <a:defRPr/>
            </a:pPr>
            <a:r>
              <a:rPr lang="es" sz="1400" b="0" i="0" u="none">
                <a:solidFill>
                  <a:schemeClr val="bg2"/>
                </a:solidFill>
                <a:latin typeface="+mn-lt"/>
              </a:rPr>
              <a:t>Bloqueo en 2D:  </a:t>
            </a:r>
            <a:r>
              <a:rPr lang="es" sz="1400" b="0" i="0" u="none">
                <a:solidFill>
                  <a:schemeClr val="tx1">
                    <a:lumMod val="65000"/>
                    <a:lumOff val="35000"/>
                  </a:schemeClr>
                </a:solidFill>
                <a:latin typeface="+mn-lt"/>
              </a:rPr>
              <a:t>Evita que el Mouse incline la Presentación del Modelo.</a:t>
            </a:r>
          </a:p>
          <a:p>
            <a:pPr algn="l" rtl="0">
              <a:spcBef>
                <a:spcPts val="300"/>
              </a:spcBef>
              <a:buFont typeface="Arial" panose="020B0604020202020204" pitchFamily="34" charset="0"/>
              <a:buChar char="•"/>
              <a:defRPr/>
            </a:pPr>
            <a:r>
              <a:rPr lang="es" sz="1400" b="0" i="0" u="none">
                <a:solidFill>
                  <a:schemeClr val="bg2"/>
                </a:solidFill>
                <a:latin typeface="+mn-lt"/>
              </a:rPr>
              <a:t>Recargue Cartas HYPACK:  </a:t>
            </a:r>
            <a:r>
              <a:rPr lang="es" sz="1400" b="0" i="0" u="none">
                <a:solidFill>
                  <a:schemeClr val="tx1">
                    <a:lumMod val="65000"/>
                    <a:lumOff val="35000"/>
                  </a:schemeClr>
                </a:solidFill>
                <a:latin typeface="+mn-lt"/>
              </a:rPr>
              <a:t>Actualice con los Parámetros HYPACK más recientes.</a:t>
            </a:r>
          </a:p>
        </p:txBody>
      </p:sp>
      <p:sp>
        <p:nvSpPr>
          <p:cNvPr id="74758" name="Text Box 11">
            <a:extLst>
              <a:ext uri="{FF2B5EF4-FFF2-40B4-BE49-F238E27FC236}">
                <a16:creationId xmlns:a16="http://schemas.microsoft.com/office/drawing/2014/main" xmlns="" id="{2A4085AA-63BC-4251-A582-52E7FAC78DF1}"/>
              </a:ext>
            </a:extLst>
          </p:cNvPr>
          <p:cNvSpPr txBox="1">
            <a:spLocks noChangeArrowheads="1"/>
          </p:cNvSpPr>
          <p:nvPr/>
        </p:nvSpPr>
        <p:spPr bwMode="auto">
          <a:xfrm>
            <a:off x="232803" y="1580062"/>
            <a:ext cx="42052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200" b="0" i="0" u="none" dirty="0">
                <a:solidFill>
                  <a:schemeClr val="tx1">
                    <a:lumMod val="65000"/>
                    <a:lumOff val="35000"/>
                  </a:schemeClr>
                </a:solidFill>
                <a:latin typeface="+mn-lt"/>
              </a:rPr>
              <a:t>Use Menú Ver o Menú Emergente del Clic Derecho.</a:t>
            </a:r>
          </a:p>
        </p:txBody>
      </p:sp>
      <p:pic>
        <p:nvPicPr>
          <p:cNvPr id="12186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2803" y="1986569"/>
            <a:ext cx="4132262"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49949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35EB6120-1518-4E95-A5FB-22A091C21252}"/>
              </a:ext>
            </a:extLst>
          </p:cNvPr>
          <p:cNvSpPr>
            <a:spLocks noRot="1" noChangeArrowheads="1"/>
          </p:cNvSpPr>
          <p:nvPr/>
        </p:nvSpPr>
        <p:spPr bwMode="auto">
          <a:xfrm>
            <a:off x="179388" y="0"/>
            <a:ext cx="8605837" cy="9556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Opciones Vista e Iluminación</a:t>
            </a: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1486647"/>
            <a:ext cx="3810021" cy="489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1">
            <a:extLst>
              <a:ext uri="{FF2B5EF4-FFF2-40B4-BE49-F238E27FC236}">
                <a16:creationId xmlns:a16="http://schemas.microsoft.com/office/drawing/2014/main" xmlns="" id="{89C7A3AE-1EAF-4FB1-B2F9-0FAC76D95E45}"/>
              </a:ext>
            </a:extLst>
          </p:cNvPr>
          <p:cNvSpPr txBox="1">
            <a:spLocks noChangeArrowheads="1"/>
          </p:cNvSpPr>
          <p:nvPr/>
        </p:nvSpPr>
        <p:spPr bwMode="auto">
          <a:xfrm>
            <a:off x="4482306" y="3148013"/>
            <a:ext cx="4286250" cy="1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defRPr/>
            </a:pPr>
            <a:r>
              <a:rPr lang="es" sz="1600" b="0" i="0" u="none">
                <a:solidFill>
                  <a:schemeClr val="tx1">
                    <a:lumMod val="75000"/>
                    <a:lumOff val="25000"/>
                  </a:schemeClr>
                </a:solidFill>
                <a:latin typeface="+mn-lt"/>
              </a:rPr>
              <a:t>Controles Iluminación:  Ubicación de la Fuente de Luz.</a:t>
            </a:r>
          </a:p>
          <a:p>
            <a:pPr algn="l" rtl="0">
              <a:spcBef>
                <a:spcPts val="300"/>
              </a:spcBef>
              <a:buFontTx/>
              <a:buChar char="•"/>
              <a:defRPr/>
            </a:pPr>
            <a:r>
              <a:rPr lang="es" sz="1600" b="0" i="0" u="none">
                <a:solidFill>
                  <a:schemeClr val="tx1">
                    <a:lumMod val="75000"/>
                    <a:lumOff val="25000"/>
                  </a:schemeClr>
                </a:solidFill>
                <a:latin typeface="+mn-lt"/>
              </a:rPr>
              <a:t>Inclinación:  </a:t>
            </a:r>
            <a:r>
              <a:rPr lang="es" sz="1600" b="0" i="0" u="none">
                <a:solidFill>
                  <a:srgbClr val="0091BB"/>
                </a:solidFill>
                <a:latin typeface="+mn-lt"/>
              </a:rPr>
              <a:t>Angulo Vertical.</a:t>
            </a:r>
          </a:p>
          <a:p>
            <a:pPr algn="l" rtl="0">
              <a:spcBef>
                <a:spcPts val="300"/>
              </a:spcBef>
              <a:buFontTx/>
              <a:buChar char="•"/>
              <a:defRPr/>
            </a:pPr>
            <a:r>
              <a:rPr lang="es" sz="1600" b="0" i="0" u="none">
                <a:solidFill>
                  <a:schemeClr val="tx1">
                    <a:lumMod val="75000"/>
                    <a:lumOff val="25000"/>
                  </a:schemeClr>
                </a:solidFill>
                <a:latin typeface="+mn-lt"/>
              </a:rPr>
              <a:t>Rotación:  </a:t>
            </a:r>
            <a:r>
              <a:rPr lang="es" sz="1600" b="0" i="0" u="none">
                <a:solidFill>
                  <a:srgbClr val="0091BB"/>
                </a:solidFill>
                <a:latin typeface="+mn-lt"/>
              </a:rPr>
              <a:t>Dirección.</a:t>
            </a:r>
          </a:p>
          <a:p>
            <a:pPr algn="l" rtl="0">
              <a:spcBef>
                <a:spcPts val="300"/>
              </a:spcBef>
              <a:buFontTx/>
              <a:buChar char="•"/>
              <a:defRPr/>
            </a:pPr>
            <a:r>
              <a:rPr lang="es" sz="1600" b="0" i="0" u="none">
                <a:solidFill>
                  <a:schemeClr val="tx1">
                    <a:lumMod val="75000"/>
                    <a:lumOff val="25000"/>
                  </a:schemeClr>
                </a:solidFill>
                <a:latin typeface="+mn-lt"/>
              </a:rPr>
              <a:t>La Luna:  </a:t>
            </a:r>
            <a:r>
              <a:rPr lang="es" sz="1600" b="0" i="0" u="none">
                <a:solidFill>
                  <a:srgbClr val="0091BB"/>
                </a:solidFill>
                <a:latin typeface="+mn-lt"/>
              </a:rPr>
              <a:t>Haga clic Aqui para Definir la Ubicación.</a:t>
            </a:r>
          </a:p>
        </p:txBody>
      </p:sp>
    </p:spTree>
    <p:extLst>
      <p:ext uri="{BB962C8B-B14F-4D97-AF65-F5344CB8AC3E}">
        <p14:creationId xmlns:p14="http://schemas.microsoft.com/office/powerpoint/2010/main" val="196939863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7BC91588-26B6-45A1-94CD-90F57FBA4C78}"/>
              </a:ext>
            </a:extLst>
          </p:cNvPr>
          <p:cNvSpPr>
            <a:spLocks noRot="1" noChangeArrowheads="1"/>
          </p:cNvSpPr>
          <p:nvPr/>
        </p:nvSpPr>
        <p:spPr bwMode="auto">
          <a:xfrm>
            <a:off x="179388" y="0"/>
            <a:ext cx="8137525"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Parámetros Color</a:t>
            </a:r>
          </a:p>
        </p:txBody>
      </p:sp>
      <p:sp>
        <p:nvSpPr>
          <p:cNvPr id="75779" name="Text Box 11">
            <a:extLst>
              <a:ext uri="{FF2B5EF4-FFF2-40B4-BE49-F238E27FC236}">
                <a16:creationId xmlns:a16="http://schemas.microsoft.com/office/drawing/2014/main" xmlns="" id="{563ED2A9-4FD3-488C-8685-514924BC5D00}"/>
              </a:ext>
            </a:extLst>
          </p:cNvPr>
          <p:cNvSpPr txBox="1">
            <a:spLocks noChangeArrowheads="1"/>
          </p:cNvSpPr>
          <p:nvPr/>
        </p:nvSpPr>
        <p:spPr bwMode="auto">
          <a:xfrm>
            <a:off x="161925" y="1349375"/>
            <a:ext cx="3943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75000"/>
                    <a:lumOff val="25000"/>
                  </a:schemeClr>
                </a:solidFill>
                <a:latin typeface="+mn-lt"/>
              </a:rPr>
              <a:t>Use Menú Ver, Menú emergente del Clic Derecho o Barra Herramientas.</a:t>
            </a:r>
          </a:p>
        </p:txBody>
      </p:sp>
      <p:sp>
        <p:nvSpPr>
          <p:cNvPr id="75780" name="Text Box 11">
            <a:extLst>
              <a:ext uri="{FF2B5EF4-FFF2-40B4-BE49-F238E27FC236}">
                <a16:creationId xmlns:a16="http://schemas.microsoft.com/office/drawing/2014/main" xmlns="" id="{23AD65AB-8F4F-41D4-AF7F-0EF411B312E2}"/>
              </a:ext>
            </a:extLst>
          </p:cNvPr>
          <p:cNvSpPr txBox="1">
            <a:spLocks noChangeArrowheads="1"/>
          </p:cNvSpPr>
          <p:nvPr/>
        </p:nvSpPr>
        <p:spPr bwMode="auto">
          <a:xfrm>
            <a:off x="4351338" y="1425575"/>
            <a:ext cx="4757737" cy="4740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Paleta para Colores Profundidad.  Seleccione:</a:t>
            </a:r>
          </a:p>
          <a:p>
            <a:pPr lvl="1" algn="l" rtl="0">
              <a:spcBef>
                <a:spcPts val="300"/>
              </a:spcBef>
              <a:buFont typeface="Courier New" panose="02070309020205020404" pitchFamily="49" charset="0"/>
              <a:buChar char="o"/>
              <a:defRPr/>
            </a:pPr>
            <a:r>
              <a:rPr lang="es" sz="1600" b="0" i="0" u="none">
                <a:solidFill>
                  <a:srgbClr val="0091BB"/>
                </a:solidFill>
                <a:latin typeface="+mn-lt"/>
              </a:rPr>
              <a:t>Una Paleta MBMAX Predefinida.</a:t>
            </a:r>
          </a:p>
          <a:p>
            <a:pPr lvl="1" algn="l" rtl="0">
              <a:spcBef>
                <a:spcPts val="300"/>
              </a:spcBef>
              <a:buFont typeface="Courier New" panose="02070309020205020404" pitchFamily="49" charset="0"/>
              <a:buChar char="o"/>
              <a:defRPr/>
            </a:pPr>
            <a:r>
              <a:rPr lang="es" sz="1600" b="0" i="0" u="none">
                <a:solidFill>
                  <a:srgbClr val="0091BB"/>
                </a:solidFill>
                <a:latin typeface="+mn-lt"/>
              </a:rPr>
              <a:t>Paleta Desde HYPACK Color API.</a:t>
            </a:r>
          </a:p>
          <a:p>
            <a:pPr lvl="1" algn="l" rtl="0">
              <a:spcBef>
                <a:spcPts val="300"/>
              </a:spcBef>
              <a:buFont typeface="Courier New" panose="02070309020205020404" pitchFamily="49" charset="0"/>
              <a:buChar char="o"/>
              <a:defRPr/>
            </a:pPr>
            <a:r>
              <a:rPr lang="es" sz="1600" b="0" i="0" u="none">
                <a:solidFill>
                  <a:srgbClr val="0091BB"/>
                </a:solidFill>
                <a:latin typeface="+mn-lt"/>
              </a:rPr>
              <a:t>Colores Bajos.  </a:t>
            </a:r>
            <a:r>
              <a:rPr lang="es" sz="1600" b="0" i="0" u="none">
                <a:solidFill>
                  <a:srgbClr val="FF0000"/>
                </a:solidFill>
                <a:latin typeface="+mn-lt"/>
              </a:rPr>
              <a:t>Rojo = Sobre</a:t>
            </a:r>
            <a:r>
              <a:rPr lang="es" sz="1600" b="0" i="0" u="none">
                <a:solidFill>
                  <a:srgbClr val="0091BB"/>
                </a:solidFill>
                <a:latin typeface="+mn-lt"/>
              </a:rPr>
              <a:t>, </a:t>
            </a:r>
            <a:r>
              <a:rPr lang="es" sz="1600" b="0" i="0" u="none">
                <a:solidFill>
                  <a:srgbClr val="00B050"/>
                </a:solidFill>
                <a:latin typeface="+mn-lt"/>
              </a:rPr>
              <a:t>Verde = Debajo Nivel Proyecto.</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Nivel Proyecto:  Para Paleta Bajos.</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Colorear por:  Cómo los Sondajes son Coloreados.  Muchas Opciones – Prof., Cabeza Sonar, Angulo Haz, etc.</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Rango Escala Z Auto:  Límite Z Auto o Manual.</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Intensidad:  Rango para colores Intensidad</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TVU/THU:  Rojo= Sobre, Verde = Debajo Máximo.</a:t>
            </a:r>
          </a:p>
          <a:p>
            <a:pPr algn="l" rtl="0">
              <a:spcBef>
                <a:spcPts val="300"/>
              </a:spcBef>
              <a:buFont typeface="Arial" panose="020B0604020202020204" pitchFamily="34" charset="0"/>
              <a:buChar char="•"/>
              <a:defRPr/>
            </a:pPr>
            <a:r>
              <a:rPr lang="es" sz="1600" b="0" i="0" u="none">
                <a:solidFill>
                  <a:schemeClr val="tx1">
                    <a:lumMod val="75000"/>
                    <a:lumOff val="25000"/>
                  </a:schemeClr>
                </a:solidFill>
                <a:latin typeface="+mn-lt"/>
              </a:rPr>
              <a:t>Matriz, Auto Escala:  Por Estadísticas Matriz</a:t>
            </a:r>
          </a:p>
          <a:p>
            <a:pPr lvl="1" algn="l" rtl="0">
              <a:spcBef>
                <a:spcPts val="300"/>
              </a:spcBef>
              <a:buFont typeface="Courier New" panose="02070309020205020404" pitchFamily="49" charset="0"/>
              <a:buChar char="o"/>
              <a:defRPr/>
            </a:pPr>
            <a:r>
              <a:rPr lang="es" sz="1600" b="0" i="0" u="none">
                <a:solidFill>
                  <a:srgbClr val="0091BB"/>
                </a:solidFill>
                <a:latin typeface="+mn-lt"/>
              </a:rPr>
              <a:t>Colores Conteo:  Puntos por Celda.</a:t>
            </a:r>
          </a:p>
          <a:p>
            <a:pPr lvl="1" algn="l" rtl="0">
              <a:spcBef>
                <a:spcPts val="300"/>
              </a:spcBef>
              <a:buFont typeface="Courier New" panose="02070309020205020404" pitchFamily="49" charset="0"/>
              <a:buChar char="o"/>
              <a:defRPr/>
            </a:pPr>
            <a:r>
              <a:rPr lang="es" sz="1600" b="0" i="0" u="none">
                <a:solidFill>
                  <a:srgbClr val="0091BB"/>
                </a:solidFill>
                <a:latin typeface="+mn-lt"/>
              </a:rPr>
              <a:t>Colores Sigma:  Desviación Estándar Celda.</a:t>
            </a:r>
          </a:p>
          <a:p>
            <a:pPr lvl="1" algn="l" rtl="0">
              <a:spcBef>
                <a:spcPts val="300"/>
              </a:spcBef>
              <a:buFont typeface="Courier New" panose="02070309020205020404" pitchFamily="49" charset="0"/>
              <a:buChar char="o"/>
              <a:defRPr/>
            </a:pPr>
            <a:r>
              <a:rPr lang="es" sz="1600" b="0" i="0" u="none">
                <a:solidFill>
                  <a:srgbClr val="0091BB"/>
                </a:solidFill>
                <a:latin typeface="+mn-lt"/>
              </a:rPr>
              <a:t>Colores Rango Z:  Rango Vertical Celda.</a:t>
            </a:r>
          </a:p>
        </p:txBody>
      </p:sp>
      <p:pic>
        <p:nvPicPr>
          <p:cNvPr id="12390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4475" y="2033588"/>
            <a:ext cx="4075113"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5151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8E42C8EF-1858-4737-8B19-DB6B2FD2912C}"/>
              </a:ext>
            </a:extLst>
          </p:cNvPr>
          <p:cNvSpPr>
            <a:spLocks noRot="1" noChangeArrowheads="1"/>
          </p:cNvSpPr>
          <p:nvPr/>
        </p:nvSpPr>
        <p:spPr bwMode="auto">
          <a:xfrm>
            <a:off x="179388" y="0"/>
            <a:ext cx="8353425"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Colores Característica Personalizados</a:t>
            </a:r>
          </a:p>
        </p:txBody>
      </p:sp>
      <p:sp>
        <p:nvSpPr>
          <p:cNvPr id="76803" name="Text Box 11">
            <a:extLst>
              <a:ext uri="{FF2B5EF4-FFF2-40B4-BE49-F238E27FC236}">
                <a16:creationId xmlns:a16="http://schemas.microsoft.com/office/drawing/2014/main" xmlns="" id="{F605808C-8508-4A22-9EA8-BE3D26CEBE9C}"/>
              </a:ext>
            </a:extLst>
          </p:cNvPr>
          <p:cNvSpPr txBox="1">
            <a:spLocks noChangeArrowheads="1"/>
          </p:cNvSpPr>
          <p:nvPr/>
        </p:nvSpPr>
        <p:spPr bwMode="auto">
          <a:xfrm>
            <a:off x="4967288" y="2960688"/>
            <a:ext cx="30591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2000" b="0" i="0" u="none">
                <a:solidFill>
                  <a:schemeClr val="tx1">
                    <a:lumMod val="65000"/>
                    <a:lumOff val="35000"/>
                  </a:schemeClr>
                </a:solidFill>
                <a:latin typeface="+mn-lt"/>
              </a:rPr>
              <a:t>Use Botón Colores Personalizados en Parámetros Color</a:t>
            </a:r>
          </a:p>
        </p:txBody>
      </p:sp>
      <p:sp>
        <p:nvSpPr>
          <p:cNvPr id="76804" name="Text Box 11">
            <a:extLst>
              <a:ext uri="{FF2B5EF4-FFF2-40B4-BE49-F238E27FC236}">
                <a16:creationId xmlns:a16="http://schemas.microsoft.com/office/drawing/2014/main" xmlns="" id="{5DFFD3C2-FB16-49D2-97FA-67461179927B}"/>
              </a:ext>
            </a:extLst>
          </p:cNvPr>
          <p:cNvSpPr txBox="1">
            <a:spLocks noChangeArrowheads="1"/>
          </p:cNvSpPr>
          <p:nvPr/>
        </p:nvSpPr>
        <p:spPr bwMode="auto">
          <a:xfrm>
            <a:off x="4967288" y="3897313"/>
            <a:ext cx="4033837" cy="646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b="0" i="0" u="none">
                <a:solidFill>
                  <a:schemeClr val="tx1">
                    <a:lumMod val="65000"/>
                    <a:lumOff val="35000"/>
                  </a:schemeClr>
                </a:solidFill>
                <a:latin typeface="+mn-lt"/>
              </a:rPr>
              <a:t>Use Esto Para Definir Sus Propios Colores para Datos MBMAX.</a:t>
            </a:r>
          </a:p>
        </p:txBody>
      </p:sp>
      <p:pic>
        <p:nvPicPr>
          <p:cNvPr id="1259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7338" y="1141413"/>
            <a:ext cx="4321175" cy="559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19621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01B42259-281D-435E-9F43-808A60F8BD54}"/>
              </a:ext>
            </a:extLst>
          </p:cNvPr>
          <p:cNvSpPr>
            <a:spLocks noRot="1" noChangeArrowheads="1"/>
          </p:cNvSpPr>
          <p:nvPr/>
        </p:nvSpPr>
        <p:spPr bwMode="auto">
          <a:xfrm>
            <a:off x="179388" y="0"/>
            <a:ext cx="8461375"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Marcando Haces</a:t>
            </a:r>
          </a:p>
        </p:txBody>
      </p:sp>
      <p:sp>
        <p:nvSpPr>
          <p:cNvPr id="77827" name="Text Box 11">
            <a:extLst>
              <a:ext uri="{FF2B5EF4-FFF2-40B4-BE49-F238E27FC236}">
                <a16:creationId xmlns:a16="http://schemas.microsoft.com/office/drawing/2014/main" xmlns="" id="{2F67ED3A-C84E-442A-8206-BE1440D66564}"/>
              </a:ext>
            </a:extLst>
          </p:cNvPr>
          <p:cNvSpPr txBox="1">
            <a:spLocks noChangeArrowheads="1"/>
          </p:cNvSpPr>
          <p:nvPr/>
        </p:nvSpPr>
        <p:spPr bwMode="auto">
          <a:xfrm>
            <a:off x="3902075" y="1563688"/>
            <a:ext cx="5130800" cy="1508105"/>
          </a:xfrm>
          <a:prstGeom prst="rect">
            <a:avLst/>
          </a:prstGeom>
          <a:noFill/>
          <a:ln>
            <a:noFill/>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200" b="1" i="0" u="none">
                <a:solidFill>
                  <a:schemeClr val="tx1">
                    <a:lumMod val="75000"/>
                    <a:lumOff val="25000"/>
                  </a:schemeClr>
                </a:solidFill>
                <a:latin typeface="+mn-lt"/>
              </a:rPr>
              <a:t>Bandera Puntual:</a:t>
            </a:r>
            <a:r>
              <a:rPr lang="es" sz="1200" b="0" i="0" u="none">
                <a:solidFill>
                  <a:schemeClr val="tx1">
                    <a:lumMod val="75000"/>
                    <a:lumOff val="25000"/>
                  </a:schemeClr>
                </a:solidFill>
                <a:latin typeface="+mn-lt"/>
              </a:rPr>
              <a:t>  Marque Sondajes Cuestionables Para Mayor Análisis.</a:t>
            </a:r>
          </a:p>
          <a:p>
            <a:pPr marL="285750" indent="-285750" algn="l" rtl="0">
              <a:spcBef>
                <a:spcPts val="600"/>
              </a:spcBef>
              <a:buFont typeface="Arial" panose="020B0604020202020204" pitchFamily="34" charset="0"/>
              <a:buChar char="•"/>
              <a:defRPr/>
            </a:pPr>
            <a:r>
              <a:rPr lang="es" sz="1200" b="0" i="0" u="none">
                <a:solidFill>
                  <a:schemeClr val="tx1">
                    <a:lumMod val="75000"/>
                    <a:lumOff val="25000"/>
                  </a:schemeClr>
                </a:solidFill>
                <a:latin typeface="+mn-lt"/>
              </a:rPr>
              <a:t>También Puntos Posición, Marea RTK y MRU.</a:t>
            </a:r>
          </a:p>
          <a:p>
            <a:pPr marL="285750" indent="-285750" algn="l" rtl="0">
              <a:spcBef>
                <a:spcPts val="600"/>
              </a:spcBef>
              <a:buFont typeface="Arial" panose="020B0604020202020204" pitchFamily="34" charset="0"/>
              <a:buChar char="•"/>
              <a:defRPr/>
            </a:pPr>
            <a:r>
              <a:rPr lang="es" sz="1200" b="0" i="0" u="none">
                <a:solidFill>
                  <a:schemeClr val="tx1">
                    <a:lumMod val="75000"/>
                    <a:lumOff val="25000"/>
                  </a:schemeClr>
                </a:solidFill>
                <a:latin typeface="+mn-lt"/>
              </a:rPr>
              <a:t>Coloque / Reset en Ventanas Edición Usando Botón Bandera.</a:t>
            </a:r>
          </a:p>
          <a:p>
            <a:pPr marL="285750" indent="-285750" algn="l" rtl="0">
              <a:spcBef>
                <a:spcPts val="600"/>
              </a:spcBef>
              <a:buFont typeface="Arial" panose="020B0604020202020204" pitchFamily="34" charset="0"/>
              <a:buChar char="•"/>
              <a:defRPr/>
            </a:pPr>
            <a:r>
              <a:rPr lang="es" sz="1200" b="0" i="0" u="none">
                <a:solidFill>
                  <a:schemeClr val="tx1">
                    <a:lumMod val="75000"/>
                    <a:lumOff val="25000"/>
                  </a:schemeClr>
                </a:solidFill>
                <a:latin typeface="+mn-lt"/>
              </a:rPr>
              <a:t>Encuentre en Búsqueda, Compare en Múltiples Ventanas de Edición.</a:t>
            </a:r>
          </a:p>
          <a:p>
            <a:pPr marL="285750" indent="-285750" algn="l" rtl="0">
              <a:spcBef>
                <a:spcPts val="600"/>
              </a:spcBef>
              <a:buFont typeface="Arial" panose="020B0604020202020204" pitchFamily="34" charset="0"/>
              <a:buChar char="•"/>
              <a:defRPr/>
            </a:pPr>
            <a:r>
              <a:rPr lang="es" sz="1200" b="0" i="0" u="none">
                <a:solidFill>
                  <a:schemeClr val="tx1">
                    <a:lumMod val="75000"/>
                    <a:lumOff val="25000"/>
                  </a:schemeClr>
                </a:solidFill>
                <a:latin typeface="+mn-lt"/>
              </a:rPr>
              <a:t>Salvado en Archivos HS2.</a:t>
            </a:r>
          </a:p>
        </p:txBody>
      </p:sp>
      <p:sp>
        <p:nvSpPr>
          <p:cNvPr id="77828" name="Text Box 11">
            <a:extLst>
              <a:ext uri="{FF2B5EF4-FFF2-40B4-BE49-F238E27FC236}">
                <a16:creationId xmlns:a16="http://schemas.microsoft.com/office/drawing/2014/main" xmlns="" id="{99C3ED97-04BB-4BD5-9D4C-A5C06EBF7365}"/>
              </a:ext>
            </a:extLst>
          </p:cNvPr>
          <p:cNvSpPr txBox="1">
            <a:spLocks noChangeArrowheads="1"/>
          </p:cNvSpPr>
          <p:nvPr/>
        </p:nvSpPr>
        <p:spPr bwMode="auto">
          <a:xfrm>
            <a:off x="3971925" y="3290888"/>
            <a:ext cx="5060950" cy="1692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200" b="1" i="0" u="none" dirty="0">
                <a:solidFill>
                  <a:schemeClr val="tx1">
                    <a:lumMod val="65000"/>
                    <a:lumOff val="35000"/>
                  </a:schemeClr>
                </a:solidFill>
                <a:latin typeface="+mn-lt"/>
              </a:rPr>
              <a:t>Haces Verificados:</a:t>
            </a:r>
            <a:r>
              <a:rPr lang="es" sz="1200" b="0" i="0" u="none" dirty="0">
                <a:solidFill>
                  <a:schemeClr val="tx1">
                    <a:lumMod val="65000"/>
                    <a:lumOff val="35000"/>
                  </a:schemeClr>
                </a:solidFill>
                <a:latin typeface="+mn-lt"/>
              </a:rPr>
              <a:t>  Marque Haces que Han Sido Verificados (Inspeccionados) en la Ventanas de Edición.</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Verificado / No Verificado en Ventanas Edición Usando Botón Verificación.</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Ventanas Nube, Perfil, Celda y Levantamiento.</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Encuentre No Verificados en Búsqueda.</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Salvado en Archivos HS2.</a:t>
            </a:r>
          </a:p>
        </p:txBody>
      </p:sp>
      <p:sp>
        <p:nvSpPr>
          <p:cNvPr id="77829" name="Text Box 11">
            <a:extLst>
              <a:ext uri="{FF2B5EF4-FFF2-40B4-BE49-F238E27FC236}">
                <a16:creationId xmlns:a16="http://schemas.microsoft.com/office/drawing/2014/main" xmlns="" id="{65B6F83D-4C76-448D-8325-BE94B90F1783}"/>
              </a:ext>
            </a:extLst>
          </p:cNvPr>
          <p:cNvSpPr txBox="1">
            <a:spLocks noChangeArrowheads="1"/>
          </p:cNvSpPr>
          <p:nvPr/>
        </p:nvSpPr>
        <p:spPr bwMode="auto">
          <a:xfrm>
            <a:off x="3992564" y="5084763"/>
            <a:ext cx="4954884" cy="1508105"/>
          </a:xfrm>
          <a:prstGeom prst="rect">
            <a:avLst/>
          </a:prstGeom>
          <a:noFill/>
          <a:ln>
            <a:noFill/>
          </a:ln>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200" b="1" i="0" u="none" dirty="0">
                <a:solidFill>
                  <a:schemeClr val="tx1">
                    <a:lumMod val="65000"/>
                    <a:lumOff val="35000"/>
                  </a:schemeClr>
                </a:solidFill>
                <a:latin typeface="+mn-lt"/>
              </a:rPr>
              <a:t>Sondajes Dorados (Golden):</a:t>
            </a:r>
            <a:r>
              <a:rPr lang="es" sz="1200" b="0" i="0" u="none" dirty="0">
                <a:solidFill>
                  <a:schemeClr val="tx1">
                    <a:lumMod val="65000"/>
                    <a:lumOff val="35000"/>
                  </a:schemeClr>
                </a:solidFill>
                <a:latin typeface="+mn-lt"/>
              </a:rPr>
              <a:t>  Características Encontradas en Edición.</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Coloque / Reset en Ventanas Edición Usando el Botón Dorado.</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Encuentre Sondajes Dorados en Búsqueda.</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Sondajes Dorados son </a:t>
            </a:r>
            <a:r>
              <a:rPr lang="es" sz="1200" b="0" i="1" u="none" dirty="0">
                <a:solidFill>
                  <a:schemeClr val="tx1">
                    <a:lumMod val="65000"/>
                    <a:lumOff val="35000"/>
                  </a:schemeClr>
                </a:solidFill>
                <a:latin typeface="+mn-lt"/>
              </a:rPr>
              <a:t>No Borrables</a:t>
            </a:r>
            <a:r>
              <a:rPr lang="es" sz="1200" b="0" i="0" u="none" dirty="0">
                <a:solidFill>
                  <a:schemeClr val="tx1">
                    <a:lumMod val="65000"/>
                    <a:lumOff val="35000"/>
                  </a:schemeClr>
                </a:solidFill>
                <a:latin typeface="+mn-lt"/>
              </a:rPr>
              <a:t>. </a:t>
            </a:r>
          </a:p>
          <a:p>
            <a:pPr marL="285750" indent="-285750" algn="l" rtl="0">
              <a:spcBef>
                <a:spcPts val="600"/>
              </a:spcBef>
              <a:buFont typeface="Arial" panose="020B0604020202020204" pitchFamily="34" charset="0"/>
              <a:buChar char="•"/>
              <a:defRPr/>
            </a:pPr>
            <a:r>
              <a:rPr lang="es" sz="1200" b="0" i="0" u="none" dirty="0">
                <a:solidFill>
                  <a:schemeClr val="tx1">
                    <a:lumMod val="65000"/>
                    <a:lumOff val="35000"/>
                  </a:schemeClr>
                </a:solidFill>
                <a:latin typeface="+mn-lt"/>
              </a:rPr>
              <a:t>Salvado en Archivos HS2.</a:t>
            </a:r>
          </a:p>
        </p:txBody>
      </p:sp>
      <p:pic>
        <p:nvPicPr>
          <p:cNvPr id="12800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1585913"/>
            <a:ext cx="4826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5988" y="3336925"/>
            <a:ext cx="469900"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 y="1239838"/>
            <a:ext cx="3049588" cy="2524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800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 y="3802063"/>
            <a:ext cx="3049588" cy="2339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801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5157788"/>
            <a:ext cx="4730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313336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24AA264C-2905-4125-B0AE-45AA369ABE52}"/>
              </a:ext>
            </a:extLst>
          </p:cNvPr>
          <p:cNvSpPr>
            <a:spLocks noRot="1" noChangeArrowheads="1"/>
          </p:cNvSpPr>
          <p:nvPr/>
        </p:nvSpPr>
        <p:spPr bwMode="auto">
          <a:xfrm>
            <a:off x="179388" y="0"/>
            <a:ext cx="8640762"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Blancos</a:t>
            </a:r>
          </a:p>
        </p:txBody>
      </p:sp>
      <p:pic>
        <p:nvPicPr>
          <p:cNvPr id="130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125538"/>
            <a:ext cx="4710113"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Text Box 11">
            <a:extLst>
              <a:ext uri="{FF2B5EF4-FFF2-40B4-BE49-F238E27FC236}">
                <a16:creationId xmlns:a16="http://schemas.microsoft.com/office/drawing/2014/main" xmlns="" id="{07BE4BB9-53B4-46A9-BF4E-2D6AEF82965F}"/>
              </a:ext>
            </a:extLst>
          </p:cNvPr>
          <p:cNvSpPr txBox="1">
            <a:spLocks noChangeArrowheads="1"/>
          </p:cNvSpPr>
          <p:nvPr/>
        </p:nvSpPr>
        <p:spPr bwMode="auto">
          <a:xfrm>
            <a:off x="5219700" y="1956593"/>
            <a:ext cx="3924300" cy="15542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75000"/>
                    <a:lumOff val="25000"/>
                  </a:schemeClr>
                </a:solidFill>
                <a:latin typeface="Verdana" panose="020B0604030504040204" pitchFamily="34" charset="0"/>
              </a:rPr>
              <a:t>Blancos HYPACK:</a:t>
            </a:r>
          </a:p>
          <a:p>
            <a:pPr marL="285750" indent="-285750" algn="l" rtl="0">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Use Menú Archivo, Mostrar Blancos</a:t>
            </a:r>
          </a:p>
          <a:p>
            <a:pPr marL="285750" indent="-285750" algn="l" rtl="0">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Encontrar Blancos en Búsqueda.</a:t>
            </a:r>
          </a:p>
          <a:p>
            <a:pPr marL="285750" indent="-285750" algn="l" rtl="0">
              <a:spcBef>
                <a:spcPts val="600"/>
              </a:spcBef>
              <a:buFont typeface="Arial" panose="020B0604020202020204" pitchFamily="34" charset="0"/>
              <a:buChar char="•"/>
              <a:defRPr/>
            </a:pPr>
            <a:r>
              <a:rPr lang="es" sz="1600" b="0" i="0" u="none">
                <a:solidFill>
                  <a:srgbClr val="0091BB"/>
                </a:solidFill>
                <a:latin typeface="Verdana" panose="020B0604030504040204" pitchFamily="34" charset="0"/>
              </a:rPr>
              <a:t>Ver Blancos en la Ventana Levantamiento</a:t>
            </a:r>
          </a:p>
        </p:txBody>
      </p:sp>
      <p:pic>
        <p:nvPicPr>
          <p:cNvPr id="13005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8240" y="3860800"/>
            <a:ext cx="2653348" cy="237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Text Box 11">
            <a:extLst>
              <a:ext uri="{FF2B5EF4-FFF2-40B4-BE49-F238E27FC236}">
                <a16:creationId xmlns:a16="http://schemas.microsoft.com/office/drawing/2014/main" xmlns="" id="{7FAB44DF-9762-48E7-A589-3419F8086918}"/>
              </a:ext>
            </a:extLst>
          </p:cNvPr>
          <p:cNvSpPr txBox="1">
            <a:spLocks noChangeArrowheads="1"/>
          </p:cNvSpPr>
          <p:nvPr/>
        </p:nvSpPr>
        <p:spPr bwMode="auto">
          <a:xfrm>
            <a:off x="3889375" y="4914900"/>
            <a:ext cx="493077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a:solidFill>
                  <a:schemeClr val="tx1">
                    <a:lumMod val="75000"/>
                    <a:lumOff val="25000"/>
                  </a:schemeClr>
                </a:solidFill>
                <a:latin typeface="Verdana" panose="020B0604030504040204" pitchFamily="34" charset="0"/>
              </a:rPr>
              <a:t>Marque Nuevos Blancos en Edición con la Tecla F5.</a:t>
            </a:r>
          </a:p>
        </p:txBody>
      </p:sp>
    </p:spTree>
    <p:extLst>
      <p:ext uri="{BB962C8B-B14F-4D97-AF65-F5344CB8AC3E}">
        <p14:creationId xmlns:p14="http://schemas.microsoft.com/office/powerpoint/2010/main" val="2105652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2">
            <a:extLst>
              <a:ext uri="{FF2B5EF4-FFF2-40B4-BE49-F238E27FC236}">
                <a16:creationId xmlns:a16="http://schemas.microsoft.com/office/drawing/2014/main" xmlns="" id="{9F4A6BEF-3089-4425-9DC6-0F270BE7C45D}"/>
              </a:ext>
            </a:extLst>
          </p:cNvPr>
          <p:cNvSpPr>
            <a:spLocks noRot="1" noChangeArrowheads="1"/>
          </p:cNvSpPr>
          <p:nvPr/>
        </p:nvSpPr>
        <p:spPr bwMode="auto">
          <a:xfrm>
            <a:off x="0" y="0"/>
            <a:ext cx="8459788"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	Líneas de Levantamiento – Escaner Láser</a:t>
            </a:r>
          </a:p>
        </p:txBody>
      </p:sp>
      <p:sp>
        <p:nvSpPr>
          <p:cNvPr id="2052" name="Text Box 5">
            <a:extLst>
              <a:ext uri="{FF2B5EF4-FFF2-40B4-BE49-F238E27FC236}">
                <a16:creationId xmlns:a16="http://schemas.microsoft.com/office/drawing/2014/main" xmlns="" id="{D3015558-3D40-45FA-99A5-3B0FB55053AF}"/>
              </a:ext>
            </a:extLst>
          </p:cNvPr>
          <p:cNvSpPr txBox="1">
            <a:spLocks noChangeArrowheads="1"/>
          </p:cNvSpPr>
          <p:nvPr/>
        </p:nvSpPr>
        <p:spPr bwMode="auto">
          <a:xfrm>
            <a:off x="4284663" y="5965825"/>
            <a:ext cx="4059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defRPr/>
            </a:pPr>
            <a:r>
              <a:rPr lang="es" sz="1200" b="0" i="0" u="none">
                <a:solidFill>
                  <a:srgbClr val="00B0F0"/>
                </a:solidFill>
                <a:latin typeface="+mn-lt"/>
              </a:rPr>
              <a:t>Datos HYPACK® desde Escaner Laser Optech ILRIS.</a:t>
            </a:r>
          </a:p>
        </p:txBody>
      </p:sp>
      <p:sp>
        <p:nvSpPr>
          <p:cNvPr id="2053" name="Rectangle 3">
            <a:extLst>
              <a:ext uri="{FF2B5EF4-FFF2-40B4-BE49-F238E27FC236}">
                <a16:creationId xmlns:a16="http://schemas.microsoft.com/office/drawing/2014/main" xmlns="" id="{9E77CB43-D59F-4F73-9353-64837083B921}"/>
              </a:ext>
            </a:extLst>
          </p:cNvPr>
          <p:cNvSpPr>
            <a:spLocks noChangeArrowheads="1"/>
          </p:cNvSpPr>
          <p:nvPr/>
        </p:nvSpPr>
        <p:spPr bwMode="auto">
          <a:xfrm>
            <a:off x="36513" y="1339850"/>
            <a:ext cx="8642350" cy="1223963"/>
          </a:xfrm>
          <a:prstGeom prst="rect">
            <a:avLst/>
          </a:prstGeom>
          <a:noFill/>
          <a:ln>
            <a:noFill/>
          </a:ln>
        </p:spPr>
        <p:txBody>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lnSpc>
                <a:spcPct val="80000"/>
              </a:lnSpc>
              <a:spcBef>
                <a:spcPct val="20000"/>
              </a:spcBef>
              <a:defRPr/>
            </a:pPr>
            <a:r>
              <a:rPr lang="es" sz="2000" b="0" i="0" u="none" dirty="0">
                <a:solidFill>
                  <a:schemeClr val="tx1">
                    <a:lumMod val="50000"/>
                    <a:lumOff val="50000"/>
                  </a:schemeClr>
                </a:solidFill>
                <a:latin typeface="+mn-lt"/>
              </a:rPr>
              <a:t>La mejor área de Parcheo es un parqueadero con postes de luz!</a:t>
            </a:r>
          </a:p>
          <a:p>
            <a:pPr lvl="1" algn="l" rtl="0">
              <a:lnSpc>
                <a:spcPct val="80000"/>
              </a:lnSpc>
              <a:spcBef>
                <a:spcPct val="20000"/>
              </a:spcBef>
              <a:buFontTx/>
              <a:buChar char="•"/>
              <a:defRPr/>
            </a:pPr>
            <a:r>
              <a:rPr lang="es" b="0" i="0" u="none" dirty="0">
                <a:solidFill>
                  <a:srgbClr val="279BBD"/>
                </a:solidFill>
                <a:latin typeface="+mn-lt"/>
              </a:rPr>
              <a:t>Pares de líneas A-C o B-D pueden ser comparadas para todas las alineaciones: balanceo, cabeceo y guiñada.  </a:t>
            </a:r>
          </a:p>
        </p:txBody>
      </p:sp>
      <p:pic>
        <p:nvPicPr>
          <p:cNvPr id="43013" name="Picture 9" descr="optech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3500438"/>
            <a:ext cx="4059237"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5">
            <a:extLst>
              <a:ext uri="{FF2B5EF4-FFF2-40B4-BE49-F238E27FC236}">
                <a16:creationId xmlns:a16="http://schemas.microsoft.com/office/drawing/2014/main" xmlns="" id="{B3880666-FBDF-4576-9379-B8A8EB61C27E}"/>
              </a:ext>
            </a:extLst>
          </p:cNvPr>
          <p:cNvSpPr txBox="1">
            <a:spLocks noChangeArrowheads="1"/>
          </p:cNvSpPr>
          <p:nvPr/>
        </p:nvSpPr>
        <p:spPr bwMode="auto">
          <a:xfrm>
            <a:off x="179387" y="6367463"/>
            <a:ext cx="3426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defRPr/>
            </a:pPr>
            <a:r>
              <a:rPr lang="es" sz="1200" b="0" i="0" u="none" dirty="0">
                <a:solidFill>
                  <a:srgbClr val="00B0F0"/>
                </a:solidFill>
                <a:latin typeface="+mn-lt"/>
              </a:rPr>
              <a:t>Líneas de levantamiento del Parqueadero</a:t>
            </a:r>
          </a:p>
        </p:txBody>
      </p:sp>
      <p:graphicFrame>
        <p:nvGraphicFramePr>
          <p:cNvPr id="43015" name="Object 12"/>
          <p:cNvGraphicFramePr>
            <a:graphicFrameLocks noChangeAspect="1"/>
          </p:cNvGraphicFramePr>
          <p:nvPr/>
        </p:nvGraphicFramePr>
        <p:xfrm>
          <a:off x="250825" y="3232150"/>
          <a:ext cx="3709988" cy="3097213"/>
        </p:xfrm>
        <a:graphic>
          <a:graphicData uri="http://schemas.openxmlformats.org/presentationml/2006/ole">
            <mc:AlternateContent xmlns:mc="http://schemas.openxmlformats.org/markup-compatibility/2006">
              <mc:Choice xmlns:v="urn:schemas-microsoft-com:vml" Requires="v">
                <p:oleObj spid="_x0000_s1026" name="Bitmap Image" r:id="rId5" imgW="4334480" imgH="3619048" progId="Paint.Picture">
                  <p:embed/>
                </p:oleObj>
              </mc:Choice>
              <mc:Fallback>
                <p:oleObj name="Bitmap Image" r:id="rId5" imgW="4334480" imgH="3619048"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3232150"/>
                        <a:ext cx="3709988"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07" name="Text Box 5">
            <a:extLst>
              <a:ext uri="{FF2B5EF4-FFF2-40B4-BE49-F238E27FC236}">
                <a16:creationId xmlns:a16="http://schemas.microsoft.com/office/drawing/2014/main" xmlns="" id="{C609E001-7953-4344-9307-D8E0267B891F}"/>
              </a:ext>
            </a:extLst>
          </p:cNvPr>
          <p:cNvSpPr txBox="1">
            <a:spLocks noChangeArrowheads="1"/>
          </p:cNvSpPr>
          <p:nvPr/>
        </p:nvSpPr>
        <p:spPr bwMode="auto">
          <a:xfrm>
            <a:off x="323850" y="2324100"/>
            <a:ext cx="4895850" cy="646331"/>
          </a:xfrm>
          <a:prstGeom prst="rect">
            <a:avLst/>
          </a:prstGeom>
          <a:solidFill>
            <a:schemeClr val="bg1"/>
          </a:solidFill>
          <a:ln w="9525">
            <a:noFill/>
            <a:miter lim="800000"/>
            <a:headEnd/>
            <a:tailEnd/>
          </a:ln>
        </p:spPr>
        <p:txBody>
          <a:bodyPr>
            <a:spAutoFit/>
          </a:bodyPr>
          <a:lstStyle/>
          <a:p>
            <a:pPr algn="l" rtl="0" eaLnBrk="1" hangingPunct="1">
              <a:spcBef>
                <a:spcPct val="50000"/>
              </a:spcBef>
              <a:defRPr/>
            </a:pPr>
            <a:r>
              <a:rPr lang="es" b="0" i="0" u="none" dirty="0">
                <a:solidFill>
                  <a:schemeClr val="tx1">
                    <a:lumMod val="50000"/>
                    <a:lumOff val="50000"/>
                  </a:schemeClr>
                </a:solidFill>
                <a:latin typeface="+mn-lt"/>
              </a:rPr>
              <a:t>Si necesita hacerlo en el agua, encuentre una marca diurna o una baliza que salga del agua</a:t>
            </a:r>
          </a:p>
        </p:txBody>
      </p:sp>
    </p:spTree>
    <p:extLst>
      <p:ext uri="{BB962C8B-B14F-4D97-AF65-F5344CB8AC3E}">
        <p14:creationId xmlns:p14="http://schemas.microsoft.com/office/powerpoint/2010/main" val="17023557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80CCF880-0553-490E-B606-87C770BC3D73}"/>
              </a:ext>
            </a:extLst>
          </p:cNvPr>
          <p:cNvSpPr>
            <a:spLocks noRot="1" noChangeArrowheads="1"/>
          </p:cNvSpPr>
          <p:nvPr/>
        </p:nvSpPr>
        <p:spPr bwMode="auto">
          <a:xfrm>
            <a:off x="179388" y="0"/>
            <a:ext cx="8388350" cy="992188"/>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Sobrepuesta Plan Canal (CHN)</a:t>
            </a:r>
          </a:p>
        </p:txBody>
      </p:sp>
      <p:sp>
        <p:nvSpPr>
          <p:cNvPr id="4" name="Text Box 11">
            <a:extLst>
              <a:ext uri="{FF2B5EF4-FFF2-40B4-BE49-F238E27FC236}">
                <a16:creationId xmlns:a16="http://schemas.microsoft.com/office/drawing/2014/main" xmlns="" id="{D67899EB-C59E-4E81-BF89-576CDA4B067B}"/>
              </a:ext>
            </a:extLst>
          </p:cNvPr>
          <p:cNvSpPr txBox="1">
            <a:spLocks noChangeArrowheads="1"/>
          </p:cNvSpPr>
          <p:nvPr/>
        </p:nvSpPr>
        <p:spPr bwMode="auto">
          <a:xfrm>
            <a:off x="6227763" y="1592263"/>
            <a:ext cx="2916237" cy="2400300"/>
          </a:xfrm>
          <a:prstGeom prst="rect">
            <a:avLst/>
          </a:prstGeom>
          <a:solidFill>
            <a:schemeClr val="bg1"/>
          </a:solidFill>
          <a:ln>
            <a:noFill/>
          </a:ln>
          <a:extLst/>
        </p:spPr>
        <p:txBody>
          <a:bodyPr>
            <a:spAutoFit/>
          </a:bodyPr>
          <a:lstStyle>
            <a:lvl1pPr>
              <a:spcBef>
                <a:spcPct val="20000"/>
              </a:spcBef>
              <a:defRPr sz="2000">
                <a:solidFill>
                  <a:schemeClr val="tx1"/>
                </a:solidFill>
                <a:latin typeface="Arial" charset="0"/>
              </a:defRPr>
            </a:lvl1pPr>
            <a:lvl2pPr marL="742950" indent="-285750">
              <a:spcBef>
                <a:spcPct val="20000"/>
              </a:spcBef>
              <a:defRPr sz="2000">
                <a:solidFill>
                  <a:schemeClr val="tx1"/>
                </a:solidFill>
                <a:latin typeface="Arial" charset="0"/>
              </a:defRPr>
            </a:lvl2pPr>
            <a:lvl3pPr marL="1143000" indent="-228600">
              <a:spcBef>
                <a:spcPct val="20000"/>
              </a:spcBef>
              <a:defRPr>
                <a:solidFill>
                  <a:schemeClr val="tx1"/>
                </a:solidFill>
                <a:latin typeface="Arial" charset="0"/>
              </a:defRPr>
            </a:lvl3pPr>
            <a:lvl4pPr marL="1600200" indent="-228600">
              <a:spcBef>
                <a:spcPct val="20000"/>
              </a:spcBef>
              <a:defRPr sz="1600">
                <a:solidFill>
                  <a:schemeClr val="tx1"/>
                </a:solidFill>
                <a:latin typeface="Arial" charset="0"/>
              </a:defRPr>
            </a:lvl4pPr>
            <a:lvl5pPr marL="2057400" indent="-228600">
              <a:spcBef>
                <a:spcPct val="20000"/>
              </a:spcBef>
              <a:defRPr sz="1400">
                <a:solidFill>
                  <a:schemeClr val="tx1"/>
                </a:solidFill>
                <a:latin typeface="Arial" charset="0"/>
              </a:defRPr>
            </a:lvl5pPr>
            <a:lvl6pPr marL="2514600" indent="-228600" eaLnBrk="0" fontAlgn="base" hangingPunct="0">
              <a:spcBef>
                <a:spcPct val="20000"/>
              </a:spcBef>
              <a:spcAft>
                <a:spcPct val="0"/>
              </a:spcAft>
              <a:defRPr sz="1400">
                <a:solidFill>
                  <a:schemeClr val="tx1"/>
                </a:solidFill>
                <a:latin typeface="Arial" charset="0"/>
              </a:defRPr>
            </a:lvl6pPr>
            <a:lvl7pPr marL="2971800" indent="-228600" eaLnBrk="0" fontAlgn="base" hangingPunct="0">
              <a:spcBef>
                <a:spcPct val="20000"/>
              </a:spcBef>
              <a:spcAft>
                <a:spcPct val="0"/>
              </a:spcAft>
              <a:defRPr sz="1400">
                <a:solidFill>
                  <a:schemeClr val="tx1"/>
                </a:solidFill>
                <a:latin typeface="Arial" charset="0"/>
              </a:defRPr>
            </a:lvl7pPr>
            <a:lvl8pPr marL="3429000" indent="-228600" eaLnBrk="0" fontAlgn="base" hangingPunct="0">
              <a:spcBef>
                <a:spcPct val="20000"/>
              </a:spcBef>
              <a:spcAft>
                <a:spcPct val="0"/>
              </a:spcAft>
              <a:defRPr sz="1400">
                <a:solidFill>
                  <a:schemeClr val="tx1"/>
                </a:solidFill>
                <a:latin typeface="Arial" charset="0"/>
              </a:defRPr>
            </a:lvl8pPr>
            <a:lvl9pPr marL="3886200" indent="-228600" eaLnBrk="0" fontAlgn="base" hangingPunct="0">
              <a:spcBef>
                <a:spcPct val="20000"/>
              </a:spcBef>
              <a:spcAft>
                <a:spcPct val="0"/>
              </a:spcAft>
              <a:defRPr sz="1400">
                <a:solidFill>
                  <a:schemeClr val="tx1"/>
                </a:solidFill>
                <a:latin typeface="Arial" charset="0"/>
              </a:defRPr>
            </a:lvl9pPr>
          </a:lstStyle>
          <a:p>
            <a:pPr algn="l" rtl="0">
              <a:spcBef>
                <a:spcPts val="600"/>
              </a:spcBef>
              <a:defRPr/>
            </a:pPr>
            <a:r>
              <a:rPr lang="es" b="0" i="0" u="none">
                <a:solidFill>
                  <a:schemeClr val="tx1">
                    <a:lumMod val="65000"/>
                    <a:lumOff val="35000"/>
                  </a:schemeClr>
                </a:solidFill>
                <a:latin typeface="+mn-lt"/>
              </a:rPr>
              <a:t>Límites canal son dibujados en la Ventana Levantamiento.</a:t>
            </a:r>
          </a:p>
          <a:p>
            <a:pPr algn="l" rtl="0">
              <a:spcBef>
                <a:spcPts val="600"/>
              </a:spcBef>
              <a:defRPr/>
            </a:pPr>
            <a:endParaRPr lang="es" altLang="en-US" dirty="0">
              <a:solidFill>
                <a:schemeClr val="tx1">
                  <a:lumMod val="65000"/>
                  <a:lumOff val="35000"/>
                </a:schemeClr>
              </a:solidFill>
              <a:latin typeface="+mn-lt"/>
            </a:endParaRPr>
          </a:p>
          <a:p>
            <a:pPr algn="l" rtl="0">
              <a:spcBef>
                <a:spcPts val="600"/>
              </a:spcBef>
              <a:defRPr/>
            </a:pPr>
            <a:r>
              <a:rPr lang="es" b="0" i="0" u="none">
                <a:solidFill>
                  <a:schemeClr val="tx1">
                    <a:lumMod val="65000"/>
                    <a:lumOff val="35000"/>
                  </a:schemeClr>
                </a:solidFill>
                <a:latin typeface="+mn-lt"/>
              </a:rPr>
              <a:t>Plantilla Canal es dibujada en la Ventana Perfil. </a:t>
            </a:r>
          </a:p>
        </p:txBody>
      </p:sp>
      <p:sp>
        <p:nvSpPr>
          <p:cNvPr id="60422" name="Text Box 11">
            <a:extLst>
              <a:ext uri="{FF2B5EF4-FFF2-40B4-BE49-F238E27FC236}">
                <a16:creationId xmlns:a16="http://schemas.microsoft.com/office/drawing/2014/main" xmlns="" id="{E680159D-B639-4B7A-B084-F1626C341362}"/>
              </a:ext>
            </a:extLst>
          </p:cNvPr>
          <p:cNvSpPr txBox="1">
            <a:spLocks noChangeArrowheads="1"/>
          </p:cNvSpPr>
          <p:nvPr/>
        </p:nvSpPr>
        <p:spPr bwMode="auto">
          <a:xfrm>
            <a:off x="346075" y="1096963"/>
            <a:ext cx="5543550" cy="369887"/>
          </a:xfrm>
          <a:prstGeom prst="rect">
            <a:avLst/>
          </a:prstGeom>
          <a:solidFill>
            <a:schemeClr val="bg1"/>
          </a:solidFill>
          <a:ln w="9525">
            <a:noFill/>
            <a:miter lim="800000"/>
            <a:headEnd/>
            <a:tailEnd/>
          </a:ln>
        </p:spPr>
        <p:txBody>
          <a:bodyPr>
            <a:spAutoFit/>
          </a:bodyPr>
          <a:lstStyle/>
          <a:p>
            <a:pPr algn="l" rtl="0">
              <a:spcBef>
                <a:spcPts val="600"/>
              </a:spcBef>
              <a:defRPr/>
            </a:pPr>
            <a:r>
              <a:rPr lang="es" b="0" i="0" u="none">
                <a:solidFill>
                  <a:schemeClr val="tx1">
                    <a:lumMod val="65000"/>
                    <a:lumOff val="35000"/>
                  </a:schemeClr>
                </a:solidFill>
                <a:latin typeface="+mn-lt"/>
              </a:rPr>
              <a:t>Use “Sobreponer Plan Canal” en el menú Archivo.</a:t>
            </a:r>
          </a:p>
        </p:txBody>
      </p:sp>
      <p:pic>
        <p:nvPicPr>
          <p:cNvPr id="13210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2425" y="1449388"/>
            <a:ext cx="5056188"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6075" y="4200525"/>
            <a:ext cx="6416675"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xmlns="" id="{93062537-D43F-4B70-962D-B36446D31D85}"/>
              </a:ext>
            </a:extLst>
          </p:cNvPr>
          <p:cNvCxnSpPr/>
          <p:nvPr/>
        </p:nvCxnSpPr>
        <p:spPr>
          <a:xfrm flipH="1">
            <a:off x="3708400" y="1628775"/>
            <a:ext cx="2355850" cy="1143000"/>
          </a:xfrm>
          <a:prstGeom prst="straightConnector1">
            <a:avLst/>
          </a:prstGeom>
          <a:ln>
            <a:solidFill>
              <a:srgbClr val="FF0000"/>
            </a:solidFill>
            <a:tailEnd type="triangle"/>
          </a:ln>
        </p:spPr>
        <p:style>
          <a:lnRef idx="2">
            <a:schemeClr val="accent3"/>
          </a:lnRef>
          <a:fillRef idx="0">
            <a:schemeClr val="accent3"/>
          </a:fillRef>
          <a:effectRef idx="1">
            <a:schemeClr val="accent3"/>
          </a:effectRef>
          <a:fontRef idx="minor">
            <a:schemeClr val="tx1"/>
          </a:fontRef>
        </p:style>
      </p:cxnSp>
      <p:cxnSp>
        <p:nvCxnSpPr>
          <p:cNvPr id="9" name="Straight Arrow Connector 8">
            <a:extLst>
              <a:ext uri="{FF2B5EF4-FFF2-40B4-BE49-F238E27FC236}">
                <a16:creationId xmlns:a16="http://schemas.microsoft.com/office/drawing/2014/main" xmlns="" id="{1776A982-3894-4F6A-8BD8-F0CF07B5D48A}"/>
              </a:ext>
            </a:extLst>
          </p:cNvPr>
          <p:cNvCxnSpPr/>
          <p:nvPr/>
        </p:nvCxnSpPr>
        <p:spPr>
          <a:xfrm flipH="1">
            <a:off x="3203575" y="3867150"/>
            <a:ext cx="3017838" cy="1901825"/>
          </a:xfrm>
          <a:prstGeom prst="straightConnector1">
            <a:avLst/>
          </a:prstGeom>
          <a:ln>
            <a:solidFill>
              <a:srgbClr val="FF0000"/>
            </a:solidFill>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1092263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Entendiendo los Filtros</a:t>
            </a:r>
          </a:p>
        </p:txBody>
      </p:sp>
      <p:sp>
        <p:nvSpPr>
          <p:cNvPr id="5" name="Slide Number Placeholder 4"/>
          <p:cNvSpPr>
            <a:spLocks noGrp="1"/>
          </p:cNvSpPr>
          <p:nvPr>
            <p:ph type="sldNum" sz="quarter" idx="12"/>
          </p:nvPr>
        </p:nvSpPr>
        <p:spPr/>
        <p:txBody>
          <a:bodyPr/>
          <a:lstStyle/>
          <a:p>
            <a:pPr algn="l" rtl="0"/>
            <a:fld id="{863B433F-D69F-4AC3-8F3A-EF440EB20CB2}" type="slidenum">
              <a:rPr/>
              <a:pPr algn="l" rtl="0"/>
              <a:t>91</a:t>
            </a:fld>
            <a:endParaRPr lang="es" altLang="en-US"/>
          </a:p>
        </p:txBody>
      </p:sp>
    </p:spTree>
    <p:extLst>
      <p:ext uri="{BB962C8B-B14F-4D97-AF65-F5344CB8AC3E}">
        <p14:creationId xmlns:p14="http://schemas.microsoft.com/office/powerpoint/2010/main" val="162795968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A5A86D37-4A42-4EEF-AD38-E8943C03A54D}"/>
              </a:ext>
            </a:extLst>
          </p:cNvPr>
          <p:cNvSpPr>
            <a:spLocks noRot="1" noChangeArrowheads="1"/>
          </p:cNvSpPr>
          <p:nvPr/>
        </p:nvSpPr>
        <p:spPr bwMode="auto">
          <a:xfrm>
            <a:off x="179388" y="0"/>
            <a:ext cx="8388350" cy="981075"/>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Filtros Profundidad - Básica</a:t>
            </a:r>
          </a:p>
        </p:txBody>
      </p:sp>
      <p:pic>
        <p:nvPicPr>
          <p:cNvPr id="13414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376363"/>
            <a:ext cx="4638675"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Text Box 11">
            <a:extLst>
              <a:ext uri="{FF2B5EF4-FFF2-40B4-BE49-F238E27FC236}">
                <a16:creationId xmlns:a16="http://schemas.microsoft.com/office/drawing/2014/main" xmlns="" id="{315CB2AC-6B3F-4006-9740-E09B2E9B0F02}"/>
              </a:ext>
            </a:extLst>
          </p:cNvPr>
          <p:cNvSpPr txBox="1">
            <a:spLocks noChangeArrowheads="1"/>
          </p:cNvSpPr>
          <p:nvPr/>
        </p:nvSpPr>
        <p:spPr bwMode="auto">
          <a:xfrm>
            <a:off x="5038725" y="1376363"/>
            <a:ext cx="4105275" cy="435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buFont typeface="Arial" panose="020B0604020202020204" pitchFamily="34" charset="0"/>
              <a:buChar char="•"/>
              <a:defRPr/>
            </a:pPr>
            <a:r>
              <a:rPr lang="es" b="0" i="0" u="none">
                <a:solidFill>
                  <a:schemeClr val="tx1">
                    <a:lumMod val="65000"/>
                    <a:lumOff val="35000"/>
                  </a:schemeClr>
                </a:solidFill>
                <a:latin typeface="+mn-lt"/>
              </a:rPr>
              <a:t>Prof. o Elevación Min / Max:  Claramente un Filtro Util. </a:t>
            </a:r>
          </a:p>
          <a:p>
            <a:pPr algn="l" rtl="0">
              <a:spcBef>
                <a:spcPts val="600"/>
              </a:spcBef>
              <a:buFont typeface="Arial" panose="020B0604020202020204" pitchFamily="34" charset="0"/>
              <a:buChar char="•"/>
              <a:defRPr/>
            </a:pPr>
            <a:r>
              <a:rPr lang="es" b="0" i="0" u="none">
                <a:solidFill>
                  <a:schemeClr val="tx1">
                    <a:lumMod val="65000"/>
                    <a:lumOff val="35000"/>
                  </a:schemeClr>
                </a:solidFill>
                <a:latin typeface="+mn-lt"/>
              </a:rPr>
              <a:t>Límites Angulo Haz:</a:t>
            </a:r>
          </a:p>
          <a:p>
            <a:pPr lvl="1" algn="l" rtl="0">
              <a:spcBef>
                <a:spcPts val="600"/>
              </a:spcBef>
              <a:buFont typeface="Courier New" panose="02070309020205020404" pitchFamily="49" charset="0"/>
              <a:buChar char="o"/>
              <a:defRPr/>
            </a:pPr>
            <a:r>
              <a:rPr lang="es" b="0" i="0" u="none">
                <a:solidFill>
                  <a:srgbClr val="0091BB"/>
                </a:solidFill>
                <a:latin typeface="+mn-lt"/>
              </a:rPr>
              <a:t>Mínimo:  Para Interferometría – Haces más Débiles Cerca al Nadir.</a:t>
            </a:r>
          </a:p>
          <a:p>
            <a:pPr lvl="1" algn="l" rtl="0">
              <a:spcBef>
                <a:spcPts val="600"/>
              </a:spcBef>
              <a:buFont typeface="Courier New" panose="02070309020205020404" pitchFamily="49" charset="0"/>
              <a:buChar char="o"/>
              <a:defRPr/>
            </a:pPr>
            <a:r>
              <a:rPr lang="es" b="0" i="0" u="none">
                <a:solidFill>
                  <a:srgbClr val="0091BB"/>
                </a:solidFill>
                <a:latin typeface="+mn-lt"/>
              </a:rPr>
              <a:t>Máximo:  Para Formadores de Haz – Haces más Débiles Lejos del Nadir.</a:t>
            </a:r>
          </a:p>
          <a:p>
            <a:pPr algn="l" rtl="0">
              <a:spcBef>
                <a:spcPts val="600"/>
              </a:spcBef>
              <a:buFont typeface="Arial" panose="020B0604020202020204" pitchFamily="34" charset="0"/>
              <a:buChar char="•"/>
              <a:defRPr/>
            </a:pPr>
            <a:r>
              <a:rPr lang="es" b="0" i="0" u="none">
                <a:solidFill>
                  <a:schemeClr val="tx1">
                    <a:lumMod val="65000"/>
                    <a:lumOff val="35000"/>
                  </a:schemeClr>
                </a:solidFill>
                <a:latin typeface="+mn-lt"/>
              </a:rPr>
              <a:t>Límite Ofset Horizontal: trabaja adecuadamente cuando el barrido no cambia debido a la profundidad.</a:t>
            </a:r>
          </a:p>
          <a:p>
            <a:pPr algn="l" rtl="0">
              <a:spcBef>
                <a:spcPts val="600"/>
              </a:spcBef>
              <a:buFont typeface="Arial" panose="020B0604020202020204" pitchFamily="34" charset="0"/>
              <a:buChar char="•"/>
              <a:defRPr/>
            </a:pPr>
            <a:r>
              <a:rPr lang="es" b="0" i="0" u="none">
                <a:solidFill>
                  <a:schemeClr val="tx1">
                    <a:lumMod val="65000"/>
                    <a:lumOff val="35000"/>
                  </a:schemeClr>
                </a:solidFill>
                <a:latin typeface="+mn-lt"/>
              </a:rPr>
              <a:t>Rango: Flitre usando Limites Rango Sonar o Láser.</a:t>
            </a:r>
          </a:p>
        </p:txBody>
      </p:sp>
    </p:spTree>
    <p:extLst>
      <p:ext uri="{BB962C8B-B14F-4D97-AF65-F5344CB8AC3E}">
        <p14:creationId xmlns:p14="http://schemas.microsoft.com/office/powerpoint/2010/main" val="30732811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E317D097-0775-4F68-8052-35FF823D9A0B}"/>
              </a:ext>
            </a:extLst>
          </p:cNvPr>
          <p:cNvSpPr>
            <a:spLocks noRot="1" noChangeArrowheads="1"/>
          </p:cNvSpPr>
          <p:nvPr/>
        </p:nvSpPr>
        <p:spPr bwMode="auto">
          <a:xfrm>
            <a:off x="179388" y="0"/>
            <a:ext cx="8496300" cy="101600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Filtros Profundidad - Barrido</a:t>
            </a:r>
          </a:p>
        </p:txBody>
      </p:sp>
      <p:pic>
        <p:nvPicPr>
          <p:cNvPr id="136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338" y="1484313"/>
            <a:ext cx="4284879" cy="493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Text Box 11">
            <a:extLst>
              <a:ext uri="{FF2B5EF4-FFF2-40B4-BE49-F238E27FC236}">
                <a16:creationId xmlns:a16="http://schemas.microsoft.com/office/drawing/2014/main" xmlns="" id="{E917B30C-4F8D-43CC-8073-03C101AEEDFF}"/>
              </a:ext>
            </a:extLst>
          </p:cNvPr>
          <p:cNvSpPr txBox="1">
            <a:spLocks noChangeArrowheads="1"/>
          </p:cNvSpPr>
          <p:nvPr/>
        </p:nvSpPr>
        <p:spPr bwMode="auto">
          <a:xfrm>
            <a:off x="4598988" y="1484313"/>
            <a:ext cx="4416319" cy="431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300"/>
              </a:spcBef>
              <a:defRPr/>
            </a:pPr>
            <a:r>
              <a:rPr lang="es" sz="1400" b="0" i="0" u="none" dirty="0">
                <a:solidFill>
                  <a:schemeClr val="tx1">
                    <a:lumMod val="75000"/>
                    <a:lumOff val="25000"/>
                  </a:schemeClr>
                </a:solidFill>
                <a:latin typeface="+mn-lt"/>
              </a:rPr>
              <a:t>Filtro Sobre / Debajo:  Llamado “Filtro Colgados y picos bajos de Topografía” en MBMAX 32. Muy Util y Seguro.</a:t>
            </a:r>
          </a:p>
          <a:p>
            <a:pPr algn="l" rtl="0">
              <a:spcBef>
                <a:spcPts val="300"/>
              </a:spcBef>
              <a:defRPr/>
            </a:pPr>
            <a:r>
              <a:rPr lang="es" sz="1400" b="0" i="0" u="none" dirty="0">
                <a:solidFill>
                  <a:schemeClr val="tx1">
                    <a:lumMod val="75000"/>
                    <a:lumOff val="25000"/>
                  </a:schemeClr>
                </a:solidFill>
                <a:latin typeface="+mn-lt"/>
              </a:rPr>
              <a:t>Calidad Haz Mínima: Para Sistemas Que Codifican por Calidad los Haces.</a:t>
            </a:r>
            <a:endParaRPr lang="es" altLang="en-US" sz="1400" dirty="0">
              <a:solidFill>
                <a:srgbClr val="0091BB"/>
              </a:solidFill>
              <a:latin typeface="+mn-lt"/>
            </a:endParaRPr>
          </a:p>
          <a:p>
            <a:pPr marL="285750" indent="-285750" algn="l" rtl="0">
              <a:spcBef>
                <a:spcPts val="300"/>
              </a:spcBef>
              <a:buFont typeface="Arial" panose="020B0604020202020204" pitchFamily="34" charset="0"/>
              <a:buChar char="•"/>
              <a:defRPr/>
            </a:pPr>
            <a:r>
              <a:rPr lang="es" sz="1400" b="0" i="0" u="none" dirty="0">
                <a:solidFill>
                  <a:srgbClr val="0091BB"/>
                </a:solidFill>
                <a:latin typeface="+mn-lt"/>
              </a:rPr>
              <a:t>Ejemplo:  Seabat Código “3” Es lo Mejor.</a:t>
            </a:r>
          </a:p>
          <a:p>
            <a:pPr algn="l" rtl="0">
              <a:spcBef>
                <a:spcPts val="300"/>
              </a:spcBef>
              <a:defRPr/>
            </a:pPr>
            <a:r>
              <a:rPr lang="es" sz="1400" b="0" i="0" u="none" dirty="0">
                <a:solidFill>
                  <a:schemeClr val="tx1">
                    <a:lumMod val="75000"/>
                    <a:lumOff val="25000"/>
                  </a:schemeClr>
                </a:solidFill>
                <a:latin typeface="+mn-lt"/>
              </a:rPr>
              <a:t>Remover Haces:  Lista de Haces Conocidos como Malos.</a:t>
            </a:r>
          </a:p>
          <a:p>
            <a:pPr algn="l" rtl="0">
              <a:spcBef>
                <a:spcPts val="300"/>
              </a:spcBef>
              <a:defRPr/>
            </a:pPr>
            <a:r>
              <a:rPr lang="es" sz="1400" b="0" i="0" u="none" dirty="0">
                <a:solidFill>
                  <a:schemeClr val="tx1">
                    <a:lumMod val="75000"/>
                    <a:lumOff val="25000"/>
                  </a:schemeClr>
                </a:solidFill>
                <a:latin typeface="+mn-lt"/>
              </a:rPr>
              <a:t>Mediana: Reemplaza Filtro de Picos MBMAX 32.</a:t>
            </a:r>
            <a:endParaRPr lang="es" altLang="en-US" sz="1400" dirty="0">
              <a:solidFill>
                <a:srgbClr val="0091BB"/>
              </a:solidFill>
              <a:latin typeface="+mn-lt"/>
            </a:endParaRPr>
          </a:p>
          <a:p>
            <a:pPr marL="285750" indent="-285750" algn="l" rtl="0">
              <a:spcBef>
                <a:spcPts val="300"/>
              </a:spcBef>
              <a:buFont typeface="Arial" panose="020B0604020202020204" pitchFamily="34" charset="0"/>
              <a:buChar char="•"/>
              <a:defRPr/>
            </a:pPr>
            <a:r>
              <a:rPr lang="es" sz="1400" b="0" i="0" u="none" dirty="0">
                <a:solidFill>
                  <a:srgbClr val="0091BB"/>
                </a:solidFill>
                <a:latin typeface="+mn-lt"/>
              </a:rPr>
              <a:t>Este es mejor Usa Haces A lo largo y A través del Traqueo.</a:t>
            </a:r>
          </a:p>
          <a:p>
            <a:pPr algn="l" rtl="0">
              <a:spcBef>
                <a:spcPts val="300"/>
              </a:spcBef>
              <a:defRPr/>
            </a:pPr>
            <a:r>
              <a:rPr lang="es" sz="1400" b="0" i="0" u="none" dirty="0">
                <a:solidFill>
                  <a:schemeClr val="tx1">
                    <a:lumMod val="75000"/>
                    <a:lumOff val="25000"/>
                  </a:schemeClr>
                </a:solidFill>
                <a:latin typeface="+mn-lt"/>
              </a:rPr>
              <a:t>Savitsky – Golay:  Filtro Paso Bajo Basado en Curva de Ajuste.</a:t>
            </a:r>
            <a:endParaRPr lang="es" altLang="en-US" sz="1400" dirty="0">
              <a:solidFill>
                <a:srgbClr val="0091BB"/>
              </a:solidFill>
              <a:latin typeface="+mn-lt"/>
            </a:endParaRPr>
          </a:p>
          <a:p>
            <a:pPr marL="285750" indent="-285750" algn="l" rtl="0">
              <a:spcBef>
                <a:spcPts val="300"/>
              </a:spcBef>
              <a:buFont typeface="Arial" panose="020B0604020202020204" pitchFamily="34" charset="0"/>
              <a:buChar char="•"/>
              <a:defRPr/>
            </a:pPr>
            <a:r>
              <a:rPr lang="es" sz="1400" b="0" i="0" u="none" dirty="0">
                <a:solidFill>
                  <a:srgbClr val="0091BB"/>
                </a:solidFill>
                <a:latin typeface="+mn-lt"/>
              </a:rPr>
              <a:t>Tamaño Puerta:  Distancia Permitida Desde la Curva.</a:t>
            </a:r>
          </a:p>
          <a:p>
            <a:pPr marL="285750" indent="-285750" algn="l" rtl="0">
              <a:spcBef>
                <a:spcPts val="300"/>
              </a:spcBef>
              <a:buFont typeface="Arial" panose="020B0604020202020204" pitchFamily="34" charset="0"/>
              <a:buChar char="•"/>
              <a:defRPr/>
            </a:pPr>
            <a:r>
              <a:rPr lang="es" sz="1400" b="0" i="0" u="none" dirty="0">
                <a:solidFill>
                  <a:srgbClr val="0091BB"/>
                </a:solidFill>
                <a:latin typeface="+mn-lt"/>
              </a:rPr>
              <a:t>Orden:  Flexibilidad de la Curva.  2 = Línea Recta.</a:t>
            </a:r>
          </a:p>
          <a:p>
            <a:pPr marL="285750" indent="-285750" algn="l" rtl="0">
              <a:spcBef>
                <a:spcPts val="300"/>
              </a:spcBef>
              <a:buFont typeface="Arial" panose="020B0604020202020204" pitchFamily="34" charset="0"/>
              <a:buChar char="•"/>
              <a:defRPr/>
            </a:pPr>
            <a:r>
              <a:rPr lang="es" sz="1400" b="0" i="0" u="none" dirty="0">
                <a:solidFill>
                  <a:srgbClr val="0091BB"/>
                </a:solidFill>
                <a:latin typeface="+mn-lt"/>
              </a:rPr>
              <a:t>Tamaño Ventana:  Número de Sondajes Usados en Curva de Ajuste.</a:t>
            </a:r>
          </a:p>
        </p:txBody>
      </p:sp>
      <p:cxnSp>
        <p:nvCxnSpPr>
          <p:cNvPr id="3" name="Straight Connector 2"/>
          <p:cNvCxnSpPr/>
          <p:nvPr/>
        </p:nvCxnSpPr>
        <p:spPr>
          <a:xfrm>
            <a:off x="116541" y="1210235"/>
            <a:ext cx="8559147" cy="5205383"/>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flipV="1">
            <a:off x="179388" y="1165412"/>
            <a:ext cx="8767388" cy="5513294"/>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466449" y="3737393"/>
            <a:ext cx="8480327" cy="923330"/>
          </a:xfrm>
          <a:prstGeom prst="rect">
            <a:avLst/>
          </a:prstGeom>
          <a:solidFill>
            <a:srgbClr val="FFFF00"/>
          </a:solidFill>
          <a:ln w="28575">
            <a:solidFill>
              <a:srgbClr val="FF0000"/>
            </a:solidFill>
          </a:ln>
        </p:spPr>
        <p:txBody>
          <a:bodyPr wrap="square" rtlCol="0">
            <a:spAutoFit/>
          </a:bodyPr>
          <a:lstStyle/>
          <a:p>
            <a:pPr algn="ctr" rtl="0"/>
            <a:r>
              <a:rPr lang="es" b="0" i="0" u="none"/>
              <a:t>No usado en Edición LiDAR</a:t>
            </a:r>
          </a:p>
          <a:p>
            <a:pPr algn="ctr" rtl="0"/>
            <a:endParaRPr lang="es" dirty="0"/>
          </a:p>
          <a:p>
            <a:pPr algn="ctr" rtl="0"/>
            <a:r>
              <a:rPr lang="es" b="0" i="0" u="none"/>
              <a:t>Usando el Filtro Sobre/Debajo removerá puntos que estan cerca de estructuras</a:t>
            </a:r>
          </a:p>
        </p:txBody>
      </p:sp>
    </p:spTree>
    <p:extLst>
      <p:ext uri="{BB962C8B-B14F-4D97-AF65-F5344CB8AC3E}">
        <p14:creationId xmlns:p14="http://schemas.microsoft.com/office/powerpoint/2010/main" val="170600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A9674D19-324F-4532-A2A1-BD6DF130D5DA}"/>
              </a:ext>
            </a:extLst>
          </p:cNvPr>
          <p:cNvSpPr>
            <a:spLocks noRot="1" noChangeArrowheads="1"/>
          </p:cNvSpPr>
          <p:nvPr/>
        </p:nvSpPr>
        <p:spPr bwMode="auto">
          <a:xfrm>
            <a:off x="179388" y="0"/>
            <a:ext cx="8388350" cy="981075"/>
          </a:xfrm>
          <a:prstGeom prst="rect">
            <a:avLst/>
          </a:prstGeom>
          <a:noFill/>
          <a:ln w="9525">
            <a:noFill/>
            <a:miter lim="800000"/>
            <a:headEnd/>
            <a:tailEnd/>
          </a:ln>
        </p:spPr>
        <p:txBody>
          <a:bodyPr anchor="ctr"/>
          <a:lstStyle/>
          <a:p>
            <a:pPr algn="l" rtl="0" eaLnBrk="1" hangingPunct="1">
              <a:defRPr/>
            </a:pPr>
            <a:r>
              <a:rPr lang="es" sz="3600" b="0" i="0" u="none">
                <a:solidFill>
                  <a:schemeClr val="bg1"/>
                </a:solidFill>
                <a:latin typeface="+mn-lt"/>
              </a:rPr>
              <a:t>Filtros Profundidad - Matriz</a:t>
            </a:r>
          </a:p>
        </p:txBody>
      </p:sp>
      <p:pic>
        <p:nvPicPr>
          <p:cNvPr id="1382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6" y="1143000"/>
            <a:ext cx="4356100"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3429000"/>
            <a:ext cx="4252913" cy="285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9" name="Text Box 14">
            <a:extLst>
              <a:ext uri="{FF2B5EF4-FFF2-40B4-BE49-F238E27FC236}">
                <a16:creationId xmlns:a16="http://schemas.microsoft.com/office/drawing/2014/main" xmlns="" id="{A7B025AC-BDD7-4D84-99E3-FAE33DCFDC51}"/>
              </a:ext>
            </a:extLst>
          </p:cNvPr>
          <p:cNvSpPr txBox="1">
            <a:spLocks noChangeArrowheads="1"/>
          </p:cNvSpPr>
          <p:nvPr/>
        </p:nvSpPr>
        <p:spPr bwMode="auto">
          <a:xfrm>
            <a:off x="4876800" y="1448116"/>
            <a:ext cx="4267200"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sz="1600" b="0" i="0" u="none" dirty="0">
                <a:solidFill>
                  <a:schemeClr val="tx1">
                    <a:lumMod val="65000"/>
                    <a:lumOff val="35000"/>
                  </a:schemeClr>
                </a:solidFill>
                <a:latin typeface="+mn-lt"/>
              </a:rPr>
              <a:t>Seleccione una Estadística para Representar Cada Celda.  Mediana Funciona Bien.</a:t>
            </a:r>
          </a:p>
          <a:p>
            <a:pPr algn="l" rtl="0">
              <a:lnSpc>
                <a:spcPct val="90000"/>
              </a:lnSpc>
              <a:spcBef>
                <a:spcPts val="600"/>
              </a:spcBef>
              <a:defRPr/>
            </a:pPr>
            <a:r>
              <a:rPr lang="es" sz="1600" b="0" i="0" u="none" dirty="0">
                <a:solidFill>
                  <a:schemeClr val="tx1">
                    <a:lumMod val="65000"/>
                    <a:lumOff val="35000"/>
                  </a:schemeClr>
                </a:solidFill>
                <a:latin typeface="+mn-lt"/>
              </a:rPr>
              <a:t>Seleccione Límite Sobre y/o Debajo.</a:t>
            </a:r>
          </a:p>
          <a:p>
            <a:pPr marL="285750" indent="-285750" algn="l" rtl="0">
              <a:lnSpc>
                <a:spcPct val="90000"/>
              </a:lnSpc>
              <a:spcBef>
                <a:spcPts val="600"/>
              </a:spcBef>
              <a:buClr>
                <a:schemeClr val="tx1">
                  <a:lumMod val="65000"/>
                  <a:lumOff val="35000"/>
                </a:schemeClr>
              </a:buClr>
              <a:buFont typeface="Arial" panose="020B0604020202020204" pitchFamily="34" charset="0"/>
              <a:buChar char="•"/>
              <a:defRPr/>
            </a:pPr>
            <a:r>
              <a:rPr lang="es" sz="1600" b="0" i="0" u="none" dirty="0">
                <a:solidFill>
                  <a:schemeClr val="tx1">
                    <a:lumMod val="65000"/>
                    <a:lumOff val="35000"/>
                  </a:schemeClr>
                </a:solidFill>
                <a:latin typeface="+mn-lt"/>
              </a:rPr>
              <a:t>Sea Cuidadoso No Filtre Demasiado.</a:t>
            </a:r>
          </a:p>
          <a:p>
            <a:pPr marL="285750" indent="-285750" algn="l" rtl="0">
              <a:lnSpc>
                <a:spcPct val="90000"/>
              </a:lnSpc>
              <a:spcBef>
                <a:spcPts val="600"/>
              </a:spcBef>
              <a:buClr>
                <a:schemeClr val="tx1">
                  <a:lumMod val="65000"/>
                  <a:lumOff val="35000"/>
                </a:schemeClr>
              </a:buClr>
              <a:buFont typeface="Arial" panose="020B0604020202020204" pitchFamily="34" charset="0"/>
              <a:buChar char="•"/>
              <a:defRPr/>
            </a:pPr>
            <a:r>
              <a:rPr lang="es" sz="1600" b="0" i="0" u="none" dirty="0">
                <a:solidFill>
                  <a:schemeClr val="tx1">
                    <a:lumMod val="65000"/>
                    <a:lumOff val="35000"/>
                  </a:schemeClr>
                </a:solidFill>
                <a:latin typeface="+mn-lt"/>
              </a:rPr>
              <a:t>Use Búsqueda para Localizar Sondajes Marginales, Luego Decida.</a:t>
            </a:r>
          </a:p>
        </p:txBody>
      </p:sp>
      <p:sp>
        <p:nvSpPr>
          <p:cNvPr id="82950" name="Text Box 11">
            <a:extLst>
              <a:ext uri="{FF2B5EF4-FFF2-40B4-BE49-F238E27FC236}">
                <a16:creationId xmlns:a16="http://schemas.microsoft.com/office/drawing/2014/main" xmlns="" id="{28F1D524-EDE0-4A77-8504-997088FCF95E}"/>
              </a:ext>
            </a:extLst>
          </p:cNvPr>
          <p:cNvSpPr txBox="1">
            <a:spLocks noChangeArrowheads="1"/>
          </p:cNvSpPr>
          <p:nvPr/>
        </p:nvSpPr>
        <p:spPr bwMode="auto">
          <a:xfrm>
            <a:off x="7816850" y="4240213"/>
            <a:ext cx="13271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400" b="0" i="0" u="none">
                <a:solidFill>
                  <a:schemeClr val="tx1">
                    <a:lumMod val="65000"/>
                    <a:lumOff val="35000"/>
                  </a:schemeClr>
                </a:solidFill>
                <a:latin typeface="+mn-lt"/>
              </a:rPr>
              <a:t>Filtros Matriz en la Ventana Celda.</a:t>
            </a:r>
          </a:p>
        </p:txBody>
      </p:sp>
    </p:spTree>
    <p:extLst>
      <p:ext uri="{BB962C8B-B14F-4D97-AF65-F5344CB8AC3E}">
        <p14:creationId xmlns:p14="http://schemas.microsoft.com/office/powerpoint/2010/main" val="15252137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2A60F306-72F7-4E3E-9DA1-689DE8F527B9}"/>
              </a:ext>
            </a:extLst>
          </p:cNvPr>
          <p:cNvSpPr>
            <a:spLocks noRot="1" noChangeArrowheads="1"/>
          </p:cNvSpPr>
          <p:nvPr/>
        </p:nvSpPr>
        <p:spPr bwMode="auto">
          <a:xfrm>
            <a:off x="180975" y="0"/>
            <a:ext cx="2951163" cy="944563"/>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Sólo Búsqueda</a:t>
            </a:r>
          </a:p>
        </p:txBody>
      </p:sp>
      <p:pic>
        <p:nvPicPr>
          <p:cNvPr id="1402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 y="1401296"/>
            <a:ext cx="4491037"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2" name="Text Box 11">
            <a:extLst>
              <a:ext uri="{FF2B5EF4-FFF2-40B4-BE49-F238E27FC236}">
                <a16:creationId xmlns:a16="http://schemas.microsoft.com/office/drawing/2014/main" xmlns="" id="{24E0ED89-B7F5-4D63-AB07-1708C68A9452}"/>
              </a:ext>
            </a:extLst>
          </p:cNvPr>
          <p:cNvSpPr txBox="1">
            <a:spLocks noChangeArrowheads="1"/>
          </p:cNvSpPr>
          <p:nvPr/>
        </p:nvSpPr>
        <p:spPr bwMode="auto">
          <a:xfrm>
            <a:off x="4778375" y="1401296"/>
            <a:ext cx="4365625"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ts val="600"/>
              </a:spcBef>
              <a:defRPr/>
            </a:pPr>
            <a:r>
              <a:rPr lang="es" sz="1600" b="0" i="0" u="none" dirty="0">
                <a:solidFill>
                  <a:schemeClr val="tx1">
                    <a:lumMod val="75000"/>
                    <a:lumOff val="25000"/>
                  </a:schemeClr>
                </a:solidFill>
                <a:latin typeface="+mn-lt"/>
              </a:rPr>
              <a:t>Busque en Archivos Cargados por:</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Banderas.  </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Blancos HYPACK:</a:t>
            </a:r>
          </a:p>
          <a:p>
            <a:pPr lvl="1" algn="l" rtl="0">
              <a:spcBef>
                <a:spcPts val="600"/>
              </a:spcBef>
              <a:buFont typeface="Arial" panose="020B0604020202020204" pitchFamily="34" charset="0"/>
              <a:buChar char="•"/>
              <a:defRPr/>
            </a:pPr>
            <a:r>
              <a:rPr lang="es" sz="1600" b="0" i="0" u="none" dirty="0">
                <a:solidFill>
                  <a:srgbClr val="0091BB"/>
                </a:solidFill>
                <a:latin typeface="+mn-lt"/>
              </a:rPr>
              <a:t>Encuentre Sondajes más Cercanos al Blanco.</a:t>
            </a:r>
          </a:p>
          <a:p>
            <a:pPr lvl="1" algn="l" rtl="0">
              <a:spcBef>
                <a:spcPts val="600"/>
              </a:spcBef>
              <a:buFont typeface="Arial" panose="020B0604020202020204" pitchFamily="34" charset="0"/>
              <a:buChar char="•"/>
              <a:defRPr/>
            </a:pPr>
            <a:r>
              <a:rPr lang="es" sz="1600" b="0" i="0" u="none" dirty="0">
                <a:solidFill>
                  <a:srgbClr val="0091BB"/>
                </a:solidFill>
                <a:latin typeface="+mn-lt"/>
              </a:rPr>
              <a:t>Blanco debe Estar Dentro Matriz.</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Haces No Verificados.</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Sondajes Dorados.</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Celdas con Sigma Sobre el Límite.</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Celdas con Rango Vertical Sobre el Límite.</a:t>
            </a:r>
          </a:p>
          <a:p>
            <a:pPr marL="285750" indent="-285750" algn="l" rtl="0">
              <a:spcBef>
                <a:spcPts val="600"/>
              </a:spcBef>
              <a:buFont typeface="Arial" panose="020B0604020202020204" pitchFamily="34" charset="0"/>
              <a:buChar char="•"/>
              <a:defRPr/>
            </a:pPr>
            <a:r>
              <a:rPr lang="es" sz="1600" b="0" i="0" u="none" dirty="0">
                <a:solidFill>
                  <a:schemeClr val="tx1">
                    <a:lumMod val="75000"/>
                    <a:lumOff val="25000"/>
                  </a:schemeClr>
                </a:solidFill>
                <a:latin typeface="+mn-lt"/>
              </a:rPr>
              <a:t>Resultados Sobre Prof. Mínima.</a:t>
            </a:r>
          </a:p>
          <a:p>
            <a:pPr lvl="1" algn="l" rtl="0">
              <a:spcBef>
                <a:spcPts val="600"/>
              </a:spcBef>
              <a:buFont typeface="Arial" panose="020B0604020202020204" pitchFamily="34" charset="0"/>
              <a:buChar char="•"/>
              <a:defRPr/>
            </a:pPr>
            <a:r>
              <a:rPr lang="es" sz="1600" b="0" i="0" u="none" dirty="0">
                <a:solidFill>
                  <a:srgbClr val="0091BB"/>
                </a:solidFill>
                <a:latin typeface="+mn-lt"/>
              </a:rPr>
              <a:t>Por ejemplo:  Buscar Celdas con 3 Sondajes sobre el Nivel de Proyecto 42 pies .</a:t>
            </a:r>
          </a:p>
          <a:p>
            <a:pPr algn="l" rtl="0">
              <a:spcBef>
                <a:spcPts val="600"/>
              </a:spcBef>
              <a:defRPr/>
            </a:pPr>
            <a:r>
              <a:rPr lang="es" sz="1600" b="0" i="0" u="none" dirty="0">
                <a:solidFill>
                  <a:schemeClr val="tx1">
                    <a:lumMod val="75000"/>
                    <a:lumOff val="25000"/>
                  </a:schemeClr>
                </a:solidFill>
                <a:latin typeface="+mn-lt"/>
              </a:rPr>
              <a:t>Botón Todos los Archivos:  Haga clic en Iniciar Búsqueda.</a:t>
            </a:r>
          </a:p>
        </p:txBody>
      </p:sp>
    </p:spTree>
    <p:extLst>
      <p:ext uri="{BB962C8B-B14F-4D97-AF65-F5344CB8AC3E}">
        <p14:creationId xmlns:p14="http://schemas.microsoft.com/office/powerpoint/2010/main" val="31471411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xmlns="" id="{9C7C342D-229E-48F6-892A-08F6F628F77D}"/>
              </a:ext>
            </a:extLst>
          </p:cNvPr>
          <p:cNvSpPr>
            <a:spLocks noRot="1" noChangeArrowheads="1"/>
          </p:cNvSpPr>
          <p:nvPr/>
        </p:nvSpPr>
        <p:spPr bwMode="auto">
          <a:xfrm>
            <a:off x="179388" y="0"/>
            <a:ext cx="8532812" cy="908050"/>
          </a:xfrm>
          <a:prstGeom prst="rect">
            <a:avLst/>
          </a:prstGeom>
          <a:noFill/>
          <a:ln w="9525">
            <a:noFill/>
            <a:miter lim="800000"/>
            <a:headEnd/>
            <a:tailEnd/>
          </a:ln>
        </p:spPr>
        <p:txBody>
          <a:bodyPr anchor="ctr"/>
          <a:lstStyle/>
          <a:p>
            <a:pPr algn="l" rtl="0" eaLnBrk="1" hangingPunct="1">
              <a:defRPr/>
            </a:pPr>
            <a:r>
              <a:rPr lang="es" sz="3200" b="0" i="0" u="none">
                <a:solidFill>
                  <a:schemeClr val="bg1"/>
                </a:solidFill>
                <a:latin typeface="+mn-lt"/>
              </a:rPr>
              <a:t>Búsqueda y Filtros - Acciones</a:t>
            </a:r>
          </a:p>
        </p:txBody>
      </p:sp>
      <p:sp>
        <p:nvSpPr>
          <p:cNvPr id="84995" name="Text Box 14">
            <a:extLst>
              <a:ext uri="{FF2B5EF4-FFF2-40B4-BE49-F238E27FC236}">
                <a16:creationId xmlns:a16="http://schemas.microsoft.com/office/drawing/2014/main" xmlns="" id="{3A906032-6E8F-490D-80CE-E2BFC9DE4D39}"/>
              </a:ext>
            </a:extLst>
          </p:cNvPr>
          <p:cNvSpPr txBox="1">
            <a:spLocks noChangeArrowheads="1"/>
          </p:cNvSpPr>
          <p:nvPr/>
        </p:nvSpPr>
        <p:spPr bwMode="auto">
          <a:xfrm>
            <a:off x="5219700" y="1640541"/>
            <a:ext cx="4032250" cy="44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b="1" i="0" u="none" dirty="0">
                <a:solidFill>
                  <a:schemeClr val="tx1">
                    <a:lumMod val="65000"/>
                    <a:lumOff val="35000"/>
                  </a:schemeClr>
                </a:solidFill>
                <a:latin typeface="+mn-lt"/>
              </a:rPr>
              <a:t>Filtros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Opción para Filtrar Todos los Archivos o Sólo los Archivos Seleccionados.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Reset Todos Desactiva los Filtros Activos.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Contar es el Número de Puntos Filtrados.</a:t>
            </a:r>
          </a:p>
          <a:p>
            <a:pPr algn="l" rtl="0">
              <a:lnSpc>
                <a:spcPct val="90000"/>
              </a:lnSpc>
              <a:spcBef>
                <a:spcPts val="600"/>
              </a:spcBef>
              <a:defRPr/>
            </a:pPr>
            <a:endParaRPr lang="es" altLang="en-US" sz="1600" dirty="0">
              <a:solidFill>
                <a:schemeClr val="tx1">
                  <a:lumMod val="65000"/>
                  <a:lumOff val="35000"/>
                </a:schemeClr>
              </a:solidFill>
              <a:latin typeface="+mn-lt"/>
            </a:endParaRPr>
          </a:p>
          <a:p>
            <a:pPr algn="l" rtl="0">
              <a:lnSpc>
                <a:spcPct val="90000"/>
              </a:lnSpc>
              <a:spcBef>
                <a:spcPts val="600"/>
              </a:spcBef>
              <a:defRPr/>
            </a:pPr>
            <a:r>
              <a:rPr lang="es" b="1" i="0" u="none" dirty="0">
                <a:solidFill>
                  <a:schemeClr val="tx1">
                    <a:lumMod val="65000"/>
                    <a:lumOff val="35000"/>
                  </a:schemeClr>
                </a:solidFill>
                <a:latin typeface="+mn-lt"/>
              </a:rPr>
              <a:t>Búsqueda</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Opción para Buscar Todos o Archivos Seleccionados.</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Encontrar Próximo / Atrás Continúa Búsqueda.</a:t>
            </a:r>
          </a:p>
          <a:p>
            <a:pPr marL="285750" indent="-285750" algn="l" rtl="0">
              <a:lnSpc>
                <a:spcPct val="90000"/>
              </a:lnSpc>
              <a:spcBef>
                <a:spcPts val="600"/>
              </a:spcBef>
              <a:buFont typeface="Arial" panose="020B0604020202020204" pitchFamily="34" charset="0"/>
              <a:buChar char="•"/>
              <a:defRPr/>
            </a:pPr>
            <a:r>
              <a:rPr lang="es" sz="1600" b="0" i="0" u="none" dirty="0">
                <a:solidFill>
                  <a:schemeClr val="tx1">
                    <a:lumMod val="65000"/>
                    <a:lumOff val="35000"/>
                  </a:schemeClr>
                </a:solidFill>
                <a:latin typeface="+mn-lt"/>
              </a:rPr>
              <a:t>Encontrado:  Describe el Punto Que Fue Encontrado.  Sondaje Dorado por Ejemplo.</a:t>
            </a:r>
          </a:p>
        </p:txBody>
      </p:sp>
      <p:pic>
        <p:nvPicPr>
          <p:cNvPr id="1423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15" y="1640541"/>
            <a:ext cx="4718560" cy="337278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4997" name="Text Box 14">
            <a:extLst>
              <a:ext uri="{FF2B5EF4-FFF2-40B4-BE49-F238E27FC236}">
                <a16:creationId xmlns:a16="http://schemas.microsoft.com/office/drawing/2014/main" xmlns="" id="{D70950B8-C593-4745-BF53-CEC3C386EFED}"/>
              </a:ext>
            </a:extLst>
          </p:cNvPr>
          <p:cNvSpPr txBox="1">
            <a:spLocks noChangeArrowheads="1"/>
          </p:cNvSpPr>
          <p:nvPr/>
        </p:nvSpPr>
        <p:spPr bwMode="auto">
          <a:xfrm>
            <a:off x="287338" y="5272088"/>
            <a:ext cx="493236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lnSpc>
                <a:spcPct val="90000"/>
              </a:lnSpc>
              <a:spcBef>
                <a:spcPts val="600"/>
              </a:spcBef>
              <a:defRPr/>
            </a:pPr>
            <a:r>
              <a:rPr lang="es" b="1" i="0" u="none">
                <a:solidFill>
                  <a:schemeClr val="tx1">
                    <a:lumMod val="65000"/>
                    <a:lumOff val="35000"/>
                  </a:schemeClr>
                </a:solidFill>
                <a:latin typeface="+mn-lt"/>
              </a:rPr>
              <a:t>Excluir Haces Verificados:</a:t>
            </a:r>
          </a:p>
          <a:p>
            <a:pPr marL="285750" indent="-285750" algn="l" rtl="0">
              <a:lnSpc>
                <a:spcPct val="90000"/>
              </a:lnSpc>
              <a:spcBef>
                <a:spcPts val="600"/>
              </a:spcBef>
              <a:buFont typeface="Arial" panose="020B0604020202020204" pitchFamily="34" charset="0"/>
              <a:buChar char="•"/>
              <a:defRPr/>
            </a:pPr>
            <a:r>
              <a:rPr lang="es" b="0" i="0" u="none">
                <a:solidFill>
                  <a:schemeClr val="tx1">
                    <a:lumMod val="65000"/>
                    <a:lumOff val="35000"/>
                  </a:schemeClr>
                </a:solidFill>
                <a:latin typeface="+mn-lt"/>
              </a:rPr>
              <a:t>Haces Verificados estan OK y Deben ser Ignorados por Búsqueda y Filtros.</a:t>
            </a:r>
          </a:p>
        </p:txBody>
      </p:sp>
    </p:spTree>
    <p:extLst>
      <p:ext uri="{BB962C8B-B14F-4D97-AF65-F5344CB8AC3E}">
        <p14:creationId xmlns:p14="http://schemas.microsoft.com/office/powerpoint/2010/main" val="35421528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Filtro Vegetación</a:t>
            </a:r>
          </a:p>
        </p:txBody>
      </p:sp>
      <p:sp>
        <p:nvSpPr>
          <p:cNvPr id="3" name="Slide Number Placeholder 2"/>
          <p:cNvSpPr>
            <a:spLocks noGrp="1"/>
          </p:cNvSpPr>
          <p:nvPr>
            <p:ph type="sldNum" sz="quarter" idx="12"/>
          </p:nvPr>
        </p:nvSpPr>
        <p:spPr/>
        <p:txBody>
          <a:bodyPr/>
          <a:lstStyle/>
          <a:p>
            <a:pPr algn="l" rtl="0"/>
            <a:fld id="{001585DE-EFE5-4972-A4FE-97485F42B35F}" type="slidenum">
              <a:rPr/>
              <a:t>97</a:t>
            </a:fld>
            <a:endParaRPr lang="es"/>
          </a:p>
        </p:txBody>
      </p:sp>
    </p:spTree>
    <p:extLst>
      <p:ext uri="{BB962C8B-B14F-4D97-AF65-F5344CB8AC3E}">
        <p14:creationId xmlns:p14="http://schemas.microsoft.com/office/powerpoint/2010/main" val="21666118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p>
        </p:txBody>
      </p:sp>
      <p:grpSp>
        <p:nvGrpSpPr>
          <p:cNvPr id="3" name="Group 2"/>
          <p:cNvGrpSpPr/>
          <p:nvPr/>
        </p:nvGrpSpPr>
        <p:grpSpPr>
          <a:xfrm>
            <a:off x="347472" y="1871007"/>
            <a:ext cx="4732020" cy="4114800"/>
            <a:chOff x="0" y="0"/>
            <a:chExt cx="5265683" cy="4776951"/>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265683" cy="21914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54014"/>
              <a:ext cx="5265683" cy="2222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6" name="Rectangle 5"/>
          <p:cNvSpPr/>
          <p:nvPr/>
        </p:nvSpPr>
        <p:spPr>
          <a:xfrm>
            <a:off x="5307105" y="1331788"/>
            <a:ext cx="3630707" cy="4339650"/>
          </a:xfrm>
          <a:prstGeom prst="rect">
            <a:avLst/>
          </a:prstGeom>
        </p:spPr>
        <p:txBody>
          <a:bodyPr wrap="square">
            <a:spAutoFit/>
          </a:bodyPr>
          <a:lstStyle/>
          <a:p>
            <a:pPr algn="l" rtl="0"/>
            <a:r>
              <a:rPr lang="es" sz="1200" b="1" i="0" u="none">
                <a:solidFill>
                  <a:schemeClr val="bg2"/>
                </a:solidFill>
              </a:rPr>
              <a:t>Filtro Vegetación</a:t>
            </a:r>
          </a:p>
          <a:p>
            <a:pPr algn="l" rtl="0"/>
            <a:r>
              <a:rPr lang="es" sz="1200" b="0" i="0" u="none">
                <a:solidFill>
                  <a:schemeClr val="tx1">
                    <a:lumMod val="65000"/>
                    <a:lumOff val="35000"/>
                  </a:schemeClr>
                </a:solidFill>
              </a:rPr>
              <a:t>El Filtro Vegetación usado en la Ventana Perfil intenta diferenciar entre el nivel del suelo y cualquier vegetación que puede estar creciendo allí.</a:t>
            </a:r>
          </a:p>
          <a:p>
            <a:endParaRPr lang="es" sz="1200" dirty="0">
              <a:solidFill>
                <a:schemeClr val="tx1">
                  <a:lumMod val="65000"/>
                  <a:lumOff val="35000"/>
                </a:schemeClr>
              </a:solidFill>
            </a:endParaRPr>
          </a:p>
          <a:p>
            <a:pPr algn="l" rtl="0"/>
            <a:r>
              <a:rPr lang="es" sz="1200" b="0" i="0" u="none">
                <a:solidFill>
                  <a:schemeClr val="tx1">
                    <a:lumMod val="65000"/>
                    <a:lumOff val="35000"/>
                  </a:schemeClr>
                </a:solidFill>
              </a:rPr>
              <a:t>El filtro analiza en el segmento de perfil buscando por la mínima elevación en cada segmento. Esta elevación es luego interpretada como el nivel del suelo. </a:t>
            </a:r>
          </a:p>
          <a:p>
            <a:endParaRPr lang="es" sz="1200" dirty="0">
              <a:solidFill>
                <a:schemeClr val="tx1">
                  <a:lumMod val="65000"/>
                  <a:lumOff val="35000"/>
                </a:schemeClr>
              </a:solidFill>
            </a:endParaRPr>
          </a:p>
          <a:p>
            <a:pPr algn="l" rtl="0"/>
            <a:r>
              <a:rPr lang="es" sz="1200" b="0" i="0" u="none">
                <a:solidFill>
                  <a:schemeClr val="tx1">
                    <a:lumMod val="65000"/>
                    <a:lumOff val="35000"/>
                  </a:schemeClr>
                </a:solidFill>
              </a:rPr>
              <a:t>Hay tres partes en el Filtro Vegetación que pueden ser ajustadas</a:t>
            </a:r>
          </a:p>
          <a:p>
            <a:endParaRPr lang="es" sz="1200" dirty="0">
              <a:solidFill>
                <a:schemeClr val="tx1">
                  <a:lumMod val="65000"/>
                  <a:lumOff val="35000"/>
                </a:schemeClr>
              </a:solidFill>
            </a:endParaRPr>
          </a:p>
          <a:p>
            <a:pPr lvl="0" algn="l" rtl="0"/>
            <a:r>
              <a:rPr lang="es" sz="1200" b="1" i="0" u="none">
                <a:solidFill>
                  <a:schemeClr val="bg2"/>
                </a:solidFill>
              </a:rPr>
              <a:t>Tamaño Ventana:</a:t>
            </a:r>
            <a:r>
              <a:rPr lang="es" sz="1200" b="0" i="0" u="none">
                <a:solidFill>
                  <a:schemeClr val="bg2"/>
                </a:solidFill>
              </a:rPr>
              <a:t> </a:t>
            </a:r>
            <a:r>
              <a:rPr lang="es" sz="1200" b="0" i="0" u="none">
                <a:solidFill>
                  <a:schemeClr val="tx1">
                    <a:lumMod val="65000"/>
                    <a:lumOff val="35000"/>
                  </a:schemeClr>
                </a:solidFill>
              </a:rPr>
              <a:t>La distancia del segmento a lo largo del perfil</a:t>
            </a:r>
          </a:p>
          <a:p>
            <a:pPr lvl="0" algn="l" rtl="0"/>
            <a:r>
              <a:rPr lang="es" sz="1200" b="1" i="0" u="none">
                <a:solidFill>
                  <a:schemeClr val="bg2"/>
                </a:solidFill>
              </a:rPr>
              <a:t>Porcentaje de Traslapo:</a:t>
            </a:r>
            <a:r>
              <a:rPr lang="es" sz="1200" b="0" i="0" u="none">
                <a:solidFill>
                  <a:schemeClr val="bg2"/>
                </a:solidFill>
              </a:rPr>
              <a:t> </a:t>
            </a:r>
            <a:r>
              <a:rPr lang="es" sz="1200" b="0" i="0" u="none">
                <a:solidFill>
                  <a:schemeClr val="tx1">
                    <a:lumMod val="65000"/>
                    <a:lumOff val="35000"/>
                  </a:schemeClr>
                </a:solidFill>
              </a:rPr>
              <a:t>La cantidad que cada ventana traslapa con el segmento previo</a:t>
            </a:r>
          </a:p>
          <a:p>
            <a:pPr lvl="0" algn="l" rtl="0"/>
            <a:r>
              <a:rPr lang="es" sz="1200" b="1" i="0" u="none">
                <a:solidFill>
                  <a:schemeClr val="bg2"/>
                </a:solidFill>
              </a:rPr>
              <a:t>Tamaño Puerta:</a:t>
            </a:r>
            <a:r>
              <a:rPr lang="es" sz="1200" b="0" i="0" u="none">
                <a:solidFill>
                  <a:schemeClr val="bg2"/>
                </a:solidFill>
              </a:rPr>
              <a:t> </a:t>
            </a:r>
            <a:r>
              <a:rPr lang="es" sz="1200" b="0" i="0" u="none">
                <a:solidFill>
                  <a:schemeClr val="tx1">
                    <a:lumMod val="65000"/>
                    <a:lumOff val="35000"/>
                  </a:schemeClr>
                </a:solidFill>
              </a:rPr>
              <a:t>En unidades de elevación, la distancia sobre y debajo del suelo interpretado que el filtro permitirá que los datos sean retenidos Un filtro muy estrecho eliminará mas datos pero podria remover retornos válidos.</a:t>
            </a:r>
          </a:p>
        </p:txBody>
      </p:sp>
      <p:sp>
        <p:nvSpPr>
          <p:cNvPr id="7" name="TextBox 6"/>
          <p:cNvSpPr txBox="1"/>
          <p:nvPr/>
        </p:nvSpPr>
        <p:spPr>
          <a:xfrm>
            <a:off x="282388" y="1063560"/>
            <a:ext cx="4953000" cy="646331"/>
          </a:xfrm>
          <a:prstGeom prst="rect">
            <a:avLst/>
          </a:prstGeom>
          <a:noFill/>
        </p:spPr>
        <p:txBody>
          <a:bodyPr wrap="square" rtlCol="0">
            <a:spAutoFit/>
          </a:bodyPr>
          <a:lstStyle/>
          <a:p>
            <a:pPr algn="l" rtl="0"/>
            <a:r>
              <a:rPr lang="es" sz="1200" b="0" i="0" u="none" dirty="0">
                <a:solidFill>
                  <a:schemeClr val="tx1">
                    <a:lumMod val="65000"/>
                    <a:lumOff val="35000"/>
                  </a:schemeClr>
                </a:solidFill>
              </a:rPr>
              <a:t>En este ejemplo del Filtro </a:t>
            </a:r>
            <a:r>
              <a:rPr lang="es" sz="1200" b="0" i="0" u="none" dirty="0" smtClean="0">
                <a:solidFill>
                  <a:schemeClr val="tx1">
                    <a:lumMod val="65000"/>
                    <a:lumOff val="35000"/>
                  </a:schemeClr>
                </a:solidFill>
              </a:rPr>
              <a:t>Vegetación, </a:t>
            </a:r>
            <a:r>
              <a:rPr lang="es" sz="1200" b="0" i="0" u="none" dirty="0">
                <a:solidFill>
                  <a:schemeClr val="tx1">
                    <a:lumMod val="65000"/>
                    <a:lumOff val="35000"/>
                  </a:schemeClr>
                </a:solidFill>
              </a:rPr>
              <a:t>el Tamaño Ventana es muy pequeño para efectivamente remover la vegetacion de la presentación. </a:t>
            </a:r>
          </a:p>
        </p:txBody>
      </p:sp>
      <p:sp>
        <p:nvSpPr>
          <p:cNvPr id="8" name="Rectangle 7"/>
          <p:cNvSpPr/>
          <p:nvPr/>
        </p:nvSpPr>
        <p:spPr>
          <a:xfrm>
            <a:off x="282388" y="6174322"/>
            <a:ext cx="4572000" cy="800219"/>
          </a:xfrm>
          <a:prstGeom prst="rect">
            <a:avLst/>
          </a:prstGeom>
        </p:spPr>
        <p:txBody>
          <a:bodyPr>
            <a:spAutoFit/>
          </a:bodyPr>
          <a:lstStyle/>
          <a:p>
            <a:pPr algn="l" rtl="0"/>
            <a:r>
              <a:rPr lang="es" sz="1400" b="0" i="0" u="none">
                <a:solidFill>
                  <a:schemeClr val="tx1">
                    <a:lumMod val="65000"/>
                    <a:lumOff val="35000"/>
                  </a:schemeClr>
                </a:solidFill>
              </a:rPr>
              <a:t>En la segunda imagen el Tamaño Ventana es bueno, pero la Puerta esta eliminando algunos datos buenos.</a:t>
            </a:r>
          </a:p>
          <a:p>
            <a:endParaRPr lang="es" dirty="0">
              <a:solidFill>
                <a:schemeClr val="tx1">
                  <a:lumMod val="65000"/>
                  <a:lumOff val="35000"/>
                </a:schemeClr>
              </a:solidFill>
            </a:endParaRPr>
          </a:p>
        </p:txBody>
      </p:sp>
    </p:spTree>
    <p:extLst>
      <p:ext uri="{BB962C8B-B14F-4D97-AF65-F5344CB8AC3E}">
        <p14:creationId xmlns:p14="http://schemas.microsoft.com/office/powerpoint/2010/main" val="30913297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p>
        </p:txBody>
      </p:sp>
      <p:pic>
        <p:nvPicPr>
          <p:cNvPr id="3" name="Picture 2"/>
          <p:cNvPicPr/>
          <p:nvPr/>
        </p:nvPicPr>
        <p:blipFill>
          <a:blip r:embed="rId2"/>
          <a:stretch>
            <a:fillRect/>
          </a:stretch>
        </p:blipFill>
        <p:spPr>
          <a:xfrm>
            <a:off x="4083423" y="3814313"/>
            <a:ext cx="4572000" cy="2482850"/>
          </a:xfrm>
          <a:prstGeom prst="rect">
            <a:avLst/>
          </a:prstGeom>
          <a:ln>
            <a:noFill/>
          </a:ln>
          <a:effectLst/>
        </p:spPr>
      </p:pic>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347472" y="1247387"/>
            <a:ext cx="4580626" cy="2482850"/>
          </a:xfrm>
          <a:prstGeom prst="rect">
            <a:avLst/>
          </a:prstGeom>
          <a:ln>
            <a:noFill/>
          </a:ln>
          <a:effectLst/>
        </p:spPr>
      </p:pic>
      <p:sp>
        <p:nvSpPr>
          <p:cNvPr id="5" name="Rectangle 4"/>
          <p:cNvSpPr/>
          <p:nvPr/>
        </p:nvSpPr>
        <p:spPr>
          <a:xfrm>
            <a:off x="347472" y="3988839"/>
            <a:ext cx="3276600" cy="2246769"/>
          </a:xfrm>
          <a:prstGeom prst="rect">
            <a:avLst/>
          </a:prstGeom>
        </p:spPr>
        <p:txBody>
          <a:bodyPr wrap="square">
            <a:spAutoFit/>
          </a:bodyPr>
          <a:lstStyle/>
          <a:p>
            <a:pPr algn="l" rtl="0"/>
            <a:r>
              <a:rPr lang="es" sz="1400" b="0" i="0" u="none">
                <a:solidFill>
                  <a:schemeClr val="tx1">
                    <a:lumMod val="65000"/>
                    <a:lumOff val="35000"/>
                  </a:schemeClr>
                </a:solidFill>
              </a:rPr>
              <a:t>El resultado final de los datos filtrados ha removido una porción de el o en algunos casos el edificio completo. Salvar este XYZ le permitirá a las elevaciones del suelo ser observadas y utilizarlo donde este disponible. Procesamiento separado puede ser completado al exportar la construcción de datos XYZ si eso es de interés también. </a:t>
            </a:r>
          </a:p>
        </p:txBody>
      </p:sp>
      <p:sp>
        <p:nvSpPr>
          <p:cNvPr id="6" name="Rectangle 5"/>
          <p:cNvSpPr/>
          <p:nvPr/>
        </p:nvSpPr>
        <p:spPr>
          <a:xfrm>
            <a:off x="5237843" y="1580871"/>
            <a:ext cx="3276600" cy="1815882"/>
          </a:xfrm>
          <a:prstGeom prst="rect">
            <a:avLst/>
          </a:prstGeom>
        </p:spPr>
        <p:txBody>
          <a:bodyPr wrap="square">
            <a:spAutoFit/>
          </a:bodyPr>
          <a:lstStyle/>
          <a:p>
            <a:pPr algn="l" rtl="0"/>
            <a:r>
              <a:rPr lang="es" sz="1400" b="0" i="0" u="none" dirty="0">
                <a:solidFill>
                  <a:schemeClr val="tx1">
                    <a:lumMod val="65000"/>
                    <a:lumOff val="35000"/>
                  </a:schemeClr>
                </a:solidFill>
              </a:rPr>
              <a:t>La ventana Perfil tiene la habilidad de filtrar los datos en la presentación y también tiene la habilidad de filtrar el levantamiento entero. </a:t>
            </a:r>
            <a:r>
              <a:rPr lang="es" sz="1400" b="0" i="0" u="none" dirty="0" smtClean="0">
                <a:solidFill>
                  <a:schemeClr val="tx1">
                    <a:lumMod val="65000"/>
                    <a:lumOff val="35000"/>
                  </a:schemeClr>
                </a:solidFill>
              </a:rPr>
              <a:t>En la </a:t>
            </a:r>
            <a:r>
              <a:rPr lang="es" sz="1400" b="0" i="0" u="none" dirty="0">
                <a:solidFill>
                  <a:schemeClr val="tx1">
                    <a:lumMod val="65000"/>
                    <a:lumOff val="35000"/>
                  </a:schemeClr>
                </a:solidFill>
              </a:rPr>
              <a:t>imagen abajo los datos fueron filtrados justo en este perfil. Los prefiles estan apilados para permitir múltiples perfiles ser visibles en la ventana.  </a:t>
            </a:r>
          </a:p>
        </p:txBody>
      </p:sp>
    </p:spTree>
    <p:extLst>
      <p:ext uri="{BB962C8B-B14F-4D97-AF65-F5344CB8AC3E}">
        <p14:creationId xmlns:p14="http://schemas.microsoft.com/office/powerpoint/2010/main" val="3784934305"/>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6858</TotalTime>
  <Words>7366</Words>
  <Application>Microsoft Office PowerPoint</Application>
  <PresentationFormat>On-screen Show (4:3)</PresentationFormat>
  <Paragraphs>1018</Paragraphs>
  <Slides>132</Slides>
  <Notes>81</Notes>
  <HiddenSlides>0</HiddenSlides>
  <MMClips>4</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132</vt:i4>
      </vt:variant>
    </vt:vector>
  </HeadingPairs>
  <TitlesOfParts>
    <vt:vector size="143" baseType="lpstr">
      <vt:lpstr>Arial</vt:lpstr>
      <vt:lpstr>Wingdings</vt:lpstr>
      <vt:lpstr>Lucida Grande</vt:lpstr>
      <vt:lpstr>Verdana</vt:lpstr>
      <vt:lpstr>Calibri</vt:lpstr>
      <vt:lpstr>Segoe UI Emoji</vt:lpstr>
      <vt:lpstr>Courier New</vt:lpstr>
      <vt:lpstr>Times New Roman</vt:lpstr>
      <vt:lpstr>Bell Gossett Eco</vt:lpstr>
      <vt:lpstr>Bell Gossett</vt:lpstr>
      <vt:lpstr>Bitmap Image</vt:lpstr>
      <vt:lpstr>Procesamiento LiDAR</vt:lpstr>
      <vt:lpstr>Instalaciones LiDAR</vt:lpstr>
      <vt:lpstr>LiDAR - Escáneres de línea monohaz</vt:lpstr>
      <vt:lpstr>LiDAR - Escáneres Lِínea 360 </vt:lpstr>
      <vt:lpstr>LiDAR - Escáneres Multihaz </vt:lpstr>
      <vt:lpstr>LiDAR - Preferencias de Montaje</vt:lpstr>
      <vt:lpstr>Calibración LiDAR</vt:lpstr>
      <vt:lpstr>Entendiendo los Ejes de Calibración</vt:lpstr>
      <vt:lpstr>PowerPoint Presentation</vt:lpstr>
      <vt:lpstr>Colectando Datos Prueba Parcheo.</vt:lpstr>
      <vt:lpstr>Editando Datos de Prueba Parcheo</vt:lpstr>
      <vt:lpstr>Manualmente selecciones la línea a usar</vt:lpstr>
      <vt:lpstr>LiDAR - Prueba Parcheo</vt:lpstr>
      <vt:lpstr>LiDAR Prueba Parcheo</vt:lpstr>
      <vt:lpstr>Correcciones RTK y Configuración</vt:lpstr>
      <vt:lpstr>Cálculo Mareas RTK</vt:lpstr>
      <vt:lpstr>Elevación RTK</vt:lpstr>
      <vt:lpstr>HYPACK EQUIPOS</vt:lpstr>
      <vt:lpstr>Montaje Carga Util</vt:lpstr>
      <vt:lpstr>Diagrama  Conexiones del Sistema</vt:lpstr>
      <vt:lpstr>Cableado Interconexiones Carga Util</vt:lpstr>
      <vt:lpstr>VNC - Conexión a la Carga Util</vt:lpstr>
      <vt:lpstr>SBG MENSAJE RUTEADO</vt:lpstr>
      <vt:lpstr>SBG - Elipse</vt:lpstr>
      <vt:lpstr>ELIPSE 2-D Doble GNSS INS Miniatura</vt:lpstr>
      <vt:lpstr>Configuración Central SBG</vt:lpstr>
      <vt:lpstr>Brazos de Adrizamiento y Alineamiento SBG</vt:lpstr>
      <vt:lpstr>Posición Inicial y Tiempo / Fecha SBG</vt:lpstr>
      <vt:lpstr>SBG Parámetros de Asignación y Ayuda</vt:lpstr>
      <vt:lpstr>Ofsets Brazos Adrizamiento SBG</vt:lpstr>
      <vt:lpstr>Parámetros de Entrada y Salida SBG</vt:lpstr>
      <vt:lpstr>Salida Datos SBG - Puerto A</vt:lpstr>
      <vt:lpstr>Salida Datos SBG - Puerto E</vt:lpstr>
      <vt:lpstr>Velodyne - VLP16</vt:lpstr>
      <vt:lpstr>Sensor LiDAR en la Carga Util HYPACK</vt:lpstr>
      <vt:lpstr>VLP-16 Interfaz Web</vt:lpstr>
      <vt:lpstr>Modos Retorno VLP16</vt:lpstr>
      <vt:lpstr>Ratas Datos VLP-16</vt:lpstr>
      <vt:lpstr>Canales Velodyne</vt:lpstr>
      <vt:lpstr>SBG - Ruta Información SBG</vt:lpstr>
      <vt:lpstr>LEVANTAMIENTO</vt:lpstr>
      <vt:lpstr>Alineamiento SBG - Requerido para Levantamiento</vt:lpstr>
      <vt:lpstr>Presentaciones en Tiempo Real</vt:lpstr>
      <vt:lpstr>Separar Y Unir Datos</vt:lpstr>
      <vt:lpstr>Separador Datos - Divide el levantamiento en líneas.</vt:lpstr>
      <vt:lpstr>Separador de Datos &amp; Editor Unión</vt:lpstr>
      <vt:lpstr>Procesando Datos LiDAR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Editor SBET</vt:lpstr>
      <vt:lpstr>PowerPoint Presentation</vt:lpstr>
      <vt:lpstr>PowerPoint Presentation</vt:lpstr>
      <vt:lpstr>Etapa 2:  Edición Profundidad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Entendiendo los Filtros</vt:lpstr>
      <vt:lpstr>PowerPoint Presentation</vt:lpstr>
      <vt:lpstr>PowerPoint Presentation</vt:lpstr>
      <vt:lpstr>PowerPoint Presentation</vt:lpstr>
      <vt:lpstr>PowerPoint Presentation</vt:lpstr>
      <vt:lpstr>PowerPoint Presentation</vt:lpstr>
      <vt:lpstr>Filtro Vegetación</vt:lpstr>
      <vt:lpstr>Filtro Vegetación</vt:lpstr>
      <vt:lpstr>Filtro Vegetación</vt:lpstr>
      <vt:lpstr>Resultados Filtro Vegetación</vt:lpstr>
      <vt:lpstr>EDITANDO LOS DATOS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Edición en Nube - parte 2</vt:lpstr>
      <vt:lpstr>PowerPoint Presentation</vt:lpstr>
      <vt:lpstr>PowerPoint Presentation</vt:lpstr>
      <vt:lpstr>PowerPoint Presentation</vt:lpstr>
      <vt:lpstr>Bati y LiDAR combinado</vt:lpstr>
      <vt:lpstr>Proceso para Unir Bati y LiDAR</vt:lpstr>
      <vt:lpstr>Bati y LiDAR</vt:lpstr>
      <vt:lpstr>Bati y LiDAR Combinado</vt:lpstr>
      <vt:lpstr>Productos Finales para Datos LiDAR</vt:lpstr>
      <vt:lpstr>Productos Finales desde Datos LiDAR</vt:lpstr>
      <vt:lpstr>Malla 3D - reconstrucción Poisson</vt:lpstr>
      <vt:lpstr>Levantamiento Playa Hammonasset</vt:lpstr>
      <vt:lpstr>Herramientas Procesamiento dentro de HYPACK</vt:lpstr>
      <vt:lpstr>Configuración y Filtros Típicos para datos LiDAR</vt:lpstr>
      <vt:lpstr>Filtrando datos GPS malos</vt:lpstr>
      <vt:lpstr>Usando la Herramienta Selección Manual</vt:lpstr>
      <vt:lpstr>Vuelo Tiempo en el Sitio de Prueba NCDOT</vt:lpstr>
      <vt:lpstr>Datos Sensor Vuelo</vt:lpstr>
      <vt:lpstr>Volumen Pila de Almacenamiento. </vt:lpstr>
      <vt:lpstr>Volumen de Depósitos TIN</vt:lpstr>
      <vt:lpstr>Volumen Pila de Almacenamiento.</vt:lpstr>
      <vt:lpstr>Volumen Pila de Almacenamiento.</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203</cp:revision>
  <dcterms:created xsi:type="dcterms:W3CDTF">2014-07-07T18:31:44Z</dcterms:created>
  <dcterms:modified xsi:type="dcterms:W3CDTF">2020-02-21T14:20:30Z</dcterms:modified>
</cp:coreProperties>
</file>