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6"/>
  </p:notesMasterIdLst>
  <p:sldIdLst>
    <p:sldId id="387" r:id="rId5"/>
    <p:sldId id="344" r:id="rId6"/>
    <p:sldId id="390" r:id="rId7"/>
    <p:sldId id="437" r:id="rId8"/>
    <p:sldId id="438" r:id="rId9"/>
    <p:sldId id="298" r:id="rId10"/>
    <p:sldId id="296" r:id="rId11"/>
    <p:sldId id="388" r:id="rId12"/>
    <p:sldId id="257" r:id="rId13"/>
    <p:sldId id="434" r:id="rId14"/>
    <p:sldId id="435" r:id="rId15"/>
    <p:sldId id="313" r:id="rId16"/>
    <p:sldId id="441" r:id="rId17"/>
    <p:sldId id="300" r:id="rId18"/>
    <p:sldId id="302" r:id="rId19"/>
    <p:sldId id="301" r:id="rId20"/>
    <p:sldId id="361" r:id="rId21"/>
    <p:sldId id="362" r:id="rId22"/>
    <p:sldId id="393" r:id="rId23"/>
    <p:sldId id="442" r:id="rId24"/>
    <p:sldId id="259" r:id="rId25"/>
    <p:sldId id="304" r:id="rId26"/>
    <p:sldId id="391" r:id="rId27"/>
    <p:sldId id="363" r:id="rId28"/>
    <p:sldId id="305" r:id="rId29"/>
    <p:sldId id="306" r:id="rId30"/>
    <p:sldId id="307" r:id="rId31"/>
    <p:sldId id="392" r:id="rId32"/>
    <p:sldId id="364" r:id="rId33"/>
    <p:sldId id="365" r:id="rId34"/>
    <p:sldId id="366" r:id="rId35"/>
    <p:sldId id="367" r:id="rId36"/>
    <p:sldId id="368" r:id="rId37"/>
    <p:sldId id="308" r:id="rId38"/>
    <p:sldId id="369" r:id="rId39"/>
    <p:sldId id="262" r:id="rId40"/>
    <p:sldId id="371" r:id="rId41"/>
    <p:sldId id="372" r:id="rId42"/>
    <p:sldId id="373" r:id="rId43"/>
    <p:sldId id="287" r:id="rId44"/>
    <p:sldId id="374" r:id="rId45"/>
    <p:sldId id="377" r:id="rId46"/>
    <p:sldId id="378" r:id="rId47"/>
    <p:sldId id="379" r:id="rId48"/>
    <p:sldId id="396" r:id="rId49"/>
    <p:sldId id="397" r:id="rId50"/>
    <p:sldId id="310" r:id="rId51"/>
    <p:sldId id="311" r:id="rId52"/>
    <p:sldId id="380" r:id="rId53"/>
    <p:sldId id="382" r:id="rId54"/>
    <p:sldId id="422" r:id="rId5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F8ADC9-7213-43E4-A7E2-720C7748312A}">
          <p14:sldIdLst>
            <p14:sldId id="387"/>
            <p14:sldId id="344"/>
          </p14:sldIdLst>
        </p14:section>
        <p14:section name="Start" id="{A24E58D1-71EF-4652-A9A4-848DB08A085B}">
          <p14:sldIdLst>
            <p14:sldId id="390"/>
            <p14:sldId id="437"/>
            <p14:sldId id="438"/>
            <p14:sldId id="298"/>
            <p14:sldId id="296"/>
          </p14:sldIdLst>
        </p14:section>
        <p14:section name="Connecting" id="{202A3F33-DE86-44D9-B900-65912F9A71C4}">
          <p14:sldIdLst>
            <p14:sldId id="388"/>
            <p14:sldId id="257"/>
            <p14:sldId id="434"/>
          </p14:sldIdLst>
        </p14:section>
        <p14:section name="Surveying" id="{16863A5B-53FE-4CBA-A31A-0B6A7E4805C7}">
          <p14:sldIdLst>
            <p14:sldId id="435"/>
            <p14:sldId id="313"/>
            <p14:sldId id="441"/>
            <p14:sldId id="300"/>
            <p14:sldId id="302"/>
            <p14:sldId id="301"/>
          </p14:sldIdLst>
        </p14:section>
        <p14:section name="Editing" id="{8775084C-5F7C-42EB-87E9-E2E849611681}">
          <p14:sldIdLst>
            <p14:sldId id="361"/>
            <p14:sldId id="362"/>
            <p14:sldId id="393"/>
            <p14:sldId id="442"/>
            <p14:sldId id="259"/>
            <p14:sldId id="304"/>
            <p14:sldId id="391"/>
            <p14:sldId id="363"/>
            <p14:sldId id="305"/>
            <p14:sldId id="306"/>
            <p14:sldId id="307"/>
            <p14:sldId id="392"/>
            <p14:sldId id="364"/>
            <p14:sldId id="365"/>
            <p14:sldId id="366"/>
            <p14:sldId id="367"/>
            <p14:sldId id="368"/>
            <p14:sldId id="308"/>
            <p14:sldId id="369"/>
            <p14:sldId id="262"/>
            <p14:sldId id="371"/>
            <p14:sldId id="372"/>
            <p14:sldId id="373"/>
            <p14:sldId id="287"/>
            <p14:sldId id="374"/>
            <p14:sldId id="377"/>
            <p14:sldId id="378"/>
            <p14:sldId id="379"/>
            <p14:sldId id="396"/>
            <p14:sldId id="397"/>
            <p14:sldId id="310"/>
            <p14:sldId id="311"/>
            <p14:sldId id="380"/>
            <p14:sldId id="382"/>
          </p14:sldIdLst>
        </p14:section>
        <p14:section name="The End" id="{54D501DD-E5A8-4E5F-BD75-32CEE6925298}">
          <p14:sldIdLst>
            <p14:sldId id="4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6E253-010A-4183-9938-A2791EA54D83}" v="481" dt="2021-12-13T13:52:32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059A1-1CF4-4267-ADAF-17D27B438BB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DEC26-C67E-4A36-9413-484D71F7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3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Stressed Water Supply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Maintain the health of traditional water sources and execute a water source diversification strategy  </a:t>
            </a: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Xylem’s leading-edge technologies monitor, pump and treat water from all sources and enable water reuse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Aging Infrastructure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Utilities have to effectively assess and identify high-risk areas for repair/replacement before problems occur</a:t>
            </a: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Xylem’s intelligent pipeline and critical infrastructure services perform condition assessment, identify defective assets, provide bypass services and replacement technologies, reduce or eliminate combined sewer overflows and leaks/non-revenue water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Stormwater &amp; Flooding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Significant increase in severe weather patterns is causing flooding and related damages to communities</a:t>
            </a: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Xylem’s flood management solutions include sensors for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early warnings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dewatering for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disaster response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communications for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and submersible pumping for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resilient infrastructure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Regulatory Compliance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Utilities must successfully comply with a growing body of compliance regulations</a:t>
            </a: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Xylem’s analytics and sensors evaluate a broad range of water quality parameters, and our technologies treat water and wastewater to meet regulatory standards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Non-Revenue Water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Utilities have an important opportunity to reduce persistent and costly water losses from leaks and faulty meter readings</a:t>
            </a: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Xylem’s broad portfolio of solutions monitors for, and identifies, water leaks, as well as faulty meters. Our communications network enables point-to-multipoint communications throughout the system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Operating Strategy Reducing Costs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Utilities want to lower operating and energy costs, and leverage new revenue opportunities</a:t>
            </a: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Xylem offers industry-leading pumping and treatment solutions for energy efficiency, and software-enabled solutions to optimize operations and identify revenue opportunities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937BF-DD90-4A42-A696-A87EFA3DBD27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0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>
            <a:extLst>
              <a:ext uri="{FF2B5EF4-FFF2-40B4-BE49-F238E27FC236}">
                <a16:creationId xmlns:a16="http://schemas.microsoft.com/office/drawing/2014/main" id="{D1625BCE-31BC-47AD-856B-5B795A9A08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4710FD6-7FF5-409B-A8D8-C309A203225A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24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C097D1C6-B208-4092-A6FD-0454B4691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34BEADF1-A905-4824-9CED-0E0E4451E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7566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A3EA35C1-74DD-4AB7-948F-BAF4F6CC93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55F060D-85E0-4CDB-9455-C5F6A4E9BDB2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29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0F48964-8C84-4D70-8E4E-BD2A91CB9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0C09EBC-E216-4C09-8F3C-AB06473CF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66591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>
            <a:extLst>
              <a:ext uri="{FF2B5EF4-FFF2-40B4-BE49-F238E27FC236}">
                <a16:creationId xmlns:a16="http://schemas.microsoft.com/office/drawing/2014/main" id="{495619F6-3FE3-4182-8325-D2F174AE42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19F61C7E-CBC5-40D6-8BAE-28B4D10EE975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30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7BF69341-53EE-4FF0-8FA4-43CC323F86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30FEFDCC-97D8-4E1F-AF3E-F999F3D1A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4817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>
            <a:extLst>
              <a:ext uri="{FF2B5EF4-FFF2-40B4-BE49-F238E27FC236}">
                <a16:creationId xmlns:a16="http://schemas.microsoft.com/office/drawing/2014/main" id="{B771B819-029D-4450-9C4C-6056C03589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255A6FF0-D7FD-405D-95C2-DE0E29E133FC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36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7587" name="Rectangle 1">
            <a:extLst>
              <a:ext uri="{FF2B5EF4-FFF2-40B4-BE49-F238E27FC236}">
                <a16:creationId xmlns:a16="http://schemas.microsoft.com/office/drawing/2014/main" id="{5D0C9B4A-C401-4A04-8199-3098C41D9C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ECCA2B1F-698F-4F1D-AB02-E49EAFE95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66470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extLst>
              <a:ext uri="{FF2B5EF4-FFF2-40B4-BE49-F238E27FC236}">
                <a16:creationId xmlns:a16="http://schemas.microsoft.com/office/drawing/2014/main" id="{CC7DACAC-2829-41B1-A5D5-0F1913BA1B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82922691-FC0C-48AA-A250-D36DE8A7BE02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37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7BCA1F9E-AB70-4D44-BB2C-A5B5B5CEE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7199C20C-A560-4B22-9305-1CA95032C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1264522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>
            <a:extLst>
              <a:ext uri="{FF2B5EF4-FFF2-40B4-BE49-F238E27FC236}">
                <a16:creationId xmlns:a16="http://schemas.microsoft.com/office/drawing/2014/main" id="{ECE37E24-3B11-4C35-B0E4-354F73AB86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82D164D1-CC21-4133-847A-82294A18ACC6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38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2699B249-53A0-4ED7-B25B-E12819788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5FAEA02-D150-4588-BB02-EB02E77449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06506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>
            <a:extLst>
              <a:ext uri="{FF2B5EF4-FFF2-40B4-BE49-F238E27FC236}">
                <a16:creationId xmlns:a16="http://schemas.microsoft.com/office/drawing/2014/main" id="{0B511352-E17C-4EF5-935C-CFE8E23838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AA48A1D-4BD6-4216-971D-DD84BE0C62F0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39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1683" name="Rectangle 1">
            <a:extLst>
              <a:ext uri="{FF2B5EF4-FFF2-40B4-BE49-F238E27FC236}">
                <a16:creationId xmlns:a16="http://schemas.microsoft.com/office/drawing/2014/main" id="{ECB67329-67A8-4731-9D3B-38C71E91B0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D83E1E73-8563-406C-95FD-9CB132987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3052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>
            <a:extLst>
              <a:ext uri="{FF2B5EF4-FFF2-40B4-BE49-F238E27FC236}">
                <a16:creationId xmlns:a16="http://schemas.microsoft.com/office/drawing/2014/main" id="{922ED18C-492F-4116-AB45-C131BC4FCB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EFDC2CA3-9F70-4B7D-85E2-1C74BA5DC63F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40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48C79D38-7430-46C8-BF45-855A2286F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9548C3D-502D-4B0B-81A4-A7FA7D5E2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47360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>
            <a:extLst>
              <a:ext uri="{FF2B5EF4-FFF2-40B4-BE49-F238E27FC236}">
                <a16:creationId xmlns:a16="http://schemas.microsoft.com/office/drawing/2014/main" id="{DD5CC1E8-0273-449A-BEF0-98EBCB7397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C6FE0C8A-C630-4FA3-B649-185C2014AC77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41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75779" name="Rectangle 1">
            <a:extLst>
              <a:ext uri="{FF2B5EF4-FFF2-40B4-BE49-F238E27FC236}">
                <a16:creationId xmlns:a16="http://schemas.microsoft.com/office/drawing/2014/main" id="{D65A66B4-4C64-4A4B-8F0C-B118B701B0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8F6C9E08-1CB7-4ACB-B29B-A4FB4E28E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97679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>
            <a:extLst>
              <a:ext uri="{FF2B5EF4-FFF2-40B4-BE49-F238E27FC236}">
                <a16:creationId xmlns:a16="http://schemas.microsoft.com/office/drawing/2014/main" id="{9B98A6A3-48EF-4CD5-98F3-0D4680DCF9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3807A8D-D623-4B6D-89BD-CA14499D2B7E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49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87043" name="Rectangle 1">
            <a:extLst>
              <a:ext uri="{FF2B5EF4-FFF2-40B4-BE49-F238E27FC236}">
                <a16:creationId xmlns:a16="http://schemas.microsoft.com/office/drawing/2014/main" id="{864B93E1-D31C-45D5-B45F-13E244095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F646F3C2-4E17-4028-9A9B-E243A195B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1539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ones we use for surveying are much more powerful and much more sensitive.</a:t>
            </a:r>
          </a:p>
          <a:p>
            <a:r>
              <a:rPr lang="en-US" dirty="0"/>
              <a:t>So sensitive that they are affected by solar storms from the sun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3A5F2-2DF9-1D48-A4E2-5D75BCCC51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8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>
            <a:extLst>
              <a:ext uri="{FF2B5EF4-FFF2-40B4-BE49-F238E27FC236}">
                <a16:creationId xmlns:a16="http://schemas.microsoft.com/office/drawing/2014/main" id="{C47518B9-C134-4679-917A-593BD9DADA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A822F4C-D2AD-412D-AEFA-C54E6167F6DF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50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92163" name="Rectangle 1">
            <a:extLst>
              <a:ext uri="{FF2B5EF4-FFF2-40B4-BE49-F238E27FC236}">
                <a16:creationId xmlns:a16="http://schemas.microsoft.com/office/drawing/2014/main" id="{E9AFDF95-68CE-4057-8CF0-3076960379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2">
            <a:extLst>
              <a:ext uri="{FF2B5EF4-FFF2-40B4-BE49-F238E27FC236}">
                <a16:creationId xmlns:a16="http://schemas.microsoft.com/office/drawing/2014/main" id="{C0F0FEA9-B0A6-4501-BB68-256FDBBBF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7436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3A5F2-2DF9-1D48-A4E2-5D75BCCC51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9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>
            <a:extLst>
              <a:ext uri="{FF2B5EF4-FFF2-40B4-BE49-F238E27FC236}">
                <a16:creationId xmlns:a16="http://schemas.microsoft.com/office/drawing/2014/main" id="{7DBA6D74-F65D-419E-BCD3-50D84D5B93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DA3F74E-6112-4250-908B-EC926E5F98C3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eaLnBrk="1"/>
              <a:t>9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81923" name="Rectangle 1">
            <a:extLst>
              <a:ext uri="{FF2B5EF4-FFF2-40B4-BE49-F238E27FC236}">
                <a16:creationId xmlns:a16="http://schemas.microsoft.com/office/drawing/2014/main" id="{67185B7E-7ACA-4509-9B90-D6948E460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C8739067-B119-45DF-834A-ED2E85AA1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1155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4CEE9E7-24C3-465D-AD89-FF9DB00ACAF4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 eaLnBrk="1"/>
              <a:t>13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fr-FR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C9320042-067B-4663-B086-A75D7505F5C1}" type="slidenum">
              <a:rPr lang="fr-F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pPr hangingPunct="1">
                <a:lnSpc>
                  <a:spcPct val="100000"/>
                </a:lnSpc>
              </a:pPr>
              <a:t>13</a:t>
            </a:fld>
            <a:endParaRPr lang="fr-FR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3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095D6787-3F1E-48FF-8F3B-5C7EBB7777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F2EC267B-01EC-4302-BDFE-71F063B4237B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14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87A244C6-8F52-40F6-A1B3-E672262D7D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47F82CBB-2A01-41CA-AC0A-CC4E2E4C91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fr-FR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8208559B-298E-4E2C-B549-E297564D3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6D7EF37-DECB-4D7F-BD5F-3E87C0E0DA9F}" type="slidenum">
              <a:rPr lang="fr-F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14</a:t>
            </a:fld>
            <a:endParaRPr lang="fr-FR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7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B3C457FD-76C9-430A-A086-89EB0F5577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DE764FBD-9BD5-45E0-95F9-902C9B0D1081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15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B8BD31EA-D2DF-4686-BEBF-61EB5473E3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87BD2F9-7F17-4D9E-93D3-AF4DCA4E8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fr-FR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95E476CF-BEB1-4FA6-93DD-26A642BAB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DA039766-F6B1-4F8A-B8DE-CA94D4E35A6D}" type="slidenum">
              <a:rPr lang="fr-F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15</a:t>
            </a:fld>
            <a:endParaRPr lang="fr-FR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1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4C319D6D-FD55-44E9-8295-F52A344A20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4D41D54F-C272-4DF0-AA57-39C6863BCF30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16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869A0FC4-8751-4DD7-B65F-99527CCDB3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D2B51868-2D9E-4B34-88C6-788717B69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fr-FR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4037" name="Text Box 3">
            <a:extLst>
              <a:ext uri="{FF2B5EF4-FFF2-40B4-BE49-F238E27FC236}">
                <a16:creationId xmlns:a16="http://schemas.microsoft.com/office/drawing/2014/main" id="{D986DEDC-A8B9-49DE-81F0-B315D4CF4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C15515A-E5C5-46E6-A51E-B0E1C907CCFA}" type="slidenum">
              <a:rPr lang="fr-FR" altLang="en-US" sz="18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16</a:t>
            </a:fld>
            <a:endParaRPr lang="fr-FR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7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8702D40D-3B1B-4F31-969D-755346D9EE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CC3DBC0E-5875-4B34-81AE-E8A54FF046C0}" type="slidenum">
              <a:rPr lang="fr-FR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>
                <a:lnSpc>
                  <a:spcPct val="95000"/>
                </a:lnSpc>
              </a:pPr>
              <a:t>21</a:t>
            </a:fld>
            <a:endParaRPr lang="fr-FR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5D262C5D-202F-4F14-A2E5-4A9D70BE2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5AC1B0C-0F26-4031-A0FA-72B6018C8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1542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-Purp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941984"/>
            <a:ext cx="7549079" cy="2743200"/>
          </a:xfrm>
          <a:prstGeom prst="rect">
            <a:avLst/>
          </a:prstGeom>
        </p:spPr>
        <p:txBody>
          <a:bodyPr tIns="0" bIns="0" rtlCol="0" anchor="b" anchorCtr="0">
            <a:noAutofit/>
          </a:bodyPr>
          <a:lstStyle>
            <a:lvl1pPr>
              <a:lnSpc>
                <a:spcPct val="80000"/>
              </a:lnSpc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D7A56-0967-D442-92A0-85A847FD6B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7880"/>
            <a:ext cx="119030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19" y="402336"/>
            <a:ext cx="1829276" cy="6452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3A769E-7BA6-40F8-9174-818ACE5F72AD}"/>
              </a:ext>
            </a:extLst>
          </p:cNvPr>
          <p:cNvSpPr txBox="1"/>
          <p:nvPr/>
        </p:nvSpPr>
        <p:spPr>
          <a:xfrm>
            <a:off x="1631703" y="6146910"/>
            <a:ext cx="342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HYPACK 2022 – Training Event</a:t>
            </a:r>
          </a:p>
        </p:txBody>
      </p:sp>
      <p:pic>
        <p:nvPicPr>
          <p:cNvPr id="14" name="Picture 13" descr="A picture containing cup&#10;&#10;Description automatically generated">
            <a:extLst>
              <a:ext uri="{FF2B5EF4-FFF2-40B4-BE49-F238E27FC236}">
                <a16:creationId xmlns:a16="http://schemas.microsoft.com/office/drawing/2014/main" id="{35CE9B9A-6D40-4024-904F-16C6EBF90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46" y="5997278"/>
            <a:ext cx="773757" cy="7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2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A9DB8-0C28-3641-BEED-8EE8DF37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3"/>
          <a:stretch/>
        </p:blipFill>
        <p:spPr>
          <a:xfrm>
            <a:off x="789478" y="6099659"/>
            <a:ext cx="11113522" cy="647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0667AA-22B6-324D-A947-DB04F2668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044" y="6263439"/>
            <a:ext cx="1371957" cy="4839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F4FA756-AEE3-47B7-89C9-EBBF6D66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20" y="110652"/>
            <a:ext cx="11277598" cy="989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B4D76-A24F-4DB9-97D0-E7F82EFF8D07}"/>
              </a:ext>
            </a:extLst>
          </p:cNvPr>
          <p:cNvSpPr txBox="1"/>
          <p:nvPr userDrawn="1"/>
        </p:nvSpPr>
        <p:spPr>
          <a:xfrm>
            <a:off x="1631703" y="6146910"/>
            <a:ext cx="342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HYPACK 2022 – Training Event</a:t>
            </a:r>
          </a:p>
        </p:txBody>
      </p:sp>
      <p:pic>
        <p:nvPicPr>
          <p:cNvPr id="8" name="Picture 7" descr="A picture containing cup&#10;&#10;Description automatically generated">
            <a:extLst>
              <a:ext uri="{FF2B5EF4-FFF2-40B4-BE49-F238E27FC236}">
                <a16:creationId xmlns:a16="http://schemas.microsoft.com/office/drawing/2014/main" id="{5CF65668-6086-4FD6-8AA8-FB91F81893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7946" y="5997278"/>
            <a:ext cx="773757" cy="7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3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Title Only-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1"/>
            <a:ext cx="11277489" cy="989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DC44BB-4EA1-A144-B619-C31CCFF20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0"/>
          <a:stretch/>
        </p:blipFill>
        <p:spPr>
          <a:xfrm>
            <a:off x="785652" y="6099862"/>
            <a:ext cx="11117349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667AA-22B6-324D-A947-DB04F2668F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31044" y="6263643"/>
            <a:ext cx="1371957" cy="4839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CB7E9E-36C9-4548-A46E-907283E2910C}"/>
              </a:ext>
            </a:extLst>
          </p:cNvPr>
          <p:cNvSpPr txBox="1"/>
          <p:nvPr userDrawn="1"/>
        </p:nvSpPr>
        <p:spPr>
          <a:xfrm>
            <a:off x="1631703" y="6146910"/>
            <a:ext cx="3424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HYPACK 2022 – Training Event</a:t>
            </a:r>
          </a:p>
        </p:txBody>
      </p:sp>
      <p:pic>
        <p:nvPicPr>
          <p:cNvPr id="11" name="Picture 10" descr="A picture containing cup&#10;&#10;Description automatically generated">
            <a:extLst>
              <a:ext uri="{FF2B5EF4-FFF2-40B4-BE49-F238E27FC236}">
                <a16:creationId xmlns:a16="http://schemas.microsoft.com/office/drawing/2014/main" id="{FDCCB1FC-AF27-47A0-8BB7-D27F84F3B3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946" y="5997278"/>
            <a:ext cx="773757" cy="7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4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2BE7CB-04AA-4542-9200-874B58C6CC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33"/>
          <a:stretch/>
        </p:blipFill>
        <p:spPr>
          <a:xfrm>
            <a:off x="789478" y="6099659"/>
            <a:ext cx="11113522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1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</p:sldLayoutIdLst>
  <p:txStyles>
    <p:titleStyle>
      <a:lvl1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2pPr>
      <a:lvl3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3pPr>
      <a:lvl4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4pPr>
      <a:lvl5pPr algn="l" defTabSz="608013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800">
          <a:solidFill>
            <a:srgbClr val="53565A"/>
          </a:solidFill>
          <a:latin typeface="Arial" pitchFamily="34" charset="0"/>
          <a:ea typeface="ヒラギノ角ゴ Pro W3" charset="0"/>
          <a:cs typeface="Arial" pitchFamily="34" charset="0"/>
        </a:defRPr>
      </a:lvl5pPr>
      <a:lvl6pPr marL="609458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1218915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828373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2437830" algn="l" defTabSz="609458" rtl="0" eaLnBrk="1" fontAlgn="base" hangingPunct="1">
        <a:lnSpc>
          <a:spcPts val="3866"/>
        </a:lnSpc>
        <a:spcBef>
          <a:spcPct val="0"/>
        </a:spcBef>
        <a:spcAft>
          <a:spcPct val="0"/>
        </a:spcAft>
        <a:defRPr sz="3732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0" indent="0" algn="l" defTabSz="608013" rtl="0" eaLnBrk="1" fontAlgn="base" hangingPunct="1">
        <a:spcBef>
          <a:spcPct val="0"/>
        </a:spcBef>
        <a:spcAft>
          <a:spcPts val="800"/>
        </a:spcAft>
        <a:buClr>
          <a:schemeClr val="bg2"/>
        </a:buClr>
        <a:buFont typeface="Arial" charset="0"/>
        <a:defRPr sz="2200"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180975" indent="-180975" algn="l" defTabSz="608013" rtl="0" eaLnBrk="1" fontAlgn="base" hangingPunct="1">
        <a:spcBef>
          <a:spcPct val="0"/>
        </a:spcBef>
        <a:spcAft>
          <a:spcPts val="538"/>
        </a:spcAft>
        <a:buClrTx/>
        <a:buSzPct val="100000"/>
        <a:buFont typeface="Arial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363538" indent="-180975" algn="l" defTabSz="608013" rtl="0" eaLnBrk="1" fontAlgn="base" hangingPunct="1">
        <a:spcBef>
          <a:spcPct val="0"/>
        </a:spcBef>
        <a:spcAft>
          <a:spcPts val="538"/>
        </a:spcAft>
        <a:buFont typeface="Lucida Grande" charset="0"/>
        <a:buChar char="-"/>
        <a:defRPr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547688" indent="-180975" algn="l" defTabSz="608013" rtl="0" eaLnBrk="1" fontAlgn="base" hangingPunct="1">
        <a:spcBef>
          <a:spcPct val="0"/>
        </a:spcBef>
        <a:spcAft>
          <a:spcPts val="538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728663" indent="-180975" algn="l" defTabSz="608013" rtl="0" eaLnBrk="1" fontAlgn="base" hangingPunct="1">
        <a:spcBef>
          <a:spcPct val="0"/>
        </a:spcBef>
        <a:spcAft>
          <a:spcPts val="538"/>
        </a:spcAft>
        <a:buFont typeface="Lucida Grande" charset="0"/>
        <a:buChar char="-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3352018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75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933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91" indent="-304729" algn="l" defTabSz="609458" rtl="0" eaLnBrk="1" latinLnBrk="0" hangingPunct="1">
        <a:spcBef>
          <a:spcPct val="20000"/>
        </a:spcBef>
        <a:buFont typeface="Arial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58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15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73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830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89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747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204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662" algn="l" defTabSz="60945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garpoet.net/2010/08/magnetic-attraction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magnet.org/data-donnee/download-eng.php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hypack.com/support/visitor/index.php?/LiveChat/Chat/Request/_sessionID=uldLlWxjCstAadc8e3e434ecaff6151a1935473db5d95454bce6ryxs99pjTF5daVD6sRxXwWj9eGb/_proactive=0/_filterDepartmentID=/_randomNumber=20/_fullName=/_email=/_promptType=chat" TargetMode="External"/><Relationship Id="rId2" Type="http://schemas.openxmlformats.org/officeDocument/2006/relationships/hyperlink" Target="https://www.youtube.com/user/HYPACK2013/video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hypack.com/" TargetMode="External"/><Relationship Id="rId5" Type="http://schemas.openxmlformats.org/officeDocument/2006/relationships/hyperlink" Target="http://www.ustream.tv/channel/hypack" TargetMode="External"/><Relationship Id="rId4" Type="http://schemas.openxmlformats.org/officeDocument/2006/relationships/hyperlink" Target="https://www.youtube.com/channel/UCOzhxa2gkVQD3ArsKVXiXn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ntermagnet.org/index-eng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Magnetometer Survey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332C-02C5-4640-B3DB-0365B42EAC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5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EDAEF1C-405D-44C3-ADE4-56FB5EA61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835" y="3024632"/>
            <a:ext cx="594360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Setting Up A Magnetometer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7072" y="838644"/>
            <a:ext cx="8386763" cy="4691063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 the instructions for your towfish from last section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the “Magnet” device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“Magnet” selected on the right, click “Setup”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Configure your device in this window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16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the Survey Connect tab and Offsets tab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2CB27E-E4A5-43C8-B0A7-4C12863402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809433-9994-4F01-ABA4-BB1090C60C8D}"/>
              </a:ext>
            </a:extLst>
          </p:cNvPr>
          <p:cNvSpPr/>
          <p:nvPr/>
        </p:nvSpPr>
        <p:spPr>
          <a:xfrm>
            <a:off x="2200682" y="3513618"/>
            <a:ext cx="881605" cy="238125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A711CF-7604-4B8D-B738-4A7188838FAB}"/>
              </a:ext>
            </a:extLst>
          </p:cNvPr>
          <p:cNvSpPr/>
          <p:nvPr/>
        </p:nvSpPr>
        <p:spPr>
          <a:xfrm>
            <a:off x="4011275" y="5001363"/>
            <a:ext cx="881605" cy="238125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A0C6D9-1CBA-476C-B17A-6E52E2659C66}"/>
              </a:ext>
            </a:extLst>
          </p:cNvPr>
          <p:cNvSpPr/>
          <p:nvPr/>
        </p:nvSpPr>
        <p:spPr>
          <a:xfrm>
            <a:off x="6271525" y="3675781"/>
            <a:ext cx="1186405" cy="297561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C86034-89A8-4C4E-AABF-CB239F934548}"/>
              </a:ext>
            </a:extLst>
          </p:cNvPr>
          <p:cNvSpPr/>
          <p:nvPr/>
        </p:nvSpPr>
        <p:spPr>
          <a:xfrm>
            <a:off x="6270729" y="5082477"/>
            <a:ext cx="1186405" cy="297561"/>
          </a:xfrm>
          <a:prstGeom prst="round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05F37-034C-44DF-A2B7-BBCEFE52FA91}"/>
              </a:ext>
            </a:extLst>
          </p:cNvPr>
          <p:cNvSpPr txBox="1"/>
          <p:nvPr/>
        </p:nvSpPr>
        <p:spPr>
          <a:xfrm>
            <a:off x="1887775" y="3464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E0EE0-EC77-4C7D-B487-9B0894A50553}"/>
              </a:ext>
            </a:extLst>
          </p:cNvPr>
          <p:cNvSpPr txBox="1"/>
          <p:nvPr/>
        </p:nvSpPr>
        <p:spPr>
          <a:xfrm>
            <a:off x="3698368" y="49357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352270-0EBF-4CF5-93C8-A186C59DD101}"/>
              </a:ext>
            </a:extLst>
          </p:cNvPr>
          <p:cNvSpPr txBox="1"/>
          <p:nvPr/>
        </p:nvSpPr>
        <p:spPr>
          <a:xfrm>
            <a:off x="5967058" y="36233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B58A17-FC32-484E-9A3E-A0DB47BB23B3}"/>
              </a:ext>
            </a:extLst>
          </p:cNvPr>
          <p:cNvSpPr txBox="1"/>
          <p:nvPr/>
        </p:nvSpPr>
        <p:spPr>
          <a:xfrm>
            <a:off x="5957822" y="50824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01E57-4B65-4858-8BBE-E75442B08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517" b="11738"/>
          <a:stretch/>
        </p:blipFill>
        <p:spPr>
          <a:xfrm>
            <a:off x="8532351" y="2127342"/>
            <a:ext cx="2288167" cy="321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A138AA6-8BEC-4569-BC18-CBC2E450F3C6}"/>
              </a:ext>
            </a:extLst>
          </p:cNvPr>
          <p:cNvCxnSpPr>
            <a:stCxn id="14" idx="3"/>
          </p:cNvCxnSpPr>
          <p:nvPr/>
        </p:nvCxnSpPr>
        <p:spPr>
          <a:xfrm flipV="1">
            <a:off x="7457134" y="2918159"/>
            <a:ext cx="916881" cy="23130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382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Magnetometer Surveying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6D210-035C-4A47-B820-D121E08EAD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34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373D10-9FC0-4A09-B3AC-8A9A25B0878A}"/>
              </a:ext>
            </a:extLst>
          </p:cNvPr>
          <p:cNvGrpSpPr/>
          <p:nvPr/>
        </p:nvGrpSpPr>
        <p:grpSpPr>
          <a:xfrm>
            <a:off x="4431047" y="322930"/>
            <a:ext cx="5680002" cy="5727142"/>
            <a:chOff x="5863776" y="1099665"/>
            <a:chExt cx="4311442" cy="49723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3F83C3-2BA6-4923-B3BF-04C3EA11C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3776" y="1099665"/>
              <a:ext cx="4311442" cy="4962948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7654B1-71F9-4B93-B763-ED72BB2F0C98}"/>
                </a:ext>
              </a:extLst>
            </p:cNvPr>
            <p:cNvSpPr/>
            <p:nvPr/>
          </p:nvSpPr>
          <p:spPr>
            <a:xfrm>
              <a:off x="8934670" y="5424347"/>
              <a:ext cx="647700" cy="6477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F3B14D-0343-4B8E-A607-1C52A86818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0378" y="1246733"/>
              <a:ext cx="1736326" cy="4405116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DDB013-EC6C-4230-910F-21EB20904F33}"/>
                </a:ext>
              </a:extLst>
            </p:cNvPr>
            <p:cNvSpPr/>
            <p:nvPr/>
          </p:nvSpPr>
          <p:spPr>
            <a:xfrm>
              <a:off x="9038748" y="5616276"/>
              <a:ext cx="315913" cy="215900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</p:grpSp>
      <p:sp>
        <p:nvSpPr>
          <p:cNvPr id="93186" name="Text Box 2">
            <a:extLst>
              <a:ext uri="{FF2B5EF4-FFF2-40B4-BE49-F238E27FC236}">
                <a16:creationId xmlns:a16="http://schemas.microsoft.com/office/drawing/2014/main" id="{E22765D0-16F7-4074-ACCF-B89C925BF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89646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Planning Your Survey</a:t>
            </a:r>
          </a:p>
        </p:txBody>
      </p:sp>
      <p:sp>
        <p:nvSpPr>
          <p:cNvPr id="93188" name="TextBox 4">
            <a:extLst>
              <a:ext uri="{FF2B5EF4-FFF2-40B4-BE49-F238E27FC236}">
                <a16:creationId xmlns:a16="http://schemas.microsoft.com/office/drawing/2014/main" id="{7DAB8A15-E227-42A9-B7C4-DC2FA6FFE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759" y="3181068"/>
            <a:ext cx="2622158" cy="1122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/>
              <a:t>100 Kilograms of iron is not going to be detectable at a range of 20 meters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F4B343-9CF5-4B5D-92B0-EC59E8F7E0AD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760823" y="3818021"/>
            <a:ext cx="4913962" cy="1743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B744AF3-4C76-4727-957D-F50A8FFE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Your Survey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D8D38-60E4-4F89-940C-F2C35BC32DF3}"/>
              </a:ext>
            </a:extLst>
          </p:cNvPr>
          <p:cNvSpPr txBox="1"/>
          <p:nvPr/>
        </p:nvSpPr>
        <p:spPr>
          <a:xfrm>
            <a:off x="559398" y="1360225"/>
            <a:ext cx="360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Understanding the target and the range detection will allow the user to plan the line spacing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Magnetometer Data in HYPACK</a:t>
            </a: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 rotWithShape="1">
          <a:blip r:embed="rId3"/>
          <a:srcRect l="1275" t="696" r="2096" b="1059"/>
          <a:stretch/>
        </p:blipFill>
        <p:spPr bwMode="auto">
          <a:xfrm>
            <a:off x="1558403" y="916093"/>
            <a:ext cx="3122507" cy="502581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1955005" y="2553968"/>
            <a:ext cx="273428" cy="0"/>
          </a:xfrm>
          <a:prstGeom prst="straightConnector1">
            <a:avLst/>
          </a:prstGeom>
          <a:ln w="6350">
            <a:solidFill>
              <a:srgbClr val="0B608B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9" name="TextBox 4"/>
          <p:cNvSpPr txBox="1">
            <a:spLocks noChangeArrowheads="1"/>
          </p:cNvSpPr>
          <p:nvPr/>
        </p:nvSpPr>
        <p:spPr bwMode="auto">
          <a:xfrm>
            <a:off x="1888665" y="2218368"/>
            <a:ext cx="4491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/>
              <a:t>10 nT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541631" y="2553968"/>
            <a:ext cx="273428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3801" name="TextBox 17"/>
          <p:cNvSpPr txBox="1">
            <a:spLocks noChangeArrowheads="1"/>
          </p:cNvSpPr>
          <p:nvPr/>
        </p:nvSpPr>
        <p:spPr bwMode="auto">
          <a:xfrm>
            <a:off x="2441818" y="2241520"/>
            <a:ext cx="5068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/>
              <a:t>100 nT</a:t>
            </a:r>
          </a:p>
        </p:txBody>
      </p:sp>
      <p:cxnSp>
        <p:nvCxnSpPr>
          <p:cNvPr id="7" name="Straight Arrow Connector 6"/>
          <p:cNvCxnSpPr>
            <a:endCxn id="33801" idx="0"/>
          </p:cNvCxnSpPr>
          <p:nvPr/>
        </p:nvCxnSpPr>
        <p:spPr bwMode="auto">
          <a:xfrm flipH="1">
            <a:off x="2695253" y="1384126"/>
            <a:ext cx="187746" cy="857395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33799" idx="0"/>
          </p:cNvCxnSpPr>
          <p:nvPr/>
        </p:nvCxnSpPr>
        <p:spPr bwMode="auto">
          <a:xfrm flipH="1">
            <a:off x="2113247" y="1384126"/>
            <a:ext cx="428385" cy="834243"/>
          </a:xfrm>
          <a:prstGeom prst="straightConnector1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796" name="TextBox 11"/>
          <p:cNvSpPr txBox="1">
            <a:spLocks noChangeArrowheads="1"/>
          </p:cNvSpPr>
          <p:nvPr/>
        </p:nvSpPr>
        <p:spPr bwMode="auto">
          <a:xfrm>
            <a:off x="5687758" y="990190"/>
            <a:ext cx="50403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display shows the gamma readings at two scales simultaneously or individually. </a:t>
            </a:r>
          </a:p>
          <a:p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allows for a target that jumps off the total visible scale of the lower scale ( </a:t>
            </a:r>
            <a:r>
              <a:rPr lang="en-US" altLang="en-US" dirty="0">
                <a:solidFill>
                  <a:schemeClr val="bg2"/>
                </a:solidFill>
              </a:rPr>
              <a:t>blue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) graph to be monitored by the larger scale ( </a:t>
            </a:r>
            <a:r>
              <a:rPr lang="en-US" altLang="en-US" dirty="0">
                <a:solidFill>
                  <a:srgbClr val="FF0000"/>
                </a:solidFill>
              </a:rPr>
              <a:t>red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) graph.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1762" y="2879558"/>
            <a:ext cx="5326308" cy="281981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941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84E7A08B-8FE0-498A-9C1D-988471E2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dirty="0"/>
              <a:t>Magnet Driver - Real Time Display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9578E1-328F-4114-8E4A-F225C39007AD}"/>
              </a:ext>
            </a:extLst>
          </p:cNvPr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pPr>
              <a:defRPr/>
            </a:pPr>
            <a:endParaRPr lang="fr-FR" altLang="en-US" dirty="0"/>
          </a:p>
          <a:p>
            <a:pPr>
              <a:defRPr/>
            </a:pPr>
            <a:endParaRPr lang="fr-FR" altLang="en-US" dirty="0"/>
          </a:p>
          <a:p>
            <a:pPr>
              <a:defRPr/>
            </a:pPr>
            <a:endParaRPr lang="fr-FR" altLang="en-US" dirty="0"/>
          </a:p>
        </p:txBody>
      </p:sp>
      <p:grpSp>
        <p:nvGrpSpPr>
          <p:cNvPr id="38915" name="Group 144413">
            <a:extLst>
              <a:ext uri="{FF2B5EF4-FFF2-40B4-BE49-F238E27FC236}">
                <a16:creationId xmlns:a16="http://schemas.microsoft.com/office/drawing/2014/main" id="{EB06ABF2-4108-4E1D-A62E-349658A43A37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940301"/>
            <a:ext cx="8788400" cy="5113338"/>
            <a:chOff x="193378" y="1196752"/>
            <a:chExt cx="8788801" cy="5113709"/>
          </a:xfrm>
        </p:grpSpPr>
        <p:pic>
          <p:nvPicPr>
            <p:cNvPr id="144386" name="Picture 2">
              <a:extLst>
                <a:ext uri="{FF2B5EF4-FFF2-40B4-BE49-F238E27FC236}">
                  <a16:creationId xmlns:a16="http://schemas.microsoft.com/office/drawing/2014/main" id="{D7C7DBAD-06A3-490B-BDA0-1C0B527A8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00" y="3540072"/>
              <a:ext cx="2621083" cy="11700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89" name="Picture 5">
              <a:extLst>
                <a:ext uri="{FF2B5EF4-FFF2-40B4-BE49-F238E27FC236}">
                  <a16:creationId xmlns:a16="http://schemas.microsoft.com/office/drawing/2014/main" id="{8CDFCA4F-AC80-40EB-9175-290CB6A8B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78" y="1196752"/>
              <a:ext cx="4426152" cy="23433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87" name="Picture 3">
              <a:extLst>
                <a:ext uri="{FF2B5EF4-FFF2-40B4-BE49-F238E27FC236}">
                  <a16:creationId xmlns:a16="http://schemas.microsoft.com/office/drawing/2014/main" id="{4A3930A5-CF98-405E-A865-9EAC59E85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59" y="4475178"/>
              <a:ext cx="4295971" cy="11526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666069A-6699-4DFC-B353-1EC3B19E8392}"/>
                </a:ext>
              </a:extLst>
            </p:cNvPr>
            <p:cNvCxnSpPr>
              <a:endCxn id="144386" idx="1"/>
            </p:cNvCxnSpPr>
            <p:nvPr/>
          </p:nvCxnSpPr>
          <p:spPr>
            <a:xfrm flipV="1">
              <a:off x="3605072" y="4124314"/>
              <a:ext cx="2001928" cy="7445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A12C337-E0D7-480D-A185-015F8571EBD4}"/>
                </a:ext>
              </a:extLst>
            </p:cNvPr>
            <p:cNvCxnSpPr/>
            <p:nvPr/>
          </p:nvCxnSpPr>
          <p:spPr>
            <a:xfrm flipV="1">
              <a:off x="683938" y="3357497"/>
              <a:ext cx="215910" cy="15114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921" name="TextBox 27">
              <a:extLst>
                <a:ext uri="{FF2B5EF4-FFF2-40B4-BE49-F238E27FC236}">
                  <a16:creationId xmlns:a16="http://schemas.microsoft.com/office/drawing/2014/main" id="{D62C846E-652C-4397-9181-16D4A05BF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6185" y="5095256"/>
              <a:ext cx="3805994" cy="11228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Current Reading  - Click on the current Gamma reading to set the Center of Scale. The reading will be rounded to the nearest ten’s value.</a:t>
              </a:r>
            </a:p>
          </p:txBody>
        </p:sp>
        <p:pic>
          <p:nvPicPr>
            <p:cNvPr id="144388" name="Picture 4">
              <a:extLst>
                <a:ext uri="{FF2B5EF4-FFF2-40B4-BE49-F238E27FC236}">
                  <a16:creationId xmlns:a16="http://schemas.microsoft.com/office/drawing/2014/main" id="{3CBC3C29-5066-4762-9AE6-3A6B97F5F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395" y="1450770"/>
              <a:ext cx="4038784" cy="18368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92E56FA-4D04-4C8E-B551-D911FCDD27BE}"/>
                </a:ext>
              </a:extLst>
            </p:cNvPr>
            <p:cNvCxnSpPr/>
            <p:nvPr/>
          </p:nvCxnSpPr>
          <p:spPr>
            <a:xfrm flipV="1">
              <a:off x="3203415" y="2925665"/>
              <a:ext cx="1873335" cy="19432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394" name="Straight Arrow Connector 144393">
              <a:extLst>
                <a:ext uri="{FF2B5EF4-FFF2-40B4-BE49-F238E27FC236}">
                  <a16:creationId xmlns:a16="http://schemas.microsoft.com/office/drawing/2014/main" id="{8CDC7CE9-F610-4E0B-89C2-2B388ABA9628}"/>
                </a:ext>
              </a:extLst>
            </p:cNvPr>
            <p:cNvCxnSpPr>
              <a:stCxn id="38921" idx="1"/>
            </p:cNvCxnSpPr>
            <p:nvPr/>
          </p:nvCxnSpPr>
          <p:spPr>
            <a:xfrm flipH="1" flipV="1">
              <a:off x="3060534" y="5445210"/>
              <a:ext cx="2116235" cy="21115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925" name="TextBox 144394">
              <a:extLst>
                <a:ext uri="{FF2B5EF4-FFF2-40B4-BE49-F238E27FC236}">
                  <a16:creationId xmlns:a16="http://schemas.microsoft.com/office/drawing/2014/main" id="{A5EE12E3-B697-4E5D-8CA5-653A05CDC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112" y="5960493"/>
              <a:ext cx="1774845" cy="349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Center of Scale</a:t>
              </a:r>
            </a:p>
          </p:txBody>
        </p:sp>
        <p:cxnSp>
          <p:nvCxnSpPr>
            <p:cNvPr id="144397" name="Straight Arrow Connector 144396">
              <a:extLst>
                <a:ext uri="{FF2B5EF4-FFF2-40B4-BE49-F238E27FC236}">
                  <a16:creationId xmlns:a16="http://schemas.microsoft.com/office/drawing/2014/main" id="{4FF6EB91-8CFA-4916-9EF3-D7DA64B23A3D}"/>
                </a:ext>
              </a:extLst>
            </p:cNvPr>
            <p:cNvCxnSpPr>
              <a:stCxn id="38925" idx="0"/>
            </p:cNvCxnSpPr>
            <p:nvPr/>
          </p:nvCxnSpPr>
          <p:spPr>
            <a:xfrm flipH="1" flipV="1">
              <a:off x="1187198" y="5445210"/>
              <a:ext cx="1219256" cy="5159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4400" name="Rectangle 144399">
              <a:extLst>
                <a:ext uri="{FF2B5EF4-FFF2-40B4-BE49-F238E27FC236}">
                  <a16:creationId xmlns:a16="http://schemas.microsoft.com/office/drawing/2014/main" id="{D5A2FBEE-90C5-43F3-B1B0-88123B00915B}"/>
                </a:ext>
              </a:extLst>
            </p:cNvPr>
            <p:cNvSpPr/>
            <p:nvPr/>
          </p:nvSpPr>
          <p:spPr>
            <a:xfrm>
              <a:off x="971288" y="4724433"/>
              <a:ext cx="1889211" cy="43341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en-US"/>
            </a:p>
          </p:txBody>
        </p:sp>
        <p:sp>
          <p:nvSpPr>
            <p:cNvPr id="38928" name="TextBox 144400">
              <a:extLst>
                <a:ext uri="{FF2B5EF4-FFF2-40B4-BE49-F238E27FC236}">
                  <a16:creationId xmlns:a16="http://schemas.microsoft.com/office/drawing/2014/main" id="{A9F65BE7-FF6B-4E84-BB26-2E3C55034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904" y="3940592"/>
              <a:ext cx="1620957" cy="3499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Scale Ranges</a:t>
              </a:r>
            </a:p>
          </p:txBody>
        </p:sp>
        <p:cxnSp>
          <p:nvCxnSpPr>
            <p:cNvPr id="144403" name="Straight Arrow Connector 144402">
              <a:extLst>
                <a:ext uri="{FF2B5EF4-FFF2-40B4-BE49-F238E27FC236}">
                  <a16:creationId xmlns:a16="http://schemas.microsoft.com/office/drawing/2014/main" id="{EDF6F6AB-389D-4F66-9692-16F3F61592B9}"/>
                </a:ext>
              </a:extLst>
            </p:cNvPr>
            <p:cNvCxnSpPr>
              <a:stCxn id="144400" idx="0"/>
              <a:endCxn id="38928" idx="2"/>
            </p:cNvCxnSpPr>
            <p:nvPr/>
          </p:nvCxnSpPr>
          <p:spPr>
            <a:xfrm flipV="1">
              <a:off x="1915895" y="4291014"/>
              <a:ext cx="334977" cy="4334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9F86BD2F-7BC7-411B-8628-A3AC7F03E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dirty="0"/>
              <a:t>Magnet Driver - Settings Tab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548F60-54C3-4951-8485-BC031BB5C5FA}"/>
              </a:ext>
            </a:extLst>
          </p:cNvPr>
          <p:cNvSpPr>
            <a:spLocks noGrp="1"/>
          </p:cNvSpPr>
          <p:nvPr>
            <p:ph type="sldNum" idx="4294967295"/>
          </p:nvPr>
        </p:nvSpPr>
        <p:spPr/>
        <p:txBody>
          <a:bodyPr/>
          <a:lstStyle/>
          <a:p>
            <a:pPr>
              <a:defRPr/>
            </a:pPr>
            <a:endParaRPr lang="fr-FR" altLang="en-US" dirty="0"/>
          </a:p>
          <a:p>
            <a:pPr>
              <a:defRPr/>
            </a:pPr>
            <a:endParaRPr lang="fr-FR" altLang="en-US" dirty="0"/>
          </a:p>
          <a:p>
            <a:pPr>
              <a:defRPr/>
            </a:pPr>
            <a:endParaRPr lang="fr-FR" altLang="en-US" dirty="0"/>
          </a:p>
        </p:txBody>
      </p:sp>
      <p:pic>
        <p:nvPicPr>
          <p:cNvPr id="144389" name="Picture 5">
            <a:extLst>
              <a:ext uri="{FF2B5EF4-FFF2-40B4-BE49-F238E27FC236}">
                <a16:creationId xmlns:a16="http://schemas.microsoft.com/office/drawing/2014/main" id="{200543B0-EF06-4979-A0E6-FF9126A9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596" y="2244558"/>
            <a:ext cx="442595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1">
            <a:extLst>
              <a:ext uri="{FF2B5EF4-FFF2-40B4-BE49-F238E27FC236}">
                <a16:creationId xmlns:a16="http://schemas.microsoft.com/office/drawing/2014/main" id="{70D940EA-F0A2-409A-AA7D-6A6C26338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571" y="1228558"/>
            <a:ext cx="1928812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Sensor Selection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12B054-90BF-472E-988C-E8D399397959}"/>
              </a:ext>
            </a:extLst>
          </p:cNvPr>
          <p:cNvCxnSpPr>
            <a:endCxn id="40964" idx="2"/>
          </p:cNvCxnSpPr>
          <p:nvPr/>
        </p:nvCxnSpPr>
        <p:spPr>
          <a:xfrm flipV="1">
            <a:off x="6943559" y="1577809"/>
            <a:ext cx="303213" cy="809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BD94F17-923F-4317-A3D2-BC00A048ED06}"/>
              </a:ext>
            </a:extLst>
          </p:cNvPr>
          <p:cNvSpPr/>
          <p:nvPr/>
        </p:nvSpPr>
        <p:spPr>
          <a:xfrm>
            <a:off x="5719597" y="2676358"/>
            <a:ext cx="1944687" cy="431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3E7C70-7CB4-4B6F-AC03-60042E88C8DB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5359234" y="2387434"/>
            <a:ext cx="360363" cy="504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68" name="TextBox 9">
            <a:extLst>
              <a:ext uri="{FF2B5EF4-FFF2-40B4-BE49-F238E27FC236}">
                <a16:creationId xmlns:a16="http://schemas.microsoft.com/office/drawing/2014/main" id="{9D4A7F9B-6FF2-4797-BE9C-B2356CF89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09" y="826921"/>
            <a:ext cx="3743325" cy="2153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Minimum Gamma – No gamma below this value is recorded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Gamma Range – used to set the maximum gamma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Maximum Gamma – No gamma above this value is recorded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097B6C-8786-474F-B16A-1F29BFD49405}"/>
              </a:ext>
            </a:extLst>
          </p:cNvPr>
          <p:cNvCxnSpPr>
            <a:cxnSpLocks/>
            <a:endCxn id="40970" idx="3"/>
          </p:cNvCxnSpPr>
          <p:nvPr/>
        </p:nvCxnSpPr>
        <p:spPr>
          <a:xfrm flipH="1">
            <a:off x="4902033" y="3324059"/>
            <a:ext cx="890588" cy="7683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70" name="TextBox 16">
            <a:extLst>
              <a:ext uri="{FF2B5EF4-FFF2-40B4-BE49-F238E27FC236}">
                <a16:creationId xmlns:a16="http://schemas.microsoft.com/office/drawing/2014/main" id="{FF107929-E9AE-46A1-A23D-25D7112C2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447" y="3530434"/>
            <a:ext cx="3303587" cy="112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Display Trace – Allows the user to choose to display either the Red, Blue or both scales in the scroll</a:t>
            </a:r>
          </a:p>
        </p:txBody>
      </p:sp>
      <p:sp>
        <p:nvSpPr>
          <p:cNvPr id="40971" name="TextBox 17">
            <a:extLst>
              <a:ext uri="{FF2B5EF4-FFF2-40B4-BE49-F238E27FC236}">
                <a16:creationId xmlns:a16="http://schemas.microsoft.com/office/drawing/2014/main" id="{D0FE12BC-DB32-41B9-9BF5-A930D5DAA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796" y="4965573"/>
            <a:ext cx="3303588" cy="60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Display the scroll vertical or horizontal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38B60E-72A3-4612-9E14-DA236EA3E629}"/>
              </a:ext>
            </a:extLst>
          </p:cNvPr>
          <p:cNvCxnSpPr>
            <a:cxnSpLocks/>
            <a:endCxn id="40971" idx="3"/>
          </p:cNvCxnSpPr>
          <p:nvPr/>
        </p:nvCxnSpPr>
        <p:spPr>
          <a:xfrm flipH="1">
            <a:off x="4915384" y="3614611"/>
            <a:ext cx="1021050" cy="1654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73" name="TextBox 21">
            <a:extLst>
              <a:ext uri="{FF2B5EF4-FFF2-40B4-BE49-F238E27FC236}">
                <a16:creationId xmlns:a16="http://schemas.microsoft.com/office/drawing/2014/main" id="{39E561B5-5815-48F5-A5F2-68E6C3A51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047" y="4913146"/>
            <a:ext cx="2333625" cy="60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Number of samples to hold in the display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9226F6-419B-4156-8F1F-F98CA3122FB2}"/>
              </a:ext>
            </a:extLst>
          </p:cNvPr>
          <p:cNvCxnSpPr>
            <a:endCxn id="40973" idx="0"/>
          </p:cNvCxnSpPr>
          <p:nvPr/>
        </p:nvCxnSpPr>
        <p:spPr>
          <a:xfrm>
            <a:off x="7664284" y="3828884"/>
            <a:ext cx="1425575" cy="1084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975" name="TextBox 29">
            <a:extLst>
              <a:ext uri="{FF2B5EF4-FFF2-40B4-BE49-F238E27FC236}">
                <a16:creationId xmlns:a16="http://schemas.microsoft.com/office/drawing/2014/main" id="{1B99DB69-81A9-44FB-A646-57A2F8E04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772" y="5564022"/>
            <a:ext cx="2441575" cy="350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Thickness of the trace</a:t>
            </a:r>
          </a:p>
        </p:txBody>
      </p:sp>
      <p:cxnSp>
        <p:nvCxnSpPr>
          <p:cNvPr id="144384" name="Straight Arrow Connector 144383">
            <a:extLst>
              <a:ext uri="{FF2B5EF4-FFF2-40B4-BE49-F238E27FC236}">
                <a16:creationId xmlns:a16="http://schemas.microsoft.com/office/drawing/2014/main" id="{A8661FDE-75B7-4977-AC51-189EE3D05F81}"/>
              </a:ext>
            </a:extLst>
          </p:cNvPr>
          <p:cNvCxnSpPr>
            <a:endCxn id="40975" idx="0"/>
          </p:cNvCxnSpPr>
          <p:nvPr/>
        </p:nvCxnSpPr>
        <p:spPr>
          <a:xfrm flipH="1">
            <a:off x="6181559" y="4284497"/>
            <a:ext cx="403225" cy="127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4A8D5A74-CB05-481C-8594-B922AE2B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dirty="0"/>
              <a:t>Magnet Driver - Marking Targets</a:t>
            </a:r>
          </a:p>
        </p:txBody>
      </p:sp>
      <p:pic>
        <p:nvPicPr>
          <p:cNvPr id="145410" name="Picture 2">
            <a:extLst>
              <a:ext uri="{FF2B5EF4-FFF2-40B4-BE49-F238E27FC236}">
                <a16:creationId xmlns:a16="http://schemas.microsoft.com/office/drawing/2014/main" id="{F3E3ED04-1CFB-4FD1-98CB-340CAFA1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1690689"/>
            <a:ext cx="6459538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1">
            <a:extLst>
              <a:ext uri="{FF2B5EF4-FFF2-40B4-BE49-F238E27FC236}">
                <a16:creationId xmlns:a16="http://schemas.microsoft.com/office/drawing/2014/main" id="{E56C4BEC-0F7E-4CCA-B71C-0E2BB4B44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1550988"/>
            <a:ext cx="2327275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double clicking on the scrolling chart the user can mark a target.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target is then displayed in the map and stored for later reference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C62985-BD18-4CCF-AEAD-32C8668293AD}"/>
              </a:ext>
            </a:extLst>
          </p:cNvPr>
          <p:cNvCxnSpPr>
            <a:cxnSpLocks/>
          </p:cNvCxnSpPr>
          <p:nvPr/>
        </p:nvCxnSpPr>
        <p:spPr>
          <a:xfrm>
            <a:off x="3686175" y="2695576"/>
            <a:ext cx="1473200" cy="1812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CA5E8B-D720-4CF8-B4CF-D18D8A76CF11}"/>
              </a:ext>
            </a:extLst>
          </p:cNvPr>
          <p:cNvCxnSpPr>
            <a:cxnSpLocks/>
          </p:cNvCxnSpPr>
          <p:nvPr/>
        </p:nvCxnSpPr>
        <p:spPr>
          <a:xfrm flipV="1">
            <a:off x="3762375" y="4067175"/>
            <a:ext cx="5276850" cy="66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Magnetometer Editor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19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5">
            <a:extLst>
              <a:ext uri="{FF2B5EF4-FFF2-40B4-BE49-F238E27FC236}">
                <a16:creationId xmlns:a16="http://schemas.microsoft.com/office/drawing/2014/main" id="{CFDE790B-DDB3-432C-B0A8-278CB4267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44464"/>
            <a:ext cx="5988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Magnetometer Editing</a:t>
            </a:r>
            <a:endParaRPr lang="en-US" altLang="en-US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58" y="705101"/>
            <a:ext cx="9530726" cy="5167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2CF7367-F670-4049-BD70-C892BBCD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Magnetometer Editing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C676-FD43-4427-A1EE-12BA6F77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Docking ability of Windows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86F217-F7F4-4B50-B213-BEE786371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421" y="1188680"/>
            <a:ext cx="7105795" cy="3854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13DF4A-0E6E-477C-ABEB-A0B549318EC6}"/>
              </a:ext>
            </a:extLst>
          </p:cNvPr>
          <p:cNvSpPr/>
          <p:nvPr/>
        </p:nvSpPr>
        <p:spPr>
          <a:xfrm>
            <a:off x="5859257" y="2984561"/>
            <a:ext cx="563418" cy="403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CD833A-8E45-4882-814F-F532F5A4FEAB}"/>
              </a:ext>
            </a:extLst>
          </p:cNvPr>
          <p:cNvSpPr/>
          <p:nvPr/>
        </p:nvSpPr>
        <p:spPr>
          <a:xfrm>
            <a:off x="2802419" y="2984560"/>
            <a:ext cx="563418" cy="403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631BE7-7F25-4E08-8439-FD39D10E412A}"/>
              </a:ext>
            </a:extLst>
          </p:cNvPr>
          <p:cNvSpPr/>
          <p:nvPr/>
        </p:nvSpPr>
        <p:spPr>
          <a:xfrm>
            <a:off x="5859257" y="4780441"/>
            <a:ext cx="563418" cy="403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FC6701-367D-458E-A7C5-D7EDA3A701D2}"/>
              </a:ext>
            </a:extLst>
          </p:cNvPr>
          <p:cNvSpPr/>
          <p:nvPr/>
        </p:nvSpPr>
        <p:spPr>
          <a:xfrm>
            <a:off x="5859257" y="1199731"/>
            <a:ext cx="563418" cy="403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813B03-531F-403E-984C-B0BEDC487725}"/>
              </a:ext>
            </a:extLst>
          </p:cNvPr>
          <p:cNvSpPr/>
          <p:nvPr/>
        </p:nvSpPr>
        <p:spPr>
          <a:xfrm>
            <a:off x="8925331" y="2984560"/>
            <a:ext cx="563418" cy="403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C9F359-CF2D-4990-A478-7C5C5C480DF7}"/>
              </a:ext>
            </a:extLst>
          </p:cNvPr>
          <p:cNvSpPr txBox="1"/>
          <p:nvPr/>
        </p:nvSpPr>
        <p:spPr bwMode="auto">
          <a:xfrm>
            <a:off x="2530445" y="5661146"/>
            <a:ext cx="6900200" cy="39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 rtlCol="0">
            <a:spAutoFit/>
          </a:bodyPr>
          <a:lstStyle/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windows can be docked to various areas of the editor. </a:t>
            </a:r>
          </a:p>
        </p:txBody>
      </p:sp>
    </p:spTree>
    <p:extLst>
      <p:ext uri="{BB962C8B-B14F-4D97-AF65-F5344CB8AC3E}">
        <p14:creationId xmlns:p14="http://schemas.microsoft.com/office/powerpoint/2010/main" val="382893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Objectives of this session</a:t>
            </a:r>
          </a:p>
        </p:txBody>
      </p:sp>
      <p:sp>
        <p:nvSpPr>
          <p:cNvPr id="57" name="object 3"/>
          <p:cNvSpPr txBox="1"/>
          <p:nvPr/>
        </p:nvSpPr>
        <p:spPr>
          <a:xfrm>
            <a:off x="3328282" y="1817151"/>
            <a:ext cx="3136995" cy="13088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85495">
              <a:lnSpc>
                <a:spcPct val="90000"/>
              </a:lnSpc>
              <a:spcBef>
                <a:spcPts val="430"/>
              </a:spcBef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 Magnetometer do?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Magnetometer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that affect data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7"/>
          <p:cNvSpPr/>
          <p:nvPr/>
        </p:nvSpPr>
        <p:spPr>
          <a:xfrm>
            <a:off x="3320541" y="1800030"/>
            <a:ext cx="2598500" cy="26097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462" y="0"/>
                </a:lnTo>
              </a:path>
            </a:pathLst>
          </a:custGeom>
          <a:ln w="20941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050">
              <a:solidFill>
                <a:prstClr val="black"/>
              </a:solidFill>
            </a:endParaRPr>
          </a:p>
        </p:txBody>
      </p:sp>
      <p:sp>
        <p:nvSpPr>
          <p:cNvPr id="55" name="object 3"/>
          <p:cNvSpPr txBox="1"/>
          <p:nvPr/>
        </p:nvSpPr>
        <p:spPr>
          <a:xfrm>
            <a:off x="3439729" y="4006461"/>
            <a:ext cx="3217632" cy="174381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85495">
              <a:lnSpc>
                <a:spcPct val="90000"/>
              </a:lnSpc>
              <a:spcBef>
                <a:spcPts val="430"/>
              </a:spcBef>
            </a:pPr>
            <a:r>
              <a:rPr lang="en-US" sz="1200" b="1" dirty="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Surveying Principles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 dirty="0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the Survey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Data Acquisition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dirty="0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dirty="0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dirty="0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7"/>
          <p:cNvSpPr/>
          <p:nvPr/>
        </p:nvSpPr>
        <p:spPr>
          <a:xfrm>
            <a:off x="7017668" y="1800030"/>
            <a:ext cx="2598500" cy="26097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462" y="0"/>
                </a:lnTo>
              </a:path>
            </a:pathLst>
          </a:custGeom>
          <a:ln w="20941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050">
              <a:solidFill>
                <a:prstClr val="black"/>
              </a:solidFill>
            </a:endParaRPr>
          </a:p>
        </p:txBody>
      </p:sp>
      <p:sp>
        <p:nvSpPr>
          <p:cNvPr id="36" name="object 3"/>
          <p:cNvSpPr txBox="1"/>
          <p:nvPr/>
        </p:nvSpPr>
        <p:spPr>
          <a:xfrm>
            <a:off x="7121557" y="1833868"/>
            <a:ext cx="3442711" cy="87382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85495">
              <a:lnSpc>
                <a:spcPct val="90000"/>
              </a:lnSpc>
              <a:spcBef>
                <a:spcPts val="430"/>
              </a:spcBef>
            </a:pPr>
            <a:r>
              <a:rPr lang="en-US" sz="1200" b="1" dirty="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a Magnetometer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 dirty="0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Device interface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7"/>
          <p:cNvSpPr/>
          <p:nvPr/>
        </p:nvSpPr>
        <p:spPr>
          <a:xfrm>
            <a:off x="3326808" y="3976211"/>
            <a:ext cx="2609736" cy="43495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462" y="0"/>
                </a:lnTo>
              </a:path>
            </a:pathLst>
          </a:custGeom>
          <a:ln w="20941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38" name="object 15"/>
          <p:cNvSpPr/>
          <p:nvPr/>
        </p:nvSpPr>
        <p:spPr>
          <a:xfrm>
            <a:off x="2305339" y="3976210"/>
            <a:ext cx="899618" cy="850252"/>
          </a:xfrm>
          <a:custGeom>
            <a:avLst/>
            <a:gdLst/>
            <a:ahLst/>
            <a:cxnLst/>
            <a:rect l="l" t="t" r="r" b="b"/>
            <a:pathLst>
              <a:path w="2823210" h="2779395">
                <a:moveTo>
                  <a:pt x="2822584" y="0"/>
                </a:moveTo>
                <a:lnTo>
                  <a:pt x="1396491" y="0"/>
                </a:lnTo>
                <a:lnTo>
                  <a:pt x="1348482" y="798"/>
                </a:lnTo>
                <a:lnTo>
                  <a:pt x="1300879" y="3175"/>
                </a:lnTo>
                <a:lnTo>
                  <a:pt x="1253709" y="7108"/>
                </a:lnTo>
                <a:lnTo>
                  <a:pt x="1206997" y="12569"/>
                </a:lnTo>
                <a:lnTo>
                  <a:pt x="1160769" y="19536"/>
                </a:lnTo>
                <a:lnTo>
                  <a:pt x="1115051" y="27981"/>
                </a:lnTo>
                <a:lnTo>
                  <a:pt x="1069870" y="37882"/>
                </a:lnTo>
                <a:lnTo>
                  <a:pt x="1025251" y="49211"/>
                </a:lnTo>
                <a:lnTo>
                  <a:pt x="981220" y="61946"/>
                </a:lnTo>
                <a:lnTo>
                  <a:pt x="937803" y="76059"/>
                </a:lnTo>
                <a:lnTo>
                  <a:pt x="895027" y="91527"/>
                </a:lnTo>
                <a:lnTo>
                  <a:pt x="852916" y="108325"/>
                </a:lnTo>
                <a:lnTo>
                  <a:pt x="811498" y="126427"/>
                </a:lnTo>
                <a:lnTo>
                  <a:pt x="770799" y="145808"/>
                </a:lnTo>
                <a:lnTo>
                  <a:pt x="730843" y="166444"/>
                </a:lnTo>
                <a:lnTo>
                  <a:pt x="691658" y="188309"/>
                </a:lnTo>
                <a:lnTo>
                  <a:pt x="653269" y="211378"/>
                </a:lnTo>
                <a:lnTo>
                  <a:pt x="615702" y="235627"/>
                </a:lnTo>
                <a:lnTo>
                  <a:pt x="578984" y="261030"/>
                </a:lnTo>
                <a:lnTo>
                  <a:pt x="543140" y="287562"/>
                </a:lnTo>
                <a:lnTo>
                  <a:pt x="508196" y="315198"/>
                </a:lnTo>
                <a:lnTo>
                  <a:pt x="474178" y="343914"/>
                </a:lnTo>
                <a:lnTo>
                  <a:pt x="441112" y="373684"/>
                </a:lnTo>
                <a:lnTo>
                  <a:pt x="409025" y="404483"/>
                </a:lnTo>
                <a:lnTo>
                  <a:pt x="377942" y="436287"/>
                </a:lnTo>
                <a:lnTo>
                  <a:pt x="347889" y="469069"/>
                </a:lnTo>
                <a:lnTo>
                  <a:pt x="318893" y="502806"/>
                </a:lnTo>
                <a:lnTo>
                  <a:pt x="290978" y="537472"/>
                </a:lnTo>
                <a:lnTo>
                  <a:pt x="264172" y="573042"/>
                </a:lnTo>
                <a:lnTo>
                  <a:pt x="238500" y="609491"/>
                </a:lnTo>
                <a:lnTo>
                  <a:pt x="213988" y="646795"/>
                </a:lnTo>
                <a:lnTo>
                  <a:pt x="190663" y="684927"/>
                </a:lnTo>
                <a:lnTo>
                  <a:pt x="168550" y="723864"/>
                </a:lnTo>
                <a:lnTo>
                  <a:pt x="147675" y="763579"/>
                </a:lnTo>
                <a:lnTo>
                  <a:pt x="128064" y="804049"/>
                </a:lnTo>
                <a:lnTo>
                  <a:pt x="109744" y="845248"/>
                </a:lnTo>
                <a:lnTo>
                  <a:pt x="92739" y="887151"/>
                </a:lnTo>
                <a:lnTo>
                  <a:pt x="77077" y="929732"/>
                </a:lnTo>
                <a:lnTo>
                  <a:pt x="62784" y="972968"/>
                </a:lnTo>
                <a:lnTo>
                  <a:pt x="49884" y="1016833"/>
                </a:lnTo>
                <a:lnTo>
                  <a:pt x="38405" y="1061301"/>
                </a:lnTo>
                <a:lnTo>
                  <a:pt x="28372" y="1106349"/>
                </a:lnTo>
                <a:lnTo>
                  <a:pt x="19811" y="1151951"/>
                </a:lnTo>
                <a:lnTo>
                  <a:pt x="12748" y="1198081"/>
                </a:lnTo>
                <a:lnTo>
                  <a:pt x="7210" y="1244715"/>
                </a:lnTo>
                <a:lnTo>
                  <a:pt x="3221" y="1291829"/>
                </a:lnTo>
                <a:lnTo>
                  <a:pt x="809" y="1339396"/>
                </a:lnTo>
                <a:lnTo>
                  <a:pt x="0" y="1387392"/>
                </a:lnTo>
                <a:lnTo>
                  <a:pt x="828" y="1435394"/>
                </a:lnTo>
                <a:lnTo>
                  <a:pt x="3296" y="1482979"/>
                </a:lnTo>
                <a:lnTo>
                  <a:pt x="7376" y="1530121"/>
                </a:lnTo>
                <a:lnTo>
                  <a:pt x="13039" y="1576794"/>
                </a:lnTo>
                <a:lnTo>
                  <a:pt x="20259" y="1622973"/>
                </a:lnTo>
                <a:lnTo>
                  <a:pt x="29007" y="1668632"/>
                </a:lnTo>
                <a:lnTo>
                  <a:pt x="39257" y="1713747"/>
                </a:lnTo>
                <a:lnTo>
                  <a:pt x="50980" y="1758290"/>
                </a:lnTo>
                <a:lnTo>
                  <a:pt x="64149" y="1802238"/>
                </a:lnTo>
                <a:lnTo>
                  <a:pt x="78736" y="1845564"/>
                </a:lnTo>
                <a:lnTo>
                  <a:pt x="94714" y="1888243"/>
                </a:lnTo>
                <a:lnTo>
                  <a:pt x="112056" y="1930249"/>
                </a:lnTo>
                <a:lnTo>
                  <a:pt x="130732" y="1971557"/>
                </a:lnTo>
                <a:lnTo>
                  <a:pt x="150717" y="2012141"/>
                </a:lnTo>
                <a:lnTo>
                  <a:pt x="171982" y="2051976"/>
                </a:lnTo>
                <a:lnTo>
                  <a:pt x="194499" y="2091036"/>
                </a:lnTo>
                <a:lnTo>
                  <a:pt x="218242" y="2129297"/>
                </a:lnTo>
                <a:lnTo>
                  <a:pt x="243182" y="2166731"/>
                </a:lnTo>
                <a:lnTo>
                  <a:pt x="269292" y="2203315"/>
                </a:lnTo>
                <a:lnTo>
                  <a:pt x="296544" y="2239021"/>
                </a:lnTo>
                <a:lnTo>
                  <a:pt x="324911" y="2273826"/>
                </a:lnTo>
                <a:lnTo>
                  <a:pt x="354365" y="2307703"/>
                </a:lnTo>
                <a:lnTo>
                  <a:pt x="384879" y="2340626"/>
                </a:lnTo>
                <a:lnTo>
                  <a:pt x="416424" y="2372571"/>
                </a:lnTo>
                <a:lnTo>
                  <a:pt x="448974" y="2403512"/>
                </a:lnTo>
                <a:lnTo>
                  <a:pt x="482500" y="2433423"/>
                </a:lnTo>
                <a:lnTo>
                  <a:pt x="516975" y="2462278"/>
                </a:lnTo>
                <a:lnTo>
                  <a:pt x="552372" y="2490053"/>
                </a:lnTo>
                <a:lnTo>
                  <a:pt x="588662" y="2516722"/>
                </a:lnTo>
                <a:lnTo>
                  <a:pt x="625819" y="2542259"/>
                </a:lnTo>
                <a:lnTo>
                  <a:pt x="663814" y="2566639"/>
                </a:lnTo>
                <a:lnTo>
                  <a:pt x="702621" y="2589836"/>
                </a:lnTo>
                <a:lnTo>
                  <a:pt x="742211" y="2611824"/>
                </a:lnTo>
                <a:lnTo>
                  <a:pt x="782556" y="2632579"/>
                </a:lnTo>
                <a:lnTo>
                  <a:pt x="823630" y="2652075"/>
                </a:lnTo>
                <a:lnTo>
                  <a:pt x="865404" y="2670286"/>
                </a:lnTo>
                <a:lnTo>
                  <a:pt x="907852" y="2687186"/>
                </a:lnTo>
                <a:lnTo>
                  <a:pt x="950945" y="2702751"/>
                </a:lnTo>
                <a:lnTo>
                  <a:pt x="994655" y="2716954"/>
                </a:lnTo>
                <a:lnTo>
                  <a:pt x="1038956" y="2729771"/>
                </a:lnTo>
                <a:lnTo>
                  <a:pt x="1083820" y="2741175"/>
                </a:lnTo>
                <a:lnTo>
                  <a:pt x="1129218" y="2751142"/>
                </a:lnTo>
                <a:lnTo>
                  <a:pt x="1175124" y="2759645"/>
                </a:lnTo>
                <a:lnTo>
                  <a:pt x="1221509" y="2766659"/>
                </a:lnTo>
                <a:lnTo>
                  <a:pt x="1268347" y="2772159"/>
                </a:lnTo>
                <a:lnTo>
                  <a:pt x="1315609" y="2776119"/>
                </a:lnTo>
                <a:lnTo>
                  <a:pt x="1363268" y="2778514"/>
                </a:lnTo>
                <a:lnTo>
                  <a:pt x="1411297" y="2779318"/>
                </a:lnTo>
                <a:lnTo>
                  <a:pt x="1459325" y="2778502"/>
                </a:lnTo>
                <a:lnTo>
                  <a:pt x="1506983" y="2776073"/>
                </a:lnTo>
                <a:lnTo>
                  <a:pt x="1554245" y="2772057"/>
                </a:lnTo>
                <a:lnTo>
                  <a:pt x="1601082" y="2766481"/>
                </a:lnTo>
                <a:lnTo>
                  <a:pt x="1647467" y="2759371"/>
                </a:lnTo>
                <a:lnTo>
                  <a:pt x="1693372" y="2750753"/>
                </a:lnTo>
                <a:lnTo>
                  <a:pt x="1738770" y="2740654"/>
                </a:lnTo>
                <a:lnTo>
                  <a:pt x="1783633" y="2729100"/>
                </a:lnTo>
                <a:lnTo>
                  <a:pt x="1827934" y="2716119"/>
                </a:lnTo>
                <a:lnTo>
                  <a:pt x="1871644" y="2701735"/>
                </a:lnTo>
                <a:lnTo>
                  <a:pt x="1914736" y="2685977"/>
                </a:lnTo>
                <a:lnTo>
                  <a:pt x="1957183" y="2668871"/>
                </a:lnTo>
                <a:lnTo>
                  <a:pt x="1998957" y="2650442"/>
                </a:lnTo>
                <a:lnTo>
                  <a:pt x="2040031" y="2630717"/>
                </a:lnTo>
                <a:lnTo>
                  <a:pt x="2080376" y="2609724"/>
                </a:lnTo>
                <a:lnTo>
                  <a:pt x="2119966" y="2587488"/>
                </a:lnTo>
                <a:lnTo>
                  <a:pt x="2158772" y="2564036"/>
                </a:lnTo>
                <a:lnTo>
                  <a:pt x="2196767" y="2539394"/>
                </a:lnTo>
                <a:lnTo>
                  <a:pt x="2233923" y="2513589"/>
                </a:lnTo>
                <a:lnTo>
                  <a:pt x="2270214" y="2486647"/>
                </a:lnTo>
                <a:lnTo>
                  <a:pt x="2305610" y="2458595"/>
                </a:lnTo>
                <a:lnTo>
                  <a:pt x="2340085" y="2429460"/>
                </a:lnTo>
                <a:lnTo>
                  <a:pt x="2373611" y="2399267"/>
                </a:lnTo>
                <a:lnTo>
                  <a:pt x="2406161" y="2368044"/>
                </a:lnTo>
                <a:lnTo>
                  <a:pt x="2437706" y="2335816"/>
                </a:lnTo>
                <a:lnTo>
                  <a:pt x="2468219" y="2302611"/>
                </a:lnTo>
                <a:lnTo>
                  <a:pt x="2497673" y="2268454"/>
                </a:lnTo>
                <a:lnTo>
                  <a:pt x="2526040" y="2233373"/>
                </a:lnTo>
                <a:lnTo>
                  <a:pt x="2553292" y="2197394"/>
                </a:lnTo>
                <a:lnTo>
                  <a:pt x="2579402" y="2160542"/>
                </a:lnTo>
                <a:lnTo>
                  <a:pt x="2604342" y="2122846"/>
                </a:lnTo>
                <a:lnTo>
                  <a:pt x="2628084" y="2084330"/>
                </a:lnTo>
                <a:lnTo>
                  <a:pt x="2650602" y="2045023"/>
                </a:lnTo>
                <a:lnTo>
                  <a:pt x="2671867" y="2004949"/>
                </a:lnTo>
                <a:lnTo>
                  <a:pt x="2691851" y="1964137"/>
                </a:lnTo>
                <a:lnTo>
                  <a:pt x="2710528" y="1922611"/>
                </a:lnTo>
                <a:lnTo>
                  <a:pt x="2727869" y="1880399"/>
                </a:lnTo>
                <a:lnTo>
                  <a:pt x="2743847" y="1837527"/>
                </a:lnTo>
                <a:lnTo>
                  <a:pt x="2758434" y="1794022"/>
                </a:lnTo>
                <a:lnTo>
                  <a:pt x="2771603" y="1749910"/>
                </a:lnTo>
                <a:lnTo>
                  <a:pt x="2783326" y="1705218"/>
                </a:lnTo>
                <a:lnTo>
                  <a:pt x="2793576" y="1659971"/>
                </a:lnTo>
                <a:lnTo>
                  <a:pt x="2802324" y="1614198"/>
                </a:lnTo>
                <a:lnTo>
                  <a:pt x="2809544" y="1567923"/>
                </a:lnTo>
                <a:lnTo>
                  <a:pt x="2815208" y="1521174"/>
                </a:lnTo>
                <a:lnTo>
                  <a:pt x="2819287" y="1473977"/>
                </a:lnTo>
                <a:lnTo>
                  <a:pt x="2821755" y="1426358"/>
                </a:lnTo>
                <a:lnTo>
                  <a:pt x="2822584" y="1378345"/>
                </a:lnTo>
                <a:lnTo>
                  <a:pt x="2822584" y="0"/>
                </a:lnTo>
                <a:close/>
              </a:path>
            </a:pathLst>
          </a:custGeom>
          <a:solidFill>
            <a:srgbClr val="FCFFFF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prstClr val="white"/>
                </a:solidFill>
              </a:rPr>
              <a:t>3</a:t>
            </a:r>
            <a:endParaRPr sz="4800" b="1" dirty="0">
              <a:solidFill>
                <a:prstClr val="white"/>
              </a:solidFill>
            </a:endParaRPr>
          </a:p>
        </p:txBody>
      </p:sp>
      <p:sp>
        <p:nvSpPr>
          <p:cNvPr id="39" name="object 3"/>
          <p:cNvSpPr txBox="1"/>
          <p:nvPr/>
        </p:nvSpPr>
        <p:spPr>
          <a:xfrm>
            <a:off x="7118942" y="4015433"/>
            <a:ext cx="3136998" cy="109132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85495">
              <a:lnSpc>
                <a:spcPct val="90000"/>
              </a:lnSpc>
              <a:spcBef>
                <a:spcPts val="430"/>
              </a:spcBef>
            </a:pPr>
            <a:r>
              <a:rPr lang="en-US" sz="1200" b="1" dirty="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Processing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b="1" dirty="0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MAG Editor </a:t>
            </a:r>
          </a:p>
          <a:p>
            <a:pPr marL="184150" marR="785495" indent="-171450">
              <a:lnSpc>
                <a:spcPct val="90000"/>
              </a:lnSpc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targets</a:t>
            </a:r>
          </a:p>
          <a:p>
            <a:pPr marL="12700" marR="785495">
              <a:lnSpc>
                <a:spcPct val="90000"/>
              </a:lnSpc>
              <a:spcBef>
                <a:spcPts val="430"/>
              </a:spcBef>
            </a:pPr>
            <a:endParaRPr lang="en-US" sz="1200" dirty="0">
              <a:solidFill>
                <a:srgbClr val="FC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7"/>
          <p:cNvSpPr/>
          <p:nvPr/>
        </p:nvSpPr>
        <p:spPr>
          <a:xfrm>
            <a:off x="7103953" y="3947751"/>
            <a:ext cx="2609736" cy="37490"/>
          </a:xfrm>
          <a:custGeom>
            <a:avLst/>
            <a:gdLst/>
            <a:ahLst/>
            <a:cxnLst/>
            <a:rect l="l" t="t" r="r" b="b"/>
            <a:pathLst>
              <a:path w="4754880">
                <a:moveTo>
                  <a:pt x="0" y="0"/>
                </a:moveTo>
                <a:lnTo>
                  <a:pt x="4754462" y="0"/>
                </a:lnTo>
              </a:path>
            </a:pathLst>
          </a:custGeom>
          <a:ln w="20941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>
              <a:solidFill>
                <a:prstClr val="black"/>
              </a:solidFill>
            </a:endParaRPr>
          </a:p>
        </p:txBody>
      </p:sp>
      <p:sp>
        <p:nvSpPr>
          <p:cNvPr id="45" name="object 15"/>
          <p:cNvSpPr/>
          <p:nvPr/>
        </p:nvSpPr>
        <p:spPr>
          <a:xfrm>
            <a:off x="2305339" y="1800029"/>
            <a:ext cx="899618" cy="850252"/>
          </a:xfrm>
          <a:custGeom>
            <a:avLst/>
            <a:gdLst/>
            <a:ahLst/>
            <a:cxnLst/>
            <a:rect l="l" t="t" r="r" b="b"/>
            <a:pathLst>
              <a:path w="2823210" h="2779395">
                <a:moveTo>
                  <a:pt x="2822584" y="0"/>
                </a:moveTo>
                <a:lnTo>
                  <a:pt x="1396491" y="0"/>
                </a:lnTo>
                <a:lnTo>
                  <a:pt x="1348482" y="798"/>
                </a:lnTo>
                <a:lnTo>
                  <a:pt x="1300879" y="3175"/>
                </a:lnTo>
                <a:lnTo>
                  <a:pt x="1253709" y="7108"/>
                </a:lnTo>
                <a:lnTo>
                  <a:pt x="1206997" y="12569"/>
                </a:lnTo>
                <a:lnTo>
                  <a:pt x="1160769" y="19536"/>
                </a:lnTo>
                <a:lnTo>
                  <a:pt x="1115051" y="27981"/>
                </a:lnTo>
                <a:lnTo>
                  <a:pt x="1069870" y="37882"/>
                </a:lnTo>
                <a:lnTo>
                  <a:pt x="1025251" y="49211"/>
                </a:lnTo>
                <a:lnTo>
                  <a:pt x="981220" y="61946"/>
                </a:lnTo>
                <a:lnTo>
                  <a:pt x="937803" y="76059"/>
                </a:lnTo>
                <a:lnTo>
                  <a:pt x="895027" y="91527"/>
                </a:lnTo>
                <a:lnTo>
                  <a:pt x="852916" y="108325"/>
                </a:lnTo>
                <a:lnTo>
                  <a:pt x="811498" y="126427"/>
                </a:lnTo>
                <a:lnTo>
                  <a:pt x="770799" y="145808"/>
                </a:lnTo>
                <a:lnTo>
                  <a:pt x="730843" y="166444"/>
                </a:lnTo>
                <a:lnTo>
                  <a:pt x="691658" y="188309"/>
                </a:lnTo>
                <a:lnTo>
                  <a:pt x="653269" y="211378"/>
                </a:lnTo>
                <a:lnTo>
                  <a:pt x="615702" y="235627"/>
                </a:lnTo>
                <a:lnTo>
                  <a:pt x="578984" y="261030"/>
                </a:lnTo>
                <a:lnTo>
                  <a:pt x="543140" y="287562"/>
                </a:lnTo>
                <a:lnTo>
                  <a:pt x="508196" y="315198"/>
                </a:lnTo>
                <a:lnTo>
                  <a:pt x="474178" y="343914"/>
                </a:lnTo>
                <a:lnTo>
                  <a:pt x="441112" y="373684"/>
                </a:lnTo>
                <a:lnTo>
                  <a:pt x="409025" y="404483"/>
                </a:lnTo>
                <a:lnTo>
                  <a:pt x="377942" y="436287"/>
                </a:lnTo>
                <a:lnTo>
                  <a:pt x="347889" y="469069"/>
                </a:lnTo>
                <a:lnTo>
                  <a:pt x="318893" y="502806"/>
                </a:lnTo>
                <a:lnTo>
                  <a:pt x="290978" y="537472"/>
                </a:lnTo>
                <a:lnTo>
                  <a:pt x="264172" y="573042"/>
                </a:lnTo>
                <a:lnTo>
                  <a:pt x="238500" y="609491"/>
                </a:lnTo>
                <a:lnTo>
                  <a:pt x="213988" y="646795"/>
                </a:lnTo>
                <a:lnTo>
                  <a:pt x="190663" y="684927"/>
                </a:lnTo>
                <a:lnTo>
                  <a:pt x="168550" y="723864"/>
                </a:lnTo>
                <a:lnTo>
                  <a:pt x="147675" y="763579"/>
                </a:lnTo>
                <a:lnTo>
                  <a:pt x="128064" y="804049"/>
                </a:lnTo>
                <a:lnTo>
                  <a:pt x="109744" y="845248"/>
                </a:lnTo>
                <a:lnTo>
                  <a:pt x="92739" y="887151"/>
                </a:lnTo>
                <a:lnTo>
                  <a:pt x="77077" y="929732"/>
                </a:lnTo>
                <a:lnTo>
                  <a:pt x="62784" y="972968"/>
                </a:lnTo>
                <a:lnTo>
                  <a:pt x="49884" y="1016833"/>
                </a:lnTo>
                <a:lnTo>
                  <a:pt x="38405" y="1061301"/>
                </a:lnTo>
                <a:lnTo>
                  <a:pt x="28372" y="1106349"/>
                </a:lnTo>
                <a:lnTo>
                  <a:pt x="19811" y="1151951"/>
                </a:lnTo>
                <a:lnTo>
                  <a:pt x="12748" y="1198081"/>
                </a:lnTo>
                <a:lnTo>
                  <a:pt x="7210" y="1244715"/>
                </a:lnTo>
                <a:lnTo>
                  <a:pt x="3221" y="1291829"/>
                </a:lnTo>
                <a:lnTo>
                  <a:pt x="809" y="1339396"/>
                </a:lnTo>
                <a:lnTo>
                  <a:pt x="0" y="1387392"/>
                </a:lnTo>
                <a:lnTo>
                  <a:pt x="828" y="1435394"/>
                </a:lnTo>
                <a:lnTo>
                  <a:pt x="3296" y="1482979"/>
                </a:lnTo>
                <a:lnTo>
                  <a:pt x="7376" y="1530121"/>
                </a:lnTo>
                <a:lnTo>
                  <a:pt x="13039" y="1576794"/>
                </a:lnTo>
                <a:lnTo>
                  <a:pt x="20259" y="1622973"/>
                </a:lnTo>
                <a:lnTo>
                  <a:pt x="29007" y="1668632"/>
                </a:lnTo>
                <a:lnTo>
                  <a:pt x="39257" y="1713747"/>
                </a:lnTo>
                <a:lnTo>
                  <a:pt x="50980" y="1758290"/>
                </a:lnTo>
                <a:lnTo>
                  <a:pt x="64149" y="1802238"/>
                </a:lnTo>
                <a:lnTo>
                  <a:pt x="78736" y="1845564"/>
                </a:lnTo>
                <a:lnTo>
                  <a:pt x="94714" y="1888243"/>
                </a:lnTo>
                <a:lnTo>
                  <a:pt x="112056" y="1930249"/>
                </a:lnTo>
                <a:lnTo>
                  <a:pt x="130732" y="1971557"/>
                </a:lnTo>
                <a:lnTo>
                  <a:pt x="150717" y="2012141"/>
                </a:lnTo>
                <a:lnTo>
                  <a:pt x="171982" y="2051976"/>
                </a:lnTo>
                <a:lnTo>
                  <a:pt x="194499" y="2091036"/>
                </a:lnTo>
                <a:lnTo>
                  <a:pt x="218242" y="2129297"/>
                </a:lnTo>
                <a:lnTo>
                  <a:pt x="243182" y="2166731"/>
                </a:lnTo>
                <a:lnTo>
                  <a:pt x="269292" y="2203315"/>
                </a:lnTo>
                <a:lnTo>
                  <a:pt x="296544" y="2239021"/>
                </a:lnTo>
                <a:lnTo>
                  <a:pt x="324911" y="2273826"/>
                </a:lnTo>
                <a:lnTo>
                  <a:pt x="354365" y="2307703"/>
                </a:lnTo>
                <a:lnTo>
                  <a:pt x="384879" y="2340626"/>
                </a:lnTo>
                <a:lnTo>
                  <a:pt x="416424" y="2372571"/>
                </a:lnTo>
                <a:lnTo>
                  <a:pt x="448974" y="2403512"/>
                </a:lnTo>
                <a:lnTo>
                  <a:pt x="482500" y="2433423"/>
                </a:lnTo>
                <a:lnTo>
                  <a:pt x="516975" y="2462278"/>
                </a:lnTo>
                <a:lnTo>
                  <a:pt x="552372" y="2490053"/>
                </a:lnTo>
                <a:lnTo>
                  <a:pt x="588662" y="2516722"/>
                </a:lnTo>
                <a:lnTo>
                  <a:pt x="625819" y="2542259"/>
                </a:lnTo>
                <a:lnTo>
                  <a:pt x="663814" y="2566639"/>
                </a:lnTo>
                <a:lnTo>
                  <a:pt x="702621" y="2589836"/>
                </a:lnTo>
                <a:lnTo>
                  <a:pt x="742211" y="2611824"/>
                </a:lnTo>
                <a:lnTo>
                  <a:pt x="782556" y="2632579"/>
                </a:lnTo>
                <a:lnTo>
                  <a:pt x="823630" y="2652075"/>
                </a:lnTo>
                <a:lnTo>
                  <a:pt x="865404" y="2670286"/>
                </a:lnTo>
                <a:lnTo>
                  <a:pt x="907852" y="2687186"/>
                </a:lnTo>
                <a:lnTo>
                  <a:pt x="950945" y="2702751"/>
                </a:lnTo>
                <a:lnTo>
                  <a:pt x="994655" y="2716954"/>
                </a:lnTo>
                <a:lnTo>
                  <a:pt x="1038956" y="2729771"/>
                </a:lnTo>
                <a:lnTo>
                  <a:pt x="1083820" y="2741175"/>
                </a:lnTo>
                <a:lnTo>
                  <a:pt x="1129218" y="2751142"/>
                </a:lnTo>
                <a:lnTo>
                  <a:pt x="1175124" y="2759645"/>
                </a:lnTo>
                <a:lnTo>
                  <a:pt x="1221509" y="2766659"/>
                </a:lnTo>
                <a:lnTo>
                  <a:pt x="1268347" y="2772159"/>
                </a:lnTo>
                <a:lnTo>
                  <a:pt x="1315609" y="2776119"/>
                </a:lnTo>
                <a:lnTo>
                  <a:pt x="1363268" y="2778514"/>
                </a:lnTo>
                <a:lnTo>
                  <a:pt x="1411297" y="2779318"/>
                </a:lnTo>
                <a:lnTo>
                  <a:pt x="1459325" y="2778502"/>
                </a:lnTo>
                <a:lnTo>
                  <a:pt x="1506983" y="2776073"/>
                </a:lnTo>
                <a:lnTo>
                  <a:pt x="1554245" y="2772057"/>
                </a:lnTo>
                <a:lnTo>
                  <a:pt x="1601082" y="2766481"/>
                </a:lnTo>
                <a:lnTo>
                  <a:pt x="1647467" y="2759371"/>
                </a:lnTo>
                <a:lnTo>
                  <a:pt x="1693372" y="2750753"/>
                </a:lnTo>
                <a:lnTo>
                  <a:pt x="1738770" y="2740654"/>
                </a:lnTo>
                <a:lnTo>
                  <a:pt x="1783633" y="2729100"/>
                </a:lnTo>
                <a:lnTo>
                  <a:pt x="1827934" y="2716119"/>
                </a:lnTo>
                <a:lnTo>
                  <a:pt x="1871644" y="2701735"/>
                </a:lnTo>
                <a:lnTo>
                  <a:pt x="1914736" y="2685977"/>
                </a:lnTo>
                <a:lnTo>
                  <a:pt x="1957183" y="2668871"/>
                </a:lnTo>
                <a:lnTo>
                  <a:pt x="1998957" y="2650442"/>
                </a:lnTo>
                <a:lnTo>
                  <a:pt x="2040031" y="2630717"/>
                </a:lnTo>
                <a:lnTo>
                  <a:pt x="2080376" y="2609724"/>
                </a:lnTo>
                <a:lnTo>
                  <a:pt x="2119966" y="2587488"/>
                </a:lnTo>
                <a:lnTo>
                  <a:pt x="2158772" y="2564036"/>
                </a:lnTo>
                <a:lnTo>
                  <a:pt x="2196767" y="2539394"/>
                </a:lnTo>
                <a:lnTo>
                  <a:pt x="2233923" y="2513589"/>
                </a:lnTo>
                <a:lnTo>
                  <a:pt x="2270214" y="2486647"/>
                </a:lnTo>
                <a:lnTo>
                  <a:pt x="2305610" y="2458595"/>
                </a:lnTo>
                <a:lnTo>
                  <a:pt x="2340085" y="2429460"/>
                </a:lnTo>
                <a:lnTo>
                  <a:pt x="2373611" y="2399267"/>
                </a:lnTo>
                <a:lnTo>
                  <a:pt x="2406161" y="2368044"/>
                </a:lnTo>
                <a:lnTo>
                  <a:pt x="2437706" y="2335816"/>
                </a:lnTo>
                <a:lnTo>
                  <a:pt x="2468219" y="2302611"/>
                </a:lnTo>
                <a:lnTo>
                  <a:pt x="2497673" y="2268454"/>
                </a:lnTo>
                <a:lnTo>
                  <a:pt x="2526040" y="2233373"/>
                </a:lnTo>
                <a:lnTo>
                  <a:pt x="2553292" y="2197394"/>
                </a:lnTo>
                <a:lnTo>
                  <a:pt x="2579402" y="2160542"/>
                </a:lnTo>
                <a:lnTo>
                  <a:pt x="2604342" y="2122846"/>
                </a:lnTo>
                <a:lnTo>
                  <a:pt x="2628084" y="2084330"/>
                </a:lnTo>
                <a:lnTo>
                  <a:pt x="2650602" y="2045023"/>
                </a:lnTo>
                <a:lnTo>
                  <a:pt x="2671867" y="2004949"/>
                </a:lnTo>
                <a:lnTo>
                  <a:pt x="2691851" y="1964137"/>
                </a:lnTo>
                <a:lnTo>
                  <a:pt x="2710528" y="1922611"/>
                </a:lnTo>
                <a:lnTo>
                  <a:pt x="2727869" y="1880399"/>
                </a:lnTo>
                <a:lnTo>
                  <a:pt x="2743847" y="1837527"/>
                </a:lnTo>
                <a:lnTo>
                  <a:pt x="2758434" y="1794022"/>
                </a:lnTo>
                <a:lnTo>
                  <a:pt x="2771603" y="1749910"/>
                </a:lnTo>
                <a:lnTo>
                  <a:pt x="2783326" y="1705218"/>
                </a:lnTo>
                <a:lnTo>
                  <a:pt x="2793576" y="1659971"/>
                </a:lnTo>
                <a:lnTo>
                  <a:pt x="2802324" y="1614198"/>
                </a:lnTo>
                <a:lnTo>
                  <a:pt x="2809544" y="1567923"/>
                </a:lnTo>
                <a:lnTo>
                  <a:pt x="2815208" y="1521174"/>
                </a:lnTo>
                <a:lnTo>
                  <a:pt x="2819287" y="1473977"/>
                </a:lnTo>
                <a:lnTo>
                  <a:pt x="2821755" y="1426358"/>
                </a:lnTo>
                <a:lnTo>
                  <a:pt x="2822584" y="1378345"/>
                </a:lnTo>
                <a:lnTo>
                  <a:pt x="2822584" y="0"/>
                </a:lnTo>
                <a:close/>
              </a:path>
            </a:pathLst>
          </a:custGeom>
          <a:solidFill>
            <a:srgbClr val="FCFFFF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prstClr val="white"/>
                </a:solidFill>
              </a:rPr>
              <a:t>1</a:t>
            </a:r>
            <a:endParaRPr sz="4800" b="1" dirty="0">
              <a:solidFill>
                <a:prstClr val="white"/>
              </a:solidFill>
            </a:endParaRPr>
          </a:p>
        </p:txBody>
      </p:sp>
      <p:sp>
        <p:nvSpPr>
          <p:cNvPr id="46" name="object 15"/>
          <p:cNvSpPr/>
          <p:nvPr/>
        </p:nvSpPr>
        <p:spPr>
          <a:xfrm>
            <a:off x="6010020" y="1800029"/>
            <a:ext cx="899618" cy="850252"/>
          </a:xfrm>
          <a:custGeom>
            <a:avLst/>
            <a:gdLst/>
            <a:ahLst/>
            <a:cxnLst/>
            <a:rect l="l" t="t" r="r" b="b"/>
            <a:pathLst>
              <a:path w="2823210" h="2779395">
                <a:moveTo>
                  <a:pt x="2822584" y="0"/>
                </a:moveTo>
                <a:lnTo>
                  <a:pt x="1396491" y="0"/>
                </a:lnTo>
                <a:lnTo>
                  <a:pt x="1348482" y="798"/>
                </a:lnTo>
                <a:lnTo>
                  <a:pt x="1300879" y="3175"/>
                </a:lnTo>
                <a:lnTo>
                  <a:pt x="1253709" y="7108"/>
                </a:lnTo>
                <a:lnTo>
                  <a:pt x="1206997" y="12569"/>
                </a:lnTo>
                <a:lnTo>
                  <a:pt x="1160769" y="19536"/>
                </a:lnTo>
                <a:lnTo>
                  <a:pt x="1115051" y="27981"/>
                </a:lnTo>
                <a:lnTo>
                  <a:pt x="1069870" y="37882"/>
                </a:lnTo>
                <a:lnTo>
                  <a:pt x="1025251" y="49211"/>
                </a:lnTo>
                <a:lnTo>
                  <a:pt x="981220" y="61946"/>
                </a:lnTo>
                <a:lnTo>
                  <a:pt x="937803" y="76059"/>
                </a:lnTo>
                <a:lnTo>
                  <a:pt x="895027" y="91527"/>
                </a:lnTo>
                <a:lnTo>
                  <a:pt x="852916" y="108325"/>
                </a:lnTo>
                <a:lnTo>
                  <a:pt x="811498" y="126427"/>
                </a:lnTo>
                <a:lnTo>
                  <a:pt x="770799" y="145808"/>
                </a:lnTo>
                <a:lnTo>
                  <a:pt x="730843" y="166444"/>
                </a:lnTo>
                <a:lnTo>
                  <a:pt x="691658" y="188309"/>
                </a:lnTo>
                <a:lnTo>
                  <a:pt x="653269" y="211378"/>
                </a:lnTo>
                <a:lnTo>
                  <a:pt x="615702" y="235627"/>
                </a:lnTo>
                <a:lnTo>
                  <a:pt x="578984" y="261030"/>
                </a:lnTo>
                <a:lnTo>
                  <a:pt x="543140" y="287562"/>
                </a:lnTo>
                <a:lnTo>
                  <a:pt x="508196" y="315198"/>
                </a:lnTo>
                <a:lnTo>
                  <a:pt x="474178" y="343914"/>
                </a:lnTo>
                <a:lnTo>
                  <a:pt x="441112" y="373684"/>
                </a:lnTo>
                <a:lnTo>
                  <a:pt x="409025" y="404483"/>
                </a:lnTo>
                <a:lnTo>
                  <a:pt x="377942" y="436287"/>
                </a:lnTo>
                <a:lnTo>
                  <a:pt x="347889" y="469069"/>
                </a:lnTo>
                <a:lnTo>
                  <a:pt x="318893" y="502806"/>
                </a:lnTo>
                <a:lnTo>
                  <a:pt x="290978" y="537472"/>
                </a:lnTo>
                <a:lnTo>
                  <a:pt x="264172" y="573042"/>
                </a:lnTo>
                <a:lnTo>
                  <a:pt x="238500" y="609491"/>
                </a:lnTo>
                <a:lnTo>
                  <a:pt x="213988" y="646795"/>
                </a:lnTo>
                <a:lnTo>
                  <a:pt x="190663" y="684927"/>
                </a:lnTo>
                <a:lnTo>
                  <a:pt x="168550" y="723864"/>
                </a:lnTo>
                <a:lnTo>
                  <a:pt x="147675" y="763579"/>
                </a:lnTo>
                <a:lnTo>
                  <a:pt x="128064" y="804049"/>
                </a:lnTo>
                <a:lnTo>
                  <a:pt x="109744" y="845248"/>
                </a:lnTo>
                <a:lnTo>
                  <a:pt x="92739" y="887151"/>
                </a:lnTo>
                <a:lnTo>
                  <a:pt x="77077" y="929732"/>
                </a:lnTo>
                <a:lnTo>
                  <a:pt x="62784" y="972968"/>
                </a:lnTo>
                <a:lnTo>
                  <a:pt x="49884" y="1016833"/>
                </a:lnTo>
                <a:lnTo>
                  <a:pt x="38405" y="1061301"/>
                </a:lnTo>
                <a:lnTo>
                  <a:pt x="28372" y="1106349"/>
                </a:lnTo>
                <a:lnTo>
                  <a:pt x="19811" y="1151951"/>
                </a:lnTo>
                <a:lnTo>
                  <a:pt x="12748" y="1198081"/>
                </a:lnTo>
                <a:lnTo>
                  <a:pt x="7210" y="1244715"/>
                </a:lnTo>
                <a:lnTo>
                  <a:pt x="3221" y="1291829"/>
                </a:lnTo>
                <a:lnTo>
                  <a:pt x="809" y="1339396"/>
                </a:lnTo>
                <a:lnTo>
                  <a:pt x="0" y="1387392"/>
                </a:lnTo>
                <a:lnTo>
                  <a:pt x="828" y="1435394"/>
                </a:lnTo>
                <a:lnTo>
                  <a:pt x="3296" y="1482979"/>
                </a:lnTo>
                <a:lnTo>
                  <a:pt x="7376" y="1530121"/>
                </a:lnTo>
                <a:lnTo>
                  <a:pt x="13039" y="1576794"/>
                </a:lnTo>
                <a:lnTo>
                  <a:pt x="20259" y="1622973"/>
                </a:lnTo>
                <a:lnTo>
                  <a:pt x="29007" y="1668632"/>
                </a:lnTo>
                <a:lnTo>
                  <a:pt x="39257" y="1713747"/>
                </a:lnTo>
                <a:lnTo>
                  <a:pt x="50980" y="1758290"/>
                </a:lnTo>
                <a:lnTo>
                  <a:pt x="64149" y="1802238"/>
                </a:lnTo>
                <a:lnTo>
                  <a:pt x="78736" y="1845564"/>
                </a:lnTo>
                <a:lnTo>
                  <a:pt x="94714" y="1888243"/>
                </a:lnTo>
                <a:lnTo>
                  <a:pt x="112056" y="1930249"/>
                </a:lnTo>
                <a:lnTo>
                  <a:pt x="130732" y="1971557"/>
                </a:lnTo>
                <a:lnTo>
                  <a:pt x="150717" y="2012141"/>
                </a:lnTo>
                <a:lnTo>
                  <a:pt x="171982" y="2051976"/>
                </a:lnTo>
                <a:lnTo>
                  <a:pt x="194499" y="2091036"/>
                </a:lnTo>
                <a:lnTo>
                  <a:pt x="218242" y="2129297"/>
                </a:lnTo>
                <a:lnTo>
                  <a:pt x="243182" y="2166731"/>
                </a:lnTo>
                <a:lnTo>
                  <a:pt x="269292" y="2203315"/>
                </a:lnTo>
                <a:lnTo>
                  <a:pt x="296544" y="2239021"/>
                </a:lnTo>
                <a:lnTo>
                  <a:pt x="324911" y="2273826"/>
                </a:lnTo>
                <a:lnTo>
                  <a:pt x="354365" y="2307703"/>
                </a:lnTo>
                <a:lnTo>
                  <a:pt x="384879" y="2340626"/>
                </a:lnTo>
                <a:lnTo>
                  <a:pt x="416424" y="2372571"/>
                </a:lnTo>
                <a:lnTo>
                  <a:pt x="448974" y="2403512"/>
                </a:lnTo>
                <a:lnTo>
                  <a:pt x="482500" y="2433423"/>
                </a:lnTo>
                <a:lnTo>
                  <a:pt x="516975" y="2462278"/>
                </a:lnTo>
                <a:lnTo>
                  <a:pt x="552372" y="2490053"/>
                </a:lnTo>
                <a:lnTo>
                  <a:pt x="588662" y="2516722"/>
                </a:lnTo>
                <a:lnTo>
                  <a:pt x="625819" y="2542259"/>
                </a:lnTo>
                <a:lnTo>
                  <a:pt x="663814" y="2566639"/>
                </a:lnTo>
                <a:lnTo>
                  <a:pt x="702621" y="2589836"/>
                </a:lnTo>
                <a:lnTo>
                  <a:pt x="742211" y="2611824"/>
                </a:lnTo>
                <a:lnTo>
                  <a:pt x="782556" y="2632579"/>
                </a:lnTo>
                <a:lnTo>
                  <a:pt x="823630" y="2652075"/>
                </a:lnTo>
                <a:lnTo>
                  <a:pt x="865404" y="2670286"/>
                </a:lnTo>
                <a:lnTo>
                  <a:pt x="907852" y="2687186"/>
                </a:lnTo>
                <a:lnTo>
                  <a:pt x="950945" y="2702751"/>
                </a:lnTo>
                <a:lnTo>
                  <a:pt x="994655" y="2716954"/>
                </a:lnTo>
                <a:lnTo>
                  <a:pt x="1038956" y="2729771"/>
                </a:lnTo>
                <a:lnTo>
                  <a:pt x="1083820" y="2741175"/>
                </a:lnTo>
                <a:lnTo>
                  <a:pt x="1129218" y="2751142"/>
                </a:lnTo>
                <a:lnTo>
                  <a:pt x="1175124" y="2759645"/>
                </a:lnTo>
                <a:lnTo>
                  <a:pt x="1221509" y="2766659"/>
                </a:lnTo>
                <a:lnTo>
                  <a:pt x="1268347" y="2772159"/>
                </a:lnTo>
                <a:lnTo>
                  <a:pt x="1315609" y="2776119"/>
                </a:lnTo>
                <a:lnTo>
                  <a:pt x="1363268" y="2778514"/>
                </a:lnTo>
                <a:lnTo>
                  <a:pt x="1411297" y="2779318"/>
                </a:lnTo>
                <a:lnTo>
                  <a:pt x="1459325" y="2778502"/>
                </a:lnTo>
                <a:lnTo>
                  <a:pt x="1506983" y="2776073"/>
                </a:lnTo>
                <a:lnTo>
                  <a:pt x="1554245" y="2772057"/>
                </a:lnTo>
                <a:lnTo>
                  <a:pt x="1601082" y="2766481"/>
                </a:lnTo>
                <a:lnTo>
                  <a:pt x="1647467" y="2759371"/>
                </a:lnTo>
                <a:lnTo>
                  <a:pt x="1693372" y="2750753"/>
                </a:lnTo>
                <a:lnTo>
                  <a:pt x="1738770" y="2740654"/>
                </a:lnTo>
                <a:lnTo>
                  <a:pt x="1783633" y="2729100"/>
                </a:lnTo>
                <a:lnTo>
                  <a:pt x="1827934" y="2716119"/>
                </a:lnTo>
                <a:lnTo>
                  <a:pt x="1871644" y="2701735"/>
                </a:lnTo>
                <a:lnTo>
                  <a:pt x="1914736" y="2685977"/>
                </a:lnTo>
                <a:lnTo>
                  <a:pt x="1957183" y="2668871"/>
                </a:lnTo>
                <a:lnTo>
                  <a:pt x="1998957" y="2650442"/>
                </a:lnTo>
                <a:lnTo>
                  <a:pt x="2040031" y="2630717"/>
                </a:lnTo>
                <a:lnTo>
                  <a:pt x="2080376" y="2609724"/>
                </a:lnTo>
                <a:lnTo>
                  <a:pt x="2119966" y="2587488"/>
                </a:lnTo>
                <a:lnTo>
                  <a:pt x="2158772" y="2564036"/>
                </a:lnTo>
                <a:lnTo>
                  <a:pt x="2196767" y="2539394"/>
                </a:lnTo>
                <a:lnTo>
                  <a:pt x="2233923" y="2513589"/>
                </a:lnTo>
                <a:lnTo>
                  <a:pt x="2270214" y="2486647"/>
                </a:lnTo>
                <a:lnTo>
                  <a:pt x="2305610" y="2458595"/>
                </a:lnTo>
                <a:lnTo>
                  <a:pt x="2340085" y="2429460"/>
                </a:lnTo>
                <a:lnTo>
                  <a:pt x="2373611" y="2399267"/>
                </a:lnTo>
                <a:lnTo>
                  <a:pt x="2406161" y="2368044"/>
                </a:lnTo>
                <a:lnTo>
                  <a:pt x="2437706" y="2335816"/>
                </a:lnTo>
                <a:lnTo>
                  <a:pt x="2468219" y="2302611"/>
                </a:lnTo>
                <a:lnTo>
                  <a:pt x="2497673" y="2268454"/>
                </a:lnTo>
                <a:lnTo>
                  <a:pt x="2526040" y="2233373"/>
                </a:lnTo>
                <a:lnTo>
                  <a:pt x="2553292" y="2197394"/>
                </a:lnTo>
                <a:lnTo>
                  <a:pt x="2579402" y="2160542"/>
                </a:lnTo>
                <a:lnTo>
                  <a:pt x="2604342" y="2122846"/>
                </a:lnTo>
                <a:lnTo>
                  <a:pt x="2628084" y="2084330"/>
                </a:lnTo>
                <a:lnTo>
                  <a:pt x="2650602" y="2045023"/>
                </a:lnTo>
                <a:lnTo>
                  <a:pt x="2671867" y="2004949"/>
                </a:lnTo>
                <a:lnTo>
                  <a:pt x="2691851" y="1964137"/>
                </a:lnTo>
                <a:lnTo>
                  <a:pt x="2710528" y="1922611"/>
                </a:lnTo>
                <a:lnTo>
                  <a:pt x="2727869" y="1880399"/>
                </a:lnTo>
                <a:lnTo>
                  <a:pt x="2743847" y="1837527"/>
                </a:lnTo>
                <a:lnTo>
                  <a:pt x="2758434" y="1794022"/>
                </a:lnTo>
                <a:lnTo>
                  <a:pt x="2771603" y="1749910"/>
                </a:lnTo>
                <a:lnTo>
                  <a:pt x="2783326" y="1705218"/>
                </a:lnTo>
                <a:lnTo>
                  <a:pt x="2793576" y="1659971"/>
                </a:lnTo>
                <a:lnTo>
                  <a:pt x="2802324" y="1614198"/>
                </a:lnTo>
                <a:lnTo>
                  <a:pt x="2809544" y="1567923"/>
                </a:lnTo>
                <a:lnTo>
                  <a:pt x="2815208" y="1521174"/>
                </a:lnTo>
                <a:lnTo>
                  <a:pt x="2819287" y="1473977"/>
                </a:lnTo>
                <a:lnTo>
                  <a:pt x="2821755" y="1426358"/>
                </a:lnTo>
                <a:lnTo>
                  <a:pt x="2822584" y="1378345"/>
                </a:lnTo>
                <a:lnTo>
                  <a:pt x="2822584" y="0"/>
                </a:lnTo>
                <a:close/>
              </a:path>
            </a:pathLst>
          </a:custGeom>
          <a:solidFill>
            <a:srgbClr val="FCFFFF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prstClr val="white"/>
                </a:solidFill>
              </a:rPr>
              <a:t>2</a:t>
            </a:r>
            <a:endParaRPr sz="4800" b="1" dirty="0">
              <a:solidFill>
                <a:prstClr val="white"/>
              </a:solidFill>
            </a:endParaRPr>
          </a:p>
        </p:txBody>
      </p:sp>
      <p:sp>
        <p:nvSpPr>
          <p:cNvPr id="47" name="object 15"/>
          <p:cNvSpPr/>
          <p:nvPr/>
        </p:nvSpPr>
        <p:spPr>
          <a:xfrm>
            <a:off x="6096000" y="3947751"/>
            <a:ext cx="899618" cy="850252"/>
          </a:xfrm>
          <a:custGeom>
            <a:avLst/>
            <a:gdLst/>
            <a:ahLst/>
            <a:cxnLst/>
            <a:rect l="l" t="t" r="r" b="b"/>
            <a:pathLst>
              <a:path w="2823210" h="2779395">
                <a:moveTo>
                  <a:pt x="2822584" y="0"/>
                </a:moveTo>
                <a:lnTo>
                  <a:pt x="1396491" y="0"/>
                </a:lnTo>
                <a:lnTo>
                  <a:pt x="1348482" y="798"/>
                </a:lnTo>
                <a:lnTo>
                  <a:pt x="1300879" y="3175"/>
                </a:lnTo>
                <a:lnTo>
                  <a:pt x="1253709" y="7108"/>
                </a:lnTo>
                <a:lnTo>
                  <a:pt x="1206997" y="12569"/>
                </a:lnTo>
                <a:lnTo>
                  <a:pt x="1160769" y="19536"/>
                </a:lnTo>
                <a:lnTo>
                  <a:pt x="1115051" y="27981"/>
                </a:lnTo>
                <a:lnTo>
                  <a:pt x="1069870" y="37882"/>
                </a:lnTo>
                <a:lnTo>
                  <a:pt x="1025251" y="49211"/>
                </a:lnTo>
                <a:lnTo>
                  <a:pt x="981220" y="61946"/>
                </a:lnTo>
                <a:lnTo>
                  <a:pt x="937803" y="76059"/>
                </a:lnTo>
                <a:lnTo>
                  <a:pt x="895027" y="91527"/>
                </a:lnTo>
                <a:lnTo>
                  <a:pt x="852916" y="108325"/>
                </a:lnTo>
                <a:lnTo>
                  <a:pt x="811498" y="126427"/>
                </a:lnTo>
                <a:lnTo>
                  <a:pt x="770799" y="145808"/>
                </a:lnTo>
                <a:lnTo>
                  <a:pt x="730843" y="166444"/>
                </a:lnTo>
                <a:lnTo>
                  <a:pt x="691658" y="188309"/>
                </a:lnTo>
                <a:lnTo>
                  <a:pt x="653269" y="211378"/>
                </a:lnTo>
                <a:lnTo>
                  <a:pt x="615702" y="235627"/>
                </a:lnTo>
                <a:lnTo>
                  <a:pt x="578984" y="261030"/>
                </a:lnTo>
                <a:lnTo>
                  <a:pt x="543140" y="287562"/>
                </a:lnTo>
                <a:lnTo>
                  <a:pt x="508196" y="315198"/>
                </a:lnTo>
                <a:lnTo>
                  <a:pt x="474178" y="343914"/>
                </a:lnTo>
                <a:lnTo>
                  <a:pt x="441112" y="373684"/>
                </a:lnTo>
                <a:lnTo>
                  <a:pt x="409025" y="404483"/>
                </a:lnTo>
                <a:lnTo>
                  <a:pt x="377942" y="436287"/>
                </a:lnTo>
                <a:lnTo>
                  <a:pt x="347889" y="469069"/>
                </a:lnTo>
                <a:lnTo>
                  <a:pt x="318893" y="502806"/>
                </a:lnTo>
                <a:lnTo>
                  <a:pt x="290978" y="537472"/>
                </a:lnTo>
                <a:lnTo>
                  <a:pt x="264172" y="573042"/>
                </a:lnTo>
                <a:lnTo>
                  <a:pt x="238500" y="609491"/>
                </a:lnTo>
                <a:lnTo>
                  <a:pt x="213988" y="646795"/>
                </a:lnTo>
                <a:lnTo>
                  <a:pt x="190663" y="684927"/>
                </a:lnTo>
                <a:lnTo>
                  <a:pt x="168550" y="723864"/>
                </a:lnTo>
                <a:lnTo>
                  <a:pt x="147675" y="763579"/>
                </a:lnTo>
                <a:lnTo>
                  <a:pt x="128064" y="804049"/>
                </a:lnTo>
                <a:lnTo>
                  <a:pt x="109744" y="845248"/>
                </a:lnTo>
                <a:lnTo>
                  <a:pt x="92739" y="887151"/>
                </a:lnTo>
                <a:lnTo>
                  <a:pt x="77077" y="929732"/>
                </a:lnTo>
                <a:lnTo>
                  <a:pt x="62784" y="972968"/>
                </a:lnTo>
                <a:lnTo>
                  <a:pt x="49884" y="1016833"/>
                </a:lnTo>
                <a:lnTo>
                  <a:pt x="38405" y="1061301"/>
                </a:lnTo>
                <a:lnTo>
                  <a:pt x="28372" y="1106349"/>
                </a:lnTo>
                <a:lnTo>
                  <a:pt x="19811" y="1151951"/>
                </a:lnTo>
                <a:lnTo>
                  <a:pt x="12748" y="1198081"/>
                </a:lnTo>
                <a:lnTo>
                  <a:pt x="7210" y="1244715"/>
                </a:lnTo>
                <a:lnTo>
                  <a:pt x="3221" y="1291829"/>
                </a:lnTo>
                <a:lnTo>
                  <a:pt x="809" y="1339396"/>
                </a:lnTo>
                <a:lnTo>
                  <a:pt x="0" y="1387392"/>
                </a:lnTo>
                <a:lnTo>
                  <a:pt x="828" y="1435394"/>
                </a:lnTo>
                <a:lnTo>
                  <a:pt x="3296" y="1482979"/>
                </a:lnTo>
                <a:lnTo>
                  <a:pt x="7376" y="1530121"/>
                </a:lnTo>
                <a:lnTo>
                  <a:pt x="13039" y="1576794"/>
                </a:lnTo>
                <a:lnTo>
                  <a:pt x="20259" y="1622973"/>
                </a:lnTo>
                <a:lnTo>
                  <a:pt x="29007" y="1668632"/>
                </a:lnTo>
                <a:lnTo>
                  <a:pt x="39257" y="1713747"/>
                </a:lnTo>
                <a:lnTo>
                  <a:pt x="50980" y="1758290"/>
                </a:lnTo>
                <a:lnTo>
                  <a:pt x="64149" y="1802238"/>
                </a:lnTo>
                <a:lnTo>
                  <a:pt x="78736" y="1845564"/>
                </a:lnTo>
                <a:lnTo>
                  <a:pt x="94714" y="1888243"/>
                </a:lnTo>
                <a:lnTo>
                  <a:pt x="112056" y="1930249"/>
                </a:lnTo>
                <a:lnTo>
                  <a:pt x="130732" y="1971557"/>
                </a:lnTo>
                <a:lnTo>
                  <a:pt x="150717" y="2012141"/>
                </a:lnTo>
                <a:lnTo>
                  <a:pt x="171982" y="2051976"/>
                </a:lnTo>
                <a:lnTo>
                  <a:pt x="194499" y="2091036"/>
                </a:lnTo>
                <a:lnTo>
                  <a:pt x="218242" y="2129297"/>
                </a:lnTo>
                <a:lnTo>
                  <a:pt x="243182" y="2166731"/>
                </a:lnTo>
                <a:lnTo>
                  <a:pt x="269292" y="2203315"/>
                </a:lnTo>
                <a:lnTo>
                  <a:pt x="296544" y="2239021"/>
                </a:lnTo>
                <a:lnTo>
                  <a:pt x="324911" y="2273826"/>
                </a:lnTo>
                <a:lnTo>
                  <a:pt x="354365" y="2307703"/>
                </a:lnTo>
                <a:lnTo>
                  <a:pt x="384879" y="2340626"/>
                </a:lnTo>
                <a:lnTo>
                  <a:pt x="416424" y="2372571"/>
                </a:lnTo>
                <a:lnTo>
                  <a:pt x="448974" y="2403512"/>
                </a:lnTo>
                <a:lnTo>
                  <a:pt x="482500" y="2433423"/>
                </a:lnTo>
                <a:lnTo>
                  <a:pt x="516975" y="2462278"/>
                </a:lnTo>
                <a:lnTo>
                  <a:pt x="552372" y="2490053"/>
                </a:lnTo>
                <a:lnTo>
                  <a:pt x="588662" y="2516722"/>
                </a:lnTo>
                <a:lnTo>
                  <a:pt x="625819" y="2542259"/>
                </a:lnTo>
                <a:lnTo>
                  <a:pt x="663814" y="2566639"/>
                </a:lnTo>
                <a:lnTo>
                  <a:pt x="702621" y="2589836"/>
                </a:lnTo>
                <a:lnTo>
                  <a:pt x="742211" y="2611824"/>
                </a:lnTo>
                <a:lnTo>
                  <a:pt x="782556" y="2632579"/>
                </a:lnTo>
                <a:lnTo>
                  <a:pt x="823630" y="2652075"/>
                </a:lnTo>
                <a:lnTo>
                  <a:pt x="865404" y="2670286"/>
                </a:lnTo>
                <a:lnTo>
                  <a:pt x="907852" y="2687186"/>
                </a:lnTo>
                <a:lnTo>
                  <a:pt x="950945" y="2702751"/>
                </a:lnTo>
                <a:lnTo>
                  <a:pt x="994655" y="2716954"/>
                </a:lnTo>
                <a:lnTo>
                  <a:pt x="1038956" y="2729771"/>
                </a:lnTo>
                <a:lnTo>
                  <a:pt x="1083820" y="2741175"/>
                </a:lnTo>
                <a:lnTo>
                  <a:pt x="1129218" y="2751142"/>
                </a:lnTo>
                <a:lnTo>
                  <a:pt x="1175124" y="2759645"/>
                </a:lnTo>
                <a:lnTo>
                  <a:pt x="1221509" y="2766659"/>
                </a:lnTo>
                <a:lnTo>
                  <a:pt x="1268347" y="2772159"/>
                </a:lnTo>
                <a:lnTo>
                  <a:pt x="1315609" y="2776119"/>
                </a:lnTo>
                <a:lnTo>
                  <a:pt x="1363268" y="2778514"/>
                </a:lnTo>
                <a:lnTo>
                  <a:pt x="1411297" y="2779318"/>
                </a:lnTo>
                <a:lnTo>
                  <a:pt x="1459325" y="2778502"/>
                </a:lnTo>
                <a:lnTo>
                  <a:pt x="1506983" y="2776073"/>
                </a:lnTo>
                <a:lnTo>
                  <a:pt x="1554245" y="2772057"/>
                </a:lnTo>
                <a:lnTo>
                  <a:pt x="1601082" y="2766481"/>
                </a:lnTo>
                <a:lnTo>
                  <a:pt x="1647467" y="2759371"/>
                </a:lnTo>
                <a:lnTo>
                  <a:pt x="1693372" y="2750753"/>
                </a:lnTo>
                <a:lnTo>
                  <a:pt x="1738770" y="2740654"/>
                </a:lnTo>
                <a:lnTo>
                  <a:pt x="1783633" y="2729100"/>
                </a:lnTo>
                <a:lnTo>
                  <a:pt x="1827934" y="2716119"/>
                </a:lnTo>
                <a:lnTo>
                  <a:pt x="1871644" y="2701735"/>
                </a:lnTo>
                <a:lnTo>
                  <a:pt x="1914736" y="2685977"/>
                </a:lnTo>
                <a:lnTo>
                  <a:pt x="1957183" y="2668871"/>
                </a:lnTo>
                <a:lnTo>
                  <a:pt x="1998957" y="2650442"/>
                </a:lnTo>
                <a:lnTo>
                  <a:pt x="2040031" y="2630717"/>
                </a:lnTo>
                <a:lnTo>
                  <a:pt x="2080376" y="2609724"/>
                </a:lnTo>
                <a:lnTo>
                  <a:pt x="2119966" y="2587488"/>
                </a:lnTo>
                <a:lnTo>
                  <a:pt x="2158772" y="2564036"/>
                </a:lnTo>
                <a:lnTo>
                  <a:pt x="2196767" y="2539394"/>
                </a:lnTo>
                <a:lnTo>
                  <a:pt x="2233923" y="2513589"/>
                </a:lnTo>
                <a:lnTo>
                  <a:pt x="2270214" y="2486647"/>
                </a:lnTo>
                <a:lnTo>
                  <a:pt x="2305610" y="2458595"/>
                </a:lnTo>
                <a:lnTo>
                  <a:pt x="2340085" y="2429460"/>
                </a:lnTo>
                <a:lnTo>
                  <a:pt x="2373611" y="2399267"/>
                </a:lnTo>
                <a:lnTo>
                  <a:pt x="2406161" y="2368044"/>
                </a:lnTo>
                <a:lnTo>
                  <a:pt x="2437706" y="2335816"/>
                </a:lnTo>
                <a:lnTo>
                  <a:pt x="2468219" y="2302611"/>
                </a:lnTo>
                <a:lnTo>
                  <a:pt x="2497673" y="2268454"/>
                </a:lnTo>
                <a:lnTo>
                  <a:pt x="2526040" y="2233373"/>
                </a:lnTo>
                <a:lnTo>
                  <a:pt x="2553292" y="2197394"/>
                </a:lnTo>
                <a:lnTo>
                  <a:pt x="2579402" y="2160542"/>
                </a:lnTo>
                <a:lnTo>
                  <a:pt x="2604342" y="2122846"/>
                </a:lnTo>
                <a:lnTo>
                  <a:pt x="2628084" y="2084330"/>
                </a:lnTo>
                <a:lnTo>
                  <a:pt x="2650602" y="2045023"/>
                </a:lnTo>
                <a:lnTo>
                  <a:pt x="2671867" y="2004949"/>
                </a:lnTo>
                <a:lnTo>
                  <a:pt x="2691851" y="1964137"/>
                </a:lnTo>
                <a:lnTo>
                  <a:pt x="2710528" y="1922611"/>
                </a:lnTo>
                <a:lnTo>
                  <a:pt x="2727869" y="1880399"/>
                </a:lnTo>
                <a:lnTo>
                  <a:pt x="2743847" y="1837527"/>
                </a:lnTo>
                <a:lnTo>
                  <a:pt x="2758434" y="1794022"/>
                </a:lnTo>
                <a:lnTo>
                  <a:pt x="2771603" y="1749910"/>
                </a:lnTo>
                <a:lnTo>
                  <a:pt x="2783326" y="1705218"/>
                </a:lnTo>
                <a:lnTo>
                  <a:pt x="2793576" y="1659971"/>
                </a:lnTo>
                <a:lnTo>
                  <a:pt x="2802324" y="1614198"/>
                </a:lnTo>
                <a:lnTo>
                  <a:pt x="2809544" y="1567923"/>
                </a:lnTo>
                <a:lnTo>
                  <a:pt x="2815208" y="1521174"/>
                </a:lnTo>
                <a:lnTo>
                  <a:pt x="2819287" y="1473977"/>
                </a:lnTo>
                <a:lnTo>
                  <a:pt x="2821755" y="1426358"/>
                </a:lnTo>
                <a:lnTo>
                  <a:pt x="2822584" y="1378345"/>
                </a:lnTo>
                <a:lnTo>
                  <a:pt x="2822584" y="0"/>
                </a:lnTo>
                <a:close/>
              </a:path>
            </a:pathLst>
          </a:custGeom>
          <a:solidFill>
            <a:srgbClr val="FCFFFF">
              <a:alpha val="25000"/>
            </a:srgbClr>
          </a:solidFill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4800" b="1" dirty="0">
                <a:solidFill>
                  <a:prstClr val="white"/>
                </a:solidFill>
              </a:rPr>
              <a:t>4</a:t>
            </a:r>
            <a:endParaRPr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21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Menu Area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275" y="685862"/>
            <a:ext cx="2076450" cy="5114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3631315" y="1831737"/>
            <a:ext cx="305411" cy="344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 bwMode="auto">
          <a:xfrm>
            <a:off x="4799211" y="1748255"/>
            <a:ext cx="2618322" cy="3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 rtlCol="0">
            <a:spAutoFit/>
          </a:bodyPr>
          <a:lstStyle/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Remove File from Session</a:t>
            </a:r>
          </a:p>
        </p:txBody>
      </p:sp>
      <p:cxnSp>
        <p:nvCxnSpPr>
          <p:cNvPr id="11" name="Straight Arrow Connector 10"/>
          <p:cNvCxnSpPr>
            <a:stCxn id="9" idx="1"/>
            <a:endCxn id="8" idx="6"/>
          </p:cNvCxnSpPr>
          <p:nvPr/>
        </p:nvCxnSpPr>
        <p:spPr>
          <a:xfrm flipH="1">
            <a:off x="3936725" y="1916805"/>
            <a:ext cx="862486" cy="86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59484" y="3799970"/>
            <a:ext cx="2243023" cy="20189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4799212" y="4610102"/>
            <a:ext cx="3762803" cy="3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 rtlCol="0">
            <a:spAutoFit/>
          </a:bodyPr>
          <a:lstStyle/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Common HYPACK Tool set to edit data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002506" y="4809429"/>
            <a:ext cx="8624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20163" b="46253"/>
          <a:stretch/>
        </p:blipFill>
        <p:spPr>
          <a:xfrm>
            <a:off x="4801333" y="2390177"/>
            <a:ext cx="5087341" cy="6092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1759484" y="2502410"/>
            <a:ext cx="2243023" cy="8973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1"/>
            <a:endCxn id="16" idx="3"/>
          </p:cNvCxnSpPr>
          <p:nvPr/>
        </p:nvCxnSpPr>
        <p:spPr>
          <a:xfrm flipH="1">
            <a:off x="4002506" y="2694782"/>
            <a:ext cx="798826" cy="2562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 bwMode="auto">
          <a:xfrm>
            <a:off x="4799211" y="3051094"/>
            <a:ext cx="5089462" cy="58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rtlCol="0">
            <a:spAutoFit/>
          </a:bodyPr>
          <a:lstStyle/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Tabs to view the data can be directly accessed or selected through the menu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59484" y="3399717"/>
            <a:ext cx="2243023" cy="3765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740174" y="1116392"/>
            <a:ext cx="2243023" cy="3765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 bwMode="auto">
          <a:xfrm>
            <a:off x="4799212" y="1106334"/>
            <a:ext cx="2392299" cy="3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 rtlCol="0">
            <a:spAutoFit/>
          </a:bodyPr>
          <a:lstStyle/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Open and Save Session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3959961" y="1274884"/>
            <a:ext cx="839250" cy="725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 bwMode="auto">
          <a:xfrm>
            <a:off x="4864993" y="3894196"/>
            <a:ext cx="5023681" cy="3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rtlCol="0">
            <a:spAutoFit/>
          </a:bodyPr>
          <a:lstStyle/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tools for Contouring and Sorting in the Editor</a:t>
            </a: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 flipV="1">
            <a:off x="4002506" y="3634414"/>
            <a:ext cx="862486" cy="428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17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D7B365-D54B-485A-936B-CE7200977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34" y="2872510"/>
            <a:ext cx="4632335" cy="3221768"/>
          </a:xfrm>
          <a:prstGeom prst="rect">
            <a:avLst/>
          </a:prstGeom>
        </p:spPr>
      </p:pic>
      <p:sp>
        <p:nvSpPr>
          <p:cNvPr id="47107" name="Text Box 1">
            <a:extLst>
              <a:ext uri="{FF2B5EF4-FFF2-40B4-BE49-F238E27FC236}">
                <a16:creationId xmlns:a16="http://schemas.microsoft.com/office/drawing/2014/main" id="{3AE330E7-F154-4A51-AA0A-2E8CCDA3E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4" y="1017913"/>
            <a:ext cx="822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1313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4163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87" indent="0" eaLnBrk="1" hangingPunct="1"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</a:pPr>
            <a:r>
              <a:rPr lang="en-US" altLang="en-US" sz="1800" b="1" dirty="0">
                <a:solidFill>
                  <a:schemeClr val="bg2"/>
                </a:solidFill>
                <a:latin typeface="+mj-lt"/>
              </a:rPr>
              <a:t>MAG EDIT Supports: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45000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Stand-alone magnetometers.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45000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Stand-alone magnetometers with IGRF corrections.</a:t>
            </a:r>
          </a:p>
          <a:p>
            <a:pPr lvl="1">
              <a:spcBef>
                <a:spcPts val="563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45000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Sea magnetometer with Shore Based magnetometer, both with IGRF corrections.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AB6DF7A5-AEDD-4DE7-A03B-5D487EF91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947" y="3509818"/>
            <a:ext cx="1676399" cy="889930"/>
          </a:xfrm>
          <a:prstGeom prst="rect">
            <a:avLst/>
          </a:prstGeom>
          <a:noFill/>
          <a:ln w="5508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C080229B-7375-4BA1-BB3E-D4799A157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518" y="3256757"/>
            <a:ext cx="2473326" cy="198118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5">
            <a:extLst>
              <a:ext uri="{FF2B5EF4-FFF2-40B4-BE49-F238E27FC236}">
                <a16:creationId xmlns:a16="http://schemas.microsoft.com/office/drawing/2014/main" id="{261FC162-425F-438E-8D27-5B3BEDDFB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194469"/>
            <a:ext cx="59880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Magnetometer Editing</a:t>
            </a:r>
            <a:endParaRPr lang="en-US" altLang="en-US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4ADE57-7860-4FB9-B3E9-01687A24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Magnetometer Editing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C498D7-BA57-46D7-9F4E-1C14EB8FC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"/>
          <a:stretch/>
        </p:blipFill>
        <p:spPr>
          <a:xfrm>
            <a:off x="1719072" y="527565"/>
            <a:ext cx="5301674" cy="4439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2466" name="Title 1">
            <a:extLst>
              <a:ext uri="{FF2B5EF4-FFF2-40B4-BE49-F238E27FC236}">
                <a16:creationId xmlns:a16="http://schemas.microsoft.com/office/drawing/2014/main" id="{5EE73419-0827-42EA-A903-72037DC5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Shore Data Tools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FA86327F-0F89-4CD1-9737-F0B992E02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073" y="5187425"/>
            <a:ext cx="6626225" cy="665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IAGA positions are provided in co-latitude: the difference between the latitude and 90°</a:t>
            </a:r>
          </a:p>
        </p:txBody>
      </p:sp>
      <p:sp>
        <p:nvSpPr>
          <p:cNvPr id="62469" name="TextBox 5">
            <a:extLst>
              <a:ext uri="{FF2B5EF4-FFF2-40B4-BE49-F238E27FC236}">
                <a16:creationId xmlns:a16="http://schemas.microsoft.com/office/drawing/2014/main" id="{4089E669-C008-4CA9-AF93-6981001B1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7" y="1277187"/>
            <a:ext cx="3384550" cy="2411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time shift to accommodate the distance between the boat and shore station. If shore data is at a different time interval than the raw data, the MAGNETOMETER EDITOR interpolates the shore data to calculate values to match the raw data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A57C12-072C-475B-AF6A-9B9EA0BCCCED}"/>
              </a:ext>
            </a:extLst>
          </p:cNvPr>
          <p:cNvCxnSpPr>
            <a:cxnSpLocks/>
            <a:stCxn id="62469" idx="1"/>
          </p:cNvCxnSpPr>
          <p:nvPr/>
        </p:nvCxnSpPr>
        <p:spPr>
          <a:xfrm flipH="1">
            <a:off x="6100619" y="2482894"/>
            <a:ext cx="936769" cy="83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471" name="TextBox 10">
            <a:extLst>
              <a:ext uri="{FF2B5EF4-FFF2-40B4-BE49-F238E27FC236}">
                <a16:creationId xmlns:a16="http://schemas.microsoft.com/office/drawing/2014/main" id="{BBE8D193-FA07-4E83-A625-4A3627415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3796549"/>
            <a:ext cx="3168650" cy="6647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elevation is provided for IAGA stations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AFB270-FF38-40D2-B006-515F69CDA955}"/>
              </a:ext>
            </a:extLst>
          </p:cNvPr>
          <p:cNvCxnSpPr>
            <a:cxnSpLocks/>
            <a:stCxn id="62471" idx="1"/>
          </p:cNvCxnSpPr>
          <p:nvPr/>
        </p:nvCxnSpPr>
        <p:spPr>
          <a:xfrm flipH="1" flipV="1">
            <a:off x="4369910" y="3196109"/>
            <a:ext cx="2761141" cy="932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F3764C-EA8C-4773-88F9-180898E38E87}"/>
              </a:ext>
            </a:extLst>
          </p:cNvPr>
          <p:cNvCxnSpPr/>
          <p:nvPr/>
        </p:nvCxnSpPr>
        <p:spPr>
          <a:xfrm flipH="1" flipV="1">
            <a:off x="3218874" y="2015228"/>
            <a:ext cx="73891" cy="3172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774B8E-D116-4151-BEEF-ED730EF2EE41}"/>
              </a:ext>
            </a:extLst>
          </p:cNvPr>
          <p:cNvSpPr/>
          <p:nvPr/>
        </p:nvSpPr>
        <p:spPr>
          <a:xfrm>
            <a:off x="1935019" y="1710429"/>
            <a:ext cx="4488873" cy="3232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Session Methodology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0F2F8E5-1108-0A46-83A0-852BF6A1A52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 bwMode="auto">
          <a:xfrm>
            <a:off x="2212984" y="1306068"/>
            <a:ext cx="7411348" cy="424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rtlCol="0">
            <a:spAutoFit/>
          </a:bodyPr>
          <a:lstStyle/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HYPACK 2020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Magedit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reads HYPACK Raw files and saves to XYZ or a Session File per line with a LOG File.</a:t>
            </a: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XYZ data can be taken into the TIN MODEL program to generate a color filled DXF or 3d Displays.</a:t>
            </a: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new Session file is a BINARY file which contains the corrections and raw information to allow users to visualize the corrections applied.</a:t>
            </a: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the Binary file format the file size is smaller and loads quicker while containing more information. </a:t>
            </a:r>
          </a:p>
        </p:txBody>
      </p:sp>
    </p:spTree>
    <p:extLst>
      <p:ext uri="{BB962C8B-B14F-4D97-AF65-F5344CB8AC3E}">
        <p14:creationId xmlns:p14="http://schemas.microsoft.com/office/powerpoint/2010/main" val="1581908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1"/>
          <a:stretch/>
        </p:blipFill>
        <p:spPr>
          <a:xfrm>
            <a:off x="1675603" y="966788"/>
            <a:ext cx="8582636" cy="4682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9155" name="Text Box 1">
            <a:extLst>
              <a:ext uri="{FF2B5EF4-FFF2-40B4-BE49-F238E27FC236}">
                <a16:creationId xmlns:a16="http://schemas.microsoft.com/office/drawing/2014/main" id="{AEE5C042-C2F0-4E4D-948D-B992D14F9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5888"/>
            <a:ext cx="39957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Editing Tools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AF13513D-A9FE-4E70-9A2F-01CA4FE32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454" y="4521517"/>
            <a:ext cx="3505200" cy="3651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altLang="en-US" sz="1800" b="1" dirty="0">
                <a:solidFill>
                  <a:srgbClr val="FFFFFF"/>
                </a:solidFill>
                <a:latin typeface="Calibri" panose="020F0502020204030204" pitchFamily="34" charset="0"/>
              </a:rPr>
              <a:t>Gamma values in Profile </a:t>
            </a:r>
            <a:r>
              <a:rPr lang="fr-FR" altLang="en-US" sz="18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Window</a:t>
            </a:r>
            <a:endParaRPr lang="fr-FR" altLang="en-US" sz="18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87176" y="1328927"/>
            <a:ext cx="195296" cy="226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46056" y="1945465"/>
            <a:ext cx="4606834" cy="21858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3484824" y="1555264"/>
            <a:ext cx="816752" cy="3621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4C5B8C37-73C5-4A33-84DD-E1587E90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Tools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745AE0-6EEF-4E42-A7E2-F117414DA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762" y="2368425"/>
            <a:ext cx="6797964" cy="3197796"/>
          </a:xfrm>
          <a:prstGeom prst="rect">
            <a:avLst/>
          </a:prstGeom>
        </p:spPr>
      </p:pic>
      <p:sp>
        <p:nvSpPr>
          <p:cNvPr id="51202" name="Text Box 1">
            <a:extLst>
              <a:ext uri="{FF2B5EF4-FFF2-40B4-BE49-F238E27FC236}">
                <a16:creationId xmlns:a16="http://schemas.microsoft.com/office/drawing/2014/main" id="{6E4A69C6-1C96-4037-8F10-84E7FF373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15888"/>
            <a:ext cx="88487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Target Tool – Whole Magnetic Analysis</a:t>
            </a:r>
          </a:p>
        </p:txBody>
      </p:sp>
      <p:pic>
        <p:nvPicPr>
          <p:cNvPr id="148482" name="Picture 2">
            <a:extLst>
              <a:ext uri="{FF2B5EF4-FFF2-40B4-BE49-F238E27FC236}">
                <a16:creationId xmlns:a16="http://schemas.microsoft.com/office/drawing/2014/main" id="{95942573-C394-4160-AC99-5B5AA8C6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7" y="2368426"/>
            <a:ext cx="1304925" cy="32861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3">
            <a:extLst>
              <a:ext uri="{FF2B5EF4-FFF2-40B4-BE49-F238E27FC236}">
                <a16:creationId xmlns:a16="http://schemas.microsoft.com/office/drawing/2014/main" id="{33E69095-930E-45A6-B871-10C49B8AD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660" y="972024"/>
            <a:ext cx="8456612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>
              <a:lnSpc>
                <a:spcPct val="93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target an area, click and drag with the left mouse button around the area you wish to mark.</a:t>
            </a:r>
          </a:p>
          <a:p>
            <a:pPr marL="342900" indent="-342900" eaLnBrk="1">
              <a:lnSpc>
                <a:spcPct val="93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 about the target will appear in a new window.</a:t>
            </a:r>
          </a:p>
          <a:p>
            <a:pPr marL="342900" indent="-342900" eaLnBrk="1">
              <a:lnSpc>
                <a:spcPct val="93000"/>
              </a:lnSpc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“Mark Target” to save the data to the target database.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41BE02-9C86-4921-B3D1-9551303BC7B4}"/>
              </a:ext>
            </a:extLst>
          </p:cNvPr>
          <p:cNvSpPr/>
          <p:nvPr/>
        </p:nvSpPr>
        <p:spPr>
          <a:xfrm>
            <a:off x="9125528" y="5259625"/>
            <a:ext cx="683492" cy="2401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7CF0CF-FFD3-4C2A-B942-962513D5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Tool – Whole Magnetic Analysis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F78F149-EA6A-4EE2-9F85-FA27C75E7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722" y="1554575"/>
            <a:ext cx="6797964" cy="3197796"/>
          </a:xfrm>
          <a:prstGeom prst="rect">
            <a:avLst/>
          </a:prstGeom>
        </p:spPr>
      </p:pic>
      <p:sp>
        <p:nvSpPr>
          <p:cNvPr id="52226" name="Text Box 1">
            <a:extLst>
              <a:ext uri="{FF2B5EF4-FFF2-40B4-BE49-F238E27FC236}">
                <a16:creationId xmlns:a16="http://schemas.microsoft.com/office/drawing/2014/main" id="{2610F607-F158-4EAD-A788-B4A9D7154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70" y="142575"/>
            <a:ext cx="874077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>
                <a:solidFill>
                  <a:schemeClr val="bg1"/>
                </a:solidFill>
              </a:rPr>
              <a:t>Target Tool – Whole Magnetic Analysis</a:t>
            </a:r>
          </a:p>
        </p:txBody>
      </p:sp>
      <p:sp>
        <p:nvSpPr>
          <p:cNvPr id="52228" name="TextBox 3">
            <a:extLst>
              <a:ext uri="{FF2B5EF4-FFF2-40B4-BE49-F238E27FC236}">
                <a16:creationId xmlns:a16="http://schemas.microsoft.com/office/drawing/2014/main" id="{68682115-D2FE-45F8-B25E-E39D65FE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160" y="5090765"/>
            <a:ext cx="4276724" cy="9510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/>
            </a:lvl1pPr>
          </a:lstStyle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Write to RTF will create an image of the display and add it to a RTF file that can be used as a target report.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6BBED-6228-49CF-A93E-117D171968D9}"/>
              </a:ext>
            </a:extLst>
          </p:cNvPr>
          <p:cNvSpPr/>
          <p:nvPr/>
        </p:nvSpPr>
        <p:spPr>
          <a:xfrm>
            <a:off x="3984710" y="1677688"/>
            <a:ext cx="2735263" cy="936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7B7983-3670-440F-8142-466E78EE1A90}"/>
              </a:ext>
            </a:extLst>
          </p:cNvPr>
          <p:cNvSpPr/>
          <p:nvPr/>
        </p:nvSpPr>
        <p:spPr>
          <a:xfrm>
            <a:off x="2306722" y="1684038"/>
            <a:ext cx="1655762" cy="1400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231" name="TextBox 8">
            <a:extLst>
              <a:ext uri="{FF2B5EF4-FFF2-40B4-BE49-F238E27FC236}">
                <a16:creationId xmlns:a16="http://schemas.microsoft.com/office/drawing/2014/main" id="{FE024F46-DC07-472B-9466-098691D7D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722" y="3221532"/>
            <a:ext cx="1860550" cy="665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/>
            </a:lvl1pPr>
          </a:lstStyle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Target location and name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C65F2F-6F55-4800-8A8D-42549C7CCFF7}"/>
              </a:ext>
            </a:extLst>
          </p:cNvPr>
          <p:cNvCxnSpPr>
            <a:cxnSpLocks/>
            <a:stCxn id="8" idx="2"/>
            <a:endCxn id="52231" idx="0"/>
          </p:cNvCxnSpPr>
          <p:nvPr/>
        </p:nvCxnSpPr>
        <p:spPr>
          <a:xfrm>
            <a:off x="3134603" y="3084212"/>
            <a:ext cx="102394" cy="137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233" name="TextBox 13">
            <a:extLst>
              <a:ext uri="{FF2B5EF4-FFF2-40B4-BE49-F238E27FC236}">
                <a16:creationId xmlns:a16="http://schemas.microsoft.com/office/drawing/2014/main" id="{382B4741-95A2-4509-8268-71C121C80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97" y="993475"/>
            <a:ext cx="2108200" cy="379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Target properties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AAC676-3A21-4EB5-AF46-445CEE6C6B4E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5352342" y="1372887"/>
            <a:ext cx="793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2E98A1E-ECD4-410F-B947-27FF67DEAB75}"/>
              </a:ext>
            </a:extLst>
          </p:cNvPr>
          <p:cNvSpPr/>
          <p:nvPr/>
        </p:nvSpPr>
        <p:spPr>
          <a:xfrm>
            <a:off x="6889003" y="4380213"/>
            <a:ext cx="932155" cy="301841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B6368E-4B9E-4656-BF87-A2EFB6B19AAD}"/>
              </a:ext>
            </a:extLst>
          </p:cNvPr>
          <p:cNvCxnSpPr>
            <a:cxnSpLocks/>
          </p:cNvCxnSpPr>
          <p:nvPr/>
        </p:nvCxnSpPr>
        <p:spPr>
          <a:xfrm flipH="1">
            <a:off x="6223176" y="4540011"/>
            <a:ext cx="665826" cy="550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4312188-4B88-40CA-9F25-B364BD4C0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Tool – Whole Magnetic Analysis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>
            <a:extLst>
              <a:ext uri="{FF2B5EF4-FFF2-40B4-BE49-F238E27FC236}">
                <a16:creationId xmlns:a16="http://schemas.microsoft.com/office/drawing/2014/main" id="{F9132FDC-AC66-4269-A798-1A3961FD1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5888"/>
            <a:ext cx="88471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200" dirty="0">
                <a:solidFill>
                  <a:schemeClr val="bg1"/>
                </a:solidFill>
              </a:rPr>
              <a:t>Mag Edit Report in RTF – Rich Text Format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23A1B28-6396-483E-8564-C133FB9A7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1" y="2005807"/>
            <a:ext cx="6948487" cy="32861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6" name="Picture 2">
            <a:extLst>
              <a:ext uri="{FF2B5EF4-FFF2-40B4-BE49-F238E27FC236}">
                <a16:creationId xmlns:a16="http://schemas.microsoft.com/office/drawing/2014/main" id="{3AA53C97-5455-4202-A10E-7EE1264C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600" y="796131"/>
            <a:ext cx="4216400" cy="52657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B80602-0318-4ADA-B825-E02EA580CFA3}"/>
              </a:ext>
            </a:extLst>
          </p:cNvPr>
          <p:cNvSpPr/>
          <p:nvPr/>
        </p:nvSpPr>
        <p:spPr>
          <a:xfrm>
            <a:off x="8117645" y="4907564"/>
            <a:ext cx="932155" cy="301841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AFB36D-1F87-4E54-B1A5-DBFE2C028B2B}"/>
              </a:ext>
            </a:extLst>
          </p:cNvPr>
          <p:cNvCxnSpPr>
            <a:cxnSpLocks/>
            <a:endCxn id="149506" idx="3"/>
          </p:cNvCxnSpPr>
          <p:nvPr/>
        </p:nvCxnSpPr>
        <p:spPr>
          <a:xfrm flipH="1" flipV="1">
            <a:off x="6096000" y="3429001"/>
            <a:ext cx="2021644" cy="15029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13917C10-41FF-4534-88DB-B2BBDEFA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 Edit Report in RTF – Rich Text Format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1CFD9FF-A9A5-4163-851E-F2F1DBC74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 - Layout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809" y="1039529"/>
            <a:ext cx="7983834" cy="43355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2871538" y="5115139"/>
            <a:ext cx="714103" cy="2598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 bwMode="auto">
          <a:xfrm>
            <a:off x="2714918" y="5594555"/>
            <a:ext cx="4367199" cy="39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 rtlCol="0">
            <a:spAutoFit/>
          </a:bodyPr>
          <a:lstStyle/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/>
              <a:t>Recommended Shore Layout Button</a:t>
            </a:r>
          </a:p>
        </p:txBody>
      </p:sp>
      <p:cxnSp>
        <p:nvCxnSpPr>
          <p:cNvPr id="8" name="Straight Arrow Connector 7"/>
          <p:cNvCxnSpPr>
            <a:endCxn id="5" idx="2"/>
          </p:cNvCxnSpPr>
          <p:nvPr/>
        </p:nvCxnSpPr>
        <p:spPr>
          <a:xfrm flipV="1">
            <a:off x="3228589" y="5375037"/>
            <a:ext cx="1" cy="2190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871538" y="3495346"/>
            <a:ext cx="714103" cy="9790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85640" y="1509791"/>
            <a:ext cx="4946468" cy="1915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85640" y="1631712"/>
            <a:ext cx="1558834" cy="1942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871538" y="1509792"/>
            <a:ext cx="714103" cy="18343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8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EDD94FF1-8446-4E03-ABCB-9DABBD37D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246" y="9526"/>
            <a:ext cx="964406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Spreadsheet  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9156D84F-65D3-459B-8999-FE8EC24DA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861" y="2453859"/>
            <a:ext cx="8642350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1313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Raw Anomaly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Gamma1 – IGRF(Boat)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Diurnal Component: 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Shore Filter –(IGRF (Shore) + Station Constant)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Agitation Component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Unshifted Shore – Unshifted Filter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Diurnal Anomaly: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Gamma 1 - IGRF(Boat) - Diurnal Component</a:t>
            </a:r>
          </a:p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Total Anomaly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Gama 1- IGRF(Boat)- (Diurnal Component – Agitation Component</a:t>
            </a:r>
            <a:r>
              <a:rPr lang="fr-F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</a:t>
            </a:r>
          </a:p>
        </p:txBody>
      </p:sp>
      <p:pic>
        <p:nvPicPr>
          <p:cNvPr id="26628" name="Picture 8">
            <a:extLst>
              <a:ext uri="{FF2B5EF4-FFF2-40B4-BE49-F238E27FC236}">
                <a16:creationId xmlns:a16="http://schemas.microsoft.com/office/drawing/2014/main" id="{56BA01D2-D9E5-459C-A5FE-B9855B91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713" y="1619891"/>
            <a:ext cx="8964612" cy="6731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5246" y="1016125"/>
            <a:ext cx="43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ct val="0"/>
              </a:spcAft>
              <a:buClr>
                <a:srgbClr val="000000"/>
              </a:buClr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Vessel with Shore-Based Adjustments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234EFE-0C1F-4A8B-A672-720C7C70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Is A Magnetometer?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89158" y="1578272"/>
            <a:ext cx="8147050" cy="4691063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Magnetometers measure magnetism</a:t>
            </a: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Metal magnetic objects will register on a magnetometer</a:t>
            </a:r>
          </a:p>
          <a:p>
            <a:pPr marL="731520" lvl="2" indent="-457200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metal detector is a magnetometer</a:t>
            </a:r>
          </a:p>
          <a:p>
            <a:pPr marL="731520" lvl="2" indent="-457200">
              <a:buClr>
                <a:schemeClr val="tx1">
                  <a:lumMod val="65000"/>
                  <a:lumOff val="35000"/>
                </a:schemeClr>
              </a:buClr>
            </a:pP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compass measures the Earth’s magnetic field</a:t>
            </a:r>
          </a:p>
          <a:p>
            <a:pPr marL="731520" lvl="2" indent="-457200">
              <a:buClr>
                <a:schemeClr val="tx1">
                  <a:lumMod val="65000"/>
                  <a:lumOff val="35000"/>
                </a:schemeClr>
              </a:buClr>
            </a:pP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Measured in units of “gamma” or “nanotesla” (</a:t>
            </a:r>
            <a:r>
              <a:rPr lang="en-US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nT</a:t>
            </a: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731520" lvl="2" indent="-457200">
              <a:buFont typeface="Arial" panose="020B0604020202020204" pitchFamily="34" charset="0"/>
              <a:buChar char="•"/>
            </a:pP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Earth’s magnetic field ranges from 20,000 - 80,000 </a:t>
            </a:r>
            <a:r>
              <a:rPr lang="en-US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nT</a:t>
            </a:r>
            <a:r>
              <a:rPr lang="en-US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based on location, with fluctuations of 100nT over time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CE265C7C-155B-4F84-9F52-4C733F915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84305" y="2302823"/>
            <a:ext cx="1949281" cy="162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43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7D2B2A8A-44DA-47D4-A452-E813ABFC5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"/>
            <a:ext cx="93249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Spreadsheet –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Vessel with Shore-Based Adjustments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BA5B263E-8CDA-4FE6-923C-DD65F2CF0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74144"/>
            <a:ext cx="4572000" cy="41256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1587" indent="0" eaLnBrk="1" hangingPunct="1">
              <a:spcBef>
                <a:spcPts val="638"/>
              </a:spcBef>
              <a:buClr>
                <a:srgbClr val="FFFFFF"/>
              </a:buClr>
              <a:buSzPct val="45000"/>
              <a:defRPr/>
            </a:pPr>
            <a:r>
              <a:rPr lang="en-US" alt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Boat</a:t>
            </a:r>
          </a:p>
          <a:p>
            <a:pPr marL="287337" indent="-285750" eaLnBrk="1" hangingPunct="1">
              <a:spcBef>
                <a:spcPts val="63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 1</a:t>
            </a: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Measurement with no corrections</a:t>
            </a:r>
          </a:p>
          <a:p>
            <a:pPr marL="287337" indent="-285750" eaLnBrk="1" hangingPunct="1">
              <a:spcBef>
                <a:spcPts val="63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IGRF(Boat)</a:t>
            </a: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IGRF adjustment for boat</a:t>
            </a:r>
          </a:p>
          <a:p>
            <a:pPr marL="287337" indent="-285750" eaLnBrk="1" hangingPunct="1">
              <a:spcBef>
                <a:spcPts val="63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Anomaly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Gamma 1 – IGRF (Boat)</a:t>
            </a:r>
            <a:endParaRPr lang="en-US" altLang="en-US" sz="1400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" indent="0" eaLnBrk="1" hangingPunct="1">
              <a:spcBef>
                <a:spcPts val="638"/>
              </a:spcBef>
              <a:buClr>
                <a:srgbClr val="FFFFFF"/>
              </a:buClr>
              <a:buSzPct val="45000"/>
              <a:defRPr/>
            </a:pPr>
            <a:r>
              <a:rPr lang="en-US" altLang="en-US" sz="14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Shore</a:t>
            </a:r>
          </a:p>
          <a:p>
            <a:pPr marL="287337" indent="-285750" eaLnBrk="1" hangingPunct="1">
              <a:spcBef>
                <a:spcPts val="63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b="1" u="sng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Shift</a:t>
            </a:r>
            <a:r>
              <a:rPr lang="en-US" altLang="en-US" sz="1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Latency correction between the ship and the shore station</a:t>
            </a:r>
            <a:endParaRPr lang="en-US" altLang="en-US" sz="1400" u="sng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7" indent="-285750" eaLnBrk="1" hangingPunct="1">
              <a:spcBef>
                <a:spcPts val="63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b="1" u="sng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Shore Value</a:t>
            </a:r>
            <a:r>
              <a:rPr lang="en-US" altLang="en-US" sz="1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Gamma value of shore station or IAGA at shifted time</a:t>
            </a:r>
          </a:p>
          <a:p>
            <a:pPr marL="287337" indent="-285750" eaLnBrk="1" hangingPunct="1">
              <a:spcBef>
                <a:spcPts val="63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b="1" u="sng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Shore Filter</a:t>
            </a:r>
            <a:r>
              <a:rPr lang="en-US" altLang="en-US" sz="1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hours filter on shore value</a:t>
            </a:r>
          </a:p>
          <a:p>
            <a:pPr marL="287337" indent="-285750" eaLnBrk="1" hangingPunct="1">
              <a:spcBef>
                <a:spcPts val="63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b="1" u="sng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IGRF (Shore)</a:t>
            </a:r>
            <a:r>
              <a:rPr lang="en-US" altLang="en-US" sz="1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IGRF adjustment for shore station at shifted time</a:t>
            </a:r>
          </a:p>
          <a:p>
            <a:pPr marL="287337" indent="-285750" eaLnBrk="1" hangingPunct="1">
              <a:spcBef>
                <a:spcPts val="63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b="1" u="sng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Constant</a:t>
            </a:r>
            <a:r>
              <a:rPr lang="en-US" altLang="en-US" sz="1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Station magnetic field average</a:t>
            </a:r>
          </a:p>
          <a:p>
            <a:pPr marL="287337" indent="-285750" eaLnBrk="1" hangingPunct="1">
              <a:spcBef>
                <a:spcPts val="638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1400" b="1" u="sng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Diurnal Component</a:t>
            </a:r>
            <a:r>
              <a:rPr lang="en-US" altLang="en-US" sz="1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Diurnal variation at shifted time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5D16BA54-EBC2-4DAF-B0E6-0625F0638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1874143"/>
            <a:ext cx="4572000" cy="41359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>
            <a:lvl1pPr marL="342900" indent="-341313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7337" indent="-285750" eaLnBrk="1" hangingPunct="1">
              <a:spcBef>
                <a:spcPts val="363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1600" b="1" u="sng" dirty="0">
                <a:solidFill>
                  <a:srgbClr val="66FF33"/>
                </a:solidFill>
              </a:rPr>
              <a:t>Unshifted Shore</a:t>
            </a:r>
            <a:r>
              <a:rPr lang="en-US" altLang="en-US" sz="1600" dirty="0">
                <a:solidFill>
                  <a:srgbClr val="66FF33"/>
                </a:solidFill>
              </a:rPr>
              <a:t>: IGRF adjustment for shore station at unshifted time</a:t>
            </a:r>
          </a:p>
          <a:p>
            <a:pPr marL="287337" indent="-285750" eaLnBrk="1" hangingPunct="1">
              <a:spcBef>
                <a:spcPts val="363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1600" b="1" u="sng" dirty="0">
                <a:solidFill>
                  <a:srgbClr val="66FF33"/>
                </a:solidFill>
              </a:rPr>
              <a:t>Unshifted Filter</a:t>
            </a:r>
            <a:r>
              <a:rPr lang="en-US" altLang="en-US" sz="1600" dirty="0">
                <a:solidFill>
                  <a:srgbClr val="66FF33"/>
                </a:solidFill>
              </a:rPr>
              <a:t>: Gaussian filter on unshifted time</a:t>
            </a:r>
          </a:p>
          <a:p>
            <a:pPr marL="287337" indent="-285750" eaLnBrk="1" hangingPunct="1">
              <a:spcBef>
                <a:spcPts val="363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1600" b="1" u="sng" dirty="0">
                <a:solidFill>
                  <a:srgbClr val="66FF33"/>
                </a:solidFill>
              </a:rPr>
              <a:t>Agitation Component</a:t>
            </a:r>
            <a:r>
              <a:rPr lang="en-US" altLang="en-US" sz="1600" b="1" dirty="0">
                <a:solidFill>
                  <a:srgbClr val="66FF33"/>
                </a:solidFill>
              </a:rPr>
              <a:t>: </a:t>
            </a:r>
            <a:r>
              <a:rPr lang="en-US" altLang="en-US" sz="1600" dirty="0">
                <a:solidFill>
                  <a:srgbClr val="66FF33"/>
                </a:solidFill>
              </a:rPr>
              <a:t>high frequency</a:t>
            </a:r>
            <a:r>
              <a:rPr lang="en-US" altLang="en-US" sz="1600" dirty="0">
                <a:solidFill>
                  <a:srgbClr val="FFFFFF"/>
                </a:solidFill>
              </a:rPr>
              <a:t> </a:t>
            </a:r>
            <a:r>
              <a:rPr lang="en-US" altLang="en-US" sz="1600" dirty="0">
                <a:solidFill>
                  <a:srgbClr val="66FF33"/>
                </a:solidFill>
              </a:rPr>
              <a:t>component</a:t>
            </a:r>
          </a:p>
          <a:p>
            <a:pPr marL="287337" indent="-285750" eaLnBrk="1" hangingPunct="1">
              <a:spcBef>
                <a:spcPts val="363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66FF33"/>
              </a:solidFill>
            </a:endParaRPr>
          </a:p>
          <a:p>
            <a:pPr marL="287337" indent="-285750" eaLnBrk="1" hangingPunct="1">
              <a:spcBef>
                <a:spcPts val="363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bg1"/>
                </a:solidFill>
              </a:rPr>
              <a:t>Diurnal Anomaly</a:t>
            </a:r>
          </a:p>
          <a:p>
            <a:pPr marL="287337" indent="-285750" eaLnBrk="1" hangingPunct="1">
              <a:spcBef>
                <a:spcPts val="363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bg1"/>
                </a:solidFill>
              </a:rPr>
              <a:t>Total Anomaly</a:t>
            </a:r>
          </a:p>
        </p:txBody>
      </p:sp>
      <p:pic>
        <p:nvPicPr>
          <p:cNvPr id="25605" name="Picture 11">
            <a:extLst>
              <a:ext uri="{FF2B5EF4-FFF2-40B4-BE49-F238E27FC236}">
                <a16:creationId xmlns:a16="http://schemas.microsoft.com/office/drawing/2014/main" id="{7E1B6B0F-880F-43AE-89A6-092D5EFE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2" y="981075"/>
            <a:ext cx="9143999" cy="88270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A0512C-1E30-459D-B128-F390BA57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 – </a:t>
            </a:r>
            <a:br>
              <a:rPr lang="en-US" dirty="0"/>
            </a:br>
            <a:r>
              <a:rPr lang="en-US" dirty="0"/>
              <a:t>Vessel with Shore-Based Adjustments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8C4F-26BB-468D-BA95-3637BC37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Standalone Magnetometer with IGRF Corrections</a:t>
            </a:r>
            <a:br>
              <a:rPr lang="en-US" dirty="0"/>
            </a:br>
            <a:endParaRPr lang="en-US" dirty="0"/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F4F8C787-2B04-4A05-8A5B-284468AE4F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14462" y="1191266"/>
            <a:ext cx="8785225" cy="46799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Standalone Magnetometer with IGRF Corrections</a:t>
            </a:r>
          </a:p>
          <a:p>
            <a:pPr algn="ctr" eaLnBrk="1" hangingPunct="1"/>
            <a:endParaRPr lang="en-US" altLang="en-US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Anomaly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Raw Gamma – IGRF Boat</a:t>
            </a:r>
          </a:p>
          <a:p>
            <a:pPr eaLnBrk="1" hangingPunct="1"/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Anomaly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difference in the readings from the magnetometer and the calculated earth’s magnetic field at the location (IGRF)</a:t>
            </a:r>
          </a:p>
          <a:p>
            <a:pPr eaLnBrk="1" hangingPunct="1"/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sample has a calculated IGRF value. This calculation can take several minutes to calculate.</a:t>
            </a:r>
            <a:endParaRPr lang="fr-FR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372" name="Group 34">
            <a:extLst>
              <a:ext uri="{FF2B5EF4-FFF2-40B4-BE49-F238E27FC236}">
                <a16:creationId xmlns:a16="http://schemas.microsoft.com/office/drawing/2014/main" id="{AA86A29B-F3B7-4891-BF62-BB7EF8F29763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1916113"/>
            <a:ext cx="7631112" cy="576262"/>
            <a:chOff x="295" y="1661"/>
            <a:chExt cx="4807" cy="363"/>
          </a:xfrm>
        </p:grpSpPr>
        <p:sp>
          <p:nvSpPr>
            <p:cNvPr id="58373" name="AutoShape 29">
              <a:extLst>
                <a:ext uri="{FF2B5EF4-FFF2-40B4-BE49-F238E27FC236}">
                  <a16:creationId xmlns:a16="http://schemas.microsoft.com/office/drawing/2014/main" id="{00880922-1F8D-407D-836C-2080C4CF0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797"/>
              <a:ext cx="681" cy="136"/>
            </a:xfrm>
            <a:prstGeom prst="rightArrow">
              <a:avLst>
                <a:gd name="adj1" fmla="val 50000"/>
                <a:gd name="adj2" fmla="val 125184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58374" name="AutoShape 30">
              <a:extLst>
                <a:ext uri="{FF2B5EF4-FFF2-40B4-BE49-F238E27FC236}">
                  <a16:creationId xmlns:a16="http://schemas.microsoft.com/office/drawing/2014/main" id="{7396CDAB-CCC0-4F68-AB00-F53D2ACA0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797"/>
              <a:ext cx="544" cy="13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58375" name="Rectangle 31">
              <a:extLst>
                <a:ext uri="{FF2B5EF4-FFF2-40B4-BE49-F238E27FC236}">
                  <a16:creationId xmlns:a16="http://schemas.microsoft.com/office/drawing/2014/main" id="{E3F22690-2148-4C16-830A-FC42FAF68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661"/>
              <a:ext cx="1179" cy="363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en-US"/>
                <a:t>IGRF Boat</a:t>
              </a:r>
            </a:p>
          </p:txBody>
        </p:sp>
        <p:sp>
          <p:nvSpPr>
            <p:cNvPr id="58376" name="Rectangle 32">
              <a:extLst>
                <a:ext uri="{FF2B5EF4-FFF2-40B4-BE49-F238E27FC236}">
                  <a16:creationId xmlns:a16="http://schemas.microsoft.com/office/drawing/2014/main" id="{65A89C38-A028-4572-B828-FF4DC03B4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661"/>
              <a:ext cx="1179" cy="363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en-US" dirty="0" err="1"/>
                <a:t>Sample</a:t>
              </a:r>
              <a:r>
                <a:rPr lang="fr-FR" altLang="en-US" dirty="0"/>
                <a:t> location</a:t>
              </a:r>
            </a:p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en-US" dirty="0"/>
                <a:t>and time</a:t>
              </a:r>
            </a:p>
          </p:txBody>
        </p:sp>
        <p:sp>
          <p:nvSpPr>
            <p:cNvPr id="58377" name="AutoShape 33">
              <a:extLst>
                <a:ext uri="{FF2B5EF4-FFF2-40B4-BE49-F238E27FC236}">
                  <a16:creationId xmlns:a16="http://schemas.microsoft.com/office/drawing/2014/main" id="{26400007-01A8-487F-9F77-9685F5471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661"/>
              <a:ext cx="998" cy="3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en-US"/>
                <a:t>IGRF Model</a:t>
              </a:r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5020AA37-35C9-4BA5-A85C-A5B68039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1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>
                <a:srgbClr val="000000"/>
              </a:buClr>
            </a:pPr>
            <a:endParaRPr lang="fr-FR" alt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18ED50-B727-449E-939E-E8386093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Shore-Based Magnetometer with IGRF Corrections</a:t>
            </a:r>
            <a:br>
              <a:rPr lang="en-US" dirty="0"/>
            </a:br>
            <a:endParaRPr lang="en-US" dirty="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3DBDC4B7-073A-43A5-85F8-478875BFBE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68688" y="1196975"/>
            <a:ext cx="8723312" cy="4524375"/>
          </a:xfrm>
        </p:spPr>
        <p:txBody>
          <a:bodyPr/>
          <a:lstStyle/>
          <a:p>
            <a:pPr eaLnBrk="1" hangingPunct="1">
              <a:lnSpc>
                <a:spcPct val="92000"/>
              </a:lnSpc>
            </a:pP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2000"/>
              </a:lnSpc>
            </a:pP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2000"/>
              </a:lnSpc>
            </a:pPr>
            <a:endParaRPr lang="en-US" alt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2000"/>
              </a:lnSpc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2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*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Shore based data could be input in SHOM or IAGA Formats</a:t>
            </a:r>
          </a:p>
          <a:p>
            <a:pPr eaLnBrk="1" hangingPunct="1">
              <a:lnSpc>
                <a:spcPct val="92000"/>
              </a:lnSpc>
            </a:pP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2000"/>
              </a:lnSpc>
            </a:pPr>
            <a:r>
              <a:rPr lang="en-US" alt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Constant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Average Shore Based Data –  Average IGRF (Shore Based Data)</a:t>
            </a:r>
          </a:p>
        </p:txBody>
      </p:sp>
      <p:grpSp>
        <p:nvGrpSpPr>
          <p:cNvPr id="59395" name="Group 4">
            <a:extLst>
              <a:ext uri="{FF2B5EF4-FFF2-40B4-BE49-F238E27FC236}">
                <a16:creationId xmlns:a16="http://schemas.microsoft.com/office/drawing/2014/main" id="{4069952A-79C0-40E3-85BF-33873B712B5B}"/>
              </a:ext>
            </a:extLst>
          </p:cNvPr>
          <p:cNvGrpSpPr>
            <a:grpSpLocks/>
          </p:cNvGrpSpPr>
          <p:nvPr/>
        </p:nvGrpSpPr>
        <p:grpSpPr bwMode="auto">
          <a:xfrm>
            <a:off x="1774825" y="1989138"/>
            <a:ext cx="7920038" cy="576262"/>
            <a:chOff x="295" y="1661"/>
            <a:chExt cx="4807" cy="363"/>
          </a:xfrm>
        </p:grpSpPr>
        <p:sp>
          <p:nvSpPr>
            <p:cNvPr id="59397" name="AutoShape 5">
              <a:extLst>
                <a:ext uri="{FF2B5EF4-FFF2-40B4-BE49-F238E27FC236}">
                  <a16:creationId xmlns:a16="http://schemas.microsoft.com/office/drawing/2014/main" id="{7E225496-9EF2-49CC-B9CB-BF82DFC39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797"/>
              <a:ext cx="681" cy="136"/>
            </a:xfrm>
            <a:prstGeom prst="rightArrow">
              <a:avLst>
                <a:gd name="adj1" fmla="val 50000"/>
                <a:gd name="adj2" fmla="val 125184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59398" name="AutoShape 6">
              <a:extLst>
                <a:ext uri="{FF2B5EF4-FFF2-40B4-BE49-F238E27FC236}">
                  <a16:creationId xmlns:a16="http://schemas.microsoft.com/office/drawing/2014/main" id="{E2B0DA4F-3A64-46FD-A9A2-341557F95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797"/>
              <a:ext cx="544" cy="13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59399" name="Rectangle 7">
              <a:extLst>
                <a:ext uri="{FF2B5EF4-FFF2-40B4-BE49-F238E27FC236}">
                  <a16:creationId xmlns:a16="http://schemas.microsoft.com/office/drawing/2014/main" id="{50A5A510-A558-4AB7-AA57-E514BBA3D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661"/>
              <a:ext cx="1179" cy="363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en-US"/>
                <a:t>IGRF Shore</a:t>
              </a:r>
            </a:p>
          </p:txBody>
        </p:sp>
        <p:sp>
          <p:nvSpPr>
            <p:cNvPr id="59400" name="Rectangle 8">
              <a:extLst>
                <a:ext uri="{FF2B5EF4-FFF2-40B4-BE49-F238E27FC236}">
                  <a16:creationId xmlns:a16="http://schemas.microsoft.com/office/drawing/2014/main" id="{49161343-E380-4A43-A493-B981CD0DA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661"/>
              <a:ext cx="1179" cy="363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en-US" sz="1400"/>
                <a:t>Shore Based DATA*</a:t>
              </a:r>
            </a:p>
          </p:txBody>
        </p:sp>
        <p:sp>
          <p:nvSpPr>
            <p:cNvPr id="59401" name="AutoShape 9">
              <a:extLst>
                <a:ext uri="{FF2B5EF4-FFF2-40B4-BE49-F238E27FC236}">
                  <a16:creationId xmlns:a16="http://schemas.microsoft.com/office/drawing/2014/main" id="{E542FD0A-9297-40A2-BE3B-A5120F14B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661"/>
              <a:ext cx="998" cy="3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en-US"/>
                <a:t>IGRF Model</a:t>
              </a:r>
            </a:p>
          </p:txBody>
        </p:sp>
      </p:grpSp>
      <p:sp>
        <p:nvSpPr>
          <p:cNvPr id="10" name="Text Box 4">
            <a:extLst>
              <a:ext uri="{FF2B5EF4-FFF2-40B4-BE49-F238E27FC236}">
                <a16:creationId xmlns:a16="http://schemas.microsoft.com/office/drawing/2014/main" id="{AD8F2FA6-2BD4-43A0-B710-3D667007C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1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>
                <a:srgbClr val="000000"/>
              </a:buClr>
            </a:pPr>
            <a:endParaRPr lang="fr-FR" alt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47958D-356A-4C89-9B46-0E853A5D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Shore-Based Magnetometer with IGRF Corrections</a:t>
            </a:r>
            <a:br>
              <a:rPr lang="en-US" dirty="0"/>
            </a:br>
            <a:endParaRPr lang="en-US" dirty="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24072D3-357D-4201-9B7F-1F451FC3BE2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70062" y="1534779"/>
            <a:ext cx="8651875" cy="4824412"/>
          </a:xfrm>
        </p:spPr>
        <p:txBody>
          <a:bodyPr rtlCol="0">
            <a:normAutofit/>
          </a:bodyPr>
          <a:lstStyle/>
          <a:p>
            <a:pPr fontAlgn="auto">
              <a:lnSpc>
                <a:spcPct val="82000"/>
              </a:lnSpc>
              <a:spcBef>
                <a:spcPts val="0"/>
              </a:spcBef>
              <a:defRPr/>
            </a:pPr>
            <a:r>
              <a:rPr lang="fr-FR" sz="24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Diurnal </a:t>
            </a:r>
            <a:r>
              <a:rPr lang="en-US" sz="24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Component:</a:t>
            </a:r>
            <a:r>
              <a:rPr 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Oscillations of the earth's magnetic field that:</a:t>
            </a:r>
          </a:p>
          <a:p>
            <a:pPr marL="342900" indent="-342900" fontAlgn="auto">
              <a:lnSpc>
                <a:spcPct val="82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periodicity of about a day</a:t>
            </a:r>
          </a:p>
          <a:p>
            <a:pPr marL="342900" indent="-342900" fontAlgn="auto">
              <a:lnSpc>
                <a:spcPct val="82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only on local time and geographic latitude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fontAlgn="auto">
              <a:lnSpc>
                <a:spcPct val="82000"/>
              </a:lnSpc>
              <a:spcBef>
                <a:spcPts val="0"/>
              </a:spcBef>
              <a:defRPr/>
            </a:pPr>
            <a:r>
              <a:rPr lang="fr-FR" sz="24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Diurnal </a:t>
            </a:r>
            <a:r>
              <a:rPr lang="fr-FR" sz="2400" u="sng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</a:t>
            </a:r>
            <a:r>
              <a:rPr lang="fr-FR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algn="ctr" fontAlgn="auto">
              <a:lnSpc>
                <a:spcPct val="82000"/>
              </a:lnSpc>
              <a:spcBef>
                <a:spcPts val="0"/>
              </a:spcBef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Shore </a:t>
            </a: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*- (IGRF (Shore)+Station Constant)</a:t>
            </a:r>
          </a:p>
          <a:p>
            <a:pPr algn="r" fontAlgn="auto">
              <a:lnSpc>
                <a:spcPct val="82000"/>
              </a:lnSpc>
              <a:spcBef>
                <a:spcPts val="0"/>
              </a:spcBef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2000"/>
              </a:lnSpc>
              <a:spcBef>
                <a:spcPts val="0"/>
              </a:spcBef>
              <a:defRPr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2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variation is </a:t>
            </a:r>
            <a:r>
              <a: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with a time shift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this variation is not simultaneous. It depends on the longitude difference between the ship and the shore station.</a:t>
            </a:r>
          </a:p>
          <a:p>
            <a:pPr algn="ctr" fontAlgn="auto">
              <a:lnSpc>
                <a:spcPct val="82000"/>
              </a:lnSpc>
              <a:spcBef>
                <a:spcPts val="0"/>
              </a:spcBef>
              <a:defRPr/>
            </a:pPr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240* [longitude (ship) – longitude (shore-based)]</a:t>
            </a:r>
          </a:p>
        </p:txBody>
      </p:sp>
      <p:sp>
        <p:nvSpPr>
          <p:cNvPr id="60419" name="Text Box 4">
            <a:extLst>
              <a:ext uri="{FF2B5EF4-FFF2-40B4-BE49-F238E27FC236}">
                <a16:creationId xmlns:a16="http://schemas.microsoft.com/office/drawing/2014/main" id="{58F967D8-9454-4714-9C82-0F0535FFC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1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>
                <a:srgbClr val="000000"/>
              </a:buClr>
            </a:pPr>
            <a:endParaRPr lang="fr-FR" altLang="en-US" sz="280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>
            <a:extLst>
              <a:ext uri="{FF2B5EF4-FFF2-40B4-BE49-F238E27FC236}">
                <a16:creationId xmlns:a16="http://schemas.microsoft.com/office/drawing/2014/main" id="{EBD1735E-F677-49EB-B94D-89154FFD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326" y="798513"/>
            <a:ext cx="7750175" cy="353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>
            <a:extLst>
              <a:ext uri="{FF2B5EF4-FFF2-40B4-BE49-F238E27FC236}">
                <a16:creationId xmlns:a16="http://schemas.microsoft.com/office/drawing/2014/main" id="{E6316F4F-4016-46DD-9EA6-60F16201DEBD}"/>
              </a:ext>
            </a:extLst>
          </p:cNvPr>
          <p:cNvSpPr txBox="1">
            <a:spLocks/>
          </p:cNvSpPr>
          <p:nvPr/>
        </p:nvSpPr>
        <p:spPr bwMode="auto">
          <a:xfrm>
            <a:off x="1981200" y="274638"/>
            <a:ext cx="830738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defTabSz="45720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 defTabSz="457200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 defTabSz="457200">
              <a:spcAft>
                <a:spcPts val="400"/>
              </a:spcAft>
              <a:buFont typeface="Lucida Grande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 defTabSz="457200">
              <a:spcAft>
                <a:spcPts val="4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 defTabSz="457200">
              <a:spcAft>
                <a:spcPts val="400"/>
              </a:spcAft>
              <a:buFont typeface="Lucida Grande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57200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57200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57200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57200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900"/>
              </a:lnSpc>
              <a:spcAft>
                <a:spcPct val="0"/>
              </a:spcAft>
              <a:buClrTx/>
            </a:pPr>
            <a:r>
              <a:rPr lang="en-US" altLang="en-US" sz="3600" dirty="0">
                <a:solidFill>
                  <a:schemeClr val="bg1"/>
                </a:solidFill>
              </a:rPr>
              <a:t>Downloading INTERMAGNET data</a:t>
            </a:r>
          </a:p>
        </p:txBody>
      </p:sp>
      <p:sp>
        <p:nvSpPr>
          <p:cNvPr id="45060" name="TextBox 2">
            <a:extLst>
              <a:ext uri="{FF2B5EF4-FFF2-40B4-BE49-F238E27FC236}">
                <a16:creationId xmlns:a16="http://schemas.microsoft.com/office/drawing/2014/main" id="{E8521343-D3E4-48D3-BD31-B08F7F04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37" y="4987174"/>
            <a:ext cx="7019925" cy="95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http://intermagnet.org/data-donnee/download-eng.php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 the date of your survey, select the station, and download the file.</a:t>
            </a:r>
          </a:p>
        </p:txBody>
      </p:sp>
      <p:pic>
        <p:nvPicPr>
          <p:cNvPr id="150532" name="Picture 4">
            <a:extLst>
              <a:ext uri="{FF2B5EF4-FFF2-40B4-BE49-F238E27FC236}">
                <a16:creationId xmlns:a16="http://schemas.microsoft.com/office/drawing/2014/main" id="{78DCBD91-0320-4F02-90E6-EBD3B76A0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524" y="3983038"/>
            <a:ext cx="767715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BBB2CE6-2E7C-4BC2-850A-181393EE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Downloading INTERMAGNET data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9DFE23-BC90-4E5C-B63F-E6C42464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Shore-Based Magnetometer with IGRF Corrections</a:t>
            </a:r>
            <a:br>
              <a:rPr lang="en-US" dirty="0"/>
            </a:br>
            <a:endParaRPr lang="en-US" dirty="0"/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A800C948-5721-4906-A17F-26CA61F2293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762071" y="2090737"/>
            <a:ext cx="8516938" cy="4748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of magnetic fields caused by solar activity</a:t>
            </a:r>
            <a:r>
              <a:rPr lang="fr-F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alt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 simultaneous</a:t>
            </a: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ship and the shore station</a:t>
            </a:r>
            <a:endParaRPr lang="fr-F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fr-FR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en-US" sz="24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Agitation Component</a:t>
            </a:r>
            <a:r>
              <a:rPr lang="fr-FR" altLang="en-U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F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Unshifted</a:t>
            </a:r>
            <a:r>
              <a:rPr lang="fr-F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Shore Base Data - </a:t>
            </a:r>
            <a:r>
              <a:rPr lang="fr-F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Unshifted</a:t>
            </a:r>
            <a:r>
              <a:rPr lang="fr-F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fr-F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Shore Base Data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fr-FR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F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fr-FR" alt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fr-F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endParaRPr lang="fr-FR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Text Box 4">
            <a:extLst>
              <a:ext uri="{FF2B5EF4-FFF2-40B4-BE49-F238E27FC236}">
                <a16:creationId xmlns:a16="http://schemas.microsoft.com/office/drawing/2014/main" id="{A8198117-0944-4B15-8D10-007E29A41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051"/>
            <a:ext cx="899308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>
                <a:srgbClr val="000000"/>
              </a:buClr>
            </a:pPr>
            <a:endParaRPr lang="fr-FR" altLang="en-US" sz="280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D4BD92-617C-4E18-8457-FD00596673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438"/>
          <a:stretch/>
        </p:blipFill>
        <p:spPr>
          <a:xfrm>
            <a:off x="1925680" y="879588"/>
            <a:ext cx="7701073" cy="2776992"/>
          </a:xfrm>
          <a:prstGeom prst="rect">
            <a:avLst/>
          </a:prstGeom>
        </p:spPr>
      </p:pic>
      <p:sp>
        <p:nvSpPr>
          <p:cNvPr id="66563" name="Rectangle 2">
            <a:extLst>
              <a:ext uri="{FF2B5EF4-FFF2-40B4-BE49-F238E27FC236}">
                <a16:creationId xmlns:a16="http://schemas.microsoft.com/office/drawing/2014/main" id="{9FEE3479-E1A4-4F79-8657-1C14F5265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408" y="3650803"/>
            <a:ext cx="8972550" cy="2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Shore-Based Reference Station and IGRF Corrections</a:t>
            </a:r>
          </a:p>
          <a:p>
            <a:pPr marL="285750" indent="-285750" eaLnBrk="1" hangingPunct="1"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 station can be user-supplied or IAGA station</a:t>
            </a:r>
          </a:p>
          <a:p>
            <a:pPr marL="285750" indent="-285750" eaLnBrk="1" hangingPunct="1"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Separate IGRF values are computed for both vessel and shore-based measurements</a:t>
            </a:r>
          </a:p>
          <a:p>
            <a:pPr marL="285750" indent="-285750" eaLnBrk="1" hangingPunct="1"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hour filter is applied on Shore Based Data</a:t>
            </a:r>
          </a:p>
          <a:p>
            <a:pPr marL="285750" indent="-285750" eaLnBrk="1" hangingPunct="1"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 Shift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applied to the </a:t>
            </a:r>
            <a:r>
              <a:rPr lang="en-US" alt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Diurnal Component</a:t>
            </a: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  <a:p>
            <a:pPr marL="285750" indent="-285750" eaLnBrk="1" hangingPunct="1"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Unshifted Value</a:t>
            </a: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 applied to </a:t>
            </a:r>
            <a:r>
              <a:rPr lang="en-US" altLang="en-US" sz="1800" u="sng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</a:rPr>
              <a:t>Agitation Component</a:t>
            </a:r>
            <a:endParaRPr lang="en-US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eaLnBrk="1" hangingPunct="1"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Shore Based data and results calculation could be display in color</a:t>
            </a:r>
          </a:p>
        </p:txBody>
      </p:sp>
      <p:pic>
        <p:nvPicPr>
          <p:cNvPr id="66564" name="Picture 6">
            <a:extLst>
              <a:ext uri="{FF2B5EF4-FFF2-40B4-BE49-F238E27FC236}">
                <a16:creationId xmlns:a16="http://schemas.microsoft.com/office/drawing/2014/main" id="{C3839D6C-DCF0-4077-A202-7A4FE6173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7140" y="5721237"/>
            <a:ext cx="1419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>
            <a:extLst>
              <a:ext uri="{FF2B5EF4-FFF2-40B4-BE49-F238E27FC236}">
                <a16:creationId xmlns:a16="http://schemas.microsoft.com/office/drawing/2014/main" id="{FCEC73D2-7A1C-4277-9F2D-B6D78E3B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2779" y="2555846"/>
            <a:ext cx="1933575" cy="10191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1FE1A17D-37B2-407C-9FB8-0DB021431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031" y="14289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>
                <a:srgbClr val="000000"/>
              </a:buClr>
            </a:pPr>
            <a:r>
              <a:rPr lang="en-US" altLang="en-US" sz="28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Spreadsheet</a:t>
            </a:r>
            <a:endParaRPr lang="fr-FR" altLang="en-US" sz="280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C84DE0-8EC6-4115-8CE3-37C3C41B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8BFA58-579F-446E-8A2A-AD45D6E1BC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9"/>
          <a:stretch/>
        </p:blipFill>
        <p:spPr>
          <a:xfrm>
            <a:off x="6054833" y="2066698"/>
            <a:ext cx="4162425" cy="3031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1C141A-E54F-4EAD-B1E4-AB90810EC6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117" b="43235"/>
          <a:stretch/>
        </p:blipFill>
        <p:spPr>
          <a:xfrm>
            <a:off x="1781554" y="1921454"/>
            <a:ext cx="4162425" cy="31770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515" name="Rectangle 3">
            <a:extLst>
              <a:ext uri="{FF2B5EF4-FFF2-40B4-BE49-F238E27FC236}">
                <a16:creationId xmlns:a16="http://schemas.microsoft.com/office/drawing/2014/main" id="{0DDB8750-6A7D-49E5-B883-53CF9D238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067" y="5308511"/>
            <a:ext cx="3889375" cy="9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Stand Alone Mode</a:t>
            </a:r>
            <a:endParaRPr lang="fr-FR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85750" indent="-285750" eaLnBrk="1" hangingPunct="1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 IGRF corrections</a:t>
            </a:r>
          </a:p>
          <a:p>
            <a:pPr marL="285750" indent="-285750" eaLnBrk="1" hangingPunct="1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 shore-</a:t>
            </a:r>
            <a:r>
              <a:rPr lang="fr-FR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based</a:t>
            </a:r>
            <a:r>
              <a:rPr lang="fr-F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fr-FR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magnetometer</a:t>
            </a:r>
            <a:endParaRPr lang="fr-F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4516" name="Rectangle 5">
            <a:extLst>
              <a:ext uri="{FF2B5EF4-FFF2-40B4-BE49-F238E27FC236}">
                <a16:creationId xmlns:a16="http://schemas.microsoft.com/office/drawing/2014/main" id="{D724F27D-42CB-4DC7-89FC-005104CC5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435" y="5165134"/>
            <a:ext cx="3825875" cy="132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Stand Alone Mode </a:t>
            </a:r>
            <a:r>
              <a:rPr lang="fr-FR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with</a:t>
            </a:r>
            <a:r>
              <a:rPr lang="fr-F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IGRF Corrections</a:t>
            </a:r>
          </a:p>
          <a:p>
            <a:pPr marL="285750" indent="-285750" eaLnBrk="1" hangingPunct="1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IGRF corrections</a:t>
            </a:r>
          </a:p>
          <a:p>
            <a:pPr marL="285750" indent="-285750" eaLnBrk="1" hangingPunct="1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fr-F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NO shore-</a:t>
            </a:r>
            <a:r>
              <a:rPr lang="fr-FR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based</a:t>
            </a:r>
            <a:r>
              <a:rPr lang="fr-F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fr-FR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magnetometer</a:t>
            </a:r>
            <a:endParaRPr lang="fr-F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4517" name="Picture 11">
            <a:extLst>
              <a:ext uri="{FF2B5EF4-FFF2-40B4-BE49-F238E27FC236}">
                <a16:creationId xmlns:a16="http://schemas.microsoft.com/office/drawing/2014/main" id="{8D9DB2FF-4B7E-4C78-B028-F4FF3CF54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985" y="1264147"/>
            <a:ext cx="2447925" cy="15621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12">
            <a:extLst>
              <a:ext uri="{FF2B5EF4-FFF2-40B4-BE49-F238E27FC236}">
                <a16:creationId xmlns:a16="http://schemas.microsoft.com/office/drawing/2014/main" id="{FC5314A0-01E2-4880-AE6D-B61B1257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978" y="1243014"/>
            <a:ext cx="2419350" cy="16097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3B4605-38F6-400E-B1D0-BF9D6DCB3D86}"/>
              </a:ext>
            </a:extLst>
          </p:cNvPr>
          <p:cNvSpPr/>
          <p:nvPr/>
        </p:nvSpPr>
        <p:spPr>
          <a:xfrm>
            <a:off x="4845824" y="3079175"/>
            <a:ext cx="763588" cy="236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4E750E-A7EA-424E-AE0D-8743EAD0AAAB}"/>
              </a:ext>
            </a:extLst>
          </p:cNvPr>
          <p:cNvSpPr/>
          <p:nvPr/>
        </p:nvSpPr>
        <p:spPr>
          <a:xfrm>
            <a:off x="9341391" y="2874676"/>
            <a:ext cx="503237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523" name="TextBox 2">
            <a:extLst>
              <a:ext uri="{FF2B5EF4-FFF2-40B4-BE49-F238E27FC236}">
                <a16:creationId xmlns:a16="http://schemas.microsoft.com/office/drawing/2014/main" id="{383B49BB-E1B5-428B-9CB3-243004FE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910" y="1492035"/>
            <a:ext cx="2033588" cy="3778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Values are large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E4BF1D-A6A1-49DF-B882-213CE42381BC}"/>
              </a:ext>
            </a:extLst>
          </p:cNvPr>
          <p:cNvCxnSpPr>
            <a:cxnSpLocks/>
            <a:stCxn id="2" idx="0"/>
            <a:endCxn id="64523" idx="2"/>
          </p:cNvCxnSpPr>
          <p:nvPr/>
        </p:nvCxnSpPr>
        <p:spPr>
          <a:xfrm flipH="1" flipV="1">
            <a:off x="4851704" y="1869860"/>
            <a:ext cx="375914" cy="1209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25" name="TextBox 13">
            <a:extLst>
              <a:ext uri="{FF2B5EF4-FFF2-40B4-BE49-F238E27FC236}">
                <a16:creationId xmlns:a16="http://schemas.microsoft.com/office/drawing/2014/main" id="{E5C3CFDD-9DC6-40B1-8ED0-2825A3CC3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354" y="1455739"/>
            <a:ext cx="2062163" cy="3778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Values are small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FFC2C9-9D75-4927-876C-1311C0F137FC}"/>
              </a:ext>
            </a:extLst>
          </p:cNvPr>
          <p:cNvCxnSpPr>
            <a:stCxn id="10" idx="0"/>
            <a:endCxn id="64525" idx="2"/>
          </p:cNvCxnSpPr>
          <p:nvPr/>
        </p:nvCxnSpPr>
        <p:spPr>
          <a:xfrm flipH="1" flipV="1">
            <a:off x="9086435" y="1833564"/>
            <a:ext cx="506574" cy="10411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4">
            <a:extLst>
              <a:ext uri="{FF2B5EF4-FFF2-40B4-BE49-F238E27FC236}">
                <a16:creationId xmlns:a16="http://schemas.microsoft.com/office/drawing/2014/main" id="{468CCB44-DCF3-45B0-86E8-49FD773BC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066" y="21433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>
                <a:srgbClr val="000000"/>
              </a:buClr>
            </a:pPr>
            <a:r>
              <a:rPr lang="en-US" altLang="en-US" sz="28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Spreadsheet</a:t>
            </a:r>
            <a:endParaRPr lang="fr-FR" altLang="en-US" sz="280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631131-14AE-4AE0-84BE-F68E045E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899B8-25CB-4E8C-8F62-B06EA5209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70" y="1143683"/>
            <a:ext cx="8285018" cy="3548898"/>
          </a:xfrm>
          <a:prstGeom prst="rect">
            <a:avLst/>
          </a:prstGeom>
        </p:spPr>
      </p:pic>
      <p:sp>
        <p:nvSpPr>
          <p:cNvPr id="68610" name="Rectangle 3">
            <a:extLst>
              <a:ext uri="{FF2B5EF4-FFF2-40B4-BE49-F238E27FC236}">
                <a16:creationId xmlns:a16="http://schemas.microsoft.com/office/drawing/2014/main" id="{2F084092-FEC6-4BC1-9F98-F93B464A2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076700"/>
            <a:ext cx="8610600" cy="36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endParaRPr lang="en-US" altLang="en-US" sz="1800" b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8612" name="Text Box 10">
            <a:extLst>
              <a:ext uri="{FF2B5EF4-FFF2-40B4-BE49-F238E27FC236}">
                <a16:creationId xmlns:a16="http://schemas.microsoft.com/office/drawing/2014/main" id="{FD20E38A-8FBF-407C-80E5-1BE107A74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300" y="4751319"/>
            <a:ext cx="52847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1313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Display recommended information</a:t>
            </a:r>
          </a:p>
        </p:txBody>
      </p:sp>
      <p:pic>
        <p:nvPicPr>
          <p:cNvPr id="68613" name="Picture 11">
            <a:extLst>
              <a:ext uri="{FF2B5EF4-FFF2-40B4-BE49-F238E27FC236}">
                <a16:creationId xmlns:a16="http://schemas.microsoft.com/office/drawing/2014/main" id="{5FDD7990-193C-4E1A-8A18-BFAD90EF6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923" y="5485717"/>
            <a:ext cx="196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Line 12">
            <a:extLst>
              <a:ext uri="{FF2B5EF4-FFF2-40B4-BE49-F238E27FC236}">
                <a16:creationId xmlns:a16="http://schemas.microsoft.com/office/drawing/2014/main" id="{2647715D-586C-4FC6-A939-45E64340A3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47507" y="4593968"/>
            <a:ext cx="979054" cy="909826"/>
          </a:xfrm>
          <a:prstGeom prst="line">
            <a:avLst/>
          </a:prstGeom>
          <a:noFill/>
          <a:ln w="793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5" name="Picture 15">
            <a:extLst>
              <a:ext uri="{FF2B5EF4-FFF2-40B4-BE49-F238E27FC236}">
                <a16:creationId xmlns:a16="http://schemas.microsoft.com/office/drawing/2014/main" id="{7D38AA21-3589-469B-AA7D-736AEF14E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2095" y="634096"/>
            <a:ext cx="1933575" cy="101917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CB43B44-5FB7-41C1-AE7A-C55602FE4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-5555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>
                <a:srgbClr val="000000"/>
              </a:buClr>
            </a:pPr>
            <a:r>
              <a:rPr lang="en-US" altLang="en-US" sz="28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Spreadsheet</a:t>
            </a:r>
            <a:endParaRPr lang="fr-FR" altLang="en-US" sz="280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DEB276-ACC6-4D1D-B1B3-CA17FF16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>
            <a:extLst>
              <a:ext uri="{FF2B5EF4-FFF2-40B4-BE49-F238E27FC236}">
                <a16:creationId xmlns:a16="http://schemas.microsoft.com/office/drawing/2014/main" id="{5F083B3F-7661-443F-B2C9-DEC816C7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19076"/>
            <a:ext cx="7510462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SURVEY Window</a:t>
            </a:r>
          </a:p>
        </p:txBody>
      </p:sp>
      <p:sp>
        <p:nvSpPr>
          <p:cNvPr id="70661" name="Rectangle 4">
            <a:extLst>
              <a:ext uri="{FF2B5EF4-FFF2-40B4-BE49-F238E27FC236}">
                <a16:creationId xmlns:a16="http://schemas.microsoft.com/office/drawing/2014/main" id="{11617F45-DAFC-4A73-BC90-153BE3772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892" y="2137066"/>
            <a:ext cx="4011497" cy="230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Displays track lines and background chart
A marker indicates your current position
Use this to correlate anomalies with features on the charts
All charts displayed in the shell will show up here</a:t>
            </a:r>
            <a:endParaRPr lang="fr-F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B04AD9-56B3-475B-8065-3F52B51C7D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693"/>
          <a:stretch/>
        </p:blipFill>
        <p:spPr>
          <a:xfrm>
            <a:off x="1934341" y="1481060"/>
            <a:ext cx="4955987" cy="41729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2E3B66-CD45-467E-B91C-DAEFF177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Window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latin typeface="Arial" pitchFamily="34" charset="0"/>
                <a:cs typeface="Arial" pitchFamily="34" charset="0"/>
              </a:rPr>
              <a:t>Variables that Affect a Magnetometer Survey</a:t>
            </a:r>
          </a:p>
        </p:txBody>
      </p:sp>
      <p:pic>
        <p:nvPicPr>
          <p:cNvPr id="4" name="Picture 5" descr="16-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4453" y="1099665"/>
            <a:ext cx="5580062" cy="415470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98498" y="1476830"/>
            <a:ext cx="4475552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hangingPunct="1"/>
            <a:r>
              <a:rPr lang="fr-F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</a:t>
            </a:r>
            <a:r>
              <a:rPr lang="fr-FR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Geomagnetic</a:t>
            </a:r>
            <a:r>
              <a:rPr lang="fr-F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Reference Field (IGRF)</a:t>
            </a:r>
          </a:p>
          <a:p>
            <a:pPr hangingPunct="1"/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hangingPunct="1"/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standard </a:t>
            </a:r>
            <a:r>
              <a:rPr lang="fr-F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mathematical</a:t>
            </a:r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description of the </a:t>
            </a:r>
            <a:r>
              <a:rPr lang="fr-F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Earth's</a:t>
            </a:r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main </a:t>
            </a:r>
            <a:r>
              <a:rPr lang="fr-F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magnetic</a:t>
            </a:r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field</a:t>
            </a:r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its</a:t>
            </a:r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secular</a:t>
            </a:r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variation.</a:t>
            </a:r>
          </a:p>
          <a:p>
            <a:pPr hangingPunct="1"/>
            <a:endParaRPr lang="fr-F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hangingPunct="1"/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</a:t>
            </a:r>
            <a:r>
              <a:rPr lang="fr-F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fr-F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magnetic</a:t>
            </a:r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field</a:t>
            </a:r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generated</a:t>
            </a:r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by the </a:t>
            </a:r>
            <a:r>
              <a:rPr lang="fr-F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Earth’s</a:t>
            </a:r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inner</a:t>
            </a:r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core</a:t>
            </a:r>
            <a:r>
              <a:rPr lang="fr-FR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31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D74A09-2799-4828-BDD7-5CAE2CACC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038" y="1522003"/>
            <a:ext cx="8081818" cy="4731399"/>
          </a:xfrm>
          <a:prstGeom prst="rect">
            <a:avLst/>
          </a:prstGeom>
        </p:spPr>
      </p:pic>
      <p:sp>
        <p:nvSpPr>
          <p:cNvPr id="72708" name="Text Box 3">
            <a:extLst>
              <a:ext uri="{FF2B5EF4-FFF2-40B4-BE49-F238E27FC236}">
                <a16:creationId xmlns:a16="http://schemas.microsoft.com/office/drawing/2014/main" id="{DB515652-6DCB-483A-A8FE-AF648CE8E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188914"/>
            <a:ext cx="75104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Profile Window  </a:t>
            </a:r>
            <a:r>
              <a:rPr lang="en-US" altLang="en-US" sz="2400" dirty="0">
                <a:solidFill>
                  <a:schemeClr val="bg1"/>
                </a:solidFill>
              </a:rPr>
              <a:t>IGRF Correction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843C1C6C-5028-4A45-A837-5F5F8476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892" y="2835275"/>
            <a:ext cx="1447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altLang="en-US" sz="1800" dirty="0" err="1">
                <a:solidFill>
                  <a:schemeClr val="bg1"/>
                </a:solidFill>
                <a:latin typeface="Calibri" panose="020F0502020204030204" pitchFamily="34" charset="0"/>
              </a:rPr>
              <a:t>Trackline</a:t>
            </a:r>
            <a:endParaRPr lang="fr-FR" alt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altLang="en-US" sz="1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altLang="en-US" sz="1800" dirty="0">
                <a:solidFill>
                  <a:schemeClr val="bg1"/>
                </a:solidFill>
                <a:latin typeface="Calibri" panose="020F0502020204030204" pitchFamily="34" charset="0"/>
              </a:rPr>
              <a:t>Gamma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05EFF9-C230-42E1-AA33-969D6F83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Window  IGRF Correction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>
            <a:extLst>
              <a:ext uri="{FF2B5EF4-FFF2-40B4-BE49-F238E27FC236}">
                <a16:creationId xmlns:a16="http://schemas.microsoft.com/office/drawing/2014/main" id="{77C4D250-20E6-4837-8F78-AE2CFF3D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5732464"/>
            <a:ext cx="8763000" cy="76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1313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Allows for editing of outliers of gamma values, raw anomalies (blue), and/or total anomalies (red)</a:t>
            </a:r>
          </a:p>
        </p:txBody>
      </p:sp>
      <p:sp>
        <p:nvSpPr>
          <p:cNvPr id="74755" name="Text Box 2">
            <a:extLst>
              <a:ext uri="{FF2B5EF4-FFF2-40B4-BE49-F238E27FC236}">
                <a16:creationId xmlns:a16="http://schemas.microsoft.com/office/drawing/2014/main" id="{696F3B90-10EE-46DC-8113-960F5AA4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1"/>
            <a:ext cx="9166225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Profile Window – </a:t>
            </a:r>
          </a:p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With Shore-Based Magnetometer Applied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8B225C-4206-435F-B9D1-8DC3D7B4A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163" y="1217622"/>
            <a:ext cx="7536873" cy="442275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2877A3-29BB-410E-9514-7CB3D7D3D75E}"/>
              </a:ext>
            </a:extLst>
          </p:cNvPr>
          <p:cNvSpPr/>
          <p:nvPr/>
        </p:nvSpPr>
        <p:spPr>
          <a:xfrm>
            <a:off x="1833563" y="3029528"/>
            <a:ext cx="1177493" cy="5264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19F52F-A6DC-4CE7-B15A-C22F8FA0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Window  IGRF Correction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1275C9-0A73-430F-B735-64707C4F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 EDIT – Default Edited Extension</a:t>
            </a:r>
            <a:br>
              <a:rPr lang="en-US" dirty="0"/>
            </a:br>
            <a:endParaRPr lang="en-US" dirty="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131CE9D9-6F47-45A6-93C6-939F60EC634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2589213" cy="4524375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endParaRPr lang="en-US" altLang="en-US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endParaRPr lang="en-US" altLang="en-US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endParaRPr lang="en-US" altLang="en-US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endParaRPr lang="fr-FR" altLang="en-US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50" name="Picture 34">
            <a:extLst>
              <a:ext uri="{FF2B5EF4-FFF2-40B4-BE49-F238E27FC236}">
                <a16:creationId xmlns:a16="http://schemas.microsoft.com/office/drawing/2014/main" id="{A1C8A7A2-4B79-4FDB-B1F0-348A10E6928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5400"/>
            <a:ext cx="3743325" cy="3052763"/>
          </a:xfr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0901" name="Group 18">
            <a:extLst>
              <a:ext uri="{FF2B5EF4-FFF2-40B4-BE49-F238E27FC236}">
                <a16:creationId xmlns:a16="http://schemas.microsoft.com/office/drawing/2014/main" id="{483BF355-29E0-4A11-9475-CF616CE914CF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1484313"/>
            <a:ext cx="7631112" cy="576262"/>
            <a:chOff x="295" y="1661"/>
            <a:chExt cx="4807" cy="363"/>
          </a:xfrm>
        </p:grpSpPr>
        <p:sp>
          <p:nvSpPr>
            <p:cNvPr id="80902" name="AutoShape 19">
              <a:extLst>
                <a:ext uri="{FF2B5EF4-FFF2-40B4-BE49-F238E27FC236}">
                  <a16:creationId xmlns:a16="http://schemas.microsoft.com/office/drawing/2014/main" id="{888A1572-49C5-4953-A9CF-BC28F067D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797"/>
              <a:ext cx="681" cy="136"/>
            </a:xfrm>
            <a:prstGeom prst="rightArrow">
              <a:avLst>
                <a:gd name="adj1" fmla="val 50000"/>
                <a:gd name="adj2" fmla="val 125184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80903" name="AutoShape 20">
              <a:extLst>
                <a:ext uri="{FF2B5EF4-FFF2-40B4-BE49-F238E27FC236}">
                  <a16:creationId xmlns:a16="http://schemas.microsoft.com/office/drawing/2014/main" id="{9793896C-3BAA-4FDC-AAB1-264D61226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797"/>
              <a:ext cx="544" cy="13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80904" name="Rectangle 21">
              <a:extLst>
                <a:ext uri="{FF2B5EF4-FFF2-40B4-BE49-F238E27FC236}">
                  <a16:creationId xmlns:a16="http://schemas.microsoft.com/office/drawing/2014/main" id="{5EBD8945-5954-4E0C-9DBB-6E3EB0F43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661"/>
              <a:ext cx="1179" cy="363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136525" indent="-136525">
                <a:spcAft>
                  <a:spcPts val="4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73050" indent="-136525">
                <a:spcAft>
                  <a:spcPts val="400"/>
                </a:spcAft>
                <a:buFont typeface="Lucida Grande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11163" indent="-136525">
                <a:spcAft>
                  <a:spcPts val="40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547688" indent="-136525"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04888" indent="-136525" eaLnBrk="0" fontAlgn="base" hangingPunct="0">
                <a:spcBef>
                  <a:spcPct val="0"/>
                </a:spcBef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1462088" indent="-136525" eaLnBrk="0" fontAlgn="base" hangingPunct="0">
                <a:spcBef>
                  <a:spcPct val="0"/>
                </a:spcBef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919288" indent="-136525" eaLnBrk="0" fontAlgn="base" hangingPunct="0">
                <a:spcBef>
                  <a:spcPct val="0"/>
                </a:spcBef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2376488" indent="-136525" eaLnBrk="0" fontAlgn="base" hangingPunct="0">
                <a:spcBef>
                  <a:spcPct val="0"/>
                </a:spcBef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>
                <a:lnSpc>
                  <a:spcPct val="93000"/>
                </a:lnSpc>
                <a:spcAft>
                  <a:spcPct val="0"/>
                </a:spcAft>
                <a:buClr>
                  <a:srgbClr val="000000"/>
                </a:buClr>
              </a:pPr>
              <a:r>
                <a:rPr lang="fr-FR" altLang="en-US" sz="1800"/>
                <a:t>*.MAG</a:t>
              </a:r>
            </a:p>
          </p:txBody>
        </p:sp>
        <p:sp>
          <p:nvSpPr>
            <p:cNvPr id="80905" name="Rectangle 22">
              <a:extLst>
                <a:ext uri="{FF2B5EF4-FFF2-40B4-BE49-F238E27FC236}">
                  <a16:creationId xmlns:a16="http://schemas.microsoft.com/office/drawing/2014/main" id="{612046CE-60AD-452C-A3CC-6E10F37B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661"/>
              <a:ext cx="1179" cy="363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136525" indent="-136525">
                <a:spcAft>
                  <a:spcPts val="4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73050" indent="-136525">
                <a:spcAft>
                  <a:spcPts val="400"/>
                </a:spcAft>
                <a:buFont typeface="Lucida Grande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11163" indent="-136525">
                <a:spcAft>
                  <a:spcPts val="40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547688" indent="-136525"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04888" indent="-136525" eaLnBrk="0" fontAlgn="base" hangingPunct="0">
                <a:spcBef>
                  <a:spcPct val="0"/>
                </a:spcBef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1462088" indent="-136525" eaLnBrk="0" fontAlgn="base" hangingPunct="0">
                <a:spcBef>
                  <a:spcPct val="0"/>
                </a:spcBef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919288" indent="-136525" eaLnBrk="0" fontAlgn="base" hangingPunct="0">
                <a:spcBef>
                  <a:spcPct val="0"/>
                </a:spcBef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2376488" indent="-136525" eaLnBrk="0" fontAlgn="base" hangingPunct="0">
                <a:spcBef>
                  <a:spcPct val="0"/>
                </a:spcBef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>
                <a:lnSpc>
                  <a:spcPct val="93000"/>
                </a:lnSpc>
                <a:spcAft>
                  <a:spcPct val="0"/>
                </a:spcAft>
                <a:buClr>
                  <a:srgbClr val="000000"/>
                </a:buClr>
              </a:pPr>
              <a:r>
                <a:rPr lang="fr-FR" altLang="en-US" sz="1800"/>
                <a:t>*.RAW</a:t>
              </a:r>
            </a:p>
          </p:txBody>
        </p:sp>
        <p:sp>
          <p:nvSpPr>
            <p:cNvPr id="80906" name="AutoShape 23">
              <a:extLst>
                <a:ext uri="{FF2B5EF4-FFF2-40B4-BE49-F238E27FC236}">
                  <a16:creationId xmlns:a16="http://schemas.microsoft.com/office/drawing/2014/main" id="{7D6D7E73-14CF-453F-9C76-CD439451F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661"/>
              <a:ext cx="998" cy="3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Aft>
                  <a:spcPts val="600"/>
                </a:spcAft>
                <a:buClr>
                  <a:schemeClr val="bg2"/>
                </a:buClr>
                <a:buFont typeface="Arial" panose="020B0604020202020204" pitchFamily="34" charset="0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136525" indent="-136525">
                <a:spcAft>
                  <a:spcPts val="4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273050" indent="-136525">
                <a:spcAft>
                  <a:spcPts val="400"/>
                </a:spcAft>
                <a:buFont typeface="Lucida Grande"/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411163" indent="-136525">
                <a:spcAft>
                  <a:spcPts val="40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547688" indent="-136525"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004888" indent="-136525" eaLnBrk="0" fontAlgn="base" hangingPunct="0">
                <a:spcBef>
                  <a:spcPct val="0"/>
                </a:spcBef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1462088" indent="-136525" eaLnBrk="0" fontAlgn="base" hangingPunct="0">
                <a:spcBef>
                  <a:spcPct val="0"/>
                </a:spcBef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919288" indent="-136525" eaLnBrk="0" fontAlgn="base" hangingPunct="0">
                <a:spcBef>
                  <a:spcPct val="0"/>
                </a:spcBef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2376488" indent="-136525" eaLnBrk="0" fontAlgn="base" hangingPunct="0">
                <a:spcBef>
                  <a:spcPct val="0"/>
                </a:spcBef>
                <a:spcAft>
                  <a:spcPts val="400"/>
                </a:spcAft>
                <a:buFont typeface="Lucida Grande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>
                <a:lnSpc>
                  <a:spcPct val="93000"/>
                </a:lnSpc>
                <a:spcAft>
                  <a:spcPct val="0"/>
                </a:spcAft>
                <a:buClr>
                  <a:srgbClr val="000000"/>
                </a:buClr>
              </a:pPr>
              <a:r>
                <a:rPr lang="fr-FR" altLang="en-US" sz="1800"/>
                <a:t>Mag Edit</a:t>
              </a:r>
            </a:p>
          </p:txBody>
        </p:sp>
      </p:grpSp>
      <p:pic>
        <p:nvPicPr>
          <p:cNvPr id="13" name="Picture 34">
            <a:extLst>
              <a:ext uri="{FF2B5EF4-FFF2-40B4-BE49-F238E27FC236}">
                <a16:creationId xmlns:a16="http://schemas.microsoft.com/office/drawing/2014/main" id="{F9783170-0ADE-437E-B153-D5503A2C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337" y="2456656"/>
            <a:ext cx="3743325" cy="30527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">
            <a:extLst>
              <a:ext uri="{FF2B5EF4-FFF2-40B4-BE49-F238E27FC236}">
                <a16:creationId xmlns:a16="http://schemas.microsoft.com/office/drawing/2014/main" id="{0F3D15BB-62C3-4665-8A95-E762FEF1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5538" y="1482130"/>
            <a:ext cx="2424113" cy="2592387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BE3722-0D76-40A7-86DB-8DE28DE9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 EDIT</a:t>
            </a:r>
            <a:br>
              <a:rPr lang="en-US" dirty="0"/>
            </a:br>
            <a:endParaRPr lang="en-US" dirty="0"/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1AAB9455-739D-4256-B2A6-F3A066C7C67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5383213" cy="4524375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endParaRPr lang="en-US" altLang="en-US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endParaRPr lang="en-US" altLang="en-US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endParaRPr lang="en-US" altLang="en-US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endParaRPr lang="fr-FR" altLang="en-US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Picture 20">
            <a:extLst>
              <a:ext uri="{FF2B5EF4-FFF2-40B4-BE49-F238E27FC236}">
                <a16:creationId xmlns:a16="http://schemas.microsoft.com/office/drawing/2014/main" id="{287C0266-9A02-4D32-9DEC-6A601ECD2244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216025"/>
            <a:ext cx="4465638" cy="4114800"/>
          </a:xfrm>
          <a:effectLst/>
        </p:spPr>
      </p:pic>
      <p:pic>
        <p:nvPicPr>
          <p:cNvPr id="81924" name="Picture 22">
            <a:extLst>
              <a:ext uri="{FF2B5EF4-FFF2-40B4-BE49-F238E27FC236}">
                <a16:creationId xmlns:a16="http://schemas.microsoft.com/office/drawing/2014/main" id="{1A7D0030-8CCE-4955-A718-5E61376FA448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7888" y="1733550"/>
            <a:ext cx="2424112" cy="25923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25" name="Picture 27">
            <a:extLst>
              <a:ext uri="{FF2B5EF4-FFF2-40B4-BE49-F238E27FC236}">
                <a16:creationId xmlns:a16="http://schemas.microsoft.com/office/drawing/2014/main" id="{BAB596B3-187E-4023-80DC-7D9D2C408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589" y="5157789"/>
            <a:ext cx="1533525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28">
            <a:extLst>
              <a:ext uri="{FF2B5EF4-FFF2-40B4-BE49-F238E27FC236}">
                <a16:creationId xmlns:a16="http://schemas.microsoft.com/office/drawing/2014/main" id="{2E93CCFD-A486-40DF-820F-59173F1A0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5157788"/>
            <a:ext cx="1524000" cy="97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29">
            <a:extLst>
              <a:ext uri="{FF2B5EF4-FFF2-40B4-BE49-F238E27FC236}">
                <a16:creationId xmlns:a16="http://schemas.microsoft.com/office/drawing/2014/main" id="{C058253D-7D9A-4BC1-852C-1E78C790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5157789"/>
            <a:ext cx="1657350" cy="92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9" name="Oval 31">
            <a:extLst>
              <a:ext uri="{FF2B5EF4-FFF2-40B4-BE49-F238E27FC236}">
                <a16:creationId xmlns:a16="http://schemas.microsoft.com/office/drawing/2014/main" id="{42F32DBF-F207-4FDD-A605-66F5BACAD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215" y="3639975"/>
            <a:ext cx="2665413" cy="556199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30" name="Text Box 4">
            <a:extLst>
              <a:ext uri="{FF2B5EF4-FFF2-40B4-BE49-F238E27FC236}">
                <a16:creationId xmlns:a16="http://schemas.microsoft.com/office/drawing/2014/main" id="{47444A03-594F-433B-8C27-197D71C6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24621"/>
            <a:ext cx="75104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en-US" sz="3600" dirty="0">
              <a:solidFill>
                <a:srgbClr val="FFFF00"/>
              </a:solidFill>
            </a:endParaRP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F59D9B6D-34DE-405C-9756-B73DB42E8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1288" y="858838"/>
            <a:ext cx="4465637" cy="411480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23">
            <a:extLst>
              <a:ext uri="{FF2B5EF4-FFF2-40B4-BE49-F238E27FC236}">
                <a16:creationId xmlns:a16="http://schemas.microsoft.com/office/drawing/2014/main" id="{6D2996F7-ACCD-49BC-BBC3-030A4BA62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299" y="5611109"/>
            <a:ext cx="6604865" cy="51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1313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587" indent="0" eaLnBrk="1" hangingPunct="1">
              <a:spcBef>
                <a:spcPts val="638"/>
              </a:spcBef>
              <a:spcAft>
                <a:spcPct val="0"/>
              </a:spcAft>
              <a:buClr>
                <a:schemeClr val="tx1">
                  <a:lumMod val="65000"/>
                  <a:lumOff val="35000"/>
                </a:schemeClr>
              </a:buClr>
              <a:buSzPct val="45000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Save in XYZ format or to new binary Session format.</a:t>
            </a:r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6BDD80C7-270C-4DE9-9843-476D2D276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115889"/>
            <a:ext cx="75104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MAGEDIT Save Options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9F159-F776-41D9-AF2C-535E202D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20" y="1246891"/>
            <a:ext cx="7106805" cy="40828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32D881A-C3DD-4D17-8EFF-BFAFF284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MAGEDIT Save Options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DEA297-7E08-421B-9064-A9D023E3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Magedit</a:t>
            </a:r>
            <a:r>
              <a:rPr lang="en-US" altLang="en-US" dirty="0"/>
              <a:t> – Generating Contour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4D8DE-00ED-4341-A77C-03533C7E55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fr-FR" altLang="en-US" dirty="0"/>
          </a:p>
          <a:p>
            <a:pPr>
              <a:defRPr/>
            </a:pPr>
            <a:endParaRPr lang="fr-FR" altLang="en-US" dirty="0"/>
          </a:p>
          <a:p>
            <a:pPr>
              <a:defRPr/>
            </a:pPr>
            <a:endParaRPr lang="fr-F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FED37-15EE-40D0-975E-A02A93EC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72" y="1034462"/>
            <a:ext cx="3671650" cy="4524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7F532D-2A6B-4180-82CE-67BFDC995D17}"/>
              </a:ext>
            </a:extLst>
          </p:cNvPr>
          <p:cNvSpPr/>
          <p:nvPr/>
        </p:nvSpPr>
        <p:spPr>
          <a:xfrm>
            <a:off x="2281781" y="3035969"/>
            <a:ext cx="840111" cy="25630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3AADB5-55C8-45E5-B3C7-A1CE82994323}"/>
              </a:ext>
            </a:extLst>
          </p:cNvPr>
          <p:cNvSpPr/>
          <p:nvPr/>
        </p:nvSpPr>
        <p:spPr>
          <a:xfrm>
            <a:off x="3121892" y="1287987"/>
            <a:ext cx="2116431" cy="423852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48888-2906-4140-A033-8A618CCA35D1}"/>
              </a:ext>
            </a:extLst>
          </p:cNvPr>
          <p:cNvSpPr txBox="1"/>
          <p:nvPr/>
        </p:nvSpPr>
        <p:spPr bwMode="auto">
          <a:xfrm>
            <a:off x="5551056" y="1602023"/>
            <a:ext cx="4464673" cy="378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rtlCol="0">
            <a:spAutoFit/>
          </a:bodyPr>
          <a:lstStyle/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Magedit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program now has the ability to generate contours within the program. </a:t>
            </a: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Contour button</a:t>
            </a: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haven’t saved the data you will be prompted to</a:t>
            </a: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Contour Dialog will appear and allow the user to generate contours without opening the Tin Model program.</a:t>
            </a:r>
          </a:p>
        </p:txBody>
      </p:sp>
    </p:spTree>
    <p:extLst>
      <p:ext uri="{BB962C8B-B14F-4D97-AF65-F5344CB8AC3E}">
        <p14:creationId xmlns:p14="http://schemas.microsoft.com/office/powerpoint/2010/main" val="252875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661C-F665-445D-8ABF-9CAE6662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Magedit</a:t>
            </a:r>
            <a:r>
              <a:rPr lang="en-US" dirty="0"/>
              <a:t> – Sorting Routines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E9DF3-637D-4B19-90EB-ACAA0BE473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74838-88D5-4500-A572-D08A208EC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57" y="1189791"/>
            <a:ext cx="3839159" cy="4334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0BE2CD-43F9-41FE-8B1A-05EBB02D519B}"/>
              </a:ext>
            </a:extLst>
          </p:cNvPr>
          <p:cNvSpPr/>
          <p:nvPr/>
        </p:nvSpPr>
        <p:spPr>
          <a:xfrm>
            <a:off x="1752824" y="3505809"/>
            <a:ext cx="840111" cy="25630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9E3F9D-4554-40D2-8234-FF9C78FB0822}"/>
              </a:ext>
            </a:extLst>
          </p:cNvPr>
          <p:cNvSpPr/>
          <p:nvPr/>
        </p:nvSpPr>
        <p:spPr>
          <a:xfrm>
            <a:off x="3370545" y="2547535"/>
            <a:ext cx="2216871" cy="248458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BE85D-5F65-42AE-9E3E-F4BB68B31CC5}"/>
              </a:ext>
            </a:extLst>
          </p:cNvPr>
          <p:cNvSpPr txBox="1"/>
          <p:nvPr/>
        </p:nvSpPr>
        <p:spPr bwMode="auto">
          <a:xfrm>
            <a:off x="5862211" y="1741864"/>
            <a:ext cx="5190800" cy="316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 rtlCol="0">
            <a:spAutoFit/>
          </a:bodyPr>
          <a:lstStyle/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Magedit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program now has the ability to Sort Data within the program. </a:t>
            </a: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Select the Sort button</a:t>
            </a: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you haven’t saved the data you will be prompted to.</a:t>
            </a:r>
          </a:p>
          <a:p>
            <a:pPr eaLnBrk="1" hangingPunct="1">
              <a:spcBef>
                <a:spcPts val="638"/>
              </a:spcBef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2D Sort option dialog will appear allowing the user to sort the gamma readings for display.</a:t>
            </a:r>
          </a:p>
        </p:txBody>
      </p:sp>
    </p:spTree>
    <p:extLst>
      <p:ext uri="{BB962C8B-B14F-4D97-AF65-F5344CB8AC3E}">
        <p14:creationId xmlns:p14="http://schemas.microsoft.com/office/powerpoint/2010/main" val="20734991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5">
            <a:extLst>
              <a:ext uri="{FF2B5EF4-FFF2-40B4-BE49-F238E27FC236}">
                <a16:creationId xmlns:a16="http://schemas.microsoft.com/office/drawing/2014/main" id="{D603886F-F1F3-40C9-B14A-38F9AA422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30175"/>
            <a:ext cx="84359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Tin Model – Generating Contours</a:t>
            </a:r>
            <a:br>
              <a:rPr lang="en-US" altLang="en-US" sz="240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endParaRPr lang="en-US" altLang="en-US" sz="2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151554" name="Picture 2">
            <a:extLst>
              <a:ext uri="{FF2B5EF4-FFF2-40B4-BE49-F238E27FC236}">
                <a16:creationId xmlns:a16="http://schemas.microsoft.com/office/drawing/2014/main" id="{6BF7EB24-F629-41A7-8F81-DE5135B4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070" y="1240631"/>
            <a:ext cx="6324600" cy="437673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Box 6">
            <a:extLst>
              <a:ext uri="{FF2B5EF4-FFF2-40B4-BE49-F238E27FC236}">
                <a16:creationId xmlns:a16="http://schemas.microsoft.com/office/drawing/2014/main" id="{70C998E4-79D8-4EC9-8762-02F9395B7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37" y="2388185"/>
            <a:ext cx="283185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Creating a Tin Model of the data allows the user to generate a DXF map of the gamma contours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2A23AA-775F-456A-B9AE-DBFFE261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 Model – Generating Contours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9768AB08-0359-48EB-984A-03DA8CA7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Raw Anomaly Allows Better Representation</a:t>
            </a:r>
          </a:p>
        </p:txBody>
      </p:sp>
      <p:pic>
        <p:nvPicPr>
          <p:cNvPr id="152578" name="Picture 2">
            <a:extLst>
              <a:ext uri="{FF2B5EF4-FFF2-40B4-BE49-F238E27FC236}">
                <a16:creationId xmlns:a16="http://schemas.microsoft.com/office/drawing/2014/main" id="{8C135F35-D6EA-48AB-9442-B18ED01BB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977" y="718165"/>
            <a:ext cx="7618496" cy="542166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>
            <a:extLst>
              <a:ext uri="{FF2B5EF4-FFF2-40B4-BE49-F238E27FC236}">
                <a16:creationId xmlns:a16="http://schemas.microsoft.com/office/drawing/2014/main" id="{15369366-6C8E-4B01-BCF1-222CE954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689" y="942183"/>
            <a:ext cx="6050756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1313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GeoTIF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created in HYPACK TIN MODEL displayed on top of S-57 nautical chart in the HYPACK SHELL.</a:t>
            </a:r>
          </a:p>
        </p:txBody>
      </p:sp>
      <p:sp>
        <p:nvSpPr>
          <p:cNvPr id="86019" name="Text Box 2">
            <a:extLst>
              <a:ext uri="{FF2B5EF4-FFF2-40B4-BE49-F238E27FC236}">
                <a16:creationId xmlns:a16="http://schemas.microsoft.com/office/drawing/2014/main" id="{9C41CFDF-3103-45FA-9557-3F886F7F3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245" y="37308"/>
            <a:ext cx="75104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Data Presentation</a:t>
            </a:r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3DE22E7F-DD1F-4D2F-89F4-7572ADFE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550" y="1658146"/>
            <a:ext cx="6574756" cy="432365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108DB7-66A3-4E7C-8632-430A6862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Presentation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714606" y="212937"/>
            <a:ext cx="4519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</a:rPr>
              <a:t>Geomagnetic Storms</a:t>
            </a:r>
          </a:p>
        </p:txBody>
      </p:sp>
      <p:pic>
        <p:nvPicPr>
          <p:cNvPr id="138244" name="Picture 4" descr="Geomagnetic storm model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1495" y="961553"/>
            <a:ext cx="6371883" cy="465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776724" y="2136338"/>
            <a:ext cx="42043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Everyday the earth is bombarded with magnetic impulses from the sun. </a:t>
            </a:r>
          </a:p>
          <a:p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magnetic storms affect the gamma readings of the magnetometer. </a:t>
            </a:r>
          </a:p>
          <a:p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intensity and duration of a Geomagnetic Storm can range from seconds to hours.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9E72B-9A19-4A0E-BD04-4D188718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Geomagnetic Storms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41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>
            <a:extLst>
              <a:ext uri="{FF2B5EF4-FFF2-40B4-BE49-F238E27FC236}">
                <a16:creationId xmlns:a16="http://schemas.microsoft.com/office/drawing/2014/main" id="{5BD073FD-B222-48BE-A9CB-A542D7BC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852334"/>
            <a:ext cx="856773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42900" indent="-341313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FFFFFF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Smooth sheets can be sent to printer/plotter, </a:t>
            </a:r>
            <a:r>
              <a:rPr lang="en-US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GeoTIF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DXF or PDF.</a:t>
            </a:r>
          </a:p>
        </p:txBody>
      </p:sp>
      <p:sp>
        <p:nvSpPr>
          <p:cNvPr id="91139" name="Text Box 2">
            <a:extLst>
              <a:ext uri="{FF2B5EF4-FFF2-40B4-BE49-F238E27FC236}">
                <a16:creationId xmlns:a16="http://schemas.microsoft.com/office/drawing/2014/main" id="{F785D7DC-6F96-4FEF-ADD3-99720444B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"/>
            <a:ext cx="85677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Data Presentation:  Mag Anomalies</a:t>
            </a: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5A08080C-7169-4A16-90AF-7740DE3A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220" y="1357991"/>
            <a:ext cx="7675560" cy="46476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017371F-CFF6-40FC-81F4-69E26351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Presentation:  Mag Anomalies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4681" y="2181836"/>
            <a:ext cx="7547113" cy="1080879"/>
          </a:xfrm>
        </p:spPr>
        <p:txBody>
          <a:bodyPr/>
          <a:lstStyle/>
          <a:p>
            <a:r>
              <a:rPr lang="en-US" dirty="0"/>
              <a:t>Thank You !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3460" y="4204698"/>
            <a:ext cx="8142645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1600" dirty="0">
                <a:solidFill>
                  <a:schemeClr val="bg1"/>
                </a:solidFill>
                <a:latin typeface="Arial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HYPACK on Youtube.com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ea"/>
              </a:rPr>
              <a:t>  ( Historical Sessions )		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HYPACK Live Chat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ea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</a:pPr>
            <a:endParaRPr lang="en-US" sz="1600" dirty="0">
              <a:solidFill>
                <a:schemeClr val="bg1"/>
              </a:solidFill>
              <a:latin typeface="Arial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1600" dirty="0">
                <a:solidFill>
                  <a:schemeClr val="bg1"/>
                </a:solidFill>
                <a:latin typeface="Arial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HYPACK on Youtube.com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ea"/>
              </a:rPr>
              <a:t>  ( Newer Sessions ) 		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HYPACK </a:t>
            </a:r>
            <a:r>
              <a:rPr lang="en-US" sz="1600" dirty="0" err="1">
                <a:solidFill>
                  <a:schemeClr val="bg1"/>
                </a:solidFill>
                <a:latin typeface="Arial"/>
                <a:ea typeface="+mn-e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Ustream</a:t>
            </a:r>
            <a:endParaRPr lang="en-US" sz="1600" dirty="0">
              <a:solidFill>
                <a:schemeClr val="bg1"/>
              </a:solidFill>
              <a:latin typeface="Arial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</a:pPr>
            <a:endParaRPr lang="en-US" sz="1600" dirty="0">
              <a:solidFill>
                <a:schemeClr val="bg1"/>
              </a:solidFill>
              <a:latin typeface="Arial"/>
              <a:ea typeface="+mn-ea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1600" dirty="0">
                <a:solidFill>
                  <a:schemeClr val="bg1"/>
                </a:solidFill>
                <a:latin typeface="Arial"/>
                <a:ea typeface="+mn-ea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HYPACK SUPPORT Site 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ea"/>
              </a:rPr>
              <a:t>						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e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HYPACK Website</a:t>
            </a:r>
            <a:r>
              <a:rPr lang="en-US" sz="1600" dirty="0">
                <a:solidFill>
                  <a:schemeClr val="bg1"/>
                </a:solidFill>
                <a:latin typeface="Arial"/>
                <a:ea typeface="+mn-ea"/>
              </a:rPr>
              <a:t>	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</a:pP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06" y="3767253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Arial"/>
                <a:ea typeface="+mn-ea"/>
              </a:rPr>
              <a:t>Links to more information: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3765" y="2108552"/>
            <a:ext cx="3495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prstClr val="white"/>
                </a:solidFill>
                <a:latin typeface="Arial"/>
                <a:ea typeface="+mn-ea"/>
              </a:rPr>
              <a:t>Contact Us: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Arial"/>
                <a:ea typeface="+mn-ea"/>
              </a:rPr>
              <a:t>Sales@HYPACK.com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Arial"/>
                <a:ea typeface="+mn-ea"/>
              </a:rPr>
              <a:t>Help@HYPACK.com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Arial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Arial"/>
                <a:ea typeface="+mn-ea"/>
              </a:rPr>
              <a:t>(860) 635 - 1500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822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A6490F7A-CC93-409D-B930-D81765CD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Monitoring Background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8F89E-2C51-4167-B6FA-350DD4BF31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80E57D2-EEFE-4CA8-B516-7C031F4158D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9940" name="TextBox 5">
            <a:extLst>
              <a:ext uri="{FF2B5EF4-FFF2-40B4-BE49-F238E27FC236}">
                <a16:creationId xmlns:a16="http://schemas.microsoft.com/office/drawing/2014/main" id="{98BD40E4-2439-4D48-A044-D4049B415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494" y="1174431"/>
            <a:ext cx="1013604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We don’t want to measure solar storms or the Earth’s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hlinkClick r:id="rId2"/>
              </a:rPr>
              <a:t>INTERMAGNET</a:t>
            </a: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measures changes in the magnetic field due to this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These changes are recorded at sites with known gamma 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These recordings are available for 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recorded variations can be used with a HYPACK survey to clean interference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CBBFEB-F3E5-4ABA-8C44-3EA6E24DB1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785" y="4145027"/>
            <a:ext cx="4570430" cy="988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>
            <a:extLst>
              <a:ext uri="{FF2B5EF4-FFF2-40B4-BE49-F238E27FC236}">
                <a16:creationId xmlns:a16="http://schemas.microsoft.com/office/drawing/2014/main" id="{9C3C7D2B-F7F6-4FA6-B09D-363DA255C925}"/>
              </a:ext>
            </a:extLst>
          </p:cNvPr>
          <p:cNvSpPr txBox="1">
            <a:spLocks/>
          </p:cNvSpPr>
          <p:nvPr/>
        </p:nvSpPr>
        <p:spPr bwMode="auto">
          <a:xfrm>
            <a:off x="1981200" y="274638"/>
            <a:ext cx="830738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defTabSz="457200" eaLnBrk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 defTabSz="457200" eaLnBrk="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 defTabSz="457200" eaLnBrk="0">
              <a:spcAft>
                <a:spcPts val="400"/>
              </a:spcAft>
              <a:buFont typeface="Lucida Grande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 defTabSz="457200" eaLnBrk="0">
              <a:spcAft>
                <a:spcPts val="4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 defTabSz="457200" eaLnBrk="0">
              <a:spcAft>
                <a:spcPts val="400"/>
              </a:spcAft>
              <a:buFont typeface="Lucida Grande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57200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57200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57200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57200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900"/>
              </a:lnSpc>
              <a:spcAft>
                <a:spcPct val="0"/>
              </a:spcAft>
              <a:buClrTx/>
            </a:pPr>
            <a:r>
              <a:rPr lang="en-US" altLang="en-US" sz="28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Fluctuations Affect Each Station Differently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17AE4-FE85-4C87-83C0-3EB4CDFDAE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00" y="990459"/>
            <a:ext cx="10032099" cy="48770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0B6A52-95C0-4310-9A1B-93C202AD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Fluctuations Affect Each Station Differently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Connecting A Magnetometer</a:t>
            </a:r>
          </a:p>
        </p:txBody>
      </p:sp>
    </p:spTree>
    <p:extLst>
      <p:ext uri="{BB962C8B-B14F-4D97-AF65-F5344CB8AC3E}">
        <p14:creationId xmlns:p14="http://schemas.microsoft.com/office/powerpoint/2010/main" val="91282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DD6E3D5D-1E81-47B4-A583-013A2A55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88" y="188914"/>
            <a:ext cx="868680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6525" indent="-136525" eaLnBrk="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73050" indent="-136525" eaLnBrk="0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11163" indent="-136525" eaLnBrk="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7688" indent="-136525" eaLnBrk="0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r>
              <a:rPr lang="en-US" altLang="en-US" sz="3600" dirty="0">
                <a:solidFill>
                  <a:schemeClr val="bg1"/>
                </a:solidFill>
                <a:latin typeface="+mj-lt"/>
              </a:rPr>
              <a:t>Data Collection – Supported Systems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9BE16EF-A648-4993-BF74-7F4951DE5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306" y="1099665"/>
            <a:ext cx="6572213" cy="367000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440">
            <a:solidFill>
              <a:srgbClr val="FFFFFF"/>
            </a:solidFill>
            <a:miter lim="800000"/>
            <a:headEnd/>
            <a:tailEnd/>
          </a:ln>
        </p:spPr>
        <p:txBody>
          <a:bodyPr lIns="90000" tIns="45000" rIns="90000" bIns="45000"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8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DF 1000 (Serial)</a:t>
            </a: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en-US" altLang="en-US" sz="1800" dirty="0">
                <a:solidFill>
                  <a:srgbClr val="FFFFFF"/>
                </a:solidFill>
                <a:latin typeface="+mj-lt"/>
              </a:rPr>
              <a:t>Geometrics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881/882/G-858 </a:t>
            </a:r>
            <a:r>
              <a:rPr lang="en-ID" altLang="en-US" sz="1800" dirty="0">
                <a:solidFill>
                  <a:srgbClr val="FFFFFF"/>
                </a:solidFill>
                <a:latin typeface="+mj-lt"/>
              </a:rPr>
              <a:t>Map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Mapper/G-882TVG</a:t>
            </a: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Insight Marine (881 Dual)</a:t>
            </a: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IXSEA </a:t>
            </a:r>
            <a:r>
              <a:rPr lang="en-US" altLang="en-US" sz="1800" dirty="0" err="1">
                <a:solidFill>
                  <a:srgbClr val="FFFFFF"/>
                </a:solidFill>
                <a:latin typeface="+mj-lt"/>
              </a:rPr>
              <a:t>Magis</a:t>
            </a:r>
            <a:endParaRPr lang="en-US" altLang="en-US" sz="1800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JW Fisher Proton 3/4 and Pulse 12</a:t>
            </a: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Marine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Magnetics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Seaspy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Seaquest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, and Explorer</a:t>
            </a: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Scintrex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Envigrad</a:t>
            </a:r>
            <a:endParaRPr lang="fr-FR" altLang="en-US" sz="1800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Seaquest</a:t>
            </a:r>
            <a:endParaRPr lang="fr-FR" altLang="en-US" sz="1800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UC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Mag</a:t>
            </a:r>
            <a:endParaRPr lang="fr-FR" altLang="en-US" sz="1800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GEM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Systems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GSM-19/GSMP-35UC</a:t>
            </a: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Quantro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Sensing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Magnetometer</a:t>
            </a:r>
            <a:endParaRPr lang="fr-FR" altLang="en-US" sz="1800" dirty="0">
              <a:solidFill>
                <a:srgbClr val="FFFFFF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buClr>
                <a:srgbClr val="FFFFFF"/>
              </a:buClr>
              <a:buSzPct val="70000"/>
              <a:buFont typeface="Wingdings" pitchFamily="2" charset="2"/>
              <a:buChar char="§"/>
              <a:defRPr/>
            </a:pP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SMM II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2D992AF-6866-4EB0-9E55-617FCC561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0995" y="4836459"/>
            <a:ext cx="8153400" cy="921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0000" tIns="45000" rIns="90000" bIns="45000">
            <a:spAutoFit/>
          </a:bodyPr>
          <a:lstStyle>
            <a:lvl1pPr eaLnBrk="0">
              <a:spcAft>
                <a:spcPts val="600"/>
              </a:spcAft>
              <a:buClr>
                <a:schemeClr val="bg2"/>
              </a:buClr>
              <a:buFont typeface="Arial" pitchFamily="34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36525" indent="-136525" eaLnBrk="0">
              <a:spcAft>
                <a:spcPts val="4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273050" indent="-136525" eaLnBrk="0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411163" indent="-136525" eaLnBrk="0">
              <a:spcAft>
                <a:spcPts val="4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547688" indent="-136525" eaLnBrk="0"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0048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14620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9192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376488" indent="-136525" defTabSz="449263" eaLnBrk="0" fontAlgn="base" hangingPunct="0">
              <a:spcBef>
                <a:spcPct val="0"/>
              </a:spcBef>
              <a:spcAft>
                <a:spcPts val="400"/>
              </a:spcAft>
              <a:buFont typeface="Lucida Grande"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defRPr/>
            </a:pP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HYPACK’s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MAGNET.DLL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is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a standard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device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driver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that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supports the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above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magnetometers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.  All HYPACK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users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have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access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to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this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driver as a standard </a:t>
            </a:r>
            <a:r>
              <a:rPr lang="fr-FR" altLang="en-US" sz="1800" dirty="0" err="1">
                <a:solidFill>
                  <a:srgbClr val="FFFFFF"/>
                </a:solidFill>
                <a:latin typeface="+mj-lt"/>
              </a:rPr>
              <a:t>feature</a:t>
            </a:r>
            <a:r>
              <a:rPr lang="fr-FR" altLang="en-US" sz="1800" dirty="0">
                <a:solidFill>
                  <a:srgbClr val="FFFFFF"/>
                </a:solidFill>
                <a:latin typeface="+mj-lt"/>
              </a:rPr>
              <a:t> of HYPACK.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DD86F-41DC-450D-846D-21E48304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– Supported Systems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rrys Theme">
  <a:themeElements>
    <a:clrScheme name="Xylem">
      <a:dk1>
        <a:sysClr val="windowText" lastClr="000000"/>
      </a:dk1>
      <a:lt1>
        <a:sysClr val="window" lastClr="FFFFFF"/>
      </a:lt1>
      <a:dk2>
        <a:srgbClr val="008C95"/>
      </a:dk2>
      <a:lt2>
        <a:srgbClr val="0085AD"/>
      </a:lt2>
      <a:accent1>
        <a:srgbClr val="009A44"/>
      </a:accent1>
      <a:accent2>
        <a:srgbClr val="0072CE"/>
      </a:accent2>
      <a:accent3>
        <a:srgbClr val="615E9B"/>
      </a:accent3>
      <a:accent4>
        <a:srgbClr val="E57200"/>
      </a:accent4>
      <a:accent5>
        <a:srgbClr val="BF0D3E"/>
      </a:accent5>
      <a:accent6>
        <a:srgbClr val="001A70"/>
      </a:accent6>
      <a:hlink>
        <a:srgbClr val="7A6855"/>
      </a:hlink>
      <a:folHlink>
        <a:srgbClr val="0085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errys Theme" id="{34DCF403-205E-4DCF-9EAF-A8EEA50C4074}" vid="{F5A2F787-8A64-4E85-AD44-6651DC6A51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382AE6178ED54FB088AFCCFF3742D5" ma:contentTypeVersion="15" ma:contentTypeDescription="Create a new document." ma:contentTypeScope="" ma:versionID="6e6a18a447b1f1d1e31faa64d873d6c6">
  <xsd:schema xmlns:xsd="http://www.w3.org/2001/XMLSchema" xmlns:xs="http://www.w3.org/2001/XMLSchema" xmlns:p="http://schemas.microsoft.com/office/2006/metadata/properties" xmlns:ns2="24a8e0cc-0db5-4542-95ff-113fbb9da4d2" xmlns:ns3="http://schemas.microsoft.com/sharepoint/v4" xmlns:ns4="10a023fd-628c-4b7c-aec2-a17c8104e729" targetNamespace="http://schemas.microsoft.com/office/2006/metadata/properties" ma:root="true" ma:fieldsID="4cd4662af577c8bff5d9b5caaea07cc5" ns2:_="" ns3:_="" ns4:_="">
    <xsd:import namespace="24a8e0cc-0db5-4542-95ff-113fbb9da4d2"/>
    <xsd:import namespace="http://schemas.microsoft.com/sharepoint/v4"/>
    <xsd:import namespace="10a023fd-628c-4b7c-aec2-a17c8104e7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IconOverlay" minOccurs="0"/>
                <xsd:element ref="ns4:SharedWithUsers" minOccurs="0"/>
                <xsd:element ref="ns4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8e0cc-0db5-4542-95ff-113fbb9da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1934200a-e575-48ad-97ba-4b0c9caf94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023fd-628c-4b7c-aec2-a17c8104e72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a79faac-8985-4fc8-8ddf-db27648643c5}" ma:internalName="TaxCatchAll" ma:showField="CatchAllData" ma:web="10a023fd-628c-4b7c-aec2-a17c8104e7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cf76f155ced4ddcb4097134ff3c332f xmlns="24a8e0cc-0db5-4542-95ff-113fbb9da4d2">
      <Terms xmlns="http://schemas.microsoft.com/office/infopath/2007/PartnerControls"/>
    </lcf76f155ced4ddcb4097134ff3c332f>
    <TaxCatchAll xmlns="10a023fd-628c-4b7c-aec2-a17c8104e729" xsi:nil="true"/>
  </documentManagement>
</p:properties>
</file>

<file path=customXml/itemProps1.xml><?xml version="1.0" encoding="utf-8"?>
<ds:datastoreItem xmlns:ds="http://schemas.openxmlformats.org/officeDocument/2006/customXml" ds:itemID="{DF6F9CAE-C7B1-4C74-BDD3-F05533FC5B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40C8A1-EF9E-4293-A21F-4CB8098BCD77}"/>
</file>

<file path=customXml/itemProps3.xml><?xml version="1.0" encoding="utf-8"?>
<ds:datastoreItem xmlns:ds="http://schemas.openxmlformats.org/officeDocument/2006/customXml" ds:itemID="{5A8A2413-CF12-4147-88AD-5829EF08302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Jerrys Theme</Template>
  <TotalTime>106</TotalTime>
  <Words>2308</Words>
  <Application>Microsoft Office PowerPoint</Application>
  <PresentationFormat>Widescreen</PresentationFormat>
  <Paragraphs>378</Paragraphs>
  <Slides>51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Lucida Grande</vt:lpstr>
      <vt:lpstr>Times New Roman</vt:lpstr>
      <vt:lpstr>Wingdings</vt:lpstr>
      <vt:lpstr>Jerrys Theme</vt:lpstr>
      <vt:lpstr>Magnetometer Survey </vt:lpstr>
      <vt:lpstr>Objectives of this session</vt:lpstr>
      <vt:lpstr>What Is A Magnetometer?</vt:lpstr>
      <vt:lpstr>Variables that Affect a Magnetometer Survey</vt:lpstr>
      <vt:lpstr>Geomagnetic Storms </vt:lpstr>
      <vt:lpstr>Monitoring Background </vt:lpstr>
      <vt:lpstr>Fluctuations Affect Each Station Differently </vt:lpstr>
      <vt:lpstr>Connecting A Magnetometer</vt:lpstr>
      <vt:lpstr>Data Collection – Supported Systems </vt:lpstr>
      <vt:lpstr>Setting Up A Magnetometer</vt:lpstr>
      <vt:lpstr>Magnetometer Surveying</vt:lpstr>
      <vt:lpstr>Planning Your Survey </vt:lpstr>
      <vt:lpstr>Magnetometer Data in HYPACK</vt:lpstr>
      <vt:lpstr>Magnet Driver - Real Time Display</vt:lpstr>
      <vt:lpstr>Magnet Driver - Settings Tab</vt:lpstr>
      <vt:lpstr>Magnet Driver - Marking Targets</vt:lpstr>
      <vt:lpstr>Magnetometer Editor</vt:lpstr>
      <vt:lpstr>Magnetometer Editing </vt:lpstr>
      <vt:lpstr>Docking ability of Windows</vt:lpstr>
      <vt:lpstr>Left Menu Area</vt:lpstr>
      <vt:lpstr>Magnetometer Editing </vt:lpstr>
      <vt:lpstr>Shore Data Tools</vt:lpstr>
      <vt:lpstr>New Session Methodology</vt:lpstr>
      <vt:lpstr>Editing Tools </vt:lpstr>
      <vt:lpstr>Target Tool – Whole Magnetic Analysis </vt:lpstr>
      <vt:lpstr>Target Tool – Whole Magnetic Analysis </vt:lpstr>
      <vt:lpstr>Mag Edit Report in RTF – Rich Text Format  </vt:lpstr>
      <vt:lpstr>Spreadsheet - Layout </vt:lpstr>
      <vt:lpstr>Spreadsheet </vt:lpstr>
      <vt:lpstr>Spreadsheet –  Vessel with Shore-Based Adjustments </vt:lpstr>
      <vt:lpstr>Standalone Magnetometer with IGRF Corrections </vt:lpstr>
      <vt:lpstr>Shore-Based Magnetometer with IGRF Corrections </vt:lpstr>
      <vt:lpstr>Shore-Based Magnetometer with IGRF Corrections </vt:lpstr>
      <vt:lpstr>Downloading INTERMAGNET data </vt:lpstr>
      <vt:lpstr>Shore-Based Magnetometer with IGRF Corrections </vt:lpstr>
      <vt:lpstr>Spreadsheet </vt:lpstr>
      <vt:lpstr>Spreadsheet </vt:lpstr>
      <vt:lpstr>Spreadsheet </vt:lpstr>
      <vt:lpstr>SURVEY Window </vt:lpstr>
      <vt:lpstr>Profile Window  IGRF Correction </vt:lpstr>
      <vt:lpstr>Profile Window  IGRF Correction </vt:lpstr>
      <vt:lpstr>MAG EDIT – Default Edited Extension </vt:lpstr>
      <vt:lpstr>MAG EDIT </vt:lpstr>
      <vt:lpstr>MAGEDIT Save Options </vt:lpstr>
      <vt:lpstr>Magedit – Generating Contour</vt:lpstr>
      <vt:lpstr>Magedit – Sorting Routines</vt:lpstr>
      <vt:lpstr>Tin Model – Generating Contours  </vt:lpstr>
      <vt:lpstr>Raw Anomaly Allows Better Representation</vt:lpstr>
      <vt:lpstr>Data Presentation </vt:lpstr>
      <vt:lpstr>Data Presentation:  Mag Anomalies 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Magnetometer Survey</dc:title>
  <dc:creator>Knisley, Jerry - Xylem</dc:creator>
  <cp:lastModifiedBy>Knisley, Jerry - Xylem</cp:lastModifiedBy>
  <cp:revision>6</cp:revision>
  <dcterms:created xsi:type="dcterms:W3CDTF">2020-12-02T14:57:08Z</dcterms:created>
  <dcterms:modified xsi:type="dcterms:W3CDTF">2021-12-13T13:52:32Z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0x010100FE382AE6178ED54FB088AFCCFF3742D5</vt:lpwstr>
  </property>
</Properties>
</file>