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6"/>
  </p:notesMasterIdLst>
  <p:sldIdLst>
    <p:sldId id="293" r:id="rId5"/>
    <p:sldId id="664" r:id="rId6"/>
    <p:sldId id="490" r:id="rId7"/>
    <p:sldId id="493" r:id="rId8"/>
    <p:sldId id="494" r:id="rId9"/>
    <p:sldId id="495" r:id="rId10"/>
    <p:sldId id="509" r:id="rId11"/>
    <p:sldId id="667" r:id="rId12"/>
    <p:sldId id="431" r:id="rId13"/>
    <p:sldId id="418" r:id="rId14"/>
    <p:sldId id="432" r:id="rId15"/>
    <p:sldId id="507" r:id="rId16"/>
    <p:sldId id="488" r:id="rId17"/>
    <p:sldId id="670" r:id="rId18"/>
    <p:sldId id="421" r:id="rId19"/>
    <p:sldId id="422" r:id="rId20"/>
    <p:sldId id="423" r:id="rId21"/>
    <p:sldId id="424" r:id="rId22"/>
    <p:sldId id="425" r:id="rId23"/>
    <p:sldId id="671" r:id="rId24"/>
    <p:sldId id="503" r:id="rId25"/>
    <p:sldId id="668" r:id="rId26"/>
    <p:sldId id="669" r:id="rId27"/>
    <p:sldId id="435" r:id="rId28"/>
    <p:sldId id="436" r:id="rId29"/>
    <p:sldId id="489" r:id="rId30"/>
    <p:sldId id="430" r:id="rId31"/>
    <p:sldId id="417" r:id="rId32"/>
    <p:sldId id="487" r:id="rId33"/>
    <p:sldId id="433" r:id="rId34"/>
    <p:sldId id="434" r:id="rId35"/>
    <p:sldId id="429" r:id="rId36"/>
    <p:sldId id="484" r:id="rId37"/>
    <p:sldId id="486" r:id="rId38"/>
    <p:sldId id="478" r:id="rId39"/>
    <p:sldId id="500" r:id="rId40"/>
    <p:sldId id="665" r:id="rId41"/>
    <p:sldId id="393" r:id="rId42"/>
    <p:sldId id="401" r:id="rId43"/>
    <p:sldId id="402" r:id="rId44"/>
    <p:sldId id="403" r:id="rId45"/>
    <p:sldId id="295" r:id="rId46"/>
    <p:sldId id="296" r:id="rId47"/>
    <p:sldId id="356" r:id="rId48"/>
    <p:sldId id="364" r:id="rId49"/>
    <p:sldId id="371" r:id="rId50"/>
    <p:sldId id="367" r:id="rId51"/>
    <p:sldId id="363" r:id="rId52"/>
    <p:sldId id="479" r:id="rId53"/>
    <p:sldId id="357" r:id="rId54"/>
    <p:sldId id="474" r:id="rId55"/>
    <p:sldId id="411" r:id="rId56"/>
    <p:sldId id="412" r:id="rId57"/>
    <p:sldId id="499" r:id="rId58"/>
    <p:sldId id="480" r:id="rId59"/>
    <p:sldId id="358" r:id="rId60"/>
    <p:sldId id="359" r:id="rId61"/>
    <p:sldId id="360" r:id="rId62"/>
    <p:sldId id="361" r:id="rId63"/>
    <p:sldId id="362" r:id="rId64"/>
    <p:sldId id="481" r:id="rId65"/>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extLst>
    <p:ext uri="{521415D9-36F7-43E2-AB2F-B90AF26B5E84}">
      <p14:sectionLst xmlns:p14="http://schemas.microsoft.com/office/powerpoint/2010/main">
        <p14:section name="Default Section" id="{B01939A0-94A9-4CBD-98ED-61E4BBFFAEC6}">
          <p14:sldIdLst>
            <p14:sldId id="293"/>
            <p14:sldId id="664"/>
          </p14:sldIdLst>
        </p14:section>
        <p14:section name="GPS and Positioning" id="{3324309E-560B-4375-8B4C-D48C0E0A75E9}">
          <p14:sldIdLst>
            <p14:sldId id="490"/>
            <p14:sldId id="493"/>
            <p14:sldId id="494"/>
            <p14:sldId id="495"/>
            <p14:sldId id="509"/>
            <p14:sldId id="667"/>
          </p14:sldIdLst>
        </p14:section>
        <p14:section name="Sound Velocity" id="{7BAA12B7-6EED-4DC3-A255-67FDCDE76989}">
          <p14:sldIdLst>
            <p14:sldId id="431"/>
            <p14:sldId id="418"/>
            <p14:sldId id="432"/>
            <p14:sldId id="507"/>
            <p14:sldId id="488"/>
            <p14:sldId id="670"/>
          </p14:sldIdLst>
        </p14:section>
        <p14:section name="Physics Of sound" id="{6789B366-1138-4745-BC62-881A37CD3EB3}">
          <p14:sldIdLst>
            <p14:sldId id="421"/>
            <p14:sldId id="422"/>
            <p14:sldId id="423"/>
            <p14:sldId id="424"/>
            <p14:sldId id="425"/>
            <p14:sldId id="671"/>
            <p14:sldId id="503"/>
          </p14:sldIdLst>
        </p14:section>
        <p14:section name="Single Beam Sonars" id="{A4FFB5AD-41C3-410C-9B20-08B4B7E3ACD1}">
          <p14:sldIdLst>
            <p14:sldId id="668"/>
            <p14:sldId id="669"/>
            <p14:sldId id="435"/>
            <p14:sldId id="436"/>
            <p14:sldId id="489"/>
          </p14:sldIdLst>
        </p14:section>
        <p14:section name="Multibeam Sonars" id="{AFA6ADDB-E04E-4F8D-AFC8-C7F6122B9377}">
          <p14:sldIdLst>
            <p14:sldId id="430"/>
            <p14:sldId id="417"/>
            <p14:sldId id="487"/>
            <p14:sldId id="433"/>
            <p14:sldId id="434"/>
            <p14:sldId id="429"/>
            <p14:sldId id="484"/>
            <p14:sldId id="486"/>
            <p14:sldId id="478"/>
            <p14:sldId id="500"/>
          </p14:sldIdLst>
        </p14:section>
        <p14:section name="LiDAR Sensors" id="{158ECEFE-F0FB-41E3-9D92-86DB88CC12F3}">
          <p14:sldIdLst>
            <p14:sldId id="665"/>
            <p14:sldId id="393"/>
            <p14:sldId id="401"/>
            <p14:sldId id="402"/>
            <p14:sldId id="403"/>
            <p14:sldId id="295"/>
            <p14:sldId id="296"/>
          </p14:sldIdLst>
        </p14:section>
        <p14:section name="Sidescan Sonars" id="{C689B4B7-4EBF-4236-8424-D8FBB7465DE8}">
          <p14:sldIdLst>
            <p14:sldId id="356"/>
            <p14:sldId id="364"/>
            <p14:sldId id="371"/>
            <p14:sldId id="367"/>
            <p14:sldId id="363"/>
            <p14:sldId id="479"/>
          </p14:sldIdLst>
        </p14:section>
        <p14:section name="Magnetometers" id="{F200E695-EA7A-4351-9D06-C145F33A0C6D}">
          <p14:sldIdLst>
            <p14:sldId id="357"/>
            <p14:sldId id="474"/>
            <p14:sldId id="411"/>
            <p14:sldId id="412"/>
            <p14:sldId id="499"/>
            <p14:sldId id="480"/>
          </p14:sldIdLst>
        </p14:section>
        <p14:section name="Sub Bottom Profilers" id="{BFA4225B-38A7-4620-9BD4-E5F01A21E468}">
          <p14:sldIdLst>
            <p14:sldId id="358"/>
            <p14:sldId id="359"/>
            <p14:sldId id="360"/>
            <p14:sldId id="361"/>
            <p14:sldId id="362"/>
            <p14:sldId id="4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AD2F2B-E7DE-4681-8C70-7046281E3DCE}" v="4" dt="2022-09-29T16:47:25.1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2" autoAdjust="0"/>
    <p:restoredTop sz="83700" autoAdjust="0"/>
  </p:normalViewPr>
  <p:slideViewPr>
    <p:cSldViewPr snapToGrid="0">
      <p:cViewPr varScale="1">
        <p:scale>
          <a:sx n="92" d="100"/>
          <a:sy n="92" d="100"/>
        </p:scale>
        <p:origin x="1116" y="84"/>
      </p:cViewPr>
      <p:guideLst/>
    </p:cSldViewPr>
  </p:slideViewPr>
  <p:notesTextViewPr>
    <p:cViewPr>
      <p:scale>
        <a:sx n="3" d="2"/>
        <a:sy n="3" d="2"/>
      </p:scale>
      <p:origin x="0" y="0"/>
    </p:cViewPr>
  </p:notesTextViewPr>
  <p:sorterViewPr>
    <p:cViewPr varScale="1">
      <p:scale>
        <a:sx n="100" d="100"/>
        <a:sy n="100" d="100"/>
      </p:scale>
      <p:origin x="0" y="-1398"/>
    </p:cViewPr>
  </p:sorterViewPr>
  <p:notesViewPr>
    <p:cSldViewPr snapToGrid="0">
      <p:cViewPr varScale="1">
        <p:scale>
          <a:sx n="91" d="100"/>
          <a:sy n="91" d="100"/>
        </p:scale>
        <p:origin x="3750"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castro, Calandria - Xylem" userId="f2dd0ad7-6e25-4c85-a617-859f06aeba74" providerId="ADAL" clId="{35AD2F2B-E7DE-4681-8C70-7046281E3DCE}"/>
    <pc:docChg chg="delSld modSld delSection modSection">
      <pc:chgData name="Decastro, Calandria - Xylem" userId="f2dd0ad7-6e25-4c85-a617-859f06aeba74" providerId="ADAL" clId="{35AD2F2B-E7DE-4681-8C70-7046281E3DCE}" dt="2022-09-29T16:47:31.978" v="38" actId="14100"/>
      <pc:docMkLst>
        <pc:docMk/>
      </pc:docMkLst>
      <pc:sldChg chg="del">
        <pc:chgData name="Decastro, Calandria - Xylem" userId="f2dd0ad7-6e25-4c85-a617-859f06aeba74" providerId="ADAL" clId="{35AD2F2B-E7DE-4681-8C70-7046281E3DCE}" dt="2022-09-29T16:45:52.823" v="16" actId="2696"/>
        <pc:sldMkLst>
          <pc:docMk/>
          <pc:sldMk cId="1206928307" sldId="268"/>
        </pc:sldMkLst>
      </pc:sldChg>
      <pc:sldChg chg="del">
        <pc:chgData name="Decastro, Calandria - Xylem" userId="f2dd0ad7-6e25-4c85-a617-859f06aeba74" providerId="ADAL" clId="{35AD2F2B-E7DE-4681-8C70-7046281E3DCE}" dt="2022-09-29T16:45:52.888" v="18" actId="2696"/>
        <pc:sldMkLst>
          <pc:docMk/>
          <pc:sldMk cId="423339058" sldId="353"/>
        </pc:sldMkLst>
      </pc:sldChg>
      <pc:sldChg chg="del">
        <pc:chgData name="Decastro, Calandria - Xylem" userId="f2dd0ad7-6e25-4c85-a617-859f06aeba74" providerId="ADAL" clId="{35AD2F2B-E7DE-4681-8C70-7046281E3DCE}" dt="2022-09-29T16:45:52.830" v="17" actId="2696"/>
        <pc:sldMkLst>
          <pc:docMk/>
          <pc:sldMk cId="2070445731" sldId="354"/>
        </pc:sldMkLst>
      </pc:sldChg>
      <pc:sldChg chg="del">
        <pc:chgData name="Decastro, Calandria - Xylem" userId="f2dd0ad7-6e25-4c85-a617-859f06aeba74" providerId="ADAL" clId="{35AD2F2B-E7DE-4681-8C70-7046281E3DCE}" dt="2022-09-29T16:45:53.050" v="29" actId="2696"/>
        <pc:sldMkLst>
          <pc:docMk/>
          <pc:sldMk cId="3274578109" sldId="365"/>
        </pc:sldMkLst>
      </pc:sldChg>
      <pc:sldChg chg="del">
        <pc:chgData name="Decastro, Calandria - Xylem" userId="f2dd0ad7-6e25-4c85-a617-859f06aeba74" providerId="ADAL" clId="{35AD2F2B-E7DE-4681-8C70-7046281E3DCE}" dt="2022-09-29T16:45:52.935" v="23" actId="2696"/>
        <pc:sldMkLst>
          <pc:docMk/>
          <pc:sldMk cId="831400966" sldId="366"/>
        </pc:sldMkLst>
      </pc:sldChg>
      <pc:sldChg chg="del">
        <pc:chgData name="Decastro, Calandria - Xylem" userId="f2dd0ad7-6e25-4c85-a617-859f06aeba74" providerId="ADAL" clId="{35AD2F2B-E7DE-4681-8C70-7046281E3DCE}" dt="2022-09-29T16:45:52.926" v="22" actId="2696"/>
        <pc:sldMkLst>
          <pc:docMk/>
          <pc:sldMk cId="1927381898" sldId="373"/>
        </pc:sldMkLst>
      </pc:sldChg>
      <pc:sldChg chg="del">
        <pc:chgData name="Decastro, Calandria - Xylem" userId="f2dd0ad7-6e25-4c85-a617-859f06aeba74" providerId="ADAL" clId="{35AD2F2B-E7DE-4681-8C70-7046281E3DCE}" dt="2022-09-29T16:45:53.014" v="28" actId="2696"/>
        <pc:sldMkLst>
          <pc:docMk/>
          <pc:sldMk cId="1399757998" sldId="375"/>
        </pc:sldMkLst>
      </pc:sldChg>
      <pc:sldChg chg="del">
        <pc:chgData name="Decastro, Calandria - Xylem" userId="f2dd0ad7-6e25-4c85-a617-859f06aeba74" providerId="ADAL" clId="{35AD2F2B-E7DE-4681-8C70-7046281E3DCE}" dt="2022-09-29T16:45:52.916" v="21" actId="2696"/>
        <pc:sldMkLst>
          <pc:docMk/>
          <pc:sldMk cId="3706085582" sldId="413"/>
        </pc:sldMkLst>
      </pc:sldChg>
      <pc:sldChg chg="del">
        <pc:chgData name="Decastro, Calandria - Xylem" userId="f2dd0ad7-6e25-4c85-a617-859f06aeba74" providerId="ADAL" clId="{35AD2F2B-E7DE-4681-8C70-7046281E3DCE}" dt="2022-09-29T16:45:52.903" v="20" actId="2696"/>
        <pc:sldMkLst>
          <pc:docMk/>
          <pc:sldMk cId="519355829" sldId="473"/>
        </pc:sldMkLst>
      </pc:sldChg>
      <pc:sldChg chg="del">
        <pc:chgData name="Decastro, Calandria - Xylem" userId="f2dd0ad7-6e25-4c85-a617-859f06aeba74" providerId="ADAL" clId="{35AD2F2B-E7DE-4681-8C70-7046281E3DCE}" dt="2022-09-29T16:45:52.977" v="27" actId="2696"/>
        <pc:sldMkLst>
          <pc:docMk/>
          <pc:sldMk cId="1531566411" sldId="475"/>
        </pc:sldMkLst>
      </pc:sldChg>
      <pc:sldChg chg="del">
        <pc:chgData name="Decastro, Calandria - Xylem" userId="f2dd0ad7-6e25-4c85-a617-859f06aeba74" providerId="ADAL" clId="{35AD2F2B-E7DE-4681-8C70-7046281E3DCE}" dt="2022-09-29T16:45:52.966" v="26" actId="2696"/>
        <pc:sldMkLst>
          <pc:docMk/>
          <pc:sldMk cId="2390467041" sldId="476"/>
        </pc:sldMkLst>
      </pc:sldChg>
      <pc:sldChg chg="del">
        <pc:chgData name="Decastro, Calandria - Xylem" userId="f2dd0ad7-6e25-4c85-a617-859f06aeba74" providerId="ADAL" clId="{35AD2F2B-E7DE-4681-8C70-7046281E3DCE}" dt="2022-09-29T16:45:52.804" v="15" actId="2696"/>
        <pc:sldMkLst>
          <pc:docMk/>
          <pc:sldMk cId="2053833180" sldId="477"/>
        </pc:sldMkLst>
      </pc:sldChg>
      <pc:sldChg chg="addSp delSp modSp modAnim">
        <pc:chgData name="Decastro, Calandria - Xylem" userId="f2dd0ad7-6e25-4c85-a617-859f06aeba74" providerId="ADAL" clId="{35AD2F2B-E7DE-4681-8C70-7046281E3DCE}" dt="2022-09-29T16:47:31.978" v="38" actId="14100"/>
        <pc:sldMkLst>
          <pc:docMk/>
          <pc:sldMk cId="2756675779" sldId="478"/>
        </pc:sldMkLst>
        <pc:picChg chg="add mod">
          <ac:chgData name="Decastro, Calandria - Xylem" userId="f2dd0ad7-6e25-4c85-a617-859f06aeba74" providerId="ADAL" clId="{35AD2F2B-E7DE-4681-8C70-7046281E3DCE}" dt="2022-09-29T16:47:31.978" v="38" actId="14100"/>
          <ac:picMkLst>
            <pc:docMk/>
            <pc:sldMk cId="2756675779" sldId="478"/>
            <ac:picMk id="3" creationId="{ED860157-E87F-4CAC-9CF2-EA132A1870B4}"/>
          </ac:picMkLst>
        </pc:picChg>
        <pc:picChg chg="del mod">
          <ac:chgData name="Decastro, Calandria - Xylem" userId="f2dd0ad7-6e25-4c85-a617-859f06aeba74" providerId="ADAL" clId="{35AD2F2B-E7DE-4681-8C70-7046281E3DCE}" dt="2022-09-29T16:46:41.811" v="34" actId="478"/>
          <ac:picMkLst>
            <pc:docMk/>
            <pc:sldMk cId="2756675779" sldId="478"/>
            <ac:picMk id="7" creationId="{00000000-0000-0000-0000-000000000000}"/>
          </ac:picMkLst>
        </pc:picChg>
      </pc:sldChg>
      <pc:sldChg chg="del">
        <pc:chgData name="Decastro, Calandria - Xylem" userId="f2dd0ad7-6e25-4c85-a617-859f06aeba74" providerId="ADAL" clId="{35AD2F2B-E7DE-4681-8C70-7046281E3DCE}" dt="2022-09-29T16:45:52.943" v="24" actId="2696"/>
        <pc:sldMkLst>
          <pc:docMk/>
          <pc:sldMk cId="2982960977" sldId="482"/>
        </pc:sldMkLst>
      </pc:sldChg>
      <pc:sldChg chg="del">
        <pc:chgData name="Decastro, Calandria - Xylem" userId="f2dd0ad7-6e25-4c85-a617-859f06aeba74" providerId="ADAL" clId="{35AD2F2B-E7DE-4681-8C70-7046281E3DCE}" dt="2022-09-29T16:45:52.738" v="10" actId="2696"/>
        <pc:sldMkLst>
          <pc:docMk/>
          <pc:sldMk cId="3442129838" sldId="491"/>
        </pc:sldMkLst>
      </pc:sldChg>
      <pc:sldChg chg="del">
        <pc:chgData name="Decastro, Calandria - Xylem" userId="f2dd0ad7-6e25-4c85-a617-859f06aeba74" providerId="ADAL" clId="{35AD2F2B-E7DE-4681-8C70-7046281E3DCE}" dt="2022-09-29T16:45:52.760" v="11" actId="2696"/>
        <pc:sldMkLst>
          <pc:docMk/>
          <pc:sldMk cId="1190912709" sldId="492"/>
        </pc:sldMkLst>
      </pc:sldChg>
      <pc:sldChg chg="del">
        <pc:chgData name="Decastro, Calandria - Xylem" userId="f2dd0ad7-6e25-4c85-a617-859f06aeba74" providerId="ADAL" clId="{35AD2F2B-E7DE-4681-8C70-7046281E3DCE}" dt="2022-09-29T16:45:52.781" v="13" actId="2696"/>
        <pc:sldMkLst>
          <pc:docMk/>
          <pc:sldMk cId="305436095" sldId="496"/>
        </pc:sldMkLst>
      </pc:sldChg>
      <pc:sldChg chg="del">
        <pc:chgData name="Decastro, Calandria - Xylem" userId="f2dd0ad7-6e25-4c85-a617-859f06aeba74" providerId="ADAL" clId="{35AD2F2B-E7DE-4681-8C70-7046281E3DCE}" dt="2022-09-29T16:45:52.598" v="1" actId="2696"/>
        <pc:sldMkLst>
          <pc:docMk/>
          <pc:sldMk cId="1288228903" sldId="497"/>
        </pc:sldMkLst>
      </pc:sldChg>
      <pc:sldChg chg="del">
        <pc:chgData name="Decastro, Calandria - Xylem" userId="f2dd0ad7-6e25-4c85-a617-859f06aeba74" providerId="ADAL" clId="{35AD2F2B-E7DE-4681-8C70-7046281E3DCE}" dt="2022-09-29T16:45:52.625" v="3" actId="2696"/>
        <pc:sldMkLst>
          <pc:docMk/>
          <pc:sldMk cId="652596147" sldId="498"/>
        </pc:sldMkLst>
      </pc:sldChg>
      <pc:sldChg chg="del">
        <pc:chgData name="Decastro, Calandria - Xylem" userId="f2dd0ad7-6e25-4c85-a617-859f06aeba74" providerId="ADAL" clId="{35AD2F2B-E7DE-4681-8C70-7046281E3DCE}" dt="2022-09-29T16:45:52.788" v="14" actId="2696"/>
        <pc:sldMkLst>
          <pc:docMk/>
          <pc:sldMk cId="3640920119" sldId="501"/>
        </pc:sldMkLst>
      </pc:sldChg>
      <pc:sldChg chg="del">
        <pc:chgData name="Decastro, Calandria - Xylem" userId="f2dd0ad7-6e25-4c85-a617-859f06aeba74" providerId="ADAL" clId="{35AD2F2B-E7DE-4681-8C70-7046281E3DCE}" dt="2022-09-29T16:45:52.957" v="25" actId="2696"/>
        <pc:sldMkLst>
          <pc:docMk/>
          <pc:sldMk cId="3372665080" sldId="502"/>
        </pc:sldMkLst>
      </pc:sldChg>
      <pc:sldChg chg="del">
        <pc:chgData name="Decastro, Calandria - Xylem" userId="f2dd0ad7-6e25-4c85-a617-859f06aeba74" providerId="ADAL" clId="{35AD2F2B-E7DE-4681-8C70-7046281E3DCE}" dt="2022-09-29T16:45:52.613" v="2" actId="2696"/>
        <pc:sldMkLst>
          <pc:docMk/>
          <pc:sldMk cId="505633730" sldId="504"/>
        </pc:sldMkLst>
      </pc:sldChg>
      <pc:sldChg chg="del">
        <pc:chgData name="Decastro, Calandria - Xylem" userId="f2dd0ad7-6e25-4c85-a617-859f06aeba74" providerId="ADAL" clId="{35AD2F2B-E7DE-4681-8C70-7046281E3DCE}" dt="2022-09-29T16:45:52.635" v="4" actId="2696"/>
        <pc:sldMkLst>
          <pc:docMk/>
          <pc:sldMk cId="1654951779" sldId="508"/>
        </pc:sldMkLst>
      </pc:sldChg>
      <pc:sldChg chg="del">
        <pc:chgData name="Decastro, Calandria - Xylem" userId="f2dd0ad7-6e25-4c85-a617-859f06aeba74" providerId="ADAL" clId="{35AD2F2B-E7DE-4681-8C70-7046281E3DCE}" dt="2022-09-29T16:45:52.773" v="12" actId="2696"/>
        <pc:sldMkLst>
          <pc:docMk/>
          <pc:sldMk cId="3427569916" sldId="510"/>
        </pc:sldMkLst>
      </pc:sldChg>
      <pc:sldChg chg="del">
        <pc:chgData name="Decastro, Calandria - Xylem" userId="f2dd0ad7-6e25-4c85-a617-859f06aeba74" providerId="ADAL" clId="{35AD2F2B-E7DE-4681-8C70-7046281E3DCE}" dt="2022-09-29T16:45:52.896" v="19" actId="2696"/>
        <pc:sldMkLst>
          <pc:docMk/>
          <pc:sldMk cId="819670590" sldId="511"/>
        </pc:sldMkLst>
      </pc:sldChg>
      <pc:sldChg chg="del">
        <pc:chgData name="Decastro, Calandria - Xylem" userId="f2dd0ad7-6e25-4c85-a617-859f06aeba74" providerId="ADAL" clId="{35AD2F2B-E7DE-4681-8C70-7046281E3DCE}" dt="2022-09-29T16:45:52.646" v="5" actId="2696"/>
        <pc:sldMkLst>
          <pc:docMk/>
          <pc:sldMk cId="3426645768" sldId="512"/>
        </pc:sldMkLst>
      </pc:sldChg>
      <pc:sldChg chg="del">
        <pc:chgData name="Decastro, Calandria - Xylem" userId="f2dd0ad7-6e25-4c85-a617-859f06aeba74" providerId="ADAL" clId="{35AD2F2B-E7DE-4681-8C70-7046281E3DCE}" dt="2022-09-29T16:45:52.663" v="6" actId="2696"/>
        <pc:sldMkLst>
          <pc:docMk/>
          <pc:sldMk cId="3799696838" sldId="513"/>
        </pc:sldMkLst>
      </pc:sldChg>
      <pc:sldChg chg="del">
        <pc:chgData name="Decastro, Calandria - Xylem" userId="f2dd0ad7-6e25-4c85-a617-859f06aeba74" providerId="ADAL" clId="{35AD2F2B-E7DE-4681-8C70-7046281E3DCE}" dt="2022-09-29T16:45:52.712" v="7" actId="2696"/>
        <pc:sldMkLst>
          <pc:docMk/>
          <pc:sldMk cId="4167411759" sldId="514"/>
        </pc:sldMkLst>
      </pc:sldChg>
      <pc:sldChg chg="del">
        <pc:chgData name="Decastro, Calandria - Xylem" userId="f2dd0ad7-6e25-4c85-a617-859f06aeba74" providerId="ADAL" clId="{35AD2F2B-E7DE-4681-8C70-7046281E3DCE}" dt="2022-09-29T16:45:52.720" v="8" actId="2696"/>
        <pc:sldMkLst>
          <pc:docMk/>
          <pc:sldMk cId="3425665412" sldId="515"/>
        </pc:sldMkLst>
      </pc:sldChg>
      <pc:sldChg chg="del">
        <pc:chgData name="Decastro, Calandria - Xylem" userId="f2dd0ad7-6e25-4c85-a617-859f06aeba74" providerId="ADAL" clId="{35AD2F2B-E7DE-4681-8C70-7046281E3DCE}" dt="2022-09-29T16:45:52.729" v="9" actId="2696"/>
        <pc:sldMkLst>
          <pc:docMk/>
          <pc:sldMk cId="2345943984" sldId="666"/>
        </pc:sldMkLst>
      </pc:sldChg>
    </pc:docChg>
  </pc:docChgLst>
  <pc:docChgLst>
    <pc:chgData name="Sampey, Joshua - Xylem" userId="89f43a0f-a2ac-4505-b621-26ed80aecf56" providerId="ADAL" clId="{FCE0E1C6-6325-4949-B48F-CFAAF662121D}"/>
    <pc:docChg chg="undo custSel addSld delSld modSld sldOrd modMainMaster delSection modSection">
      <pc:chgData name="Sampey, Joshua - Xylem" userId="89f43a0f-a2ac-4505-b621-26ed80aecf56" providerId="ADAL" clId="{FCE0E1C6-6325-4949-B48F-CFAAF662121D}" dt="2021-12-08T18:24:37.831" v="1281"/>
      <pc:docMkLst>
        <pc:docMk/>
      </pc:docMkLst>
      <pc:sldChg chg="modTransition">
        <pc:chgData name="Sampey, Joshua - Xylem" userId="89f43a0f-a2ac-4505-b621-26ed80aecf56" providerId="ADAL" clId="{FCE0E1C6-6325-4949-B48F-CFAAF662121D}" dt="2021-12-08T18:24:37.831" v="1281"/>
        <pc:sldMkLst>
          <pc:docMk/>
          <pc:sldMk cId="1206928307" sldId="268"/>
        </pc:sldMkLst>
      </pc:sldChg>
      <pc:sldChg chg="modTransition">
        <pc:chgData name="Sampey, Joshua - Xylem" userId="89f43a0f-a2ac-4505-b621-26ed80aecf56" providerId="ADAL" clId="{FCE0E1C6-6325-4949-B48F-CFAAF662121D}" dt="2021-12-08T18:24:37.831" v="1281"/>
        <pc:sldMkLst>
          <pc:docMk/>
          <pc:sldMk cId="423339058" sldId="353"/>
        </pc:sldMkLst>
      </pc:sldChg>
      <pc:sldChg chg="modTransition">
        <pc:chgData name="Sampey, Joshua - Xylem" userId="89f43a0f-a2ac-4505-b621-26ed80aecf56" providerId="ADAL" clId="{FCE0E1C6-6325-4949-B48F-CFAAF662121D}" dt="2021-12-08T18:24:37.831" v="1281"/>
        <pc:sldMkLst>
          <pc:docMk/>
          <pc:sldMk cId="2070445731" sldId="354"/>
        </pc:sldMkLst>
      </pc:sldChg>
      <pc:sldChg chg="modTransition">
        <pc:chgData name="Sampey, Joshua - Xylem" userId="89f43a0f-a2ac-4505-b621-26ed80aecf56" providerId="ADAL" clId="{FCE0E1C6-6325-4949-B48F-CFAAF662121D}" dt="2021-12-08T18:24:37.831" v="1281"/>
        <pc:sldMkLst>
          <pc:docMk/>
          <pc:sldMk cId="3274578109" sldId="365"/>
        </pc:sldMkLst>
      </pc:sldChg>
      <pc:sldChg chg="modTransition">
        <pc:chgData name="Sampey, Joshua - Xylem" userId="89f43a0f-a2ac-4505-b621-26ed80aecf56" providerId="ADAL" clId="{FCE0E1C6-6325-4949-B48F-CFAAF662121D}" dt="2021-12-08T18:24:37.831" v="1281"/>
        <pc:sldMkLst>
          <pc:docMk/>
          <pc:sldMk cId="831400966" sldId="366"/>
        </pc:sldMkLst>
      </pc:sldChg>
      <pc:sldChg chg="modTransition">
        <pc:chgData name="Sampey, Joshua - Xylem" userId="89f43a0f-a2ac-4505-b621-26ed80aecf56" providerId="ADAL" clId="{FCE0E1C6-6325-4949-B48F-CFAAF662121D}" dt="2021-12-08T18:24:37.831" v="1281"/>
        <pc:sldMkLst>
          <pc:docMk/>
          <pc:sldMk cId="1927381898" sldId="373"/>
        </pc:sldMkLst>
      </pc:sldChg>
      <pc:sldChg chg="modTransition">
        <pc:chgData name="Sampey, Joshua - Xylem" userId="89f43a0f-a2ac-4505-b621-26ed80aecf56" providerId="ADAL" clId="{FCE0E1C6-6325-4949-B48F-CFAAF662121D}" dt="2021-12-08T18:24:37.831" v="1281"/>
        <pc:sldMkLst>
          <pc:docMk/>
          <pc:sldMk cId="1399757998" sldId="375"/>
        </pc:sldMkLst>
      </pc:sldChg>
      <pc:sldChg chg="modTransition">
        <pc:chgData name="Sampey, Joshua - Xylem" userId="89f43a0f-a2ac-4505-b621-26ed80aecf56" providerId="ADAL" clId="{FCE0E1C6-6325-4949-B48F-CFAAF662121D}" dt="2021-12-08T18:24:37.831" v="1281"/>
        <pc:sldMkLst>
          <pc:docMk/>
          <pc:sldMk cId="3706085582" sldId="413"/>
        </pc:sldMkLst>
      </pc:sldChg>
      <pc:sldChg chg="del">
        <pc:chgData name="Sampey, Joshua - Xylem" userId="89f43a0f-a2ac-4505-b621-26ed80aecf56" providerId="ADAL" clId="{FCE0E1C6-6325-4949-B48F-CFAAF662121D}" dt="2021-11-30T01:06:43.191" v="204" actId="2696"/>
        <pc:sldMkLst>
          <pc:docMk/>
          <pc:sldMk cId="2781903868" sldId="418"/>
        </pc:sldMkLst>
      </pc:sldChg>
      <pc:sldChg chg="add del">
        <pc:chgData name="Sampey, Joshua - Xylem" userId="89f43a0f-a2ac-4505-b621-26ed80aecf56" providerId="ADAL" clId="{FCE0E1C6-6325-4949-B48F-CFAAF662121D}" dt="2021-11-30T01:06:58.709" v="210" actId="2696"/>
        <pc:sldMkLst>
          <pc:docMk/>
          <pc:sldMk cId="1211851090" sldId="420"/>
        </pc:sldMkLst>
      </pc:sldChg>
      <pc:sldChg chg="ord">
        <pc:chgData name="Sampey, Joshua - Xylem" userId="89f43a0f-a2ac-4505-b621-26ed80aecf56" providerId="ADAL" clId="{FCE0E1C6-6325-4949-B48F-CFAAF662121D}" dt="2021-11-30T19:11:17.476" v="338"/>
        <pc:sldMkLst>
          <pc:docMk/>
          <pc:sldMk cId="137826640" sldId="421"/>
        </pc:sldMkLst>
      </pc:sldChg>
      <pc:sldChg chg="del">
        <pc:chgData name="Sampey, Joshua - Xylem" userId="89f43a0f-a2ac-4505-b621-26ed80aecf56" providerId="ADAL" clId="{FCE0E1C6-6325-4949-B48F-CFAAF662121D}" dt="2021-11-30T01:24:52.883" v="243" actId="2696"/>
        <pc:sldMkLst>
          <pc:docMk/>
          <pc:sldMk cId="3405250107" sldId="421"/>
        </pc:sldMkLst>
      </pc:sldChg>
      <pc:sldChg chg="ord">
        <pc:chgData name="Sampey, Joshua - Xylem" userId="89f43a0f-a2ac-4505-b621-26ed80aecf56" providerId="ADAL" clId="{FCE0E1C6-6325-4949-B48F-CFAAF662121D}" dt="2021-11-30T19:11:17.476" v="338"/>
        <pc:sldMkLst>
          <pc:docMk/>
          <pc:sldMk cId="101214825" sldId="422"/>
        </pc:sldMkLst>
      </pc:sldChg>
      <pc:sldChg chg="del">
        <pc:chgData name="Sampey, Joshua - Xylem" userId="89f43a0f-a2ac-4505-b621-26ed80aecf56" providerId="ADAL" clId="{FCE0E1C6-6325-4949-B48F-CFAAF662121D}" dt="2021-11-30T01:24:52.890" v="244" actId="2696"/>
        <pc:sldMkLst>
          <pc:docMk/>
          <pc:sldMk cId="2089464599" sldId="422"/>
        </pc:sldMkLst>
      </pc:sldChg>
      <pc:sldChg chg="ord">
        <pc:chgData name="Sampey, Joshua - Xylem" userId="89f43a0f-a2ac-4505-b621-26ed80aecf56" providerId="ADAL" clId="{FCE0E1C6-6325-4949-B48F-CFAAF662121D}" dt="2021-11-30T19:11:17.476" v="338"/>
        <pc:sldMkLst>
          <pc:docMk/>
          <pc:sldMk cId="940169716" sldId="423"/>
        </pc:sldMkLst>
      </pc:sldChg>
      <pc:sldChg chg="del">
        <pc:chgData name="Sampey, Joshua - Xylem" userId="89f43a0f-a2ac-4505-b621-26ed80aecf56" providerId="ADAL" clId="{FCE0E1C6-6325-4949-B48F-CFAAF662121D}" dt="2021-11-30T01:24:52.896" v="245" actId="2696"/>
        <pc:sldMkLst>
          <pc:docMk/>
          <pc:sldMk cId="988368916" sldId="423"/>
        </pc:sldMkLst>
      </pc:sldChg>
      <pc:sldChg chg="ord">
        <pc:chgData name="Sampey, Joshua - Xylem" userId="89f43a0f-a2ac-4505-b621-26ed80aecf56" providerId="ADAL" clId="{FCE0E1C6-6325-4949-B48F-CFAAF662121D}" dt="2021-11-30T19:11:17.476" v="338"/>
        <pc:sldMkLst>
          <pc:docMk/>
          <pc:sldMk cId="635813346" sldId="424"/>
        </pc:sldMkLst>
      </pc:sldChg>
      <pc:sldChg chg="del">
        <pc:chgData name="Sampey, Joshua - Xylem" userId="89f43a0f-a2ac-4505-b621-26ed80aecf56" providerId="ADAL" clId="{FCE0E1C6-6325-4949-B48F-CFAAF662121D}" dt="2021-11-30T01:24:52.911" v="246" actId="2696"/>
        <pc:sldMkLst>
          <pc:docMk/>
          <pc:sldMk cId="3193667104" sldId="424"/>
        </pc:sldMkLst>
      </pc:sldChg>
      <pc:sldChg chg="ord">
        <pc:chgData name="Sampey, Joshua - Xylem" userId="89f43a0f-a2ac-4505-b621-26ed80aecf56" providerId="ADAL" clId="{FCE0E1C6-6325-4949-B48F-CFAAF662121D}" dt="2021-11-30T19:11:17.476" v="338"/>
        <pc:sldMkLst>
          <pc:docMk/>
          <pc:sldMk cId="1407570120" sldId="425"/>
        </pc:sldMkLst>
      </pc:sldChg>
      <pc:sldChg chg="del">
        <pc:chgData name="Sampey, Joshua - Xylem" userId="89f43a0f-a2ac-4505-b621-26ed80aecf56" providerId="ADAL" clId="{FCE0E1C6-6325-4949-B48F-CFAAF662121D}" dt="2021-11-30T01:24:52.921" v="247" actId="2696"/>
        <pc:sldMkLst>
          <pc:docMk/>
          <pc:sldMk cId="3917336100" sldId="425"/>
        </pc:sldMkLst>
      </pc:sldChg>
      <pc:sldChg chg="del">
        <pc:chgData name="Sampey, Joshua - Xylem" userId="89f43a0f-a2ac-4505-b621-26ed80aecf56" providerId="ADAL" clId="{FCE0E1C6-6325-4949-B48F-CFAAF662121D}" dt="2021-11-30T01:14:22.693" v="212" actId="2696"/>
        <pc:sldMkLst>
          <pc:docMk/>
          <pc:sldMk cId="224215177" sldId="426"/>
        </pc:sldMkLst>
      </pc:sldChg>
      <pc:sldChg chg="del">
        <pc:chgData name="Sampey, Joshua - Xylem" userId="89f43a0f-a2ac-4505-b621-26ed80aecf56" providerId="ADAL" clId="{FCE0E1C6-6325-4949-B48F-CFAAF662121D}" dt="2021-11-30T01:06:43.194" v="205" actId="2696"/>
        <pc:sldMkLst>
          <pc:docMk/>
          <pc:sldMk cId="2635596828" sldId="426"/>
        </pc:sldMkLst>
      </pc:sldChg>
      <pc:sldChg chg="del">
        <pc:chgData name="Sampey, Joshua - Xylem" userId="89f43a0f-a2ac-4505-b621-26ed80aecf56" providerId="ADAL" clId="{FCE0E1C6-6325-4949-B48F-CFAAF662121D}" dt="2021-11-30T01:06:43.198" v="207" actId="2696"/>
        <pc:sldMkLst>
          <pc:docMk/>
          <pc:sldMk cId="2090105611" sldId="428"/>
        </pc:sldMkLst>
      </pc:sldChg>
      <pc:sldChg chg="del">
        <pc:chgData name="Sampey, Joshua - Xylem" userId="89f43a0f-a2ac-4505-b621-26ed80aecf56" providerId="ADAL" clId="{FCE0E1C6-6325-4949-B48F-CFAAF662121D}" dt="2021-11-30T01:14:37.441" v="213" actId="2696"/>
        <pc:sldMkLst>
          <pc:docMk/>
          <pc:sldMk cId="3827964626" sldId="428"/>
        </pc:sldMkLst>
      </pc:sldChg>
      <pc:sldChg chg="ord">
        <pc:chgData name="Sampey, Joshua - Xylem" userId="89f43a0f-a2ac-4505-b621-26ed80aecf56" providerId="ADAL" clId="{FCE0E1C6-6325-4949-B48F-CFAAF662121D}" dt="2021-11-30T01:09:02.054" v="211"/>
        <pc:sldMkLst>
          <pc:docMk/>
          <pc:sldMk cId="3571327155" sldId="432"/>
        </pc:sldMkLst>
      </pc:sldChg>
      <pc:sldChg chg="modTransition">
        <pc:chgData name="Sampey, Joshua - Xylem" userId="89f43a0f-a2ac-4505-b621-26ed80aecf56" providerId="ADAL" clId="{FCE0E1C6-6325-4949-B48F-CFAAF662121D}" dt="2021-12-08T18:24:37.831" v="1281"/>
        <pc:sldMkLst>
          <pc:docMk/>
          <pc:sldMk cId="519355829" sldId="473"/>
        </pc:sldMkLst>
      </pc:sldChg>
      <pc:sldChg chg="modTransition">
        <pc:chgData name="Sampey, Joshua - Xylem" userId="89f43a0f-a2ac-4505-b621-26ed80aecf56" providerId="ADAL" clId="{FCE0E1C6-6325-4949-B48F-CFAAF662121D}" dt="2021-12-08T18:24:37.831" v="1281"/>
        <pc:sldMkLst>
          <pc:docMk/>
          <pc:sldMk cId="1531566411" sldId="475"/>
        </pc:sldMkLst>
      </pc:sldChg>
      <pc:sldChg chg="modTransition">
        <pc:chgData name="Sampey, Joshua - Xylem" userId="89f43a0f-a2ac-4505-b621-26ed80aecf56" providerId="ADAL" clId="{FCE0E1C6-6325-4949-B48F-CFAAF662121D}" dt="2021-12-08T18:24:37.831" v="1281"/>
        <pc:sldMkLst>
          <pc:docMk/>
          <pc:sldMk cId="2390467041" sldId="476"/>
        </pc:sldMkLst>
      </pc:sldChg>
      <pc:sldChg chg="modTransition">
        <pc:chgData name="Sampey, Joshua - Xylem" userId="89f43a0f-a2ac-4505-b621-26ed80aecf56" providerId="ADAL" clId="{FCE0E1C6-6325-4949-B48F-CFAAF662121D}" dt="2021-12-08T18:24:37.831" v="1281"/>
        <pc:sldMkLst>
          <pc:docMk/>
          <pc:sldMk cId="2053833180" sldId="477"/>
        </pc:sldMkLst>
      </pc:sldChg>
      <pc:sldChg chg="modTransition">
        <pc:chgData name="Sampey, Joshua - Xylem" userId="89f43a0f-a2ac-4505-b621-26ed80aecf56" providerId="ADAL" clId="{FCE0E1C6-6325-4949-B48F-CFAAF662121D}" dt="2021-12-08T18:24:37.831" v="1281"/>
        <pc:sldMkLst>
          <pc:docMk/>
          <pc:sldMk cId="2982960977" sldId="482"/>
        </pc:sldMkLst>
      </pc:sldChg>
      <pc:sldChg chg="addSp delSp modSp">
        <pc:chgData name="Sampey, Joshua - Xylem" userId="89f43a0f-a2ac-4505-b621-26ed80aecf56" providerId="ADAL" clId="{FCE0E1C6-6325-4949-B48F-CFAAF662121D}" dt="2021-12-08T18:23:17.768" v="1280" actId="1076"/>
        <pc:sldMkLst>
          <pc:docMk/>
          <pc:sldMk cId="4082600888" sldId="486"/>
        </pc:sldMkLst>
        <pc:spChg chg="mod">
          <ac:chgData name="Sampey, Joshua - Xylem" userId="89f43a0f-a2ac-4505-b621-26ed80aecf56" providerId="ADAL" clId="{FCE0E1C6-6325-4949-B48F-CFAAF662121D}" dt="2021-12-08T18:22:44.243" v="1272" actId="1076"/>
          <ac:spMkLst>
            <pc:docMk/>
            <pc:sldMk cId="4082600888" sldId="486"/>
            <ac:spMk id="7" creationId="{00000000-0000-0000-0000-000000000000}"/>
          </ac:spMkLst>
        </pc:spChg>
        <pc:spChg chg="mod">
          <ac:chgData name="Sampey, Joshua - Xylem" userId="89f43a0f-a2ac-4505-b621-26ed80aecf56" providerId="ADAL" clId="{FCE0E1C6-6325-4949-B48F-CFAAF662121D}" dt="2021-12-08T18:22:49.373" v="1273" actId="1076"/>
          <ac:spMkLst>
            <pc:docMk/>
            <pc:sldMk cId="4082600888" sldId="486"/>
            <ac:spMk id="8" creationId="{00000000-0000-0000-0000-000000000000}"/>
          </ac:spMkLst>
        </pc:spChg>
        <pc:spChg chg="mod">
          <ac:chgData name="Sampey, Joshua - Xylem" userId="89f43a0f-a2ac-4505-b621-26ed80aecf56" providerId="ADAL" clId="{FCE0E1C6-6325-4949-B48F-CFAAF662121D}" dt="2021-12-08T18:23:17.768" v="1280" actId="1076"/>
          <ac:spMkLst>
            <pc:docMk/>
            <pc:sldMk cId="4082600888" sldId="486"/>
            <ac:spMk id="12" creationId="{00000000-0000-0000-0000-000000000000}"/>
          </ac:spMkLst>
        </pc:spChg>
        <pc:picChg chg="add mod ord">
          <ac:chgData name="Sampey, Joshua - Xylem" userId="89f43a0f-a2ac-4505-b621-26ed80aecf56" providerId="ADAL" clId="{FCE0E1C6-6325-4949-B48F-CFAAF662121D}" dt="2021-12-08T18:22:35.359" v="1271" actId="167"/>
          <ac:picMkLst>
            <pc:docMk/>
            <pc:sldMk cId="4082600888" sldId="486"/>
            <ac:picMk id="3" creationId="{F01F40AE-C4A2-45B9-81E5-2A8E69A89D71}"/>
          </ac:picMkLst>
        </pc:picChg>
        <pc:picChg chg="del mod">
          <ac:chgData name="Sampey, Joshua - Xylem" userId="89f43a0f-a2ac-4505-b621-26ed80aecf56" providerId="ADAL" clId="{FCE0E1C6-6325-4949-B48F-CFAAF662121D}" dt="2021-12-08T18:22:19.072" v="1266" actId="478"/>
          <ac:picMkLst>
            <pc:docMk/>
            <pc:sldMk cId="4082600888" sldId="486"/>
            <ac:picMk id="6" creationId="{00000000-0000-0000-0000-000000000000}"/>
          </ac:picMkLst>
        </pc:picChg>
        <pc:cxnChg chg="mod">
          <ac:chgData name="Sampey, Joshua - Xylem" userId="89f43a0f-a2ac-4505-b621-26ed80aecf56" providerId="ADAL" clId="{FCE0E1C6-6325-4949-B48F-CFAAF662121D}" dt="2021-12-08T18:22:55.200" v="1274" actId="14100"/>
          <ac:cxnSpMkLst>
            <pc:docMk/>
            <pc:sldMk cId="4082600888" sldId="486"/>
            <ac:cxnSpMk id="10" creationId="{00000000-0000-0000-0000-000000000000}"/>
          </ac:cxnSpMkLst>
        </pc:cxnChg>
      </pc:sldChg>
      <pc:sldChg chg="del">
        <pc:chgData name="Sampey, Joshua - Xylem" userId="89f43a0f-a2ac-4505-b621-26ed80aecf56" providerId="ADAL" clId="{FCE0E1C6-6325-4949-B48F-CFAAF662121D}" dt="2021-11-30T01:06:43.186" v="203" actId="2696"/>
        <pc:sldMkLst>
          <pc:docMk/>
          <pc:sldMk cId="3325272330" sldId="488"/>
        </pc:sldMkLst>
      </pc:sldChg>
      <pc:sldChg chg="modTransition">
        <pc:chgData name="Sampey, Joshua - Xylem" userId="89f43a0f-a2ac-4505-b621-26ed80aecf56" providerId="ADAL" clId="{FCE0E1C6-6325-4949-B48F-CFAAF662121D}" dt="2021-12-08T18:24:37.831" v="1281"/>
        <pc:sldMkLst>
          <pc:docMk/>
          <pc:sldMk cId="3442129838" sldId="491"/>
        </pc:sldMkLst>
      </pc:sldChg>
      <pc:sldChg chg="modTransition">
        <pc:chgData name="Sampey, Joshua - Xylem" userId="89f43a0f-a2ac-4505-b621-26ed80aecf56" providerId="ADAL" clId="{FCE0E1C6-6325-4949-B48F-CFAAF662121D}" dt="2021-12-08T18:24:37.831" v="1281"/>
        <pc:sldMkLst>
          <pc:docMk/>
          <pc:sldMk cId="1190912709" sldId="492"/>
        </pc:sldMkLst>
      </pc:sldChg>
      <pc:sldChg chg="modAnim">
        <pc:chgData name="Sampey, Joshua - Xylem" userId="89f43a0f-a2ac-4505-b621-26ed80aecf56" providerId="ADAL" clId="{FCE0E1C6-6325-4949-B48F-CFAAF662121D}" dt="2021-12-08T18:17:43.352" v="1261"/>
        <pc:sldMkLst>
          <pc:docMk/>
          <pc:sldMk cId="3854670671" sldId="495"/>
        </pc:sldMkLst>
      </pc:sldChg>
      <pc:sldChg chg="modTransition">
        <pc:chgData name="Sampey, Joshua - Xylem" userId="89f43a0f-a2ac-4505-b621-26ed80aecf56" providerId="ADAL" clId="{FCE0E1C6-6325-4949-B48F-CFAAF662121D}" dt="2021-12-08T18:24:37.831" v="1281"/>
        <pc:sldMkLst>
          <pc:docMk/>
          <pc:sldMk cId="305436095" sldId="496"/>
        </pc:sldMkLst>
      </pc:sldChg>
      <pc:sldChg chg="modTransition">
        <pc:chgData name="Sampey, Joshua - Xylem" userId="89f43a0f-a2ac-4505-b621-26ed80aecf56" providerId="ADAL" clId="{FCE0E1C6-6325-4949-B48F-CFAAF662121D}" dt="2021-12-08T18:24:37.831" v="1281"/>
        <pc:sldMkLst>
          <pc:docMk/>
          <pc:sldMk cId="1288228903" sldId="497"/>
        </pc:sldMkLst>
      </pc:sldChg>
      <pc:sldChg chg="modTransition">
        <pc:chgData name="Sampey, Joshua - Xylem" userId="89f43a0f-a2ac-4505-b621-26ed80aecf56" providerId="ADAL" clId="{FCE0E1C6-6325-4949-B48F-CFAAF662121D}" dt="2021-12-08T18:24:37.831" v="1281"/>
        <pc:sldMkLst>
          <pc:docMk/>
          <pc:sldMk cId="652596147" sldId="498"/>
        </pc:sldMkLst>
      </pc:sldChg>
      <pc:sldChg chg="modTransition">
        <pc:chgData name="Sampey, Joshua - Xylem" userId="89f43a0f-a2ac-4505-b621-26ed80aecf56" providerId="ADAL" clId="{FCE0E1C6-6325-4949-B48F-CFAAF662121D}" dt="2021-12-08T18:24:37.831" v="1281"/>
        <pc:sldMkLst>
          <pc:docMk/>
          <pc:sldMk cId="3640920119" sldId="501"/>
        </pc:sldMkLst>
      </pc:sldChg>
      <pc:sldChg chg="modTransition">
        <pc:chgData name="Sampey, Joshua - Xylem" userId="89f43a0f-a2ac-4505-b621-26ed80aecf56" providerId="ADAL" clId="{FCE0E1C6-6325-4949-B48F-CFAAF662121D}" dt="2021-12-08T18:24:37.831" v="1281"/>
        <pc:sldMkLst>
          <pc:docMk/>
          <pc:sldMk cId="3372665080" sldId="502"/>
        </pc:sldMkLst>
      </pc:sldChg>
      <pc:sldChg chg="del">
        <pc:chgData name="Sampey, Joshua - Xylem" userId="89f43a0f-a2ac-4505-b621-26ed80aecf56" providerId="ADAL" clId="{FCE0E1C6-6325-4949-B48F-CFAAF662121D}" dt="2021-11-30T01:24:52.933" v="248" actId="2696"/>
        <pc:sldMkLst>
          <pc:docMk/>
          <pc:sldMk cId="393106256" sldId="503"/>
        </pc:sldMkLst>
      </pc:sldChg>
      <pc:sldChg chg="ord">
        <pc:chgData name="Sampey, Joshua - Xylem" userId="89f43a0f-a2ac-4505-b621-26ed80aecf56" providerId="ADAL" clId="{FCE0E1C6-6325-4949-B48F-CFAAF662121D}" dt="2021-11-30T19:11:17.476" v="338"/>
        <pc:sldMkLst>
          <pc:docMk/>
          <pc:sldMk cId="3660812883" sldId="503"/>
        </pc:sldMkLst>
      </pc:sldChg>
      <pc:sldChg chg="modTransition">
        <pc:chgData name="Sampey, Joshua - Xylem" userId="89f43a0f-a2ac-4505-b621-26ed80aecf56" providerId="ADAL" clId="{FCE0E1C6-6325-4949-B48F-CFAAF662121D}" dt="2021-12-08T18:24:37.831" v="1281"/>
        <pc:sldMkLst>
          <pc:docMk/>
          <pc:sldMk cId="505633730" sldId="504"/>
        </pc:sldMkLst>
      </pc:sldChg>
      <pc:sldChg chg="del">
        <pc:chgData name="Sampey, Joshua - Xylem" userId="89f43a0f-a2ac-4505-b621-26ed80aecf56" providerId="ADAL" clId="{FCE0E1C6-6325-4949-B48F-CFAAF662121D}" dt="2021-11-30T01:06:43.197" v="206" actId="2696"/>
        <pc:sldMkLst>
          <pc:docMk/>
          <pc:sldMk cId="857518996" sldId="507"/>
        </pc:sldMkLst>
      </pc:sldChg>
      <pc:sldChg chg="modTransition">
        <pc:chgData name="Sampey, Joshua - Xylem" userId="89f43a0f-a2ac-4505-b621-26ed80aecf56" providerId="ADAL" clId="{FCE0E1C6-6325-4949-B48F-CFAAF662121D}" dt="2021-12-08T18:24:37.831" v="1281"/>
        <pc:sldMkLst>
          <pc:docMk/>
          <pc:sldMk cId="1654951779" sldId="508"/>
        </pc:sldMkLst>
      </pc:sldChg>
      <pc:sldChg chg="modTransition">
        <pc:chgData name="Sampey, Joshua - Xylem" userId="89f43a0f-a2ac-4505-b621-26ed80aecf56" providerId="ADAL" clId="{FCE0E1C6-6325-4949-B48F-CFAAF662121D}" dt="2021-12-08T18:24:37.831" v="1281"/>
        <pc:sldMkLst>
          <pc:docMk/>
          <pc:sldMk cId="3427569916" sldId="510"/>
        </pc:sldMkLst>
      </pc:sldChg>
      <pc:sldChg chg="modTransition">
        <pc:chgData name="Sampey, Joshua - Xylem" userId="89f43a0f-a2ac-4505-b621-26ed80aecf56" providerId="ADAL" clId="{FCE0E1C6-6325-4949-B48F-CFAAF662121D}" dt="2021-12-08T18:24:37.831" v="1281"/>
        <pc:sldMkLst>
          <pc:docMk/>
          <pc:sldMk cId="819670590" sldId="511"/>
        </pc:sldMkLst>
      </pc:sldChg>
      <pc:sldChg chg="modTransition">
        <pc:chgData name="Sampey, Joshua - Xylem" userId="89f43a0f-a2ac-4505-b621-26ed80aecf56" providerId="ADAL" clId="{FCE0E1C6-6325-4949-B48F-CFAAF662121D}" dt="2021-12-08T18:24:37.831" v="1281"/>
        <pc:sldMkLst>
          <pc:docMk/>
          <pc:sldMk cId="3426645768" sldId="512"/>
        </pc:sldMkLst>
      </pc:sldChg>
      <pc:sldChg chg="modTransition">
        <pc:chgData name="Sampey, Joshua - Xylem" userId="89f43a0f-a2ac-4505-b621-26ed80aecf56" providerId="ADAL" clId="{FCE0E1C6-6325-4949-B48F-CFAAF662121D}" dt="2021-12-08T18:24:37.831" v="1281"/>
        <pc:sldMkLst>
          <pc:docMk/>
          <pc:sldMk cId="3799696838" sldId="513"/>
        </pc:sldMkLst>
      </pc:sldChg>
      <pc:sldChg chg="modTransition">
        <pc:chgData name="Sampey, Joshua - Xylem" userId="89f43a0f-a2ac-4505-b621-26ed80aecf56" providerId="ADAL" clId="{FCE0E1C6-6325-4949-B48F-CFAAF662121D}" dt="2021-12-08T18:24:37.831" v="1281"/>
        <pc:sldMkLst>
          <pc:docMk/>
          <pc:sldMk cId="4167411759" sldId="514"/>
        </pc:sldMkLst>
      </pc:sldChg>
      <pc:sldChg chg="modTransition">
        <pc:chgData name="Sampey, Joshua - Xylem" userId="89f43a0f-a2ac-4505-b621-26ed80aecf56" providerId="ADAL" clId="{FCE0E1C6-6325-4949-B48F-CFAAF662121D}" dt="2021-12-08T18:24:37.831" v="1281"/>
        <pc:sldMkLst>
          <pc:docMk/>
          <pc:sldMk cId="3425665412" sldId="515"/>
        </pc:sldMkLst>
      </pc:sldChg>
      <pc:sldChg chg="addSp delSp modSp">
        <pc:chgData name="Sampey, Joshua - Xylem" userId="89f43a0f-a2ac-4505-b621-26ed80aecf56" providerId="ADAL" clId="{FCE0E1C6-6325-4949-B48F-CFAAF662121D}" dt="2021-11-30T01:26:52.515" v="336" actId="1076"/>
        <pc:sldMkLst>
          <pc:docMk/>
          <pc:sldMk cId="1509544625" sldId="664"/>
        </pc:sldMkLst>
        <pc:spChg chg="add del mod">
          <ac:chgData name="Sampey, Joshua - Xylem" userId="89f43a0f-a2ac-4505-b621-26ed80aecf56" providerId="ADAL" clId="{FCE0E1C6-6325-4949-B48F-CFAAF662121D}" dt="2021-11-30T00:47:15.732" v="10" actId="478"/>
          <ac:spMkLst>
            <pc:docMk/>
            <pc:sldMk cId="1509544625" sldId="664"/>
            <ac:spMk id="21" creationId="{2D9D7F2E-1B71-4BF3-A28A-EC8B8E805F45}"/>
          </ac:spMkLst>
        </pc:spChg>
        <pc:spChg chg="mod">
          <ac:chgData name="Sampey, Joshua - Xylem" userId="89f43a0f-a2ac-4505-b621-26ed80aecf56" providerId="ADAL" clId="{FCE0E1C6-6325-4949-B48F-CFAAF662121D}" dt="2021-11-30T00:50:54.407" v="37" actId="164"/>
          <ac:spMkLst>
            <pc:docMk/>
            <pc:sldMk cId="1509544625" sldId="664"/>
            <ac:spMk id="22" creationId="{C1E11F51-72AE-4E4E-8E04-C114D9A4C7FD}"/>
          </ac:spMkLst>
        </pc:spChg>
        <pc:spChg chg="add del mod">
          <ac:chgData name="Sampey, Joshua - Xylem" userId="89f43a0f-a2ac-4505-b621-26ed80aecf56" providerId="ADAL" clId="{FCE0E1C6-6325-4949-B48F-CFAAF662121D}" dt="2021-11-30T00:47:13.409" v="9" actId="478"/>
          <ac:spMkLst>
            <pc:docMk/>
            <pc:sldMk cId="1509544625" sldId="664"/>
            <ac:spMk id="23" creationId="{E88DF960-F23E-42C0-A368-23CFA8CF150F}"/>
          </ac:spMkLst>
        </pc:spChg>
        <pc:spChg chg="add del">
          <ac:chgData name="Sampey, Joshua - Xylem" userId="89f43a0f-a2ac-4505-b621-26ed80aecf56" providerId="ADAL" clId="{FCE0E1C6-6325-4949-B48F-CFAAF662121D}" dt="2021-11-30T00:51:54.791" v="43" actId="478"/>
          <ac:spMkLst>
            <pc:docMk/>
            <pc:sldMk cId="1509544625" sldId="664"/>
            <ac:spMk id="29" creationId="{C8F7E23E-F166-4B0F-BA22-D042566CB340}"/>
          </ac:spMkLst>
        </pc:spChg>
        <pc:spChg chg="add del">
          <ac:chgData name="Sampey, Joshua - Xylem" userId="89f43a0f-a2ac-4505-b621-26ed80aecf56" providerId="ADAL" clId="{FCE0E1C6-6325-4949-B48F-CFAAF662121D}" dt="2021-11-30T00:51:54.791" v="43" actId="478"/>
          <ac:spMkLst>
            <pc:docMk/>
            <pc:sldMk cId="1509544625" sldId="664"/>
            <ac:spMk id="30" creationId="{854EBD7C-7AAD-4450-B74D-F0B98AA5C983}"/>
          </ac:spMkLst>
        </pc:spChg>
        <pc:spChg chg="add mod">
          <ac:chgData name="Sampey, Joshua - Xylem" userId="89f43a0f-a2ac-4505-b621-26ed80aecf56" providerId="ADAL" clId="{FCE0E1C6-6325-4949-B48F-CFAAF662121D}" dt="2021-11-30T00:57:06.630" v="172" actId="1076"/>
          <ac:spMkLst>
            <pc:docMk/>
            <pc:sldMk cId="1509544625" sldId="664"/>
            <ac:spMk id="31" creationId="{982E528C-1BBE-42FF-8625-B8866CCD3411}"/>
          </ac:spMkLst>
        </pc:spChg>
        <pc:spChg chg="add mod">
          <ac:chgData name="Sampey, Joshua - Xylem" userId="89f43a0f-a2ac-4505-b621-26ed80aecf56" providerId="ADAL" clId="{FCE0E1C6-6325-4949-B48F-CFAAF662121D}" dt="2021-11-30T00:57:12.172" v="173" actId="1076"/>
          <ac:spMkLst>
            <pc:docMk/>
            <pc:sldMk cId="1509544625" sldId="664"/>
            <ac:spMk id="32" creationId="{F7DB9FEA-913F-4546-A767-4E173A522BFA}"/>
          </ac:spMkLst>
        </pc:spChg>
        <pc:spChg chg="add mod">
          <ac:chgData name="Sampey, Joshua - Xylem" userId="89f43a0f-a2ac-4505-b621-26ed80aecf56" providerId="ADAL" clId="{FCE0E1C6-6325-4949-B48F-CFAAF662121D}" dt="2021-11-30T00:54:22.096" v="68" actId="1076"/>
          <ac:spMkLst>
            <pc:docMk/>
            <pc:sldMk cId="1509544625" sldId="664"/>
            <ac:spMk id="33" creationId="{9C499D3A-BF66-4FC0-823C-60853FAAABE4}"/>
          </ac:spMkLst>
        </pc:spChg>
        <pc:spChg chg="add mod">
          <ac:chgData name="Sampey, Joshua - Xylem" userId="89f43a0f-a2ac-4505-b621-26ed80aecf56" providerId="ADAL" clId="{FCE0E1C6-6325-4949-B48F-CFAAF662121D}" dt="2021-11-30T00:57:39.506" v="178" actId="20577"/>
          <ac:spMkLst>
            <pc:docMk/>
            <pc:sldMk cId="1509544625" sldId="664"/>
            <ac:spMk id="35" creationId="{BC5A9066-834F-44C7-B1FB-E32FFA5A2E85}"/>
          </ac:spMkLst>
        </pc:spChg>
        <pc:spChg chg="mod">
          <ac:chgData name="Sampey, Joshua - Xylem" userId="89f43a0f-a2ac-4505-b621-26ed80aecf56" providerId="ADAL" clId="{FCE0E1C6-6325-4949-B48F-CFAAF662121D}" dt="2021-11-30T00:50:44.796" v="36" actId="164"/>
          <ac:spMkLst>
            <pc:docMk/>
            <pc:sldMk cId="1509544625" sldId="664"/>
            <ac:spMk id="36" creationId="{00000000-0000-0000-0000-000000000000}"/>
          </ac:spMkLst>
        </pc:spChg>
        <pc:spChg chg="mod">
          <ac:chgData name="Sampey, Joshua - Xylem" userId="89f43a0f-a2ac-4505-b621-26ed80aecf56" providerId="ADAL" clId="{FCE0E1C6-6325-4949-B48F-CFAAF662121D}" dt="2021-11-30T00:50:44.796" v="36" actId="164"/>
          <ac:spMkLst>
            <pc:docMk/>
            <pc:sldMk cId="1509544625" sldId="664"/>
            <ac:spMk id="37" creationId="{00000000-0000-0000-0000-000000000000}"/>
          </ac:spMkLst>
        </pc:spChg>
        <pc:spChg chg="del">
          <ac:chgData name="Sampey, Joshua - Xylem" userId="89f43a0f-a2ac-4505-b621-26ed80aecf56" providerId="ADAL" clId="{FCE0E1C6-6325-4949-B48F-CFAAF662121D}" dt="2021-11-30T00:49:07.444" v="21" actId="478"/>
          <ac:spMkLst>
            <pc:docMk/>
            <pc:sldMk cId="1509544625" sldId="664"/>
            <ac:spMk id="38" creationId="{00000000-0000-0000-0000-000000000000}"/>
          </ac:spMkLst>
        </pc:spChg>
        <pc:spChg chg="mod">
          <ac:chgData name="Sampey, Joshua - Xylem" userId="89f43a0f-a2ac-4505-b621-26ed80aecf56" providerId="ADAL" clId="{FCE0E1C6-6325-4949-B48F-CFAAF662121D}" dt="2021-11-30T00:51:23.488" v="39" actId="164"/>
          <ac:spMkLst>
            <pc:docMk/>
            <pc:sldMk cId="1509544625" sldId="664"/>
            <ac:spMk id="39" creationId="{00000000-0000-0000-0000-000000000000}"/>
          </ac:spMkLst>
        </pc:spChg>
        <pc:spChg chg="mod">
          <ac:chgData name="Sampey, Joshua - Xylem" userId="89f43a0f-a2ac-4505-b621-26ed80aecf56" providerId="ADAL" clId="{FCE0E1C6-6325-4949-B48F-CFAAF662121D}" dt="2021-11-30T00:51:23.488" v="39" actId="164"/>
          <ac:spMkLst>
            <pc:docMk/>
            <pc:sldMk cId="1509544625" sldId="664"/>
            <ac:spMk id="40" creationId="{00000000-0000-0000-0000-000000000000}"/>
          </ac:spMkLst>
        </pc:spChg>
        <pc:spChg chg="add mod">
          <ac:chgData name="Sampey, Joshua - Xylem" userId="89f43a0f-a2ac-4505-b621-26ed80aecf56" providerId="ADAL" clId="{FCE0E1C6-6325-4949-B48F-CFAAF662121D}" dt="2021-11-30T01:22:22.428" v="216" actId="1076"/>
          <ac:spMkLst>
            <pc:docMk/>
            <pc:sldMk cId="1509544625" sldId="664"/>
            <ac:spMk id="41" creationId="{0E873372-0D54-4813-B9B2-5B8D62567238}"/>
          </ac:spMkLst>
        </pc:spChg>
        <pc:spChg chg="add mod">
          <ac:chgData name="Sampey, Joshua - Xylem" userId="89f43a0f-a2ac-4505-b621-26ed80aecf56" providerId="ADAL" clId="{FCE0E1C6-6325-4949-B48F-CFAAF662121D}" dt="2021-11-30T01:22:31.684" v="217" actId="1076"/>
          <ac:spMkLst>
            <pc:docMk/>
            <pc:sldMk cId="1509544625" sldId="664"/>
            <ac:spMk id="42" creationId="{12C7AE0D-6834-473B-A4DC-25A41D56448B}"/>
          </ac:spMkLst>
        </pc:spChg>
        <pc:spChg chg="add mod">
          <ac:chgData name="Sampey, Joshua - Xylem" userId="89f43a0f-a2ac-4505-b621-26ed80aecf56" providerId="ADAL" clId="{FCE0E1C6-6325-4949-B48F-CFAAF662121D}" dt="2021-11-30T01:23:03.773" v="220" actId="1076"/>
          <ac:spMkLst>
            <pc:docMk/>
            <pc:sldMk cId="1509544625" sldId="664"/>
            <ac:spMk id="43" creationId="{704DFA2F-C8B6-4090-BCE8-5329F324A26C}"/>
          </ac:spMkLst>
        </pc:spChg>
        <pc:spChg chg="mod">
          <ac:chgData name="Sampey, Joshua - Xylem" userId="89f43a0f-a2ac-4505-b621-26ed80aecf56" providerId="ADAL" clId="{FCE0E1C6-6325-4949-B48F-CFAAF662121D}" dt="2021-11-30T00:50:54.407" v="37" actId="164"/>
          <ac:spMkLst>
            <pc:docMk/>
            <pc:sldMk cId="1509544625" sldId="664"/>
            <ac:spMk id="44" creationId="{00000000-0000-0000-0000-000000000000}"/>
          </ac:spMkLst>
        </pc:spChg>
        <pc:spChg chg="mod">
          <ac:chgData name="Sampey, Joshua - Xylem" userId="89f43a0f-a2ac-4505-b621-26ed80aecf56" providerId="ADAL" clId="{FCE0E1C6-6325-4949-B48F-CFAAF662121D}" dt="2021-11-30T00:52:14.070" v="45" actId="1076"/>
          <ac:spMkLst>
            <pc:docMk/>
            <pc:sldMk cId="1509544625" sldId="664"/>
            <ac:spMk id="45" creationId="{00000000-0000-0000-0000-000000000000}"/>
          </ac:spMkLst>
        </pc:spChg>
        <pc:spChg chg="del">
          <ac:chgData name="Sampey, Joshua - Xylem" userId="89f43a0f-a2ac-4505-b621-26ed80aecf56" providerId="ADAL" clId="{FCE0E1C6-6325-4949-B48F-CFAAF662121D}" dt="2021-11-30T00:49:04.726" v="20" actId="478"/>
          <ac:spMkLst>
            <pc:docMk/>
            <pc:sldMk cId="1509544625" sldId="664"/>
            <ac:spMk id="46" creationId="{00000000-0000-0000-0000-000000000000}"/>
          </ac:spMkLst>
        </pc:spChg>
        <pc:spChg chg="del">
          <ac:chgData name="Sampey, Joshua - Xylem" userId="89f43a0f-a2ac-4505-b621-26ed80aecf56" providerId="ADAL" clId="{FCE0E1C6-6325-4949-B48F-CFAAF662121D}" dt="2021-11-30T00:49:17.131" v="24" actId="478"/>
          <ac:spMkLst>
            <pc:docMk/>
            <pc:sldMk cId="1509544625" sldId="664"/>
            <ac:spMk id="47" creationId="{00000000-0000-0000-0000-000000000000}"/>
          </ac:spMkLst>
        </pc:spChg>
        <pc:spChg chg="add mod">
          <ac:chgData name="Sampey, Joshua - Xylem" userId="89f43a0f-a2ac-4505-b621-26ed80aecf56" providerId="ADAL" clId="{FCE0E1C6-6325-4949-B48F-CFAAF662121D}" dt="2021-11-30T01:26:32.273" v="333" actId="1076"/>
          <ac:spMkLst>
            <pc:docMk/>
            <pc:sldMk cId="1509544625" sldId="664"/>
            <ac:spMk id="48" creationId="{34B250F7-A081-4CA2-AFC1-E72C8970F0E6}"/>
          </ac:spMkLst>
        </pc:spChg>
        <pc:spChg chg="del">
          <ac:chgData name="Sampey, Joshua - Xylem" userId="89f43a0f-a2ac-4505-b621-26ed80aecf56" providerId="ADAL" clId="{FCE0E1C6-6325-4949-B48F-CFAAF662121D}" dt="2021-11-30T00:49:13.897" v="23" actId="478"/>
          <ac:spMkLst>
            <pc:docMk/>
            <pc:sldMk cId="1509544625" sldId="664"/>
            <ac:spMk id="49" creationId="{00000000-0000-0000-0000-000000000000}"/>
          </ac:spMkLst>
        </pc:spChg>
        <pc:spChg chg="add mod">
          <ac:chgData name="Sampey, Joshua - Xylem" userId="89f43a0f-a2ac-4505-b621-26ed80aecf56" providerId="ADAL" clId="{FCE0E1C6-6325-4949-B48F-CFAAF662121D}" dt="2021-11-30T01:26:43.558" v="335" actId="1076"/>
          <ac:spMkLst>
            <pc:docMk/>
            <pc:sldMk cId="1509544625" sldId="664"/>
            <ac:spMk id="50" creationId="{F89B1222-C928-48BB-AAD5-96668497C26C}"/>
          </ac:spMkLst>
        </pc:spChg>
        <pc:spChg chg="del">
          <ac:chgData name="Sampey, Joshua - Xylem" userId="89f43a0f-a2ac-4505-b621-26ed80aecf56" providerId="ADAL" clId="{FCE0E1C6-6325-4949-B48F-CFAAF662121D}" dt="2021-11-30T00:49:10.301" v="22" actId="478"/>
          <ac:spMkLst>
            <pc:docMk/>
            <pc:sldMk cId="1509544625" sldId="664"/>
            <ac:spMk id="51" creationId="{00000000-0000-0000-0000-000000000000}"/>
          </ac:spMkLst>
        </pc:spChg>
        <pc:spChg chg="add mod">
          <ac:chgData name="Sampey, Joshua - Xylem" userId="89f43a0f-a2ac-4505-b621-26ed80aecf56" providerId="ADAL" clId="{FCE0E1C6-6325-4949-B48F-CFAAF662121D}" dt="2021-11-30T01:23:18.974" v="223" actId="20577"/>
          <ac:spMkLst>
            <pc:docMk/>
            <pc:sldMk cId="1509544625" sldId="664"/>
            <ac:spMk id="52" creationId="{DDE0ED83-ECAE-414C-AD0D-F809549BD462}"/>
          </ac:spMkLst>
        </pc:spChg>
        <pc:spChg chg="mod">
          <ac:chgData name="Sampey, Joshua - Xylem" userId="89f43a0f-a2ac-4505-b621-26ed80aecf56" providerId="ADAL" clId="{FCE0E1C6-6325-4949-B48F-CFAAF662121D}" dt="2021-11-30T00:51:03.968" v="38" actId="164"/>
          <ac:spMkLst>
            <pc:docMk/>
            <pc:sldMk cId="1509544625" sldId="664"/>
            <ac:spMk id="53" creationId="{00000000-0000-0000-0000-000000000000}"/>
          </ac:spMkLst>
        </pc:spChg>
        <pc:spChg chg="mod">
          <ac:chgData name="Sampey, Joshua - Xylem" userId="89f43a0f-a2ac-4505-b621-26ed80aecf56" providerId="ADAL" clId="{FCE0E1C6-6325-4949-B48F-CFAAF662121D}" dt="2021-11-30T00:51:03.968" v="38" actId="164"/>
          <ac:spMkLst>
            <pc:docMk/>
            <pc:sldMk cId="1509544625" sldId="664"/>
            <ac:spMk id="54" creationId="{00000000-0000-0000-0000-000000000000}"/>
          </ac:spMkLst>
        </pc:spChg>
        <pc:spChg chg="del mod topLvl">
          <ac:chgData name="Sampey, Joshua - Xylem" userId="89f43a0f-a2ac-4505-b621-26ed80aecf56" providerId="ADAL" clId="{FCE0E1C6-6325-4949-B48F-CFAAF662121D}" dt="2021-11-30T00:52:41.480" v="51" actId="478"/>
          <ac:spMkLst>
            <pc:docMk/>
            <pc:sldMk cId="1509544625" sldId="664"/>
            <ac:spMk id="55" creationId="{00000000-0000-0000-0000-000000000000}"/>
          </ac:spMkLst>
        </pc:spChg>
        <pc:spChg chg="mod topLvl">
          <ac:chgData name="Sampey, Joshua - Xylem" userId="89f43a0f-a2ac-4505-b621-26ed80aecf56" providerId="ADAL" clId="{FCE0E1C6-6325-4949-B48F-CFAAF662121D}" dt="2021-11-30T00:54:00.019" v="64" actId="164"/>
          <ac:spMkLst>
            <pc:docMk/>
            <pc:sldMk cId="1509544625" sldId="664"/>
            <ac:spMk id="56" creationId="{00000000-0000-0000-0000-000000000000}"/>
          </ac:spMkLst>
        </pc:spChg>
        <pc:spChg chg="mod">
          <ac:chgData name="Sampey, Joshua - Xylem" userId="89f43a0f-a2ac-4505-b621-26ed80aecf56" providerId="ADAL" clId="{FCE0E1C6-6325-4949-B48F-CFAAF662121D}" dt="2021-11-30T00:57:00.866" v="171" actId="1076"/>
          <ac:spMkLst>
            <pc:docMk/>
            <pc:sldMk cId="1509544625" sldId="664"/>
            <ac:spMk id="57" creationId="{00000000-0000-0000-0000-000000000000}"/>
          </ac:spMkLst>
        </pc:spChg>
        <pc:spChg chg="mod">
          <ac:chgData name="Sampey, Joshua - Xylem" userId="89f43a0f-a2ac-4505-b621-26ed80aecf56" providerId="ADAL" clId="{FCE0E1C6-6325-4949-B48F-CFAAF662121D}" dt="2021-11-30T00:51:46.295" v="41" actId="164"/>
          <ac:spMkLst>
            <pc:docMk/>
            <pc:sldMk cId="1509544625" sldId="664"/>
            <ac:spMk id="58" creationId="{00000000-0000-0000-0000-000000000000}"/>
          </ac:spMkLst>
        </pc:spChg>
        <pc:spChg chg="mod">
          <ac:chgData name="Sampey, Joshua - Xylem" userId="89f43a0f-a2ac-4505-b621-26ed80aecf56" providerId="ADAL" clId="{FCE0E1C6-6325-4949-B48F-CFAAF662121D}" dt="2021-11-30T01:26:18.766" v="332" actId="313"/>
          <ac:spMkLst>
            <pc:docMk/>
            <pc:sldMk cId="1509544625" sldId="664"/>
            <ac:spMk id="60" creationId="{68E5108D-04BC-4C09-AE08-48B89922032B}"/>
          </ac:spMkLst>
        </pc:spChg>
        <pc:grpChg chg="add del mod">
          <ac:chgData name="Sampey, Joshua - Xylem" userId="89f43a0f-a2ac-4505-b621-26ed80aecf56" providerId="ADAL" clId="{FCE0E1C6-6325-4949-B48F-CFAAF662121D}" dt="2021-11-30T00:52:41.480" v="51" actId="478"/>
          <ac:grpSpMkLst>
            <pc:docMk/>
            <pc:sldMk cId="1509544625" sldId="664"/>
            <ac:grpSpMk id="3" creationId="{6C779650-9C17-41D6-8B03-E1EEBFF4A0BB}"/>
          </ac:grpSpMkLst>
        </pc:grpChg>
        <pc:grpChg chg="add mod">
          <ac:chgData name="Sampey, Joshua - Xylem" userId="89f43a0f-a2ac-4505-b621-26ed80aecf56" providerId="ADAL" clId="{FCE0E1C6-6325-4949-B48F-CFAAF662121D}" dt="2021-11-30T01:22:38.378" v="218" actId="1076"/>
          <ac:grpSpMkLst>
            <pc:docMk/>
            <pc:sldMk cId="1509544625" sldId="664"/>
            <ac:grpSpMk id="4" creationId="{E2CB786B-74CA-4FC4-A750-E7980D19107A}"/>
          </ac:grpSpMkLst>
        </pc:grpChg>
        <pc:grpChg chg="add mod">
          <ac:chgData name="Sampey, Joshua - Xylem" userId="89f43a0f-a2ac-4505-b621-26ed80aecf56" providerId="ADAL" clId="{FCE0E1C6-6325-4949-B48F-CFAAF662121D}" dt="2021-11-30T01:26:52.515" v="336" actId="1076"/>
          <ac:grpSpMkLst>
            <pc:docMk/>
            <pc:sldMk cId="1509544625" sldId="664"/>
            <ac:grpSpMk id="5" creationId="{CA623B91-E300-46E9-8399-5EAFF3559D44}"/>
          </ac:grpSpMkLst>
        </pc:grpChg>
        <pc:grpChg chg="add mod">
          <ac:chgData name="Sampey, Joshua - Xylem" userId="89f43a0f-a2ac-4505-b621-26ed80aecf56" providerId="ADAL" clId="{FCE0E1C6-6325-4949-B48F-CFAAF662121D}" dt="2021-11-30T01:26:39.030" v="334" actId="1076"/>
          <ac:grpSpMkLst>
            <pc:docMk/>
            <pc:sldMk cId="1509544625" sldId="664"/>
            <ac:grpSpMk id="6" creationId="{A6072BC3-3567-44D7-B484-55147EDF88AC}"/>
          </ac:grpSpMkLst>
        </pc:grpChg>
        <pc:grpChg chg="add mod">
          <ac:chgData name="Sampey, Joshua - Xylem" userId="89f43a0f-a2ac-4505-b621-26ed80aecf56" providerId="ADAL" clId="{FCE0E1C6-6325-4949-B48F-CFAAF662121D}" dt="2021-11-30T01:22:56.628" v="219" actId="1076"/>
          <ac:grpSpMkLst>
            <pc:docMk/>
            <pc:sldMk cId="1509544625" sldId="664"/>
            <ac:grpSpMk id="7" creationId="{01336B2B-EF82-4561-8810-68A54A3CA32F}"/>
          </ac:grpSpMkLst>
        </pc:grpChg>
        <pc:grpChg chg="add mod">
          <ac:chgData name="Sampey, Joshua - Xylem" userId="89f43a0f-a2ac-4505-b621-26ed80aecf56" providerId="ADAL" clId="{FCE0E1C6-6325-4949-B48F-CFAAF662121D}" dt="2021-11-30T00:52:18.344" v="46" actId="1076"/>
          <ac:grpSpMkLst>
            <pc:docMk/>
            <pc:sldMk cId="1509544625" sldId="664"/>
            <ac:grpSpMk id="8" creationId="{94F2393E-1FDB-4BA3-ACE8-31B766C3A4EB}"/>
          </ac:grpSpMkLst>
        </pc:grpChg>
        <pc:grpChg chg="add mod">
          <ac:chgData name="Sampey, Joshua - Xylem" userId="89f43a0f-a2ac-4505-b621-26ed80aecf56" providerId="ADAL" clId="{FCE0E1C6-6325-4949-B48F-CFAAF662121D}" dt="2021-11-30T01:22:14.151" v="215" actId="1076"/>
          <ac:grpSpMkLst>
            <pc:docMk/>
            <pc:sldMk cId="1509544625" sldId="664"/>
            <ac:grpSpMk id="9" creationId="{201FF03D-4B5C-4D6D-94B6-458ECBEB2F77}"/>
          </ac:grpSpMkLst>
        </pc:grpChg>
        <pc:grpChg chg="add mod">
          <ac:chgData name="Sampey, Joshua - Xylem" userId="89f43a0f-a2ac-4505-b621-26ed80aecf56" providerId="ADAL" clId="{FCE0E1C6-6325-4949-B48F-CFAAF662121D}" dt="2021-11-30T01:23:29.784" v="225" actId="1076"/>
          <ac:grpSpMkLst>
            <pc:docMk/>
            <pc:sldMk cId="1509544625" sldId="664"/>
            <ac:grpSpMk id="59" creationId="{DC63EDE6-CC97-4AD2-A472-D5F9DFB8C740}"/>
          </ac:grpSpMkLst>
        </pc:grpChg>
      </pc:sldChg>
      <pc:sldChg chg="modTransition">
        <pc:chgData name="Sampey, Joshua - Xylem" userId="89f43a0f-a2ac-4505-b621-26ed80aecf56" providerId="ADAL" clId="{FCE0E1C6-6325-4949-B48F-CFAAF662121D}" dt="2021-12-08T18:24:37.831" v="1281"/>
        <pc:sldMkLst>
          <pc:docMk/>
          <pc:sldMk cId="2345943984" sldId="666"/>
        </pc:sldMkLst>
      </pc:sldChg>
      <pc:sldChg chg="addSp delSp modSp add">
        <pc:chgData name="Sampey, Joshua - Xylem" userId="89f43a0f-a2ac-4505-b621-26ed80aecf56" providerId="ADAL" clId="{FCE0E1C6-6325-4949-B48F-CFAAF662121D}" dt="2021-11-30T21:37:44.238" v="1258" actId="20577"/>
        <pc:sldMkLst>
          <pc:docMk/>
          <pc:sldMk cId="177144706" sldId="671"/>
        </pc:sldMkLst>
        <pc:spChg chg="mod">
          <ac:chgData name="Sampey, Joshua - Xylem" userId="89f43a0f-a2ac-4505-b621-26ed80aecf56" providerId="ADAL" clId="{FCE0E1C6-6325-4949-B48F-CFAAF662121D}" dt="2021-11-30T19:12:04.734" v="351" actId="20577"/>
          <ac:spMkLst>
            <pc:docMk/>
            <pc:sldMk cId="177144706" sldId="671"/>
            <ac:spMk id="2" creationId="{00000000-0000-0000-0000-000000000000}"/>
          </ac:spMkLst>
        </pc:spChg>
        <pc:spChg chg="mod">
          <ac:chgData name="Sampey, Joshua - Xylem" userId="89f43a0f-a2ac-4505-b621-26ed80aecf56" providerId="ADAL" clId="{FCE0E1C6-6325-4949-B48F-CFAAF662121D}" dt="2021-11-30T21:37:44.238" v="1258" actId="20577"/>
          <ac:spMkLst>
            <pc:docMk/>
            <pc:sldMk cId="177144706" sldId="671"/>
            <ac:spMk id="5" creationId="{00000000-0000-0000-0000-000000000000}"/>
          </ac:spMkLst>
        </pc:spChg>
        <pc:spChg chg="add mod">
          <ac:chgData name="Sampey, Joshua - Xylem" userId="89f43a0f-a2ac-4505-b621-26ed80aecf56" providerId="ADAL" clId="{FCE0E1C6-6325-4949-B48F-CFAAF662121D}" dt="2021-11-30T21:12:05.303" v="951" actId="164"/>
          <ac:spMkLst>
            <pc:docMk/>
            <pc:sldMk cId="177144706" sldId="671"/>
            <ac:spMk id="8" creationId="{C9FA19E1-31D2-45BE-9FB9-4EF11BA7C5B2}"/>
          </ac:spMkLst>
        </pc:spChg>
        <pc:spChg chg="add mod">
          <ac:chgData name="Sampey, Joshua - Xylem" userId="89f43a0f-a2ac-4505-b621-26ed80aecf56" providerId="ADAL" clId="{FCE0E1C6-6325-4949-B48F-CFAAF662121D}" dt="2021-11-30T21:12:05.303" v="951" actId="164"/>
          <ac:spMkLst>
            <pc:docMk/>
            <pc:sldMk cId="177144706" sldId="671"/>
            <ac:spMk id="9" creationId="{1C28D502-50F3-4259-98A5-FFDACA340C98}"/>
          </ac:spMkLst>
        </pc:spChg>
        <pc:spChg chg="add mod">
          <ac:chgData name="Sampey, Joshua - Xylem" userId="89f43a0f-a2ac-4505-b621-26ed80aecf56" providerId="ADAL" clId="{FCE0E1C6-6325-4949-B48F-CFAAF662121D}" dt="2021-11-30T21:12:05.303" v="951" actId="164"/>
          <ac:spMkLst>
            <pc:docMk/>
            <pc:sldMk cId="177144706" sldId="671"/>
            <ac:spMk id="10" creationId="{680447D8-0D93-42C9-811C-A46DA971F8E4}"/>
          </ac:spMkLst>
        </pc:spChg>
        <pc:spChg chg="ord">
          <ac:chgData name="Sampey, Joshua - Xylem" userId="89f43a0f-a2ac-4505-b621-26ed80aecf56" providerId="ADAL" clId="{FCE0E1C6-6325-4949-B48F-CFAAF662121D}" dt="2021-11-30T21:13:38.169" v="959" actId="166"/>
          <ac:spMkLst>
            <pc:docMk/>
            <pc:sldMk cId="177144706" sldId="671"/>
            <ac:spMk id="14" creationId="{020E30E9-1C40-4906-A88A-7FB9822F9B62}"/>
          </ac:spMkLst>
        </pc:spChg>
        <pc:spChg chg="ord">
          <ac:chgData name="Sampey, Joshua - Xylem" userId="89f43a0f-a2ac-4505-b621-26ed80aecf56" providerId="ADAL" clId="{FCE0E1C6-6325-4949-B48F-CFAAF662121D}" dt="2021-11-30T21:13:45.740" v="960" actId="166"/>
          <ac:spMkLst>
            <pc:docMk/>
            <pc:sldMk cId="177144706" sldId="671"/>
            <ac:spMk id="15" creationId="{A1F3E548-C476-472A-9A14-39882B67DB09}"/>
          </ac:spMkLst>
        </pc:spChg>
        <pc:spChg chg="mod">
          <ac:chgData name="Sampey, Joshua - Xylem" userId="89f43a0f-a2ac-4505-b621-26ed80aecf56" providerId="ADAL" clId="{FCE0E1C6-6325-4949-B48F-CFAAF662121D}" dt="2021-11-30T21:12:47.771" v="958" actId="14100"/>
          <ac:spMkLst>
            <pc:docMk/>
            <pc:sldMk cId="177144706" sldId="671"/>
            <ac:spMk id="16" creationId="{72EB5984-DC3B-45CE-83B0-7AD0C1C32557}"/>
          </ac:spMkLst>
        </pc:spChg>
        <pc:spChg chg="add mod">
          <ac:chgData name="Sampey, Joshua - Xylem" userId="89f43a0f-a2ac-4505-b621-26ed80aecf56" providerId="ADAL" clId="{FCE0E1C6-6325-4949-B48F-CFAAF662121D}" dt="2021-11-30T21:17:17.304" v="1199" actId="20577"/>
          <ac:spMkLst>
            <pc:docMk/>
            <pc:sldMk cId="177144706" sldId="671"/>
            <ac:spMk id="17" creationId="{A7A3A1C8-3C5D-4BB0-92A8-CB56859A34E7}"/>
          </ac:spMkLst>
        </pc:spChg>
        <pc:spChg chg="add mod">
          <ac:chgData name="Sampey, Joshua - Xylem" userId="89f43a0f-a2ac-4505-b621-26ed80aecf56" providerId="ADAL" clId="{FCE0E1C6-6325-4949-B48F-CFAAF662121D}" dt="2021-11-30T21:17:33.386" v="1230" actId="1076"/>
          <ac:spMkLst>
            <pc:docMk/>
            <pc:sldMk cId="177144706" sldId="671"/>
            <ac:spMk id="18" creationId="{AB663A85-4844-4D8D-9F46-D31DDA338B1F}"/>
          </ac:spMkLst>
        </pc:spChg>
        <pc:grpChg chg="add mod">
          <ac:chgData name="Sampey, Joshua - Xylem" userId="89f43a0f-a2ac-4505-b621-26ed80aecf56" providerId="ADAL" clId="{FCE0E1C6-6325-4949-B48F-CFAAF662121D}" dt="2021-11-30T21:12:05.303" v="951" actId="164"/>
          <ac:grpSpMkLst>
            <pc:docMk/>
            <pc:sldMk cId="177144706" sldId="671"/>
            <ac:grpSpMk id="11" creationId="{0432123B-3EA1-4D34-8100-F3DE3D3A65F4}"/>
          </ac:grpSpMkLst>
        </pc:grpChg>
        <pc:grpChg chg="add mod">
          <ac:chgData name="Sampey, Joshua - Xylem" userId="89f43a0f-a2ac-4505-b621-26ed80aecf56" providerId="ADAL" clId="{FCE0E1C6-6325-4949-B48F-CFAAF662121D}" dt="2021-11-30T21:12:15.201" v="953" actId="1076"/>
          <ac:grpSpMkLst>
            <pc:docMk/>
            <pc:sldMk cId="177144706" sldId="671"/>
            <ac:grpSpMk id="12" creationId="{AD1B27E6-BC02-4E34-BB68-EA6FFE837246}"/>
          </ac:grpSpMkLst>
        </pc:grpChg>
        <pc:picChg chg="del">
          <ac:chgData name="Sampey, Joshua - Xylem" userId="89f43a0f-a2ac-4505-b621-26ed80aecf56" providerId="ADAL" clId="{FCE0E1C6-6325-4949-B48F-CFAAF662121D}" dt="2021-11-30T21:07:09.687" v="927" actId="478"/>
          <ac:picMkLst>
            <pc:docMk/>
            <pc:sldMk cId="177144706" sldId="671"/>
            <ac:picMk id="4" creationId="{00000000-0000-0000-0000-000000000000}"/>
          </ac:picMkLst>
        </pc:picChg>
        <pc:cxnChg chg="add mod">
          <ac:chgData name="Sampey, Joshua - Xylem" userId="89f43a0f-a2ac-4505-b621-26ed80aecf56" providerId="ADAL" clId="{FCE0E1C6-6325-4949-B48F-CFAAF662121D}" dt="2021-11-30T21:12:05.303" v="951" actId="164"/>
          <ac:cxnSpMkLst>
            <pc:docMk/>
            <pc:sldMk cId="177144706" sldId="671"/>
            <ac:cxnSpMk id="6" creationId="{B28D253A-9494-4A96-95F3-14137889DCA0}"/>
          </ac:cxnSpMkLst>
        </pc:cxnChg>
      </pc:sldChg>
      <pc:sldMasterChg chg="modSldLayout">
        <pc:chgData name="Sampey, Joshua - Xylem" userId="89f43a0f-a2ac-4505-b621-26ed80aecf56" providerId="ADAL" clId="{FCE0E1C6-6325-4949-B48F-CFAAF662121D}" dt="2021-11-30T00:46:08.023" v="5" actId="20577"/>
        <pc:sldMasterMkLst>
          <pc:docMk/>
          <pc:sldMasterMk cId="2676515102" sldId="2147483660"/>
        </pc:sldMasterMkLst>
        <pc:sldLayoutChg chg="modSp">
          <pc:chgData name="Sampey, Joshua - Xylem" userId="89f43a0f-a2ac-4505-b621-26ed80aecf56" providerId="ADAL" clId="{FCE0E1C6-6325-4949-B48F-CFAAF662121D}" dt="2021-11-30T00:45:57.672" v="1" actId="20577"/>
          <pc:sldLayoutMkLst>
            <pc:docMk/>
            <pc:sldMasterMk cId="2676515102" sldId="2147483660"/>
            <pc:sldLayoutMk cId="488410531" sldId="2147483661"/>
          </pc:sldLayoutMkLst>
          <pc:spChg chg="mod">
            <ac:chgData name="Sampey, Joshua - Xylem" userId="89f43a0f-a2ac-4505-b621-26ed80aecf56" providerId="ADAL" clId="{FCE0E1C6-6325-4949-B48F-CFAAF662121D}" dt="2021-11-30T00:45:57.672" v="1" actId="20577"/>
            <ac:spMkLst>
              <pc:docMk/>
              <pc:sldMasterMk cId="2676515102" sldId="2147483660"/>
              <pc:sldLayoutMk cId="488410531" sldId="2147483661"/>
              <ac:spMk id="12" creationId="{DD3A769E-7BA6-40F8-9174-818ACE5F72AD}"/>
            </ac:spMkLst>
          </pc:spChg>
        </pc:sldLayoutChg>
        <pc:sldLayoutChg chg="modSp">
          <pc:chgData name="Sampey, Joshua - Xylem" userId="89f43a0f-a2ac-4505-b621-26ed80aecf56" providerId="ADAL" clId="{FCE0E1C6-6325-4949-B48F-CFAAF662121D}" dt="2021-11-30T00:46:03.123" v="3" actId="20577"/>
          <pc:sldLayoutMkLst>
            <pc:docMk/>
            <pc:sldMasterMk cId="2676515102" sldId="2147483660"/>
            <pc:sldLayoutMk cId="1934990575" sldId="2147483662"/>
          </pc:sldLayoutMkLst>
          <pc:spChg chg="mod">
            <ac:chgData name="Sampey, Joshua - Xylem" userId="89f43a0f-a2ac-4505-b621-26ed80aecf56" providerId="ADAL" clId="{FCE0E1C6-6325-4949-B48F-CFAAF662121D}" dt="2021-11-30T00:46:03.123" v="3" actId="20577"/>
            <ac:spMkLst>
              <pc:docMk/>
              <pc:sldMasterMk cId="2676515102" sldId="2147483660"/>
              <pc:sldLayoutMk cId="1934990575" sldId="2147483662"/>
              <ac:spMk id="8" creationId="{324C8161-08D0-47C8-95CA-C41A9920A317}"/>
            </ac:spMkLst>
          </pc:spChg>
        </pc:sldLayoutChg>
        <pc:sldLayoutChg chg="modSp">
          <pc:chgData name="Sampey, Joshua - Xylem" userId="89f43a0f-a2ac-4505-b621-26ed80aecf56" providerId="ADAL" clId="{FCE0E1C6-6325-4949-B48F-CFAAF662121D}" dt="2021-11-30T00:46:08.023" v="5" actId="20577"/>
          <pc:sldLayoutMkLst>
            <pc:docMk/>
            <pc:sldMasterMk cId="2676515102" sldId="2147483660"/>
            <pc:sldLayoutMk cId="1653090430" sldId="2147483675"/>
          </pc:sldLayoutMkLst>
          <pc:spChg chg="mod">
            <ac:chgData name="Sampey, Joshua - Xylem" userId="89f43a0f-a2ac-4505-b621-26ed80aecf56" providerId="ADAL" clId="{FCE0E1C6-6325-4949-B48F-CFAAF662121D}" dt="2021-11-30T00:46:08.023" v="5" actId="20577"/>
            <ac:spMkLst>
              <pc:docMk/>
              <pc:sldMasterMk cId="2676515102" sldId="2147483660"/>
              <pc:sldLayoutMk cId="1653090430" sldId="2147483675"/>
              <ac:spMk id="8" creationId="{7115103B-DB89-4CEC-ABE9-4B3B351C5552}"/>
            </ac:spMkLst>
          </pc:spChg>
        </pc:sldLayoutChg>
      </pc:sldMasterChg>
    </pc:docChg>
  </pc:docChgLst>
  <pc:docChgLst>
    <pc:chgData name="Sampey, Joshua - Xylem" userId="S::joshua.sampey@xylem.com::89f43a0f-a2ac-4505-b621-26ed80aecf56" providerId="AD" clId="Web-{9E733141-10EA-4364-A632-10EB86FC49B7}"/>
    <pc:docChg chg="modSld">
      <pc:chgData name="Sampey, Joshua - Xylem" userId="S::joshua.sampey@xylem.com::89f43a0f-a2ac-4505-b621-26ed80aecf56" providerId="AD" clId="Web-{9E733141-10EA-4364-A632-10EB86FC49B7}" dt="2021-12-06T22:36:07.753" v="0" actId="1076"/>
      <pc:docMkLst>
        <pc:docMk/>
      </pc:docMkLst>
      <pc:sldChg chg="modSp">
        <pc:chgData name="Sampey, Joshua - Xylem" userId="S::joshua.sampey@xylem.com::89f43a0f-a2ac-4505-b621-26ed80aecf56" providerId="AD" clId="Web-{9E733141-10EA-4364-A632-10EB86FC49B7}" dt="2021-12-06T22:36:07.753" v="0" actId="1076"/>
        <pc:sldMkLst>
          <pc:docMk/>
          <pc:sldMk cId="3640920119" sldId="501"/>
        </pc:sldMkLst>
        <pc:picChg chg="mod">
          <ac:chgData name="Sampey, Joshua - Xylem" userId="S::joshua.sampey@xylem.com::89f43a0f-a2ac-4505-b621-26ed80aecf56" providerId="AD" clId="Web-{9E733141-10EA-4364-A632-10EB86FC49B7}" dt="2021-12-06T22:36:07.753" v="0" actId="1076"/>
          <ac:picMkLst>
            <pc:docMk/>
            <pc:sldMk cId="3640920119" sldId="501"/>
            <ac:picMk id="4" creationId="{00000000-0000-0000-0000-000000000000}"/>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9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517F8-E032-4A06-A8AC-EF455EF245F7}"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14501D-94B9-4060-A90C-A13730BAD329}" type="slidenum">
              <a:rPr lang="en-US" smtClean="0"/>
              <a:t>‹#›</a:t>
            </a:fld>
            <a:endParaRPr lang="en-US"/>
          </a:p>
        </p:txBody>
      </p:sp>
    </p:spTree>
    <p:extLst>
      <p:ext uri="{BB962C8B-B14F-4D97-AF65-F5344CB8AC3E}">
        <p14:creationId xmlns:p14="http://schemas.microsoft.com/office/powerpoint/2010/main" val="1647730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latin typeface="Arial" panose="020B0604020202020204" pitchFamily="34" charset="0"/>
                <a:cs typeface="Arial" panose="020B0604020202020204" pitchFamily="34" charset="0"/>
              </a:rPr>
              <a:t>Stressed Water Supply</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Maintain the health of traditional water sources and execute a water source diversification strategy  </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leading-edge technologies monitor, pump and treat water from all sources and enable water reuse </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Aging Infrastructure</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have to effectively assess and identify high-risk areas for repair/replacement before problems occur</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intelligent pipeline and critical infrastructure services perform condition assessment, identify defective assets, provide bypass services and replacement technologies, reduce or eliminate combined sewer overflows and leaks/non-revenue water</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Stormwater &amp; Flooding</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Significant increase in severe weather patterns is causing flooding and related damages to communities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flood management solutions include sensors for </a:t>
            </a:r>
            <a:r>
              <a:rPr lang="en-US" sz="1000" i="1" dirty="0">
                <a:latin typeface="Arial" panose="020B0604020202020204" pitchFamily="34" charset="0"/>
                <a:cs typeface="Arial" panose="020B0604020202020204" pitchFamily="34" charset="0"/>
              </a:rPr>
              <a:t>early warnings</a:t>
            </a:r>
            <a:r>
              <a:rPr lang="en-US" sz="1000" dirty="0">
                <a:latin typeface="Arial" panose="020B0604020202020204" pitchFamily="34" charset="0"/>
                <a:cs typeface="Arial" panose="020B0604020202020204" pitchFamily="34" charset="0"/>
              </a:rPr>
              <a:t>, dewatering for </a:t>
            </a:r>
            <a:r>
              <a:rPr lang="en-US" sz="1000" i="1" dirty="0">
                <a:latin typeface="Arial" panose="020B0604020202020204" pitchFamily="34" charset="0"/>
                <a:cs typeface="Arial" panose="020B0604020202020204" pitchFamily="34" charset="0"/>
              </a:rPr>
              <a:t>disaster response</a:t>
            </a:r>
            <a:r>
              <a:rPr lang="en-US" sz="1000" dirty="0">
                <a:latin typeface="Arial" panose="020B0604020202020204" pitchFamily="34" charset="0"/>
                <a:cs typeface="Arial" panose="020B0604020202020204" pitchFamily="34" charset="0"/>
              </a:rPr>
              <a:t>, communications for </a:t>
            </a:r>
            <a:r>
              <a:rPr lang="en-US" sz="1000" i="1" dirty="0">
                <a:latin typeface="Arial" panose="020B0604020202020204" pitchFamily="34" charset="0"/>
                <a:cs typeface="Arial" panose="020B0604020202020204" pitchFamily="34" charset="0"/>
              </a:rPr>
              <a:t>recovery</a:t>
            </a:r>
            <a:r>
              <a:rPr lang="en-US" sz="1000" dirty="0">
                <a:latin typeface="Arial" panose="020B0604020202020204" pitchFamily="34" charset="0"/>
                <a:cs typeface="Arial" panose="020B0604020202020204" pitchFamily="34" charset="0"/>
              </a:rPr>
              <a:t> and submersible pumping for </a:t>
            </a:r>
            <a:r>
              <a:rPr lang="en-US" sz="1000" i="1" dirty="0">
                <a:latin typeface="Arial" panose="020B0604020202020204" pitchFamily="34" charset="0"/>
                <a:cs typeface="Arial" panose="020B0604020202020204" pitchFamily="34" charset="0"/>
              </a:rPr>
              <a:t>resilient infrastructure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Regulatory Compliance</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must successfully comply with a growing body of compliance regulations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analytics and sensors evaluate a broad range of water quality parameters, and our technologies treat water and wastewater to meet regulatory standards</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Non-Revenue Water</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have an important opportunity to reduce persistent and costly water losses from leaks and faulty meter readings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broad portfolio of solutions monitors for, and identifies, water leaks, as well as faulty meters. Our communications network enables point-to-multipoint communications throughout the system</a:t>
            </a:r>
          </a:p>
          <a:p>
            <a:r>
              <a:rPr lang="en-US" sz="1000" b="1" dirty="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lvl="0"/>
            <a:r>
              <a:rPr lang="en-US" sz="1000" b="1" dirty="0">
                <a:latin typeface="Arial" panose="020B0604020202020204" pitchFamily="34" charset="0"/>
                <a:cs typeface="Arial" panose="020B0604020202020204" pitchFamily="34" charset="0"/>
              </a:rPr>
              <a:t>Operating Strategy Reducing Costs</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want to lower operating and energy costs, and leverage new revenue opportunities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 offers industry-leading pumping and treatment solutions for energy efficiency, and software-enabled solutions to optimize operations and identify revenue opportunities </a:t>
            </a:r>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2</a:t>
            </a:fld>
            <a:endParaRPr lang="en-US" altLang="en-US"/>
          </a:p>
        </p:txBody>
      </p:sp>
    </p:spTree>
    <p:extLst>
      <p:ext uri="{BB962C8B-B14F-4D97-AF65-F5344CB8AC3E}">
        <p14:creationId xmlns:p14="http://schemas.microsoft.com/office/powerpoint/2010/main" val="763732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78D3A5F2-2DF9-1D48-A4E2-5D75BCCC5106}" type="slidenum">
              <a:rPr kumimoji="0" lang="en-US" sz="1200" b="0" i="0" u="none" strike="noStrike" kern="1200" cap="none" spc="0" normalizeH="0" baseline="0" noProof="0" smtClean="0">
                <a:ln>
                  <a:noFill/>
                </a:ln>
                <a:solidFill>
                  <a:prstClr val="black"/>
                </a:solidFill>
                <a:effectLst/>
                <a:uLnTx/>
                <a:uFillTx/>
                <a:latin typeface="Arial" charset="0"/>
                <a:ea typeface="ヒラギノ角ゴ Pro W3"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charset="0"/>
              <a:ea typeface="ヒラギノ角ゴ Pro W3" charset="-128"/>
              <a:cs typeface="+mn-cs"/>
            </a:endParaRPr>
          </a:p>
        </p:txBody>
      </p:sp>
    </p:spTree>
    <p:extLst>
      <p:ext uri="{BB962C8B-B14F-4D97-AF65-F5344CB8AC3E}">
        <p14:creationId xmlns:p14="http://schemas.microsoft.com/office/powerpoint/2010/main" val="32974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2D89CB04-4399-437A-9B00-D72DEF718D0B}"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ヒラギノ角ゴ Pro W3"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ヒラギノ角ゴ Pro W3" charset="-128"/>
              <a:cs typeface="+mn-cs"/>
            </a:endParaRPr>
          </a:p>
        </p:txBody>
      </p:sp>
    </p:spTree>
    <p:extLst>
      <p:ext uri="{BB962C8B-B14F-4D97-AF65-F5344CB8AC3E}">
        <p14:creationId xmlns:p14="http://schemas.microsoft.com/office/powerpoint/2010/main" val="1964714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Notice the difference in data density as the beam angles get smaller.</a:t>
            </a:r>
          </a:p>
          <a:p>
            <a:pPr eaLnBrk="1" hangingPunct="1"/>
            <a:endParaRPr lang="en-US" altLang="en-US"/>
          </a:p>
          <a:p>
            <a:pPr eaLnBrk="1" hangingPunct="1"/>
            <a:r>
              <a:rPr lang="en-US" altLang="en-US"/>
              <a:t>Higher Resolution and Accuracy of the Horizontal and Vertical data.</a:t>
            </a:r>
          </a:p>
        </p:txBody>
      </p:sp>
    </p:spTree>
    <p:extLst>
      <p:ext uri="{BB962C8B-B14F-4D97-AF65-F5344CB8AC3E}">
        <p14:creationId xmlns:p14="http://schemas.microsoft.com/office/powerpoint/2010/main" val="2352555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D3A5F2-2DF9-1D48-A4E2-5D75BCCC5106}" type="slidenum">
              <a:rPr lang="en-US" smtClean="0"/>
              <a:pPr/>
              <a:t>31</a:t>
            </a:fld>
            <a:endParaRPr lang="en-US"/>
          </a:p>
        </p:txBody>
      </p:sp>
    </p:spTree>
    <p:extLst>
      <p:ext uri="{BB962C8B-B14F-4D97-AF65-F5344CB8AC3E}">
        <p14:creationId xmlns:p14="http://schemas.microsoft.com/office/powerpoint/2010/main" val="2750836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14501D-94B9-4060-A90C-A13730BAD329}" type="slidenum">
              <a:rPr lang="en-US" smtClean="0"/>
              <a:t>37</a:t>
            </a:fld>
            <a:endParaRPr lang="en-US"/>
          </a:p>
        </p:txBody>
      </p:sp>
    </p:spTree>
    <p:extLst>
      <p:ext uri="{BB962C8B-B14F-4D97-AF65-F5344CB8AC3E}">
        <p14:creationId xmlns:p14="http://schemas.microsoft.com/office/powerpoint/2010/main" val="155909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800">
                <a:solidFill>
                  <a:schemeClr val="tx1"/>
                </a:solidFill>
                <a:latin typeface="Arial" panose="020B0604020202020204" pitchFamily="34" charset="0"/>
                <a:ea typeface="Microsoft YaHei" panose="020B0503020204020204" pitchFamily="34" charset="-122"/>
              </a:defRPr>
            </a:lvl9pPr>
          </a:lstStyle>
          <a:p>
            <a:pPr eaLnBrk="1"/>
            <a:fld id="{84CEE9E7-24C3-465D-AD89-FF9DB00ACAF4}" type="slidenum">
              <a:rPr lang="fr-FR" altLang="en-US" sz="1400">
                <a:solidFill>
                  <a:srgbClr val="000000"/>
                </a:solidFill>
                <a:latin typeface="Times New Roman" panose="02020603050405020304" pitchFamily="18" charset="0"/>
                <a:ea typeface="Arial Unicode MS" panose="020B0604020202020204" pitchFamily="34" charset="-128"/>
              </a:rPr>
              <a:pPr eaLnBrk="1"/>
              <a:t>54</a:t>
            </a:fld>
            <a:endParaRPr lang="fr-FR" altLang="en-US" sz="1400">
              <a:solidFill>
                <a:srgbClr val="000000"/>
              </a:solidFill>
              <a:latin typeface="Times New Roman" panose="02020603050405020304" pitchFamily="18" charset="0"/>
              <a:ea typeface="Arial Unicode MS" panose="020B0604020202020204" pitchFamily="34" charset="-128"/>
            </a:endParaRPr>
          </a:p>
        </p:txBody>
      </p:sp>
      <p:sp>
        <p:nvSpPr>
          <p:cNvPr id="91139" name="Rectangle 1"/>
          <p:cNvSpPr>
            <a:spLocks noGrp="1" noRot="1" noChangeAspect="1" noChangeArrowheads="1" noTextEdit="1"/>
          </p:cNvSpPr>
          <p:nvPr>
            <p:ph type="sldImg"/>
          </p:nvPr>
        </p:nvSpPr>
        <p:spPr>
          <a:xfrm>
            <a:off x="0" y="0"/>
            <a:ext cx="1588" cy="1588"/>
          </a:xfrm>
          <a:solidFill>
            <a:srgbClr val="FFFFFF"/>
          </a:solidFill>
          <a:ln>
            <a:solidFill>
              <a:srgbClr val="000000"/>
            </a:solidFill>
            <a:miter lim="800000"/>
            <a:headEnd/>
            <a:tailEnd/>
          </a:ln>
        </p:spPr>
      </p:sp>
      <p:sp>
        <p:nvSpPr>
          <p:cNvPr id="91140" name="Rectangle 2"/>
          <p:cNvSpPr>
            <a:spLocks noGrp="1" noChangeArrowheads="1"/>
          </p:cNvSpPr>
          <p:nvPr>
            <p:ph type="body" idx="1"/>
          </p:nvPr>
        </p:nvSpPr>
        <p:spPr>
          <a:xfrm>
            <a:off x="0" y="0"/>
            <a:ext cx="1588" cy="15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a:spcBef>
                <a:spcPct val="0"/>
              </a:spcBef>
            </a:pPr>
            <a:endParaRPr lang="fr-FR" altLang="en-US" sz="2000">
              <a:latin typeface="Arial" panose="020B0604020202020204" pitchFamily="34" charset="0"/>
              <a:ea typeface="Microsoft YaHei" panose="020B0503020204020204" pitchFamily="34" charset="-122"/>
            </a:endParaRPr>
          </a:p>
        </p:txBody>
      </p:sp>
      <p:sp>
        <p:nvSpPr>
          <p:cNvPr id="22531" name="Text Box 3"/>
          <p:cNvSpPr txBox="1">
            <a:spLocks noChangeArrowheads="1"/>
          </p:cNvSpPr>
          <p:nvPr/>
        </p:nvSpPr>
        <p:spPr bwMode="auto">
          <a:xfrm>
            <a:off x="0" y="0"/>
            <a:ext cx="1588" cy="1588"/>
          </a:xfrm>
          <a:prstGeom prst="rect">
            <a:avLst/>
          </a:prstGeom>
          <a:noFill/>
          <a:ln w="9525">
            <a:noFill/>
            <a:round/>
            <a:headEnd/>
            <a:tailEnd/>
          </a:ln>
          <a:effectLst/>
        </p:spPr>
        <p:txBody>
          <a:bodyPr lIns="90000" tIns="45000" rIns="90000" bIns="45000"/>
          <a:lstStyle/>
          <a:p>
            <a:pPr hangingPunct="1">
              <a:lnSpc>
                <a:spcPct val="100000"/>
              </a:lnSpc>
            </a:pPr>
            <a:fld id="{C9320042-067B-4663-B086-A75D7505F5C1}" type="slidenum">
              <a:rPr lang="fr-FR" altLang="en-US" sz="1800">
                <a:solidFill>
                  <a:srgbClr val="000000"/>
                </a:solidFill>
                <a:latin typeface="Calibri" panose="020F0502020204030204" pitchFamily="34" charset="0"/>
              </a:rPr>
              <a:pPr hangingPunct="1">
                <a:lnSpc>
                  <a:spcPct val="100000"/>
                </a:lnSpc>
              </a:pPr>
              <a:t>54</a:t>
            </a:fld>
            <a:endParaRPr lang="fr-FR" altLang="en-US" sz="1800">
              <a:solidFill>
                <a:srgbClr val="000000"/>
              </a:solidFill>
              <a:latin typeface="Calibri" panose="020F0502020204030204" pitchFamily="34" charset="0"/>
            </a:endParaRPr>
          </a:p>
        </p:txBody>
      </p:sp>
    </p:spTree>
    <p:extLst>
      <p:ext uri="{BB962C8B-B14F-4D97-AF65-F5344CB8AC3E}">
        <p14:creationId xmlns:p14="http://schemas.microsoft.com/office/powerpoint/2010/main" val="503090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vider-Purp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7549079" cy="2743200"/>
          </a:xfrm>
          <a:prstGeom prst="rect">
            <a:avLst/>
          </a:prstGeom>
        </p:spPr>
        <p:txBody>
          <a:bodyPr tIns="0" bIns="0" rtlCol="0" anchor="b" anchorCtr="0">
            <a:noAutofit/>
          </a:bodyPr>
          <a:lstStyle>
            <a:lvl1pPr>
              <a:lnSpc>
                <a:spcPct val="80000"/>
              </a:lnSpc>
              <a:defRPr lang="en-US" sz="6000" b="0" dirty="0">
                <a:solidFill>
                  <a:schemeClr val="bg1"/>
                </a:solidFill>
              </a:defRPr>
            </a:lvl1pPr>
          </a:lstStyle>
          <a:p>
            <a:pPr lvl="0"/>
            <a:r>
              <a:rPr lang="en-US"/>
              <a:t>Click to edit Master title style</a:t>
            </a:r>
            <a:endParaRPr lang="en-US" dirty="0"/>
          </a:p>
        </p:txBody>
      </p:sp>
      <p:pic>
        <p:nvPicPr>
          <p:cNvPr id="8" name="Picture 7">
            <a:extLst>
              <a:ext uri="{FF2B5EF4-FFF2-40B4-BE49-F238E27FC236}">
                <a16:creationId xmlns:a16="http://schemas.microsoft.com/office/drawing/2014/main" id="{735D7A56-0967-D442-92A0-85A847FD6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97880"/>
            <a:ext cx="11903000" cy="647700"/>
          </a:xfrm>
          <a:prstGeom prst="rect">
            <a:avLst/>
          </a:prstGeom>
        </p:spPr>
      </p:pic>
      <p:pic>
        <p:nvPicPr>
          <p:cNvPr id="6" name="Picture 5"/>
          <p:cNvPicPr>
            <a:picLocks noChangeAspect="1"/>
          </p:cNvPicPr>
          <p:nvPr/>
        </p:nvPicPr>
        <p:blipFill>
          <a:blip r:embed="rId4"/>
          <a:stretch>
            <a:fillRect/>
          </a:stretch>
        </p:blipFill>
        <p:spPr>
          <a:xfrm>
            <a:off x="457319" y="402336"/>
            <a:ext cx="1829276" cy="645226"/>
          </a:xfrm>
          <a:prstGeom prst="rect">
            <a:avLst/>
          </a:prstGeom>
        </p:spPr>
      </p:pic>
      <p:sp>
        <p:nvSpPr>
          <p:cNvPr id="12" name="TextBox 11">
            <a:extLst>
              <a:ext uri="{FF2B5EF4-FFF2-40B4-BE49-F238E27FC236}">
                <a16:creationId xmlns:a16="http://schemas.microsoft.com/office/drawing/2014/main" id="{DD3A769E-7BA6-40F8-9174-818ACE5F72AD}"/>
              </a:ext>
            </a:extLst>
          </p:cNvPr>
          <p:cNvSpPr txBox="1"/>
          <p:nvPr/>
        </p:nvSpPr>
        <p:spPr>
          <a:xfrm>
            <a:off x="1631703" y="6146910"/>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14" name="Picture 13" descr="A picture containing cup&#10;&#10;Description automatically generated">
            <a:extLst>
              <a:ext uri="{FF2B5EF4-FFF2-40B4-BE49-F238E27FC236}">
                <a16:creationId xmlns:a16="http://schemas.microsoft.com/office/drawing/2014/main" id="{35CE9B9A-6D40-4024-904F-16C6EBF90AD6}"/>
              </a:ext>
            </a:extLst>
          </p:cNvPr>
          <p:cNvPicPr>
            <a:picLocks noChangeAspect="1"/>
          </p:cNvPicPr>
          <p:nvPr/>
        </p:nvPicPr>
        <p:blipFill>
          <a:blip r:embed="rId5"/>
          <a:stretch>
            <a:fillRect/>
          </a:stretch>
        </p:blipFill>
        <p:spPr>
          <a:xfrm>
            <a:off x="857946" y="5997278"/>
            <a:ext cx="773757" cy="760998"/>
          </a:xfrm>
          <a:prstGeom prst="rect">
            <a:avLst/>
          </a:prstGeom>
        </p:spPr>
      </p:pic>
    </p:spTree>
    <p:extLst>
      <p:ext uri="{BB962C8B-B14F-4D97-AF65-F5344CB8AC3E}">
        <p14:creationId xmlns:p14="http://schemas.microsoft.com/office/powerpoint/2010/main" val="48841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AA9DB8-0C28-3641-BEED-8EE8DF37E6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pic>
        <p:nvPicPr>
          <p:cNvPr id="7" name="Picture 6">
            <a:extLst>
              <a:ext uri="{FF2B5EF4-FFF2-40B4-BE49-F238E27FC236}">
                <a16:creationId xmlns:a16="http://schemas.microsoft.com/office/drawing/2014/main" id="{ED0667AA-22B6-324D-A947-DB04F2668FC6}"/>
              </a:ext>
            </a:extLst>
          </p:cNvPr>
          <p:cNvPicPr>
            <a:picLocks noChangeAspect="1"/>
          </p:cNvPicPr>
          <p:nvPr/>
        </p:nvPicPr>
        <p:blipFill>
          <a:blip r:embed="rId3"/>
          <a:stretch>
            <a:fillRect/>
          </a:stretch>
        </p:blipFill>
        <p:spPr>
          <a:xfrm>
            <a:off x="10531044" y="6263439"/>
            <a:ext cx="1371957" cy="483920"/>
          </a:xfrm>
          <a:prstGeom prst="rect">
            <a:avLst/>
          </a:prstGeom>
        </p:spPr>
      </p:pic>
      <p:sp>
        <p:nvSpPr>
          <p:cNvPr id="10" name="Title 1">
            <a:extLst>
              <a:ext uri="{FF2B5EF4-FFF2-40B4-BE49-F238E27FC236}">
                <a16:creationId xmlns:a16="http://schemas.microsoft.com/office/drawing/2014/main" id="{4F4FA756-AEE3-47B7-89C9-EBBF6D668116}"/>
              </a:ext>
            </a:extLst>
          </p:cNvPr>
          <p:cNvSpPr>
            <a:spLocks noGrp="1"/>
          </p:cNvSpPr>
          <p:nvPr>
            <p:ph type="title"/>
          </p:nvPr>
        </p:nvSpPr>
        <p:spPr>
          <a:xfrm>
            <a:off x="457320" y="110652"/>
            <a:ext cx="11277598" cy="989013"/>
          </a:xfrm>
          <a:prstGeom prst="rect">
            <a:avLst/>
          </a:prstGeom>
        </p:spPr>
        <p:txBody>
          <a:bodyPr/>
          <a:lstStyle>
            <a:lvl1pPr>
              <a:defRPr>
                <a:solidFill>
                  <a:schemeClr val="bg2"/>
                </a:solidFill>
              </a:defRPr>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0866D213-A607-442E-B01D-7ED78578C750}"/>
              </a:ext>
            </a:extLst>
          </p:cNvPr>
          <p:cNvGrpSpPr/>
          <p:nvPr userDrawn="1"/>
        </p:nvGrpSpPr>
        <p:grpSpPr>
          <a:xfrm>
            <a:off x="924040" y="5970906"/>
            <a:ext cx="4132575" cy="721244"/>
            <a:chOff x="923799" y="5970906"/>
            <a:chExt cx="4131499" cy="721244"/>
          </a:xfrm>
        </p:grpSpPr>
        <p:sp>
          <p:nvSpPr>
            <p:cNvPr id="8" name="TextBox 7">
              <a:extLst>
                <a:ext uri="{FF2B5EF4-FFF2-40B4-BE49-F238E27FC236}">
                  <a16:creationId xmlns:a16="http://schemas.microsoft.com/office/drawing/2014/main" id="{324C8161-08D0-47C8-95CA-C41A9920A317}"/>
                </a:ext>
              </a:extLst>
            </p:cNvPr>
            <p:cNvSpPr txBox="1"/>
            <p:nvPr/>
          </p:nvSpPr>
          <p:spPr>
            <a:xfrm>
              <a:off x="1631278" y="6146910"/>
              <a:ext cx="3424020" cy="369236"/>
            </a:xfrm>
            <a:prstGeom prst="rect">
              <a:avLst/>
            </a:prstGeom>
            <a:noFill/>
          </p:spPr>
          <p:txBody>
            <a:bodyPr wrap="none" rtlCol="0">
              <a:spAutoFit/>
            </a:bodyPr>
            <a:lstStyle/>
            <a:p>
              <a:r>
                <a:rPr lang="en-US" sz="1800" dirty="0">
                  <a:solidFill>
                    <a:schemeClr val="tx1">
                      <a:lumMod val="50000"/>
                      <a:lumOff val="50000"/>
                    </a:schemeClr>
                  </a:solidFill>
                </a:rPr>
                <a:t>HYPACK 2022 – Training Event</a:t>
              </a:r>
            </a:p>
          </p:txBody>
        </p:sp>
        <p:pic>
          <p:nvPicPr>
            <p:cNvPr id="9" name="Picture 8" descr="A picture containing drawing, table&#10;&#10;Description automatically generated">
              <a:extLst>
                <a:ext uri="{FF2B5EF4-FFF2-40B4-BE49-F238E27FC236}">
                  <a16:creationId xmlns:a16="http://schemas.microsoft.com/office/drawing/2014/main" id="{972C2659-7293-4678-AB90-3EF7F9069BD3}"/>
                </a:ext>
              </a:extLst>
            </p:cNvPr>
            <p:cNvPicPr>
              <a:picLocks noChangeAspect="1"/>
            </p:cNvPicPr>
            <p:nvPr/>
          </p:nvPicPr>
          <p:blipFill rotWithShape="1">
            <a:blip r:embed="rId4"/>
            <a:srcRect r="60893"/>
            <a:stretch/>
          </p:blipFill>
          <p:spPr>
            <a:xfrm>
              <a:off x="923799" y="5970906"/>
              <a:ext cx="707479" cy="721244"/>
            </a:xfrm>
            <a:prstGeom prst="rect">
              <a:avLst/>
            </a:prstGeom>
          </p:spPr>
        </p:pic>
      </p:grpSp>
    </p:spTree>
    <p:extLst>
      <p:ext uri="{BB962C8B-B14F-4D97-AF65-F5344CB8AC3E}">
        <p14:creationId xmlns:p14="http://schemas.microsoft.com/office/powerpoint/2010/main" val="1934990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ontent-Title Only-Blu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19" y="1"/>
            <a:ext cx="11277489" cy="989013"/>
          </a:xfrm>
        </p:spPr>
        <p:txBody>
          <a:bodyPr/>
          <a:lstStyle>
            <a:lvl1pPr>
              <a:defRPr>
                <a:solidFill>
                  <a:schemeClr val="bg1"/>
                </a:solidFill>
              </a:defRPr>
            </a:lvl1pPr>
          </a:lstStyle>
          <a:p>
            <a:r>
              <a:rPr lang="en-US" dirty="0"/>
              <a:t>Click to edit Master title style</a:t>
            </a:r>
          </a:p>
        </p:txBody>
      </p:sp>
      <p:pic>
        <p:nvPicPr>
          <p:cNvPr id="7" name="Picture 6">
            <a:extLst>
              <a:ext uri="{FF2B5EF4-FFF2-40B4-BE49-F238E27FC236}">
                <a16:creationId xmlns:a16="http://schemas.microsoft.com/office/drawing/2014/main" id="{39DC44BB-4EA1-A144-B619-C31CCFF20C2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6600"/>
          <a:stretch/>
        </p:blipFill>
        <p:spPr>
          <a:xfrm>
            <a:off x="785651" y="6099048"/>
            <a:ext cx="11117349" cy="647700"/>
          </a:xfrm>
          <a:prstGeom prst="rect">
            <a:avLst/>
          </a:prstGeom>
        </p:spPr>
      </p:pic>
      <p:pic>
        <p:nvPicPr>
          <p:cNvPr id="6" name="Picture 5">
            <a:extLst>
              <a:ext uri="{FF2B5EF4-FFF2-40B4-BE49-F238E27FC236}">
                <a16:creationId xmlns:a16="http://schemas.microsoft.com/office/drawing/2014/main" id="{ED0667AA-22B6-324D-A947-DB04F2668FC6}"/>
              </a:ext>
            </a:extLst>
          </p:cNvPr>
          <p:cNvPicPr>
            <a:picLocks noChangeAspect="1"/>
          </p:cNvPicPr>
          <p:nvPr userDrawn="1"/>
        </p:nvPicPr>
        <p:blipFill>
          <a:blip r:embed="rId4"/>
          <a:stretch>
            <a:fillRect/>
          </a:stretch>
        </p:blipFill>
        <p:spPr>
          <a:xfrm>
            <a:off x="10531044" y="6263643"/>
            <a:ext cx="1371957" cy="483919"/>
          </a:xfrm>
          <a:prstGeom prst="rect">
            <a:avLst/>
          </a:prstGeom>
        </p:spPr>
      </p:pic>
      <p:sp>
        <p:nvSpPr>
          <p:cNvPr id="8" name="TextBox 7">
            <a:extLst>
              <a:ext uri="{FF2B5EF4-FFF2-40B4-BE49-F238E27FC236}">
                <a16:creationId xmlns:a16="http://schemas.microsoft.com/office/drawing/2014/main" id="{7115103B-DB89-4CEC-ABE9-4B3B351C5552}"/>
              </a:ext>
            </a:extLst>
          </p:cNvPr>
          <p:cNvSpPr txBox="1"/>
          <p:nvPr userDrawn="1"/>
        </p:nvSpPr>
        <p:spPr>
          <a:xfrm>
            <a:off x="1593835" y="6163269"/>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9" name="Picture 8" descr="A picture containing cup&#10;&#10;Description automatically generated">
            <a:extLst>
              <a:ext uri="{FF2B5EF4-FFF2-40B4-BE49-F238E27FC236}">
                <a16:creationId xmlns:a16="http://schemas.microsoft.com/office/drawing/2014/main" id="{410164A6-CFB8-498A-9E45-795BB37A867C}"/>
              </a:ext>
            </a:extLst>
          </p:cNvPr>
          <p:cNvPicPr>
            <a:picLocks noChangeAspect="1"/>
          </p:cNvPicPr>
          <p:nvPr userDrawn="1"/>
        </p:nvPicPr>
        <p:blipFill>
          <a:blip r:embed="rId5"/>
          <a:stretch>
            <a:fillRect/>
          </a:stretch>
        </p:blipFill>
        <p:spPr>
          <a:xfrm>
            <a:off x="785650" y="5967388"/>
            <a:ext cx="773757" cy="760998"/>
          </a:xfrm>
          <a:prstGeom prst="rect">
            <a:avLst/>
          </a:prstGeom>
        </p:spPr>
      </p:pic>
    </p:spTree>
    <p:extLst>
      <p:ext uri="{BB962C8B-B14F-4D97-AF65-F5344CB8AC3E}">
        <p14:creationId xmlns:p14="http://schemas.microsoft.com/office/powerpoint/2010/main" val="16530904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2BE7CB-04AA-4542-9200-874B58C6CC0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spTree>
    <p:extLst>
      <p:ext uri="{BB962C8B-B14F-4D97-AF65-F5344CB8AC3E}">
        <p14:creationId xmlns:p14="http://schemas.microsoft.com/office/powerpoint/2010/main" val="26765151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Lst>
  <p:txStyles>
    <p:titleStyle>
      <a:lvl1pPr algn="l" defTabSz="608013" rtl="0" eaLnBrk="1" fontAlgn="base" hangingPunct="1">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png"/></Relationships>
</file>

<file path=ppt/slides/_rels/slide4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7.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2.png"/><Relationship Id="rId4" Type="http://schemas.openxmlformats.org/officeDocument/2006/relationships/image" Target="../media/image91.png"/></Relationships>
</file>

<file path=ppt/slides/_rels/slide5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5.em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320" y="2941984"/>
            <a:ext cx="10336371" cy="2743200"/>
          </a:xfrm>
        </p:spPr>
        <p:txBody>
          <a:bodyPr/>
          <a:lstStyle/>
          <a:p>
            <a:r>
              <a:rPr lang="en-US" dirty="0"/>
              <a:t>Sensor Theory  Understanding the Hardware </a:t>
            </a:r>
            <a:endParaRPr lang="en-US" sz="2400" dirty="0"/>
          </a:p>
        </p:txBody>
      </p:sp>
    </p:spTree>
    <p:extLst>
      <p:ext uri="{BB962C8B-B14F-4D97-AF65-F5344CB8AC3E}">
        <p14:creationId xmlns:p14="http://schemas.microsoft.com/office/powerpoint/2010/main" val="907050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Characteristics</a:t>
            </a:r>
          </a:p>
        </p:txBody>
      </p:sp>
      <p:pic>
        <p:nvPicPr>
          <p:cNvPr id="6" name="Picture 5"/>
          <p:cNvPicPr>
            <a:picLocks noChangeAspect="1"/>
          </p:cNvPicPr>
          <p:nvPr/>
        </p:nvPicPr>
        <p:blipFill rotWithShape="1">
          <a:blip r:embed="rId2"/>
          <a:srcRect t="1660" b="-1"/>
          <a:stretch/>
        </p:blipFill>
        <p:spPr>
          <a:xfrm>
            <a:off x="4050658" y="605158"/>
            <a:ext cx="7900709" cy="5405178"/>
          </a:xfrm>
          <a:prstGeom prst="rect">
            <a:avLst/>
          </a:prstGeom>
        </p:spPr>
      </p:pic>
      <p:sp>
        <p:nvSpPr>
          <p:cNvPr id="7" name="TextBox 6"/>
          <p:cNvSpPr txBox="1"/>
          <p:nvPr/>
        </p:nvSpPr>
        <p:spPr>
          <a:xfrm>
            <a:off x="684461" y="2194778"/>
            <a:ext cx="3106972" cy="2031325"/>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When using acoustic measurements the speed of sound affects the result. </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Each of the items in this image affect the speed of sound.</a:t>
            </a:r>
          </a:p>
        </p:txBody>
      </p:sp>
    </p:spTree>
    <p:extLst>
      <p:ext uri="{BB962C8B-B14F-4D97-AF65-F5344CB8AC3E}">
        <p14:creationId xmlns:p14="http://schemas.microsoft.com/office/powerpoint/2010/main" val="789520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Sound Velocity Profile (Sound speed cast) – Why we measure.  </a:t>
            </a:r>
          </a:p>
        </p:txBody>
      </p:sp>
      <p:sp>
        <p:nvSpPr>
          <p:cNvPr id="6" name="TextBox 5"/>
          <p:cNvSpPr txBox="1"/>
          <p:nvPr/>
        </p:nvSpPr>
        <p:spPr>
          <a:xfrm>
            <a:off x="457320" y="511307"/>
            <a:ext cx="7564134" cy="7017306"/>
          </a:xfrm>
          <a:prstGeom prst="rect">
            <a:avLst/>
          </a:prstGeom>
          <a:noFill/>
        </p:spPr>
        <p:txBody>
          <a:bodyPr wrap="square" rtlCol="0">
            <a:spAutoFit/>
          </a:bodyPr>
          <a:lstStyle/>
          <a:p>
            <a:r>
              <a:rPr lang="en-US" dirty="0">
                <a:solidFill>
                  <a:schemeClr val="tx1">
                    <a:lumMod val="65000"/>
                    <a:lumOff val="35000"/>
                  </a:schemeClr>
                </a:solidFill>
              </a:rPr>
              <a:t>Measure travel time from the sonar to the reflected Seabed. To get a proper distance we need to know speed of sound through the water column. </a:t>
            </a:r>
          </a:p>
          <a:p>
            <a:endParaRPr lang="en-US" dirty="0">
              <a:solidFill>
                <a:schemeClr val="tx1">
                  <a:lumMod val="65000"/>
                  <a:lumOff val="35000"/>
                </a:schemeClr>
              </a:solidFill>
            </a:endParaRPr>
          </a:p>
          <a:p>
            <a:r>
              <a:rPr lang="en-US" dirty="0">
                <a:solidFill>
                  <a:srgbClr val="FF0000"/>
                </a:solidFill>
              </a:rPr>
              <a:t>Speed of Sound </a:t>
            </a:r>
            <a:r>
              <a:rPr lang="en-US" dirty="0">
                <a:solidFill>
                  <a:schemeClr val="tx1">
                    <a:lumMod val="65000"/>
                    <a:lumOff val="35000"/>
                  </a:schemeClr>
                </a:solidFill>
              </a:rPr>
              <a:t>* Time  = Distance</a:t>
            </a:r>
          </a:p>
          <a:p>
            <a:endParaRPr lang="en-US" dirty="0">
              <a:solidFill>
                <a:schemeClr val="tx1">
                  <a:lumMod val="65000"/>
                  <a:lumOff val="35000"/>
                </a:schemeClr>
              </a:solidFill>
            </a:endParaRPr>
          </a:p>
          <a:p>
            <a:r>
              <a:rPr lang="en-US" dirty="0">
                <a:solidFill>
                  <a:schemeClr val="tx1">
                    <a:lumMod val="65000"/>
                    <a:lumOff val="35000"/>
                  </a:schemeClr>
                </a:solidFill>
              </a:rPr>
              <a:t>If improperly measured then depth measurements will be incorrect.</a:t>
            </a:r>
          </a:p>
          <a:p>
            <a:endParaRPr lang="en-US" dirty="0">
              <a:solidFill>
                <a:schemeClr val="tx1">
                  <a:lumMod val="65000"/>
                  <a:lumOff val="35000"/>
                </a:schemeClr>
              </a:solidFill>
            </a:endParaRPr>
          </a:p>
          <a:p>
            <a:r>
              <a:rPr lang="en-US" dirty="0">
                <a:solidFill>
                  <a:schemeClr val="tx1">
                    <a:lumMod val="65000"/>
                    <a:lumOff val="35000"/>
                  </a:schemeClr>
                </a:solidFill>
              </a:rPr>
              <a:t>Speed of sound impacted by </a:t>
            </a:r>
          </a:p>
          <a:p>
            <a:pPr marL="285750" indent="-285750">
              <a:buFont typeface="Arial" panose="020B0604020202020204" pitchFamily="34" charset="0"/>
              <a:buChar char="•"/>
            </a:pPr>
            <a:r>
              <a:rPr lang="en-US" dirty="0">
                <a:solidFill>
                  <a:schemeClr val="tx1">
                    <a:lumMod val="65000"/>
                    <a:lumOff val="35000"/>
                  </a:schemeClr>
                </a:solidFill>
              </a:rPr>
              <a:t>Temperature</a:t>
            </a:r>
          </a:p>
          <a:p>
            <a:pPr marL="285750" indent="-285750">
              <a:buFont typeface="Arial" panose="020B0604020202020204" pitchFamily="34" charset="0"/>
              <a:buChar char="•"/>
            </a:pPr>
            <a:r>
              <a:rPr lang="en-US" dirty="0">
                <a:solidFill>
                  <a:schemeClr val="tx1">
                    <a:lumMod val="65000"/>
                    <a:lumOff val="35000"/>
                  </a:schemeClr>
                </a:solidFill>
              </a:rPr>
              <a:t>Salinity/Conductivity</a:t>
            </a:r>
          </a:p>
          <a:p>
            <a:pPr marL="285750" indent="-285750">
              <a:buFont typeface="Arial" panose="020B0604020202020204" pitchFamily="34" charset="0"/>
              <a:buChar char="•"/>
            </a:pPr>
            <a:r>
              <a:rPr lang="en-US" dirty="0">
                <a:solidFill>
                  <a:schemeClr val="tx1">
                    <a:lumMod val="65000"/>
                    <a:lumOff val="35000"/>
                  </a:schemeClr>
                </a:solidFill>
              </a:rPr>
              <a:t>Pressure</a:t>
            </a:r>
          </a:p>
          <a:p>
            <a:pPr marL="285750" indent="-285750">
              <a:buFont typeface="Arial" panose="020B0604020202020204" pitchFamily="34" charset="0"/>
              <a:buChar char="•"/>
            </a:pPr>
            <a:endParaRPr lang="en-US" dirty="0">
              <a:solidFill>
                <a:schemeClr val="tx1">
                  <a:lumMod val="65000"/>
                  <a:lumOff val="35000"/>
                </a:schemeClr>
              </a:solidFill>
            </a:endParaRPr>
          </a:p>
          <a:p>
            <a:r>
              <a:rPr lang="en-US" dirty="0">
                <a:solidFill>
                  <a:schemeClr val="tx1">
                    <a:lumMod val="65000"/>
                    <a:lumOff val="35000"/>
                  </a:schemeClr>
                </a:solidFill>
              </a:rPr>
              <a:t>Single beam – Requires AVERAGE speed of sound of the water column</a:t>
            </a:r>
          </a:p>
          <a:p>
            <a:r>
              <a:rPr lang="en-US" dirty="0" err="1">
                <a:solidFill>
                  <a:schemeClr val="tx1">
                    <a:lumMod val="65000"/>
                    <a:lumOff val="35000"/>
                  </a:schemeClr>
                </a:solidFill>
              </a:rPr>
              <a:t>Multibeam</a:t>
            </a:r>
            <a:r>
              <a:rPr lang="en-US" dirty="0">
                <a:solidFill>
                  <a:schemeClr val="tx1">
                    <a:lumMod val="65000"/>
                    <a:lumOff val="35000"/>
                  </a:schemeClr>
                </a:solidFill>
              </a:rPr>
              <a:t> – Requires FULL PROFILES showing all changes in sound speed</a:t>
            </a:r>
          </a:p>
          <a:p>
            <a:endParaRPr lang="en-US" dirty="0">
              <a:solidFill>
                <a:schemeClr val="tx1">
                  <a:lumMod val="65000"/>
                  <a:lumOff val="35000"/>
                </a:schemeClr>
              </a:solidFill>
            </a:endParaRPr>
          </a:p>
          <a:p>
            <a:r>
              <a:rPr lang="en-US" dirty="0">
                <a:solidFill>
                  <a:srgbClr val="FF0000"/>
                </a:solidFill>
              </a:rPr>
              <a:t>*Take frequent Sound speed measurements in environments with changing water conditions. Especially for </a:t>
            </a:r>
            <a:r>
              <a:rPr lang="en-US" dirty="0" err="1">
                <a:solidFill>
                  <a:srgbClr val="FF0000"/>
                </a:solidFill>
              </a:rPr>
              <a:t>multibeam</a:t>
            </a:r>
            <a:r>
              <a:rPr lang="en-US" dirty="0">
                <a:solidFill>
                  <a:srgbClr val="FF0000"/>
                </a:solidFill>
              </a:rPr>
              <a:t> surveys!!!</a:t>
            </a:r>
          </a:p>
          <a:p>
            <a:r>
              <a:rPr lang="en-US" dirty="0">
                <a:solidFill>
                  <a:schemeClr val="tx1">
                    <a:lumMod val="65000"/>
                    <a:lumOff val="35000"/>
                  </a:schemeClr>
                </a:solidFill>
              </a:rPr>
              <a:t> </a:t>
            </a:r>
          </a:p>
          <a:p>
            <a:endParaRPr lang="en-US" dirty="0">
              <a:solidFill>
                <a:schemeClr val="tx1">
                  <a:lumMod val="65000"/>
                  <a:lumOff val="35000"/>
                </a:schemeClr>
              </a:solidFill>
            </a:endParaRPr>
          </a:p>
          <a:p>
            <a:endParaRPr lang="en-US" dirty="0">
              <a:solidFill>
                <a:schemeClr val="tx1">
                  <a:lumMod val="65000"/>
                  <a:lumOff val="35000"/>
                </a:schemeClr>
              </a:solidFill>
            </a:endParaRPr>
          </a:p>
          <a:p>
            <a:endParaRPr lang="en-US" dirty="0">
              <a:solidFill>
                <a:schemeClr val="tx1">
                  <a:lumMod val="65000"/>
                  <a:lumOff val="35000"/>
                </a:schemeClr>
              </a:solidFill>
            </a:endParaRPr>
          </a:p>
          <a:p>
            <a:endParaRPr lang="en-US" dirty="0">
              <a:solidFill>
                <a:schemeClr val="tx1">
                  <a:lumMod val="65000"/>
                  <a:lumOff val="35000"/>
                </a:schemeClr>
              </a:solidFill>
            </a:endParaRPr>
          </a:p>
          <a:p>
            <a:endParaRPr lang="en-US" dirty="0">
              <a:solidFill>
                <a:schemeClr val="tx1">
                  <a:lumMod val="65000"/>
                  <a:lumOff val="35000"/>
                </a:schemeClr>
              </a:solidFill>
            </a:endParaRPr>
          </a:p>
        </p:txBody>
      </p:sp>
      <p:grpSp>
        <p:nvGrpSpPr>
          <p:cNvPr id="10" name="Group 9"/>
          <p:cNvGrpSpPr/>
          <p:nvPr/>
        </p:nvGrpSpPr>
        <p:grpSpPr>
          <a:xfrm>
            <a:off x="7625008" y="4487159"/>
            <a:ext cx="3093268" cy="1710278"/>
            <a:chOff x="7860678" y="3555869"/>
            <a:chExt cx="4146130" cy="2302203"/>
          </a:xfrm>
        </p:grpSpPr>
        <p:pic>
          <p:nvPicPr>
            <p:cNvPr id="3" name="Picture 2"/>
            <p:cNvPicPr>
              <a:picLocks noChangeAspect="1"/>
            </p:cNvPicPr>
            <p:nvPr/>
          </p:nvPicPr>
          <p:blipFill>
            <a:blip r:embed="rId2"/>
            <a:stretch>
              <a:fillRect/>
            </a:stretch>
          </p:blipFill>
          <p:spPr>
            <a:xfrm>
              <a:off x="7860678" y="3555869"/>
              <a:ext cx="4146130" cy="2194481"/>
            </a:xfrm>
            <a:prstGeom prst="rect">
              <a:avLst/>
            </a:prstGeom>
          </p:spPr>
        </p:pic>
        <p:sp>
          <p:nvSpPr>
            <p:cNvPr id="7" name="TextBox 6"/>
            <p:cNvSpPr txBox="1"/>
            <p:nvPr/>
          </p:nvSpPr>
          <p:spPr>
            <a:xfrm>
              <a:off x="7860678" y="5642628"/>
              <a:ext cx="3648174" cy="215444"/>
            </a:xfrm>
            <a:prstGeom prst="rect">
              <a:avLst/>
            </a:prstGeom>
            <a:noFill/>
          </p:spPr>
          <p:txBody>
            <a:bodyPr wrap="square" rtlCol="0">
              <a:spAutoFit/>
            </a:bodyPr>
            <a:lstStyle/>
            <a:p>
              <a:r>
                <a:rPr lang="en-US" sz="800" dirty="0"/>
                <a:t>*AML Oceanographic</a:t>
              </a:r>
            </a:p>
          </p:txBody>
        </p:sp>
      </p:grpSp>
      <p:pic>
        <p:nvPicPr>
          <p:cNvPr id="12" name="Picture 11"/>
          <p:cNvPicPr>
            <a:picLocks noChangeAspect="1"/>
          </p:cNvPicPr>
          <p:nvPr/>
        </p:nvPicPr>
        <p:blipFill>
          <a:blip r:embed="rId3"/>
          <a:stretch>
            <a:fillRect/>
          </a:stretch>
        </p:blipFill>
        <p:spPr>
          <a:xfrm>
            <a:off x="8576182" y="711282"/>
            <a:ext cx="2604008" cy="3523639"/>
          </a:xfrm>
          <a:prstGeom prst="rect">
            <a:avLst/>
          </a:prstGeom>
        </p:spPr>
      </p:pic>
    </p:spTree>
    <p:extLst>
      <p:ext uri="{BB962C8B-B14F-4D97-AF65-F5344CB8AC3E}">
        <p14:creationId xmlns:p14="http://schemas.microsoft.com/office/powerpoint/2010/main" val="357132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Signal Ray Tracing</a:t>
            </a:r>
          </a:p>
        </p:txBody>
      </p:sp>
      <p:grpSp>
        <p:nvGrpSpPr>
          <p:cNvPr id="35" name="Group 34"/>
          <p:cNvGrpSpPr/>
          <p:nvPr/>
        </p:nvGrpSpPr>
        <p:grpSpPr>
          <a:xfrm>
            <a:off x="708418" y="994044"/>
            <a:ext cx="10537097" cy="4732988"/>
            <a:chOff x="514773" y="1212395"/>
            <a:chExt cx="8148320" cy="4640362"/>
          </a:xfrm>
        </p:grpSpPr>
        <p:sp>
          <p:nvSpPr>
            <p:cNvPr id="10" name="Rectangle 9"/>
            <p:cNvSpPr/>
            <p:nvPr/>
          </p:nvSpPr>
          <p:spPr>
            <a:xfrm>
              <a:off x="514773" y="4172529"/>
              <a:ext cx="8148320" cy="1112593"/>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Freeform 3"/>
            <p:cNvSpPr/>
            <p:nvPr/>
          </p:nvSpPr>
          <p:spPr>
            <a:xfrm>
              <a:off x="562187" y="2838027"/>
              <a:ext cx="8100906" cy="176566"/>
            </a:xfrm>
            <a:custGeom>
              <a:avLst/>
              <a:gdLst>
                <a:gd name="connsiteX0" fmla="*/ 0 w 8100906"/>
                <a:gd name="connsiteY0" fmla="*/ 155786 h 176566"/>
                <a:gd name="connsiteX1" fmla="*/ 54186 w 8100906"/>
                <a:gd name="connsiteY1" fmla="*/ 162560 h 176566"/>
                <a:gd name="connsiteX2" fmla="*/ 115146 w 8100906"/>
                <a:gd name="connsiteY2" fmla="*/ 142240 h 176566"/>
                <a:gd name="connsiteX3" fmla="*/ 149013 w 8100906"/>
                <a:gd name="connsiteY3" fmla="*/ 135466 h 176566"/>
                <a:gd name="connsiteX4" fmla="*/ 196426 w 8100906"/>
                <a:gd name="connsiteY4" fmla="*/ 128693 h 176566"/>
                <a:gd name="connsiteX5" fmla="*/ 237066 w 8100906"/>
                <a:gd name="connsiteY5" fmla="*/ 121920 h 176566"/>
                <a:gd name="connsiteX6" fmla="*/ 284480 w 8100906"/>
                <a:gd name="connsiteY6" fmla="*/ 115146 h 176566"/>
                <a:gd name="connsiteX7" fmla="*/ 318346 w 8100906"/>
                <a:gd name="connsiteY7" fmla="*/ 108373 h 176566"/>
                <a:gd name="connsiteX8" fmla="*/ 453813 w 8100906"/>
                <a:gd name="connsiteY8" fmla="*/ 101600 h 176566"/>
                <a:gd name="connsiteX9" fmla="*/ 501226 w 8100906"/>
                <a:gd name="connsiteY9" fmla="*/ 88053 h 176566"/>
                <a:gd name="connsiteX10" fmla="*/ 548640 w 8100906"/>
                <a:gd name="connsiteY10" fmla="*/ 60960 h 176566"/>
                <a:gd name="connsiteX11" fmla="*/ 582506 w 8100906"/>
                <a:gd name="connsiteY11" fmla="*/ 47413 h 176566"/>
                <a:gd name="connsiteX12" fmla="*/ 623146 w 8100906"/>
                <a:gd name="connsiteY12" fmla="*/ 33866 h 176566"/>
                <a:gd name="connsiteX13" fmla="*/ 684106 w 8100906"/>
                <a:gd name="connsiteY13" fmla="*/ 0 h 176566"/>
                <a:gd name="connsiteX14" fmla="*/ 792480 w 8100906"/>
                <a:gd name="connsiteY14" fmla="*/ 6773 h 176566"/>
                <a:gd name="connsiteX15" fmla="*/ 833120 w 8100906"/>
                <a:gd name="connsiteY15" fmla="*/ 27093 h 176566"/>
                <a:gd name="connsiteX16" fmla="*/ 860213 w 8100906"/>
                <a:gd name="connsiteY16" fmla="*/ 33866 h 176566"/>
                <a:gd name="connsiteX17" fmla="*/ 914400 w 8100906"/>
                <a:gd name="connsiteY17" fmla="*/ 54186 h 176566"/>
                <a:gd name="connsiteX18" fmla="*/ 975360 w 8100906"/>
                <a:gd name="connsiteY18" fmla="*/ 67733 h 176566"/>
                <a:gd name="connsiteX19" fmla="*/ 1029546 w 8100906"/>
                <a:gd name="connsiteY19" fmla="*/ 88053 h 176566"/>
                <a:gd name="connsiteX20" fmla="*/ 1083733 w 8100906"/>
                <a:gd name="connsiteY20" fmla="*/ 101600 h 176566"/>
                <a:gd name="connsiteX21" fmla="*/ 1131146 w 8100906"/>
                <a:gd name="connsiteY21" fmla="*/ 115146 h 176566"/>
                <a:gd name="connsiteX22" fmla="*/ 1151466 w 8100906"/>
                <a:gd name="connsiteY22" fmla="*/ 121920 h 176566"/>
                <a:gd name="connsiteX23" fmla="*/ 1225973 w 8100906"/>
                <a:gd name="connsiteY23" fmla="*/ 142240 h 176566"/>
                <a:gd name="connsiteX24" fmla="*/ 1320800 w 8100906"/>
                <a:gd name="connsiteY24" fmla="*/ 135466 h 176566"/>
                <a:gd name="connsiteX25" fmla="*/ 1429173 w 8100906"/>
                <a:gd name="connsiteY25" fmla="*/ 121920 h 176566"/>
                <a:gd name="connsiteX26" fmla="*/ 1571413 w 8100906"/>
                <a:gd name="connsiteY26" fmla="*/ 128693 h 176566"/>
                <a:gd name="connsiteX27" fmla="*/ 1598506 w 8100906"/>
                <a:gd name="connsiteY27" fmla="*/ 135466 h 176566"/>
                <a:gd name="connsiteX28" fmla="*/ 1639146 w 8100906"/>
                <a:gd name="connsiteY28" fmla="*/ 149013 h 176566"/>
                <a:gd name="connsiteX29" fmla="*/ 1713653 w 8100906"/>
                <a:gd name="connsiteY29" fmla="*/ 155786 h 176566"/>
                <a:gd name="connsiteX30" fmla="*/ 1747520 w 8100906"/>
                <a:gd name="connsiteY30" fmla="*/ 162560 h 176566"/>
                <a:gd name="connsiteX31" fmla="*/ 1774613 w 8100906"/>
                <a:gd name="connsiteY31" fmla="*/ 169333 h 176566"/>
                <a:gd name="connsiteX32" fmla="*/ 1835573 w 8100906"/>
                <a:gd name="connsiteY32" fmla="*/ 176106 h 176566"/>
                <a:gd name="connsiteX33" fmla="*/ 1977813 w 8100906"/>
                <a:gd name="connsiteY33" fmla="*/ 169333 h 176566"/>
                <a:gd name="connsiteX34" fmla="*/ 2052320 w 8100906"/>
                <a:gd name="connsiteY34" fmla="*/ 149013 h 176566"/>
                <a:gd name="connsiteX35" fmla="*/ 2086186 w 8100906"/>
                <a:gd name="connsiteY35" fmla="*/ 142240 h 176566"/>
                <a:gd name="connsiteX36" fmla="*/ 2255520 w 8100906"/>
                <a:gd name="connsiteY36" fmla="*/ 149013 h 176566"/>
                <a:gd name="connsiteX37" fmla="*/ 2309706 w 8100906"/>
                <a:gd name="connsiteY37" fmla="*/ 155786 h 176566"/>
                <a:gd name="connsiteX38" fmla="*/ 2404533 w 8100906"/>
                <a:gd name="connsiteY38" fmla="*/ 162560 h 176566"/>
                <a:gd name="connsiteX39" fmla="*/ 2479040 w 8100906"/>
                <a:gd name="connsiteY39" fmla="*/ 169333 h 176566"/>
                <a:gd name="connsiteX40" fmla="*/ 2512906 w 8100906"/>
                <a:gd name="connsiteY40" fmla="*/ 176106 h 176566"/>
                <a:gd name="connsiteX41" fmla="*/ 2736426 w 8100906"/>
                <a:gd name="connsiteY41" fmla="*/ 162560 h 176566"/>
                <a:gd name="connsiteX42" fmla="*/ 2777066 w 8100906"/>
                <a:gd name="connsiteY42" fmla="*/ 142240 h 176566"/>
                <a:gd name="connsiteX43" fmla="*/ 2831253 w 8100906"/>
                <a:gd name="connsiteY43" fmla="*/ 128693 h 176566"/>
                <a:gd name="connsiteX44" fmla="*/ 2878666 w 8100906"/>
                <a:gd name="connsiteY44" fmla="*/ 121920 h 176566"/>
                <a:gd name="connsiteX45" fmla="*/ 2912533 w 8100906"/>
                <a:gd name="connsiteY45" fmla="*/ 115146 h 176566"/>
                <a:gd name="connsiteX46" fmla="*/ 3020906 w 8100906"/>
                <a:gd name="connsiteY46" fmla="*/ 108373 h 176566"/>
                <a:gd name="connsiteX47" fmla="*/ 3495040 w 8100906"/>
                <a:gd name="connsiteY47" fmla="*/ 121920 h 176566"/>
                <a:gd name="connsiteX48" fmla="*/ 3603413 w 8100906"/>
                <a:gd name="connsiteY48" fmla="*/ 115146 h 176566"/>
                <a:gd name="connsiteX49" fmla="*/ 3745653 w 8100906"/>
                <a:gd name="connsiteY49" fmla="*/ 101600 h 176566"/>
                <a:gd name="connsiteX50" fmla="*/ 3833706 w 8100906"/>
                <a:gd name="connsiteY50" fmla="*/ 88053 h 176566"/>
                <a:gd name="connsiteX51" fmla="*/ 3860800 w 8100906"/>
                <a:gd name="connsiteY51" fmla="*/ 74506 h 176566"/>
                <a:gd name="connsiteX52" fmla="*/ 3887893 w 8100906"/>
                <a:gd name="connsiteY52" fmla="*/ 67733 h 176566"/>
                <a:gd name="connsiteX53" fmla="*/ 4192693 w 8100906"/>
                <a:gd name="connsiteY53" fmla="*/ 74506 h 176566"/>
                <a:gd name="connsiteX54" fmla="*/ 4267200 w 8100906"/>
                <a:gd name="connsiteY54" fmla="*/ 101600 h 176566"/>
                <a:gd name="connsiteX55" fmla="*/ 4287520 w 8100906"/>
                <a:gd name="connsiteY55" fmla="*/ 108373 h 176566"/>
                <a:gd name="connsiteX56" fmla="*/ 4321386 w 8100906"/>
                <a:gd name="connsiteY56" fmla="*/ 121920 h 176566"/>
                <a:gd name="connsiteX57" fmla="*/ 4348480 w 8100906"/>
                <a:gd name="connsiteY57" fmla="*/ 128693 h 176566"/>
                <a:gd name="connsiteX58" fmla="*/ 4368800 w 8100906"/>
                <a:gd name="connsiteY58" fmla="*/ 135466 h 176566"/>
                <a:gd name="connsiteX59" fmla="*/ 4389120 w 8100906"/>
                <a:gd name="connsiteY59" fmla="*/ 149013 h 176566"/>
                <a:gd name="connsiteX60" fmla="*/ 4599093 w 8100906"/>
                <a:gd name="connsiteY60" fmla="*/ 149013 h 176566"/>
                <a:gd name="connsiteX61" fmla="*/ 5323840 w 8100906"/>
                <a:gd name="connsiteY61" fmla="*/ 149013 h 176566"/>
                <a:gd name="connsiteX62" fmla="*/ 5350933 w 8100906"/>
                <a:gd name="connsiteY62" fmla="*/ 142240 h 176566"/>
                <a:gd name="connsiteX63" fmla="*/ 5438986 w 8100906"/>
                <a:gd name="connsiteY63" fmla="*/ 128693 h 176566"/>
                <a:gd name="connsiteX64" fmla="*/ 5486400 w 8100906"/>
                <a:gd name="connsiteY64" fmla="*/ 115146 h 176566"/>
                <a:gd name="connsiteX65" fmla="*/ 5513493 w 8100906"/>
                <a:gd name="connsiteY65" fmla="*/ 108373 h 176566"/>
                <a:gd name="connsiteX66" fmla="*/ 5601546 w 8100906"/>
                <a:gd name="connsiteY66" fmla="*/ 94826 h 176566"/>
                <a:gd name="connsiteX67" fmla="*/ 5764106 w 8100906"/>
                <a:gd name="connsiteY67" fmla="*/ 81280 h 176566"/>
                <a:gd name="connsiteX68" fmla="*/ 5845386 w 8100906"/>
                <a:gd name="connsiteY68" fmla="*/ 67733 h 176566"/>
                <a:gd name="connsiteX69" fmla="*/ 5872480 w 8100906"/>
                <a:gd name="connsiteY69" fmla="*/ 60960 h 176566"/>
                <a:gd name="connsiteX70" fmla="*/ 5946986 w 8100906"/>
                <a:gd name="connsiteY70" fmla="*/ 54186 h 176566"/>
                <a:gd name="connsiteX71" fmla="*/ 6461760 w 8100906"/>
                <a:gd name="connsiteY71" fmla="*/ 40640 h 176566"/>
                <a:gd name="connsiteX72" fmla="*/ 6515946 w 8100906"/>
                <a:gd name="connsiteY72" fmla="*/ 27093 h 176566"/>
                <a:gd name="connsiteX73" fmla="*/ 6556586 w 8100906"/>
                <a:gd name="connsiteY73" fmla="*/ 13546 h 176566"/>
                <a:gd name="connsiteX74" fmla="*/ 6610773 w 8100906"/>
                <a:gd name="connsiteY74" fmla="*/ 0 h 176566"/>
                <a:gd name="connsiteX75" fmla="*/ 6874933 w 8100906"/>
                <a:gd name="connsiteY75" fmla="*/ 6773 h 176566"/>
                <a:gd name="connsiteX76" fmla="*/ 6969760 w 8100906"/>
                <a:gd name="connsiteY76" fmla="*/ 20320 h 176566"/>
                <a:gd name="connsiteX77" fmla="*/ 7105226 w 8100906"/>
                <a:gd name="connsiteY77" fmla="*/ 27093 h 176566"/>
                <a:gd name="connsiteX78" fmla="*/ 7152640 w 8100906"/>
                <a:gd name="connsiteY78" fmla="*/ 33866 h 176566"/>
                <a:gd name="connsiteX79" fmla="*/ 7172960 w 8100906"/>
                <a:gd name="connsiteY79" fmla="*/ 47413 h 176566"/>
                <a:gd name="connsiteX80" fmla="*/ 7200053 w 8100906"/>
                <a:gd name="connsiteY80" fmla="*/ 54186 h 176566"/>
                <a:gd name="connsiteX81" fmla="*/ 7227146 w 8100906"/>
                <a:gd name="connsiteY81" fmla="*/ 67733 h 176566"/>
                <a:gd name="connsiteX82" fmla="*/ 7267786 w 8100906"/>
                <a:gd name="connsiteY82" fmla="*/ 74506 h 176566"/>
                <a:gd name="connsiteX83" fmla="*/ 7504853 w 8100906"/>
                <a:gd name="connsiteY83" fmla="*/ 81280 h 176566"/>
                <a:gd name="connsiteX84" fmla="*/ 7667413 w 8100906"/>
                <a:gd name="connsiteY84" fmla="*/ 74506 h 176566"/>
                <a:gd name="connsiteX85" fmla="*/ 7755466 w 8100906"/>
                <a:gd name="connsiteY85" fmla="*/ 67733 h 176566"/>
                <a:gd name="connsiteX86" fmla="*/ 8100906 w 8100906"/>
                <a:gd name="connsiteY86" fmla="*/ 60960 h 17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8100906" h="176566">
                  <a:moveTo>
                    <a:pt x="0" y="155786"/>
                  </a:moveTo>
                  <a:cubicBezTo>
                    <a:pt x="18062" y="158044"/>
                    <a:pt x="36108" y="164687"/>
                    <a:pt x="54186" y="162560"/>
                  </a:cubicBezTo>
                  <a:cubicBezTo>
                    <a:pt x="75458" y="160057"/>
                    <a:pt x="94551" y="148124"/>
                    <a:pt x="115146" y="142240"/>
                  </a:cubicBezTo>
                  <a:cubicBezTo>
                    <a:pt x="126216" y="139077"/>
                    <a:pt x="137657" y="137359"/>
                    <a:pt x="149013" y="135466"/>
                  </a:cubicBezTo>
                  <a:cubicBezTo>
                    <a:pt x="164761" y="132841"/>
                    <a:pt x="180647" y="131120"/>
                    <a:pt x="196426" y="128693"/>
                  </a:cubicBezTo>
                  <a:cubicBezTo>
                    <a:pt x="210000" y="126605"/>
                    <a:pt x="223492" y="124008"/>
                    <a:pt x="237066" y="121920"/>
                  </a:cubicBezTo>
                  <a:cubicBezTo>
                    <a:pt x="252845" y="119492"/>
                    <a:pt x="268732" y="117771"/>
                    <a:pt x="284480" y="115146"/>
                  </a:cubicBezTo>
                  <a:cubicBezTo>
                    <a:pt x="295836" y="113253"/>
                    <a:pt x="306870" y="109291"/>
                    <a:pt x="318346" y="108373"/>
                  </a:cubicBezTo>
                  <a:cubicBezTo>
                    <a:pt x="363414" y="104768"/>
                    <a:pt x="408657" y="103858"/>
                    <a:pt x="453813" y="101600"/>
                  </a:cubicBezTo>
                  <a:cubicBezTo>
                    <a:pt x="467555" y="98164"/>
                    <a:pt x="487627" y="93881"/>
                    <a:pt x="501226" y="88053"/>
                  </a:cubicBezTo>
                  <a:cubicBezTo>
                    <a:pt x="584330" y="52437"/>
                    <a:pt x="480633" y="94963"/>
                    <a:pt x="548640" y="60960"/>
                  </a:cubicBezTo>
                  <a:cubicBezTo>
                    <a:pt x="559515" y="55523"/>
                    <a:pt x="571080" y="51568"/>
                    <a:pt x="582506" y="47413"/>
                  </a:cubicBezTo>
                  <a:cubicBezTo>
                    <a:pt x="595926" y="42533"/>
                    <a:pt x="611265" y="41787"/>
                    <a:pt x="623146" y="33866"/>
                  </a:cubicBezTo>
                  <a:cubicBezTo>
                    <a:pt x="669727" y="2813"/>
                    <a:pt x="648340" y="11921"/>
                    <a:pt x="684106" y="0"/>
                  </a:cubicBezTo>
                  <a:cubicBezTo>
                    <a:pt x="720231" y="2258"/>
                    <a:pt x="756869" y="298"/>
                    <a:pt x="792480" y="6773"/>
                  </a:cubicBezTo>
                  <a:cubicBezTo>
                    <a:pt x="807381" y="9482"/>
                    <a:pt x="819058" y="21468"/>
                    <a:pt x="833120" y="27093"/>
                  </a:cubicBezTo>
                  <a:cubicBezTo>
                    <a:pt x="841763" y="30550"/>
                    <a:pt x="851382" y="30922"/>
                    <a:pt x="860213" y="33866"/>
                  </a:cubicBezTo>
                  <a:cubicBezTo>
                    <a:pt x="878514" y="39966"/>
                    <a:pt x="896099" y="48086"/>
                    <a:pt x="914400" y="54186"/>
                  </a:cubicBezTo>
                  <a:cubicBezTo>
                    <a:pt x="935272" y="61144"/>
                    <a:pt x="953871" y="62361"/>
                    <a:pt x="975360" y="67733"/>
                  </a:cubicBezTo>
                  <a:cubicBezTo>
                    <a:pt x="999258" y="73707"/>
                    <a:pt x="1002600" y="79762"/>
                    <a:pt x="1029546" y="88053"/>
                  </a:cubicBezTo>
                  <a:cubicBezTo>
                    <a:pt x="1047341" y="93529"/>
                    <a:pt x="1065831" y="96485"/>
                    <a:pt x="1083733" y="101600"/>
                  </a:cubicBezTo>
                  <a:lnTo>
                    <a:pt x="1131146" y="115146"/>
                  </a:lnTo>
                  <a:cubicBezTo>
                    <a:pt x="1137985" y="117198"/>
                    <a:pt x="1144578" y="120041"/>
                    <a:pt x="1151466" y="121920"/>
                  </a:cubicBezTo>
                  <a:cubicBezTo>
                    <a:pt x="1235497" y="144837"/>
                    <a:pt x="1179202" y="126648"/>
                    <a:pt x="1225973" y="142240"/>
                  </a:cubicBezTo>
                  <a:lnTo>
                    <a:pt x="1320800" y="135466"/>
                  </a:lnTo>
                  <a:cubicBezTo>
                    <a:pt x="1364436" y="131672"/>
                    <a:pt x="1387438" y="127882"/>
                    <a:pt x="1429173" y="121920"/>
                  </a:cubicBezTo>
                  <a:cubicBezTo>
                    <a:pt x="1476586" y="124178"/>
                    <a:pt x="1524097" y="124908"/>
                    <a:pt x="1571413" y="128693"/>
                  </a:cubicBezTo>
                  <a:cubicBezTo>
                    <a:pt x="1580692" y="129435"/>
                    <a:pt x="1589590" y="132791"/>
                    <a:pt x="1598506" y="135466"/>
                  </a:cubicBezTo>
                  <a:cubicBezTo>
                    <a:pt x="1612183" y="139569"/>
                    <a:pt x="1624925" y="147720"/>
                    <a:pt x="1639146" y="149013"/>
                  </a:cubicBezTo>
                  <a:lnTo>
                    <a:pt x="1713653" y="155786"/>
                  </a:lnTo>
                  <a:cubicBezTo>
                    <a:pt x="1724942" y="158044"/>
                    <a:pt x="1736282" y="160063"/>
                    <a:pt x="1747520" y="162560"/>
                  </a:cubicBezTo>
                  <a:cubicBezTo>
                    <a:pt x="1756607" y="164579"/>
                    <a:pt x="1765412" y="167918"/>
                    <a:pt x="1774613" y="169333"/>
                  </a:cubicBezTo>
                  <a:cubicBezTo>
                    <a:pt x="1794820" y="172442"/>
                    <a:pt x="1815253" y="173848"/>
                    <a:pt x="1835573" y="176106"/>
                  </a:cubicBezTo>
                  <a:cubicBezTo>
                    <a:pt x="1882986" y="173848"/>
                    <a:pt x="1930486" y="172973"/>
                    <a:pt x="1977813" y="169333"/>
                  </a:cubicBezTo>
                  <a:cubicBezTo>
                    <a:pt x="2022856" y="165868"/>
                    <a:pt x="2004264" y="158624"/>
                    <a:pt x="2052320" y="149013"/>
                  </a:cubicBezTo>
                  <a:lnTo>
                    <a:pt x="2086186" y="142240"/>
                  </a:lnTo>
                  <a:cubicBezTo>
                    <a:pt x="2142631" y="144498"/>
                    <a:pt x="2199134" y="145596"/>
                    <a:pt x="2255520" y="149013"/>
                  </a:cubicBezTo>
                  <a:cubicBezTo>
                    <a:pt x="2273689" y="150114"/>
                    <a:pt x="2291578" y="154138"/>
                    <a:pt x="2309706" y="155786"/>
                  </a:cubicBezTo>
                  <a:cubicBezTo>
                    <a:pt x="2341265" y="158655"/>
                    <a:pt x="2372944" y="160033"/>
                    <a:pt x="2404533" y="162560"/>
                  </a:cubicBezTo>
                  <a:cubicBezTo>
                    <a:pt x="2429392" y="164549"/>
                    <a:pt x="2454204" y="167075"/>
                    <a:pt x="2479040" y="169333"/>
                  </a:cubicBezTo>
                  <a:cubicBezTo>
                    <a:pt x="2490329" y="171591"/>
                    <a:pt x="2501394" y="176106"/>
                    <a:pt x="2512906" y="176106"/>
                  </a:cubicBezTo>
                  <a:cubicBezTo>
                    <a:pt x="2579915" y="176106"/>
                    <a:pt x="2664944" y="180431"/>
                    <a:pt x="2736426" y="162560"/>
                  </a:cubicBezTo>
                  <a:cubicBezTo>
                    <a:pt x="2805319" y="145336"/>
                    <a:pt x="2704230" y="168725"/>
                    <a:pt x="2777066" y="142240"/>
                  </a:cubicBezTo>
                  <a:cubicBezTo>
                    <a:pt x="2794563" y="135877"/>
                    <a:pt x="2812822" y="131326"/>
                    <a:pt x="2831253" y="128693"/>
                  </a:cubicBezTo>
                  <a:cubicBezTo>
                    <a:pt x="2847057" y="126435"/>
                    <a:pt x="2862918" y="124545"/>
                    <a:pt x="2878666" y="121920"/>
                  </a:cubicBezTo>
                  <a:cubicBezTo>
                    <a:pt x="2890022" y="120027"/>
                    <a:pt x="2901072" y="116238"/>
                    <a:pt x="2912533" y="115146"/>
                  </a:cubicBezTo>
                  <a:cubicBezTo>
                    <a:pt x="2948565" y="111714"/>
                    <a:pt x="2984782" y="110631"/>
                    <a:pt x="3020906" y="108373"/>
                  </a:cubicBezTo>
                  <a:lnTo>
                    <a:pt x="3495040" y="121920"/>
                  </a:lnTo>
                  <a:cubicBezTo>
                    <a:pt x="3531235" y="121920"/>
                    <a:pt x="3567289" y="117404"/>
                    <a:pt x="3603413" y="115146"/>
                  </a:cubicBezTo>
                  <a:cubicBezTo>
                    <a:pt x="3692468" y="100304"/>
                    <a:pt x="3593439" y="115438"/>
                    <a:pt x="3745653" y="101600"/>
                  </a:cubicBezTo>
                  <a:cubicBezTo>
                    <a:pt x="3764811" y="99858"/>
                    <a:pt x="3813320" y="91451"/>
                    <a:pt x="3833706" y="88053"/>
                  </a:cubicBezTo>
                  <a:cubicBezTo>
                    <a:pt x="3842737" y="83537"/>
                    <a:pt x="3851346" y="78051"/>
                    <a:pt x="3860800" y="74506"/>
                  </a:cubicBezTo>
                  <a:cubicBezTo>
                    <a:pt x="3869516" y="71237"/>
                    <a:pt x="3878584" y="67733"/>
                    <a:pt x="3887893" y="67733"/>
                  </a:cubicBezTo>
                  <a:cubicBezTo>
                    <a:pt x="3989518" y="67733"/>
                    <a:pt x="4091093" y="72248"/>
                    <a:pt x="4192693" y="74506"/>
                  </a:cubicBezTo>
                  <a:cubicBezTo>
                    <a:pt x="4309386" y="103680"/>
                    <a:pt x="4207512" y="71756"/>
                    <a:pt x="4267200" y="101600"/>
                  </a:cubicBezTo>
                  <a:cubicBezTo>
                    <a:pt x="4273586" y="104793"/>
                    <a:pt x="4280835" y="105866"/>
                    <a:pt x="4287520" y="108373"/>
                  </a:cubicBezTo>
                  <a:cubicBezTo>
                    <a:pt x="4298904" y="112642"/>
                    <a:pt x="4309852" y="118075"/>
                    <a:pt x="4321386" y="121920"/>
                  </a:cubicBezTo>
                  <a:cubicBezTo>
                    <a:pt x="4330218" y="124864"/>
                    <a:pt x="4339529" y="126136"/>
                    <a:pt x="4348480" y="128693"/>
                  </a:cubicBezTo>
                  <a:cubicBezTo>
                    <a:pt x="4355345" y="130654"/>
                    <a:pt x="4362027" y="133208"/>
                    <a:pt x="4368800" y="135466"/>
                  </a:cubicBezTo>
                  <a:cubicBezTo>
                    <a:pt x="4375573" y="139982"/>
                    <a:pt x="4381397" y="146439"/>
                    <a:pt x="4389120" y="149013"/>
                  </a:cubicBezTo>
                  <a:cubicBezTo>
                    <a:pt x="4442460" y="166793"/>
                    <a:pt x="4592992" y="149257"/>
                    <a:pt x="4599093" y="149013"/>
                  </a:cubicBezTo>
                  <a:cubicBezTo>
                    <a:pt x="4931770" y="154849"/>
                    <a:pt x="5002367" y="160919"/>
                    <a:pt x="5323840" y="149013"/>
                  </a:cubicBezTo>
                  <a:cubicBezTo>
                    <a:pt x="5333143" y="148668"/>
                    <a:pt x="5341805" y="144066"/>
                    <a:pt x="5350933" y="142240"/>
                  </a:cubicBezTo>
                  <a:cubicBezTo>
                    <a:pt x="5416419" y="129142"/>
                    <a:pt x="5367401" y="141708"/>
                    <a:pt x="5438986" y="128693"/>
                  </a:cubicBezTo>
                  <a:cubicBezTo>
                    <a:pt x="5468114" y="123397"/>
                    <a:pt x="5461001" y="122403"/>
                    <a:pt x="5486400" y="115146"/>
                  </a:cubicBezTo>
                  <a:cubicBezTo>
                    <a:pt x="5495351" y="112589"/>
                    <a:pt x="5504365" y="110199"/>
                    <a:pt x="5513493" y="108373"/>
                  </a:cubicBezTo>
                  <a:cubicBezTo>
                    <a:pt x="5528073" y="105457"/>
                    <a:pt x="5589137" y="96008"/>
                    <a:pt x="5601546" y="94826"/>
                  </a:cubicBezTo>
                  <a:cubicBezTo>
                    <a:pt x="5664425" y="88837"/>
                    <a:pt x="5703922" y="89487"/>
                    <a:pt x="5764106" y="81280"/>
                  </a:cubicBezTo>
                  <a:cubicBezTo>
                    <a:pt x="5791321" y="77569"/>
                    <a:pt x="5818739" y="74394"/>
                    <a:pt x="5845386" y="67733"/>
                  </a:cubicBezTo>
                  <a:cubicBezTo>
                    <a:pt x="5854417" y="65475"/>
                    <a:pt x="5863252" y="62190"/>
                    <a:pt x="5872480" y="60960"/>
                  </a:cubicBezTo>
                  <a:cubicBezTo>
                    <a:pt x="5897199" y="57664"/>
                    <a:pt x="5922134" y="56257"/>
                    <a:pt x="5946986" y="54186"/>
                  </a:cubicBezTo>
                  <a:cubicBezTo>
                    <a:pt x="6155013" y="36850"/>
                    <a:pt x="6111272" y="46203"/>
                    <a:pt x="6461760" y="40640"/>
                  </a:cubicBezTo>
                  <a:cubicBezTo>
                    <a:pt x="6479822" y="36124"/>
                    <a:pt x="6498284" y="32981"/>
                    <a:pt x="6515946" y="27093"/>
                  </a:cubicBezTo>
                  <a:cubicBezTo>
                    <a:pt x="6529493" y="22577"/>
                    <a:pt x="6542584" y="16346"/>
                    <a:pt x="6556586" y="13546"/>
                  </a:cubicBezTo>
                  <a:cubicBezTo>
                    <a:pt x="6597454" y="5373"/>
                    <a:pt x="6579531" y="10413"/>
                    <a:pt x="6610773" y="0"/>
                  </a:cubicBezTo>
                  <a:cubicBezTo>
                    <a:pt x="6698826" y="2258"/>
                    <a:pt x="6786991" y="1795"/>
                    <a:pt x="6874933" y="6773"/>
                  </a:cubicBezTo>
                  <a:cubicBezTo>
                    <a:pt x="6906812" y="8577"/>
                    <a:pt x="6937870" y="18726"/>
                    <a:pt x="6969760" y="20320"/>
                  </a:cubicBezTo>
                  <a:lnTo>
                    <a:pt x="7105226" y="27093"/>
                  </a:lnTo>
                  <a:cubicBezTo>
                    <a:pt x="7121031" y="29351"/>
                    <a:pt x="7137348" y="29279"/>
                    <a:pt x="7152640" y="33866"/>
                  </a:cubicBezTo>
                  <a:cubicBezTo>
                    <a:pt x="7160437" y="36205"/>
                    <a:pt x="7165478" y="44206"/>
                    <a:pt x="7172960" y="47413"/>
                  </a:cubicBezTo>
                  <a:cubicBezTo>
                    <a:pt x="7181516" y="51080"/>
                    <a:pt x="7191022" y="51928"/>
                    <a:pt x="7200053" y="54186"/>
                  </a:cubicBezTo>
                  <a:cubicBezTo>
                    <a:pt x="7209084" y="58702"/>
                    <a:pt x="7217475" y="64832"/>
                    <a:pt x="7227146" y="67733"/>
                  </a:cubicBezTo>
                  <a:cubicBezTo>
                    <a:pt x="7240300" y="71679"/>
                    <a:pt x="7254069" y="73837"/>
                    <a:pt x="7267786" y="74506"/>
                  </a:cubicBezTo>
                  <a:cubicBezTo>
                    <a:pt x="7346747" y="78358"/>
                    <a:pt x="7425831" y="79022"/>
                    <a:pt x="7504853" y="81280"/>
                  </a:cubicBezTo>
                  <a:lnTo>
                    <a:pt x="7667413" y="74506"/>
                  </a:lnTo>
                  <a:cubicBezTo>
                    <a:pt x="7696808" y="72917"/>
                    <a:pt x="7726044" y="68682"/>
                    <a:pt x="7755466" y="67733"/>
                  </a:cubicBezTo>
                  <a:cubicBezTo>
                    <a:pt x="7870575" y="64020"/>
                    <a:pt x="7985737" y="60960"/>
                    <a:pt x="8100906" y="60960"/>
                  </a:cubicBezTo>
                </a:path>
              </a:pathLst>
            </a:cu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reeform 5"/>
            <p:cNvSpPr/>
            <p:nvPr/>
          </p:nvSpPr>
          <p:spPr>
            <a:xfrm>
              <a:off x="515991" y="4952434"/>
              <a:ext cx="8100906" cy="223520"/>
            </a:xfrm>
            <a:custGeom>
              <a:avLst/>
              <a:gdLst>
                <a:gd name="connsiteX0" fmla="*/ 0 w 7918026"/>
                <a:gd name="connsiteY0" fmla="*/ 60960 h 189653"/>
                <a:gd name="connsiteX1" fmla="*/ 67733 w 7918026"/>
                <a:gd name="connsiteY1" fmla="*/ 47413 h 189653"/>
                <a:gd name="connsiteX2" fmla="*/ 108373 w 7918026"/>
                <a:gd name="connsiteY2" fmla="*/ 40640 h 189653"/>
                <a:gd name="connsiteX3" fmla="*/ 149013 w 7918026"/>
                <a:gd name="connsiteY3" fmla="*/ 27093 h 189653"/>
                <a:gd name="connsiteX4" fmla="*/ 460586 w 7918026"/>
                <a:gd name="connsiteY4" fmla="*/ 6773 h 189653"/>
                <a:gd name="connsiteX5" fmla="*/ 643466 w 7918026"/>
                <a:gd name="connsiteY5" fmla="*/ 13547 h 189653"/>
                <a:gd name="connsiteX6" fmla="*/ 907626 w 7918026"/>
                <a:gd name="connsiteY6" fmla="*/ 33867 h 189653"/>
                <a:gd name="connsiteX7" fmla="*/ 961813 w 7918026"/>
                <a:gd name="connsiteY7" fmla="*/ 40640 h 189653"/>
                <a:gd name="connsiteX8" fmla="*/ 1009226 w 7918026"/>
                <a:gd name="connsiteY8" fmla="*/ 54187 h 189653"/>
                <a:gd name="connsiteX9" fmla="*/ 1029546 w 7918026"/>
                <a:gd name="connsiteY9" fmla="*/ 60960 h 189653"/>
                <a:gd name="connsiteX10" fmla="*/ 1232746 w 7918026"/>
                <a:gd name="connsiteY10" fmla="*/ 67733 h 189653"/>
                <a:gd name="connsiteX11" fmla="*/ 1950720 w 7918026"/>
                <a:gd name="connsiteY11" fmla="*/ 81280 h 189653"/>
                <a:gd name="connsiteX12" fmla="*/ 1971040 w 7918026"/>
                <a:gd name="connsiteY12" fmla="*/ 88053 h 189653"/>
                <a:gd name="connsiteX13" fmla="*/ 2025226 w 7918026"/>
                <a:gd name="connsiteY13" fmla="*/ 94827 h 189653"/>
                <a:gd name="connsiteX14" fmla="*/ 2059093 w 7918026"/>
                <a:gd name="connsiteY14" fmla="*/ 101600 h 189653"/>
                <a:gd name="connsiteX15" fmla="*/ 2167466 w 7918026"/>
                <a:gd name="connsiteY15" fmla="*/ 115147 h 189653"/>
                <a:gd name="connsiteX16" fmla="*/ 2248746 w 7918026"/>
                <a:gd name="connsiteY16" fmla="*/ 128693 h 189653"/>
                <a:gd name="connsiteX17" fmla="*/ 2587413 w 7918026"/>
                <a:gd name="connsiteY17" fmla="*/ 121920 h 189653"/>
                <a:gd name="connsiteX18" fmla="*/ 2993813 w 7918026"/>
                <a:gd name="connsiteY18" fmla="*/ 135467 h 189653"/>
                <a:gd name="connsiteX19" fmla="*/ 3434080 w 7918026"/>
                <a:gd name="connsiteY19" fmla="*/ 149013 h 189653"/>
                <a:gd name="connsiteX20" fmla="*/ 3583093 w 7918026"/>
                <a:gd name="connsiteY20" fmla="*/ 162560 h 189653"/>
                <a:gd name="connsiteX21" fmla="*/ 3664373 w 7918026"/>
                <a:gd name="connsiteY21" fmla="*/ 176107 h 189653"/>
                <a:gd name="connsiteX22" fmla="*/ 4158826 w 7918026"/>
                <a:gd name="connsiteY22" fmla="*/ 189653 h 189653"/>
                <a:gd name="connsiteX23" fmla="*/ 4612640 w 7918026"/>
                <a:gd name="connsiteY23" fmla="*/ 182880 h 189653"/>
                <a:gd name="connsiteX24" fmla="*/ 4748106 w 7918026"/>
                <a:gd name="connsiteY24" fmla="*/ 176107 h 189653"/>
                <a:gd name="connsiteX25" fmla="*/ 4842933 w 7918026"/>
                <a:gd name="connsiteY25" fmla="*/ 162560 h 189653"/>
                <a:gd name="connsiteX26" fmla="*/ 4897120 w 7918026"/>
                <a:gd name="connsiteY26" fmla="*/ 155787 h 189653"/>
                <a:gd name="connsiteX27" fmla="*/ 4991946 w 7918026"/>
                <a:gd name="connsiteY27" fmla="*/ 142240 h 189653"/>
                <a:gd name="connsiteX28" fmla="*/ 5174826 w 7918026"/>
                <a:gd name="connsiteY28" fmla="*/ 135467 h 189653"/>
                <a:gd name="connsiteX29" fmla="*/ 5384800 w 7918026"/>
                <a:gd name="connsiteY29" fmla="*/ 121920 h 189653"/>
                <a:gd name="connsiteX30" fmla="*/ 5540586 w 7918026"/>
                <a:gd name="connsiteY30" fmla="*/ 101600 h 189653"/>
                <a:gd name="connsiteX31" fmla="*/ 5588000 w 7918026"/>
                <a:gd name="connsiteY31" fmla="*/ 94827 h 189653"/>
                <a:gd name="connsiteX32" fmla="*/ 5892800 w 7918026"/>
                <a:gd name="connsiteY32" fmla="*/ 88053 h 189653"/>
                <a:gd name="connsiteX33" fmla="*/ 6021493 w 7918026"/>
                <a:gd name="connsiteY33" fmla="*/ 81280 h 189653"/>
                <a:gd name="connsiteX34" fmla="*/ 6062133 w 7918026"/>
                <a:gd name="connsiteY34" fmla="*/ 74507 h 189653"/>
                <a:gd name="connsiteX35" fmla="*/ 6570133 w 7918026"/>
                <a:gd name="connsiteY35" fmla="*/ 81280 h 189653"/>
                <a:gd name="connsiteX36" fmla="*/ 6678506 w 7918026"/>
                <a:gd name="connsiteY36" fmla="*/ 88053 h 189653"/>
                <a:gd name="connsiteX37" fmla="*/ 6725920 w 7918026"/>
                <a:gd name="connsiteY37" fmla="*/ 101600 h 189653"/>
                <a:gd name="connsiteX38" fmla="*/ 6841066 w 7918026"/>
                <a:gd name="connsiteY38" fmla="*/ 108373 h 189653"/>
                <a:gd name="connsiteX39" fmla="*/ 7294880 w 7918026"/>
                <a:gd name="connsiteY39" fmla="*/ 94827 h 189653"/>
                <a:gd name="connsiteX40" fmla="*/ 7342293 w 7918026"/>
                <a:gd name="connsiteY40" fmla="*/ 88053 h 189653"/>
                <a:gd name="connsiteX41" fmla="*/ 7410026 w 7918026"/>
                <a:gd name="connsiteY41" fmla="*/ 81280 h 189653"/>
                <a:gd name="connsiteX42" fmla="*/ 7498080 w 7918026"/>
                <a:gd name="connsiteY42" fmla="*/ 54187 h 189653"/>
                <a:gd name="connsiteX43" fmla="*/ 7545493 w 7918026"/>
                <a:gd name="connsiteY43" fmla="*/ 40640 h 189653"/>
                <a:gd name="connsiteX44" fmla="*/ 7714826 w 7918026"/>
                <a:gd name="connsiteY44" fmla="*/ 27093 h 189653"/>
                <a:gd name="connsiteX45" fmla="*/ 7796106 w 7918026"/>
                <a:gd name="connsiteY45" fmla="*/ 6773 h 189653"/>
                <a:gd name="connsiteX46" fmla="*/ 7816426 w 7918026"/>
                <a:gd name="connsiteY46" fmla="*/ 0 h 189653"/>
                <a:gd name="connsiteX47" fmla="*/ 7918026 w 7918026"/>
                <a:gd name="connsiteY47" fmla="*/ 6773 h 189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918026" h="189653">
                  <a:moveTo>
                    <a:pt x="0" y="60960"/>
                  </a:moveTo>
                  <a:cubicBezTo>
                    <a:pt x="165514" y="37316"/>
                    <a:pt x="-17389" y="66329"/>
                    <a:pt x="67733" y="47413"/>
                  </a:cubicBezTo>
                  <a:cubicBezTo>
                    <a:pt x="81139" y="44434"/>
                    <a:pt x="95050" y="43971"/>
                    <a:pt x="108373" y="40640"/>
                  </a:cubicBezTo>
                  <a:cubicBezTo>
                    <a:pt x="122226" y="37177"/>
                    <a:pt x="134821" y="28670"/>
                    <a:pt x="149013" y="27093"/>
                  </a:cubicBezTo>
                  <a:cubicBezTo>
                    <a:pt x="333804" y="6562"/>
                    <a:pt x="230069" y="15007"/>
                    <a:pt x="460586" y="6773"/>
                  </a:cubicBezTo>
                  <a:lnTo>
                    <a:pt x="643466" y="13547"/>
                  </a:lnTo>
                  <a:cubicBezTo>
                    <a:pt x="687662" y="15958"/>
                    <a:pt x="837022" y="26435"/>
                    <a:pt x="907626" y="33867"/>
                  </a:cubicBezTo>
                  <a:cubicBezTo>
                    <a:pt x="925729" y="35773"/>
                    <a:pt x="943751" y="38382"/>
                    <a:pt x="961813" y="40640"/>
                  </a:cubicBezTo>
                  <a:cubicBezTo>
                    <a:pt x="1010533" y="56879"/>
                    <a:pt x="949692" y="37177"/>
                    <a:pt x="1009226" y="54187"/>
                  </a:cubicBezTo>
                  <a:cubicBezTo>
                    <a:pt x="1016091" y="56148"/>
                    <a:pt x="1022419" y="60528"/>
                    <a:pt x="1029546" y="60960"/>
                  </a:cubicBezTo>
                  <a:cubicBezTo>
                    <a:pt x="1097193" y="65060"/>
                    <a:pt x="1165013" y="65475"/>
                    <a:pt x="1232746" y="67733"/>
                  </a:cubicBezTo>
                  <a:cubicBezTo>
                    <a:pt x="1511616" y="102595"/>
                    <a:pt x="1206519" y="66544"/>
                    <a:pt x="1950720" y="81280"/>
                  </a:cubicBezTo>
                  <a:cubicBezTo>
                    <a:pt x="1957858" y="81421"/>
                    <a:pt x="1964015" y="86776"/>
                    <a:pt x="1971040" y="88053"/>
                  </a:cubicBezTo>
                  <a:cubicBezTo>
                    <a:pt x="1988949" y="91309"/>
                    <a:pt x="2007235" y="92059"/>
                    <a:pt x="2025226" y="94827"/>
                  </a:cubicBezTo>
                  <a:cubicBezTo>
                    <a:pt x="2036605" y="96578"/>
                    <a:pt x="2047696" y="99972"/>
                    <a:pt x="2059093" y="101600"/>
                  </a:cubicBezTo>
                  <a:cubicBezTo>
                    <a:pt x="2095133" y="106749"/>
                    <a:pt x="2132147" y="106318"/>
                    <a:pt x="2167466" y="115147"/>
                  </a:cubicBezTo>
                  <a:cubicBezTo>
                    <a:pt x="2212219" y="126334"/>
                    <a:pt x="2185323" y="120765"/>
                    <a:pt x="2248746" y="128693"/>
                  </a:cubicBezTo>
                  <a:cubicBezTo>
                    <a:pt x="2361635" y="126435"/>
                    <a:pt x="2474501" y="121920"/>
                    <a:pt x="2587413" y="121920"/>
                  </a:cubicBezTo>
                  <a:cubicBezTo>
                    <a:pt x="2809808" y="121920"/>
                    <a:pt x="2808132" y="129477"/>
                    <a:pt x="2993813" y="135467"/>
                  </a:cubicBezTo>
                  <a:cubicBezTo>
                    <a:pt x="3628365" y="155937"/>
                    <a:pt x="2982418" y="130947"/>
                    <a:pt x="3434080" y="149013"/>
                  </a:cubicBezTo>
                  <a:cubicBezTo>
                    <a:pt x="3571816" y="168692"/>
                    <a:pt x="3344969" y="137495"/>
                    <a:pt x="3583093" y="162560"/>
                  </a:cubicBezTo>
                  <a:cubicBezTo>
                    <a:pt x="3680962" y="172862"/>
                    <a:pt x="3497083" y="169911"/>
                    <a:pt x="3664373" y="176107"/>
                  </a:cubicBezTo>
                  <a:lnTo>
                    <a:pt x="4158826" y="189653"/>
                  </a:lnTo>
                  <a:lnTo>
                    <a:pt x="4612640" y="182880"/>
                  </a:lnTo>
                  <a:cubicBezTo>
                    <a:pt x="4657840" y="181841"/>
                    <a:pt x="4703069" y="180081"/>
                    <a:pt x="4748106" y="176107"/>
                  </a:cubicBezTo>
                  <a:cubicBezTo>
                    <a:pt x="4779912" y="173301"/>
                    <a:pt x="4811296" y="166874"/>
                    <a:pt x="4842933" y="162560"/>
                  </a:cubicBezTo>
                  <a:cubicBezTo>
                    <a:pt x="4860969" y="160101"/>
                    <a:pt x="4879084" y="158246"/>
                    <a:pt x="4897120" y="155787"/>
                  </a:cubicBezTo>
                  <a:cubicBezTo>
                    <a:pt x="4928757" y="151473"/>
                    <a:pt x="4960038" y="143422"/>
                    <a:pt x="4991946" y="142240"/>
                  </a:cubicBezTo>
                  <a:lnTo>
                    <a:pt x="5174826" y="135467"/>
                  </a:lnTo>
                  <a:cubicBezTo>
                    <a:pt x="5263893" y="113199"/>
                    <a:pt x="5174317" y="133613"/>
                    <a:pt x="5384800" y="121920"/>
                  </a:cubicBezTo>
                  <a:cubicBezTo>
                    <a:pt x="5418516" y="120047"/>
                    <a:pt x="5517629" y="104880"/>
                    <a:pt x="5540586" y="101600"/>
                  </a:cubicBezTo>
                  <a:cubicBezTo>
                    <a:pt x="5556391" y="99342"/>
                    <a:pt x="5572039" y="95182"/>
                    <a:pt x="5588000" y="94827"/>
                  </a:cubicBezTo>
                  <a:lnTo>
                    <a:pt x="5892800" y="88053"/>
                  </a:lnTo>
                  <a:cubicBezTo>
                    <a:pt x="5935698" y="85795"/>
                    <a:pt x="5978673" y="84705"/>
                    <a:pt x="6021493" y="81280"/>
                  </a:cubicBezTo>
                  <a:cubicBezTo>
                    <a:pt x="6035183" y="80185"/>
                    <a:pt x="6048399" y="74507"/>
                    <a:pt x="6062133" y="74507"/>
                  </a:cubicBezTo>
                  <a:cubicBezTo>
                    <a:pt x="6231481" y="74507"/>
                    <a:pt x="6400800" y="79022"/>
                    <a:pt x="6570133" y="81280"/>
                  </a:cubicBezTo>
                  <a:cubicBezTo>
                    <a:pt x="6606257" y="83538"/>
                    <a:pt x="6642615" y="83372"/>
                    <a:pt x="6678506" y="88053"/>
                  </a:cubicBezTo>
                  <a:cubicBezTo>
                    <a:pt x="6694805" y="90179"/>
                    <a:pt x="6709610" y="99561"/>
                    <a:pt x="6725920" y="101600"/>
                  </a:cubicBezTo>
                  <a:cubicBezTo>
                    <a:pt x="6764071" y="106369"/>
                    <a:pt x="6802684" y="106115"/>
                    <a:pt x="6841066" y="108373"/>
                  </a:cubicBezTo>
                  <a:cubicBezTo>
                    <a:pt x="6937995" y="106219"/>
                    <a:pt x="7170374" y="103414"/>
                    <a:pt x="7294880" y="94827"/>
                  </a:cubicBezTo>
                  <a:cubicBezTo>
                    <a:pt x="7310807" y="93729"/>
                    <a:pt x="7326438" y="89918"/>
                    <a:pt x="7342293" y="88053"/>
                  </a:cubicBezTo>
                  <a:cubicBezTo>
                    <a:pt x="7364828" y="85402"/>
                    <a:pt x="7387448" y="83538"/>
                    <a:pt x="7410026" y="81280"/>
                  </a:cubicBezTo>
                  <a:cubicBezTo>
                    <a:pt x="7562485" y="30460"/>
                    <a:pt x="7414277" y="78131"/>
                    <a:pt x="7498080" y="54187"/>
                  </a:cubicBezTo>
                  <a:cubicBezTo>
                    <a:pt x="7523478" y="46930"/>
                    <a:pt x="7516367" y="45935"/>
                    <a:pt x="7545493" y="40640"/>
                  </a:cubicBezTo>
                  <a:cubicBezTo>
                    <a:pt x="7606134" y="29615"/>
                    <a:pt x="7645970" y="30919"/>
                    <a:pt x="7714826" y="27093"/>
                  </a:cubicBezTo>
                  <a:cubicBezTo>
                    <a:pt x="7769554" y="17972"/>
                    <a:pt x="7742435" y="24663"/>
                    <a:pt x="7796106" y="6773"/>
                  </a:cubicBezTo>
                  <a:lnTo>
                    <a:pt x="7816426" y="0"/>
                  </a:lnTo>
                  <a:lnTo>
                    <a:pt x="7918026" y="6773"/>
                  </a:lnTo>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Rectangle 6"/>
            <p:cNvSpPr/>
            <p:nvPr/>
          </p:nvSpPr>
          <p:spPr>
            <a:xfrm>
              <a:off x="514773" y="3440200"/>
              <a:ext cx="8148320" cy="392927"/>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TextBox 7"/>
            <p:cNvSpPr txBox="1"/>
            <p:nvPr/>
          </p:nvSpPr>
          <p:spPr>
            <a:xfrm>
              <a:off x="5946987" y="3042730"/>
              <a:ext cx="2249398"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High Sound Velocity</a:t>
              </a:r>
            </a:p>
          </p:txBody>
        </p:sp>
        <p:sp>
          <p:nvSpPr>
            <p:cNvPr id="9" name="TextBox 8"/>
            <p:cNvSpPr txBox="1"/>
            <p:nvPr/>
          </p:nvSpPr>
          <p:spPr>
            <a:xfrm>
              <a:off x="5946987" y="3413779"/>
              <a:ext cx="2198102"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Low Sound Velocity</a:t>
              </a:r>
            </a:p>
          </p:txBody>
        </p:sp>
        <p:sp>
          <p:nvSpPr>
            <p:cNvPr id="11" name="TextBox 10"/>
            <p:cNvSpPr txBox="1"/>
            <p:nvPr/>
          </p:nvSpPr>
          <p:spPr>
            <a:xfrm>
              <a:off x="5946987" y="4359493"/>
              <a:ext cx="2403287"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Lower Sound Velocity</a:t>
              </a:r>
            </a:p>
          </p:txBody>
        </p:sp>
        <p:sp>
          <p:nvSpPr>
            <p:cNvPr id="14" name="TextBox 13"/>
            <p:cNvSpPr txBox="1"/>
            <p:nvPr/>
          </p:nvSpPr>
          <p:spPr>
            <a:xfrm rot="3775893">
              <a:off x="3277520" y="4118088"/>
              <a:ext cx="1269643" cy="307777"/>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Launch Angle</a:t>
              </a:r>
            </a:p>
          </p:txBody>
        </p:sp>
        <p:cxnSp>
          <p:nvCxnSpPr>
            <p:cNvPr id="16" name="Straight Arrow Connector 15"/>
            <p:cNvCxnSpPr>
              <a:stCxn id="4" idx="40"/>
              <a:endCxn id="6" idx="20"/>
            </p:cNvCxnSpPr>
            <p:nvPr/>
          </p:nvCxnSpPr>
          <p:spPr>
            <a:xfrm>
              <a:off x="3075093" y="3014133"/>
              <a:ext cx="1106749" cy="2129890"/>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4" idx="40"/>
            </p:cNvCxnSpPr>
            <p:nvPr/>
          </p:nvCxnSpPr>
          <p:spPr>
            <a:xfrm>
              <a:off x="3075093" y="3014133"/>
              <a:ext cx="223520" cy="42606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298613" y="3440200"/>
              <a:ext cx="38824" cy="42865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5962011" y="3818249"/>
              <a:ext cx="2454583"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Higher Sound Velocity</a:t>
              </a:r>
            </a:p>
          </p:txBody>
        </p:sp>
        <p:cxnSp>
          <p:nvCxnSpPr>
            <p:cNvPr id="23" name="Straight Connector 22"/>
            <p:cNvCxnSpPr/>
            <p:nvPr/>
          </p:nvCxnSpPr>
          <p:spPr>
            <a:xfrm>
              <a:off x="3337437" y="3868855"/>
              <a:ext cx="206430" cy="30367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6" idx="18"/>
            </p:cNvCxnSpPr>
            <p:nvPr/>
          </p:nvCxnSpPr>
          <p:spPr>
            <a:xfrm>
              <a:off x="3543867" y="4172529"/>
              <a:ext cx="35084" cy="9395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0" name="Picture 29"/>
            <p:cNvPicPr>
              <a:picLocks noChangeAspect="1"/>
            </p:cNvPicPr>
            <p:nvPr/>
          </p:nvPicPr>
          <p:blipFill>
            <a:blip r:embed="rId3"/>
            <a:stretch>
              <a:fillRect/>
            </a:stretch>
          </p:blipFill>
          <p:spPr>
            <a:xfrm>
              <a:off x="2132515" y="1212395"/>
              <a:ext cx="1446436" cy="1888403"/>
            </a:xfrm>
            <a:prstGeom prst="rect">
              <a:avLst/>
            </a:prstGeom>
          </p:spPr>
        </p:pic>
        <p:sp>
          <p:nvSpPr>
            <p:cNvPr id="31" name="TextBox 30"/>
            <p:cNvSpPr txBox="1"/>
            <p:nvPr/>
          </p:nvSpPr>
          <p:spPr>
            <a:xfrm>
              <a:off x="616373" y="5483425"/>
              <a:ext cx="4305409"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True position and depth of the sounding</a:t>
              </a:r>
            </a:p>
          </p:txBody>
        </p:sp>
        <p:cxnSp>
          <p:nvCxnSpPr>
            <p:cNvPr id="33" name="Straight Arrow Connector 32"/>
            <p:cNvCxnSpPr>
              <a:endCxn id="6" idx="18"/>
            </p:cNvCxnSpPr>
            <p:nvPr/>
          </p:nvCxnSpPr>
          <p:spPr>
            <a:xfrm flipV="1">
              <a:off x="2855733" y="5112092"/>
              <a:ext cx="723218" cy="335605"/>
            </a:xfrm>
            <a:prstGeom prst="straightConnector1">
              <a:avLst/>
            </a:prstGeom>
            <a:ln>
              <a:solidFill>
                <a:schemeClr val="tx1">
                  <a:lumMod val="65000"/>
                  <a:lumOff val="35000"/>
                </a:schemeClr>
              </a:solidFill>
              <a:tailEnd type="triangle"/>
            </a:ln>
          </p:spPr>
          <p:style>
            <a:lnRef idx="2">
              <a:schemeClr val="accent1"/>
            </a:lnRef>
            <a:fillRef idx="0">
              <a:schemeClr val="accent1"/>
            </a:fillRef>
            <a:effectRef idx="1">
              <a:schemeClr val="accent1"/>
            </a:effectRef>
            <a:fontRef idx="minor">
              <a:schemeClr val="tx1"/>
            </a:fontRef>
          </p:style>
        </p:cxnSp>
      </p:grpSp>
      <p:sp>
        <p:nvSpPr>
          <p:cNvPr id="36" name="TextBox 35"/>
          <p:cNvSpPr txBox="1"/>
          <p:nvPr/>
        </p:nvSpPr>
        <p:spPr>
          <a:xfrm>
            <a:off x="6217906" y="1902480"/>
            <a:ext cx="4060490"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By applying a Sound Velocity Profile the sounding can be corrected </a:t>
            </a:r>
          </a:p>
        </p:txBody>
      </p:sp>
    </p:spTree>
    <p:extLst>
      <p:ext uri="{BB962C8B-B14F-4D97-AF65-F5344CB8AC3E}">
        <p14:creationId xmlns:p14="http://schemas.microsoft.com/office/powerpoint/2010/main" val="3708902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a:t>Speed of Sound – Corrected Soundings</a:t>
            </a:r>
          </a:p>
        </p:txBody>
      </p:sp>
      <p:pic>
        <p:nvPicPr>
          <p:cNvPr id="24581" name="Picture 2" descr="C:\Joe\MUG_Meeting\JPG\RM_-19_SV_Compari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125" y="709865"/>
            <a:ext cx="6919601" cy="5214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p:cNvPicPr>
            <a:picLocks noChangeAspect="1" noChangeArrowheads="1"/>
          </p:cNvPicPr>
          <p:nvPr/>
        </p:nvPicPr>
        <p:blipFill rotWithShape="1">
          <a:blip r:embed="rId4">
            <a:extLst>
              <a:ext uri="{28A0092B-C50C-407E-A947-70E740481C1C}">
                <a14:useLocalDpi xmlns:a14="http://schemas.microsoft.com/office/drawing/2010/main" val="0"/>
              </a:ext>
            </a:extLst>
          </a:blip>
          <a:srcRect l="4852" t="19144" b="7182"/>
          <a:stretch/>
        </p:blipFill>
        <p:spPr bwMode="auto">
          <a:xfrm>
            <a:off x="8224589" y="2294021"/>
            <a:ext cx="3636767" cy="336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8224589" y="970736"/>
            <a:ext cx="3109159" cy="120032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Correctly applying the SV profile prior to editing the data is crucial in the processing of MBES data</a:t>
            </a:r>
          </a:p>
        </p:txBody>
      </p:sp>
    </p:spTree>
    <p:extLst>
      <p:ext uri="{BB962C8B-B14F-4D97-AF65-F5344CB8AC3E}">
        <p14:creationId xmlns:p14="http://schemas.microsoft.com/office/powerpoint/2010/main" val="784512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Sound Velocity Profile (Sound speed cast) – How we measure.  </a:t>
            </a:r>
          </a:p>
        </p:txBody>
      </p:sp>
      <p:sp>
        <p:nvSpPr>
          <p:cNvPr id="6" name="TextBox 5"/>
          <p:cNvSpPr txBox="1"/>
          <p:nvPr/>
        </p:nvSpPr>
        <p:spPr>
          <a:xfrm>
            <a:off x="457320" y="511307"/>
            <a:ext cx="11099942" cy="1754326"/>
          </a:xfrm>
          <a:prstGeom prst="rect">
            <a:avLst/>
          </a:prstGeom>
          <a:noFill/>
        </p:spPr>
        <p:txBody>
          <a:bodyPr wrap="square" rtlCol="0">
            <a:spAutoFit/>
          </a:bodyPr>
          <a:lstStyle/>
          <a:p>
            <a:r>
              <a:rPr lang="en-US" dirty="0">
                <a:solidFill>
                  <a:schemeClr val="tx1">
                    <a:lumMod val="65000"/>
                    <a:lumOff val="35000"/>
                  </a:schemeClr>
                </a:solidFill>
              </a:rPr>
              <a:t>There are 2 types of devices/methods to measure sound speed, both acceptable for survey.    </a:t>
            </a:r>
          </a:p>
          <a:p>
            <a:endParaRPr lang="en-US" dirty="0">
              <a:solidFill>
                <a:schemeClr val="tx1">
                  <a:lumMod val="65000"/>
                  <a:lumOff val="35000"/>
                </a:schemeClr>
              </a:solidFill>
            </a:endParaRPr>
          </a:p>
          <a:p>
            <a:endParaRPr lang="en-US" dirty="0">
              <a:solidFill>
                <a:schemeClr val="tx1">
                  <a:lumMod val="65000"/>
                  <a:lumOff val="35000"/>
                </a:schemeClr>
              </a:solidFill>
            </a:endParaRPr>
          </a:p>
          <a:p>
            <a:endParaRPr lang="en-US" dirty="0">
              <a:solidFill>
                <a:schemeClr val="tx1">
                  <a:lumMod val="65000"/>
                  <a:lumOff val="35000"/>
                </a:schemeClr>
              </a:solidFill>
            </a:endParaRPr>
          </a:p>
          <a:p>
            <a:endParaRPr lang="en-US" dirty="0">
              <a:solidFill>
                <a:schemeClr val="tx1">
                  <a:lumMod val="65000"/>
                  <a:lumOff val="35000"/>
                </a:schemeClr>
              </a:solidFill>
            </a:endParaRPr>
          </a:p>
          <a:p>
            <a:endParaRPr lang="en-US" dirty="0">
              <a:solidFill>
                <a:schemeClr val="tx1">
                  <a:lumMod val="65000"/>
                  <a:lumOff val="35000"/>
                </a:schemeClr>
              </a:solidFill>
            </a:endParaRPr>
          </a:p>
        </p:txBody>
      </p:sp>
      <p:pic>
        <p:nvPicPr>
          <p:cNvPr id="5" name="Picture 4"/>
          <p:cNvPicPr>
            <a:picLocks noChangeAspect="1"/>
          </p:cNvPicPr>
          <p:nvPr/>
        </p:nvPicPr>
        <p:blipFill>
          <a:blip r:embed="rId2"/>
          <a:stretch>
            <a:fillRect/>
          </a:stretch>
        </p:blipFill>
        <p:spPr>
          <a:xfrm>
            <a:off x="1088266" y="1706359"/>
            <a:ext cx="1036742" cy="2096022"/>
          </a:xfrm>
          <a:prstGeom prst="rect">
            <a:avLst/>
          </a:prstGeom>
        </p:spPr>
      </p:pic>
      <p:pic>
        <p:nvPicPr>
          <p:cNvPr id="8" name="Picture 7"/>
          <p:cNvPicPr>
            <a:picLocks noChangeAspect="1"/>
          </p:cNvPicPr>
          <p:nvPr/>
        </p:nvPicPr>
        <p:blipFill>
          <a:blip r:embed="rId3"/>
          <a:stretch>
            <a:fillRect/>
          </a:stretch>
        </p:blipFill>
        <p:spPr>
          <a:xfrm>
            <a:off x="2844734" y="1574939"/>
            <a:ext cx="947206" cy="2365966"/>
          </a:xfrm>
          <a:prstGeom prst="rect">
            <a:avLst/>
          </a:prstGeom>
        </p:spPr>
      </p:pic>
      <p:sp>
        <p:nvSpPr>
          <p:cNvPr id="9" name="TextBox 8"/>
          <p:cNvSpPr txBox="1"/>
          <p:nvPr/>
        </p:nvSpPr>
        <p:spPr>
          <a:xfrm>
            <a:off x="426677" y="1175584"/>
            <a:ext cx="4590854" cy="369332"/>
          </a:xfrm>
          <a:prstGeom prst="rect">
            <a:avLst/>
          </a:prstGeom>
          <a:noFill/>
        </p:spPr>
        <p:txBody>
          <a:bodyPr wrap="square" rtlCol="0">
            <a:spAutoFit/>
          </a:bodyPr>
          <a:lstStyle/>
          <a:p>
            <a:r>
              <a:rPr lang="en-US" dirty="0">
                <a:solidFill>
                  <a:srgbClr val="008BB3"/>
                </a:solidFill>
              </a:rPr>
              <a:t>Conductivity, Temperature, Depth (CTD)</a:t>
            </a:r>
          </a:p>
        </p:txBody>
      </p:sp>
      <p:sp>
        <p:nvSpPr>
          <p:cNvPr id="11" name="TextBox 10"/>
          <p:cNvSpPr txBox="1"/>
          <p:nvPr/>
        </p:nvSpPr>
        <p:spPr>
          <a:xfrm>
            <a:off x="457320" y="4269252"/>
            <a:ext cx="3916717" cy="1200329"/>
          </a:xfrm>
          <a:prstGeom prst="rect">
            <a:avLst/>
          </a:prstGeom>
          <a:noFill/>
        </p:spPr>
        <p:txBody>
          <a:bodyPr wrap="square" rtlCol="0">
            <a:spAutoFit/>
          </a:bodyPr>
          <a:lstStyle/>
          <a:p>
            <a:r>
              <a:rPr lang="en-US" dirty="0"/>
              <a:t>Measures the temperature, conductivity (salinity) and the depth to </a:t>
            </a:r>
            <a:r>
              <a:rPr lang="en-US" u="sng" dirty="0"/>
              <a:t>CALCULATE</a:t>
            </a:r>
            <a:r>
              <a:rPr lang="en-US" dirty="0"/>
              <a:t> the sound speed using well established equations </a:t>
            </a:r>
          </a:p>
        </p:txBody>
      </p:sp>
      <p:sp>
        <p:nvSpPr>
          <p:cNvPr id="13" name="TextBox 12"/>
          <p:cNvSpPr txBox="1"/>
          <p:nvPr/>
        </p:nvSpPr>
        <p:spPr>
          <a:xfrm>
            <a:off x="7248770" y="4272492"/>
            <a:ext cx="3916717" cy="1200329"/>
          </a:xfrm>
          <a:prstGeom prst="rect">
            <a:avLst/>
          </a:prstGeom>
          <a:noFill/>
        </p:spPr>
        <p:txBody>
          <a:bodyPr wrap="square" rtlCol="0">
            <a:spAutoFit/>
          </a:bodyPr>
          <a:lstStyle/>
          <a:p>
            <a:r>
              <a:rPr lang="en-US" dirty="0"/>
              <a:t>Uses a small transducer and a fixed distance sounding plate to directly </a:t>
            </a:r>
            <a:r>
              <a:rPr lang="en-US" u="sng" dirty="0"/>
              <a:t>MEASURE</a:t>
            </a:r>
            <a:r>
              <a:rPr lang="en-US" dirty="0"/>
              <a:t> the speed of sound. Also requires a pressure sensor. </a:t>
            </a:r>
          </a:p>
        </p:txBody>
      </p:sp>
      <p:pic>
        <p:nvPicPr>
          <p:cNvPr id="14" name="Picture 13"/>
          <p:cNvPicPr>
            <a:picLocks noChangeAspect="1"/>
          </p:cNvPicPr>
          <p:nvPr/>
        </p:nvPicPr>
        <p:blipFill>
          <a:blip r:embed="rId4"/>
          <a:stretch>
            <a:fillRect/>
          </a:stretch>
        </p:blipFill>
        <p:spPr>
          <a:xfrm>
            <a:off x="7732736" y="1645680"/>
            <a:ext cx="431775" cy="2236458"/>
          </a:xfrm>
          <a:prstGeom prst="rect">
            <a:avLst/>
          </a:prstGeom>
        </p:spPr>
      </p:pic>
      <p:pic>
        <p:nvPicPr>
          <p:cNvPr id="16" name="Picture 15"/>
          <p:cNvPicPr>
            <a:picLocks noChangeAspect="1"/>
          </p:cNvPicPr>
          <p:nvPr/>
        </p:nvPicPr>
        <p:blipFill>
          <a:blip r:embed="rId5"/>
          <a:stretch>
            <a:fillRect/>
          </a:stretch>
        </p:blipFill>
        <p:spPr>
          <a:xfrm rot="16959049">
            <a:off x="8826737" y="2377148"/>
            <a:ext cx="1943031" cy="943186"/>
          </a:xfrm>
          <a:prstGeom prst="rect">
            <a:avLst/>
          </a:prstGeom>
        </p:spPr>
      </p:pic>
      <p:pic>
        <p:nvPicPr>
          <p:cNvPr id="15" name="Picture 14"/>
          <p:cNvPicPr>
            <a:picLocks noChangeAspect="1"/>
          </p:cNvPicPr>
          <p:nvPr/>
        </p:nvPicPr>
        <p:blipFill>
          <a:blip r:embed="rId6"/>
          <a:stretch>
            <a:fillRect/>
          </a:stretch>
        </p:blipFill>
        <p:spPr>
          <a:xfrm>
            <a:off x="8351979" y="2632406"/>
            <a:ext cx="628650" cy="1571625"/>
          </a:xfrm>
          <a:prstGeom prst="rect">
            <a:avLst/>
          </a:prstGeom>
        </p:spPr>
      </p:pic>
      <p:cxnSp>
        <p:nvCxnSpPr>
          <p:cNvPr id="18" name="Straight Arrow Connector 17"/>
          <p:cNvCxnSpPr/>
          <p:nvPr/>
        </p:nvCxnSpPr>
        <p:spPr>
          <a:xfrm flipH="1" flipV="1">
            <a:off x="8749569" y="3090348"/>
            <a:ext cx="751541" cy="772173"/>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8870859" y="3899954"/>
            <a:ext cx="1915146" cy="276999"/>
          </a:xfrm>
          <a:prstGeom prst="rect">
            <a:avLst/>
          </a:prstGeom>
          <a:noFill/>
        </p:spPr>
        <p:txBody>
          <a:bodyPr wrap="square" rtlCol="0">
            <a:spAutoFit/>
          </a:bodyPr>
          <a:lstStyle/>
          <a:p>
            <a:r>
              <a:rPr lang="en-US" sz="1200" dirty="0"/>
              <a:t>Known distance</a:t>
            </a:r>
          </a:p>
        </p:txBody>
      </p:sp>
      <p:sp>
        <p:nvSpPr>
          <p:cNvPr id="21" name="TextBox 20"/>
          <p:cNvSpPr txBox="1"/>
          <p:nvPr/>
        </p:nvSpPr>
        <p:spPr>
          <a:xfrm>
            <a:off x="7986052" y="1195685"/>
            <a:ext cx="2799953" cy="369332"/>
          </a:xfrm>
          <a:prstGeom prst="rect">
            <a:avLst/>
          </a:prstGeom>
          <a:noFill/>
        </p:spPr>
        <p:txBody>
          <a:bodyPr wrap="square" rtlCol="0">
            <a:spAutoFit/>
          </a:bodyPr>
          <a:lstStyle/>
          <a:p>
            <a:r>
              <a:rPr lang="en-US" dirty="0">
                <a:solidFill>
                  <a:srgbClr val="008BB3"/>
                </a:solidFill>
              </a:rPr>
              <a:t>Time of flight profiler</a:t>
            </a:r>
          </a:p>
        </p:txBody>
      </p:sp>
      <p:sp>
        <p:nvSpPr>
          <p:cNvPr id="22" name="TextBox 21"/>
          <p:cNvSpPr txBox="1"/>
          <p:nvPr/>
        </p:nvSpPr>
        <p:spPr>
          <a:xfrm>
            <a:off x="2750330" y="5638547"/>
            <a:ext cx="6513921" cy="461665"/>
          </a:xfrm>
          <a:prstGeom prst="rect">
            <a:avLst/>
          </a:prstGeom>
          <a:noFill/>
        </p:spPr>
        <p:txBody>
          <a:bodyPr wrap="square" rtlCol="0">
            <a:spAutoFit/>
          </a:bodyPr>
          <a:lstStyle/>
          <a:p>
            <a:r>
              <a:rPr lang="en-US" sz="1200" dirty="0">
                <a:solidFill>
                  <a:srgbClr val="FF0000"/>
                </a:solidFill>
              </a:rPr>
              <a:t>*Sensors MUST be regularly calibrated to maintain accuracy, contact manufacturer for guidance on calibration interval. </a:t>
            </a:r>
          </a:p>
        </p:txBody>
      </p:sp>
    </p:spTree>
    <p:extLst>
      <p:ext uri="{BB962C8B-B14F-4D97-AF65-F5344CB8AC3E}">
        <p14:creationId xmlns:p14="http://schemas.microsoft.com/office/powerpoint/2010/main" val="126050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Physics of Sound</a:t>
            </a:r>
            <a:br>
              <a:rPr lang="en-US" dirty="0"/>
            </a:br>
            <a:endParaRPr lang="en-US" dirty="0"/>
          </a:p>
        </p:txBody>
      </p:sp>
      <p:sp>
        <p:nvSpPr>
          <p:cNvPr id="7" name="TextBox 6"/>
          <p:cNvSpPr txBox="1"/>
          <p:nvPr/>
        </p:nvSpPr>
        <p:spPr>
          <a:xfrm>
            <a:off x="2563721" y="5085237"/>
            <a:ext cx="5586645"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Arial" charset="0"/>
                <a:ea typeface="ヒラギノ角ゴ Pro W3" charset="-128"/>
                <a:cs typeface="+mn-cs"/>
              </a:rPr>
              <a:t>Information in this section contains information from the UK Hydrographic Office – SOPAC training</a:t>
            </a:r>
          </a:p>
        </p:txBody>
      </p:sp>
      <p:pic>
        <p:nvPicPr>
          <p:cNvPr id="8" name="Picture 7"/>
          <p:cNvPicPr>
            <a:picLocks noChangeAspect="1"/>
          </p:cNvPicPr>
          <p:nvPr/>
        </p:nvPicPr>
        <p:blipFill>
          <a:blip r:embed="rId2"/>
          <a:stretch>
            <a:fillRect/>
          </a:stretch>
        </p:blipFill>
        <p:spPr>
          <a:xfrm>
            <a:off x="457320" y="5121685"/>
            <a:ext cx="2106400" cy="609882"/>
          </a:xfrm>
          <a:prstGeom prst="rect">
            <a:avLst/>
          </a:prstGeom>
        </p:spPr>
      </p:pic>
    </p:spTree>
    <p:extLst>
      <p:ext uri="{BB962C8B-B14F-4D97-AF65-F5344CB8AC3E}">
        <p14:creationId xmlns:p14="http://schemas.microsoft.com/office/powerpoint/2010/main" val="137826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Physics of Sound – Sine Wave</a:t>
            </a:r>
          </a:p>
        </p:txBody>
      </p:sp>
      <p:pic>
        <p:nvPicPr>
          <p:cNvPr id="5" name="Picture 4"/>
          <p:cNvPicPr>
            <a:picLocks noChangeAspect="1"/>
          </p:cNvPicPr>
          <p:nvPr/>
        </p:nvPicPr>
        <p:blipFill>
          <a:blip r:embed="rId2"/>
          <a:stretch>
            <a:fillRect/>
          </a:stretch>
        </p:blipFill>
        <p:spPr>
          <a:xfrm>
            <a:off x="457082" y="764156"/>
            <a:ext cx="7712303" cy="4331874"/>
          </a:xfrm>
          <a:prstGeom prst="rect">
            <a:avLst/>
          </a:prstGeom>
        </p:spPr>
      </p:pic>
      <p:pic>
        <p:nvPicPr>
          <p:cNvPr id="6" name="Picture 5"/>
          <p:cNvPicPr>
            <a:picLocks noChangeAspect="1"/>
          </p:cNvPicPr>
          <p:nvPr/>
        </p:nvPicPr>
        <p:blipFill>
          <a:blip r:embed="rId3"/>
          <a:stretch>
            <a:fillRect/>
          </a:stretch>
        </p:blipFill>
        <p:spPr>
          <a:xfrm>
            <a:off x="8544957" y="1161066"/>
            <a:ext cx="1955995" cy="3178492"/>
          </a:xfrm>
          <a:prstGeom prst="rect">
            <a:avLst/>
          </a:prstGeom>
        </p:spPr>
      </p:pic>
      <p:sp>
        <p:nvSpPr>
          <p:cNvPr id="7" name="TextBox 6"/>
          <p:cNvSpPr txBox="1"/>
          <p:nvPr/>
        </p:nvSpPr>
        <p:spPr>
          <a:xfrm>
            <a:off x="457082" y="5157431"/>
            <a:ext cx="8288528"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In order to understand the characteristics and behavior of sound waves, it is essential to understand </a:t>
            </a:r>
            <a:r>
              <a:rPr kumimoji="0" lang="en-US" sz="1800" b="1"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Sine Curves  </a:t>
            </a:r>
          </a:p>
        </p:txBody>
      </p:sp>
    </p:spTree>
    <p:extLst>
      <p:ext uri="{BB962C8B-B14F-4D97-AF65-F5344CB8AC3E}">
        <p14:creationId xmlns:p14="http://schemas.microsoft.com/office/powerpoint/2010/main" val="101214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Physics of Sound - Phase</a:t>
            </a:r>
          </a:p>
        </p:txBody>
      </p:sp>
      <p:pic>
        <p:nvPicPr>
          <p:cNvPr id="4" name="Picture 3"/>
          <p:cNvPicPr>
            <a:picLocks noChangeAspect="1"/>
          </p:cNvPicPr>
          <p:nvPr/>
        </p:nvPicPr>
        <p:blipFill>
          <a:blip r:embed="rId2"/>
          <a:stretch>
            <a:fillRect/>
          </a:stretch>
        </p:blipFill>
        <p:spPr>
          <a:xfrm>
            <a:off x="457082" y="765545"/>
            <a:ext cx="7871540" cy="4409959"/>
          </a:xfrm>
          <a:prstGeom prst="rect">
            <a:avLst/>
          </a:prstGeom>
        </p:spPr>
      </p:pic>
      <p:sp>
        <p:nvSpPr>
          <p:cNvPr id="5" name="TextBox 4"/>
          <p:cNvSpPr txBox="1"/>
          <p:nvPr/>
        </p:nvSpPr>
        <p:spPr>
          <a:xfrm>
            <a:off x="577516" y="5242017"/>
            <a:ext cx="8084791"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The Phase of the signal refers to the angle in relation to the beginning of the sine wave.</a:t>
            </a:r>
          </a:p>
        </p:txBody>
      </p:sp>
      <p:sp>
        <p:nvSpPr>
          <p:cNvPr id="6" name="TextBox 5"/>
          <p:cNvSpPr txBox="1"/>
          <p:nvPr/>
        </p:nvSpPr>
        <p:spPr>
          <a:xfrm>
            <a:off x="8569252" y="1937255"/>
            <a:ext cx="3190992" cy="120032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The phase of the signal is especially important in interferometry </a:t>
            </a:r>
            <a:r>
              <a:rPr kumimoji="0" lang="en-US" sz="1800" b="0" i="0" u="none" strike="noStrike" kern="1200" cap="none" spc="0" normalizeH="0" baseline="0" noProof="0" dirty="0" err="1">
                <a:ln>
                  <a:noFill/>
                </a:ln>
                <a:solidFill>
                  <a:prstClr val="black">
                    <a:lumMod val="65000"/>
                    <a:lumOff val="35000"/>
                  </a:prstClr>
                </a:solidFill>
                <a:effectLst/>
                <a:uLnTx/>
                <a:uFillTx/>
                <a:latin typeface="Arial" charset="0"/>
                <a:ea typeface="ヒラギノ角ゴ Pro W3" charset="-128"/>
                <a:cs typeface="+mn-cs"/>
              </a:rPr>
              <a:t>multibeam</a:t>
            </a: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 sonars. </a:t>
            </a:r>
          </a:p>
        </p:txBody>
      </p:sp>
    </p:spTree>
    <p:extLst>
      <p:ext uri="{BB962C8B-B14F-4D97-AF65-F5344CB8AC3E}">
        <p14:creationId xmlns:p14="http://schemas.microsoft.com/office/powerpoint/2010/main" val="940169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Physics of Sound – Frequency</a:t>
            </a:r>
          </a:p>
        </p:txBody>
      </p:sp>
      <p:pic>
        <p:nvPicPr>
          <p:cNvPr id="4" name="Picture 3"/>
          <p:cNvPicPr>
            <a:picLocks noChangeAspect="1"/>
          </p:cNvPicPr>
          <p:nvPr/>
        </p:nvPicPr>
        <p:blipFill>
          <a:blip r:embed="rId2"/>
          <a:stretch>
            <a:fillRect/>
          </a:stretch>
        </p:blipFill>
        <p:spPr>
          <a:xfrm>
            <a:off x="457082" y="701144"/>
            <a:ext cx="8017570" cy="4474360"/>
          </a:xfrm>
          <a:prstGeom prst="rect">
            <a:avLst/>
          </a:prstGeom>
        </p:spPr>
      </p:pic>
      <p:sp>
        <p:nvSpPr>
          <p:cNvPr id="5" name="TextBox 4"/>
          <p:cNvSpPr txBox="1"/>
          <p:nvPr/>
        </p:nvSpPr>
        <p:spPr>
          <a:xfrm>
            <a:off x="537412" y="5299351"/>
            <a:ext cx="7876672" cy="73866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Frequency of the signal is given as:   f(</a:t>
            </a:r>
            <a:r>
              <a:rPr kumimoji="0" lang="en-US" sz="1400" b="0" i="0" u="none" strike="noStrike" kern="1200" cap="none" spc="0" normalizeH="0" baseline="0" noProof="0" dirty="0" err="1">
                <a:ln>
                  <a:noFill/>
                </a:ln>
                <a:solidFill>
                  <a:prstClr val="black">
                    <a:lumMod val="65000"/>
                    <a:lumOff val="35000"/>
                  </a:prstClr>
                </a:solidFill>
                <a:effectLst/>
                <a:uLnTx/>
                <a:uFillTx/>
                <a:latin typeface="Arial" charset="0"/>
                <a:ea typeface="ヒラギノ角ゴ Pro W3" charset="-128"/>
                <a:cs typeface="+mn-cs"/>
              </a:rPr>
              <a:t>hz</a:t>
            </a:r>
            <a:r>
              <a:rPr kumimoji="0" lang="en-US" sz="14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  = 1/T                             In this example f = 0.5 Hz</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Hz is equal to the number of times in 1 second</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p:txBody>
      </p:sp>
      <p:sp>
        <p:nvSpPr>
          <p:cNvPr id="6" name="TextBox 5"/>
          <p:cNvSpPr txBox="1"/>
          <p:nvPr/>
        </p:nvSpPr>
        <p:spPr>
          <a:xfrm>
            <a:off x="8746170" y="1099665"/>
            <a:ext cx="2717230" cy="329320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600" b="0" i="0" u="sng"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Range vs Frequency</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Low Frequency</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Long Range</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More Penetration</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Less Definition </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Less Waves/Second</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High Frequency</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Shorter Range</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Less Penetration</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Higher Definition</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More Waves/Second</a:t>
            </a:r>
          </a:p>
        </p:txBody>
      </p:sp>
    </p:spTree>
    <p:extLst>
      <p:ext uri="{BB962C8B-B14F-4D97-AF65-F5344CB8AC3E}">
        <p14:creationId xmlns:p14="http://schemas.microsoft.com/office/powerpoint/2010/main" val="635813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Acoustics to Measure Distance</a:t>
            </a:r>
          </a:p>
        </p:txBody>
      </p:sp>
      <p:pic>
        <p:nvPicPr>
          <p:cNvPr id="4" name="Picture 3"/>
          <p:cNvPicPr>
            <a:picLocks noChangeAspect="1"/>
          </p:cNvPicPr>
          <p:nvPr/>
        </p:nvPicPr>
        <p:blipFill>
          <a:blip r:embed="rId2"/>
          <a:stretch>
            <a:fillRect/>
          </a:stretch>
        </p:blipFill>
        <p:spPr>
          <a:xfrm>
            <a:off x="6932263" y="605158"/>
            <a:ext cx="2997800" cy="5224736"/>
          </a:xfrm>
          <a:prstGeom prst="rect">
            <a:avLst/>
          </a:prstGeom>
        </p:spPr>
      </p:pic>
      <p:sp>
        <p:nvSpPr>
          <p:cNvPr id="5" name="TextBox 4"/>
          <p:cNvSpPr txBox="1"/>
          <p:nvPr/>
        </p:nvSpPr>
        <p:spPr>
          <a:xfrm>
            <a:off x="766609" y="1564886"/>
            <a:ext cx="5768134" cy="286232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The frequency of the acoustic wave used to measure the depth depends upon the type of survey.</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Deep Water / Long Range surveys use Low Frequencies</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Shallow Water / Short Range surveys use High Frequencies </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The Higher the frequency, the greater the precision.</a:t>
            </a:r>
          </a:p>
        </p:txBody>
      </p:sp>
    </p:spTree>
    <p:extLst>
      <p:ext uri="{BB962C8B-B14F-4D97-AF65-F5344CB8AC3E}">
        <p14:creationId xmlns:p14="http://schemas.microsoft.com/office/powerpoint/2010/main" val="1407570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Objectives of this session</a:t>
            </a:r>
          </a:p>
        </p:txBody>
      </p:sp>
      <p:grpSp>
        <p:nvGrpSpPr>
          <p:cNvPr id="8" name="Group 7">
            <a:extLst>
              <a:ext uri="{FF2B5EF4-FFF2-40B4-BE49-F238E27FC236}">
                <a16:creationId xmlns:a16="http://schemas.microsoft.com/office/drawing/2014/main" id="{94F2393E-1FDB-4BA3-ACE8-31B766C3A4EB}"/>
              </a:ext>
            </a:extLst>
          </p:cNvPr>
          <p:cNvGrpSpPr/>
          <p:nvPr/>
        </p:nvGrpSpPr>
        <p:grpSpPr>
          <a:xfrm>
            <a:off x="946764" y="1685132"/>
            <a:ext cx="2598500" cy="1304554"/>
            <a:chOff x="1080114" y="1716447"/>
            <a:chExt cx="2598500" cy="1304554"/>
          </a:xfrm>
        </p:grpSpPr>
        <p:sp>
          <p:nvSpPr>
            <p:cNvPr id="57" name="object 3"/>
            <p:cNvSpPr txBox="1"/>
            <p:nvPr/>
          </p:nvSpPr>
          <p:spPr>
            <a:xfrm>
              <a:off x="1080114" y="1856323"/>
              <a:ext cx="2590759" cy="1164678"/>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chemeClr val="bg1"/>
                  </a:solidFill>
                  <a:latin typeface="Arial" panose="020B0604020202020204" pitchFamily="34" charset="0"/>
                  <a:cs typeface="Arial" panose="020B0604020202020204" pitchFamily="34" charset="0"/>
                </a:rPr>
                <a:t>GPS and Positioning </a:t>
              </a:r>
            </a:p>
            <a:p>
              <a:pPr marL="184150" marR="785495" indent="-171450">
                <a:lnSpc>
                  <a:spcPct val="90000"/>
                </a:lnSpc>
                <a:spcBef>
                  <a:spcPts val="430"/>
                </a:spcBef>
                <a:buFont typeface="Arial" panose="020B0604020202020204" pitchFamily="34" charset="0"/>
                <a:buChar char="•"/>
              </a:pPr>
              <a:r>
                <a:rPr lang="en-US" sz="1100" dirty="0">
                  <a:solidFill>
                    <a:schemeClr val="bg1"/>
                  </a:solidFill>
                  <a:latin typeface="Arial" panose="020B0604020202020204" pitchFamily="34" charset="0"/>
                  <a:cs typeface="Arial" panose="020B0604020202020204" pitchFamily="34" charset="0"/>
                </a:rPr>
                <a:t>Understanding of the geometry required for computing a position</a:t>
              </a:r>
            </a:p>
            <a:p>
              <a:pPr marL="12700" marR="785495">
                <a:lnSpc>
                  <a:spcPct val="90000"/>
                </a:lnSpc>
                <a:spcBef>
                  <a:spcPts val="430"/>
                </a:spcBef>
              </a:pPr>
              <a:endParaRPr lang="en-US" sz="1200" dirty="0">
                <a:solidFill>
                  <a:schemeClr val="bg1"/>
                </a:solidFill>
                <a:latin typeface="Arial" panose="020B0604020202020204" pitchFamily="34" charset="0"/>
                <a:cs typeface="Arial" panose="020B0604020202020204" pitchFamily="34" charset="0"/>
              </a:endParaRPr>
            </a:p>
            <a:p>
              <a:pPr marL="12700" marR="785495">
                <a:lnSpc>
                  <a:spcPct val="90000"/>
                </a:lnSpc>
                <a:spcBef>
                  <a:spcPts val="430"/>
                </a:spcBef>
              </a:pPr>
              <a:endParaRPr sz="1200" dirty="0">
                <a:solidFill>
                  <a:schemeClr val="bg1"/>
                </a:solidFill>
                <a:latin typeface="Arial" panose="020B0604020202020204" pitchFamily="34" charset="0"/>
                <a:cs typeface="Arial" panose="020B0604020202020204" pitchFamily="34" charset="0"/>
              </a:endParaRPr>
            </a:p>
          </p:txBody>
        </p:sp>
        <p:sp>
          <p:nvSpPr>
            <p:cNvPr id="58" name="object 7"/>
            <p:cNvSpPr/>
            <p:nvPr/>
          </p:nvSpPr>
          <p:spPr>
            <a:xfrm>
              <a:off x="1080114" y="1716447"/>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grpSp>
      <p:grpSp>
        <p:nvGrpSpPr>
          <p:cNvPr id="4" name="Group 3">
            <a:extLst>
              <a:ext uri="{FF2B5EF4-FFF2-40B4-BE49-F238E27FC236}">
                <a16:creationId xmlns:a16="http://schemas.microsoft.com/office/drawing/2014/main" id="{E2CB786B-74CA-4FC4-A750-E7980D19107A}"/>
              </a:ext>
            </a:extLst>
          </p:cNvPr>
          <p:cNvGrpSpPr/>
          <p:nvPr/>
        </p:nvGrpSpPr>
        <p:grpSpPr>
          <a:xfrm>
            <a:off x="4735809" y="3198968"/>
            <a:ext cx="3442711" cy="1092712"/>
            <a:chOff x="9030025" y="1707749"/>
            <a:chExt cx="3442711" cy="1092712"/>
          </a:xfrm>
        </p:grpSpPr>
        <p:sp>
          <p:nvSpPr>
            <p:cNvPr id="36" name="object 3"/>
            <p:cNvSpPr txBox="1"/>
            <p:nvPr/>
          </p:nvSpPr>
          <p:spPr>
            <a:xfrm>
              <a:off x="9030025" y="1750686"/>
              <a:ext cx="3442711" cy="1049775"/>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Multibeam Sonars</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The types of multibeam sonars used.</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What is the source of Snippet data?</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Water Column Data description</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
          <p:nvSpPr>
            <p:cNvPr id="37" name="object 7"/>
            <p:cNvSpPr/>
            <p:nvPr/>
          </p:nvSpPr>
          <p:spPr>
            <a:xfrm>
              <a:off x="9033502" y="1707749"/>
              <a:ext cx="2609736" cy="43495"/>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grpSp>
      <p:grpSp>
        <p:nvGrpSpPr>
          <p:cNvPr id="7" name="Group 6">
            <a:extLst>
              <a:ext uri="{FF2B5EF4-FFF2-40B4-BE49-F238E27FC236}">
                <a16:creationId xmlns:a16="http://schemas.microsoft.com/office/drawing/2014/main" id="{01336B2B-EF82-4561-8810-68A54A3CA32F}"/>
              </a:ext>
            </a:extLst>
          </p:cNvPr>
          <p:cNvGrpSpPr/>
          <p:nvPr/>
        </p:nvGrpSpPr>
        <p:grpSpPr>
          <a:xfrm>
            <a:off x="8329012" y="3198968"/>
            <a:ext cx="3151987" cy="1653501"/>
            <a:chOff x="1421771" y="3639706"/>
            <a:chExt cx="3151987" cy="1653501"/>
          </a:xfrm>
        </p:grpSpPr>
        <p:sp>
          <p:nvSpPr>
            <p:cNvPr id="39" name="object 3"/>
            <p:cNvSpPr txBox="1"/>
            <p:nvPr/>
          </p:nvSpPr>
          <p:spPr>
            <a:xfrm>
              <a:off x="1436760" y="3707388"/>
              <a:ext cx="3136998" cy="1585819"/>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LiDAR Sensors</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Understanding the types of LiDAR sensors used in surveying</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Return modes from the LiDAR sensors</a:t>
              </a: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sp>
          <p:nvSpPr>
            <p:cNvPr id="40" name="object 7"/>
            <p:cNvSpPr/>
            <p:nvPr/>
          </p:nvSpPr>
          <p:spPr>
            <a:xfrm>
              <a:off x="1421771" y="3639706"/>
              <a:ext cx="2609736" cy="37490"/>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grpSp>
      <p:grpSp>
        <p:nvGrpSpPr>
          <p:cNvPr id="6" name="Group 5">
            <a:extLst>
              <a:ext uri="{FF2B5EF4-FFF2-40B4-BE49-F238E27FC236}">
                <a16:creationId xmlns:a16="http://schemas.microsoft.com/office/drawing/2014/main" id="{A6072BC3-3567-44D7-B484-55147EDF88AC}"/>
              </a:ext>
            </a:extLst>
          </p:cNvPr>
          <p:cNvGrpSpPr/>
          <p:nvPr/>
        </p:nvGrpSpPr>
        <p:grpSpPr>
          <a:xfrm>
            <a:off x="1030664" y="4652505"/>
            <a:ext cx="3225373" cy="1641669"/>
            <a:chOff x="5126147" y="3639707"/>
            <a:chExt cx="3225373" cy="1641669"/>
          </a:xfrm>
        </p:grpSpPr>
        <p:sp>
          <p:nvSpPr>
            <p:cNvPr id="53" name="object 3"/>
            <p:cNvSpPr txBox="1"/>
            <p:nvPr/>
          </p:nvSpPr>
          <p:spPr>
            <a:xfrm>
              <a:off x="5133889" y="3709407"/>
              <a:ext cx="3217631" cy="1571969"/>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Side-scan Sonars</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How do Side-scan sonars paint a picture of the bottom</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What is the water column </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How to understand the shadow area in a side-scan image</a:t>
              </a:r>
            </a:p>
            <a:p>
              <a:pPr marL="184150" marR="785495" indent="-171450">
                <a:lnSpc>
                  <a:spcPct val="90000"/>
                </a:lnSpc>
                <a:spcBef>
                  <a:spcPts val="430"/>
                </a:spcBef>
                <a:buFont typeface="Arial" panose="020B0604020202020204" pitchFamily="34" charset="0"/>
                <a:buChar char="•"/>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
          <p:nvSpPr>
            <p:cNvPr id="54" name="object 7"/>
            <p:cNvSpPr/>
            <p:nvPr/>
          </p:nvSpPr>
          <p:spPr>
            <a:xfrm>
              <a:off x="5126147" y="3639707"/>
              <a:ext cx="2598500" cy="3773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grpSp>
      <p:sp>
        <p:nvSpPr>
          <p:cNvPr id="45" name="object 15"/>
          <p:cNvSpPr/>
          <p:nvPr/>
        </p:nvSpPr>
        <p:spPr>
          <a:xfrm>
            <a:off x="280750" y="1646268"/>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1</a:t>
            </a:r>
            <a:endParaRPr sz="3600" b="1" dirty="0">
              <a:solidFill>
                <a:schemeClr val="bg1"/>
              </a:solidFill>
            </a:endParaRPr>
          </a:p>
        </p:txBody>
      </p:sp>
      <p:grpSp>
        <p:nvGrpSpPr>
          <p:cNvPr id="5" name="Group 4">
            <a:extLst>
              <a:ext uri="{FF2B5EF4-FFF2-40B4-BE49-F238E27FC236}">
                <a16:creationId xmlns:a16="http://schemas.microsoft.com/office/drawing/2014/main" id="{CA623B91-E300-46E9-8399-5EAFF3559D44}"/>
              </a:ext>
            </a:extLst>
          </p:cNvPr>
          <p:cNvGrpSpPr/>
          <p:nvPr/>
        </p:nvGrpSpPr>
        <p:grpSpPr>
          <a:xfrm>
            <a:off x="4735621" y="4633712"/>
            <a:ext cx="3329356" cy="1218510"/>
            <a:chOff x="9034699" y="3639706"/>
            <a:chExt cx="3329356" cy="1218510"/>
          </a:xfrm>
        </p:grpSpPr>
        <p:sp>
          <p:nvSpPr>
            <p:cNvPr id="44" name="object 7"/>
            <p:cNvSpPr/>
            <p:nvPr/>
          </p:nvSpPr>
          <p:spPr>
            <a:xfrm>
              <a:off x="9034699" y="3639706"/>
              <a:ext cx="2608540" cy="29498"/>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22" name="object 3">
              <a:extLst>
                <a:ext uri="{FF2B5EF4-FFF2-40B4-BE49-F238E27FC236}">
                  <a16:creationId xmlns:a16="http://schemas.microsoft.com/office/drawing/2014/main" id="{C1E11F51-72AE-4E4E-8E04-C114D9A4C7FD}"/>
                </a:ext>
              </a:extLst>
            </p:cNvPr>
            <p:cNvSpPr txBox="1"/>
            <p:nvPr/>
          </p:nvSpPr>
          <p:spPr>
            <a:xfrm>
              <a:off x="9146424" y="3707388"/>
              <a:ext cx="3217631" cy="1150828"/>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Magnetometers</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Understanding the relationship of range to target size</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Effects on gamma readings by Geomagnetic Storms</a:t>
              </a: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grpSp>
      <p:sp>
        <p:nvSpPr>
          <p:cNvPr id="31" name="object 3">
            <a:extLst>
              <a:ext uri="{FF2B5EF4-FFF2-40B4-BE49-F238E27FC236}">
                <a16:creationId xmlns:a16="http://schemas.microsoft.com/office/drawing/2014/main" id="{982E528C-1BBE-42FF-8625-B8866CCD3411}"/>
              </a:ext>
            </a:extLst>
          </p:cNvPr>
          <p:cNvSpPr txBox="1"/>
          <p:nvPr/>
        </p:nvSpPr>
        <p:spPr>
          <a:xfrm>
            <a:off x="4814665" y="1825008"/>
            <a:ext cx="3217632" cy="998478"/>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Sound Velocity Sensors</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Understand the reason for measuring sound speed</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Types of sensor used</a:t>
            </a: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201FF03D-4B5C-4D6D-94B6-458ECBEB2F77}"/>
              </a:ext>
            </a:extLst>
          </p:cNvPr>
          <p:cNvGrpSpPr/>
          <p:nvPr/>
        </p:nvGrpSpPr>
        <p:grpSpPr>
          <a:xfrm>
            <a:off x="946764" y="3256959"/>
            <a:ext cx="3217632" cy="906251"/>
            <a:chOff x="6138581" y="1813918"/>
            <a:chExt cx="3217632" cy="906251"/>
          </a:xfrm>
        </p:grpSpPr>
        <p:sp>
          <p:nvSpPr>
            <p:cNvPr id="56" name="object 7"/>
            <p:cNvSpPr/>
            <p:nvPr/>
          </p:nvSpPr>
          <p:spPr>
            <a:xfrm>
              <a:off x="6138581" y="1813918"/>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dirty="0">
                <a:solidFill>
                  <a:prstClr val="black"/>
                </a:solidFill>
              </a:endParaRPr>
            </a:p>
          </p:txBody>
        </p:sp>
        <p:sp>
          <p:nvSpPr>
            <p:cNvPr id="32" name="object 3">
              <a:extLst>
                <a:ext uri="{FF2B5EF4-FFF2-40B4-BE49-F238E27FC236}">
                  <a16:creationId xmlns:a16="http://schemas.microsoft.com/office/drawing/2014/main" id="{F7DB9FEA-913F-4546-A767-4E173A522BFA}"/>
                </a:ext>
              </a:extLst>
            </p:cNvPr>
            <p:cNvSpPr txBox="1"/>
            <p:nvPr/>
          </p:nvSpPr>
          <p:spPr>
            <a:xfrm>
              <a:off x="6138581" y="1925336"/>
              <a:ext cx="3217632" cy="794833"/>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Single Beam Sonars</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The principles of beam footprint as it applies to depth measurement</a:t>
              </a: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grpSp>
      <p:sp>
        <p:nvSpPr>
          <p:cNvPr id="33" name="object 7">
            <a:extLst>
              <a:ext uri="{FF2B5EF4-FFF2-40B4-BE49-F238E27FC236}">
                <a16:creationId xmlns:a16="http://schemas.microsoft.com/office/drawing/2014/main" id="{9C499D3A-BF66-4FC0-823C-60853FAAABE4}"/>
              </a:ext>
            </a:extLst>
          </p:cNvPr>
          <p:cNvSpPr/>
          <p:nvPr/>
        </p:nvSpPr>
        <p:spPr>
          <a:xfrm>
            <a:off x="4735809" y="1714153"/>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dirty="0">
              <a:solidFill>
                <a:prstClr val="black"/>
              </a:solidFill>
            </a:endParaRPr>
          </a:p>
        </p:txBody>
      </p:sp>
      <p:sp>
        <p:nvSpPr>
          <p:cNvPr id="35" name="object 15">
            <a:extLst>
              <a:ext uri="{FF2B5EF4-FFF2-40B4-BE49-F238E27FC236}">
                <a16:creationId xmlns:a16="http://schemas.microsoft.com/office/drawing/2014/main" id="{BC5A9066-834F-44C7-B1FB-E32FFA5A2E85}"/>
              </a:ext>
            </a:extLst>
          </p:cNvPr>
          <p:cNvSpPr/>
          <p:nvPr/>
        </p:nvSpPr>
        <p:spPr>
          <a:xfrm>
            <a:off x="4080000" y="1692598"/>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2</a:t>
            </a:r>
            <a:endParaRPr sz="3600" b="1" dirty="0">
              <a:solidFill>
                <a:schemeClr val="bg1"/>
              </a:solidFill>
            </a:endParaRPr>
          </a:p>
        </p:txBody>
      </p:sp>
      <p:sp>
        <p:nvSpPr>
          <p:cNvPr id="41" name="object 15">
            <a:extLst>
              <a:ext uri="{FF2B5EF4-FFF2-40B4-BE49-F238E27FC236}">
                <a16:creationId xmlns:a16="http://schemas.microsoft.com/office/drawing/2014/main" id="{0E873372-0D54-4813-B9B2-5B8D62567238}"/>
              </a:ext>
            </a:extLst>
          </p:cNvPr>
          <p:cNvSpPr/>
          <p:nvPr/>
        </p:nvSpPr>
        <p:spPr>
          <a:xfrm>
            <a:off x="280747" y="3239361"/>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3</a:t>
            </a:r>
            <a:endParaRPr sz="3600" b="1" dirty="0">
              <a:solidFill>
                <a:schemeClr val="bg1"/>
              </a:solidFill>
            </a:endParaRPr>
          </a:p>
        </p:txBody>
      </p:sp>
      <p:sp>
        <p:nvSpPr>
          <p:cNvPr id="42" name="object 15">
            <a:extLst>
              <a:ext uri="{FF2B5EF4-FFF2-40B4-BE49-F238E27FC236}">
                <a16:creationId xmlns:a16="http://schemas.microsoft.com/office/drawing/2014/main" id="{12C7AE0D-6834-473B-A4DC-25A41D56448B}"/>
              </a:ext>
            </a:extLst>
          </p:cNvPr>
          <p:cNvSpPr/>
          <p:nvPr/>
        </p:nvSpPr>
        <p:spPr>
          <a:xfrm>
            <a:off x="4076108" y="3186505"/>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4</a:t>
            </a:r>
            <a:endParaRPr sz="3600" b="1" dirty="0">
              <a:solidFill>
                <a:schemeClr val="bg1"/>
              </a:solidFill>
            </a:endParaRPr>
          </a:p>
        </p:txBody>
      </p:sp>
      <p:sp>
        <p:nvSpPr>
          <p:cNvPr id="43" name="object 15">
            <a:extLst>
              <a:ext uri="{FF2B5EF4-FFF2-40B4-BE49-F238E27FC236}">
                <a16:creationId xmlns:a16="http://schemas.microsoft.com/office/drawing/2014/main" id="{704DFA2F-C8B6-4090-BCE8-5329F324A26C}"/>
              </a:ext>
            </a:extLst>
          </p:cNvPr>
          <p:cNvSpPr/>
          <p:nvPr/>
        </p:nvSpPr>
        <p:spPr>
          <a:xfrm>
            <a:off x="7659964" y="3186505"/>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5</a:t>
            </a:r>
            <a:endParaRPr sz="3600" b="1" dirty="0">
              <a:solidFill>
                <a:schemeClr val="bg1"/>
              </a:solidFill>
            </a:endParaRPr>
          </a:p>
        </p:txBody>
      </p:sp>
      <p:sp>
        <p:nvSpPr>
          <p:cNvPr id="48" name="object 15">
            <a:extLst>
              <a:ext uri="{FF2B5EF4-FFF2-40B4-BE49-F238E27FC236}">
                <a16:creationId xmlns:a16="http://schemas.microsoft.com/office/drawing/2014/main" id="{34B250F7-A081-4CA2-AFC1-E72C8970F0E6}"/>
              </a:ext>
            </a:extLst>
          </p:cNvPr>
          <p:cNvSpPr/>
          <p:nvPr/>
        </p:nvSpPr>
        <p:spPr>
          <a:xfrm>
            <a:off x="280747" y="4645891"/>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6</a:t>
            </a:r>
            <a:endParaRPr sz="3600" b="1" dirty="0">
              <a:solidFill>
                <a:schemeClr val="bg1"/>
              </a:solidFill>
            </a:endParaRPr>
          </a:p>
        </p:txBody>
      </p:sp>
      <p:sp>
        <p:nvSpPr>
          <p:cNvPr id="50" name="object 15">
            <a:extLst>
              <a:ext uri="{FF2B5EF4-FFF2-40B4-BE49-F238E27FC236}">
                <a16:creationId xmlns:a16="http://schemas.microsoft.com/office/drawing/2014/main" id="{F89B1222-C928-48BB-AAD5-96668497C26C}"/>
              </a:ext>
            </a:extLst>
          </p:cNvPr>
          <p:cNvSpPr/>
          <p:nvPr/>
        </p:nvSpPr>
        <p:spPr>
          <a:xfrm>
            <a:off x="4076107" y="4627016"/>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7</a:t>
            </a:r>
            <a:endParaRPr sz="3600" b="1" dirty="0">
              <a:solidFill>
                <a:schemeClr val="bg1"/>
              </a:solidFill>
            </a:endParaRPr>
          </a:p>
        </p:txBody>
      </p:sp>
      <p:sp>
        <p:nvSpPr>
          <p:cNvPr id="52" name="object 15">
            <a:extLst>
              <a:ext uri="{FF2B5EF4-FFF2-40B4-BE49-F238E27FC236}">
                <a16:creationId xmlns:a16="http://schemas.microsoft.com/office/drawing/2014/main" id="{DDE0ED83-ECAE-414C-AD0D-F809549BD462}"/>
              </a:ext>
            </a:extLst>
          </p:cNvPr>
          <p:cNvSpPr/>
          <p:nvPr/>
        </p:nvSpPr>
        <p:spPr>
          <a:xfrm>
            <a:off x="7690820" y="1700709"/>
            <a:ext cx="586307" cy="523580"/>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3600" b="1" dirty="0">
                <a:solidFill>
                  <a:schemeClr val="bg1"/>
                </a:solidFill>
              </a:rPr>
              <a:t>3</a:t>
            </a:r>
            <a:endParaRPr sz="3600" b="1" dirty="0">
              <a:solidFill>
                <a:schemeClr val="bg1"/>
              </a:solidFill>
            </a:endParaRPr>
          </a:p>
        </p:txBody>
      </p:sp>
      <p:grpSp>
        <p:nvGrpSpPr>
          <p:cNvPr id="59" name="Group 58">
            <a:extLst>
              <a:ext uri="{FF2B5EF4-FFF2-40B4-BE49-F238E27FC236}">
                <a16:creationId xmlns:a16="http://schemas.microsoft.com/office/drawing/2014/main" id="{DC63EDE6-CC97-4AD2-A472-D5F9DFB8C740}"/>
              </a:ext>
            </a:extLst>
          </p:cNvPr>
          <p:cNvGrpSpPr/>
          <p:nvPr/>
        </p:nvGrpSpPr>
        <p:grpSpPr>
          <a:xfrm>
            <a:off x="8411752" y="1685132"/>
            <a:ext cx="3151987" cy="1297506"/>
            <a:chOff x="1421771" y="3639706"/>
            <a:chExt cx="3151987" cy="1297506"/>
          </a:xfrm>
        </p:grpSpPr>
        <p:sp>
          <p:nvSpPr>
            <p:cNvPr id="60" name="object 3">
              <a:extLst>
                <a:ext uri="{FF2B5EF4-FFF2-40B4-BE49-F238E27FC236}">
                  <a16:creationId xmlns:a16="http://schemas.microsoft.com/office/drawing/2014/main" id="{68E5108D-04BC-4C09-AE08-48B89922032B}"/>
                </a:ext>
              </a:extLst>
            </p:cNvPr>
            <p:cNvSpPr txBox="1"/>
            <p:nvPr/>
          </p:nvSpPr>
          <p:spPr>
            <a:xfrm>
              <a:off x="1436760" y="3707388"/>
              <a:ext cx="3136998" cy="1229824"/>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Physics of sound</a:t>
              </a:r>
            </a:p>
            <a:p>
              <a:pPr marL="184150" marR="785495" indent="-171450">
                <a:lnSpc>
                  <a:spcPct val="90000"/>
                </a:lnSpc>
                <a:spcBef>
                  <a:spcPts val="430"/>
                </a:spcBef>
                <a:buFont typeface="Arial" panose="020B0604020202020204" pitchFamily="34" charset="0"/>
                <a:buChar char="•"/>
              </a:pPr>
              <a:r>
                <a:rPr lang="en-US" sz="1100" dirty="0">
                  <a:solidFill>
                    <a:srgbClr val="FCFFFF"/>
                  </a:solidFill>
                  <a:latin typeface="Arial" panose="020B0604020202020204" pitchFamily="34" charset="0"/>
                  <a:cs typeface="Arial" panose="020B0604020202020204" pitchFamily="34" charset="0"/>
                </a:rPr>
                <a:t>Understanding acoustic terms and relationship to survey</a:t>
              </a: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sp>
          <p:nvSpPr>
            <p:cNvPr id="61" name="object 7">
              <a:extLst>
                <a:ext uri="{FF2B5EF4-FFF2-40B4-BE49-F238E27FC236}">
                  <a16:creationId xmlns:a16="http://schemas.microsoft.com/office/drawing/2014/main" id="{56954FE7-9DA5-4CD7-A4CD-C30E53FF317A}"/>
                </a:ext>
              </a:extLst>
            </p:cNvPr>
            <p:cNvSpPr/>
            <p:nvPr/>
          </p:nvSpPr>
          <p:spPr>
            <a:xfrm>
              <a:off x="1421771" y="3639706"/>
              <a:ext cx="2609736" cy="37490"/>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grpSp>
    </p:spTree>
    <p:extLst>
      <p:ext uri="{BB962C8B-B14F-4D97-AF65-F5344CB8AC3E}">
        <p14:creationId xmlns:p14="http://schemas.microsoft.com/office/powerpoint/2010/main" val="1509544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Pulse Length</a:t>
            </a:r>
          </a:p>
        </p:txBody>
      </p:sp>
      <p:sp>
        <p:nvSpPr>
          <p:cNvPr id="5" name="TextBox 4"/>
          <p:cNvSpPr txBox="1"/>
          <p:nvPr/>
        </p:nvSpPr>
        <p:spPr>
          <a:xfrm>
            <a:off x="597157" y="1099665"/>
            <a:ext cx="5768134" cy="480131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Pulse length refers to the duration of the sound transmission. This impacts range resolution and depth performance. </a:t>
            </a:r>
          </a:p>
          <a:p>
            <a:pPr marL="0" marR="0" lvl="0" indent="0" algn="l" defTabSz="457200" rtl="0" eaLnBrk="0" fontAlgn="base" latinLnBrk="0" hangingPunct="0">
              <a:lnSpc>
                <a:spcPct val="100000"/>
              </a:lnSpc>
              <a:spcBef>
                <a:spcPct val="0"/>
              </a:spcBef>
              <a:spcAft>
                <a:spcPct val="0"/>
              </a:spcAft>
              <a:buClrTx/>
              <a:buSzTx/>
              <a:buFontTx/>
              <a:buNone/>
              <a:tabLst/>
              <a:defRPr/>
            </a:pPr>
            <a:endParaRPr lang="en-US" dirty="0">
              <a:solidFill>
                <a:prstClr val="black">
                  <a:lumMod val="65000"/>
                  <a:lumOff val="35000"/>
                </a:prstClr>
              </a:solidFill>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Short pulse length = High range resolution and shallower depths</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dirty="0">
                <a:solidFill>
                  <a:prstClr val="black">
                    <a:lumMod val="65000"/>
                    <a:lumOff val="35000"/>
                  </a:prstClr>
                </a:solidFill>
              </a:rPr>
              <a:t>Long pulse length = Lower range resolution and </a:t>
            </a:r>
            <a:r>
              <a:rPr lang="en-US">
                <a:solidFill>
                  <a:prstClr val="black">
                    <a:lumMod val="65000"/>
                    <a:lumOff val="35000"/>
                  </a:prstClr>
                </a:solidFill>
              </a:rPr>
              <a:t>deeper depths. </a:t>
            </a:r>
            <a:endParaRPr lang="en-US" dirty="0">
              <a:solidFill>
                <a:prstClr val="black">
                  <a:lumMod val="65000"/>
                  <a:lumOff val="35000"/>
                </a:prstClr>
              </a:solidFill>
            </a:endParaRPr>
          </a:p>
          <a:p>
            <a:pPr marR="0" lvl="0" algn="l" defTabSz="457200" rtl="0" eaLnBrk="0" fontAlgn="base" latinLnBrk="0" hangingPunct="0">
              <a:lnSpc>
                <a:spcPct val="100000"/>
              </a:lnSpc>
              <a:spcBef>
                <a:spcPct val="0"/>
              </a:spcBef>
              <a:spcAft>
                <a:spcPct val="0"/>
              </a:spcAft>
              <a:buClrTx/>
              <a:buSzTx/>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R="0" lvl="0" algn="l" defTabSz="457200" rtl="0" eaLnBrk="0" fontAlgn="base" latinLnBrk="0" hangingPunct="0">
              <a:lnSpc>
                <a:spcPct val="100000"/>
              </a:lnSpc>
              <a:spcBef>
                <a:spcPct val="0"/>
              </a:spcBef>
              <a:spcAft>
                <a:spcPct val="0"/>
              </a:spcAft>
              <a:buClrTx/>
              <a:buSzTx/>
              <a:tabLst/>
              <a:defRPr/>
            </a:pPr>
            <a:r>
              <a:rPr lang="en-US" dirty="0">
                <a:solidFill>
                  <a:prstClr val="black">
                    <a:lumMod val="65000"/>
                    <a:lumOff val="35000"/>
                  </a:prstClr>
                </a:solidFill>
              </a:rPr>
              <a:t>Keep pulse lengths as low as possible to achieve maximum range resolution. </a:t>
            </a:r>
          </a:p>
          <a:p>
            <a:pPr marR="0" lvl="0" algn="l" defTabSz="457200" rtl="0" eaLnBrk="0" fontAlgn="base" latinLnBrk="0" hangingPunct="0">
              <a:lnSpc>
                <a:spcPct val="100000"/>
              </a:lnSpc>
              <a:spcBef>
                <a:spcPct val="0"/>
              </a:spcBef>
              <a:spcAft>
                <a:spcPct val="0"/>
              </a:spcAft>
              <a:buClrTx/>
              <a:buSzTx/>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R="0" lvl="0" algn="l" defTabSz="457200" rtl="0" eaLnBrk="0" fontAlgn="base" latinLnBrk="0" hangingPunct="0">
              <a:lnSpc>
                <a:spcPct val="100000"/>
              </a:lnSpc>
              <a:spcBef>
                <a:spcPct val="0"/>
              </a:spcBef>
              <a:spcAft>
                <a:spcPct val="0"/>
              </a:spcAft>
              <a:buClrTx/>
              <a:buSzTx/>
              <a:tabLst/>
              <a:defRPr/>
            </a:pPr>
            <a:r>
              <a:rPr lang="en-US" sz="1400" dirty="0">
                <a:solidFill>
                  <a:prstClr val="black">
                    <a:lumMod val="65000"/>
                    <a:lumOff val="35000"/>
                  </a:prstClr>
                </a:solidFill>
              </a:rPr>
              <a:t>*Range resolution is the ability of the sonar to detect two objects close together</a:t>
            </a:r>
            <a:endParaRPr kumimoji="0" lang="en-US" sz="14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lang="en-US" dirty="0">
              <a:solidFill>
                <a:prstClr val="black">
                  <a:lumMod val="65000"/>
                  <a:lumOff val="35000"/>
                </a:prstClr>
              </a:solidFill>
            </a:endParaRPr>
          </a:p>
          <a:p>
            <a:pPr marR="0" lvl="0" algn="l" defTabSz="457200" rtl="0" eaLnBrk="0" fontAlgn="base" latinLnBrk="0" hangingPunct="0">
              <a:lnSpc>
                <a:spcPct val="100000"/>
              </a:lnSpc>
              <a:spcBef>
                <a:spcPct val="0"/>
              </a:spcBef>
              <a:spcAft>
                <a:spcPct val="0"/>
              </a:spcAft>
              <a:buClrTx/>
              <a:buSzTx/>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p:txBody>
      </p:sp>
      <p:grpSp>
        <p:nvGrpSpPr>
          <p:cNvPr id="11" name="Group 10">
            <a:extLst>
              <a:ext uri="{FF2B5EF4-FFF2-40B4-BE49-F238E27FC236}">
                <a16:creationId xmlns:a16="http://schemas.microsoft.com/office/drawing/2014/main" id="{0432123B-3EA1-4D34-8100-F3DE3D3A65F4}"/>
              </a:ext>
            </a:extLst>
          </p:cNvPr>
          <p:cNvGrpSpPr/>
          <p:nvPr/>
        </p:nvGrpSpPr>
        <p:grpSpPr>
          <a:xfrm>
            <a:off x="6800850" y="202188"/>
            <a:ext cx="4762500" cy="2581572"/>
            <a:chOff x="6800850" y="202188"/>
            <a:chExt cx="4762500" cy="2581572"/>
          </a:xfrm>
        </p:grpSpPr>
        <p:cxnSp>
          <p:nvCxnSpPr>
            <p:cNvPr id="6" name="Straight Connector 5">
              <a:extLst>
                <a:ext uri="{FF2B5EF4-FFF2-40B4-BE49-F238E27FC236}">
                  <a16:creationId xmlns:a16="http://schemas.microsoft.com/office/drawing/2014/main" id="{B28D253A-9494-4A96-95F3-14137889DCA0}"/>
                </a:ext>
              </a:extLst>
            </p:cNvPr>
            <p:cNvCxnSpPr>
              <a:cxnSpLocks/>
            </p:cNvCxnSpPr>
            <p:nvPr/>
          </p:nvCxnSpPr>
          <p:spPr>
            <a:xfrm>
              <a:off x="6800850" y="2581275"/>
              <a:ext cx="47625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8" name="Rectangle: Top Corners Snipped 7">
              <a:extLst>
                <a:ext uri="{FF2B5EF4-FFF2-40B4-BE49-F238E27FC236}">
                  <a16:creationId xmlns:a16="http://schemas.microsoft.com/office/drawing/2014/main" id="{C9FA19E1-31D2-45BE-9FB9-4EF11BA7C5B2}"/>
                </a:ext>
              </a:extLst>
            </p:cNvPr>
            <p:cNvSpPr/>
            <p:nvPr/>
          </p:nvSpPr>
          <p:spPr>
            <a:xfrm>
              <a:off x="9268122" y="2314575"/>
              <a:ext cx="285750" cy="247649"/>
            </a:xfrm>
            <a:prstGeom prst="snip2SameRect">
              <a:avLst>
                <a:gd name="adj1" fmla="val 35898"/>
                <a:gd name="adj2" fmla="val 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Top Corners Snipped 8">
              <a:extLst>
                <a:ext uri="{FF2B5EF4-FFF2-40B4-BE49-F238E27FC236}">
                  <a16:creationId xmlns:a16="http://schemas.microsoft.com/office/drawing/2014/main" id="{1C28D502-50F3-4259-98A5-FFDACA340C98}"/>
                </a:ext>
              </a:extLst>
            </p:cNvPr>
            <p:cNvSpPr/>
            <p:nvPr/>
          </p:nvSpPr>
          <p:spPr>
            <a:xfrm>
              <a:off x="10039647" y="2314575"/>
              <a:ext cx="285750" cy="247649"/>
            </a:xfrm>
            <a:prstGeom prst="snip2SameRect">
              <a:avLst>
                <a:gd name="adj1" fmla="val 35898"/>
                <a:gd name="adj2" fmla="val 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Block Arc 9">
              <a:extLst>
                <a:ext uri="{FF2B5EF4-FFF2-40B4-BE49-F238E27FC236}">
                  <a16:creationId xmlns:a16="http://schemas.microsoft.com/office/drawing/2014/main" id="{680447D8-0D93-42C9-811C-A46DA971F8E4}"/>
                </a:ext>
              </a:extLst>
            </p:cNvPr>
            <p:cNvSpPr/>
            <p:nvPr/>
          </p:nvSpPr>
          <p:spPr>
            <a:xfrm rot="7137779">
              <a:off x="8978608" y="1226279"/>
              <a:ext cx="2581572" cy="533390"/>
            </a:xfrm>
            <a:prstGeom prst="blockArc">
              <a:avLst>
                <a:gd name="adj1" fmla="val 11163020"/>
                <a:gd name="adj2" fmla="val 0"/>
                <a:gd name="adj3" fmla="val 25000"/>
              </a:avLst>
            </a:prstGeom>
            <a:solidFill>
              <a:schemeClr val="bg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12" name="Group 11">
            <a:extLst>
              <a:ext uri="{FF2B5EF4-FFF2-40B4-BE49-F238E27FC236}">
                <a16:creationId xmlns:a16="http://schemas.microsoft.com/office/drawing/2014/main" id="{AD1B27E6-BC02-4E34-BB68-EA6FFE837246}"/>
              </a:ext>
            </a:extLst>
          </p:cNvPr>
          <p:cNvGrpSpPr/>
          <p:nvPr/>
        </p:nvGrpSpPr>
        <p:grpSpPr>
          <a:xfrm>
            <a:off x="6800850" y="2394567"/>
            <a:ext cx="4762500" cy="2668764"/>
            <a:chOff x="6800850" y="110407"/>
            <a:chExt cx="4762500" cy="2668764"/>
          </a:xfrm>
        </p:grpSpPr>
        <p:cxnSp>
          <p:nvCxnSpPr>
            <p:cNvPr id="13" name="Straight Connector 12">
              <a:extLst>
                <a:ext uri="{FF2B5EF4-FFF2-40B4-BE49-F238E27FC236}">
                  <a16:creationId xmlns:a16="http://schemas.microsoft.com/office/drawing/2014/main" id="{7B3D7F28-4D66-4B80-8876-52D10BA3972B}"/>
                </a:ext>
              </a:extLst>
            </p:cNvPr>
            <p:cNvCxnSpPr>
              <a:cxnSpLocks/>
            </p:cNvCxnSpPr>
            <p:nvPr/>
          </p:nvCxnSpPr>
          <p:spPr>
            <a:xfrm>
              <a:off x="6800850" y="2581275"/>
              <a:ext cx="47625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6" name="Block Arc 15">
              <a:extLst>
                <a:ext uri="{FF2B5EF4-FFF2-40B4-BE49-F238E27FC236}">
                  <a16:creationId xmlns:a16="http://schemas.microsoft.com/office/drawing/2014/main" id="{72EB5984-DC3B-45CE-83B0-7AD0C1C32557}"/>
                </a:ext>
              </a:extLst>
            </p:cNvPr>
            <p:cNvSpPr/>
            <p:nvPr/>
          </p:nvSpPr>
          <p:spPr>
            <a:xfrm rot="5891926">
              <a:off x="8144639" y="186001"/>
              <a:ext cx="2668764" cy="2517575"/>
            </a:xfrm>
            <a:prstGeom prst="blockArc">
              <a:avLst>
                <a:gd name="adj1" fmla="val 13661246"/>
                <a:gd name="adj2" fmla="val 0"/>
                <a:gd name="adj3" fmla="val 25000"/>
              </a:avLst>
            </a:prstGeom>
            <a:solidFill>
              <a:schemeClr val="bg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 name="Rectangle: Top Corners Snipped 13">
              <a:extLst>
                <a:ext uri="{FF2B5EF4-FFF2-40B4-BE49-F238E27FC236}">
                  <a16:creationId xmlns:a16="http://schemas.microsoft.com/office/drawing/2014/main" id="{020E30E9-1C40-4906-A88A-7FB9822F9B62}"/>
                </a:ext>
              </a:extLst>
            </p:cNvPr>
            <p:cNvSpPr/>
            <p:nvPr/>
          </p:nvSpPr>
          <p:spPr>
            <a:xfrm>
              <a:off x="9268122" y="2314575"/>
              <a:ext cx="285750" cy="247649"/>
            </a:xfrm>
            <a:prstGeom prst="snip2SameRect">
              <a:avLst>
                <a:gd name="adj1" fmla="val 35898"/>
                <a:gd name="adj2" fmla="val 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Top Corners Snipped 14">
              <a:extLst>
                <a:ext uri="{FF2B5EF4-FFF2-40B4-BE49-F238E27FC236}">
                  <a16:creationId xmlns:a16="http://schemas.microsoft.com/office/drawing/2014/main" id="{A1F3E548-C476-472A-9A14-39882B67DB09}"/>
                </a:ext>
              </a:extLst>
            </p:cNvPr>
            <p:cNvSpPr/>
            <p:nvPr/>
          </p:nvSpPr>
          <p:spPr>
            <a:xfrm>
              <a:off x="10039647" y="2314575"/>
              <a:ext cx="285750" cy="247649"/>
            </a:xfrm>
            <a:prstGeom prst="snip2SameRect">
              <a:avLst>
                <a:gd name="adj1" fmla="val 35898"/>
                <a:gd name="adj2" fmla="val 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A7A3A1C8-3C5D-4BB0-92A8-CB56859A34E7}"/>
              </a:ext>
            </a:extLst>
          </p:cNvPr>
          <p:cNvSpPr txBox="1"/>
          <p:nvPr/>
        </p:nvSpPr>
        <p:spPr>
          <a:xfrm>
            <a:off x="6790205" y="1371784"/>
            <a:ext cx="2095096" cy="1169551"/>
          </a:xfrm>
          <a:prstGeom prst="rect">
            <a:avLst/>
          </a:prstGeom>
          <a:noFill/>
        </p:spPr>
        <p:txBody>
          <a:bodyPr wrap="square" rtlCol="0">
            <a:spAutoFit/>
          </a:bodyPr>
          <a:lstStyle/>
          <a:p>
            <a:r>
              <a:rPr lang="en-US" sz="1400" dirty="0"/>
              <a:t>Short pulse length = only one object </a:t>
            </a:r>
            <a:r>
              <a:rPr lang="en-US" sz="1400" dirty="0" err="1"/>
              <a:t>ensonified</a:t>
            </a:r>
            <a:r>
              <a:rPr lang="en-US" sz="1400" dirty="0"/>
              <a:t> at a time by the acoustic wave, data will show 2 objects.</a:t>
            </a:r>
          </a:p>
        </p:txBody>
      </p:sp>
      <p:sp>
        <p:nvSpPr>
          <p:cNvPr id="18" name="TextBox 17">
            <a:extLst>
              <a:ext uri="{FF2B5EF4-FFF2-40B4-BE49-F238E27FC236}">
                <a16:creationId xmlns:a16="http://schemas.microsoft.com/office/drawing/2014/main" id="{AB663A85-4844-4D8D-9F46-D31DDA338B1F}"/>
              </a:ext>
            </a:extLst>
          </p:cNvPr>
          <p:cNvSpPr txBox="1"/>
          <p:nvPr/>
        </p:nvSpPr>
        <p:spPr>
          <a:xfrm>
            <a:off x="6800531" y="3658349"/>
            <a:ext cx="2175225" cy="1169551"/>
          </a:xfrm>
          <a:prstGeom prst="rect">
            <a:avLst/>
          </a:prstGeom>
          <a:noFill/>
        </p:spPr>
        <p:txBody>
          <a:bodyPr wrap="square" rtlCol="0">
            <a:spAutoFit/>
          </a:bodyPr>
          <a:lstStyle/>
          <a:p>
            <a:r>
              <a:rPr lang="en-US" sz="1400" dirty="0"/>
              <a:t>Long pulse length = both objects </a:t>
            </a:r>
            <a:r>
              <a:rPr lang="en-US" sz="1400" dirty="0" err="1"/>
              <a:t>ensonified</a:t>
            </a:r>
            <a:r>
              <a:rPr lang="en-US" sz="1400" dirty="0"/>
              <a:t> at a time by the acoustic wave, data will show single object</a:t>
            </a:r>
          </a:p>
        </p:txBody>
      </p:sp>
    </p:spTree>
    <p:extLst>
      <p:ext uri="{BB962C8B-B14F-4D97-AF65-F5344CB8AC3E}">
        <p14:creationId xmlns:p14="http://schemas.microsoft.com/office/powerpoint/2010/main" val="177144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Sound Interaction with Seabed</a:t>
            </a:r>
          </a:p>
        </p:txBody>
      </p:sp>
      <p:grpSp>
        <p:nvGrpSpPr>
          <p:cNvPr id="5" name="Group 4">
            <a:extLst>
              <a:ext uri="{FF2B5EF4-FFF2-40B4-BE49-F238E27FC236}">
                <a16:creationId xmlns:a16="http://schemas.microsoft.com/office/drawing/2014/main" id="{2F3F1401-B0F0-452E-8EBF-8CEDFC24B5D6}"/>
              </a:ext>
            </a:extLst>
          </p:cNvPr>
          <p:cNvGrpSpPr/>
          <p:nvPr/>
        </p:nvGrpSpPr>
        <p:grpSpPr>
          <a:xfrm>
            <a:off x="1678005" y="968736"/>
            <a:ext cx="8317653" cy="4907986"/>
            <a:chOff x="1950721" y="1334129"/>
            <a:chExt cx="8317653" cy="4907986"/>
          </a:xfrm>
        </p:grpSpPr>
        <p:sp>
          <p:nvSpPr>
            <p:cNvPr id="4" name="Rectangle 3"/>
            <p:cNvSpPr/>
            <p:nvPr/>
          </p:nvSpPr>
          <p:spPr>
            <a:xfrm>
              <a:off x="1950721" y="5019040"/>
              <a:ext cx="8317653" cy="1223074"/>
            </a:xfrm>
            <a:prstGeom prst="rect">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6" name="Straight Arrow Connector 5"/>
            <p:cNvCxnSpPr/>
            <p:nvPr/>
          </p:nvCxnSpPr>
          <p:spPr>
            <a:xfrm>
              <a:off x="3535681" y="1989728"/>
              <a:ext cx="1530773" cy="29769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586581" y="1334129"/>
              <a:ext cx="1536947" cy="923330"/>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9A44"/>
                  </a:solidFill>
                  <a:effectLst/>
                  <a:uLnTx/>
                  <a:uFillTx/>
                  <a:latin typeface="Arial" charset="0"/>
                  <a:ea typeface="ヒラギノ角ゴ Pro W3" charset="-128"/>
                  <a:cs typeface="+mn-cs"/>
                </a:rPr>
                <a:t>Direction of Acoustic Energy</a:t>
              </a:r>
            </a:p>
          </p:txBody>
        </p:sp>
        <p:cxnSp>
          <p:nvCxnSpPr>
            <p:cNvPr id="11" name="Straight Connector 10"/>
            <p:cNvCxnSpPr/>
            <p:nvPr/>
          </p:nvCxnSpPr>
          <p:spPr>
            <a:xfrm flipH="1">
              <a:off x="5134187" y="1334130"/>
              <a:ext cx="1620" cy="4907985"/>
            </a:xfrm>
            <a:prstGeom prst="line">
              <a:avLst/>
            </a:prstGeom>
            <a:ln>
              <a:solidFill>
                <a:schemeClr val="bg2"/>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5192448" y="2995628"/>
              <a:ext cx="872140" cy="1950720"/>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5046134" y="4973442"/>
              <a:ext cx="146314" cy="120105"/>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p:cNvSpPr txBox="1"/>
            <p:nvPr/>
          </p:nvSpPr>
          <p:spPr>
            <a:xfrm>
              <a:off x="5886208" y="2689014"/>
              <a:ext cx="1210588"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Arial" charset="0"/>
                  <a:ea typeface="ヒラギノ角ゴ Pro W3" charset="-128"/>
                  <a:cs typeface="+mn-cs"/>
                </a:rPr>
                <a:t>Reflection</a:t>
              </a:r>
            </a:p>
          </p:txBody>
        </p:sp>
        <p:cxnSp>
          <p:nvCxnSpPr>
            <p:cNvPr id="19" name="Straight Arrow Connector 18"/>
            <p:cNvCxnSpPr/>
            <p:nvPr/>
          </p:nvCxnSpPr>
          <p:spPr>
            <a:xfrm>
              <a:off x="5192449" y="5181601"/>
              <a:ext cx="266859" cy="555413"/>
            </a:xfrm>
            <a:prstGeom prst="straightConnector1">
              <a:avLst/>
            </a:prstGeom>
            <a:ln>
              <a:solidFill>
                <a:schemeClr val="accent3">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325877" y="5743786"/>
              <a:ext cx="1287532"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615E9B">
                      <a:lumMod val="60000"/>
                      <a:lumOff val="40000"/>
                    </a:srgbClr>
                  </a:solidFill>
                  <a:effectLst/>
                  <a:uLnTx/>
                  <a:uFillTx/>
                  <a:latin typeface="Arial" charset="0"/>
                  <a:ea typeface="ヒラギノ角ゴ Pro W3" charset="-128"/>
                  <a:cs typeface="+mn-cs"/>
                </a:rPr>
                <a:t>Absorption</a:t>
              </a:r>
            </a:p>
          </p:txBody>
        </p:sp>
        <p:cxnSp>
          <p:nvCxnSpPr>
            <p:cNvPr id="23" name="Straight Arrow Connector 22"/>
            <p:cNvCxnSpPr/>
            <p:nvPr/>
          </p:nvCxnSpPr>
          <p:spPr>
            <a:xfrm flipV="1">
              <a:off x="5192449" y="4863254"/>
              <a:ext cx="409099" cy="155787"/>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16" idx="0"/>
            </p:cNvCxnSpPr>
            <p:nvPr/>
          </p:nvCxnSpPr>
          <p:spPr>
            <a:xfrm flipV="1">
              <a:off x="5119292" y="4513941"/>
              <a:ext cx="123269" cy="459501"/>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6" idx="2"/>
            </p:cNvCxnSpPr>
            <p:nvPr/>
          </p:nvCxnSpPr>
          <p:spPr>
            <a:xfrm flipH="1" flipV="1">
              <a:off x="4687148" y="4816234"/>
              <a:ext cx="358986" cy="217261"/>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stCxn id="16" idx="0"/>
            </p:cNvCxnSpPr>
            <p:nvPr/>
          </p:nvCxnSpPr>
          <p:spPr>
            <a:xfrm flipH="1" flipV="1">
              <a:off x="5016345" y="4533175"/>
              <a:ext cx="102947" cy="440266"/>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5389997" y="4998720"/>
              <a:ext cx="1223412"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8B0000"/>
                  </a:solidFill>
                  <a:effectLst/>
                  <a:uLnTx/>
                  <a:uFillTx/>
                  <a:latin typeface="Arial" charset="0"/>
                  <a:ea typeface="ヒラギノ角ゴ Pro W3" charset="-128"/>
                  <a:cs typeface="+mn-cs"/>
                </a:rPr>
                <a:t>Scattering</a:t>
              </a:r>
            </a:p>
          </p:txBody>
        </p:sp>
        <p:sp>
          <p:nvSpPr>
            <p:cNvPr id="36" name="Arc 35"/>
            <p:cNvSpPr/>
            <p:nvPr/>
          </p:nvSpPr>
          <p:spPr>
            <a:xfrm rot="18403083">
              <a:off x="4462006" y="3838154"/>
              <a:ext cx="843380" cy="807129"/>
            </a:xfrm>
            <a:prstGeom prst="arc">
              <a:avLst/>
            </a:pr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TextBox 36"/>
            <p:cNvSpPr txBox="1"/>
            <p:nvPr/>
          </p:nvSpPr>
          <p:spPr>
            <a:xfrm>
              <a:off x="2789594" y="3788122"/>
              <a:ext cx="1424438"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85AD"/>
                  </a:solidFill>
                  <a:effectLst/>
                  <a:uLnTx/>
                  <a:uFillTx/>
                  <a:latin typeface="Arial" charset="0"/>
                  <a:ea typeface="ヒラギノ角ゴ Pro W3" charset="-128"/>
                  <a:cs typeface="+mn-cs"/>
                </a:rPr>
                <a:t>Angle of Incidence</a:t>
              </a:r>
            </a:p>
          </p:txBody>
        </p:sp>
        <p:cxnSp>
          <p:nvCxnSpPr>
            <p:cNvPr id="42" name="Straight Arrow Connector 41"/>
            <p:cNvCxnSpPr/>
            <p:nvPr/>
          </p:nvCxnSpPr>
          <p:spPr>
            <a:xfrm flipV="1">
              <a:off x="3901441" y="4050454"/>
              <a:ext cx="965201" cy="60833"/>
            </a:xfrm>
            <a:prstGeom prst="straightConnector1">
              <a:avLst/>
            </a:prstGeom>
            <a:ln>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16" idx="0"/>
            </p:cNvCxnSpPr>
            <p:nvPr/>
          </p:nvCxnSpPr>
          <p:spPr>
            <a:xfrm flipH="1" flipV="1">
              <a:off x="4213147" y="2770293"/>
              <a:ext cx="906144" cy="22031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8" name="TextBox 47"/>
            <p:cNvSpPr txBox="1"/>
            <p:nvPr/>
          </p:nvSpPr>
          <p:spPr>
            <a:xfrm>
              <a:off x="3901441" y="1824164"/>
              <a:ext cx="1099915" cy="923330"/>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ヒラギノ角ゴ Pro W3" charset="-128"/>
                  <a:cs typeface="+mn-cs"/>
                </a:rPr>
                <a:t>Energy returned to sonar</a:t>
              </a:r>
            </a:p>
          </p:txBody>
        </p:sp>
      </p:grpSp>
      <p:sp>
        <p:nvSpPr>
          <p:cNvPr id="49" name="TextBox 48"/>
          <p:cNvSpPr txBox="1"/>
          <p:nvPr/>
        </p:nvSpPr>
        <p:spPr>
          <a:xfrm>
            <a:off x="7443537" y="1815790"/>
            <a:ext cx="4141155" cy="175432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The acoustic energy’s interaction with the seabed has multiple components that affect the energy returned. </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rial" charset="0"/>
                <a:ea typeface="ヒラギノ角ゴ Pro W3" charset="-128"/>
                <a:cs typeface="+mn-cs"/>
              </a:rPr>
              <a:t>The geometry of the pulse is important to the signal returned.</a:t>
            </a:r>
          </a:p>
        </p:txBody>
      </p:sp>
    </p:spTree>
    <p:extLst>
      <p:ext uri="{BB962C8B-B14F-4D97-AF65-F5344CB8AC3E}">
        <p14:creationId xmlns:p14="http://schemas.microsoft.com/office/powerpoint/2010/main" val="3660812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Single Beam Sonars</a:t>
            </a:r>
          </a:p>
        </p:txBody>
      </p:sp>
    </p:spTree>
    <p:extLst>
      <p:ext uri="{BB962C8B-B14F-4D97-AF65-F5344CB8AC3E}">
        <p14:creationId xmlns:p14="http://schemas.microsoft.com/office/powerpoint/2010/main" val="2086257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Single Beam Echo Sounder</a:t>
            </a:r>
          </a:p>
        </p:txBody>
      </p:sp>
      <p:sp>
        <p:nvSpPr>
          <p:cNvPr id="6" name="TextBox 5"/>
          <p:cNvSpPr txBox="1"/>
          <p:nvPr/>
        </p:nvSpPr>
        <p:spPr>
          <a:xfrm>
            <a:off x="797832" y="1859339"/>
            <a:ext cx="5392071" cy="3139321"/>
          </a:xfrm>
          <a:prstGeom prst="rect">
            <a:avLst/>
          </a:prstGeom>
          <a:noFill/>
        </p:spPr>
        <p:txBody>
          <a:bodyPr wrap="square" rtlCol="0">
            <a:spAutoFit/>
          </a:bodyPr>
          <a:lstStyle/>
          <a:p>
            <a:r>
              <a:rPr lang="en-US" dirty="0">
                <a:solidFill>
                  <a:schemeClr val="tx1">
                    <a:lumMod val="65000"/>
                    <a:lumOff val="35000"/>
                  </a:schemeClr>
                </a:solidFill>
              </a:rPr>
              <a:t>Measure travel time from the sonar to the reflected Seabed. </a:t>
            </a:r>
          </a:p>
          <a:p>
            <a:endParaRPr lang="en-US" dirty="0">
              <a:solidFill>
                <a:schemeClr val="tx1">
                  <a:lumMod val="65000"/>
                  <a:lumOff val="35000"/>
                </a:schemeClr>
              </a:solidFill>
            </a:endParaRPr>
          </a:p>
          <a:p>
            <a:r>
              <a:rPr lang="en-US" dirty="0">
                <a:solidFill>
                  <a:schemeClr val="tx1">
                    <a:lumMod val="65000"/>
                    <a:lumOff val="35000"/>
                  </a:schemeClr>
                </a:solidFill>
              </a:rPr>
              <a:t>The SBES can only take one measurement at a time, hence the Single Beam. </a:t>
            </a:r>
          </a:p>
          <a:p>
            <a:endParaRPr lang="en-US" dirty="0">
              <a:solidFill>
                <a:schemeClr val="tx1">
                  <a:lumMod val="65000"/>
                  <a:lumOff val="35000"/>
                </a:schemeClr>
              </a:solidFill>
            </a:endParaRPr>
          </a:p>
          <a:p>
            <a:r>
              <a:rPr lang="en-US" dirty="0">
                <a:solidFill>
                  <a:schemeClr val="tx1">
                    <a:lumMod val="65000"/>
                    <a:lumOff val="35000"/>
                  </a:schemeClr>
                </a:solidFill>
              </a:rPr>
              <a:t>The system typically “pings” several times per second. </a:t>
            </a:r>
          </a:p>
          <a:p>
            <a:endParaRPr lang="en-US" dirty="0">
              <a:solidFill>
                <a:schemeClr val="tx1">
                  <a:lumMod val="65000"/>
                  <a:lumOff val="35000"/>
                </a:schemeClr>
              </a:solidFill>
            </a:endParaRPr>
          </a:p>
          <a:p>
            <a:r>
              <a:rPr lang="en-US" dirty="0">
                <a:solidFill>
                  <a:schemeClr val="tx1">
                    <a:lumMod val="65000"/>
                    <a:lumOff val="35000"/>
                  </a:schemeClr>
                </a:solidFill>
              </a:rPr>
              <a:t>Speed of Sound * Time  = Distance</a:t>
            </a:r>
          </a:p>
          <a:p>
            <a:endParaRPr lang="en-US" dirty="0">
              <a:solidFill>
                <a:schemeClr val="tx1">
                  <a:lumMod val="65000"/>
                  <a:lumOff val="35000"/>
                </a:schemeClr>
              </a:solidFill>
            </a:endParaRPr>
          </a:p>
        </p:txBody>
      </p:sp>
      <p:grpSp>
        <p:nvGrpSpPr>
          <p:cNvPr id="5" name="Group 4">
            <a:extLst>
              <a:ext uri="{FF2B5EF4-FFF2-40B4-BE49-F238E27FC236}">
                <a16:creationId xmlns:a16="http://schemas.microsoft.com/office/drawing/2014/main" id="{3504A02A-B646-40A9-BDF0-65CE0BE02EEE}"/>
              </a:ext>
            </a:extLst>
          </p:cNvPr>
          <p:cNvGrpSpPr/>
          <p:nvPr/>
        </p:nvGrpSpPr>
        <p:grpSpPr>
          <a:xfrm>
            <a:off x="6675892" y="425115"/>
            <a:ext cx="4673420" cy="5550278"/>
            <a:chOff x="6515948" y="2022081"/>
            <a:chExt cx="3626414" cy="4161860"/>
          </a:xfrm>
        </p:grpSpPr>
        <p:grpSp>
          <p:nvGrpSpPr>
            <p:cNvPr id="23" name="Group 22"/>
            <p:cNvGrpSpPr/>
            <p:nvPr/>
          </p:nvGrpSpPr>
          <p:grpSpPr>
            <a:xfrm>
              <a:off x="6515948" y="3217333"/>
              <a:ext cx="3542453" cy="2628054"/>
              <a:chOff x="5378027" y="3115733"/>
              <a:chExt cx="3644053" cy="2668694"/>
            </a:xfrm>
          </p:grpSpPr>
          <p:sp>
            <p:nvSpPr>
              <p:cNvPr id="8" name="Freeform 7"/>
              <p:cNvSpPr/>
              <p:nvPr/>
            </p:nvSpPr>
            <p:spPr>
              <a:xfrm>
                <a:off x="5378027" y="3115733"/>
                <a:ext cx="3644053" cy="149169"/>
              </a:xfrm>
              <a:custGeom>
                <a:avLst/>
                <a:gdLst>
                  <a:gd name="connsiteX0" fmla="*/ 0 w 3644053"/>
                  <a:gd name="connsiteY0" fmla="*/ 115147 h 149169"/>
                  <a:gd name="connsiteX1" fmla="*/ 216746 w 3644053"/>
                  <a:gd name="connsiteY1" fmla="*/ 81280 h 149169"/>
                  <a:gd name="connsiteX2" fmla="*/ 453813 w 3644053"/>
                  <a:gd name="connsiteY2" fmla="*/ 121920 h 149169"/>
                  <a:gd name="connsiteX3" fmla="*/ 704426 w 3644053"/>
                  <a:gd name="connsiteY3" fmla="*/ 101600 h 149169"/>
                  <a:gd name="connsiteX4" fmla="*/ 941493 w 3644053"/>
                  <a:gd name="connsiteY4" fmla="*/ 74507 h 149169"/>
                  <a:gd name="connsiteX5" fmla="*/ 1131146 w 3644053"/>
                  <a:gd name="connsiteY5" fmla="*/ 128694 h 149169"/>
                  <a:gd name="connsiteX6" fmla="*/ 1408853 w 3644053"/>
                  <a:gd name="connsiteY6" fmla="*/ 74507 h 149169"/>
                  <a:gd name="connsiteX7" fmla="*/ 1747520 w 3644053"/>
                  <a:gd name="connsiteY7" fmla="*/ 108374 h 149169"/>
                  <a:gd name="connsiteX8" fmla="*/ 2120053 w 3644053"/>
                  <a:gd name="connsiteY8" fmla="*/ 67734 h 149169"/>
                  <a:gd name="connsiteX9" fmla="*/ 2472266 w 3644053"/>
                  <a:gd name="connsiteY9" fmla="*/ 149014 h 149169"/>
                  <a:gd name="connsiteX10" fmla="*/ 2804160 w 3644053"/>
                  <a:gd name="connsiteY10" fmla="*/ 88054 h 149169"/>
                  <a:gd name="connsiteX11" fmla="*/ 3054773 w 3644053"/>
                  <a:gd name="connsiteY11" fmla="*/ 81280 h 149169"/>
                  <a:gd name="connsiteX12" fmla="*/ 3244426 w 3644053"/>
                  <a:gd name="connsiteY12" fmla="*/ 67734 h 149169"/>
                  <a:gd name="connsiteX13" fmla="*/ 3481493 w 3644053"/>
                  <a:gd name="connsiteY13" fmla="*/ 0 h 149169"/>
                  <a:gd name="connsiteX14" fmla="*/ 3616960 w 3644053"/>
                  <a:gd name="connsiteY14" fmla="*/ 67734 h 149169"/>
                  <a:gd name="connsiteX15" fmla="*/ 3644053 w 3644053"/>
                  <a:gd name="connsiteY15" fmla="*/ 74507 h 149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44053" h="149169">
                    <a:moveTo>
                      <a:pt x="0" y="115147"/>
                    </a:moveTo>
                    <a:cubicBezTo>
                      <a:pt x="70555" y="97649"/>
                      <a:pt x="141111" y="80151"/>
                      <a:pt x="216746" y="81280"/>
                    </a:cubicBezTo>
                    <a:cubicBezTo>
                      <a:pt x="292381" y="82409"/>
                      <a:pt x="372533" y="118533"/>
                      <a:pt x="453813" y="121920"/>
                    </a:cubicBezTo>
                    <a:cubicBezTo>
                      <a:pt x="535093" y="125307"/>
                      <a:pt x="623146" y="109502"/>
                      <a:pt x="704426" y="101600"/>
                    </a:cubicBezTo>
                    <a:cubicBezTo>
                      <a:pt x="785706" y="93698"/>
                      <a:pt x="870373" y="69991"/>
                      <a:pt x="941493" y="74507"/>
                    </a:cubicBezTo>
                    <a:cubicBezTo>
                      <a:pt x="1012613" y="79023"/>
                      <a:pt x="1053253" y="128694"/>
                      <a:pt x="1131146" y="128694"/>
                    </a:cubicBezTo>
                    <a:cubicBezTo>
                      <a:pt x="1209039" y="128694"/>
                      <a:pt x="1306124" y="77894"/>
                      <a:pt x="1408853" y="74507"/>
                    </a:cubicBezTo>
                    <a:cubicBezTo>
                      <a:pt x="1511582" y="71120"/>
                      <a:pt x="1628987" y="109503"/>
                      <a:pt x="1747520" y="108374"/>
                    </a:cubicBezTo>
                    <a:cubicBezTo>
                      <a:pt x="1866053" y="107245"/>
                      <a:pt x="1999262" y="60961"/>
                      <a:pt x="2120053" y="67734"/>
                    </a:cubicBezTo>
                    <a:cubicBezTo>
                      <a:pt x="2240844" y="74507"/>
                      <a:pt x="2358248" y="145627"/>
                      <a:pt x="2472266" y="149014"/>
                    </a:cubicBezTo>
                    <a:cubicBezTo>
                      <a:pt x="2586284" y="152401"/>
                      <a:pt x="2707076" y="99343"/>
                      <a:pt x="2804160" y="88054"/>
                    </a:cubicBezTo>
                    <a:cubicBezTo>
                      <a:pt x="2901244" y="76765"/>
                      <a:pt x="2981396" y="84667"/>
                      <a:pt x="3054773" y="81280"/>
                    </a:cubicBezTo>
                    <a:cubicBezTo>
                      <a:pt x="3128150" y="77893"/>
                      <a:pt x="3173306" y="81281"/>
                      <a:pt x="3244426" y="67734"/>
                    </a:cubicBezTo>
                    <a:cubicBezTo>
                      <a:pt x="3315546" y="54187"/>
                      <a:pt x="3419404" y="0"/>
                      <a:pt x="3481493" y="0"/>
                    </a:cubicBezTo>
                    <a:cubicBezTo>
                      <a:pt x="3543582" y="0"/>
                      <a:pt x="3589867" y="55316"/>
                      <a:pt x="3616960" y="67734"/>
                    </a:cubicBezTo>
                    <a:cubicBezTo>
                      <a:pt x="3644053" y="80152"/>
                      <a:pt x="3644053" y="77329"/>
                      <a:pt x="3644053" y="74507"/>
                    </a:cubicBezTo>
                  </a:path>
                </a:pathLst>
              </a:cu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Freeform 8"/>
              <p:cNvSpPr/>
              <p:nvPr/>
            </p:nvSpPr>
            <p:spPr>
              <a:xfrm>
                <a:off x="5405120" y="5540587"/>
                <a:ext cx="3616960" cy="243840"/>
              </a:xfrm>
              <a:custGeom>
                <a:avLst/>
                <a:gdLst>
                  <a:gd name="connsiteX0" fmla="*/ 0 w 3616960"/>
                  <a:gd name="connsiteY0" fmla="*/ 149013 h 243840"/>
                  <a:gd name="connsiteX1" fmla="*/ 60960 w 3616960"/>
                  <a:gd name="connsiteY1" fmla="*/ 108373 h 243840"/>
                  <a:gd name="connsiteX2" fmla="*/ 81280 w 3616960"/>
                  <a:gd name="connsiteY2" fmla="*/ 94826 h 243840"/>
                  <a:gd name="connsiteX3" fmla="*/ 101600 w 3616960"/>
                  <a:gd name="connsiteY3" fmla="*/ 74506 h 243840"/>
                  <a:gd name="connsiteX4" fmla="*/ 128693 w 3616960"/>
                  <a:gd name="connsiteY4" fmla="*/ 67733 h 243840"/>
                  <a:gd name="connsiteX5" fmla="*/ 176107 w 3616960"/>
                  <a:gd name="connsiteY5" fmla="*/ 40640 h 243840"/>
                  <a:gd name="connsiteX6" fmla="*/ 203200 w 3616960"/>
                  <a:gd name="connsiteY6" fmla="*/ 27093 h 243840"/>
                  <a:gd name="connsiteX7" fmla="*/ 243840 w 3616960"/>
                  <a:gd name="connsiteY7" fmla="*/ 6773 h 243840"/>
                  <a:gd name="connsiteX8" fmla="*/ 318347 w 3616960"/>
                  <a:gd name="connsiteY8" fmla="*/ 0 h 243840"/>
                  <a:gd name="connsiteX9" fmla="*/ 419947 w 3616960"/>
                  <a:gd name="connsiteY9" fmla="*/ 6773 h 243840"/>
                  <a:gd name="connsiteX10" fmla="*/ 447040 w 3616960"/>
                  <a:gd name="connsiteY10" fmla="*/ 13546 h 243840"/>
                  <a:gd name="connsiteX11" fmla="*/ 487680 w 3616960"/>
                  <a:gd name="connsiteY11" fmla="*/ 40640 h 243840"/>
                  <a:gd name="connsiteX12" fmla="*/ 508000 w 3616960"/>
                  <a:gd name="connsiteY12" fmla="*/ 47413 h 243840"/>
                  <a:gd name="connsiteX13" fmla="*/ 541867 w 3616960"/>
                  <a:gd name="connsiteY13" fmla="*/ 60960 h 243840"/>
                  <a:gd name="connsiteX14" fmla="*/ 609600 w 3616960"/>
                  <a:gd name="connsiteY14" fmla="*/ 67733 h 243840"/>
                  <a:gd name="connsiteX15" fmla="*/ 826347 w 3616960"/>
                  <a:gd name="connsiteY15" fmla="*/ 81280 h 243840"/>
                  <a:gd name="connsiteX16" fmla="*/ 982133 w 3616960"/>
                  <a:gd name="connsiteY16" fmla="*/ 81280 h 243840"/>
                  <a:gd name="connsiteX17" fmla="*/ 1002453 w 3616960"/>
                  <a:gd name="connsiteY17" fmla="*/ 67733 h 243840"/>
                  <a:gd name="connsiteX18" fmla="*/ 1022773 w 3616960"/>
                  <a:gd name="connsiteY18" fmla="*/ 60960 h 243840"/>
                  <a:gd name="connsiteX19" fmla="*/ 1049867 w 3616960"/>
                  <a:gd name="connsiteY19" fmla="*/ 54186 h 243840"/>
                  <a:gd name="connsiteX20" fmla="*/ 1070187 w 3616960"/>
                  <a:gd name="connsiteY20" fmla="*/ 47413 h 243840"/>
                  <a:gd name="connsiteX21" fmla="*/ 1117600 w 3616960"/>
                  <a:gd name="connsiteY21" fmla="*/ 40640 h 243840"/>
                  <a:gd name="connsiteX22" fmla="*/ 1334347 w 3616960"/>
                  <a:gd name="connsiteY22" fmla="*/ 47413 h 243840"/>
                  <a:gd name="connsiteX23" fmla="*/ 1374987 w 3616960"/>
                  <a:gd name="connsiteY23" fmla="*/ 60960 h 243840"/>
                  <a:gd name="connsiteX24" fmla="*/ 1395307 w 3616960"/>
                  <a:gd name="connsiteY24" fmla="*/ 67733 h 243840"/>
                  <a:gd name="connsiteX25" fmla="*/ 1415627 w 3616960"/>
                  <a:gd name="connsiteY25" fmla="*/ 74506 h 243840"/>
                  <a:gd name="connsiteX26" fmla="*/ 1442720 w 3616960"/>
                  <a:gd name="connsiteY26" fmla="*/ 81280 h 243840"/>
                  <a:gd name="connsiteX27" fmla="*/ 1476587 w 3616960"/>
                  <a:gd name="connsiteY27" fmla="*/ 94826 h 243840"/>
                  <a:gd name="connsiteX28" fmla="*/ 1551093 w 3616960"/>
                  <a:gd name="connsiteY28" fmla="*/ 108373 h 243840"/>
                  <a:gd name="connsiteX29" fmla="*/ 1673013 w 3616960"/>
                  <a:gd name="connsiteY29" fmla="*/ 121920 h 243840"/>
                  <a:gd name="connsiteX30" fmla="*/ 1700107 w 3616960"/>
                  <a:gd name="connsiteY30" fmla="*/ 128693 h 243840"/>
                  <a:gd name="connsiteX31" fmla="*/ 2079413 w 3616960"/>
                  <a:gd name="connsiteY31" fmla="*/ 142240 h 243840"/>
                  <a:gd name="connsiteX32" fmla="*/ 2133600 w 3616960"/>
                  <a:gd name="connsiteY32" fmla="*/ 149013 h 243840"/>
                  <a:gd name="connsiteX33" fmla="*/ 2174240 w 3616960"/>
                  <a:gd name="connsiteY33" fmla="*/ 162560 h 243840"/>
                  <a:gd name="connsiteX34" fmla="*/ 2208107 w 3616960"/>
                  <a:gd name="connsiteY34" fmla="*/ 169333 h 243840"/>
                  <a:gd name="connsiteX35" fmla="*/ 2228427 w 3616960"/>
                  <a:gd name="connsiteY35" fmla="*/ 176106 h 243840"/>
                  <a:gd name="connsiteX36" fmla="*/ 2309707 w 3616960"/>
                  <a:gd name="connsiteY36" fmla="*/ 182880 h 243840"/>
                  <a:gd name="connsiteX37" fmla="*/ 2377440 w 3616960"/>
                  <a:gd name="connsiteY37" fmla="*/ 189653 h 243840"/>
                  <a:gd name="connsiteX38" fmla="*/ 2411307 w 3616960"/>
                  <a:gd name="connsiteY38" fmla="*/ 196426 h 243840"/>
                  <a:gd name="connsiteX39" fmla="*/ 2519680 w 3616960"/>
                  <a:gd name="connsiteY39" fmla="*/ 209973 h 243840"/>
                  <a:gd name="connsiteX40" fmla="*/ 2594187 w 3616960"/>
                  <a:gd name="connsiteY40" fmla="*/ 230293 h 243840"/>
                  <a:gd name="connsiteX41" fmla="*/ 2614507 w 3616960"/>
                  <a:gd name="connsiteY41" fmla="*/ 237066 h 243840"/>
                  <a:gd name="connsiteX42" fmla="*/ 2655147 w 3616960"/>
                  <a:gd name="connsiteY42" fmla="*/ 243840 h 243840"/>
                  <a:gd name="connsiteX43" fmla="*/ 2756747 w 3616960"/>
                  <a:gd name="connsiteY43" fmla="*/ 237066 h 243840"/>
                  <a:gd name="connsiteX44" fmla="*/ 2810933 w 3616960"/>
                  <a:gd name="connsiteY44" fmla="*/ 223520 h 243840"/>
                  <a:gd name="connsiteX45" fmla="*/ 2831253 w 3616960"/>
                  <a:gd name="connsiteY45" fmla="*/ 216746 h 243840"/>
                  <a:gd name="connsiteX46" fmla="*/ 3000587 w 3616960"/>
                  <a:gd name="connsiteY46" fmla="*/ 209973 h 243840"/>
                  <a:gd name="connsiteX47" fmla="*/ 3142827 w 3616960"/>
                  <a:gd name="connsiteY47" fmla="*/ 203200 h 243840"/>
                  <a:gd name="connsiteX48" fmla="*/ 3163147 w 3616960"/>
                  <a:gd name="connsiteY48" fmla="*/ 196426 h 243840"/>
                  <a:gd name="connsiteX49" fmla="*/ 3183467 w 3616960"/>
                  <a:gd name="connsiteY49" fmla="*/ 182880 h 243840"/>
                  <a:gd name="connsiteX50" fmla="*/ 3210560 w 3616960"/>
                  <a:gd name="connsiteY50" fmla="*/ 176106 h 243840"/>
                  <a:gd name="connsiteX51" fmla="*/ 3230880 w 3616960"/>
                  <a:gd name="connsiteY51" fmla="*/ 162560 h 243840"/>
                  <a:gd name="connsiteX52" fmla="*/ 3305387 w 3616960"/>
                  <a:gd name="connsiteY52" fmla="*/ 142240 h 243840"/>
                  <a:gd name="connsiteX53" fmla="*/ 3413760 w 3616960"/>
                  <a:gd name="connsiteY53" fmla="*/ 135466 h 243840"/>
                  <a:gd name="connsiteX54" fmla="*/ 3461173 w 3616960"/>
                  <a:gd name="connsiteY54" fmla="*/ 121920 h 243840"/>
                  <a:gd name="connsiteX55" fmla="*/ 3488267 w 3616960"/>
                  <a:gd name="connsiteY55" fmla="*/ 108373 h 243840"/>
                  <a:gd name="connsiteX56" fmla="*/ 3508587 w 3616960"/>
                  <a:gd name="connsiteY56" fmla="*/ 94826 h 243840"/>
                  <a:gd name="connsiteX57" fmla="*/ 3616960 w 3616960"/>
                  <a:gd name="connsiteY57" fmla="*/ 94826 h 24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616960" h="243840">
                    <a:moveTo>
                      <a:pt x="0" y="149013"/>
                    </a:moveTo>
                    <a:lnTo>
                      <a:pt x="60960" y="108373"/>
                    </a:lnTo>
                    <a:cubicBezTo>
                      <a:pt x="67733" y="103857"/>
                      <a:pt x="75524" y="100582"/>
                      <a:pt x="81280" y="94826"/>
                    </a:cubicBezTo>
                    <a:cubicBezTo>
                      <a:pt x="88053" y="88053"/>
                      <a:pt x="93283" y="79258"/>
                      <a:pt x="101600" y="74506"/>
                    </a:cubicBezTo>
                    <a:cubicBezTo>
                      <a:pt x="109682" y="69887"/>
                      <a:pt x="119662" y="69991"/>
                      <a:pt x="128693" y="67733"/>
                    </a:cubicBezTo>
                    <a:cubicBezTo>
                      <a:pt x="210557" y="26801"/>
                      <a:pt x="109100" y="78929"/>
                      <a:pt x="176107" y="40640"/>
                    </a:cubicBezTo>
                    <a:cubicBezTo>
                      <a:pt x="184874" y="35630"/>
                      <a:pt x="194433" y="32103"/>
                      <a:pt x="203200" y="27093"/>
                    </a:cubicBezTo>
                    <a:cubicBezTo>
                      <a:pt x="221087" y="16872"/>
                      <a:pt x="223142" y="9730"/>
                      <a:pt x="243840" y="6773"/>
                    </a:cubicBezTo>
                    <a:cubicBezTo>
                      <a:pt x="268527" y="3246"/>
                      <a:pt x="293511" y="2258"/>
                      <a:pt x="318347" y="0"/>
                    </a:cubicBezTo>
                    <a:cubicBezTo>
                      <a:pt x="352214" y="2258"/>
                      <a:pt x="386192" y="3220"/>
                      <a:pt x="419947" y="6773"/>
                    </a:cubicBezTo>
                    <a:cubicBezTo>
                      <a:pt x="429205" y="7747"/>
                      <a:pt x="438714" y="9383"/>
                      <a:pt x="447040" y="13546"/>
                    </a:cubicBezTo>
                    <a:cubicBezTo>
                      <a:pt x="461602" y="20827"/>
                      <a:pt x="472234" y="35492"/>
                      <a:pt x="487680" y="40640"/>
                    </a:cubicBezTo>
                    <a:cubicBezTo>
                      <a:pt x="494453" y="42898"/>
                      <a:pt x="501315" y="44906"/>
                      <a:pt x="508000" y="47413"/>
                    </a:cubicBezTo>
                    <a:cubicBezTo>
                      <a:pt x="519385" y="51682"/>
                      <a:pt x="529944" y="58575"/>
                      <a:pt x="541867" y="60960"/>
                    </a:cubicBezTo>
                    <a:cubicBezTo>
                      <a:pt x="564117" y="65410"/>
                      <a:pt x="587065" y="65082"/>
                      <a:pt x="609600" y="67733"/>
                    </a:cubicBezTo>
                    <a:cubicBezTo>
                      <a:pt x="746488" y="83837"/>
                      <a:pt x="522337" y="69118"/>
                      <a:pt x="826347" y="81280"/>
                    </a:cubicBezTo>
                    <a:cubicBezTo>
                      <a:pt x="885653" y="101048"/>
                      <a:pt x="864270" y="96654"/>
                      <a:pt x="982133" y="81280"/>
                    </a:cubicBezTo>
                    <a:cubicBezTo>
                      <a:pt x="990205" y="80227"/>
                      <a:pt x="995172" y="71374"/>
                      <a:pt x="1002453" y="67733"/>
                    </a:cubicBezTo>
                    <a:cubicBezTo>
                      <a:pt x="1008839" y="64540"/>
                      <a:pt x="1015908" y="62921"/>
                      <a:pt x="1022773" y="60960"/>
                    </a:cubicBezTo>
                    <a:cubicBezTo>
                      <a:pt x="1031724" y="58403"/>
                      <a:pt x="1040916" y="56743"/>
                      <a:pt x="1049867" y="54186"/>
                    </a:cubicBezTo>
                    <a:cubicBezTo>
                      <a:pt x="1056732" y="52225"/>
                      <a:pt x="1063186" y="48813"/>
                      <a:pt x="1070187" y="47413"/>
                    </a:cubicBezTo>
                    <a:cubicBezTo>
                      <a:pt x="1085842" y="44282"/>
                      <a:pt x="1101796" y="42898"/>
                      <a:pt x="1117600" y="40640"/>
                    </a:cubicBezTo>
                    <a:cubicBezTo>
                      <a:pt x="1189849" y="42898"/>
                      <a:pt x="1262287" y="41724"/>
                      <a:pt x="1334347" y="47413"/>
                    </a:cubicBezTo>
                    <a:cubicBezTo>
                      <a:pt x="1348582" y="48537"/>
                      <a:pt x="1361440" y="56444"/>
                      <a:pt x="1374987" y="60960"/>
                    </a:cubicBezTo>
                    <a:lnTo>
                      <a:pt x="1395307" y="67733"/>
                    </a:lnTo>
                    <a:cubicBezTo>
                      <a:pt x="1402080" y="69991"/>
                      <a:pt x="1408701" y="72774"/>
                      <a:pt x="1415627" y="74506"/>
                    </a:cubicBezTo>
                    <a:cubicBezTo>
                      <a:pt x="1424658" y="76764"/>
                      <a:pt x="1433889" y="78336"/>
                      <a:pt x="1442720" y="81280"/>
                    </a:cubicBezTo>
                    <a:cubicBezTo>
                      <a:pt x="1454255" y="85125"/>
                      <a:pt x="1464941" y="91332"/>
                      <a:pt x="1476587" y="94826"/>
                    </a:cubicBezTo>
                    <a:cubicBezTo>
                      <a:pt x="1487204" y="98011"/>
                      <a:pt x="1542897" y="107202"/>
                      <a:pt x="1551093" y="108373"/>
                    </a:cubicBezTo>
                    <a:cubicBezTo>
                      <a:pt x="1595824" y="114763"/>
                      <a:pt x="1627021" y="117320"/>
                      <a:pt x="1673013" y="121920"/>
                    </a:cubicBezTo>
                    <a:cubicBezTo>
                      <a:pt x="1682044" y="124178"/>
                      <a:pt x="1690924" y="127163"/>
                      <a:pt x="1700107" y="128693"/>
                    </a:cubicBezTo>
                    <a:cubicBezTo>
                      <a:pt x="1815640" y="147948"/>
                      <a:pt x="2011291" y="140821"/>
                      <a:pt x="2079413" y="142240"/>
                    </a:cubicBezTo>
                    <a:cubicBezTo>
                      <a:pt x="2097475" y="144498"/>
                      <a:pt x="2115801" y="145199"/>
                      <a:pt x="2133600" y="149013"/>
                    </a:cubicBezTo>
                    <a:cubicBezTo>
                      <a:pt x="2147563" y="152005"/>
                      <a:pt x="2160238" y="159760"/>
                      <a:pt x="2174240" y="162560"/>
                    </a:cubicBezTo>
                    <a:cubicBezTo>
                      <a:pt x="2185529" y="164818"/>
                      <a:pt x="2196938" y="166541"/>
                      <a:pt x="2208107" y="169333"/>
                    </a:cubicBezTo>
                    <a:cubicBezTo>
                      <a:pt x="2215034" y="171065"/>
                      <a:pt x="2221350" y="175162"/>
                      <a:pt x="2228427" y="176106"/>
                    </a:cubicBezTo>
                    <a:cubicBezTo>
                      <a:pt x="2255376" y="179699"/>
                      <a:pt x="2282631" y="180419"/>
                      <a:pt x="2309707" y="182880"/>
                    </a:cubicBezTo>
                    <a:cubicBezTo>
                      <a:pt x="2332304" y="184934"/>
                      <a:pt x="2354949" y="186654"/>
                      <a:pt x="2377440" y="189653"/>
                    </a:cubicBezTo>
                    <a:cubicBezTo>
                      <a:pt x="2388852" y="191174"/>
                      <a:pt x="2399951" y="194533"/>
                      <a:pt x="2411307" y="196426"/>
                    </a:cubicBezTo>
                    <a:cubicBezTo>
                      <a:pt x="2491316" y="209761"/>
                      <a:pt x="2427029" y="196738"/>
                      <a:pt x="2519680" y="209973"/>
                    </a:cubicBezTo>
                    <a:cubicBezTo>
                      <a:pt x="2553192" y="214760"/>
                      <a:pt x="2560433" y="219042"/>
                      <a:pt x="2594187" y="230293"/>
                    </a:cubicBezTo>
                    <a:cubicBezTo>
                      <a:pt x="2600960" y="232551"/>
                      <a:pt x="2607464" y="235892"/>
                      <a:pt x="2614507" y="237066"/>
                    </a:cubicBezTo>
                    <a:lnTo>
                      <a:pt x="2655147" y="243840"/>
                    </a:lnTo>
                    <a:cubicBezTo>
                      <a:pt x="2689014" y="241582"/>
                      <a:pt x="2723090" y="241456"/>
                      <a:pt x="2756747" y="237066"/>
                    </a:cubicBezTo>
                    <a:cubicBezTo>
                      <a:pt x="2775208" y="234658"/>
                      <a:pt x="2793271" y="229408"/>
                      <a:pt x="2810933" y="223520"/>
                    </a:cubicBezTo>
                    <a:cubicBezTo>
                      <a:pt x="2817706" y="221262"/>
                      <a:pt x="2824131" y="217255"/>
                      <a:pt x="2831253" y="216746"/>
                    </a:cubicBezTo>
                    <a:cubicBezTo>
                      <a:pt x="2887599" y="212721"/>
                      <a:pt x="2944151" y="212427"/>
                      <a:pt x="3000587" y="209973"/>
                    </a:cubicBezTo>
                    <a:lnTo>
                      <a:pt x="3142827" y="203200"/>
                    </a:lnTo>
                    <a:cubicBezTo>
                      <a:pt x="3149600" y="200942"/>
                      <a:pt x="3156761" y="199619"/>
                      <a:pt x="3163147" y="196426"/>
                    </a:cubicBezTo>
                    <a:cubicBezTo>
                      <a:pt x="3170428" y="192785"/>
                      <a:pt x="3175985" y="186087"/>
                      <a:pt x="3183467" y="182880"/>
                    </a:cubicBezTo>
                    <a:cubicBezTo>
                      <a:pt x="3192023" y="179213"/>
                      <a:pt x="3201529" y="178364"/>
                      <a:pt x="3210560" y="176106"/>
                    </a:cubicBezTo>
                    <a:cubicBezTo>
                      <a:pt x="3217333" y="171591"/>
                      <a:pt x="3223441" y="165866"/>
                      <a:pt x="3230880" y="162560"/>
                    </a:cubicBezTo>
                    <a:cubicBezTo>
                      <a:pt x="3248227" y="154850"/>
                      <a:pt x="3285103" y="144172"/>
                      <a:pt x="3305387" y="142240"/>
                    </a:cubicBezTo>
                    <a:cubicBezTo>
                      <a:pt x="3341419" y="138808"/>
                      <a:pt x="3377636" y="137724"/>
                      <a:pt x="3413760" y="135466"/>
                    </a:cubicBezTo>
                    <a:cubicBezTo>
                      <a:pt x="3427507" y="132029"/>
                      <a:pt x="3447570" y="127750"/>
                      <a:pt x="3461173" y="121920"/>
                    </a:cubicBezTo>
                    <a:cubicBezTo>
                      <a:pt x="3470454" y="117943"/>
                      <a:pt x="3479500" y="113383"/>
                      <a:pt x="3488267" y="108373"/>
                    </a:cubicBezTo>
                    <a:cubicBezTo>
                      <a:pt x="3495335" y="104334"/>
                      <a:pt x="3500491" y="95678"/>
                      <a:pt x="3508587" y="94826"/>
                    </a:cubicBezTo>
                    <a:cubicBezTo>
                      <a:pt x="3544513" y="91044"/>
                      <a:pt x="3580836" y="94826"/>
                      <a:pt x="3616960" y="94826"/>
                    </a:cubicBezTo>
                  </a:path>
                </a:pathLst>
              </a:custGeom>
              <a:no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5716365" y="3222689"/>
                <a:ext cx="13547" cy="235027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902632" y="3227610"/>
                <a:ext cx="13547" cy="235027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114542" y="3244379"/>
                <a:ext cx="13547" cy="235027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320801" y="3264471"/>
                <a:ext cx="13547" cy="235027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527060" y="3239536"/>
                <a:ext cx="13547" cy="235027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6718650" y="3225990"/>
                <a:ext cx="13547" cy="235027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6921610" y="3264471"/>
                <a:ext cx="13547" cy="235027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grpSp>
        <p:pic>
          <p:nvPicPr>
            <p:cNvPr id="2" name="Picture 1"/>
            <p:cNvPicPr>
              <a:picLocks noChangeAspect="1"/>
            </p:cNvPicPr>
            <p:nvPr/>
          </p:nvPicPr>
          <p:blipFill>
            <a:blip r:embed="rId2"/>
            <a:stretch>
              <a:fillRect/>
            </a:stretch>
          </p:blipFill>
          <p:spPr>
            <a:xfrm>
              <a:off x="6607059" y="2022081"/>
              <a:ext cx="2789142" cy="1490134"/>
            </a:xfrm>
            <a:prstGeom prst="rect">
              <a:avLst/>
            </a:prstGeom>
          </p:spPr>
        </p:pic>
        <p:sp>
          <p:nvSpPr>
            <p:cNvPr id="25" name="TextBox 24"/>
            <p:cNvSpPr txBox="1"/>
            <p:nvPr/>
          </p:nvSpPr>
          <p:spPr>
            <a:xfrm>
              <a:off x="6738924" y="5711778"/>
              <a:ext cx="1290738" cy="307777"/>
            </a:xfrm>
            <a:prstGeom prst="rect">
              <a:avLst/>
            </a:prstGeom>
            <a:noFill/>
          </p:spPr>
          <p:txBody>
            <a:bodyPr wrap="none" rtlCol="0">
              <a:spAutoFit/>
            </a:bodyPr>
            <a:lstStyle/>
            <a:p>
              <a:r>
                <a:rPr lang="en-US" sz="1400" dirty="0">
                  <a:solidFill>
                    <a:schemeClr val="tx1">
                      <a:lumMod val="65000"/>
                      <a:lumOff val="35000"/>
                    </a:schemeClr>
                  </a:solidFill>
                </a:rPr>
                <a:t>Sound Pulses</a:t>
              </a:r>
            </a:p>
          </p:txBody>
        </p:sp>
        <p:sp>
          <p:nvSpPr>
            <p:cNvPr id="26" name="TextBox 25"/>
            <p:cNvSpPr txBox="1"/>
            <p:nvPr/>
          </p:nvSpPr>
          <p:spPr>
            <a:xfrm>
              <a:off x="9252375" y="5845387"/>
              <a:ext cx="889987" cy="338554"/>
            </a:xfrm>
            <a:prstGeom prst="rect">
              <a:avLst/>
            </a:prstGeom>
            <a:noFill/>
          </p:spPr>
          <p:txBody>
            <a:bodyPr wrap="none" rtlCol="0">
              <a:spAutoFit/>
            </a:bodyPr>
            <a:lstStyle/>
            <a:p>
              <a:r>
                <a:rPr lang="en-US" sz="1600" dirty="0">
                  <a:solidFill>
                    <a:schemeClr val="tx1">
                      <a:lumMod val="65000"/>
                      <a:lumOff val="35000"/>
                    </a:schemeClr>
                  </a:solidFill>
                </a:rPr>
                <a:t>Seabed</a:t>
              </a:r>
            </a:p>
          </p:txBody>
        </p:sp>
        <p:sp>
          <p:nvSpPr>
            <p:cNvPr id="27" name="Rectangle 26"/>
            <p:cNvSpPr/>
            <p:nvPr/>
          </p:nvSpPr>
          <p:spPr>
            <a:xfrm>
              <a:off x="6999047" y="2725421"/>
              <a:ext cx="491413" cy="198120"/>
            </a:xfrm>
            <a:prstGeom prst="rect">
              <a:avLst/>
            </a:prstGeom>
            <a:solidFill>
              <a:schemeClr val="bg2"/>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00" dirty="0"/>
                <a:t>HYPACK</a:t>
              </a:r>
            </a:p>
          </p:txBody>
        </p:sp>
      </p:grpSp>
    </p:spTree>
    <p:extLst>
      <p:ext uri="{BB962C8B-B14F-4D97-AF65-F5344CB8AC3E}">
        <p14:creationId xmlns:p14="http://schemas.microsoft.com/office/powerpoint/2010/main" val="1107517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SBES – Beam Characteristics</a:t>
            </a:r>
          </a:p>
        </p:txBody>
      </p:sp>
      <p:pic>
        <p:nvPicPr>
          <p:cNvPr id="4" name="Picture 3"/>
          <p:cNvPicPr>
            <a:picLocks noChangeAspect="1"/>
          </p:cNvPicPr>
          <p:nvPr/>
        </p:nvPicPr>
        <p:blipFill>
          <a:blip r:embed="rId2"/>
          <a:stretch>
            <a:fillRect/>
          </a:stretch>
        </p:blipFill>
        <p:spPr>
          <a:xfrm>
            <a:off x="3449054" y="1477386"/>
            <a:ext cx="8526752" cy="4515221"/>
          </a:xfrm>
          <a:prstGeom prst="rect">
            <a:avLst/>
          </a:prstGeom>
        </p:spPr>
      </p:pic>
      <p:sp>
        <p:nvSpPr>
          <p:cNvPr id="5" name="TextBox 4"/>
          <p:cNvSpPr txBox="1"/>
          <p:nvPr/>
        </p:nvSpPr>
        <p:spPr>
          <a:xfrm>
            <a:off x="457082" y="776500"/>
            <a:ext cx="7419592" cy="646331"/>
          </a:xfrm>
          <a:prstGeom prst="rect">
            <a:avLst/>
          </a:prstGeom>
          <a:noFill/>
        </p:spPr>
        <p:txBody>
          <a:bodyPr wrap="square" rtlCol="0">
            <a:spAutoFit/>
          </a:bodyPr>
          <a:lstStyle/>
          <a:p>
            <a:r>
              <a:rPr lang="en-US" dirty="0">
                <a:solidFill>
                  <a:schemeClr val="tx1">
                    <a:lumMod val="65000"/>
                    <a:lumOff val="35000"/>
                  </a:schemeClr>
                </a:solidFill>
              </a:rPr>
              <a:t>As beam width increases the footprint on the seabed increases as well. The sounding is the strongest return within that area</a:t>
            </a:r>
          </a:p>
        </p:txBody>
      </p:sp>
      <p:graphicFrame>
        <p:nvGraphicFramePr>
          <p:cNvPr id="6" name="Table 5"/>
          <p:cNvGraphicFramePr>
            <a:graphicFrameLocks noGrp="1"/>
          </p:cNvGraphicFramePr>
          <p:nvPr>
            <p:extLst>
              <p:ext uri="{D42A27DB-BD31-4B8C-83A1-F6EECF244321}">
                <p14:modId xmlns:p14="http://schemas.microsoft.com/office/powerpoint/2010/main" val="2302350272"/>
              </p:ext>
            </p:extLst>
          </p:nvPr>
        </p:nvGraphicFramePr>
        <p:xfrm>
          <a:off x="1820661" y="2415162"/>
          <a:ext cx="2050287" cy="914400"/>
        </p:xfrm>
        <a:graphic>
          <a:graphicData uri="http://schemas.openxmlformats.org/drawingml/2006/table">
            <a:tbl>
              <a:tblPr>
                <a:tableStyleId>{5C22544A-7EE6-4342-B048-85BDC9FD1C3A}</a:tableStyleId>
              </a:tblPr>
              <a:tblGrid>
                <a:gridCol w="683429">
                  <a:extLst>
                    <a:ext uri="{9D8B030D-6E8A-4147-A177-3AD203B41FA5}">
                      <a16:colId xmlns:a16="http://schemas.microsoft.com/office/drawing/2014/main" val="20000"/>
                    </a:ext>
                  </a:extLst>
                </a:gridCol>
                <a:gridCol w="683429">
                  <a:extLst>
                    <a:ext uri="{9D8B030D-6E8A-4147-A177-3AD203B41FA5}">
                      <a16:colId xmlns:a16="http://schemas.microsoft.com/office/drawing/2014/main" val="20001"/>
                    </a:ext>
                  </a:extLst>
                </a:gridCol>
                <a:gridCol w="683429">
                  <a:extLst>
                    <a:ext uri="{9D8B030D-6E8A-4147-A177-3AD203B41FA5}">
                      <a16:colId xmlns:a16="http://schemas.microsoft.com/office/drawing/2014/main" val="20002"/>
                    </a:ext>
                  </a:extLst>
                </a:gridCol>
              </a:tblGrid>
              <a:tr h="182880">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20’ </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40’</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182880">
                <a:tc>
                  <a:txBody>
                    <a:bodyPr/>
                    <a:lstStyle/>
                    <a:p>
                      <a:pPr algn="r" fontAlgn="b"/>
                      <a:r>
                        <a:rPr lang="en-US" sz="1100" u="none" strike="noStrike" dirty="0">
                          <a:effectLst/>
                        </a:rPr>
                        <a:t>3 degree</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1.0</a:t>
                      </a:r>
                      <a:endParaRPr lang="en-US" sz="11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tc>
                  <a:txBody>
                    <a:bodyPr/>
                    <a:lstStyle/>
                    <a:p>
                      <a:pPr algn="ctr" fontAlgn="b"/>
                      <a:r>
                        <a:rPr lang="en-US" sz="1100" u="none" strike="noStrike" dirty="0">
                          <a:effectLst/>
                        </a:rPr>
                        <a:t>2.1</a:t>
                      </a:r>
                      <a:endParaRPr lang="en-US" sz="11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10001"/>
                  </a:ext>
                </a:extLst>
              </a:tr>
              <a:tr h="182880">
                <a:tc>
                  <a:txBody>
                    <a:bodyPr/>
                    <a:lstStyle/>
                    <a:p>
                      <a:pPr algn="r" fontAlgn="b"/>
                      <a:r>
                        <a:rPr lang="en-US" sz="1100" u="none" strike="noStrike" dirty="0">
                          <a:effectLst/>
                        </a:rPr>
                        <a:t>5 degree</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1.7</a:t>
                      </a:r>
                      <a:endParaRPr lang="en-US" sz="1100" b="0" i="0" u="none" strike="noStrike">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tc>
                  <a:txBody>
                    <a:bodyPr/>
                    <a:lstStyle/>
                    <a:p>
                      <a:pPr algn="ctr" fontAlgn="b"/>
                      <a:r>
                        <a:rPr lang="en-US" sz="1100" u="none" strike="noStrike" dirty="0">
                          <a:effectLst/>
                        </a:rPr>
                        <a:t>3.5</a:t>
                      </a:r>
                      <a:endParaRPr lang="en-US" sz="11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10002"/>
                  </a:ext>
                </a:extLst>
              </a:tr>
              <a:tr h="182880">
                <a:tc>
                  <a:txBody>
                    <a:bodyPr/>
                    <a:lstStyle/>
                    <a:p>
                      <a:pPr algn="r" fontAlgn="b"/>
                      <a:r>
                        <a:rPr lang="en-US" sz="1100" u="none" strike="noStrike" dirty="0">
                          <a:effectLst/>
                        </a:rPr>
                        <a:t>8 degree</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2.8</a:t>
                      </a:r>
                      <a:endParaRPr lang="en-US" sz="11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tc>
                  <a:txBody>
                    <a:bodyPr/>
                    <a:lstStyle/>
                    <a:p>
                      <a:pPr algn="ctr" fontAlgn="b"/>
                      <a:r>
                        <a:rPr lang="en-US" sz="1100" u="none" strike="noStrike" dirty="0">
                          <a:effectLst/>
                        </a:rPr>
                        <a:t>5.6</a:t>
                      </a:r>
                      <a:endParaRPr lang="en-US" sz="11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10003"/>
                  </a:ext>
                </a:extLst>
              </a:tr>
              <a:tr h="182880">
                <a:tc>
                  <a:txBody>
                    <a:bodyPr/>
                    <a:lstStyle/>
                    <a:p>
                      <a:pPr algn="r" fontAlgn="b"/>
                      <a:r>
                        <a:rPr lang="en-US" sz="1100" b="0" i="0" u="none" strike="noStrike" dirty="0">
                          <a:solidFill>
                            <a:srgbClr val="000000"/>
                          </a:solidFill>
                          <a:effectLst/>
                          <a:latin typeface="+mn-lt"/>
                        </a:rPr>
                        <a:t>45 degree</a:t>
                      </a:r>
                    </a:p>
                  </a:txBody>
                  <a:tcPr marL="7620" marR="7620" marT="7620" marB="0" anchor="b"/>
                </a:tc>
                <a:tc>
                  <a:txBody>
                    <a:bodyPr/>
                    <a:lstStyle/>
                    <a:p>
                      <a:pPr algn="ctr" fontAlgn="b"/>
                      <a:r>
                        <a:rPr lang="en-US" sz="1100" b="0" i="0" u="none" strike="noStrike" dirty="0">
                          <a:solidFill>
                            <a:srgbClr val="000000"/>
                          </a:solidFill>
                          <a:effectLst/>
                          <a:latin typeface="Calibri" panose="020F0502020204030204" pitchFamily="34" charset="0"/>
                        </a:rPr>
                        <a:t>14.1</a:t>
                      </a:r>
                    </a:p>
                  </a:txBody>
                  <a:tcPr marL="7620" marR="7620" marT="7620" marB="0" anchor="b">
                    <a:solidFill>
                      <a:schemeClr val="accent1">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rPr>
                        <a:t>28.3</a:t>
                      </a:r>
                    </a:p>
                  </a:txBody>
                  <a:tcPr marL="7620" marR="7620" marT="7620" marB="0" anchor="b">
                    <a:solidFill>
                      <a:schemeClr val="accent1">
                        <a:lumMod val="20000"/>
                        <a:lumOff val="80000"/>
                      </a:schemeClr>
                    </a:solidFill>
                  </a:tcPr>
                </a:tc>
                <a:extLst>
                  <a:ext uri="{0D108BD9-81ED-4DB2-BD59-A6C34878D82A}">
                    <a16:rowId xmlns:a16="http://schemas.microsoft.com/office/drawing/2014/main" val="4280798466"/>
                  </a:ext>
                </a:extLst>
              </a:tr>
            </a:tbl>
          </a:graphicData>
        </a:graphic>
      </p:graphicFrame>
      <p:sp>
        <p:nvSpPr>
          <p:cNvPr id="7" name="Rectangle 6"/>
          <p:cNvSpPr/>
          <p:nvPr/>
        </p:nvSpPr>
        <p:spPr>
          <a:xfrm>
            <a:off x="2532349" y="2602684"/>
            <a:ext cx="1338598" cy="720302"/>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2090161" y="3624188"/>
            <a:ext cx="1547218" cy="307777"/>
          </a:xfrm>
          <a:prstGeom prst="rect">
            <a:avLst/>
          </a:prstGeom>
          <a:noFill/>
        </p:spPr>
        <p:txBody>
          <a:bodyPr wrap="none" rtlCol="0">
            <a:spAutoFit/>
          </a:bodyPr>
          <a:lstStyle/>
          <a:p>
            <a:r>
              <a:rPr lang="en-US" sz="1400" dirty="0">
                <a:solidFill>
                  <a:schemeClr val="tx1">
                    <a:lumMod val="65000"/>
                    <a:lumOff val="35000"/>
                  </a:schemeClr>
                </a:solidFill>
              </a:rPr>
              <a:t>Footprint Radius </a:t>
            </a:r>
          </a:p>
        </p:txBody>
      </p:sp>
      <p:cxnSp>
        <p:nvCxnSpPr>
          <p:cNvPr id="10" name="Straight Arrow Connector 9"/>
          <p:cNvCxnSpPr>
            <a:cxnSpLocks/>
            <a:stCxn id="8" idx="0"/>
          </p:cNvCxnSpPr>
          <p:nvPr/>
        </p:nvCxnSpPr>
        <p:spPr>
          <a:xfrm flipV="1">
            <a:off x="2863771" y="3329563"/>
            <a:ext cx="188451" cy="2946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cxnSpLocks/>
            <a:stCxn id="8" idx="2"/>
          </p:cNvCxnSpPr>
          <p:nvPr/>
        </p:nvCxnSpPr>
        <p:spPr>
          <a:xfrm>
            <a:off x="2863770" y="3931965"/>
            <a:ext cx="1411451" cy="165068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98F6F673-5E2C-4B33-BB78-59AD77E471A8}"/>
              </a:ext>
            </a:extLst>
          </p:cNvPr>
          <p:cNvSpPr txBox="1"/>
          <p:nvPr/>
        </p:nvSpPr>
        <p:spPr>
          <a:xfrm>
            <a:off x="6806773" y="5761774"/>
            <a:ext cx="2558887" cy="461665"/>
          </a:xfrm>
          <a:prstGeom prst="rect">
            <a:avLst/>
          </a:prstGeom>
          <a:solidFill>
            <a:srgbClr val="FFFF00"/>
          </a:solidFill>
          <a:ln>
            <a:solidFill>
              <a:srgbClr val="FF0000"/>
            </a:solidFill>
          </a:ln>
        </p:spPr>
        <p:txBody>
          <a:bodyPr wrap="square" rtlCol="0">
            <a:spAutoFit/>
          </a:bodyPr>
          <a:lstStyle/>
          <a:p>
            <a:r>
              <a:rPr lang="en-US" sz="1200" dirty="0">
                <a:solidFill>
                  <a:srgbClr val="FF0000"/>
                </a:solidFill>
              </a:rPr>
              <a:t>Fish Finders use a wide angle to “see” any fish nearby.</a:t>
            </a:r>
          </a:p>
        </p:txBody>
      </p:sp>
    </p:spTree>
    <p:extLst>
      <p:ext uri="{BB962C8B-B14F-4D97-AF65-F5344CB8AC3E}">
        <p14:creationId xmlns:p14="http://schemas.microsoft.com/office/powerpoint/2010/main" val="4253061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0428730-7B4C-46BE-9E51-8A86212A3E4A}"/>
              </a:ext>
            </a:extLst>
          </p:cNvPr>
          <p:cNvGrpSpPr/>
          <p:nvPr/>
        </p:nvGrpSpPr>
        <p:grpSpPr>
          <a:xfrm>
            <a:off x="689811" y="1765512"/>
            <a:ext cx="11133221" cy="3979756"/>
            <a:chOff x="1676104" y="2600960"/>
            <a:chExt cx="8634383" cy="3144308"/>
          </a:xfrm>
        </p:grpSpPr>
        <p:grpSp>
          <p:nvGrpSpPr>
            <p:cNvPr id="6" name="Group 5"/>
            <p:cNvGrpSpPr/>
            <p:nvPr/>
          </p:nvGrpSpPr>
          <p:grpSpPr>
            <a:xfrm>
              <a:off x="1676104" y="2600960"/>
              <a:ext cx="8634383" cy="3144308"/>
              <a:chOff x="152103" y="2600960"/>
              <a:chExt cx="8634383" cy="3144308"/>
            </a:xfrm>
          </p:grpSpPr>
          <p:pic>
            <p:nvPicPr>
              <p:cNvPr id="4" name="Picture 3"/>
              <p:cNvPicPr>
                <a:picLocks noChangeAspect="1"/>
              </p:cNvPicPr>
              <p:nvPr/>
            </p:nvPicPr>
            <p:blipFill>
              <a:blip r:embed="rId2"/>
              <a:stretch>
                <a:fillRect/>
              </a:stretch>
            </p:blipFill>
            <p:spPr>
              <a:xfrm>
                <a:off x="152103" y="2600960"/>
                <a:ext cx="4303067" cy="3144308"/>
              </a:xfrm>
              <a:prstGeom prst="rect">
                <a:avLst/>
              </a:prstGeom>
            </p:spPr>
          </p:pic>
          <p:pic>
            <p:nvPicPr>
              <p:cNvPr id="5" name="Picture 4"/>
              <p:cNvPicPr>
                <a:picLocks noChangeAspect="1"/>
              </p:cNvPicPr>
              <p:nvPr/>
            </p:nvPicPr>
            <p:blipFill>
              <a:blip r:embed="rId3"/>
              <a:stretch>
                <a:fillRect/>
              </a:stretch>
            </p:blipFill>
            <p:spPr>
              <a:xfrm>
                <a:off x="4455170" y="2600960"/>
                <a:ext cx="4331316" cy="3144308"/>
              </a:xfrm>
              <a:prstGeom prst="rect">
                <a:avLst/>
              </a:prstGeom>
            </p:spPr>
          </p:pic>
        </p:grpSp>
        <p:grpSp>
          <p:nvGrpSpPr>
            <p:cNvPr id="7" name="Group 6"/>
            <p:cNvGrpSpPr/>
            <p:nvPr/>
          </p:nvGrpSpPr>
          <p:grpSpPr>
            <a:xfrm>
              <a:off x="7825740" y="2788921"/>
              <a:ext cx="1508761" cy="723294"/>
              <a:chOff x="5083059" y="2022081"/>
              <a:chExt cx="2789142" cy="1490134"/>
            </a:xfrm>
          </p:grpSpPr>
          <p:pic>
            <p:nvPicPr>
              <p:cNvPr id="11" name="Picture 10"/>
              <p:cNvPicPr>
                <a:picLocks noChangeAspect="1"/>
              </p:cNvPicPr>
              <p:nvPr/>
            </p:nvPicPr>
            <p:blipFill>
              <a:blip r:embed="rId4"/>
              <a:stretch>
                <a:fillRect/>
              </a:stretch>
            </p:blipFill>
            <p:spPr>
              <a:xfrm>
                <a:off x="5083059" y="2022081"/>
                <a:ext cx="2789142" cy="1490134"/>
              </a:xfrm>
              <a:prstGeom prst="rect">
                <a:avLst/>
              </a:prstGeom>
            </p:spPr>
          </p:pic>
          <p:sp>
            <p:nvSpPr>
              <p:cNvPr id="12" name="Rectangle 11"/>
              <p:cNvSpPr/>
              <p:nvPr/>
            </p:nvSpPr>
            <p:spPr>
              <a:xfrm>
                <a:off x="5475046" y="2725421"/>
                <a:ext cx="491413" cy="198120"/>
              </a:xfrm>
              <a:prstGeom prst="rect">
                <a:avLst/>
              </a:prstGeom>
              <a:solidFill>
                <a:schemeClr val="bg2"/>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0" dirty="0"/>
              </a:p>
            </p:txBody>
          </p:sp>
        </p:grpSp>
        <p:grpSp>
          <p:nvGrpSpPr>
            <p:cNvPr id="13" name="Group 12"/>
            <p:cNvGrpSpPr/>
            <p:nvPr/>
          </p:nvGrpSpPr>
          <p:grpSpPr>
            <a:xfrm>
              <a:off x="3494424" y="2816749"/>
              <a:ext cx="1508761" cy="723294"/>
              <a:chOff x="5083059" y="2022081"/>
              <a:chExt cx="2789142" cy="1490134"/>
            </a:xfrm>
          </p:grpSpPr>
          <p:pic>
            <p:nvPicPr>
              <p:cNvPr id="14" name="Picture 13"/>
              <p:cNvPicPr>
                <a:picLocks noChangeAspect="1"/>
              </p:cNvPicPr>
              <p:nvPr/>
            </p:nvPicPr>
            <p:blipFill>
              <a:blip r:embed="rId4"/>
              <a:stretch>
                <a:fillRect/>
              </a:stretch>
            </p:blipFill>
            <p:spPr>
              <a:xfrm>
                <a:off x="5083059" y="2022081"/>
                <a:ext cx="2789142" cy="1490134"/>
              </a:xfrm>
              <a:prstGeom prst="rect">
                <a:avLst/>
              </a:prstGeom>
            </p:spPr>
          </p:pic>
          <p:sp>
            <p:nvSpPr>
              <p:cNvPr id="15" name="Rectangle 14"/>
              <p:cNvSpPr/>
              <p:nvPr/>
            </p:nvSpPr>
            <p:spPr>
              <a:xfrm>
                <a:off x="5475046" y="2725421"/>
                <a:ext cx="491413" cy="198120"/>
              </a:xfrm>
              <a:prstGeom prst="rect">
                <a:avLst/>
              </a:prstGeom>
              <a:solidFill>
                <a:schemeClr val="bg2"/>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0" dirty="0"/>
              </a:p>
            </p:txBody>
          </p:sp>
        </p:grpSp>
      </p:grpSp>
      <p:sp>
        <p:nvSpPr>
          <p:cNvPr id="2" name="Title 1"/>
          <p:cNvSpPr>
            <a:spLocks noGrp="1"/>
          </p:cNvSpPr>
          <p:nvPr>
            <p:ph type="title"/>
          </p:nvPr>
        </p:nvSpPr>
        <p:spPr/>
        <p:txBody>
          <a:bodyPr/>
          <a:lstStyle/>
          <a:p>
            <a:r>
              <a:rPr lang="en-US" dirty="0"/>
              <a:t>SBES – Beam Characteristics</a:t>
            </a:r>
          </a:p>
        </p:txBody>
      </p:sp>
      <p:sp>
        <p:nvSpPr>
          <p:cNvPr id="9" name="TextBox 8"/>
          <p:cNvSpPr txBox="1"/>
          <p:nvPr/>
        </p:nvSpPr>
        <p:spPr>
          <a:xfrm>
            <a:off x="601768" y="776499"/>
            <a:ext cx="6451738" cy="646331"/>
          </a:xfrm>
          <a:prstGeom prst="rect">
            <a:avLst/>
          </a:prstGeom>
          <a:noFill/>
        </p:spPr>
        <p:txBody>
          <a:bodyPr wrap="square" rtlCol="0">
            <a:spAutoFit/>
          </a:bodyPr>
          <a:lstStyle/>
          <a:p>
            <a:r>
              <a:rPr lang="en-US" dirty="0">
                <a:solidFill>
                  <a:schemeClr val="tx1">
                    <a:lumMod val="65000"/>
                    <a:lumOff val="35000"/>
                  </a:schemeClr>
                </a:solidFill>
              </a:rPr>
              <a:t>The width of the beam in a SBES can severely affect the accuracy of a reported sounding.  </a:t>
            </a:r>
          </a:p>
        </p:txBody>
      </p:sp>
      <p:sp>
        <p:nvSpPr>
          <p:cNvPr id="10" name="TextBox 9"/>
          <p:cNvSpPr txBox="1"/>
          <p:nvPr/>
        </p:nvSpPr>
        <p:spPr>
          <a:xfrm>
            <a:off x="1031892" y="3403511"/>
            <a:ext cx="2267857" cy="923330"/>
          </a:xfrm>
          <a:prstGeom prst="rect">
            <a:avLst/>
          </a:prstGeom>
          <a:solidFill>
            <a:srgbClr val="FFFF00"/>
          </a:solidFill>
          <a:ln>
            <a:solidFill>
              <a:srgbClr val="FF0000"/>
            </a:solidFill>
          </a:ln>
        </p:spPr>
        <p:txBody>
          <a:bodyPr wrap="square" rtlCol="0">
            <a:spAutoFit/>
          </a:bodyPr>
          <a:lstStyle/>
          <a:p>
            <a:r>
              <a:rPr lang="en-US" dirty="0">
                <a:solidFill>
                  <a:srgbClr val="FF0000"/>
                </a:solidFill>
              </a:rPr>
              <a:t>Fish Finders use a wide angle to “see” any fish nearby.</a:t>
            </a:r>
          </a:p>
        </p:txBody>
      </p:sp>
    </p:spTree>
    <p:extLst>
      <p:ext uri="{BB962C8B-B14F-4D97-AF65-F5344CB8AC3E}">
        <p14:creationId xmlns:p14="http://schemas.microsoft.com/office/powerpoint/2010/main" val="486766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SBES in HYPACK </a:t>
            </a:r>
          </a:p>
        </p:txBody>
      </p:sp>
      <p:pic>
        <p:nvPicPr>
          <p:cNvPr id="4" name="Picture 3"/>
          <p:cNvPicPr>
            <a:picLocks noChangeAspect="1"/>
          </p:cNvPicPr>
          <p:nvPr/>
        </p:nvPicPr>
        <p:blipFill>
          <a:blip r:embed="rId2"/>
          <a:stretch>
            <a:fillRect/>
          </a:stretch>
        </p:blipFill>
        <p:spPr>
          <a:xfrm>
            <a:off x="1308764" y="1126050"/>
            <a:ext cx="8644128" cy="4680545"/>
          </a:xfrm>
          <a:prstGeom prst="rect">
            <a:avLst/>
          </a:prstGeom>
          <a:ln>
            <a:solidFill>
              <a:schemeClr val="tx1">
                <a:lumMod val="65000"/>
                <a:lumOff val="35000"/>
              </a:schemeClr>
            </a:solidFill>
          </a:ln>
        </p:spPr>
      </p:pic>
      <p:sp>
        <p:nvSpPr>
          <p:cNvPr id="5" name="TextBox 4"/>
          <p:cNvSpPr txBox="1"/>
          <p:nvPr/>
        </p:nvSpPr>
        <p:spPr>
          <a:xfrm>
            <a:off x="1871472" y="756718"/>
            <a:ext cx="8081420" cy="369332"/>
          </a:xfrm>
          <a:prstGeom prst="rect">
            <a:avLst/>
          </a:prstGeom>
          <a:noFill/>
        </p:spPr>
        <p:txBody>
          <a:bodyPr wrap="square" rtlCol="0">
            <a:spAutoFit/>
          </a:bodyPr>
          <a:lstStyle/>
          <a:p>
            <a:r>
              <a:rPr lang="en-US" dirty="0">
                <a:solidFill>
                  <a:schemeClr val="tx1">
                    <a:lumMod val="65000"/>
                    <a:lumOff val="35000"/>
                  </a:schemeClr>
                </a:solidFill>
              </a:rPr>
              <a:t>Using the SBMAX64 program, editing has never been easier</a:t>
            </a:r>
          </a:p>
        </p:txBody>
      </p:sp>
    </p:spTree>
    <p:extLst>
      <p:ext uri="{BB962C8B-B14F-4D97-AF65-F5344CB8AC3E}">
        <p14:creationId xmlns:p14="http://schemas.microsoft.com/office/powerpoint/2010/main" val="3935974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Multi Beam Sonars</a:t>
            </a:r>
          </a:p>
        </p:txBody>
      </p:sp>
    </p:spTree>
    <p:extLst>
      <p:ext uri="{BB962C8B-B14F-4D97-AF65-F5344CB8AC3E}">
        <p14:creationId xmlns:p14="http://schemas.microsoft.com/office/powerpoint/2010/main" val="1219757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Bathymetric Sonar Types</a:t>
            </a:r>
          </a:p>
        </p:txBody>
      </p:sp>
      <p:sp>
        <p:nvSpPr>
          <p:cNvPr id="6" name="Rectangle 5"/>
          <p:cNvSpPr/>
          <p:nvPr/>
        </p:nvSpPr>
        <p:spPr>
          <a:xfrm>
            <a:off x="457082" y="848179"/>
            <a:ext cx="5751213" cy="4555093"/>
          </a:xfrm>
          <a:prstGeom prst="rect">
            <a:avLst/>
          </a:prstGeom>
        </p:spPr>
        <p:txBody>
          <a:bodyPr wrap="square">
            <a:spAutoFit/>
          </a:bodyPr>
          <a:lstStyle/>
          <a:p>
            <a:pPr marL="0" lvl="3" fontAlgn="t"/>
            <a:r>
              <a:rPr lang="en-AU" dirty="0">
                <a:solidFill>
                  <a:schemeClr val="tx1">
                    <a:lumMod val="65000"/>
                    <a:lumOff val="35000"/>
                  </a:schemeClr>
                </a:solidFill>
              </a:rPr>
              <a:t>What is the difference between a beam former and an interferometric MBES?  </a:t>
            </a:r>
          </a:p>
          <a:p>
            <a:pPr marL="0" lvl="3" fontAlgn="t"/>
            <a:endParaRPr lang="en-AU" dirty="0">
              <a:solidFill>
                <a:schemeClr val="tx1">
                  <a:lumMod val="65000"/>
                  <a:lumOff val="35000"/>
                </a:schemeClr>
              </a:solidFill>
            </a:endParaRPr>
          </a:p>
          <a:p>
            <a:pPr marL="0" lvl="3" fontAlgn="t"/>
            <a:r>
              <a:rPr lang="en-AU" dirty="0">
                <a:solidFill>
                  <a:schemeClr val="tx1">
                    <a:lumMod val="65000"/>
                    <a:lumOff val="35000"/>
                  </a:schemeClr>
                </a:solidFill>
              </a:rPr>
              <a:t>A </a:t>
            </a:r>
            <a:r>
              <a:rPr lang="en-AU" b="1" dirty="0">
                <a:solidFill>
                  <a:schemeClr val="tx1">
                    <a:lumMod val="65000"/>
                    <a:lumOff val="35000"/>
                  </a:schemeClr>
                </a:solidFill>
              </a:rPr>
              <a:t>Beam Forming System </a:t>
            </a:r>
            <a:r>
              <a:rPr lang="en-US" dirty="0">
                <a:solidFill>
                  <a:schemeClr val="tx1">
                    <a:lumMod val="65000"/>
                    <a:lumOff val="35000"/>
                  </a:schemeClr>
                </a:solidFill>
              </a:rPr>
              <a:t>uses Amplitude Detection similar to a single beam sonar for a particular beam angle. </a:t>
            </a:r>
          </a:p>
          <a:p>
            <a:pPr marL="0" lvl="3" fontAlgn="t"/>
            <a:endParaRPr lang="en-AU" dirty="0">
              <a:solidFill>
                <a:schemeClr val="tx1">
                  <a:lumMod val="65000"/>
                  <a:lumOff val="35000"/>
                </a:schemeClr>
              </a:solidFill>
            </a:endParaRPr>
          </a:p>
          <a:p>
            <a:pPr marL="0" lvl="3" fontAlgn="t"/>
            <a:r>
              <a:rPr lang="en-AU" dirty="0">
                <a:solidFill>
                  <a:schemeClr val="tx1">
                    <a:lumMod val="65000"/>
                    <a:lumOff val="35000"/>
                  </a:schemeClr>
                </a:solidFill>
              </a:rPr>
              <a:t>An </a:t>
            </a:r>
            <a:r>
              <a:rPr lang="en-AU" b="1" dirty="0">
                <a:solidFill>
                  <a:schemeClr val="tx1">
                    <a:lumMod val="65000"/>
                    <a:lumOff val="35000"/>
                  </a:schemeClr>
                </a:solidFill>
              </a:rPr>
              <a:t>Interferometric System </a:t>
            </a:r>
            <a:r>
              <a:rPr lang="en-AU" dirty="0">
                <a:solidFill>
                  <a:schemeClr val="tx1">
                    <a:lumMod val="65000"/>
                    <a:lumOff val="35000"/>
                  </a:schemeClr>
                </a:solidFill>
              </a:rPr>
              <a:t>uses Phase Detection by finding the phase shift at two or more elements of the receiver array. </a:t>
            </a:r>
          </a:p>
          <a:p>
            <a:pPr marL="0" lvl="3" fontAlgn="t"/>
            <a:endParaRPr lang="en-AU" dirty="0">
              <a:solidFill>
                <a:schemeClr val="tx1">
                  <a:lumMod val="65000"/>
                  <a:lumOff val="35000"/>
                </a:schemeClr>
              </a:solidFill>
            </a:endParaRPr>
          </a:p>
          <a:p>
            <a:pPr marL="0" lvl="3" fontAlgn="t"/>
            <a:r>
              <a:rPr lang="en-AU" dirty="0">
                <a:solidFill>
                  <a:schemeClr val="tx1">
                    <a:lumMod val="65000"/>
                    <a:lumOff val="35000"/>
                  </a:schemeClr>
                </a:solidFill>
              </a:rPr>
              <a:t>In summary, beam formers measure range for each of a set of angles, and interferometers measure angle for each of a set of ranges.  Beam former detection is based on signal amplitude &amp; phase.  Interferometer is a phase differencing system.  </a:t>
            </a:r>
            <a:endParaRPr lang="en-US" sz="2000" dirty="0">
              <a:solidFill>
                <a:schemeClr val="tx1">
                  <a:lumMod val="65000"/>
                  <a:lumOff val="35000"/>
                </a:schemeClr>
              </a:solidFill>
            </a:endParaRPr>
          </a:p>
        </p:txBody>
      </p:sp>
      <p:grpSp>
        <p:nvGrpSpPr>
          <p:cNvPr id="3" name="Group 2">
            <a:extLst>
              <a:ext uri="{FF2B5EF4-FFF2-40B4-BE49-F238E27FC236}">
                <a16:creationId xmlns:a16="http://schemas.microsoft.com/office/drawing/2014/main" id="{2B59E8DE-0AA0-4A49-8D2D-3AE7D536958F}"/>
              </a:ext>
            </a:extLst>
          </p:cNvPr>
          <p:cNvGrpSpPr/>
          <p:nvPr/>
        </p:nvGrpSpPr>
        <p:grpSpPr>
          <a:xfrm>
            <a:off x="6599379" y="328863"/>
            <a:ext cx="3736113" cy="6123574"/>
            <a:chOff x="7479971" y="1338926"/>
            <a:chExt cx="3007921" cy="4576099"/>
          </a:xfrm>
        </p:grpSpPr>
        <p:pic>
          <p:nvPicPr>
            <p:cNvPr id="7" name="Picture 6"/>
            <p:cNvPicPr>
              <a:picLocks noChangeAspect="1"/>
            </p:cNvPicPr>
            <p:nvPr/>
          </p:nvPicPr>
          <p:blipFill rotWithShape="1">
            <a:blip r:embed="rId2"/>
            <a:srcRect l="6206" t="17569" r="4801" b="32695"/>
            <a:stretch/>
          </p:blipFill>
          <p:spPr>
            <a:xfrm>
              <a:off x="7479971" y="3152775"/>
              <a:ext cx="3007921" cy="2762250"/>
            </a:xfrm>
            <a:prstGeom prst="rect">
              <a:avLst/>
            </a:prstGeom>
          </p:spPr>
        </p:pic>
        <p:pic>
          <p:nvPicPr>
            <p:cNvPr id="5" name="Picture 4"/>
            <p:cNvPicPr>
              <a:picLocks noChangeAspect="1"/>
            </p:cNvPicPr>
            <p:nvPr/>
          </p:nvPicPr>
          <p:blipFill>
            <a:blip r:embed="rId3"/>
            <a:stretch>
              <a:fillRect/>
            </a:stretch>
          </p:blipFill>
          <p:spPr>
            <a:xfrm>
              <a:off x="8185728" y="1338926"/>
              <a:ext cx="1596406" cy="2090074"/>
            </a:xfrm>
            <a:prstGeom prst="rect">
              <a:avLst/>
            </a:prstGeom>
          </p:spPr>
        </p:pic>
      </p:grpSp>
    </p:spTree>
    <p:extLst>
      <p:ext uri="{BB962C8B-B14F-4D97-AF65-F5344CB8AC3E}">
        <p14:creationId xmlns:p14="http://schemas.microsoft.com/office/powerpoint/2010/main" val="1856929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435" name="Picture 1027" descr="75degr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270" y="1003662"/>
            <a:ext cx="4849091" cy="484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246" name="Picture 1030" descr="30degre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79398" y="1004744"/>
            <a:ext cx="5303694" cy="4870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249" name="Picture 1033" descr="15degre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32917" y="1005753"/>
            <a:ext cx="5422035" cy="489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252" name="Picture 1036" descr="05x10degre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35443" y="866631"/>
            <a:ext cx="5472545" cy="512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6" name="Line 1028"/>
          <p:cNvSpPr>
            <a:spLocks noChangeShapeType="1"/>
          </p:cNvSpPr>
          <p:nvPr/>
        </p:nvSpPr>
        <p:spPr bwMode="auto">
          <a:xfrm>
            <a:off x="7802794" y="3566777"/>
            <a:ext cx="685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 name="Text Box 1029"/>
          <p:cNvSpPr txBox="1">
            <a:spLocks noChangeArrowheads="1"/>
          </p:cNvSpPr>
          <p:nvPr/>
        </p:nvSpPr>
        <p:spPr bwMode="auto">
          <a:xfrm>
            <a:off x="8564794" y="3368943"/>
            <a:ext cx="19812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AutoNum type="arabicParenBoth"/>
              <a:defRPr/>
            </a:pPr>
            <a:r>
              <a:rPr lang="en-US" altLang="en-US" sz="1400" dirty="0">
                <a:effectLst>
                  <a:outerShdw blurRad="38100" dist="38100" dir="2700000" algn="tl">
                    <a:srgbClr val="000000">
                      <a:alpha val="43137"/>
                    </a:srgbClr>
                  </a:outerShdw>
                </a:effectLst>
              </a:rPr>
              <a:t>8.0 degree</a:t>
            </a:r>
          </a:p>
          <a:p>
            <a:pPr eaLnBrk="1" hangingPunct="1">
              <a:spcBef>
                <a:spcPct val="50000"/>
              </a:spcBef>
              <a:defRPr/>
            </a:pPr>
            <a:r>
              <a:rPr lang="en-US" altLang="en-US" sz="1400" dirty="0"/>
              <a:t>        (6.99’ or 2.13 m.)</a:t>
            </a:r>
          </a:p>
        </p:txBody>
      </p:sp>
      <p:sp>
        <p:nvSpPr>
          <p:cNvPr id="18448" name="Line 1031"/>
          <p:cNvSpPr>
            <a:spLocks noChangeShapeType="1"/>
          </p:cNvSpPr>
          <p:nvPr/>
        </p:nvSpPr>
        <p:spPr bwMode="auto">
          <a:xfrm>
            <a:off x="7802794" y="4194824"/>
            <a:ext cx="685800" cy="0"/>
          </a:xfrm>
          <a:prstGeom prst="line">
            <a:avLst/>
          </a:prstGeom>
          <a:noFill/>
          <a:ln w="38100">
            <a:solidFill>
              <a:srgbClr val="3333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4248" name="Text Box 1032"/>
          <p:cNvSpPr txBox="1">
            <a:spLocks noChangeArrowheads="1"/>
          </p:cNvSpPr>
          <p:nvPr/>
        </p:nvSpPr>
        <p:spPr bwMode="auto">
          <a:xfrm>
            <a:off x="8564794" y="3996228"/>
            <a:ext cx="1981200" cy="630942"/>
          </a:xfrm>
          <a:prstGeom prst="rect">
            <a:avLst/>
          </a:prstGeom>
          <a:noFill/>
          <a:ln w="12700">
            <a:noFill/>
            <a:miter lim="800000"/>
            <a:headEnd/>
            <a:tailEnd/>
          </a:ln>
          <a:effectLst/>
        </p:spPr>
        <p:txBody>
          <a:bodyPr wrap="square">
            <a:spAutoFit/>
          </a:bodyPr>
          <a:lstStyle/>
          <a:p>
            <a:pPr marL="342900" indent="-342900" eaLnBrk="1" hangingPunct="1">
              <a:spcBef>
                <a:spcPct val="50000"/>
              </a:spcBef>
              <a:buFontTx/>
              <a:buAutoNum type="arabicParenBoth" startAt="7"/>
              <a:defRPr/>
            </a:pPr>
            <a:r>
              <a:rPr lang="en-US" sz="1400" b="1" dirty="0">
                <a:solidFill>
                  <a:schemeClr val="accent3">
                    <a:lumMod val="75000"/>
                  </a:schemeClr>
                </a:solidFill>
              </a:rPr>
              <a:t>3.0 degree</a:t>
            </a:r>
          </a:p>
          <a:p>
            <a:pPr marL="342900" indent="-342900" eaLnBrk="1" hangingPunct="1">
              <a:spcBef>
                <a:spcPct val="50000"/>
              </a:spcBef>
              <a:defRPr/>
            </a:pPr>
            <a:r>
              <a:rPr lang="en-US" sz="1400" b="1" dirty="0">
                <a:solidFill>
                  <a:schemeClr val="accent3">
                    <a:lumMod val="75000"/>
                  </a:schemeClr>
                </a:solidFill>
              </a:rPr>
              <a:t>        (2.6’ or 0.79 m.)</a:t>
            </a:r>
          </a:p>
        </p:txBody>
      </p:sp>
      <p:sp>
        <p:nvSpPr>
          <p:cNvPr id="18450" name="Line 1034"/>
          <p:cNvSpPr>
            <a:spLocks noChangeShapeType="1"/>
          </p:cNvSpPr>
          <p:nvPr/>
        </p:nvSpPr>
        <p:spPr bwMode="auto">
          <a:xfrm>
            <a:off x="7802794" y="4836753"/>
            <a:ext cx="685800" cy="0"/>
          </a:xfrm>
          <a:prstGeom prst="line">
            <a:avLst/>
          </a:prstGeom>
          <a:noFill/>
          <a:ln w="381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4251" name="Text Box 1035"/>
          <p:cNvSpPr txBox="1">
            <a:spLocks noChangeArrowheads="1"/>
          </p:cNvSpPr>
          <p:nvPr/>
        </p:nvSpPr>
        <p:spPr bwMode="auto">
          <a:xfrm>
            <a:off x="8539898" y="4618295"/>
            <a:ext cx="1905000" cy="630942"/>
          </a:xfrm>
          <a:prstGeom prst="rect">
            <a:avLst/>
          </a:prstGeom>
          <a:noFill/>
          <a:ln w="12700">
            <a:noFill/>
            <a:miter lim="800000"/>
            <a:headEnd/>
            <a:tailEnd/>
          </a:ln>
          <a:effectLst/>
        </p:spPr>
        <p:txBody>
          <a:bodyPr>
            <a:spAutoFit/>
          </a:bodyPr>
          <a:lstStyle/>
          <a:p>
            <a:pPr marL="342900" indent="-342900" eaLnBrk="1" hangingPunct="1">
              <a:spcBef>
                <a:spcPct val="50000"/>
              </a:spcBef>
              <a:buFontTx/>
              <a:buAutoNum type="arabicParenBoth" startAt="19"/>
              <a:defRPr/>
            </a:pPr>
            <a:r>
              <a:rPr lang="en-US" sz="1400" dirty="0">
                <a:solidFill>
                  <a:srgbClr val="FF00FF"/>
                </a:solidFill>
              </a:rPr>
              <a:t>1.5 degree</a:t>
            </a:r>
          </a:p>
          <a:p>
            <a:pPr marL="342900" indent="-342900" eaLnBrk="1" hangingPunct="1">
              <a:spcBef>
                <a:spcPct val="50000"/>
              </a:spcBef>
              <a:defRPr/>
            </a:pPr>
            <a:r>
              <a:rPr lang="en-US" sz="1400" dirty="0">
                <a:solidFill>
                  <a:srgbClr val="FF00FF"/>
                </a:solidFill>
              </a:rPr>
              <a:t>       (1.3’ or  0.40 m.)</a:t>
            </a:r>
          </a:p>
        </p:txBody>
      </p:sp>
      <p:sp>
        <p:nvSpPr>
          <p:cNvPr id="18452" name="Line 1037"/>
          <p:cNvSpPr>
            <a:spLocks noChangeShapeType="1"/>
          </p:cNvSpPr>
          <p:nvPr/>
        </p:nvSpPr>
        <p:spPr bwMode="auto">
          <a:xfrm>
            <a:off x="7802794" y="5451308"/>
            <a:ext cx="685800" cy="0"/>
          </a:xfrm>
          <a:prstGeom prst="line">
            <a:avLst/>
          </a:prstGeom>
          <a:noFill/>
          <a:ln w="38100">
            <a:solidFill>
              <a:srgbClr val="FD110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4254" name="Text Box 1038"/>
          <p:cNvSpPr txBox="1">
            <a:spLocks noChangeArrowheads="1"/>
          </p:cNvSpPr>
          <p:nvPr/>
        </p:nvSpPr>
        <p:spPr bwMode="auto">
          <a:xfrm>
            <a:off x="8564794" y="5290587"/>
            <a:ext cx="2209800" cy="846138"/>
          </a:xfrm>
          <a:prstGeom prst="rect">
            <a:avLst/>
          </a:prstGeom>
          <a:noFill/>
          <a:ln w="12700">
            <a:noFill/>
            <a:miter lim="800000"/>
            <a:headEnd/>
            <a:tailEnd/>
          </a:ln>
          <a:effectLst/>
        </p:spPr>
        <p:txBody>
          <a:bodyPr>
            <a:spAutoFit/>
          </a:bodyPr>
          <a:lstStyle/>
          <a:p>
            <a:pPr marL="342900" indent="-342900" eaLnBrk="1" hangingPunct="1">
              <a:spcBef>
                <a:spcPct val="50000"/>
              </a:spcBef>
              <a:buFontTx/>
              <a:buAutoNum type="arabicParenBoth" startAt="121"/>
              <a:defRPr/>
            </a:pPr>
            <a:r>
              <a:rPr lang="en-US" sz="1400" dirty="0">
                <a:solidFill>
                  <a:srgbClr val="FD1102"/>
                </a:solidFill>
              </a:rPr>
              <a:t>  0.5x1.0 degree</a:t>
            </a:r>
          </a:p>
          <a:p>
            <a:pPr marL="342900" indent="-342900" eaLnBrk="1" hangingPunct="1">
              <a:spcBef>
                <a:spcPct val="50000"/>
              </a:spcBef>
              <a:defRPr/>
            </a:pPr>
            <a:r>
              <a:rPr lang="en-US" sz="1400" dirty="0">
                <a:solidFill>
                  <a:srgbClr val="FD1102"/>
                </a:solidFill>
              </a:rPr>
              <a:t>          (0.44’  x  0.87’  or   0.14 m  x  0.27 m)</a:t>
            </a:r>
          </a:p>
        </p:txBody>
      </p:sp>
      <p:sp>
        <p:nvSpPr>
          <p:cNvPr id="18440" name="Text Box 1040"/>
          <p:cNvSpPr txBox="1">
            <a:spLocks noChangeArrowheads="1"/>
          </p:cNvSpPr>
          <p:nvPr/>
        </p:nvSpPr>
        <p:spPr bwMode="auto">
          <a:xfrm>
            <a:off x="7421794" y="1997343"/>
            <a:ext cx="32766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dirty="0">
                <a:solidFill>
                  <a:schemeClr val="tx1">
                    <a:lumMod val="65000"/>
                    <a:lumOff val="35000"/>
                  </a:schemeClr>
                </a:solidFill>
              </a:rPr>
              <a:t>Footprint Size of 8.0 degree   is 6.99 feet in 50 foot deep water</a:t>
            </a:r>
          </a:p>
        </p:txBody>
      </p:sp>
      <p:sp>
        <p:nvSpPr>
          <p:cNvPr id="18441" name="Rectangle 1041"/>
          <p:cNvSpPr>
            <a:spLocks noChangeArrowheads="1"/>
          </p:cNvSpPr>
          <p:nvPr/>
        </p:nvSpPr>
        <p:spPr bwMode="auto">
          <a:xfrm>
            <a:off x="7345594" y="1997343"/>
            <a:ext cx="3124200" cy="9144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442" name="TextBox 17"/>
          <p:cNvSpPr txBox="1">
            <a:spLocks noChangeArrowheads="1"/>
          </p:cNvSpPr>
          <p:nvPr/>
        </p:nvSpPr>
        <p:spPr bwMode="auto">
          <a:xfrm>
            <a:off x="4332723" y="2971007"/>
            <a:ext cx="55418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800"/>
              <a:t>+</a:t>
            </a:r>
          </a:p>
        </p:txBody>
      </p:sp>
      <p:sp>
        <p:nvSpPr>
          <p:cNvPr id="3" name="Title 2">
            <a:extLst>
              <a:ext uri="{FF2B5EF4-FFF2-40B4-BE49-F238E27FC236}">
                <a16:creationId xmlns:a16="http://schemas.microsoft.com/office/drawing/2014/main" id="{9ADCF399-137C-4724-B4EA-DD89D401ADA2}"/>
              </a:ext>
            </a:extLst>
          </p:cNvPr>
          <p:cNvSpPr>
            <a:spLocks noGrp="1"/>
          </p:cNvSpPr>
          <p:nvPr>
            <p:ph type="title"/>
          </p:nvPr>
        </p:nvSpPr>
        <p:spPr>
          <a:xfrm>
            <a:off x="457320" y="110652"/>
            <a:ext cx="11277598" cy="392661"/>
          </a:xfrm>
        </p:spPr>
        <p:txBody>
          <a:bodyPr/>
          <a:lstStyle/>
          <a:p>
            <a:r>
              <a:rPr lang="en-US" dirty="0" err="1"/>
              <a:t>Ensonified</a:t>
            </a:r>
            <a:r>
              <a:rPr lang="en-US" dirty="0"/>
              <a:t> Area or “Footprint” Size Differences</a:t>
            </a:r>
            <a:br>
              <a:rPr lang="en-US" dirty="0"/>
            </a:br>
            <a:endParaRPr lang="en-US" dirty="0"/>
          </a:p>
        </p:txBody>
      </p:sp>
      <p:cxnSp>
        <p:nvCxnSpPr>
          <p:cNvPr id="7" name="Straight Arrow Connector 6"/>
          <p:cNvCxnSpPr/>
          <p:nvPr/>
        </p:nvCxnSpPr>
        <p:spPr>
          <a:xfrm flipH="1">
            <a:off x="6843562" y="2461318"/>
            <a:ext cx="502032" cy="4741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51218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94246"/>
                                        </p:tgtEl>
                                        <p:attrNameLst>
                                          <p:attrName>style.visibility</p:attrName>
                                        </p:attrNameLst>
                                      </p:cBhvr>
                                      <p:to>
                                        <p:strVal val="visible"/>
                                      </p:to>
                                    </p:set>
                                    <p:anim calcmode="lin" valueType="num">
                                      <p:cBhvr>
                                        <p:cTn id="7" dur="500" fill="hold"/>
                                        <p:tgtEl>
                                          <p:spTgt spid="394246"/>
                                        </p:tgtEl>
                                        <p:attrNameLst>
                                          <p:attrName>ppt_w</p:attrName>
                                        </p:attrNameLst>
                                      </p:cBhvr>
                                      <p:tavLst>
                                        <p:tav tm="0">
                                          <p:val>
                                            <p:fltVal val="0"/>
                                          </p:val>
                                        </p:tav>
                                        <p:tav tm="100000">
                                          <p:val>
                                            <p:strVal val="#ppt_w"/>
                                          </p:val>
                                        </p:tav>
                                      </p:tavLst>
                                    </p:anim>
                                    <p:anim calcmode="lin" valueType="num">
                                      <p:cBhvr>
                                        <p:cTn id="8" dur="500" fill="hold"/>
                                        <p:tgtEl>
                                          <p:spTgt spid="394246"/>
                                        </p:tgtEl>
                                        <p:attrNameLst>
                                          <p:attrName>ppt_h</p:attrName>
                                        </p:attrNameLst>
                                      </p:cBhvr>
                                      <p:tavLst>
                                        <p:tav tm="0">
                                          <p:val>
                                            <p:fltVal val="0"/>
                                          </p:val>
                                        </p:tav>
                                        <p:tav tm="100000">
                                          <p:val>
                                            <p:strVal val="#ppt_h"/>
                                          </p:val>
                                        </p:tav>
                                      </p:tavLst>
                                    </p:anim>
                                  </p:childTnLst>
                                </p:cTn>
                              </p:par>
                              <p:par>
                                <p:cTn id="9" presetID="1" presetClass="entr" presetSubtype="0" fill="hold" grpId="0" nodeType="withEffect">
                                  <p:stCondLst>
                                    <p:cond delay="0"/>
                                  </p:stCondLst>
                                  <p:childTnLst>
                                    <p:set>
                                      <p:cBhvr>
                                        <p:cTn id="10" dur="1" fill="hold">
                                          <p:stCondLst>
                                            <p:cond delay="0"/>
                                          </p:stCondLst>
                                        </p:cTn>
                                        <p:tgtEl>
                                          <p:spTgt spid="3942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4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nodeType="clickEffect">
                                  <p:stCondLst>
                                    <p:cond delay="0"/>
                                  </p:stCondLst>
                                  <p:childTnLst>
                                    <p:set>
                                      <p:cBhvr>
                                        <p:cTn id="16" dur="1" fill="hold">
                                          <p:stCondLst>
                                            <p:cond delay="0"/>
                                          </p:stCondLst>
                                        </p:cTn>
                                        <p:tgtEl>
                                          <p:spTgt spid="394249"/>
                                        </p:tgtEl>
                                        <p:attrNameLst>
                                          <p:attrName>style.visibility</p:attrName>
                                        </p:attrNameLst>
                                      </p:cBhvr>
                                      <p:to>
                                        <p:strVal val="visible"/>
                                      </p:to>
                                    </p:set>
                                    <p:anim calcmode="lin" valueType="num">
                                      <p:cBhvr>
                                        <p:cTn id="17" dur="500" fill="hold"/>
                                        <p:tgtEl>
                                          <p:spTgt spid="394249"/>
                                        </p:tgtEl>
                                        <p:attrNameLst>
                                          <p:attrName>ppt_w</p:attrName>
                                        </p:attrNameLst>
                                      </p:cBhvr>
                                      <p:tavLst>
                                        <p:tav tm="0">
                                          <p:val>
                                            <p:fltVal val="0"/>
                                          </p:val>
                                        </p:tav>
                                        <p:tav tm="100000">
                                          <p:val>
                                            <p:strVal val="#ppt_w"/>
                                          </p:val>
                                        </p:tav>
                                      </p:tavLst>
                                    </p:anim>
                                    <p:anim calcmode="lin" valueType="num">
                                      <p:cBhvr>
                                        <p:cTn id="18" dur="500" fill="hold"/>
                                        <p:tgtEl>
                                          <p:spTgt spid="394249"/>
                                        </p:tgtEl>
                                        <p:attrNameLst>
                                          <p:attrName>ppt_h</p:attrName>
                                        </p:attrNameLst>
                                      </p:cBhvr>
                                      <p:tavLst>
                                        <p:tav tm="0">
                                          <p:val>
                                            <p:strVal val="#ppt_h"/>
                                          </p:val>
                                        </p:tav>
                                        <p:tav tm="100000">
                                          <p:val>
                                            <p:strVal val="#ppt_h"/>
                                          </p:val>
                                        </p:tav>
                                      </p:tavLst>
                                    </p:anim>
                                  </p:childTnLst>
                                </p:cTn>
                              </p:par>
                              <p:par>
                                <p:cTn id="19" presetID="1" presetClass="entr" presetSubtype="0" fill="hold" grpId="0" nodeType="withEffect">
                                  <p:stCondLst>
                                    <p:cond delay="0"/>
                                  </p:stCondLst>
                                  <p:childTnLst>
                                    <p:set>
                                      <p:cBhvr>
                                        <p:cTn id="20" dur="1" fill="hold">
                                          <p:stCondLst>
                                            <p:cond delay="0"/>
                                          </p:stCondLst>
                                        </p:cTn>
                                        <p:tgtEl>
                                          <p:spTgt spid="3942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450"/>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94246"/>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394248"/>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844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394252"/>
                                        </p:tgtEl>
                                        <p:attrNameLst>
                                          <p:attrName>style.visibility</p:attrName>
                                        </p:attrNameLst>
                                      </p:cBhvr>
                                      <p:to>
                                        <p:strVal val="visible"/>
                                      </p:to>
                                    </p:set>
                                    <p:animEffect transition="in" filter="dissolve">
                                      <p:cBhvr>
                                        <p:cTn id="33" dur="500"/>
                                        <p:tgtEl>
                                          <p:spTgt spid="394252"/>
                                        </p:tgtEl>
                                      </p:cBhvr>
                                    </p:animEffect>
                                  </p:childTnLst>
                                </p:cTn>
                              </p:par>
                              <p:par>
                                <p:cTn id="34" presetID="1" presetClass="exit" presetSubtype="0" fill="hold" nodeType="withEffect">
                                  <p:stCondLst>
                                    <p:cond delay="0"/>
                                  </p:stCondLst>
                                  <p:childTnLst>
                                    <p:set>
                                      <p:cBhvr>
                                        <p:cTn id="35" dur="1" fill="hold">
                                          <p:stCondLst>
                                            <p:cond delay="0"/>
                                          </p:stCondLst>
                                        </p:cTn>
                                        <p:tgtEl>
                                          <p:spTgt spid="394249"/>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394251"/>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8450"/>
                                        </p:tgtEl>
                                        <p:attrNameLst>
                                          <p:attrName>style.visibility</p:attrName>
                                        </p:attrNameLst>
                                      </p:cBhvr>
                                      <p:to>
                                        <p:strVal val="hidden"/>
                                      </p:to>
                                    </p:set>
                                  </p:childTnLst>
                                </p:cTn>
                              </p:par>
                              <p:par>
                                <p:cTn id="40" presetID="1" presetClass="entr" presetSubtype="0" fill="hold" grpId="0" nodeType="withEffect">
                                  <p:stCondLst>
                                    <p:cond delay="0"/>
                                  </p:stCondLst>
                                  <p:childTnLst>
                                    <p:set>
                                      <p:cBhvr>
                                        <p:cTn id="41" dur="1" fill="hold">
                                          <p:stCondLst>
                                            <p:cond delay="0"/>
                                          </p:stCondLst>
                                        </p:cTn>
                                        <p:tgtEl>
                                          <p:spTgt spid="18452"/>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94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animBg="1"/>
      <p:bldP spid="18448" grpId="1" animBg="1"/>
      <p:bldP spid="394248" grpId="0"/>
      <p:bldP spid="394248" grpId="1"/>
      <p:bldP spid="18450" grpId="0" animBg="1"/>
      <p:bldP spid="18450" grpId="1" animBg="1"/>
      <p:bldP spid="394251" grpId="0"/>
      <p:bldP spid="394251" grpId="1"/>
      <p:bldP spid="18452" grpId="0" animBg="1"/>
      <p:bldP spid="3942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320" y="2941984"/>
            <a:ext cx="11288564" cy="2743200"/>
          </a:xfrm>
        </p:spPr>
        <p:txBody>
          <a:bodyPr/>
          <a:lstStyle/>
          <a:p>
            <a:r>
              <a:rPr lang="en-US" dirty="0"/>
              <a:t>GNSS and Vessel Positioning</a:t>
            </a:r>
          </a:p>
        </p:txBody>
      </p:sp>
    </p:spTree>
    <p:extLst>
      <p:ext uri="{BB962C8B-B14F-4D97-AF65-F5344CB8AC3E}">
        <p14:creationId xmlns:p14="http://schemas.microsoft.com/office/powerpoint/2010/main" val="768195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MBES Basic Principles</a:t>
            </a:r>
          </a:p>
        </p:txBody>
      </p:sp>
      <p:grpSp>
        <p:nvGrpSpPr>
          <p:cNvPr id="5" name="Group 4">
            <a:extLst>
              <a:ext uri="{FF2B5EF4-FFF2-40B4-BE49-F238E27FC236}">
                <a16:creationId xmlns:a16="http://schemas.microsoft.com/office/drawing/2014/main" id="{EBBB4361-5466-44C0-8C64-E4C6FA79998B}"/>
              </a:ext>
            </a:extLst>
          </p:cNvPr>
          <p:cNvGrpSpPr/>
          <p:nvPr/>
        </p:nvGrpSpPr>
        <p:grpSpPr>
          <a:xfrm>
            <a:off x="572150" y="778041"/>
            <a:ext cx="10625239" cy="5189621"/>
            <a:chOff x="1767840" y="962750"/>
            <a:chExt cx="8218762" cy="5322903"/>
          </a:xfrm>
        </p:grpSpPr>
        <p:pic>
          <p:nvPicPr>
            <p:cNvPr id="6" name="Picture 5"/>
            <p:cNvPicPr>
              <a:picLocks noChangeAspect="1"/>
            </p:cNvPicPr>
            <p:nvPr/>
          </p:nvPicPr>
          <p:blipFill rotWithShape="1">
            <a:blip r:embed="rId2"/>
            <a:srcRect b="742"/>
            <a:stretch/>
          </p:blipFill>
          <p:spPr>
            <a:xfrm>
              <a:off x="1871473" y="1758135"/>
              <a:ext cx="8115129" cy="4527518"/>
            </a:xfrm>
            <a:prstGeom prst="rect">
              <a:avLst/>
            </a:prstGeom>
          </p:spPr>
        </p:pic>
        <p:pic>
          <p:nvPicPr>
            <p:cNvPr id="3" name="Picture 2"/>
            <p:cNvPicPr>
              <a:picLocks noChangeAspect="1"/>
            </p:cNvPicPr>
            <p:nvPr/>
          </p:nvPicPr>
          <p:blipFill>
            <a:blip r:embed="rId3"/>
            <a:stretch>
              <a:fillRect/>
            </a:stretch>
          </p:blipFill>
          <p:spPr>
            <a:xfrm>
              <a:off x="1767840" y="962750"/>
              <a:ext cx="2078314" cy="2721006"/>
            </a:xfrm>
            <a:prstGeom prst="rect">
              <a:avLst/>
            </a:prstGeom>
          </p:spPr>
        </p:pic>
      </p:grpSp>
      <p:sp>
        <p:nvSpPr>
          <p:cNvPr id="7" name="TextBox 6"/>
          <p:cNvSpPr txBox="1"/>
          <p:nvPr/>
        </p:nvSpPr>
        <p:spPr>
          <a:xfrm>
            <a:off x="7036980" y="1458147"/>
            <a:ext cx="4582870" cy="646331"/>
          </a:xfrm>
          <a:prstGeom prst="rect">
            <a:avLst/>
          </a:prstGeom>
          <a:noFill/>
        </p:spPr>
        <p:txBody>
          <a:bodyPr wrap="square" rtlCol="0">
            <a:spAutoFit/>
          </a:bodyPr>
          <a:lstStyle/>
          <a:p>
            <a:r>
              <a:rPr lang="en-US" dirty="0">
                <a:solidFill>
                  <a:schemeClr val="tx1">
                    <a:lumMod val="65000"/>
                    <a:lumOff val="35000"/>
                  </a:schemeClr>
                </a:solidFill>
              </a:rPr>
              <a:t>Measure the range at a given angle to determine the depth</a:t>
            </a:r>
          </a:p>
        </p:txBody>
      </p:sp>
    </p:spTree>
    <p:extLst>
      <p:ext uri="{BB962C8B-B14F-4D97-AF65-F5344CB8AC3E}">
        <p14:creationId xmlns:p14="http://schemas.microsoft.com/office/powerpoint/2010/main" val="593803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D1415D9-05F1-43B5-8422-FC5DA227F39D}"/>
              </a:ext>
            </a:extLst>
          </p:cNvPr>
          <p:cNvGrpSpPr/>
          <p:nvPr/>
        </p:nvGrpSpPr>
        <p:grpSpPr>
          <a:xfrm>
            <a:off x="302785" y="794084"/>
            <a:ext cx="11586430" cy="5076190"/>
            <a:chOff x="1871473" y="1802345"/>
            <a:chExt cx="8038557" cy="4332624"/>
          </a:xfrm>
        </p:grpSpPr>
        <p:pic>
          <p:nvPicPr>
            <p:cNvPr id="6" name="Picture 5"/>
            <p:cNvPicPr>
              <a:picLocks noChangeAspect="1"/>
            </p:cNvPicPr>
            <p:nvPr/>
          </p:nvPicPr>
          <p:blipFill>
            <a:blip r:embed="rId3"/>
            <a:stretch>
              <a:fillRect/>
            </a:stretch>
          </p:blipFill>
          <p:spPr>
            <a:xfrm>
              <a:off x="1871473" y="1976220"/>
              <a:ext cx="8038557" cy="4158749"/>
            </a:xfrm>
            <a:prstGeom prst="rect">
              <a:avLst/>
            </a:prstGeom>
          </p:spPr>
        </p:pic>
        <p:pic>
          <p:nvPicPr>
            <p:cNvPr id="3" name="Picture 2"/>
            <p:cNvPicPr>
              <a:picLocks noChangeAspect="1"/>
            </p:cNvPicPr>
            <p:nvPr/>
          </p:nvPicPr>
          <p:blipFill>
            <a:blip r:embed="rId4"/>
            <a:stretch>
              <a:fillRect/>
            </a:stretch>
          </p:blipFill>
          <p:spPr>
            <a:xfrm rot="21124039">
              <a:off x="5630239" y="1802345"/>
              <a:ext cx="1740550" cy="1601719"/>
            </a:xfrm>
            <a:prstGeom prst="rect">
              <a:avLst/>
            </a:prstGeom>
          </p:spPr>
        </p:pic>
      </p:grpSp>
      <p:sp>
        <p:nvSpPr>
          <p:cNvPr id="2" name="Title 1"/>
          <p:cNvSpPr>
            <a:spLocks noGrp="1"/>
          </p:cNvSpPr>
          <p:nvPr>
            <p:ph type="title"/>
          </p:nvPr>
        </p:nvSpPr>
        <p:spPr/>
        <p:txBody>
          <a:bodyPr/>
          <a:lstStyle/>
          <a:p>
            <a:r>
              <a:rPr lang="en-US" dirty="0"/>
              <a:t>Transmit and Receive Beams</a:t>
            </a:r>
          </a:p>
        </p:txBody>
      </p:sp>
      <p:sp>
        <p:nvSpPr>
          <p:cNvPr id="7" name="TextBox 6"/>
          <p:cNvSpPr txBox="1"/>
          <p:nvPr/>
        </p:nvSpPr>
        <p:spPr>
          <a:xfrm>
            <a:off x="649587" y="1213311"/>
            <a:ext cx="4211171" cy="923330"/>
          </a:xfrm>
          <a:prstGeom prst="rect">
            <a:avLst/>
          </a:prstGeom>
          <a:noFill/>
        </p:spPr>
        <p:txBody>
          <a:bodyPr wrap="square" rtlCol="0">
            <a:spAutoFit/>
          </a:bodyPr>
          <a:lstStyle/>
          <a:p>
            <a:r>
              <a:rPr lang="en-US" dirty="0">
                <a:solidFill>
                  <a:schemeClr val="tx1">
                    <a:lumMod val="65000"/>
                    <a:lumOff val="35000"/>
                  </a:schemeClr>
                </a:solidFill>
              </a:rPr>
              <a:t>The overlapping area of the Transmit and Receive beams is considered the Beam Footprint</a:t>
            </a:r>
          </a:p>
        </p:txBody>
      </p:sp>
    </p:spTree>
    <p:extLst>
      <p:ext uri="{BB962C8B-B14F-4D97-AF65-F5344CB8AC3E}">
        <p14:creationId xmlns:p14="http://schemas.microsoft.com/office/powerpoint/2010/main" val="2587807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Beam-Forming </a:t>
            </a:r>
          </a:p>
        </p:txBody>
      </p:sp>
      <p:pic>
        <p:nvPicPr>
          <p:cNvPr id="6" name="Picture 5"/>
          <p:cNvPicPr>
            <a:picLocks noChangeAspect="1"/>
          </p:cNvPicPr>
          <p:nvPr/>
        </p:nvPicPr>
        <p:blipFill rotWithShape="1">
          <a:blip r:embed="rId2"/>
          <a:srcRect b="561"/>
          <a:stretch/>
        </p:blipFill>
        <p:spPr>
          <a:xfrm>
            <a:off x="0" y="1099665"/>
            <a:ext cx="7128518" cy="3346082"/>
          </a:xfrm>
          <a:prstGeom prst="rect">
            <a:avLst/>
          </a:prstGeom>
        </p:spPr>
      </p:pic>
      <p:sp>
        <p:nvSpPr>
          <p:cNvPr id="7" name="TextBox 6"/>
          <p:cNvSpPr txBox="1"/>
          <p:nvPr/>
        </p:nvSpPr>
        <p:spPr>
          <a:xfrm>
            <a:off x="457321" y="4829681"/>
            <a:ext cx="11445922" cy="1138773"/>
          </a:xfrm>
          <a:prstGeom prst="rect">
            <a:avLst/>
          </a:prstGeom>
          <a:noFill/>
        </p:spPr>
        <p:txBody>
          <a:bodyPr wrap="square" rtlCol="0">
            <a:spAutoFit/>
          </a:bodyPr>
          <a:lstStyle/>
          <a:p>
            <a:r>
              <a:rPr lang="en-US" dirty="0">
                <a:solidFill>
                  <a:schemeClr val="tx1">
                    <a:lumMod val="65000"/>
                    <a:lumOff val="35000"/>
                  </a:schemeClr>
                </a:solidFill>
              </a:rPr>
              <a:t>Multiple Receiver elements are used to create each beam</a:t>
            </a:r>
          </a:p>
          <a:p>
            <a:endParaRPr lang="en-US" dirty="0">
              <a:solidFill>
                <a:schemeClr val="tx1">
                  <a:lumMod val="65000"/>
                  <a:lumOff val="35000"/>
                </a:schemeClr>
              </a:solidFill>
            </a:endParaRPr>
          </a:p>
          <a:p>
            <a:r>
              <a:rPr lang="en-US" sz="1600" dirty="0">
                <a:solidFill>
                  <a:srgbClr val="FF0000"/>
                </a:solidFill>
              </a:rPr>
              <a:t>*For all currently available </a:t>
            </a:r>
            <a:r>
              <a:rPr lang="en-US" sz="1600" dirty="0" err="1">
                <a:solidFill>
                  <a:srgbClr val="FF0000"/>
                </a:solidFill>
              </a:rPr>
              <a:t>multibeam</a:t>
            </a:r>
            <a:r>
              <a:rPr lang="en-US" sz="1600" dirty="0">
                <a:solidFill>
                  <a:srgbClr val="FF0000"/>
                </a:solidFill>
              </a:rPr>
              <a:t> sonars, proper measurement of Surface Sound Speed is </a:t>
            </a:r>
            <a:r>
              <a:rPr lang="en-US" sz="1600" u="sng" dirty="0">
                <a:solidFill>
                  <a:srgbClr val="FF0000"/>
                </a:solidFill>
              </a:rPr>
              <a:t>REQUIRED</a:t>
            </a:r>
            <a:r>
              <a:rPr lang="en-US" sz="1600" dirty="0">
                <a:solidFill>
                  <a:srgbClr val="FF0000"/>
                </a:solidFill>
              </a:rPr>
              <a:t> for proper sounding range calculations </a:t>
            </a:r>
          </a:p>
        </p:txBody>
      </p:sp>
      <p:pic>
        <p:nvPicPr>
          <p:cNvPr id="3" name="Picture 2">
            <a:extLst>
              <a:ext uri="{FF2B5EF4-FFF2-40B4-BE49-F238E27FC236}">
                <a16:creationId xmlns:a16="http://schemas.microsoft.com/office/drawing/2014/main" id="{106377C0-9AF6-4BC6-A9CB-25E65088C66D}"/>
              </a:ext>
            </a:extLst>
          </p:cNvPr>
          <p:cNvPicPr>
            <a:picLocks noChangeAspect="1"/>
          </p:cNvPicPr>
          <p:nvPr/>
        </p:nvPicPr>
        <p:blipFill>
          <a:blip r:embed="rId3"/>
          <a:stretch>
            <a:fillRect/>
          </a:stretch>
        </p:blipFill>
        <p:spPr>
          <a:xfrm>
            <a:off x="7589575" y="1320672"/>
            <a:ext cx="1895391" cy="3291137"/>
          </a:xfrm>
          <a:prstGeom prst="rect">
            <a:avLst/>
          </a:prstGeom>
        </p:spPr>
      </p:pic>
      <p:sp>
        <p:nvSpPr>
          <p:cNvPr id="4" name="TextBox 3">
            <a:extLst>
              <a:ext uri="{FF2B5EF4-FFF2-40B4-BE49-F238E27FC236}">
                <a16:creationId xmlns:a16="http://schemas.microsoft.com/office/drawing/2014/main" id="{31C03A26-33EB-4484-97C6-55B2B82F83B7}"/>
              </a:ext>
            </a:extLst>
          </p:cNvPr>
          <p:cNvSpPr txBox="1"/>
          <p:nvPr/>
        </p:nvSpPr>
        <p:spPr>
          <a:xfrm>
            <a:off x="7820961" y="1088060"/>
            <a:ext cx="1805046" cy="307777"/>
          </a:xfrm>
          <a:prstGeom prst="rect">
            <a:avLst/>
          </a:prstGeom>
          <a:noFill/>
        </p:spPr>
        <p:txBody>
          <a:bodyPr wrap="none" rtlCol="0">
            <a:spAutoFit/>
          </a:bodyPr>
          <a:lstStyle/>
          <a:p>
            <a:r>
              <a:rPr lang="en-US" sz="1400" dirty="0">
                <a:solidFill>
                  <a:schemeClr val="accent2">
                    <a:lumMod val="75000"/>
                  </a:schemeClr>
                </a:solidFill>
              </a:rPr>
              <a:t>Interferometric Array</a:t>
            </a:r>
          </a:p>
        </p:txBody>
      </p:sp>
      <p:sp>
        <p:nvSpPr>
          <p:cNvPr id="8" name="TextBox 7">
            <a:extLst>
              <a:ext uri="{FF2B5EF4-FFF2-40B4-BE49-F238E27FC236}">
                <a16:creationId xmlns:a16="http://schemas.microsoft.com/office/drawing/2014/main" id="{03B7AE3A-89DE-4067-A4A2-0B45CD188F6B}"/>
              </a:ext>
            </a:extLst>
          </p:cNvPr>
          <p:cNvSpPr txBox="1"/>
          <p:nvPr/>
        </p:nvSpPr>
        <p:spPr>
          <a:xfrm>
            <a:off x="9839527" y="1549931"/>
            <a:ext cx="2063715" cy="3046988"/>
          </a:xfrm>
          <a:prstGeom prst="rect">
            <a:avLst/>
          </a:prstGeom>
          <a:noFill/>
        </p:spPr>
        <p:txBody>
          <a:bodyPr wrap="square" rtlCol="0">
            <a:spAutoFit/>
          </a:bodyPr>
          <a:lstStyle/>
          <a:p>
            <a:r>
              <a:rPr lang="en-US" sz="1600" dirty="0">
                <a:solidFill>
                  <a:schemeClr val="tx1">
                    <a:lumMod val="65000"/>
                    <a:lumOff val="35000"/>
                  </a:schemeClr>
                </a:solidFill>
              </a:rPr>
              <a:t>With the known phase difference and the element spacing, the angle of incidence can be computed to the object. </a:t>
            </a:r>
          </a:p>
          <a:p>
            <a:endParaRPr lang="en-US" sz="1600" dirty="0">
              <a:solidFill>
                <a:schemeClr val="tx1">
                  <a:lumMod val="65000"/>
                  <a:lumOff val="35000"/>
                </a:schemeClr>
              </a:solidFill>
            </a:endParaRPr>
          </a:p>
          <a:p>
            <a:r>
              <a:rPr lang="en-US" sz="1600" dirty="0">
                <a:solidFill>
                  <a:schemeClr val="tx1">
                    <a:lumMod val="65000"/>
                    <a:lumOff val="35000"/>
                  </a:schemeClr>
                </a:solidFill>
              </a:rPr>
              <a:t>The difference in phase changes with distance from the sonar.</a:t>
            </a:r>
          </a:p>
        </p:txBody>
      </p:sp>
    </p:spTree>
    <p:extLst>
      <p:ext uri="{BB962C8B-B14F-4D97-AF65-F5344CB8AC3E}">
        <p14:creationId xmlns:p14="http://schemas.microsoft.com/office/powerpoint/2010/main" val="3364925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MBES – Snippet Data</a:t>
            </a:r>
          </a:p>
        </p:txBody>
      </p:sp>
      <p:pic>
        <p:nvPicPr>
          <p:cNvPr id="6" name="Picture 5"/>
          <p:cNvPicPr>
            <a:picLocks noChangeAspect="1"/>
          </p:cNvPicPr>
          <p:nvPr/>
        </p:nvPicPr>
        <p:blipFill rotWithShape="1">
          <a:blip r:embed="rId2"/>
          <a:srcRect b="27385"/>
          <a:stretch/>
        </p:blipFill>
        <p:spPr>
          <a:xfrm>
            <a:off x="1054215" y="767142"/>
            <a:ext cx="6100742" cy="2419711"/>
          </a:xfrm>
          <a:prstGeom prst="rect">
            <a:avLst/>
          </a:prstGeom>
        </p:spPr>
      </p:pic>
      <p:pic>
        <p:nvPicPr>
          <p:cNvPr id="10" name="Picture 9"/>
          <p:cNvPicPr>
            <a:picLocks noChangeAspect="1"/>
          </p:cNvPicPr>
          <p:nvPr/>
        </p:nvPicPr>
        <p:blipFill>
          <a:blip r:embed="rId3"/>
          <a:stretch>
            <a:fillRect/>
          </a:stretch>
        </p:blipFill>
        <p:spPr>
          <a:xfrm>
            <a:off x="1547236" y="3422409"/>
            <a:ext cx="1411394" cy="703669"/>
          </a:xfrm>
          <a:prstGeom prst="rect">
            <a:avLst/>
          </a:prstGeom>
          <a:ln>
            <a:solidFill>
              <a:schemeClr val="tx1">
                <a:lumMod val="65000"/>
                <a:lumOff val="35000"/>
              </a:schemeClr>
            </a:solidFill>
          </a:ln>
        </p:spPr>
      </p:pic>
      <p:cxnSp>
        <p:nvCxnSpPr>
          <p:cNvPr id="12" name="Straight Connector 11"/>
          <p:cNvCxnSpPr/>
          <p:nvPr/>
        </p:nvCxnSpPr>
        <p:spPr>
          <a:xfrm flipH="1">
            <a:off x="1547238" y="2794000"/>
            <a:ext cx="742773" cy="628408"/>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2393304" y="2794000"/>
            <a:ext cx="565327" cy="628408"/>
          </a:xfrm>
          <a:prstGeom prst="line">
            <a:avLst/>
          </a:prstGeom>
          <a:ln w="12700"/>
        </p:spPr>
        <p:style>
          <a:lnRef idx="2">
            <a:schemeClr val="accent1"/>
          </a:lnRef>
          <a:fillRef idx="0">
            <a:schemeClr val="accent1"/>
          </a:fillRef>
          <a:effectRef idx="1">
            <a:schemeClr val="accent1"/>
          </a:effectRef>
          <a:fontRef idx="minor">
            <a:schemeClr val="tx1"/>
          </a:fontRef>
        </p:style>
      </p:cxnSp>
      <p:pic>
        <p:nvPicPr>
          <p:cNvPr id="20" name="Picture 19"/>
          <p:cNvPicPr>
            <a:picLocks noChangeAspect="1"/>
          </p:cNvPicPr>
          <p:nvPr/>
        </p:nvPicPr>
        <p:blipFill>
          <a:blip r:embed="rId4"/>
          <a:stretch>
            <a:fillRect/>
          </a:stretch>
        </p:blipFill>
        <p:spPr>
          <a:xfrm>
            <a:off x="2958631" y="3423701"/>
            <a:ext cx="1550145" cy="702377"/>
          </a:xfrm>
          <a:prstGeom prst="rect">
            <a:avLst/>
          </a:prstGeom>
          <a:ln>
            <a:solidFill>
              <a:schemeClr val="tx1">
                <a:lumMod val="65000"/>
                <a:lumOff val="35000"/>
              </a:schemeClr>
            </a:solidFill>
          </a:ln>
        </p:spPr>
      </p:pic>
      <p:cxnSp>
        <p:nvCxnSpPr>
          <p:cNvPr id="21" name="Straight Connector 20"/>
          <p:cNvCxnSpPr/>
          <p:nvPr/>
        </p:nvCxnSpPr>
        <p:spPr>
          <a:xfrm>
            <a:off x="2496597" y="2794000"/>
            <a:ext cx="2012179" cy="628408"/>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rot="1880779">
            <a:off x="4739296" y="1455398"/>
            <a:ext cx="689035" cy="369332"/>
          </a:xfrm>
          <a:prstGeom prst="rect">
            <a:avLst/>
          </a:prstGeom>
          <a:noFill/>
        </p:spPr>
        <p:txBody>
          <a:bodyPr wrap="none" rtlCol="0">
            <a:spAutoFit/>
          </a:bodyPr>
          <a:lstStyle/>
          <a:p>
            <a:r>
              <a:rPr lang="en-US" dirty="0">
                <a:solidFill>
                  <a:schemeClr val="bg1">
                    <a:lumMod val="95000"/>
                  </a:schemeClr>
                </a:solidFill>
              </a:rPr>
              <a:t>Time</a:t>
            </a:r>
          </a:p>
        </p:txBody>
      </p:sp>
      <p:cxnSp>
        <p:nvCxnSpPr>
          <p:cNvPr id="25" name="Straight Arrow Connector 24"/>
          <p:cNvCxnSpPr/>
          <p:nvPr/>
        </p:nvCxnSpPr>
        <p:spPr>
          <a:xfrm>
            <a:off x="5392439" y="1817914"/>
            <a:ext cx="1295400" cy="68552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7751852" y="1515332"/>
            <a:ext cx="3850733" cy="923330"/>
          </a:xfrm>
          <a:prstGeom prst="rect">
            <a:avLst/>
          </a:prstGeom>
          <a:noFill/>
        </p:spPr>
        <p:txBody>
          <a:bodyPr wrap="square" rtlCol="0">
            <a:spAutoFit/>
          </a:bodyPr>
          <a:lstStyle/>
          <a:p>
            <a:r>
              <a:rPr lang="en-US" dirty="0">
                <a:solidFill>
                  <a:schemeClr val="tx1">
                    <a:lumMod val="65000"/>
                    <a:lumOff val="35000"/>
                  </a:schemeClr>
                </a:solidFill>
              </a:rPr>
              <a:t>The “Snippet” data is the analog signal before and after the bottom detection. </a:t>
            </a:r>
          </a:p>
        </p:txBody>
      </p:sp>
      <p:pic>
        <p:nvPicPr>
          <p:cNvPr id="5" name="Picture 4"/>
          <p:cNvPicPr>
            <a:picLocks noChangeAspect="1"/>
          </p:cNvPicPr>
          <p:nvPr/>
        </p:nvPicPr>
        <p:blipFill>
          <a:blip r:embed="rId5"/>
          <a:stretch>
            <a:fillRect/>
          </a:stretch>
        </p:blipFill>
        <p:spPr>
          <a:xfrm>
            <a:off x="6380144" y="3292984"/>
            <a:ext cx="3252478" cy="2253869"/>
          </a:xfrm>
          <a:prstGeom prst="rect">
            <a:avLst/>
          </a:prstGeom>
          <a:ln>
            <a:solidFill>
              <a:schemeClr val="tx1">
                <a:lumMod val="65000"/>
                <a:lumOff val="35000"/>
              </a:schemeClr>
            </a:solidFill>
          </a:ln>
        </p:spPr>
      </p:pic>
      <p:pic>
        <p:nvPicPr>
          <p:cNvPr id="7" name="Picture 6"/>
          <p:cNvPicPr>
            <a:picLocks noChangeAspect="1"/>
          </p:cNvPicPr>
          <p:nvPr/>
        </p:nvPicPr>
        <p:blipFill rotWithShape="1">
          <a:blip r:embed="rId6"/>
          <a:srcRect l="10771" t="28008" r="38814" b="65289"/>
          <a:stretch/>
        </p:blipFill>
        <p:spPr>
          <a:xfrm>
            <a:off x="1317248" y="4737375"/>
            <a:ext cx="4832908" cy="397680"/>
          </a:xfrm>
          <a:prstGeom prst="rect">
            <a:avLst/>
          </a:prstGeom>
          <a:ln>
            <a:solidFill>
              <a:schemeClr val="tx1">
                <a:lumMod val="65000"/>
                <a:lumOff val="35000"/>
              </a:schemeClr>
            </a:solidFill>
          </a:ln>
        </p:spPr>
      </p:pic>
      <p:cxnSp>
        <p:nvCxnSpPr>
          <p:cNvPr id="16" name="Straight Connector 15"/>
          <p:cNvCxnSpPr/>
          <p:nvPr/>
        </p:nvCxnSpPr>
        <p:spPr>
          <a:xfrm flipH="1">
            <a:off x="1317249" y="4033707"/>
            <a:ext cx="371387" cy="703669"/>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508776" y="4117523"/>
            <a:ext cx="1616539" cy="604793"/>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1490565" y="5300899"/>
            <a:ext cx="4486275" cy="646331"/>
          </a:xfrm>
          <a:prstGeom prst="rect">
            <a:avLst/>
          </a:prstGeom>
          <a:noFill/>
        </p:spPr>
        <p:txBody>
          <a:bodyPr wrap="square" rtlCol="0">
            <a:spAutoFit/>
          </a:bodyPr>
          <a:lstStyle/>
          <a:p>
            <a:r>
              <a:rPr lang="en-US" dirty="0">
                <a:solidFill>
                  <a:schemeClr val="tx1">
                    <a:lumMod val="65000"/>
                    <a:lumOff val="35000"/>
                  </a:schemeClr>
                </a:solidFill>
              </a:rPr>
              <a:t>The data is stitched together into a line of signal strength for mosaic.</a:t>
            </a:r>
            <a:endParaRPr lang="en-US" dirty="0"/>
          </a:p>
        </p:txBody>
      </p:sp>
    </p:spTree>
    <p:extLst>
      <p:ext uri="{BB962C8B-B14F-4D97-AF65-F5344CB8AC3E}">
        <p14:creationId xmlns:p14="http://schemas.microsoft.com/office/powerpoint/2010/main" val="3970915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1F40AE-C4A2-45B9-81E5-2A8E69A89D71}"/>
              </a:ext>
            </a:extLst>
          </p:cNvPr>
          <p:cNvPicPr>
            <a:picLocks noChangeAspect="1"/>
          </p:cNvPicPr>
          <p:nvPr/>
        </p:nvPicPr>
        <p:blipFill>
          <a:blip r:embed="rId2"/>
          <a:stretch>
            <a:fillRect/>
          </a:stretch>
        </p:blipFill>
        <p:spPr>
          <a:xfrm>
            <a:off x="524820" y="605158"/>
            <a:ext cx="8430243" cy="5103469"/>
          </a:xfrm>
          <a:prstGeom prst="rect">
            <a:avLst/>
          </a:prstGeom>
        </p:spPr>
      </p:pic>
      <p:sp>
        <p:nvSpPr>
          <p:cNvPr id="2" name="Title 1"/>
          <p:cNvSpPr>
            <a:spLocks noGrp="1"/>
          </p:cNvSpPr>
          <p:nvPr>
            <p:ph type="title"/>
          </p:nvPr>
        </p:nvSpPr>
        <p:spPr/>
        <p:txBody>
          <a:bodyPr/>
          <a:lstStyle/>
          <a:p>
            <a:r>
              <a:rPr lang="en-US" dirty="0"/>
              <a:t>Water Column Data</a:t>
            </a:r>
          </a:p>
        </p:txBody>
      </p:sp>
      <p:sp>
        <p:nvSpPr>
          <p:cNvPr id="7" name="Rounded Rectangle 6"/>
          <p:cNvSpPr/>
          <p:nvPr/>
        </p:nvSpPr>
        <p:spPr>
          <a:xfrm>
            <a:off x="3623265" y="2050471"/>
            <a:ext cx="4538134" cy="258064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303543" y="850142"/>
            <a:ext cx="1779356" cy="1200329"/>
          </a:xfrm>
          <a:prstGeom prst="rect">
            <a:avLst/>
          </a:prstGeom>
          <a:noFill/>
        </p:spPr>
        <p:txBody>
          <a:bodyPr wrap="square" rtlCol="0">
            <a:spAutoFit/>
          </a:bodyPr>
          <a:lstStyle/>
          <a:p>
            <a:r>
              <a:rPr lang="en-US" dirty="0">
                <a:solidFill>
                  <a:schemeClr val="tx1">
                    <a:lumMod val="65000"/>
                    <a:lumOff val="35000"/>
                  </a:schemeClr>
                </a:solidFill>
              </a:rPr>
              <a:t>All of the return data for every beam is displayed.</a:t>
            </a:r>
          </a:p>
        </p:txBody>
      </p:sp>
      <p:cxnSp>
        <p:nvCxnSpPr>
          <p:cNvPr id="10" name="Straight Arrow Connector 9"/>
          <p:cNvCxnSpPr>
            <a:cxnSpLocks/>
            <a:stCxn id="8" idx="1"/>
          </p:cNvCxnSpPr>
          <p:nvPr/>
        </p:nvCxnSpPr>
        <p:spPr>
          <a:xfrm flipH="1">
            <a:off x="8161399" y="1450307"/>
            <a:ext cx="1142144" cy="99761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8955063" y="3930367"/>
            <a:ext cx="3236937" cy="1754326"/>
          </a:xfrm>
          <a:prstGeom prst="rect">
            <a:avLst/>
          </a:prstGeom>
          <a:noFill/>
        </p:spPr>
        <p:txBody>
          <a:bodyPr wrap="square" rtlCol="0">
            <a:spAutoFit/>
          </a:bodyPr>
          <a:lstStyle/>
          <a:p>
            <a:r>
              <a:rPr lang="en-US" dirty="0">
                <a:solidFill>
                  <a:schemeClr val="tx1">
                    <a:lumMod val="65000"/>
                    <a:lumOff val="35000"/>
                  </a:schemeClr>
                </a:solidFill>
              </a:rPr>
              <a:t>Logging Water Column data requires exponentially more hard drive space than a normal MBES survey. Water Column data is the equivalent of the Echogram in SBES. </a:t>
            </a:r>
          </a:p>
        </p:txBody>
      </p:sp>
    </p:spTree>
    <p:extLst>
      <p:ext uri="{BB962C8B-B14F-4D97-AF65-F5344CB8AC3E}">
        <p14:creationId xmlns:p14="http://schemas.microsoft.com/office/powerpoint/2010/main" val="4082600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MBES in HYPACK </a:t>
            </a:r>
          </a:p>
        </p:txBody>
      </p:sp>
      <p:sp>
        <p:nvSpPr>
          <p:cNvPr id="8" name="Text Box 12"/>
          <p:cNvSpPr txBox="1">
            <a:spLocks noChangeArrowheads="1"/>
          </p:cNvSpPr>
          <p:nvPr/>
        </p:nvSpPr>
        <p:spPr bwMode="auto">
          <a:xfrm>
            <a:off x="677848" y="1254807"/>
            <a:ext cx="3777898" cy="3600986"/>
          </a:xfrm>
          <a:prstGeom prst="rect">
            <a:avLst/>
          </a:prstGeom>
          <a:noFill/>
          <a:ln w="9525">
            <a:noFill/>
            <a:miter lim="800000"/>
            <a:headEnd/>
            <a:tailEnd/>
          </a:ln>
        </p:spPr>
        <p:txBody>
          <a:bodyPr wrap="square">
            <a:spAutoFit/>
          </a:bodyPr>
          <a:lstStyle/>
          <a:p>
            <a:pPr>
              <a:spcBef>
                <a:spcPct val="50000"/>
              </a:spcBef>
              <a:defRPr/>
            </a:pPr>
            <a:r>
              <a:rPr lang="en-US" sz="2400" b="1" dirty="0">
                <a:solidFill>
                  <a:schemeClr val="tx1">
                    <a:lumMod val="65000"/>
                    <a:lumOff val="35000"/>
                  </a:schemeClr>
                </a:solidFill>
              </a:rPr>
              <a:t>Multibeam Survey Program</a:t>
            </a:r>
          </a:p>
          <a:p>
            <a:pPr>
              <a:spcBef>
                <a:spcPct val="50000"/>
              </a:spcBef>
              <a:defRPr/>
            </a:pPr>
            <a:r>
              <a:rPr lang="en-US" sz="2000" dirty="0">
                <a:solidFill>
                  <a:schemeClr val="tx1">
                    <a:lumMod val="65000"/>
                    <a:lumOff val="35000"/>
                  </a:schemeClr>
                </a:solidFill>
              </a:rPr>
              <a:t>Collects and logs multibeam and support sensors.</a:t>
            </a:r>
          </a:p>
          <a:p>
            <a:pPr>
              <a:spcBef>
                <a:spcPct val="50000"/>
              </a:spcBef>
              <a:defRPr/>
            </a:pPr>
            <a:r>
              <a:rPr lang="en-US" sz="2000" dirty="0">
                <a:solidFill>
                  <a:schemeClr val="tx1">
                    <a:lumMod val="65000"/>
                    <a:lumOff val="35000"/>
                  </a:schemeClr>
                </a:solidFill>
              </a:rPr>
              <a:t>Real time displays, corrections and QC.</a:t>
            </a:r>
          </a:p>
          <a:p>
            <a:pPr>
              <a:spcBef>
                <a:spcPct val="50000"/>
              </a:spcBef>
              <a:defRPr/>
            </a:pPr>
            <a:r>
              <a:rPr lang="en-US" altLang="en-US" sz="2000" dirty="0">
                <a:solidFill>
                  <a:schemeClr val="tx1">
                    <a:lumMod val="65000"/>
                    <a:lumOff val="35000"/>
                  </a:schemeClr>
                </a:solidFill>
              </a:rPr>
              <a:t>There are 15 windows to choose from.</a:t>
            </a:r>
          </a:p>
          <a:p>
            <a:pPr>
              <a:spcBef>
                <a:spcPct val="50000"/>
              </a:spcBef>
              <a:defRPr/>
            </a:pPr>
            <a:endParaRPr lang="en-US" sz="2000" dirty="0">
              <a:solidFill>
                <a:schemeClr val="tx1">
                  <a:lumMod val="65000"/>
                  <a:lumOff val="35000"/>
                </a:schemeClr>
              </a:solidFill>
            </a:endParaRPr>
          </a:p>
        </p:txBody>
      </p:sp>
      <p:pic>
        <p:nvPicPr>
          <p:cNvPr id="3" name="HYSWEEPSurvey">
            <a:hlinkClick r:id="" action="ppaction://media"/>
            <a:extLst>
              <a:ext uri="{FF2B5EF4-FFF2-40B4-BE49-F238E27FC236}">
                <a16:creationId xmlns:a16="http://schemas.microsoft.com/office/drawing/2014/main" id="{ED860157-E87F-4CAC-9CF2-EA132A1870B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23955" y="290945"/>
            <a:ext cx="7110725" cy="5688580"/>
          </a:xfrm>
          <a:prstGeom prst="rect">
            <a:avLst/>
          </a:prstGeom>
        </p:spPr>
      </p:pic>
    </p:spTree>
    <p:extLst>
      <p:ext uri="{BB962C8B-B14F-4D97-AF65-F5344CB8AC3E}">
        <p14:creationId xmlns:p14="http://schemas.microsoft.com/office/powerpoint/2010/main" val="275667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MBES – Editing in HYSWEEP</a:t>
            </a:r>
          </a:p>
        </p:txBody>
      </p:sp>
      <p:pic>
        <p:nvPicPr>
          <p:cNvPr id="6" name="Picture 5"/>
          <p:cNvPicPr>
            <a:picLocks noChangeAspect="1"/>
          </p:cNvPicPr>
          <p:nvPr/>
        </p:nvPicPr>
        <p:blipFill>
          <a:blip r:embed="rId2"/>
          <a:stretch>
            <a:fillRect/>
          </a:stretch>
        </p:blipFill>
        <p:spPr>
          <a:xfrm>
            <a:off x="1602267" y="629664"/>
            <a:ext cx="9627208" cy="5275111"/>
          </a:xfrm>
          <a:prstGeom prst="rect">
            <a:avLst/>
          </a:prstGeom>
          <a:ln>
            <a:solidFill>
              <a:schemeClr val="tx1">
                <a:lumMod val="65000"/>
                <a:lumOff val="35000"/>
              </a:schemeClr>
            </a:solidFill>
          </a:ln>
        </p:spPr>
      </p:pic>
    </p:spTree>
    <p:extLst>
      <p:ext uri="{BB962C8B-B14F-4D97-AF65-F5344CB8AC3E}">
        <p14:creationId xmlns:p14="http://schemas.microsoft.com/office/powerpoint/2010/main" val="3177837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BB4CEF-1D9C-456A-9C86-8643183DE78B}"/>
              </a:ext>
            </a:extLst>
          </p:cNvPr>
          <p:cNvSpPr>
            <a:spLocks noGrp="1"/>
          </p:cNvSpPr>
          <p:nvPr>
            <p:ph type="title"/>
          </p:nvPr>
        </p:nvSpPr>
        <p:spPr/>
        <p:txBody>
          <a:bodyPr/>
          <a:lstStyle/>
          <a:p>
            <a:r>
              <a:rPr lang="en-US" dirty="0"/>
              <a:t>LiDAR Sensors</a:t>
            </a:r>
          </a:p>
        </p:txBody>
      </p:sp>
    </p:spTree>
    <p:extLst>
      <p:ext uri="{BB962C8B-B14F-4D97-AF65-F5344CB8AC3E}">
        <p14:creationId xmlns:p14="http://schemas.microsoft.com/office/powerpoint/2010/main" val="2120147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LiDAR – Single Beam Line Scanners</a:t>
            </a:r>
          </a:p>
        </p:txBody>
      </p:sp>
      <p:sp>
        <p:nvSpPr>
          <p:cNvPr id="3" name="Slide Number Placeholder 2"/>
          <p:cNvSpPr>
            <a:spLocks noGrp="1"/>
          </p:cNvSpPr>
          <p:nvPr>
            <p:ph type="sldNum" sz="quarter" idx="4294967295"/>
          </p:nvPr>
        </p:nvSpPr>
        <p:spPr/>
        <p:txBody>
          <a:bodyPr/>
          <a:lstStyle/>
          <a:p>
            <a:endParaRPr lang="en-US" dirty="0"/>
          </a:p>
          <a:p>
            <a:endParaRPr lang="en-US" dirty="0"/>
          </a:p>
        </p:txBody>
      </p:sp>
      <p:pic>
        <p:nvPicPr>
          <p:cNvPr id="2" name="Picture 1"/>
          <p:cNvPicPr>
            <a:picLocks noChangeAspect="1"/>
          </p:cNvPicPr>
          <p:nvPr/>
        </p:nvPicPr>
        <p:blipFill>
          <a:blip r:embed="rId2"/>
          <a:stretch>
            <a:fillRect/>
          </a:stretch>
        </p:blipFill>
        <p:spPr>
          <a:xfrm>
            <a:off x="3894327" y="1151693"/>
            <a:ext cx="7932610" cy="317522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063" y="1397753"/>
            <a:ext cx="3418794" cy="2683105"/>
          </a:xfrm>
          <a:prstGeom prst="rect">
            <a:avLst/>
          </a:prstGeom>
        </p:spPr>
      </p:pic>
      <p:sp>
        <p:nvSpPr>
          <p:cNvPr id="6" name="TextBox 5"/>
          <p:cNvSpPr txBox="1"/>
          <p:nvPr/>
        </p:nvSpPr>
        <p:spPr>
          <a:xfrm>
            <a:off x="4336567" y="2894839"/>
            <a:ext cx="788326" cy="276999"/>
          </a:xfrm>
          <a:prstGeom prst="rect">
            <a:avLst/>
          </a:prstGeom>
          <a:solidFill>
            <a:schemeClr val="bg1"/>
          </a:solidFill>
        </p:spPr>
        <p:txBody>
          <a:bodyPr wrap="square" rtlCol="0">
            <a:spAutoFit/>
          </a:bodyPr>
          <a:lstStyle/>
          <a:p>
            <a:r>
              <a:rPr lang="en-US" sz="1200" dirty="0"/>
              <a:t>RIEGL V</a:t>
            </a:r>
          </a:p>
        </p:txBody>
      </p:sp>
    </p:spTree>
    <p:extLst>
      <p:ext uri="{BB962C8B-B14F-4D97-AF65-F5344CB8AC3E}">
        <p14:creationId xmlns:p14="http://schemas.microsoft.com/office/powerpoint/2010/main" val="15742748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LiDAR – 360 Line Scanners </a:t>
            </a:r>
          </a:p>
        </p:txBody>
      </p:sp>
      <p:pic>
        <p:nvPicPr>
          <p:cNvPr id="4" name="Picture 3"/>
          <p:cNvPicPr>
            <a:picLocks noChangeAspect="1"/>
          </p:cNvPicPr>
          <p:nvPr/>
        </p:nvPicPr>
        <p:blipFill>
          <a:blip r:embed="rId2"/>
          <a:stretch>
            <a:fillRect/>
          </a:stretch>
        </p:blipFill>
        <p:spPr>
          <a:xfrm>
            <a:off x="3371513" y="1958553"/>
            <a:ext cx="8503388" cy="2530420"/>
          </a:xfrm>
          <a:prstGeom prst="rect">
            <a:avLst/>
          </a:prstGeom>
        </p:spPr>
      </p:pic>
      <p:pic>
        <p:nvPicPr>
          <p:cNvPr id="5" name="Picture 4"/>
          <p:cNvPicPr>
            <a:picLocks noChangeAspect="1"/>
          </p:cNvPicPr>
          <p:nvPr/>
        </p:nvPicPr>
        <p:blipFill>
          <a:blip r:embed="rId3"/>
          <a:stretch>
            <a:fillRect/>
          </a:stretch>
        </p:blipFill>
        <p:spPr>
          <a:xfrm rot="5400000">
            <a:off x="806266" y="1813065"/>
            <a:ext cx="1893412" cy="3064249"/>
          </a:xfrm>
          <a:prstGeom prst="rect">
            <a:avLst/>
          </a:prstGeom>
        </p:spPr>
      </p:pic>
    </p:spTree>
    <p:extLst>
      <p:ext uri="{BB962C8B-B14F-4D97-AF65-F5344CB8AC3E}">
        <p14:creationId xmlns:p14="http://schemas.microsoft.com/office/powerpoint/2010/main" val="1625862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GNSS - Positioning</a:t>
            </a:r>
          </a:p>
        </p:txBody>
      </p:sp>
      <p:pic>
        <p:nvPicPr>
          <p:cNvPr id="5" name="Picture 4"/>
          <p:cNvPicPr>
            <a:picLocks noChangeAspect="1"/>
          </p:cNvPicPr>
          <p:nvPr/>
        </p:nvPicPr>
        <p:blipFill>
          <a:blip r:embed="rId2"/>
          <a:stretch>
            <a:fillRect/>
          </a:stretch>
        </p:blipFill>
        <p:spPr>
          <a:xfrm>
            <a:off x="780874" y="1099665"/>
            <a:ext cx="5844369" cy="4266046"/>
          </a:xfrm>
          <a:prstGeom prst="rect">
            <a:avLst/>
          </a:prstGeom>
        </p:spPr>
      </p:pic>
      <p:sp>
        <p:nvSpPr>
          <p:cNvPr id="6" name="Rectangle 5"/>
          <p:cNvSpPr/>
          <p:nvPr/>
        </p:nvSpPr>
        <p:spPr>
          <a:xfrm>
            <a:off x="7557874" y="818023"/>
            <a:ext cx="4027820" cy="5386090"/>
          </a:xfrm>
          <a:prstGeom prst="rect">
            <a:avLst/>
          </a:prstGeom>
        </p:spPr>
        <p:txBody>
          <a:bodyPr wrap="square">
            <a:spAutoFit/>
          </a:bodyPr>
          <a:lstStyle/>
          <a:p>
            <a:pPr marL="285750" indent="-285750">
              <a:buFont typeface="Arial" panose="020B0604020202020204" pitchFamily="34" charset="0"/>
              <a:buChar char="•"/>
            </a:pPr>
            <a:r>
              <a:rPr lang="en-US" dirty="0">
                <a:solidFill>
                  <a:schemeClr val="tx1">
                    <a:lumMod val="65000"/>
                    <a:lumOff val="35000"/>
                  </a:schemeClr>
                </a:solidFill>
                <a:latin typeface="Arial" panose="020B0604020202020204" pitchFamily="34" charset="0"/>
              </a:rPr>
              <a:t>GNSS (Global navigation satellite system) currently comprised of 4 systems</a:t>
            </a:r>
          </a:p>
          <a:p>
            <a:pPr marL="742950" lvl="1" indent="-285750">
              <a:buFont typeface="Arial" panose="020B0604020202020204" pitchFamily="34" charset="0"/>
              <a:buChar char="•"/>
            </a:pPr>
            <a:r>
              <a:rPr lang="en-US" sz="1400" dirty="0">
                <a:solidFill>
                  <a:schemeClr val="tx1">
                    <a:lumMod val="65000"/>
                    <a:lumOff val="35000"/>
                  </a:schemeClr>
                </a:solidFill>
                <a:latin typeface="Arial" panose="020B0604020202020204" pitchFamily="34" charset="0"/>
              </a:rPr>
              <a:t>GPS (U.S.A) – 32 satellites</a:t>
            </a:r>
          </a:p>
          <a:p>
            <a:pPr marL="742950" lvl="1" indent="-285750">
              <a:buFont typeface="Arial" panose="020B0604020202020204" pitchFamily="34" charset="0"/>
              <a:buChar char="•"/>
            </a:pPr>
            <a:r>
              <a:rPr lang="en-US" sz="1400" dirty="0">
                <a:solidFill>
                  <a:schemeClr val="tx1">
                    <a:lumMod val="65000"/>
                    <a:lumOff val="35000"/>
                  </a:schemeClr>
                </a:solidFill>
                <a:latin typeface="Arial" panose="020B0604020202020204" pitchFamily="34" charset="0"/>
              </a:rPr>
              <a:t>GLONASS (Russia) - 24 satellites</a:t>
            </a:r>
          </a:p>
          <a:p>
            <a:pPr marL="742950" lvl="1" indent="-285750">
              <a:buFont typeface="Arial" panose="020B0604020202020204" pitchFamily="34" charset="0"/>
              <a:buChar char="•"/>
            </a:pPr>
            <a:r>
              <a:rPr lang="en-US" sz="1400" dirty="0" err="1">
                <a:solidFill>
                  <a:schemeClr val="tx1">
                    <a:lumMod val="65000"/>
                    <a:lumOff val="35000"/>
                  </a:schemeClr>
                </a:solidFill>
                <a:latin typeface="Arial" panose="020B0604020202020204" pitchFamily="34" charset="0"/>
              </a:rPr>
              <a:t>BeiDou</a:t>
            </a:r>
            <a:r>
              <a:rPr lang="en-US" sz="1400" dirty="0">
                <a:solidFill>
                  <a:schemeClr val="tx1">
                    <a:lumMod val="65000"/>
                    <a:lumOff val="35000"/>
                  </a:schemeClr>
                </a:solidFill>
                <a:latin typeface="Arial" panose="020B0604020202020204" pitchFamily="34" charset="0"/>
              </a:rPr>
              <a:t> (China) - 30 satellites</a:t>
            </a:r>
          </a:p>
          <a:p>
            <a:pPr marL="742950" lvl="1" indent="-285750">
              <a:buFont typeface="Arial" panose="020B0604020202020204" pitchFamily="34" charset="0"/>
              <a:buChar char="•"/>
            </a:pPr>
            <a:r>
              <a:rPr lang="en-US" sz="1400" dirty="0">
                <a:solidFill>
                  <a:schemeClr val="tx1">
                    <a:lumMod val="65000"/>
                    <a:lumOff val="35000"/>
                  </a:schemeClr>
                </a:solidFill>
                <a:latin typeface="Arial" panose="020B0604020202020204" pitchFamily="34" charset="0"/>
              </a:rPr>
              <a:t>Galileo – (E.U) – 22 satellites</a:t>
            </a:r>
          </a:p>
          <a:p>
            <a:pPr marL="742950" lvl="1" indent="-285750">
              <a:buFont typeface="Arial" panose="020B0604020202020204" pitchFamily="34" charset="0"/>
              <a:buChar char="•"/>
            </a:pPr>
            <a:endParaRPr lang="en-US" dirty="0">
              <a:solidFill>
                <a:schemeClr val="tx1">
                  <a:lumMod val="65000"/>
                  <a:lumOff val="35000"/>
                </a:schemeClr>
              </a:solidFill>
              <a:latin typeface="Arial" panose="020B0604020202020204" pitchFamily="34" charset="0"/>
            </a:endParaRPr>
          </a:p>
          <a:p>
            <a:pPr marL="285750" indent="-285750">
              <a:buFont typeface="Arial" panose="020B0604020202020204" pitchFamily="34" charset="0"/>
              <a:buChar char="•"/>
            </a:pPr>
            <a:r>
              <a:rPr lang="en-US" dirty="0">
                <a:solidFill>
                  <a:schemeClr val="tx1">
                    <a:lumMod val="65000"/>
                    <a:lumOff val="35000"/>
                  </a:schemeClr>
                </a:solidFill>
              </a:rPr>
              <a:t>A user needs to “see” 4 satellites to get a position fix, but more is better. For an RTK fix 5 satellites are required</a:t>
            </a:r>
          </a:p>
          <a:p>
            <a:pPr marL="285750" indent="-285750">
              <a:buFont typeface="Arial" panose="020B0604020202020204" pitchFamily="34" charset="0"/>
              <a:buChar char="•"/>
            </a:pPr>
            <a:endParaRPr lang="en-US" dirty="0">
              <a:solidFill>
                <a:schemeClr val="tx1">
                  <a:lumMod val="65000"/>
                  <a:lumOff val="35000"/>
                </a:schemeClr>
              </a:solidFill>
            </a:endParaRPr>
          </a:p>
          <a:p>
            <a:pPr marL="285750" indent="-285750">
              <a:buFont typeface="Arial" panose="020B0604020202020204" pitchFamily="34" charset="0"/>
              <a:buChar char="•"/>
            </a:pPr>
            <a:r>
              <a:rPr lang="en-US" dirty="0">
                <a:solidFill>
                  <a:schemeClr val="tx1">
                    <a:lumMod val="65000"/>
                    <a:lumOff val="35000"/>
                  </a:schemeClr>
                </a:solidFill>
              </a:rPr>
              <a:t>GNSS works on the WGS84 datum and spheroid</a:t>
            </a:r>
          </a:p>
          <a:p>
            <a:pPr marL="285750" indent="-285750">
              <a:buFont typeface="Arial" panose="020B0604020202020204" pitchFamily="34" charset="0"/>
              <a:buChar char="•"/>
            </a:pPr>
            <a:endParaRPr lang="en-US" dirty="0">
              <a:solidFill>
                <a:schemeClr val="tx1">
                  <a:lumMod val="65000"/>
                  <a:lumOff val="35000"/>
                </a:schemeClr>
              </a:solidFill>
            </a:endParaRPr>
          </a:p>
          <a:p>
            <a:pPr marL="285750" indent="-285750">
              <a:buFont typeface="Arial" panose="020B0604020202020204" pitchFamily="34" charset="0"/>
              <a:buChar char="•"/>
            </a:pPr>
            <a:r>
              <a:rPr lang="en-US" dirty="0">
                <a:solidFill>
                  <a:schemeClr val="tx1">
                    <a:lumMod val="65000"/>
                    <a:lumOff val="35000"/>
                  </a:schemeClr>
                </a:solidFill>
              </a:rPr>
              <a:t>Dynamic GNSS positioning accuracy ranges from 10-20 m to 0.05-0.02 m depending upon method employed.</a:t>
            </a:r>
          </a:p>
        </p:txBody>
      </p:sp>
    </p:spTree>
    <p:extLst>
      <p:ext uri="{BB962C8B-B14F-4D97-AF65-F5344CB8AC3E}">
        <p14:creationId xmlns:p14="http://schemas.microsoft.com/office/powerpoint/2010/main" val="1586721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LiDAR – Multibeam Scanners </a:t>
            </a:r>
          </a:p>
        </p:txBody>
      </p:sp>
      <p:sp>
        <p:nvSpPr>
          <p:cNvPr id="3" name="Slide Number Placeholder 2"/>
          <p:cNvSpPr>
            <a:spLocks noGrp="1"/>
          </p:cNvSpPr>
          <p:nvPr>
            <p:ph type="sldNum" sz="quarter" idx="4294967295"/>
          </p:nvPr>
        </p:nvSpPr>
        <p:spPr/>
        <p:txBody>
          <a:bodyPr/>
          <a:lstStyle/>
          <a:p>
            <a:endParaRPr lang="en-US" dirty="0"/>
          </a:p>
          <a:p>
            <a:endParaRPr lang="en-US" dirty="0"/>
          </a:p>
        </p:txBody>
      </p:sp>
      <p:grpSp>
        <p:nvGrpSpPr>
          <p:cNvPr id="6" name="Group 5">
            <a:extLst>
              <a:ext uri="{FF2B5EF4-FFF2-40B4-BE49-F238E27FC236}">
                <a16:creationId xmlns:a16="http://schemas.microsoft.com/office/drawing/2014/main" id="{6F12A501-28B3-4045-93BE-D5E1A38606BD}"/>
              </a:ext>
            </a:extLst>
          </p:cNvPr>
          <p:cNvGrpSpPr/>
          <p:nvPr/>
        </p:nvGrpSpPr>
        <p:grpSpPr>
          <a:xfrm>
            <a:off x="-545431" y="1500087"/>
            <a:ext cx="11994716" cy="4708721"/>
            <a:chOff x="-88349" y="1203308"/>
            <a:chExt cx="11994716" cy="4708721"/>
          </a:xfrm>
        </p:grpSpPr>
        <p:pic>
          <p:nvPicPr>
            <p:cNvPr id="4" name="Picture 3"/>
            <p:cNvPicPr>
              <a:picLocks noChangeAspect="1"/>
            </p:cNvPicPr>
            <p:nvPr/>
          </p:nvPicPr>
          <p:blipFill>
            <a:blip r:embed="rId2"/>
            <a:stretch>
              <a:fillRect/>
            </a:stretch>
          </p:blipFill>
          <p:spPr>
            <a:xfrm>
              <a:off x="3327143" y="1203308"/>
              <a:ext cx="8579224" cy="2489401"/>
            </a:xfrm>
            <a:prstGeom prst="rect">
              <a:avLst/>
            </a:prstGeom>
            <a:ln>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49" y="2172215"/>
              <a:ext cx="5656274" cy="3739814"/>
            </a:xfrm>
            <a:prstGeom prst="rect">
              <a:avLst/>
            </a:prstGeom>
          </p:spPr>
        </p:pic>
      </p:grpSp>
    </p:spTree>
    <p:extLst>
      <p:ext uri="{BB962C8B-B14F-4D97-AF65-F5344CB8AC3E}">
        <p14:creationId xmlns:p14="http://schemas.microsoft.com/office/powerpoint/2010/main" val="9916857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LiDAR – Mounting Preferences</a:t>
            </a:r>
          </a:p>
        </p:txBody>
      </p:sp>
      <p:pic>
        <p:nvPicPr>
          <p:cNvPr id="4" name="Picture 3"/>
          <p:cNvPicPr>
            <a:picLocks noChangeAspect="1"/>
          </p:cNvPicPr>
          <p:nvPr/>
        </p:nvPicPr>
        <p:blipFill>
          <a:blip r:embed="rId2"/>
          <a:stretch>
            <a:fillRect/>
          </a:stretch>
        </p:blipFill>
        <p:spPr>
          <a:xfrm>
            <a:off x="1675193" y="881746"/>
            <a:ext cx="7433893" cy="4779479"/>
          </a:xfrm>
          <a:prstGeom prst="rect">
            <a:avLst/>
          </a:prstGeom>
        </p:spPr>
      </p:pic>
    </p:spTree>
    <p:extLst>
      <p:ext uri="{BB962C8B-B14F-4D97-AF65-F5344CB8AC3E}">
        <p14:creationId xmlns:p14="http://schemas.microsoft.com/office/powerpoint/2010/main" val="20152997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433" y="1833395"/>
            <a:ext cx="5322954" cy="33432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VLP-16 Return Modes</a:t>
            </a:r>
          </a:p>
        </p:txBody>
      </p:sp>
      <p:sp>
        <p:nvSpPr>
          <p:cNvPr id="3" name="Rectangle 2"/>
          <p:cNvSpPr/>
          <p:nvPr/>
        </p:nvSpPr>
        <p:spPr>
          <a:xfrm>
            <a:off x="513346" y="756177"/>
            <a:ext cx="11133221" cy="1077218"/>
          </a:xfrm>
          <a:prstGeom prst="rect">
            <a:avLst/>
          </a:prstGeom>
        </p:spPr>
        <p:txBody>
          <a:bodyPr wrap="square">
            <a:spAutoFit/>
          </a:bodyPr>
          <a:lstStyle/>
          <a:p>
            <a:r>
              <a:rPr lang="en-US" sz="1600" b="1" dirty="0"/>
              <a:t>Return Modes</a:t>
            </a:r>
          </a:p>
          <a:p>
            <a:r>
              <a:rPr lang="en-US" sz="1600" dirty="0"/>
              <a:t>Due to the laser’s beam divergence, a single laser firing often hits multiple objects producing multiple returns. The VLP-16 analyzes multiple returns and reports either the strongest return, the last return, or both returns.</a:t>
            </a:r>
          </a:p>
          <a:p>
            <a:endParaRPr lang="en-US" sz="1600" dirty="0"/>
          </a:p>
        </p:txBody>
      </p:sp>
      <p:sp>
        <p:nvSpPr>
          <p:cNvPr id="4" name="TextBox 3"/>
          <p:cNvSpPr txBox="1"/>
          <p:nvPr/>
        </p:nvSpPr>
        <p:spPr>
          <a:xfrm>
            <a:off x="6653954" y="2766368"/>
            <a:ext cx="4567497" cy="1477328"/>
          </a:xfrm>
          <a:prstGeom prst="rect">
            <a:avLst/>
          </a:prstGeom>
          <a:noFill/>
        </p:spPr>
        <p:txBody>
          <a:bodyPr wrap="square" rtlCol="0">
            <a:spAutoFit/>
          </a:bodyPr>
          <a:lstStyle/>
          <a:p>
            <a:r>
              <a:rPr lang="en-US" dirty="0"/>
              <a:t>HYPACK does not differentiate the returns if they are both provided in Dual Mode. </a:t>
            </a:r>
          </a:p>
          <a:p>
            <a:endParaRPr lang="en-US" dirty="0"/>
          </a:p>
          <a:p>
            <a:r>
              <a:rPr lang="en-US" dirty="0"/>
              <a:t>All of the points will be stored that are passed from the VLP to HYPACK.</a:t>
            </a:r>
          </a:p>
        </p:txBody>
      </p:sp>
    </p:spTree>
    <p:extLst>
      <p:ext uri="{BB962C8B-B14F-4D97-AF65-F5344CB8AC3E}">
        <p14:creationId xmlns:p14="http://schemas.microsoft.com/office/powerpoint/2010/main" val="19476282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VLP-16 Data Rates</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9922" y="3429000"/>
            <a:ext cx="6265339" cy="2039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739" y="1618410"/>
            <a:ext cx="3998722" cy="29812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5" name="Rectangle 4"/>
          <p:cNvSpPr/>
          <p:nvPr/>
        </p:nvSpPr>
        <p:spPr>
          <a:xfrm>
            <a:off x="5199922" y="956691"/>
            <a:ext cx="6109761" cy="1323439"/>
          </a:xfrm>
          <a:prstGeom prst="rect">
            <a:avLst/>
          </a:prstGeom>
          <a:solidFill>
            <a:schemeClr val="bg1"/>
          </a:solidFill>
          <a:ln>
            <a:noFill/>
          </a:ln>
        </p:spPr>
        <p:txBody>
          <a:bodyPr wrap="square">
            <a:spAutoFit/>
          </a:bodyPr>
          <a:lstStyle/>
          <a:p>
            <a:r>
              <a:rPr lang="en-US" sz="1600" dirty="0"/>
              <a:t>The dual return function is often used in forestry applications where the user needs to determine the height of the trees. The figure below illustrates what happens when the laser spot hits the outer canopy, penetrates the leaves and branches, and eventually hits the ground.</a:t>
            </a:r>
          </a:p>
        </p:txBody>
      </p:sp>
    </p:spTree>
    <p:extLst>
      <p:ext uri="{BB962C8B-B14F-4D97-AF65-F5344CB8AC3E}">
        <p14:creationId xmlns:p14="http://schemas.microsoft.com/office/powerpoint/2010/main" val="23893428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Side Scan Sonars </a:t>
            </a:r>
          </a:p>
        </p:txBody>
      </p:sp>
      <p:pic>
        <p:nvPicPr>
          <p:cNvPr id="3074" name="Picture 2" descr="https://upload.wikimedia.org/wikipedia/commons/thumb/5/5b/Side-scan_sonar.svg/1200px-Side-scan_sonar.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46995" y="1212400"/>
            <a:ext cx="3305791" cy="4433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574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a:latin typeface="Arial" pitchFamily="34" charset="0"/>
                <a:cs typeface="Arial" pitchFamily="34" charset="0"/>
              </a:rPr>
              <a:t>What is found in a side scan record?</a:t>
            </a:r>
          </a:p>
        </p:txBody>
      </p:sp>
      <p:pic>
        <p:nvPicPr>
          <p:cNvPr id="29700" name="Picture 5" descr="Pi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803" y="1411286"/>
            <a:ext cx="3200400" cy="218757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701" name="Text Box 16"/>
          <p:cNvSpPr txBox="1">
            <a:spLocks noChangeArrowheads="1"/>
          </p:cNvSpPr>
          <p:nvPr/>
        </p:nvSpPr>
        <p:spPr bwMode="auto">
          <a:xfrm>
            <a:off x="7549482" y="3766220"/>
            <a:ext cx="3224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altLang="en-US" sz="1600" dirty="0">
                <a:solidFill>
                  <a:schemeClr val="tx1">
                    <a:lumMod val="65000"/>
                    <a:lumOff val="35000"/>
                  </a:schemeClr>
                </a:solidFill>
                <a:latin typeface="Arial" pitchFamily="34" charset="0"/>
                <a:cs typeface="Arial" pitchFamily="34" charset="0"/>
              </a:rPr>
              <a:t>Features on the seafloor block the signal from the sonar, creating shadows.</a:t>
            </a:r>
          </a:p>
        </p:txBody>
      </p:sp>
      <p:sp>
        <p:nvSpPr>
          <p:cNvPr id="29702" name="Text Box 16"/>
          <p:cNvSpPr txBox="1">
            <a:spLocks noChangeArrowheads="1"/>
          </p:cNvSpPr>
          <p:nvPr/>
        </p:nvSpPr>
        <p:spPr bwMode="auto">
          <a:xfrm>
            <a:off x="7358579" y="801685"/>
            <a:ext cx="3222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altLang="en-US" sz="1600" b="1" dirty="0">
                <a:solidFill>
                  <a:schemeClr val="tx1">
                    <a:lumMod val="65000"/>
                    <a:lumOff val="35000"/>
                  </a:schemeClr>
                </a:solidFill>
                <a:latin typeface="Arial" pitchFamily="34" charset="0"/>
                <a:cs typeface="Arial" pitchFamily="34" charset="0"/>
              </a:rPr>
              <a:t>How the sonar sees the object</a:t>
            </a:r>
          </a:p>
        </p:txBody>
      </p:sp>
      <p:pic>
        <p:nvPicPr>
          <p:cNvPr id="29703"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2" y="1208985"/>
            <a:ext cx="4584700"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Text Box 16"/>
          <p:cNvSpPr txBox="1">
            <a:spLocks noChangeArrowheads="1"/>
          </p:cNvSpPr>
          <p:nvPr/>
        </p:nvSpPr>
        <p:spPr bwMode="auto">
          <a:xfrm>
            <a:off x="3545681" y="760403"/>
            <a:ext cx="152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r">
              <a:spcBef>
                <a:spcPct val="50000"/>
              </a:spcBef>
            </a:pPr>
            <a:r>
              <a:rPr lang="en-US" altLang="en-US" sz="1600" dirty="0">
                <a:latin typeface="Arial" pitchFamily="34" charset="0"/>
                <a:cs typeface="Arial" pitchFamily="34" charset="0"/>
              </a:rPr>
              <a:t>Water Column </a:t>
            </a:r>
          </a:p>
        </p:txBody>
      </p:sp>
      <p:sp>
        <p:nvSpPr>
          <p:cNvPr id="29705" name="Text Box 11"/>
          <p:cNvSpPr txBox="1">
            <a:spLocks noChangeArrowheads="1"/>
          </p:cNvSpPr>
          <p:nvPr/>
        </p:nvSpPr>
        <p:spPr bwMode="auto">
          <a:xfrm>
            <a:off x="614362" y="804173"/>
            <a:ext cx="1295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altLang="en-US" sz="1600" dirty="0">
                <a:latin typeface="Arial" pitchFamily="34" charset="0"/>
                <a:cs typeface="Arial" pitchFamily="34" charset="0"/>
              </a:rPr>
              <a:t>Shadow</a:t>
            </a:r>
          </a:p>
        </p:txBody>
      </p:sp>
      <p:sp>
        <p:nvSpPr>
          <p:cNvPr id="29706" name="Line 21"/>
          <p:cNvSpPr>
            <a:spLocks noChangeShapeType="1"/>
          </p:cNvSpPr>
          <p:nvPr/>
        </p:nvSpPr>
        <p:spPr bwMode="auto">
          <a:xfrm>
            <a:off x="1206500" y="1142309"/>
            <a:ext cx="258762" cy="15494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17" name="Straight Arrow Connector 16"/>
          <p:cNvCxnSpPr>
            <a:stCxn id="29704" idx="1"/>
          </p:cNvCxnSpPr>
          <p:nvPr/>
        </p:nvCxnSpPr>
        <p:spPr>
          <a:xfrm flipH="1">
            <a:off x="2824957" y="929680"/>
            <a:ext cx="720724" cy="583198"/>
          </a:xfrm>
          <a:prstGeom prst="straightConnector1">
            <a:avLst/>
          </a:prstGeom>
          <a:ln w="5715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592138" y="4084638"/>
            <a:ext cx="6097420" cy="1893887"/>
          </a:xfrm>
          <a:prstGeom prst="rect">
            <a:avLst/>
          </a:prstGeom>
          <a:noFill/>
        </p:spPr>
        <p:txBody>
          <a:bodyPr/>
          <a:lstStyle/>
          <a:p>
            <a:pPr marL="285750" indent="-285750">
              <a:buFont typeface="Arial" panose="020B0604020202020204" pitchFamily="34" charset="0"/>
              <a:buChar char="•"/>
              <a:defRPr/>
            </a:pPr>
            <a:r>
              <a:rPr lang="en-US" b="1" dirty="0">
                <a:solidFill>
                  <a:schemeClr val="tx1">
                    <a:lumMod val="65000"/>
                    <a:lumOff val="35000"/>
                  </a:schemeClr>
                </a:solidFill>
                <a:latin typeface="+mn-lt"/>
              </a:rPr>
              <a:t>Water column</a:t>
            </a:r>
            <a:r>
              <a:rPr lang="en-US" dirty="0">
                <a:solidFill>
                  <a:schemeClr val="tx1">
                    <a:lumMod val="65000"/>
                    <a:lumOff val="35000"/>
                  </a:schemeClr>
                </a:solidFill>
                <a:latin typeface="+mn-lt"/>
              </a:rPr>
              <a:t> provides information about tow fish height.</a:t>
            </a:r>
          </a:p>
          <a:p>
            <a:pPr marL="285750" indent="-285750">
              <a:buFont typeface="Arial" panose="020B0604020202020204" pitchFamily="34" charset="0"/>
              <a:buChar char="•"/>
              <a:defRPr/>
            </a:pPr>
            <a:r>
              <a:rPr lang="en-US" b="1" dirty="0">
                <a:solidFill>
                  <a:schemeClr val="tx1">
                    <a:lumMod val="65000"/>
                    <a:lumOff val="35000"/>
                  </a:schemeClr>
                </a:solidFill>
                <a:latin typeface="+mn-lt"/>
              </a:rPr>
              <a:t>Target</a:t>
            </a:r>
            <a:r>
              <a:rPr lang="en-US" dirty="0">
                <a:solidFill>
                  <a:schemeClr val="tx1">
                    <a:lumMod val="65000"/>
                    <a:lumOff val="35000"/>
                  </a:schemeClr>
                </a:solidFill>
                <a:latin typeface="+mn-lt"/>
              </a:rPr>
              <a:t> features off the seafloor will produce a shadow. </a:t>
            </a:r>
          </a:p>
          <a:p>
            <a:pPr marL="285750" indent="-285750">
              <a:buFont typeface="Arial" panose="020B0604020202020204" pitchFamily="34" charset="0"/>
              <a:buChar char="•"/>
              <a:defRPr/>
            </a:pPr>
            <a:r>
              <a:rPr lang="en-US" b="1" dirty="0">
                <a:solidFill>
                  <a:schemeClr val="tx1">
                    <a:lumMod val="65000"/>
                    <a:lumOff val="35000"/>
                  </a:schemeClr>
                </a:solidFill>
                <a:latin typeface="+mn-lt"/>
              </a:rPr>
              <a:t>Bottom sediment</a:t>
            </a:r>
            <a:r>
              <a:rPr lang="en-US" dirty="0">
                <a:solidFill>
                  <a:schemeClr val="tx1">
                    <a:lumMod val="65000"/>
                    <a:lumOff val="35000"/>
                  </a:schemeClr>
                </a:solidFill>
                <a:latin typeface="+mn-lt"/>
              </a:rPr>
              <a:t> signal will differ based upon return angle of incident and seabed absorption. </a:t>
            </a:r>
          </a:p>
        </p:txBody>
      </p:sp>
    </p:spTree>
    <p:extLst>
      <p:ext uri="{BB962C8B-B14F-4D97-AF65-F5344CB8AC3E}">
        <p14:creationId xmlns:p14="http://schemas.microsoft.com/office/powerpoint/2010/main" val="594824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dirty="0">
                <a:latin typeface="Arial" pitchFamily="34" charset="0"/>
                <a:cs typeface="Arial" pitchFamily="34" charset="0"/>
              </a:rPr>
              <a:t>What you find with a Side Scan Record</a:t>
            </a:r>
          </a:p>
        </p:txBody>
      </p:sp>
      <p:sp>
        <p:nvSpPr>
          <p:cNvPr id="49" name="TextBox 48"/>
          <p:cNvSpPr txBox="1"/>
          <p:nvPr/>
        </p:nvSpPr>
        <p:spPr>
          <a:xfrm>
            <a:off x="1435115" y="962918"/>
            <a:ext cx="1954381" cy="369332"/>
          </a:xfrm>
          <a:prstGeom prst="rect">
            <a:avLst/>
          </a:prstGeom>
          <a:noFill/>
        </p:spPr>
        <p:txBody>
          <a:bodyPr wrap="none">
            <a:spAutoFit/>
          </a:bodyPr>
          <a:lstStyle/>
          <a:p>
            <a:pPr>
              <a:defRPr/>
            </a:pPr>
            <a:r>
              <a:rPr lang="en-US" b="1" dirty="0">
                <a:solidFill>
                  <a:schemeClr val="tx1">
                    <a:lumMod val="65000"/>
                    <a:lumOff val="35000"/>
                  </a:schemeClr>
                </a:solidFill>
                <a:latin typeface="+mj-lt"/>
              </a:rPr>
              <a:t>Sidescan Signal</a:t>
            </a:r>
          </a:p>
        </p:txBody>
      </p:sp>
      <p:grpSp>
        <p:nvGrpSpPr>
          <p:cNvPr id="3" name="Group 2">
            <a:extLst>
              <a:ext uri="{FF2B5EF4-FFF2-40B4-BE49-F238E27FC236}">
                <a16:creationId xmlns:a16="http://schemas.microsoft.com/office/drawing/2014/main" id="{3D066700-7355-4AF3-A2CC-27FDE2231D08}"/>
              </a:ext>
            </a:extLst>
          </p:cNvPr>
          <p:cNvGrpSpPr/>
          <p:nvPr/>
        </p:nvGrpSpPr>
        <p:grpSpPr>
          <a:xfrm>
            <a:off x="1235243" y="1010117"/>
            <a:ext cx="10007477" cy="4837765"/>
            <a:chOff x="3393564" y="817547"/>
            <a:chExt cx="7616545" cy="4958681"/>
          </a:xfrm>
        </p:grpSpPr>
        <p:pic>
          <p:nvPicPr>
            <p:cNvPr id="36868" name="Picture 24" descr="C-MA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7046" y="1144572"/>
              <a:ext cx="122078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69" name="Group 4"/>
            <p:cNvGrpSpPr>
              <a:grpSpLocks/>
            </p:cNvGrpSpPr>
            <p:nvPr/>
          </p:nvGrpSpPr>
          <p:grpSpPr bwMode="auto">
            <a:xfrm>
              <a:off x="3545684" y="1560537"/>
              <a:ext cx="7323137" cy="1211276"/>
              <a:chOff x="817563" y="1816101"/>
              <a:chExt cx="7323137" cy="1520622"/>
            </a:xfrm>
          </p:grpSpPr>
          <p:grpSp>
            <p:nvGrpSpPr>
              <p:cNvPr id="36909" name="Group 2"/>
              <p:cNvGrpSpPr>
                <a:grpSpLocks noChangeAspect="1"/>
              </p:cNvGrpSpPr>
              <p:nvPr/>
            </p:nvGrpSpPr>
            <p:grpSpPr bwMode="auto">
              <a:xfrm>
                <a:off x="4368800" y="1816101"/>
                <a:ext cx="3771900" cy="1037980"/>
                <a:chOff x="2743" y="2382"/>
                <a:chExt cx="2289" cy="593"/>
              </a:xfrm>
            </p:grpSpPr>
            <p:sp>
              <p:nvSpPr>
                <p:cNvPr id="36914" name="Freeform 3"/>
                <p:cNvSpPr>
                  <a:spLocks noChangeAspect="1"/>
                </p:cNvSpPr>
                <p:nvPr/>
              </p:nvSpPr>
              <p:spPr bwMode="auto">
                <a:xfrm>
                  <a:off x="2744" y="2710"/>
                  <a:ext cx="2288" cy="265"/>
                </a:xfrm>
                <a:custGeom>
                  <a:avLst/>
                  <a:gdLst>
                    <a:gd name="T0" fmla="*/ 128 w 2288"/>
                    <a:gd name="T1" fmla="*/ 284 h 284"/>
                    <a:gd name="T2" fmla="*/ 2288 w 2288"/>
                    <a:gd name="T3" fmla="*/ 76 h 284"/>
                    <a:gd name="T4" fmla="*/ 1964 w 2288"/>
                    <a:gd name="T5" fmla="*/ 0 h 284"/>
                    <a:gd name="T6" fmla="*/ 0 w 2288"/>
                    <a:gd name="T7" fmla="*/ 250 h 284"/>
                    <a:gd name="T8" fmla="*/ 0 60000 65536"/>
                    <a:gd name="T9" fmla="*/ 0 60000 65536"/>
                    <a:gd name="T10" fmla="*/ 0 60000 65536"/>
                    <a:gd name="T11" fmla="*/ 0 60000 65536"/>
                    <a:gd name="T12" fmla="*/ 0 w 2288"/>
                    <a:gd name="T13" fmla="*/ 0 h 284"/>
                    <a:gd name="T14" fmla="*/ 2288 w 2288"/>
                    <a:gd name="T15" fmla="*/ 284 h 284"/>
                  </a:gdLst>
                  <a:ahLst/>
                  <a:cxnLst>
                    <a:cxn ang="T8">
                      <a:pos x="T0" y="T1"/>
                    </a:cxn>
                    <a:cxn ang="T9">
                      <a:pos x="T2" y="T3"/>
                    </a:cxn>
                    <a:cxn ang="T10">
                      <a:pos x="T4" y="T5"/>
                    </a:cxn>
                    <a:cxn ang="T11">
                      <a:pos x="T6" y="T7"/>
                    </a:cxn>
                  </a:cxnLst>
                  <a:rect l="T12" t="T13" r="T14" b="T15"/>
                  <a:pathLst>
                    <a:path w="2288" h="284">
                      <a:moveTo>
                        <a:pt x="128" y="284"/>
                      </a:moveTo>
                      <a:lnTo>
                        <a:pt x="2288" y="76"/>
                      </a:lnTo>
                      <a:lnTo>
                        <a:pt x="1964" y="0"/>
                      </a:lnTo>
                      <a:lnTo>
                        <a:pt x="0" y="250"/>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6915" name="Freeform 4"/>
                <p:cNvSpPr>
                  <a:spLocks noChangeAspect="1"/>
                </p:cNvSpPr>
                <p:nvPr/>
              </p:nvSpPr>
              <p:spPr bwMode="auto">
                <a:xfrm>
                  <a:off x="2743" y="2382"/>
                  <a:ext cx="147" cy="265"/>
                </a:xfrm>
                <a:custGeom>
                  <a:avLst/>
                  <a:gdLst>
                    <a:gd name="T0" fmla="*/ 147 w 147"/>
                    <a:gd name="T1" fmla="*/ 0 h 614"/>
                    <a:gd name="T2" fmla="*/ 0 w 147"/>
                    <a:gd name="T3" fmla="*/ 582 h 614"/>
                    <a:gd name="T4" fmla="*/ 129 w 147"/>
                    <a:gd name="T5" fmla="*/ 614 h 614"/>
                    <a:gd name="T6" fmla="*/ 147 w 147"/>
                    <a:gd name="T7" fmla="*/ 0 h 614"/>
                    <a:gd name="T8" fmla="*/ 0 60000 65536"/>
                    <a:gd name="T9" fmla="*/ 0 60000 65536"/>
                    <a:gd name="T10" fmla="*/ 0 60000 65536"/>
                    <a:gd name="T11" fmla="*/ 0 60000 65536"/>
                    <a:gd name="T12" fmla="*/ 0 w 147"/>
                    <a:gd name="T13" fmla="*/ 0 h 614"/>
                    <a:gd name="T14" fmla="*/ 147 w 147"/>
                    <a:gd name="T15" fmla="*/ 614 h 614"/>
                  </a:gdLst>
                  <a:ahLst/>
                  <a:cxnLst>
                    <a:cxn ang="T8">
                      <a:pos x="T0" y="T1"/>
                    </a:cxn>
                    <a:cxn ang="T9">
                      <a:pos x="T2" y="T3"/>
                    </a:cxn>
                    <a:cxn ang="T10">
                      <a:pos x="T4" y="T5"/>
                    </a:cxn>
                    <a:cxn ang="T11">
                      <a:pos x="T6" y="T7"/>
                    </a:cxn>
                  </a:cxnLst>
                  <a:rect l="T12" t="T13" r="T14" b="T15"/>
                  <a:pathLst>
                    <a:path w="147" h="614">
                      <a:moveTo>
                        <a:pt x="147" y="0"/>
                      </a:moveTo>
                      <a:lnTo>
                        <a:pt x="0" y="582"/>
                      </a:lnTo>
                      <a:lnTo>
                        <a:pt x="129" y="614"/>
                      </a:lnTo>
                      <a:lnTo>
                        <a:pt x="147"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6916" name="Freeform 5"/>
                <p:cNvSpPr>
                  <a:spLocks noChangeAspect="1"/>
                </p:cNvSpPr>
                <p:nvPr/>
              </p:nvSpPr>
              <p:spPr bwMode="auto">
                <a:xfrm>
                  <a:off x="2890" y="2382"/>
                  <a:ext cx="2140" cy="265"/>
                </a:xfrm>
                <a:custGeom>
                  <a:avLst/>
                  <a:gdLst>
                    <a:gd name="T0" fmla="*/ 1818 w 2140"/>
                    <a:gd name="T1" fmla="*/ 330 h 402"/>
                    <a:gd name="T2" fmla="*/ 0 w 2140"/>
                    <a:gd name="T3" fmla="*/ 0 h 402"/>
                    <a:gd name="T4" fmla="*/ 2140 w 2140"/>
                    <a:gd name="T5" fmla="*/ 402 h 402"/>
                    <a:gd name="T6" fmla="*/ 0 60000 65536"/>
                    <a:gd name="T7" fmla="*/ 0 60000 65536"/>
                    <a:gd name="T8" fmla="*/ 0 60000 65536"/>
                    <a:gd name="T9" fmla="*/ 0 w 2140"/>
                    <a:gd name="T10" fmla="*/ 0 h 402"/>
                    <a:gd name="T11" fmla="*/ 2140 w 2140"/>
                    <a:gd name="T12" fmla="*/ 402 h 402"/>
                  </a:gdLst>
                  <a:ahLst/>
                  <a:cxnLst>
                    <a:cxn ang="T6">
                      <a:pos x="T0" y="T1"/>
                    </a:cxn>
                    <a:cxn ang="T7">
                      <a:pos x="T2" y="T3"/>
                    </a:cxn>
                    <a:cxn ang="T8">
                      <a:pos x="T4" y="T5"/>
                    </a:cxn>
                  </a:cxnLst>
                  <a:rect l="T9" t="T10" r="T11" b="T12"/>
                  <a:pathLst>
                    <a:path w="2140" h="402">
                      <a:moveTo>
                        <a:pt x="1818" y="330"/>
                      </a:moveTo>
                      <a:lnTo>
                        <a:pt x="0" y="0"/>
                      </a:lnTo>
                      <a:lnTo>
                        <a:pt x="2140" y="40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36910" name="Group 25"/>
              <p:cNvGrpSpPr>
                <a:grpSpLocks noChangeAspect="1"/>
              </p:cNvGrpSpPr>
              <p:nvPr/>
            </p:nvGrpSpPr>
            <p:grpSpPr bwMode="auto">
              <a:xfrm>
                <a:off x="817563" y="1844675"/>
                <a:ext cx="3832225" cy="1492048"/>
                <a:chOff x="-60" y="940"/>
                <a:chExt cx="2995" cy="1097"/>
              </a:xfrm>
            </p:grpSpPr>
            <p:sp>
              <p:nvSpPr>
                <p:cNvPr id="36911" name="Freeform 26"/>
                <p:cNvSpPr>
                  <a:spLocks noChangeAspect="1"/>
                </p:cNvSpPr>
                <p:nvPr/>
              </p:nvSpPr>
              <p:spPr bwMode="auto">
                <a:xfrm>
                  <a:off x="2687" y="940"/>
                  <a:ext cx="248" cy="341"/>
                </a:xfrm>
                <a:custGeom>
                  <a:avLst/>
                  <a:gdLst>
                    <a:gd name="T0" fmla="*/ 16184 w 191"/>
                    <a:gd name="T1" fmla="*/ 0 h 613"/>
                    <a:gd name="T2" fmla="*/ 0 w 191"/>
                    <a:gd name="T3" fmla="*/ 50354 h 613"/>
                    <a:gd name="T4" fmla="*/ 11836 w 191"/>
                    <a:gd name="T5" fmla="*/ 53122 h 613"/>
                    <a:gd name="T6" fmla="*/ 16184 w 191"/>
                    <a:gd name="T7" fmla="*/ 0 h 613"/>
                    <a:gd name="T8" fmla="*/ 0 60000 65536"/>
                    <a:gd name="T9" fmla="*/ 0 60000 65536"/>
                    <a:gd name="T10" fmla="*/ 0 60000 65536"/>
                    <a:gd name="T11" fmla="*/ 0 60000 65536"/>
                    <a:gd name="T12" fmla="*/ 0 w 191"/>
                    <a:gd name="T13" fmla="*/ 0 h 613"/>
                    <a:gd name="T14" fmla="*/ 191 w 191"/>
                    <a:gd name="T15" fmla="*/ 613 h 613"/>
                  </a:gdLst>
                  <a:ahLst/>
                  <a:cxnLst>
                    <a:cxn ang="T8">
                      <a:pos x="T0" y="T1"/>
                    </a:cxn>
                    <a:cxn ang="T9">
                      <a:pos x="T2" y="T3"/>
                    </a:cxn>
                    <a:cxn ang="T10">
                      <a:pos x="T4" y="T5"/>
                    </a:cxn>
                    <a:cxn ang="T11">
                      <a:pos x="T6" y="T7"/>
                    </a:cxn>
                  </a:cxnLst>
                  <a:rect l="T12" t="T13" r="T14" b="T15"/>
                  <a:pathLst>
                    <a:path w="191" h="613">
                      <a:moveTo>
                        <a:pt x="191" y="0"/>
                      </a:moveTo>
                      <a:lnTo>
                        <a:pt x="0" y="581"/>
                      </a:lnTo>
                      <a:lnTo>
                        <a:pt x="140" y="613"/>
                      </a:lnTo>
                      <a:lnTo>
                        <a:pt x="191"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6912" name="Freeform 27"/>
                <p:cNvSpPr>
                  <a:spLocks noChangeAspect="1"/>
                </p:cNvSpPr>
                <p:nvPr/>
              </p:nvSpPr>
              <p:spPr bwMode="auto">
                <a:xfrm>
                  <a:off x="-60" y="1696"/>
                  <a:ext cx="2929" cy="341"/>
                </a:xfrm>
                <a:custGeom>
                  <a:avLst/>
                  <a:gdLst>
                    <a:gd name="T0" fmla="*/ 184210 w 2252"/>
                    <a:gd name="T1" fmla="*/ 0 h 294"/>
                    <a:gd name="T2" fmla="*/ 0 w 2252"/>
                    <a:gd name="T3" fmla="*/ 18019 h 294"/>
                    <a:gd name="T4" fmla="*/ 30848 w 2252"/>
                    <a:gd name="T5" fmla="*/ 25189 h 294"/>
                    <a:gd name="T6" fmla="*/ 196441 w 2252"/>
                    <a:gd name="T7" fmla="*/ 2784 h 294"/>
                    <a:gd name="T8" fmla="*/ 0 60000 65536"/>
                    <a:gd name="T9" fmla="*/ 0 60000 65536"/>
                    <a:gd name="T10" fmla="*/ 0 60000 65536"/>
                    <a:gd name="T11" fmla="*/ 0 60000 65536"/>
                    <a:gd name="T12" fmla="*/ 0 w 2252"/>
                    <a:gd name="T13" fmla="*/ 0 h 294"/>
                    <a:gd name="T14" fmla="*/ 2252 w 2252"/>
                    <a:gd name="T15" fmla="*/ 294 h 294"/>
                  </a:gdLst>
                  <a:ahLst/>
                  <a:cxnLst>
                    <a:cxn ang="T8">
                      <a:pos x="T0" y="T1"/>
                    </a:cxn>
                    <a:cxn ang="T9">
                      <a:pos x="T2" y="T3"/>
                    </a:cxn>
                    <a:cxn ang="T10">
                      <a:pos x="T4" y="T5"/>
                    </a:cxn>
                    <a:cxn ang="T11">
                      <a:pos x="T6" y="T7"/>
                    </a:cxn>
                  </a:cxnLst>
                  <a:rect l="T12" t="T13" r="T14" b="T15"/>
                  <a:pathLst>
                    <a:path w="2252" h="294">
                      <a:moveTo>
                        <a:pt x="2112" y="0"/>
                      </a:moveTo>
                      <a:lnTo>
                        <a:pt x="0" y="210"/>
                      </a:lnTo>
                      <a:lnTo>
                        <a:pt x="354" y="294"/>
                      </a:lnTo>
                      <a:lnTo>
                        <a:pt x="2252" y="3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6913" name="Freeform 28"/>
                <p:cNvSpPr>
                  <a:spLocks noChangeAspect="1"/>
                </p:cNvSpPr>
                <p:nvPr/>
              </p:nvSpPr>
              <p:spPr bwMode="auto">
                <a:xfrm>
                  <a:off x="-55" y="943"/>
                  <a:ext cx="2990" cy="341"/>
                </a:xfrm>
                <a:custGeom>
                  <a:avLst/>
                  <a:gdLst>
                    <a:gd name="T0" fmla="*/ 30169 w 2299"/>
                    <a:gd name="T1" fmla="*/ 75672 h 873"/>
                    <a:gd name="T2" fmla="*/ 200344 w 2299"/>
                    <a:gd name="T3" fmla="*/ 0 h 873"/>
                    <a:gd name="T4" fmla="*/ 0 w 2299"/>
                    <a:gd name="T5" fmla="*/ 68165 h 873"/>
                    <a:gd name="T6" fmla="*/ 0 60000 65536"/>
                    <a:gd name="T7" fmla="*/ 0 60000 65536"/>
                    <a:gd name="T8" fmla="*/ 0 60000 65536"/>
                    <a:gd name="T9" fmla="*/ 0 w 2299"/>
                    <a:gd name="T10" fmla="*/ 0 h 873"/>
                    <a:gd name="T11" fmla="*/ 2299 w 2299"/>
                    <a:gd name="T12" fmla="*/ 873 h 873"/>
                  </a:gdLst>
                  <a:ahLst/>
                  <a:cxnLst>
                    <a:cxn ang="T6">
                      <a:pos x="T0" y="T1"/>
                    </a:cxn>
                    <a:cxn ang="T7">
                      <a:pos x="T2" y="T3"/>
                    </a:cxn>
                    <a:cxn ang="T8">
                      <a:pos x="T4" y="T5"/>
                    </a:cxn>
                  </a:cxnLst>
                  <a:rect l="T9" t="T10" r="T11" b="T12"/>
                  <a:pathLst>
                    <a:path w="2299" h="873">
                      <a:moveTo>
                        <a:pt x="346" y="873"/>
                      </a:moveTo>
                      <a:lnTo>
                        <a:pt x="2299" y="0"/>
                      </a:lnTo>
                      <a:lnTo>
                        <a:pt x="0" y="787"/>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nvGrpSpPr>
            <p:cNvPr id="36870" name="Group 13"/>
            <p:cNvGrpSpPr>
              <a:grpSpLocks/>
            </p:cNvGrpSpPr>
            <p:nvPr/>
          </p:nvGrpSpPr>
          <p:grpSpPr bwMode="auto">
            <a:xfrm>
              <a:off x="7215985" y="817547"/>
              <a:ext cx="952505" cy="954207"/>
              <a:chOff x="4503738" y="1196975"/>
              <a:chExt cx="952505" cy="954207"/>
            </a:xfrm>
          </p:grpSpPr>
          <p:sp>
            <p:nvSpPr>
              <p:cNvPr id="36907" name="Text Box 16"/>
              <p:cNvSpPr txBox="1">
                <a:spLocks noChangeArrowheads="1"/>
              </p:cNvSpPr>
              <p:nvPr/>
            </p:nvSpPr>
            <p:spPr bwMode="auto">
              <a:xfrm>
                <a:off x="4503738" y="1196975"/>
                <a:ext cx="952505"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a:solidFill>
                      <a:srgbClr val="0000FF"/>
                    </a:solidFill>
                    <a:latin typeface="Arial" pitchFamily="34" charset="0"/>
                  </a:rPr>
                  <a:t>T</a:t>
                </a:r>
                <a:r>
                  <a:rPr lang="fr-FR" altLang="en-US" b="1" baseline="-25000">
                    <a:solidFill>
                      <a:srgbClr val="0000FF"/>
                    </a:solidFill>
                    <a:latin typeface="Arial" pitchFamily="34" charset="0"/>
                  </a:rPr>
                  <a:t>0</a:t>
                </a:r>
                <a:r>
                  <a:rPr lang="fr-FR" altLang="en-US" b="1">
                    <a:solidFill>
                      <a:srgbClr val="0000FF"/>
                    </a:solidFill>
                    <a:latin typeface="Arial" pitchFamily="34" charset="0"/>
                  </a:rPr>
                  <a:t> </a:t>
                </a:r>
                <a:r>
                  <a:rPr lang="fr-FR" altLang="en-US" sz="1400">
                    <a:latin typeface="Arial" pitchFamily="34" charset="0"/>
                  </a:rPr>
                  <a:t>(Ping)</a:t>
                </a:r>
              </a:p>
            </p:txBody>
          </p:sp>
          <p:sp>
            <p:nvSpPr>
              <p:cNvPr id="36908" name="Oval 29"/>
              <p:cNvSpPr>
                <a:spLocks noChangeArrowheads="1"/>
              </p:cNvSpPr>
              <p:nvPr/>
            </p:nvSpPr>
            <p:spPr bwMode="auto">
              <a:xfrm>
                <a:off x="4562475" y="1631831"/>
                <a:ext cx="259766" cy="519351"/>
              </a:xfrm>
              <a:prstGeom prst="ellipse">
                <a:avLst/>
              </a:prstGeom>
              <a:solidFill>
                <a:srgbClr val="0000FF">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grpSp>
          <p:nvGrpSpPr>
            <p:cNvPr id="36871" name="Group 16"/>
            <p:cNvGrpSpPr>
              <a:grpSpLocks/>
            </p:cNvGrpSpPr>
            <p:nvPr/>
          </p:nvGrpSpPr>
          <p:grpSpPr bwMode="auto">
            <a:xfrm>
              <a:off x="6877846" y="2214428"/>
              <a:ext cx="2006600" cy="715417"/>
              <a:chOff x="4165600" y="2593856"/>
              <a:chExt cx="2006600" cy="715417"/>
            </a:xfrm>
          </p:grpSpPr>
          <p:sp>
            <p:nvSpPr>
              <p:cNvPr id="36904" name="Text Box 19"/>
              <p:cNvSpPr txBox="1">
                <a:spLocks noChangeArrowheads="1"/>
              </p:cNvSpPr>
              <p:nvPr/>
            </p:nvSpPr>
            <p:spPr bwMode="auto">
              <a:xfrm>
                <a:off x="4165600" y="2852738"/>
                <a:ext cx="2006600"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a:solidFill>
                      <a:srgbClr val="00FF00"/>
                    </a:solidFill>
                    <a:latin typeface="Arial" pitchFamily="34" charset="0"/>
                  </a:rPr>
                  <a:t>T</a:t>
                </a:r>
                <a:r>
                  <a:rPr lang="fr-FR" altLang="en-US" b="1" baseline="-25000">
                    <a:solidFill>
                      <a:srgbClr val="00FF00"/>
                    </a:solidFill>
                    <a:latin typeface="Arial" pitchFamily="34" charset="0"/>
                  </a:rPr>
                  <a:t>1</a:t>
                </a:r>
                <a:r>
                  <a:rPr lang="fr-FR" altLang="en-US" b="1">
                    <a:solidFill>
                      <a:srgbClr val="0000FF"/>
                    </a:solidFill>
                    <a:latin typeface="Arial" pitchFamily="34" charset="0"/>
                  </a:rPr>
                  <a:t> </a:t>
                </a:r>
                <a:r>
                  <a:rPr lang="fr-FR" altLang="en-US" sz="1400">
                    <a:latin typeface="Arial" pitchFamily="34" charset="0"/>
                  </a:rPr>
                  <a:t>(First return)</a:t>
                </a:r>
              </a:p>
            </p:txBody>
          </p:sp>
          <p:sp>
            <p:nvSpPr>
              <p:cNvPr id="36905" name="Oval 30"/>
              <p:cNvSpPr>
                <a:spLocks noChangeArrowheads="1"/>
              </p:cNvSpPr>
              <p:nvPr/>
            </p:nvSpPr>
            <p:spPr bwMode="auto">
              <a:xfrm>
                <a:off x="4278313" y="2603381"/>
                <a:ext cx="259766" cy="519351"/>
              </a:xfrm>
              <a:prstGeom prst="ellipse">
                <a:avLst/>
              </a:prstGeom>
              <a:solidFill>
                <a:srgbClr val="00FF00">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6906" name="Oval 31"/>
              <p:cNvSpPr>
                <a:spLocks noChangeArrowheads="1"/>
              </p:cNvSpPr>
              <p:nvPr/>
            </p:nvSpPr>
            <p:spPr bwMode="auto">
              <a:xfrm>
                <a:off x="4437063" y="2593856"/>
                <a:ext cx="259766" cy="519351"/>
              </a:xfrm>
              <a:prstGeom prst="ellipse">
                <a:avLst/>
              </a:prstGeom>
              <a:solidFill>
                <a:srgbClr val="00FF00">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grpSp>
          <p:nvGrpSpPr>
            <p:cNvPr id="36872" name="Group 20"/>
            <p:cNvGrpSpPr>
              <a:grpSpLocks/>
            </p:cNvGrpSpPr>
            <p:nvPr/>
          </p:nvGrpSpPr>
          <p:grpSpPr bwMode="auto">
            <a:xfrm>
              <a:off x="3558384" y="2646228"/>
              <a:ext cx="2438400" cy="643979"/>
              <a:chOff x="846138" y="3025656"/>
              <a:chExt cx="2438400" cy="643979"/>
            </a:xfrm>
          </p:grpSpPr>
          <p:sp>
            <p:nvSpPr>
              <p:cNvPr id="36902" name="Text Box 38"/>
              <p:cNvSpPr txBox="1">
                <a:spLocks noChangeArrowheads="1"/>
              </p:cNvSpPr>
              <p:nvPr/>
            </p:nvSpPr>
            <p:spPr bwMode="auto">
              <a:xfrm>
                <a:off x="846138" y="3213100"/>
                <a:ext cx="2438400"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a:solidFill>
                      <a:srgbClr val="FF6600"/>
                    </a:solidFill>
                    <a:latin typeface="Arial" pitchFamily="34" charset="0"/>
                  </a:rPr>
                  <a:t>T</a:t>
                </a:r>
                <a:r>
                  <a:rPr lang="fr-FR" altLang="en-US" b="1" baseline="-25000">
                    <a:solidFill>
                      <a:srgbClr val="FF6600"/>
                    </a:solidFill>
                    <a:latin typeface="Arial" pitchFamily="34" charset="0"/>
                  </a:rPr>
                  <a:t>2</a:t>
                </a:r>
                <a:r>
                  <a:rPr lang="fr-FR" altLang="en-US" b="1">
                    <a:solidFill>
                      <a:srgbClr val="0000FF"/>
                    </a:solidFill>
                    <a:latin typeface="Arial" pitchFamily="34" charset="0"/>
                  </a:rPr>
                  <a:t> </a:t>
                </a:r>
                <a:r>
                  <a:rPr lang="fr-FR" altLang="en-US" sz="1400">
                    <a:latin typeface="Arial" pitchFamily="34" charset="0"/>
                  </a:rPr>
                  <a:t>(range)</a:t>
                </a:r>
              </a:p>
            </p:txBody>
          </p:sp>
          <p:sp>
            <p:nvSpPr>
              <p:cNvPr id="36903" name="Oval 35"/>
              <p:cNvSpPr>
                <a:spLocks noChangeArrowheads="1"/>
              </p:cNvSpPr>
              <p:nvPr/>
            </p:nvSpPr>
            <p:spPr bwMode="auto">
              <a:xfrm>
                <a:off x="979488" y="3025656"/>
                <a:ext cx="259766" cy="519351"/>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grpSp>
          <p:nvGrpSpPr>
            <p:cNvPr id="36873" name="Group 23"/>
            <p:cNvGrpSpPr>
              <a:grpSpLocks/>
            </p:cNvGrpSpPr>
            <p:nvPr/>
          </p:nvGrpSpPr>
          <p:grpSpPr bwMode="auto">
            <a:xfrm>
              <a:off x="10468771" y="1536685"/>
              <a:ext cx="541338" cy="793869"/>
              <a:chOff x="7756525" y="1916113"/>
              <a:chExt cx="541338" cy="793869"/>
            </a:xfrm>
          </p:grpSpPr>
          <p:sp>
            <p:nvSpPr>
              <p:cNvPr id="36900" name="Oval 34"/>
              <p:cNvSpPr>
                <a:spLocks noChangeArrowheads="1"/>
              </p:cNvSpPr>
              <p:nvPr/>
            </p:nvSpPr>
            <p:spPr bwMode="auto">
              <a:xfrm>
                <a:off x="7756525" y="2190631"/>
                <a:ext cx="259766" cy="519351"/>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6901" name="Text Box 39"/>
              <p:cNvSpPr txBox="1">
                <a:spLocks noChangeArrowheads="1"/>
              </p:cNvSpPr>
              <p:nvPr/>
            </p:nvSpPr>
            <p:spPr bwMode="auto">
              <a:xfrm>
                <a:off x="7824788" y="1916113"/>
                <a:ext cx="473075"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a:solidFill>
                      <a:srgbClr val="FF6600"/>
                    </a:solidFill>
                    <a:latin typeface="Arial" pitchFamily="34" charset="0"/>
                  </a:rPr>
                  <a:t>T</a:t>
                </a:r>
                <a:r>
                  <a:rPr lang="fr-FR" altLang="en-US" b="1" baseline="-25000">
                    <a:solidFill>
                      <a:srgbClr val="FF6600"/>
                    </a:solidFill>
                    <a:latin typeface="Arial" pitchFamily="34" charset="0"/>
                  </a:rPr>
                  <a:t>2</a:t>
                </a:r>
                <a:endParaRPr lang="fr-FR" altLang="en-US" sz="1400">
                  <a:latin typeface="Arial" pitchFamily="34" charset="0"/>
                </a:endParaRPr>
              </a:p>
            </p:txBody>
          </p:sp>
        </p:grpSp>
        <p:sp>
          <p:nvSpPr>
            <p:cNvPr id="36874" name="Text Box 15"/>
            <p:cNvSpPr txBox="1">
              <a:spLocks noChangeArrowheads="1"/>
            </p:cNvSpPr>
            <p:nvPr/>
          </p:nvSpPr>
          <p:spPr bwMode="auto">
            <a:xfrm>
              <a:off x="6572017" y="2873762"/>
              <a:ext cx="122713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a:lnSpc>
                  <a:spcPct val="150000"/>
                </a:lnSpc>
                <a:buClr>
                  <a:srgbClr val="000000"/>
                </a:buClr>
                <a:buFont typeface="Wingdings" pitchFamily="2" charset="2"/>
                <a:buNone/>
              </a:pPr>
              <a:r>
                <a:rPr lang="fr-FR" altLang="en-US" sz="1200" dirty="0">
                  <a:latin typeface="Arial" pitchFamily="34" charset="0"/>
                </a:rPr>
                <a:t>Signal vs. Time</a:t>
              </a:r>
            </a:p>
          </p:txBody>
        </p:sp>
        <p:grpSp>
          <p:nvGrpSpPr>
            <p:cNvPr id="2" name="Group 1"/>
            <p:cNvGrpSpPr/>
            <p:nvPr/>
          </p:nvGrpSpPr>
          <p:grpSpPr>
            <a:xfrm>
              <a:off x="3520285" y="3118028"/>
              <a:ext cx="7417915" cy="1455969"/>
              <a:chOff x="776288" y="3638528"/>
              <a:chExt cx="7417915" cy="2421390"/>
            </a:xfrm>
          </p:grpSpPr>
          <p:sp>
            <p:nvSpPr>
              <p:cNvPr id="53" name="Oval 42"/>
              <p:cNvSpPr>
                <a:spLocks noChangeArrowheads="1"/>
              </p:cNvSpPr>
              <p:nvPr/>
            </p:nvSpPr>
            <p:spPr bwMode="auto">
              <a:xfrm rot="60000">
                <a:off x="4814175" y="3638528"/>
                <a:ext cx="255472" cy="863721"/>
              </a:xfrm>
              <a:prstGeom prst="ellipse">
                <a:avLst/>
              </a:prstGeom>
              <a:solidFill>
                <a:srgbClr val="00FF00">
                  <a:alpha val="79999"/>
                </a:srgbClr>
              </a:solidFill>
              <a:ln w="9525" algn="ctr">
                <a:solidFill>
                  <a:schemeClr val="tx1"/>
                </a:solidFill>
                <a:round/>
                <a:headEnd/>
                <a:tailEnd/>
              </a:ln>
            </p:spPr>
            <p:txBody>
              <a:bodyPr wrap="squar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nvGrpSpPr>
              <p:cNvPr id="36875" name="Group 33"/>
              <p:cNvGrpSpPr>
                <a:grpSpLocks/>
              </p:cNvGrpSpPr>
              <p:nvPr/>
            </p:nvGrpSpPr>
            <p:grpSpPr bwMode="auto">
              <a:xfrm>
                <a:off x="4300538" y="4682271"/>
                <a:ext cx="410690" cy="1306207"/>
                <a:chOff x="4300538" y="4682271"/>
                <a:chExt cx="410690" cy="1306207"/>
              </a:xfrm>
            </p:grpSpPr>
            <p:sp>
              <p:nvSpPr>
                <p:cNvPr id="36898" name="Text Box 17"/>
                <p:cNvSpPr txBox="1">
                  <a:spLocks noChangeArrowheads="1"/>
                </p:cNvSpPr>
                <p:nvPr/>
              </p:nvSpPr>
              <p:spPr bwMode="auto">
                <a:xfrm>
                  <a:off x="4300538" y="5229224"/>
                  <a:ext cx="410690" cy="759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0000FF"/>
                      </a:solidFill>
                      <a:latin typeface="Arial" pitchFamily="34" charset="0"/>
                    </a:rPr>
                    <a:t>T</a:t>
                  </a:r>
                  <a:r>
                    <a:rPr lang="fr-FR" altLang="en-US" b="1" baseline="-25000" dirty="0">
                      <a:solidFill>
                        <a:srgbClr val="0000FF"/>
                      </a:solidFill>
                      <a:latin typeface="Arial" pitchFamily="34" charset="0"/>
                    </a:rPr>
                    <a:t>0</a:t>
                  </a:r>
                  <a:endParaRPr lang="fr-FR" altLang="en-US" sz="1400" dirty="0">
                    <a:latin typeface="Arial" pitchFamily="34" charset="0"/>
                  </a:endParaRPr>
                </a:p>
              </p:txBody>
            </p:sp>
            <p:sp>
              <p:nvSpPr>
                <p:cNvPr id="36899" name="Oval 18"/>
                <p:cNvSpPr>
                  <a:spLocks noChangeArrowheads="1"/>
                </p:cNvSpPr>
                <p:nvPr/>
              </p:nvSpPr>
              <p:spPr bwMode="auto">
                <a:xfrm>
                  <a:off x="4427538" y="4682271"/>
                  <a:ext cx="259766" cy="863722"/>
                </a:xfrm>
                <a:prstGeom prst="ellipse">
                  <a:avLst/>
                </a:prstGeom>
                <a:solidFill>
                  <a:srgbClr val="0000FF">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sp>
            <p:nvSpPr>
              <p:cNvPr id="36896" name="Text Box 21"/>
              <p:cNvSpPr txBox="1">
                <a:spLocks noChangeArrowheads="1"/>
              </p:cNvSpPr>
              <p:nvPr/>
            </p:nvSpPr>
            <p:spPr bwMode="auto">
              <a:xfrm>
                <a:off x="4946038" y="4044976"/>
                <a:ext cx="410690" cy="75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00FF00"/>
                    </a:solidFill>
                    <a:latin typeface="Arial" pitchFamily="34" charset="0"/>
                  </a:rPr>
                  <a:t>T</a:t>
                </a:r>
                <a:r>
                  <a:rPr lang="fr-FR" altLang="en-US" b="1" baseline="-25000" dirty="0">
                    <a:solidFill>
                      <a:srgbClr val="00FF00"/>
                    </a:solidFill>
                    <a:latin typeface="Arial" pitchFamily="34" charset="0"/>
                  </a:rPr>
                  <a:t>1</a:t>
                </a:r>
                <a:endParaRPr lang="fr-FR" altLang="en-US" sz="1400" dirty="0">
                  <a:solidFill>
                    <a:srgbClr val="00FF00"/>
                  </a:solidFill>
                  <a:latin typeface="Arial" pitchFamily="34" charset="0"/>
                </a:endParaRPr>
              </a:p>
            </p:txBody>
          </p:sp>
          <p:grpSp>
            <p:nvGrpSpPr>
              <p:cNvPr id="36877" name="Group 39"/>
              <p:cNvGrpSpPr>
                <a:grpSpLocks/>
              </p:cNvGrpSpPr>
              <p:nvPr/>
            </p:nvGrpSpPr>
            <p:grpSpPr bwMode="auto">
              <a:xfrm>
                <a:off x="776288" y="4658459"/>
                <a:ext cx="445503" cy="1330021"/>
                <a:chOff x="776288" y="4658459"/>
                <a:chExt cx="445503" cy="1330021"/>
              </a:xfrm>
            </p:grpSpPr>
            <p:sp>
              <p:nvSpPr>
                <p:cNvPr id="36894" name="Text Box 22"/>
                <p:cNvSpPr txBox="1">
                  <a:spLocks noChangeArrowheads="1"/>
                </p:cNvSpPr>
                <p:nvPr/>
              </p:nvSpPr>
              <p:spPr bwMode="auto">
                <a:xfrm>
                  <a:off x="776288" y="5229226"/>
                  <a:ext cx="410690" cy="759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a:solidFill>
                        <a:srgbClr val="FF6600"/>
                      </a:solidFill>
                      <a:latin typeface="Arial" pitchFamily="34" charset="0"/>
                    </a:rPr>
                    <a:t>T</a:t>
                  </a:r>
                  <a:r>
                    <a:rPr lang="fr-FR" altLang="en-US" b="1" baseline="-25000">
                      <a:solidFill>
                        <a:srgbClr val="FF6600"/>
                      </a:solidFill>
                      <a:latin typeface="Arial" pitchFamily="34" charset="0"/>
                    </a:rPr>
                    <a:t>2</a:t>
                  </a:r>
                  <a:endParaRPr lang="fr-FR" altLang="en-US" sz="1400">
                    <a:solidFill>
                      <a:srgbClr val="FF6600"/>
                    </a:solidFill>
                    <a:latin typeface="Arial" pitchFamily="34" charset="0"/>
                  </a:endParaRPr>
                </a:p>
              </p:txBody>
            </p:sp>
            <p:sp>
              <p:nvSpPr>
                <p:cNvPr id="36895" name="Oval 36"/>
                <p:cNvSpPr>
                  <a:spLocks noChangeArrowheads="1"/>
                </p:cNvSpPr>
                <p:nvPr/>
              </p:nvSpPr>
              <p:spPr bwMode="auto">
                <a:xfrm>
                  <a:off x="962025" y="4658459"/>
                  <a:ext cx="259766" cy="863721"/>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grpSp>
            <p:nvGrpSpPr>
              <p:cNvPr id="36878" name="Group 42"/>
              <p:cNvGrpSpPr>
                <a:grpSpLocks/>
              </p:cNvGrpSpPr>
              <p:nvPr/>
            </p:nvGrpSpPr>
            <p:grpSpPr bwMode="auto">
              <a:xfrm>
                <a:off x="7783513" y="4653696"/>
                <a:ext cx="410690" cy="1406222"/>
                <a:chOff x="7783513" y="4653696"/>
                <a:chExt cx="410690" cy="1406222"/>
              </a:xfrm>
            </p:grpSpPr>
            <p:sp>
              <p:nvSpPr>
                <p:cNvPr id="36892" name="Text Box 23"/>
                <p:cNvSpPr txBox="1">
                  <a:spLocks noChangeArrowheads="1"/>
                </p:cNvSpPr>
                <p:nvPr/>
              </p:nvSpPr>
              <p:spPr bwMode="auto">
                <a:xfrm>
                  <a:off x="7783513" y="5300664"/>
                  <a:ext cx="410690" cy="759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a:solidFill>
                        <a:srgbClr val="FF6600"/>
                      </a:solidFill>
                      <a:latin typeface="Arial" pitchFamily="34" charset="0"/>
                    </a:rPr>
                    <a:t>T</a:t>
                  </a:r>
                  <a:r>
                    <a:rPr lang="fr-FR" altLang="en-US" b="1" baseline="-25000">
                      <a:solidFill>
                        <a:srgbClr val="FF6600"/>
                      </a:solidFill>
                      <a:latin typeface="Arial" pitchFamily="34" charset="0"/>
                    </a:rPr>
                    <a:t>2</a:t>
                  </a:r>
                  <a:endParaRPr lang="fr-FR" altLang="en-US" sz="1400">
                    <a:solidFill>
                      <a:srgbClr val="FF6600"/>
                    </a:solidFill>
                    <a:latin typeface="Arial" pitchFamily="34" charset="0"/>
                  </a:endParaRPr>
                </a:p>
              </p:txBody>
            </p:sp>
            <p:sp>
              <p:nvSpPr>
                <p:cNvPr id="36893" name="Oval 37"/>
                <p:cNvSpPr>
                  <a:spLocks noChangeArrowheads="1"/>
                </p:cNvSpPr>
                <p:nvPr/>
              </p:nvSpPr>
              <p:spPr bwMode="auto">
                <a:xfrm>
                  <a:off x="7915275" y="4653696"/>
                  <a:ext cx="259766" cy="863721"/>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sp>
            <p:nvSpPr>
              <p:cNvPr id="36890" name="Text Box 20"/>
              <p:cNvSpPr txBox="1">
                <a:spLocks noChangeArrowheads="1"/>
              </p:cNvSpPr>
              <p:nvPr/>
            </p:nvSpPr>
            <p:spPr bwMode="auto">
              <a:xfrm>
                <a:off x="3623769" y="4039621"/>
                <a:ext cx="410690" cy="75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00FF00"/>
                    </a:solidFill>
                    <a:latin typeface="Arial" pitchFamily="34" charset="0"/>
                  </a:rPr>
                  <a:t>T</a:t>
                </a:r>
                <a:r>
                  <a:rPr lang="fr-FR" altLang="en-US" b="1" baseline="-25000" dirty="0">
                    <a:solidFill>
                      <a:srgbClr val="00FF00"/>
                    </a:solidFill>
                    <a:latin typeface="Arial" pitchFamily="34" charset="0"/>
                  </a:rPr>
                  <a:t>1</a:t>
                </a:r>
                <a:endParaRPr lang="fr-FR" altLang="en-US" sz="1400" dirty="0">
                  <a:solidFill>
                    <a:srgbClr val="00FF00"/>
                  </a:solidFill>
                  <a:latin typeface="Arial" pitchFamily="34" charset="0"/>
                </a:endParaRPr>
              </a:p>
            </p:txBody>
          </p:sp>
          <p:sp>
            <p:nvSpPr>
              <p:cNvPr id="36891" name="Oval 42"/>
              <p:cNvSpPr>
                <a:spLocks noChangeArrowheads="1"/>
              </p:cNvSpPr>
              <p:nvPr/>
            </p:nvSpPr>
            <p:spPr bwMode="auto">
              <a:xfrm rot="60000">
                <a:off x="3961876" y="3664989"/>
                <a:ext cx="255472" cy="863721"/>
              </a:xfrm>
              <a:prstGeom prst="ellipse">
                <a:avLst/>
              </a:prstGeom>
              <a:solidFill>
                <a:srgbClr val="00FF00">
                  <a:alpha val="79999"/>
                </a:srgbClr>
              </a:solidFill>
              <a:ln w="9525" algn="ctr">
                <a:solidFill>
                  <a:schemeClr val="tx1"/>
                </a:solidFill>
                <a:round/>
                <a:headEnd/>
                <a:tailEnd/>
              </a:ln>
            </p:spPr>
            <p:txBody>
              <a:bodyPr wrap="squar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nvGrpSpPr>
              <p:cNvPr id="36881" name="Group 51"/>
              <p:cNvGrpSpPr>
                <a:grpSpLocks/>
              </p:cNvGrpSpPr>
              <p:nvPr/>
            </p:nvGrpSpPr>
            <p:grpSpPr bwMode="auto">
              <a:xfrm>
                <a:off x="962025" y="3740150"/>
                <a:ext cx="7046913" cy="2003604"/>
                <a:chOff x="990600" y="3736975"/>
                <a:chExt cx="7046913" cy="2003604"/>
              </a:xfrm>
            </p:grpSpPr>
            <p:grpSp>
              <p:nvGrpSpPr>
                <p:cNvPr id="36882" name="Group 26"/>
                <p:cNvGrpSpPr>
                  <a:grpSpLocks/>
                </p:cNvGrpSpPr>
                <p:nvPr/>
              </p:nvGrpSpPr>
              <p:grpSpPr bwMode="auto">
                <a:xfrm>
                  <a:off x="990600" y="3736975"/>
                  <a:ext cx="7046913" cy="1657350"/>
                  <a:chOff x="990600" y="3736975"/>
                  <a:chExt cx="7046913" cy="1657350"/>
                </a:xfrm>
              </p:grpSpPr>
              <p:sp>
                <p:nvSpPr>
                  <p:cNvPr id="36885" name="Line 8"/>
                  <p:cNvSpPr>
                    <a:spLocks noChangeShapeType="1"/>
                  </p:cNvSpPr>
                  <p:nvPr/>
                </p:nvSpPr>
                <p:spPr bwMode="auto">
                  <a:xfrm>
                    <a:off x="4497388" y="3736975"/>
                    <a:ext cx="0" cy="165735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spAutoFit/>
                  </a:bodyPr>
                  <a:lstStyle/>
                  <a:p>
                    <a:endParaRPr lang="en-US"/>
                  </a:p>
                </p:txBody>
              </p:sp>
              <p:grpSp>
                <p:nvGrpSpPr>
                  <p:cNvPr id="36886" name="Group 9"/>
                  <p:cNvGrpSpPr>
                    <a:grpSpLocks/>
                  </p:cNvGrpSpPr>
                  <p:nvPr/>
                </p:nvGrpSpPr>
                <p:grpSpPr bwMode="auto">
                  <a:xfrm>
                    <a:off x="990600" y="3962403"/>
                    <a:ext cx="7046913" cy="614363"/>
                    <a:chOff x="656" y="2478"/>
                    <a:chExt cx="4717" cy="387"/>
                  </a:xfrm>
                </p:grpSpPr>
                <p:sp>
                  <p:nvSpPr>
                    <p:cNvPr id="36888" name="Freeform 10"/>
                    <p:cNvSpPr>
                      <a:spLocks/>
                    </p:cNvSpPr>
                    <p:nvPr/>
                  </p:nvSpPr>
                  <p:spPr bwMode="auto">
                    <a:xfrm>
                      <a:off x="656" y="2478"/>
                      <a:ext cx="2358" cy="387"/>
                    </a:xfrm>
                    <a:custGeom>
                      <a:avLst/>
                      <a:gdLst>
                        <a:gd name="T0" fmla="*/ 2358 w 2358"/>
                        <a:gd name="T1" fmla="*/ 735 h 796"/>
                        <a:gd name="T2" fmla="*/ 2132 w 2358"/>
                        <a:gd name="T3" fmla="*/ 690 h 796"/>
                        <a:gd name="T4" fmla="*/ 2086 w 2358"/>
                        <a:gd name="T5" fmla="*/ 100 h 796"/>
                        <a:gd name="T6" fmla="*/ 1834 w 2358"/>
                        <a:gd name="T7" fmla="*/ 89 h 796"/>
                        <a:gd name="T8" fmla="*/ 1234 w 2358"/>
                        <a:gd name="T9" fmla="*/ 485 h 796"/>
                        <a:gd name="T10" fmla="*/ 0 w 2358"/>
                        <a:gd name="T11" fmla="*/ 735 h 796"/>
                        <a:gd name="T12" fmla="*/ 0 60000 65536"/>
                        <a:gd name="T13" fmla="*/ 0 60000 65536"/>
                        <a:gd name="T14" fmla="*/ 0 60000 65536"/>
                        <a:gd name="T15" fmla="*/ 0 60000 65536"/>
                        <a:gd name="T16" fmla="*/ 0 60000 65536"/>
                        <a:gd name="T17" fmla="*/ 0 60000 65536"/>
                        <a:gd name="T18" fmla="*/ 0 w 2358"/>
                        <a:gd name="T19" fmla="*/ 0 h 796"/>
                        <a:gd name="T20" fmla="*/ 2358 w 2358"/>
                        <a:gd name="T21" fmla="*/ 796 h 796"/>
                      </a:gdLst>
                      <a:ahLst/>
                      <a:cxnLst>
                        <a:cxn ang="T12">
                          <a:pos x="T0" y="T1"/>
                        </a:cxn>
                        <a:cxn ang="T13">
                          <a:pos x="T2" y="T3"/>
                        </a:cxn>
                        <a:cxn ang="T14">
                          <a:pos x="T4" y="T5"/>
                        </a:cxn>
                        <a:cxn ang="T15">
                          <a:pos x="T6" y="T7"/>
                        </a:cxn>
                        <a:cxn ang="T16">
                          <a:pos x="T8" y="T9"/>
                        </a:cxn>
                        <a:cxn ang="T17">
                          <a:pos x="T10" y="T11"/>
                        </a:cxn>
                      </a:cxnLst>
                      <a:rect l="T18" t="T19" r="T20" b="T21"/>
                      <a:pathLst>
                        <a:path w="2358" h="796">
                          <a:moveTo>
                            <a:pt x="2358" y="735"/>
                          </a:moveTo>
                          <a:cubicBezTo>
                            <a:pt x="2267" y="765"/>
                            <a:pt x="2177" y="796"/>
                            <a:pt x="2132" y="690"/>
                          </a:cubicBezTo>
                          <a:cubicBezTo>
                            <a:pt x="2087" y="584"/>
                            <a:pt x="2136" y="200"/>
                            <a:pt x="2086" y="100"/>
                          </a:cubicBezTo>
                          <a:cubicBezTo>
                            <a:pt x="2036" y="0"/>
                            <a:pt x="1976" y="25"/>
                            <a:pt x="1834" y="89"/>
                          </a:cubicBezTo>
                          <a:cubicBezTo>
                            <a:pt x="1692" y="153"/>
                            <a:pt x="1540" y="377"/>
                            <a:pt x="1234" y="485"/>
                          </a:cubicBezTo>
                          <a:cubicBezTo>
                            <a:pt x="928" y="593"/>
                            <a:pt x="257" y="683"/>
                            <a:pt x="0" y="735"/>
                          </a:cubicBezTo>
                        </a:path>
                      </a:pathLst>
                    </a:custGeom>
                    <a:noFill/>
                    <a:ln w="254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6889" name="Freeform 11"/>
                    <p:cNvSpPr>
                      <a:spLocks/>
                    </p:cNvSpPr>
                    <p:nvPr/>
                  </p:nvSpPr>
                  <p:spPr bwMode="auto">
                    <a:xfrm flipH="1">
                      <a:off x="3015" y="2478"/>
                      <a:ext cx="2358" cy="387"/>
                    </a:xfrm>
                    <a:custGeom>
                      <a:avLst/>
                      <a:gdLst>
                        <a:gd name="T0" fmla="*/ 2358 w 2358"/>
                        <a:gd name="T1" fmla="*/ 735 h 796"/>
                        <a:gd name="T2" fmla="*/ 2132 w 2358"/>
                        <a:gd name="T3" fmla="*/ 690 h 796"/>
                        <a:gd name="T4" fmla="*/ 2086 w 2358"/>
                        <a:gd name="T5" fmla="*/ 100 h 796"/>
                        <a:gd name="T6" fmla="*/ 1834 w 2358"/>
                        <a:gd name="T7" fmla="*/ 89 h 796"/>
                        <a:gd name="T8" fmla="*/ 1234 w 2358"/>
                        <a:gd name="T9" fmla="*/ 485 h 796"/>
                        <a:gd name="T10" fmla="*/ 0 w 2358"/>
                        <a:gd name="T11" fmla="*/ 735 h 796"/>
                        <a:gd name="T12" fmla="*/ 0 60000 65536"/>
                        <a:gd name="T13" fmla="*/ 0 60000 65536"/>
                        <a:gd name="T14" fmla="*/ 0 60000 65536"/>
                        <a:gd name="T15" fmla="*/ 0 60000 65536"/>
                        <a:gd name="T16" fmla="*/ 0 60000 65536"/>
                        <a:gd name="T17" fmla="*/ 0 60000 65536"/>
                        <a:gd name="T18" fmla="*/ 0 w 2358"/>
                        <a:gd name="T19" fmla="*/ 0 h 796"/>
                        <a:gd name="T20" fmla="*/ 2358 w 2358"/>
                        <a:gd name="T21" fmla="*/ 796 h 796"/>
                      </a:gdLst>
                      <a:ahLst/>
                      <a:cxnLst>
                        <a:cxn ang="T12">
                          <a:pos x="T0" y="T1"/>
                        </a:cxn>
                        <a:cxn ang="T13">
                          <a:pos x="T2" y="T3"/>
                        </a:cxn>
                        <a:cxn ang="T14">
                          <a:pos x="T4" y="T5"/>
                        </a:cxn>
                        <a:cxn ang="T15">
                          <a:pos x="T6" y="T7"/>
                        </a:cxn>
                        <a:cxn ang="T16">
                          <a:pos x="T8" y="T9"/>
                        </a:cxn>
                        <a:cxn ang="T17">
                          <a:pos x="T10" y="T11"/>
                        </a:cxn>
                      </a:cxnLst>
                      <a:rect l="T18" t="T19" r="T20" b="T21"/>
                      <a:pathLst>
                        <a:path w="2358" h="796">
                          <a:moveTo>
                            <a:pt x="2358" y="735"/>
                          </a:moveTo>
                          <a:cubicBezTo>
                            <a:pt x="2267" y="765"/>
                            <a:pt x="2177" y="796"/>
                            <a:pt x="2132" y="690"/>
                          </a:cubicBezTo>
                          <a:cubicBezTo>
                            <a:pt x="2087" y="584"/>
                            <a:pt x="2136" y="200"/>
                            <a:pt x="2086" y="100"/>
                          </a:cubicBezTo>
                          <a:cubicBezTo>
                            <a:pt x="2036" y="0"/>
                            <a:pt x="1976" y="25"/>
                            <a:pt x="1834" y="89"/>
                          </a:cubicBezTo>
                          <a:cubicBezTo>
                            <a:pt x="1692" y="153"/>
                            <a:pt x="1540" y="377"/>
                            <a:pt x="1234" y="485"/>
                          </a:cubicBezTo>
                          <a:cubicBezTo>
                            <a:pt x="928" y="593"/>
                            <a:pt x="257" y="683"/>
                            <a:pt x="0" y="735"/>
                          </a:cubicBezTo>
                        </a:path>
                      </a:pathLst>
                    </a:custGeom>
                    <a:noFill/>
                    <a:ln w="254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36887" name="Line 12"/>
                  <p:cNvSpPr>
                    <a:spLocks noChangeShapeType="1"/>
                  </p:cNvSpPr>
                  <p:nvPr/>
                </p:nvSpPr>
                <p:spPr bwMode="auto">
                  <a:xfrm>
                    <a:off x="990600" y="5257800"/>
                    <a:ext cx="704691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spAutoFit/>
                  </a:bodyPr>
                  <a:lstStyle/>
                  <a:p>
                    <a:endParaRPr lang="en-US"/>
                  </a:p>
                </p:txBody>
              </p:sp>
            </p:grpSp>
            <p:sp>
              <p:nvSpPr>
                <p:cNvPr id="36883" name="Text Box 13"/>
                <p:cNvSpPr txBox="1">
                  <a:spLocks noChangeArrowheads="1"/>
                </p:cNvSpPr>
                <p:nvPr/>
              </p:nvSpPr>
              <p:spPr bwMode="auto">
                <a:xfrm>
                  <a:off x="1025525" y="5183188"/>
                  <a:ext cx="520399" cy="55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sz="1200">
                      <a:latin typeface="Arial" pitchFamily="34" charset="0"/>
                    </a:rPr>
                    <a:t>Time</a:t>
                  </a:r>
                </a:p>
              </p:txBody>
            </p:sp>
            <p:sp>
              <p:nvSpPr>
                <p:cNvPr id="36884" name="Text Box 14"/>
                <p:cNvSpPr txBox="1">
                  <a:spLocks noChangeArrowheads="1"/>
                </p:cNvSpPr>
                <p:nvPr/>
              </p:nvSpPr>
              <p:spPr bwMode="auto">
                <a:xfrm>
                  <a:off x="7348538" y="5157788"/>
                  <a:ext cx="520399" cy="55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sz="1200">
                      <a:latin typeface="Arial" pitchFamily="34" charset="0"/>
                    </a:rPr>
                    <a:t>Time</a:t>
                  </a:r>
                </a:p>
              </p:txBody>
            </p:sp>
          </p:grpSp>
        </p:grpSp>
        <p:grpSp>
          <p:nvGrpSpPr>
            <p:cNvPr id="4" name="Group 3"/>
            <p:cNvGrpSpPr/>
            <p:nvPr/>
          </p:nvGrpSpPr>
          <p:grpSpPr>
            <a:xfrm>
              <a:off x="3393564" y="4622287"/>
              <a:ext cx="7386137" cy="1153941"/>
              <a:chOff x="981847" y="5001715"/>
              <a:chExt cx="7085848" cy="1153941"/>
            </a:xfrm>
          </p:grpSpPr>
          <p:pic>
            <p:nvPicPr>
              <p:cNvPr id="5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847" y="5001715"/>
                <a:ext cx="7085848" cy="1153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7" name="Oval 11"/>
              <p:cNvSpPr>
                <a:spLocks noChangeArrowheads="1"/>
              </p:cNvSpPr>
              <p:nvPr/>
            </p:nvSpPr>
            <p:spPr bwMode="auto">
              <a:xfrm rot="60000">
                <a:off x="5339720" y="5438848"/>
                <a:ext cx="160088" cy="519351"/>
              </a:xfrm>
              <a:prstGeom prst="ellipse">
                <a:avLst/>
              </a:prstGeom>
              <a:solidFill>
                <a:srgbClr val="00FF00">
                  <a:alpha val="79999"/>
                </a:srgbClr>
              </a:solidFill>
              <a:ln w="9525" algn="ctr">
                <a:solidFill>
                  <a:schemeClr val="tx1"/>
                </a:solidFill>
                <a:round/>
                <a:headEnd/>
                <a:tailEnd/>
              </a:ln>
            </p:spPr>
            <p:txBody>
              <a:bodyPr wrap="squar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8" name="Oval 12"/>
              <p:cNvSpPr>
                <a:spLocks noChangeArrowheads="1"/>
              </p:cNvSpPr>
              <p:nvPr/>
            </p:nvSpPr>
            <p:spPr bwMode="auto">
              <a:xfrm rot="60000">
                <a:off x="3855546" y="5432978"/>
                <a:ext cx="160145" cy="519351"/>
              </a:xfrm>
              <a:prstGeom prst="ellipse">
                <a:avLst/>
              </a:prstGeom>
              <a:solidFill>
                <a:srgbClr val="00FF00">
                  <a:alpha val="79999"/>
                </a:srgbClr>
              </a:solidFill>
              <a:ln w="9525" algn="ctr">
                <a:solidFill>
                  <a:schemeClr val="tx1"/>
                </a:solidFill>
                <a:round/>
                <a:headEnd/>
                <a:tailEnd/>
              </a:ln>
            </p:spPr>
            <p:txBody>
              <a:bodyPr wrap="square"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9" name="Text Box 13"/>
              <p:cNvSpPr txBox="1">
                <a:spLocks noChangeArrowheads="1"/>
              </p:cNvSpPr>
              <p:nvPr/>
            </p:nvSpPr>
            <p:spPr bwMode="auto">
              <a:xfrm>
                <a:off x="3578100" y="5163618"/>
                <a:ext cx="393993"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00FF00"/>
                    </a:solidFill>
                    <a:latin typeface="Arial" pitchFamily="34" charset="0"/>
                  </a:rPr>
                  <a:t>T</a:t>
                </a:r>
                <a:r>
                  <a:rPr lang="fr-FR" altLang="en-US" b="1" baseline="-25000" dirty="0">
                    <a:solidFill>
                      <a:srgbClr val="00FF00"/>
                    </a:solidFill>
                    <a:latin typeface="Arial" pitchFamily="34" charset="0"/>
                  </a:rPr>
                  <a:t>1</a:t>
                </a:r>
                <a:endParaRPr lang="fr-FR" altLang="en-US" sz="1400" dirty="0">
                  <a:solidFill>
                    <a:srgbClr val="00FF00"/>
                  </a:solidFill>
                  <a:latin typeface="Arial" pitchFamily="34" charset="0"/>
                </a:endParaRPr>
              </a:p>
            </p:txBody>
          </p:sp>
          <p:sp>
            <p:nvSpPr>
              <p:cNvPr id="60" name="Text Box 14"/>
              <p:cNvSpPr txBox="1">
                <a:spLocks noChangeArrowheads="1"/>
              </p:cNvSpPr>
              <p:nvPr/>
            </p:nvSpPr>
            <p:spPr bwMode="auto">
              <a:xfrm>
                <a:off x="5448300" y="5199476"/>
                <a:ext cx="393993"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00FF00"/>
                    </a:solidFill>
                    <a:latin typeface="Arial" pitchFamily="34" charset="0"/>
                  </a:rPr>
                  <a:t>T</a:t>
                </a:r>
                <a:r>
                  <a:rPr lang="fr-FR" altLang="en-US" b="1" baseline="-25000" dirty="0">
                    <a:solidFill>
                      <a:srgbClr val="00FF00"/>
                    </a:solidFill>
                    <a:latin typeface="Arial" pitchFamily="34" charset="0"/>
                  </a:rPr>
                  <a:t>1</a:t>
                </a:r>
                <a:endParaRPr lang="fr-FR" altLang="en-US" sz="1400" dirty="0">
                  <a:solidFill>
                    <a:srgbClr val="00FF00"/>
                  </a:solidFill>
                  <a:latin typeface="Arial" pitchFamily="34" charset="0"/>
                </a:endParaRPr>
              </a:p>
            </p:txBody>
          </p:sp>
          <p:sp>
            <p:nvSpPr>
              <p:cNvPr id="61" name="Text Box 15"/>
              <p:cNvSpPr txBox="1">
                <a:spLocks noChangeArrowheads="1"/>
              </p:cNvSpPr>
              <p:nvPr/>
            </p:nvSpPr>
            <p:spPr bwMode="auto">
              <a:xfrm>
                <a:off x="4482702" y="5176959"/>
                <a:ext cx="393993"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0000FF"/>
                    </a:solidFill>
                    <a:latin typeface="Arial" pitchFamily="34" charset="0"/>
                  </a:rPr>
                  <a:t>T</a:t>
                </a:r>
                <a:r>
                  <a:rPr lang="fr-FR" altLang="en-US" b="1" baseline="-25000" dirty="0">
                    <a:solidFill>
                      <a:srgbClr val="0000FF"/>
                    </a:solidFill>
                    <a:latin typeface="Arial" pitchFamily="34" charset="0"/>
                  </a:rPr>
                  <a:t>0</a:t>
                </a:r>
                <a:endParaRPr lang="fr-FR" altLang="en-US" sz="1400" dirty="0">
                  <a:latin typeface="Arial" pitchFamily="34" charset="0"/>
                </a:endParaRPr>
              </a:p>
            </p:txBody>
          </p:sp>
          <p:sp>
            <p:nvSpPr>
              <p:cNvPr id="62" name="Text Box 16"/>
              <p:cNvSpPr txBox="1">
                <a:spLocks noChangeArrowheads="1"/>
              </p:cNvSpPr>
              <p:nvPr/>
            </p:nvSpPr>
            <p:spPr bwMode="auto">
              <a:xfrm>
                <a:off x="1254999" y="5390768"/>
                <a:ext cx="407945"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FF6600"/>
                    </a:solidFill>
                    <a:latin typeface="Arial" pitchFamily="34" charset="0"/>
                  </a:rPr>
                  <a:t>T</a:t>
                </a:r>
                <a:r>
                  <a:rPr lang="fr-FR" altLang="en-US" b="1" baseline="-25000" dirty="0">
                    <a:solidFill>
                      <a:srgbClr val="FF6600"/>
                    </a:solidFill>
                    <a:latin typeface="Arial" pitchFamily="34" charset="0"/>
                  </a:rPr>
                  <a:t>2</a:t>
                </a:r>
                <a:endParaRPr lang="fr-FR" altLang="en-US" sz="1400" dirty="0">
                  <a:solidFill>
                    <a:srgbClr val="FF6600"/>
                  </a:solidFill>
                  <a:latin typeface="Arial" pitchFamily="34" charset="0"/>
                </a:endParaRPr>
              </a:p>
            </p:txBody>
          </p:sp>
          <p:sp>
            <p:nvSpPr>
              <p:cNvPr id="63" name="Text Box 17"/>
              <p:cNvSpPr txBox="1">
                <a:spLocks noChangeArrowheads="1"/>
              </p:cNvSpPr>
              <p:nvPr/>
            </p:nvSpPr>
            <p:spPr bwMode="auto">
              <a:xfrm>
                <a:off x="7665447" y="5377441"/>
                <a:ext cx="393993"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nSpc>
                    <a:spcPct val="150000"/>
                  </a:lnSpc>
                  <a:buClr>
                    <a:srgbClr val="000000"/>
                  </a:buClr>
                  <a:buFont typeface="Wingdings" pitchFamily="2" charset="2"/>
                  <a:buNone/>
                </a:pPr>
                <a:r>
                  <a:rPr lang="fr-FR" altLang="en-US" b="1" dirty="0">
                    <a:solidFill>
                      <a:srgbClr val="FF6600"/>
                    </a:solidFill>
                    <a:latin typeface="Arial" pitchFamily="34" charset="0"/>
                  </a:rPr>
                  <a:t>T</a:t>
                </a:r>
                <a:r>
                  <a:rPr lang="fr-FR" altLang="en-US" b="1" baseline="-25000" dirty="0">
                    <a:solidFill>
                      <a:srgbClr val="FF6600"/>
                    </a:solidFill>
                    <a:latin typeface="Arial" pitchFamily="34" charset="0"/>
                  </a:rPr>
                  <a:t>2</a:t>
                </a:r>
                <a:endParaRPr lang="fr-FR" altLang="en-US" sz="1400" dirty="0">
                  <a:solidFill>
                    <a:srgbClr val="FF6600"/>
                  </a:solidFill>
                  <a:latin typeface="Arial" pitchFamily="34" charset="0"/>
                </a:endParaRPr>
              </a:p>
            </p:txBody>
          </p:sp>
        </p:grpSp>
      </p:grpSp>
    </p:spTree>
    <p:extLst>
      <p:ext uri="{BB962C8B-B14F-4D97-AF65-F5344CB8AC3E}">
        <p14:creationId xmlns:p14="http://schemas.microsoft.com/office/powerpoint/2010/main" val="298096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dirty="0">
                <a:latin typeface="Arial" pitchFamily="34" charset="0"/>
                <a:cs typeface="Arial" pitchFamily="34" charset="0"/>
              </a:rPr>
              <a:t>The Importance of the Shadow</a:t>
            </a:r>
          </a:p>
        </p:txBody>
      </p:sp>
      <p:sp>
        <p:nvSpPr>
          <p:cNvPr id="32771" name="Content Placeholder 3"/>
          <p:cNvSpPr>
            <a:spLocks noGrp="1"/>
          </p:cNvSpPr>
          <p:nvPr>
            <p:ph idx="4294967295"/>
          </p:nvPr>
        </p:nvSpPr>
        <p:spPr>
          <a:xfrm>
            <a:off x="800800" y="3232562"/>
            <a:ext cx="4691063" cy="1398588"/>
          </a:xfrm>
        </p:spPr>
        <p:txBody>
          <a:bodyPr/>
          <a:lstStyle/>
          <a:p>
            <a:r>
              <a:rPr lang="en-US" altLang="en-US" dirty="0">
                <a:solidFill>
                  <a:schemeClr val="tx1">
                    <a:lumMod val="65000"/>
                    <a:lumOff val="35000"/>
                  </a:schemeClr>
                </a:solidFill>
                <a:latin typeface="Arial" pitchFamily="34" charset="0"/>
                <a:cs typeface="Arial" pitchFamily="34" charset="0"/>
              </a:rPr>
              <a:t>When trying to identify a target, the </a:t>
            </a:r>
            <a:r>
              <a:rPr lang="en-US" altLang="en-US" b="1" dirty="0">
                <a:solidFill>
                  <a:schemeClr val="tx1">
                    <a:lumMod val="65000"/>
                    <a:lumOff val="35000"/>
                  </a:schemeClr>
                </a:solidFill>
                <a:latin typeface="Arial" pitchFamily="34" charset="0"/>
                <a:cs typeface="Arial" pitchFamily="34" charset="0"/>
              </a:rPr>
              <a:t>shadow</a:t>
            </a:r>
            <a:r>
              <a:rPr lang="en-US" altLang="en-US" dirty="0">
                <a:solidFill>
                  <a:schemeClr val="tx1">
                    <a:lumMod val="65000"/>
                    <a:lumOff val="35000"/>
                  </a:schemeClr>
                </a:solidFill>
                <a:latin typeface="Arial" pitchFamily="34" charset="0"/>
                <a:cs typeface="Arial" pitchFamily="34" charset="0"/>
              </a:rPr>
              <a:t> can be more helpful than the </a:t>
            </a:r>
            <a:r>
              <a:rPr lang="en-US" altLang="en-US" b="1" dirty="0">
                <a:solidFill>
                  <a:schemeClr val="tx1">
                    <a:lumMod val="65000"/>
                    <a:lumOff val="35000"/>
                  </a:schemeClr>
                </a:solidFill>
                <a:latin typeface="Arial" pitchFamily="34" charset="0"/>
                <a:cs typeface="Arial" pitchFamily="34" charset="0"/>
              </a:rPr>
              <a:t>shape</a:t>
            </a:r>
            <a:r>
              <a:rPr lang="en-US" altLang="en-US" dirty="0">
                <a:solidFill>
                  <a:schemeClr val="tx1">
                    <a:lumMod val="65000"/>
                    <a:lumOff val="35000"/>
                  </a:schemeClr>
                </a:solidFill>
                <a:latin typeface="Arial" pitchFamily="34" charset="0"/>
                <a:cs typeface="Arial" pitchFamily="34" charset="0"/>
              </a:rPr>
              <a:t> of the object.</a:t>
            </a:r>
          </a:p>
        </p:txBody>
      </p:sp>
      <p:pic>
        <p:nvPicPr>
          <p:cNvPr id="32773" name="Picture 3" descr="velo_sans_ombre"/>
          <p:cNvPicPr>
            <a:picLocks noGrp="1" noChangeAspect="1" noChangeArrowheads="1"/>
          </p:cNvPicPr>
          <p:nvPr>
            <p:ph type="pic" sz="quarter" idx="4294967295"/>
          </p:nvPr>
        </p:nvPicPr>
        <p:blipFill>
          <a:blip r:embed="rId2">
            <a:extLst>
              <a:ext uri="{28A0092B-C50C-407E-A947-70E740481C1C}">
                <a14:useLocalDpi xmlns:a14="http://schemas.microsoft.com/office/drawing/2010/main" val="0"/>
              </a:ext>
            </a:extLst>
          </a:blip>
          <a:srcRect l="19319" r="19319"/>
          <a:stretch>
            <a:fillRect/>
          </a:stretch>
        </p:blipFill>
        <p:spPr>
          <a:xfrm>
            <a:off x="8763000" y="1600200"/>
            <a:ext cx="3429000" cy="3778250"/>
          </a:xfr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AA1E45D4-8F92-4227-A20D-846A3620FB47}"/>
              </a:ext>
            </a:extLst>
          </p:cNvPr>
          <p:cNvGrpSpPr/>
          <p:nvPr/>
        </p:nvGrpSpPr>
        <p:grpSpPr>
          <a:xfrm>
            <a:off x="714375" y="1285377"/>
            <a:ext cx="5036384" cy="1524465"/>
            <a:chOff x="1774425" y="1749152"/>
            <a:chExt cx="5036384" cy="1524465"/>
          </a:xfrm>
        </p:grpSpPr>
        <p:pic>
          <p:nvPicPr>
            <p:cNvPr id="32775" name="Picture 10" descr="C-MA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1204" y="1749152"/>
              <a:ext cx="818901" cy="436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5" name="Freeform 7"/>
            <p:cNvSpPr>
              <a:spLocks noChangeAspect="1"/>
            </p:cNvSpPr>
            <p:nvPr/>
          </p:nvSpPr>
          <p:spPr bwMode="auto">
            <a:xfrm>
              <a:off x="4270190" y="2565246"/>
              <a:ext cx="2529073" cy="369434"/>
            </a:xfrm>
            <a:custGeom>
              <a:avLst/>
              <a:gdLst>
                <a:gd name="T0" fmla="*/ 128 w 2288"/>
                <a:gd name="T1" fmla="*/ 284 h 284"/>
                <a:gd name="T2" fmla="*/ 2288 w 2288"/>
                <a:gd name="T3" fmla="*/ 76 h 284"/>
                <a:gd name="T4" fmla="*/ 1964 w 2288"/>
                <a:gd name="T5" fmla="*/ 0 h 284"/>
                <a:gd name="T6" fmla="*/ 0 w 2288"/>
                <a:gd name="T7" fmla="*/ 250 h 284"/>
                <a:gd name="T8" fmla="*/ 0 60000 65536"/>
                <a:gd name="T9" fmla="*/ 0 60000 65536"/>
                <a:gd name="T10" fmla="*/ 0 60000 65536"/>
                <a:gd name="T11" fmla="*/ 0 60000 65536"/>
                <a:gd name="T12" fmla="*/ 0 w 2288"/>
                <a:gd name="T13" fmla="*/ 0 h 284"/>
                <a:gd name="T14" fmla="*/ 2288 w 2288"/>
                <a:gd name="T15" fmla="*/ 284 h 284"/>
              </a:gdLst>
              <a:ahLst/>
              <a:cxnLst>
                <a:cxn ang="T8">
                  <a:pos x="T0" y="T1"/>
                </a:cxn>
                <a:cxn ang="T9">
                  <a:pos x="T2" y="T3"/>
                </a:cxn>
                <a:cxn ang="T10">
                  <a:pos x="T4" y="T5"/>
                </a:cxn>
                <a:cxn ang="T11">
                  <a:pos x="T6" y="T7"/>
                </a:cxn>
              </a:cxnLst>
              <a:rect l="T12" t="T13" r="T14" b="T15"/>
              <a:pathLst>
                <a:path w="2288" h="284">
                  <a:moveTo>
                    <a:pt x="128" y="284"/>
                  </a:moveTo>
                  <a:lnTo>
                    <a:pt x="2288" y="76"/>
                  </a:lnTo>
                  <a:lnTo>
                    <a:pt x="1964" y="0"/>
                  </a:lnTo>
                  <a:lnTo>
                    <a:pt x="0" y="250"/>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2786" name="Freeform 8"/>
            <p:cNvSpPr>
              <a:spLocks noChangeAspect="1"/>
            </p:cNvSpPr>
            <p:nvPr/>
          </p:nvSpPr>
          <p:spPr bwMode="auto">
            <a:xfrm>
              <a:off x="4269085" y="1990959"/>
              <a:ext cx="162488" cy="369434"/>
            </a:xfrm>
            <a:custGeom>
              <a:avLst/>
              <a:gdLst>
                <a:gd name="T0" fmla="*/ 147 w 147"/>
                <a:gd name="T1" fmla="*/ 0 h 614"/>
                <a:gd name="T2" fmla="*/ 0 w 147"/>
                <a:gd name="T3" fmla="*/ 582 h 614"/>
                <a:gd name="T4" fmla="*/ 129 w 147"/>
                <a:gd name="T5" fmla="*/ 614 h 614"/>
                <a:gd name="T6" fmla="*/ 147 w 147"/>
                <a:gd name="T7" fmla="*/ 0 h 614"/>
                <a:gd name="T8" fmla="*/ 0 60000 65536"/>
                <a:gd name="T9" fmla="*/ 0 60000 65536"/>
                <a:gd name="T10" fmla="*/ 0 60000 65536"/>
                <a:gd name="T11" fmla="*/ 0 60000 65536"/>
                <a:gd name="T12" fmla="*/ 0 w 147"/>
                <a:gd name="T13" fmla="*/ 0 h 614"/>
                <a:gd name="T14" fmla="*/ 147 w 147"/>
                <a:gd name="T15" fmla="*/ 614 h 614"/>
              </a:gdLst>
              <a:ahLst/>
              <a:cxnLst>
                <a:cxn ang="T8">
                  <a:pos x="T0" y="T1"/>
                </a:cxn>
                <a:cxn ang="T9">
                  <a:pos x="T2" y="T3"/>
                </a:cxn>
                <a:cxn ang="T10">
                  <a:pos x="T4" y="T5"/>
                </a:cxn>
                <a:cxn ang="T11">
                  <a:pos x="T6" y="T7"/>
                </a:cxn>
              </a:cxnLst>
              <a:rect l="T12" t="T13" r="T14" b="T15"/>
              <a:pathLst>
                <a:path w="147" h="614">
                  <a:moveTo>
                    <a:pt x="147" y="0"/>
                  </a:moveTo>
                  <a:lnTo>
                    <a:pt x="0" y="582"/>
                  </a:lnTo>
                  <a:lnTo>
                    <a:pt x="129" y="614"/>
                  </a:lnTo>
                  <a:lnTo>
                    <a:pt x="147"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2787" name="Freeform 9"/>
            <p:cNvSpPr>
              <a:spLocks noChangeAspect="1"/>
            </p:cNvSpPr>
            <p:nvPr/>
          </p:nvSpPr>
          <p:spPr bwMode="auto">
            <a:xfrm rot="425647">
              <a:off x="4445330" y="2150146"/>
              <a:ext cx="2365479" cy="369434"/>
            </a:xfrm>
            <a:custGeom>
              <a:avLst/>
              <a:gdLst>
                <a:gd name="T0" fmla="*/ 1818 w 2140"/>
                <a:gd name="T1" fmla="*/ 330 h 402"/>
                <a:gd name="T2" fmla="*/ 0 w 2140"/>
                <a:gd name="T3" fmla="*/ 0 h 402"/>
                <a:gd name="T4" fmla="*/ 2140 w 2140"/>
                <a:gd name="T5" fmla="*/ 402 h 402"/>
                <a:gd name="T6" fmla="*/ 0 60000 65536"/>
                <a:gd name="T7" fmla="*/ 0 60000 65536"/>
                <a:gd name="T8" fmla="*/ 0 60000 65536"/>
                <a:gd name="T9" fmla="*/ 0 w 2140"/>
                <a:gd name="T10" fmla="*/ 0 h 402"/>
                <a:gd name="T11" fmla="*/ 2140 w 2140"/>
                <a:gd name="T12" fmla="*/ 402 h 402"/>
              </a:gdLst>
              <a:ahLst/>
              <a:cxnLst>
                <a:cxn ang="T6">
                  <a:pos x="T0" y="T1"/>
                </a:cxn>
                <a:cxn ang="T7">
                  <a:pos x="T2" y="T3"/>
                </a:cxn>
                <a:cxn ang="T8">
                  <a:pos x="T4" y="T5"/>
                </a:cxn>
              </a:cxnLst>
              <a:rect l="T9" t="T10" r="T11" b="T12"/>
              <a:pathLst>
                <a:path w="2140" h="402">
                  <a:moveTo>
                    <a:pt x="1818" y="330"/>
                  </a:moveTo>
                  <a:lnTo>
                    <a:pt x="0" y="0"/>
                  </a:lnTo>
                  <a:lnTo>
                    <a:pt x="2140" y="40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nvGrpSpPr>
            <p:cNvPr id="2" name="Group 1">
              <a:extLst>
                <a:ext uri="{FF2B5EF4-FFF2-40B4-BE49-F238E27FC236}">
                  <a16:creationId xmlns:a16="http://schemas.microsoft.com/office/drawing/2014/main" id="{E8543F01-0F72-4606-9735-C4D5BF98DD16}"/>
                </a:ext>
              </a:extLst>
            </p:cNvPr>
            <p:cNvGrpSpPr/>
            <p:nvPr/>
          </p:nvGrpSpPr>
          <p:grpSpPr>
            <a:xfrm>
              <a:off x="1774425" y="1988248"/>
              <a:ext cx="2740955" cy="1285369"/>
              <a:chOff x="1774425" y="1988248"/>
              <a:chExt cx="2740955" cy="1285369"/>
            </a:xfrm>
          </p:grpSpPr>
          <p:sp>
            <p:nvSpPr>
              <p:cNvPr id="32782" name="Freeform 12"/>
              <p:cNvSpPr>
                <a:spLocks noChangeAspect="1"/>
              </p:cNvSpPr>
              <p:nvPr/>
            </p:nvSpPr>
            <p:spPr bwMode="auto">
              <a:xfrm>
                <a:off x="4243854" y="1988248"/>
                <a:ext cx="212950" cy="370054"/>
              </a:xfrm>
              <a:custGeom>
                <a:avLst/>
                <a:gdLst>
                  <a:gd name="T0" fmla="*/ 16184 w 191"/>
                  <a:gd name="T1" fmla="*/ 0 h 613"/>
                  <a:gd name="T2" fmla="*/ 0 w 191"/>
                  <a:gd name="T3" fmla="*/ 50354 h 613"/>
                  <a:gd name="T4" fmla="*/ 11836 w 191"/>
                  <a:gd name="T5" fmla="*/ 53122 h 613"/>
                  <a:gd name="T6" fmla="*/ 16184 w 191"/>
                  <a:gd name="T7" fmla="*/ 0 h 613"/>
                  <a:gd name="T8" fmla="*/ 0 60000 65536"/>
                  <a:gd name="T9" fmla="*/ 0 60000 65536"/>
                  <a:gd name="T10" fmla="*/ 0 60000 65536"/>
                  <a:gd name="T11" fmla="*/ 0 60000 65536"/>
                  <a:gd name="T12" fmla="*/ 0 w 191"/>
                  <a:gd name="T13" fmla="*/ 0 h 613"/>
                  <a:gd name="T14" fmla="*/ 191 w 191"/>
                  <a:gd name="T15" fmla="*/ 613 h 613"/>
                </a:gdLst>
                <a:ahLst/>
                <a:cxnLst>
                  <a:cxn ang="T8">
                    <a:pos x="T0" y="T1"/>
                  </a:cxn>
                  <a:cxn ang="T9">
                    <a:pos x="T2" y="T3"/>
                  </a:cxn>
                  <a:cxn ang="T10">
                    <a:pos x="T4" y="T5"/>
                  </a:cxn>
                  <a:cxn ang="T11">
                    <a:pos x="T6" y="T7"/>
                  </a:cxn>
                </a:cxnLst>
                <a:rect l="T12" t="T13" r="T14" b="T15"/>
                <a:pathLst>
                  <a:path w="191" h="613">
                    <a:moveTo>
                      <a:pt x="191" y="0"/>
                    </a:moveTo>
                    <a:lnTo>
                      <a:pt x="0" y="581"/>
                    </a:lnTo>
                    <a:lnTo>
                      <a:pt x="140" y="613"/>
                    </a:lnTo>
                    <a:lnTo>
                      <a:pt x="191"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2783" name="Freeform 13"/>
              <p:cNvSpPr>
                <a:spLocks noChangeAspect="1"/>
              </p:cNvSpPr>
              <p:nvPr/>
            </p:nvSpPr>
            <p:spPr bwMode="auto">
              <a:xfrm>
                <a:off x="1859864" y="2903563"/>
                <a:ext cx="2515037" cy="370054"/>
              </a:xfrm>
              <a:custGeom>
                <a:avLst/>
                <a:gdLst>
                  <a:gd name="T0" fmla="*/ 184210 w 2252"/>
                  <a:gd name="T1" fmla="*/ 0 h 294"/>
                  <a:gd name="T2" fmla="*/ 0 w 2252"/>
                  <a:gd name="T3" fmla="*/ 18019 h 294"/>
                  <a:gd name="T4" fmla="*/ 30848 w 2252"/>
                  <a:gd name="T5" fmla="*/ 25189 h 294"/>
                  <a:gd name="T6" fmla="*/ 196441 w 2252"/>
                  <a:gd name="T7" fmla="*/ 2784 h 294"/>
                  <a:gd name="T8" fmla="*/ 0 60000 65536"/>
                  <a:gd name="T9" fmla="*/ 0 60000 65536"/>
                  <a:gd name="T10" fmla="*/ 0 60000 65536"/>
                  <a:gd name="T11" fmla="*/ 0 60000 65536"/>
                  <a:gd name="T12" fmla="*/ 0 w 2252"/>
                  <a:gd name="T13" fmla="*/ 0 h 294"/>
                  <a:gd name="T14" fmla="*/ 2252 w 2252"/>
                  <a:gd name="T15" fmla="*/ 294 h 294"/>
                </a:gdLst>
                <a:ahLst/>
                <a:cxnLst>
                  <a:cxn ang="T8">
                    <a:pos x="T0" y="T1"/>
                  </a:cxn>
                  <a:cxn ang="T9">
                    <a:pos x="T2" y="T3"/>
                  </a:cxn>
                  <a:cxn ang="T10">
                    <a:pos x="T4" y="T5"/>
                  </a:cxn>
                  <a:cxn ang="T11">
                    <a:pos x="T6" y="T7"/>
                  </a:cxn>
                </a:cxnLst>
                <a:rect l="T12" t="T13" r="T14" b="T15"/>
                <a:pathLst>
                  <a:path w="2252" h="294">
                    <a:moveTo>
                      <a:pt x="2112" y="0"/>
                    </a:moveTo>
                    <a:lnTo>
                      <a:pt x="0" y="210"/>
                    </a:lnTo>
                    <a:lnTo>
                      <a:pt x="354" y="294"/>
                    </a:lnTo>
                    <a:lnTo>
                      <a:pt x="2252" y="3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2784" name="Freeform 14"/>
              <p:cNvSpPr>
                <a:spLocks noChangeAspect="1"/>
              </p:cNvSpPr>
              <p:nvPr/>
            </p:nvSpPr>
            <p:spPr bwMode="auto">
              <a:xfrm rot="20539416">
                <a:off x="1774425" y="2432355"/>
                <a:ext cx="2740955" cy="395067"/>
              </a:xfrm>
              <a:custGeom>
                <a:avLst/>
                <a:gdLst>
                  <a:gd name="T0" fmla="*/ 30169 w 2299"/>
                  <a:gd name="T1" fmla="*/ 75672 h 873"/>
                  <a:gd name="T2" fmla="*/ 200344 w 2299"/>
                  <a:gd name="T3" fmla="*/ 0 h 873"/>
                  <a:gd name="T4" fmla="*/ 0 w 2299"/>
                  <a:gd name="T5" fmla="*/ 68165 h 873"/>
                  <a:gd name="T6" fmla="*/ 0 60000 65536"/>
                  <a:gd name="T7" fmla="*/ 0 60000 65536"/>
                  <a:gd name="T8" fmla="*/ 0 60000 65536"/>
                  <a:gd name="T9" fmla="*/ 0 w 2299"/>
                  <a:gd name="T10" fmla="*/ 0 h 873"/>
                  <a:gd name="T11" fmla="*/ 2299 w 2299"/>
                  <a:gd name="T12" fmla="*/ 873 h 873"/>
                </a:gdLst>
                <a:ahLst/>
                <a:cxnLst>
                  <a:cxn ang="T6">
                    <a:pos x="T0" y="T1"/>
                  </a:cxn>
                  <a:cxn ang="T7">
                    <a:pos x="T2" y="T3"/>
                  </a:cxn>
                  <a:cxn ang="T8">
                    <a:pos x="T4" y="T5"/>
                  </a:cxn>
                </a:cxnLst>
                <a:rect l="T9" t="T10" r="T11" b="T12"/>
                <a:pathLst>
                  <a:path w="2299" h="873">
                    <a:moveTo>
                      <a:pt x="346" y="873"/>
                    </a:moveTo>
                    <a:lnTo>
                      <a:pt x="2299" y="0"/>
                    </a:lnTo>
                    <a:lnTo>
                      <a:pt x="0" y="787"/>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square">
                <a:spAutoFit/>
              </a:bodyPr>
              <a:lstStyle/>
              <a:p>
                <a:endParaRPr lang="en-US"/>
              </a:p>
            </p:txBody>
          </p:sp>
        </p:grpSp>
        <p:grpSp>
          <p:nvGrpSpPr>
            <p:cNvPr id="32777" name="Group 16"/>
            <p:cNvGrpSpPr>
              <a:grpSpLocks/>
            </p:cNvGrpSpPr>
            <p:nvPr/>
          </p:nvGrpSpPr>
          <p:grpSpPr bwMode="auto">
            <a:xfrm rot="712543">
              <a:off x="3471019" y="2844767"/>
              <a:ext cx="214044" cy="226566"/>
              <a:chOff x="2667000" y="3162351"/>
              <a:chExt cx="319088" cy="629686"/>
            </a:xfrm>
          </p:grpSpPr>
          <p:sp>
            <p:nvSpPr>
              <p:cNvPr id="32778" name="Freeform 15"/>
              <p:cNvSpPr>
                <a:spLocks/>
              </p:cNvSpPr>
              <p:nvPr/>
            </p:nvSpPr>
            <p:spPr bwMode="auto">
              <a:xfrm>
                <a:off x="2667000" y="3422650"/>
                <a:ext cx="300038" cy="369387"/>
              </a:xfrm>
              <a:custGeom>
                <a:avLst/>
                <a:gdLst>
                  <a:gd name="T0" fmla="*/ 2147483647 w 201"/>
                  <a:gd name="T1" fmla="*/ 0 h 51"/>
                  <a:gd name="T2" fmla="*/ 0 w 201"/>
                  <a:gd name="T3" fmla="*/ 2147483647 h 51"/>
                  <a:gd name="T4" fmla="*/ 2147483647 w 201"/>
                  <a:gd name="T5" fmla="*/ 2147483647 h 51"/>
                  <a:gd name="T6" fmla="*/ 2147483647 w 201"/>
                  <a:gd name="T7" fmla="*/ 2147483647 h 51"/>
                  <a:gd name="T8" fmla="*/ 2147483647 w 201"/>
                  <a:gd name="T9" fmla="*/ 0 h 51"/>
                  <a:gd name="T10" fmla="*/ 0 60000 65536"/>
                  <a:gd name="T11" fmla="*/ 0 60000 65536"/>
                  <a:gd name="T12" fmla="*/ 0 60000 65536"/>
                  <a:gd name="T13" fmla="*/ 0 60000 65536"/>
                  <a:gd name="T14" fmla="*/ 0 60000 65536"/>
                  <a:gd name="T15" fmla="*/ 0 w 201"/>
                  <a:gd name="T16" fmla="*/ 0 h 51"/>
                  <a:gd name="T17" fmla="*/ 201 w 201"/>
                  <a:gd name="T18" fmla="*/ 51 h 51"/>
                </a:gdLst>
                <a:ahLst/>
                <a:cxnLst>
                  <a:cxn ang="T10">
                    <a:pos x="T0" y="T1"/>
                  </a:cxn>
                  <a:cxn ang="T11">
                    <a:pos x="T2" y="T3"/>
                  </a:cxn>
                  <a:cxn ang="T12">
                    <a:pos x="T4" y="T5"/>
                  </a:cxn>
                  <a:cxn ang="T13">
                    <a:pos x="T6" y="T7"/>
                  </a:cxn>
                  <a:cxn ang="T14">
                    <a:pos x="T8" y="T9"/>
                  </a:cxn>
                </a:cxnLst>
                <a:rect l="T15" t="T16" r="T17" b="T18"/>
                <a:pathLst>
                  <a:path w="201" h="51">
                    <a:moveTo>
                      <a:pt x="201" y="0"/>
                    </a:moveTo>
                    <a:lnTo>
                      <a:pt x="0" y="27"/>
                    </a:lnTo>
                    <a:lnTo>
                      <a:pt x="42" y="51"/>
                    </a:lnTo>
                    <a:lnTo>
                      <a:pt x="201" y="27"/>
                    </a:lnTo>
                    <a:lnTo>
                      <a:pt x="201" y="0"/>
                    </a:lnTo>
                    <a:close/>
                  </a:path>
                </a:pathLst>
              </a:custGeom>
              <a:solidFill>
                <a:schemeClr val="tx1"/>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a:spAutoFit/>
              </a:bodyPr>
              <a:lstStyle/>
              <a:p>
                <a:endParaRPr lang="en-US"/>
              </a:p>
            </p:txBody>
          </p:sp>
          <p:sp>
            <p:nvSpPr>
              <p:cNvPr id="32779" name="AutoShape 16"/>
              <p:cNvSpPr>
                <a:spLocks noChangeArrowheads="1"/>
              </p:cNvSpPr>
              <p:nvPr/>
            </p:nvSpPr>
            <p:spPr bwMode="auto">
              <a:xfrm rot="20700000">
                <a:off x="2917825" y="3162351"/>
                <a:ext cx="68263" cy="387249"/>
              </a:xfrm>
              <a:prstGeom prst="can">
                <a:avLst>
                  <a:gd name="adj" fmla="val 26693"/>
                </a:avLst>
              </a:prstGeom>
              <a:solidFill>
                <a:schemeClr val="folHlink"/>
              </a:solidFill>
              <a:ln w="9525">
                <a:solidFill>
                  <a:schemeClr val="tx1"/>
                </a:solidFill>
                <a:round/>
                <a:headEnd/>
                <a:tailEnd/>
              </a:ln>
            </p:spPr>
            <p:txBody>
              <a:bodyPr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grpSp>
      <p:pic>
        <p:nvPicPr>
          <p:cNvPr id="20" name="Picture 3"/>
          <p:cNvPicPr>
            <a:picLocks noChangeArrowheads="1"/>
          </p:cNvPicPr>
          <p:nvPr/>
        </p:nvPicPr>
        <p:blipFill rotWithShape="1">
          <a:blip r:embed="rId4">
            <a:extLst>
              <a:ext uri="{28A0092B-C50C-407E-A947-70E740481C1C}">
                <a14:useLocalDpi xmlns:a14="http://schemas.microsoft.com/office/drawing/2010/main" val="0"/>
              </a:ext>
            </a:extLst>
          </a:blip>
          <a:srcRect l="19304" t="4974" r="11979" b="6568"/>
          <a:stretch/>
        </p:blipFill>
        <p:spPr>
          <a:xfrm>
            <a:off x="6001207" y="920716"/>
            <a:ext cx="5758942" cy="4886525"/>
          </a:xfrm>
          <a:prstGeom prst="rect">
            <a:avLst/>
          </a:prstGeom>
          <a:blipFill dpi="0" rotWithShape="1">
            <a:blip r:embed="rId5">
              <a:alphaModFix amt="35000"/>
            </a:blip>
            <a:srcRect/>
            <a:tile tx="0" ty="0" sx="100000" sy="100000" flip="none" algn="tl"/>
          </a:blipFill>
        </p:spPr>
      </p:pic>
    </p:spTree>
    <p:extLst>
      <p:ext uri="{BB962C8B-B14F-4D97-AF65-F5344CB8AC3E}">
        <p14:creationId xmlns:p14="http://schemas.microsoft.com/office/powerpoint/2010/main" val="53603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3"/>
          <p:cNvSpPr>
            <a:spLocks noGrp="1"/>
          </p:cNvSpPr>
          <p:nvPr>
            <p:ph type="title"/>
          </p:nvPr>
        </p:nvSpPr>
        <p:spPr/>
        <p:txBody>
          <a:bodyPr/>
          <a:lstStyle/>
          <a:p>
            <a:r>
              <a:rPr lang="en-US" altLang="en-US" dirty="0">
                <a:latin typeface="Arial" pitchFamily="34" charset="0"/>
                <a:cs typeface="Arial" pitchFamily="34" charset="0"/>
              </a:rPr>
              <a:t>Side Scan Survey Overview</a:t>
            </a:r>
          </a:p>
        </p:txBody>
      </p:sp>
      <p:sp>
        <p:nvSpPr>
          <p:cNvPr id="5" name="Content Placeholder 4"/>
          <p:cNvSpPr>
            <a:spLocks noGrp="1"/>
          </p:cNvSpPr>
          <p:nvPr>
            <p:ph idx="4294967295"/>
          </p:nvPr>
        </p:nvSpPr>
        <p:spPr>
          <a:xfrm>
            <a:off x="5159017" y="1058878"/>
            <a:ext cx="6575663" cy="4689475"/>
          </a:xfrm>
        </p:spPr>
        <p:txBody>
          <a:bodyPr/>
          <a:lstStyle/>
          <a:p>
            <a:pPr>
              <a:defRPr/>
            </a:pPr>
            <a:r>
              <a:rPr lang="en-US" b="1" dirty="0">
                <a:solidFill>
                  <a:schemeClr val="tx1">
                    <a:lumMod val="65000"/>
                    <a:lumOff val="35000"/>
                  </a:schemeClr>
                </a:solidFill>
              </a:rPr>
              <a:t>A side scan sonar can be used for a wide variety of survey operations. </a:t>
            </a:r>
          </a:p>
          <a:p>
            <a:pPr>
              <a:defRPr/>
            </a:pPr>
            <a:endParaRPr lang="en-US" dirty="0"/>
          </a:p>
          <a:p>
            <a:pPr marL="342900" indent="-342900">
              <a:buFont typeface="Arial" pitchFamily="34" charset="0"/>
              <a:buChar char="•"/>
              <a:defRPr/>
            </a:pPr>
            <a:r>
              <a:rPr lang="en-US" dirty="0">
                <a:solidFill>
                  <a:schemeClr val="tx1">
                    <a:lumMod val="65000"/>
                    <a:lumOff val="35000"/>
                  </a:schemeClr>
                </a:solidFill>
              </a:rPr>
              <a:t>Search and recovery</a:t>
            </a:r>
          </a:p>
          <a:p>
            <a:pPr marL="342900" indent="-342900">
              <a:buFont typeface="Arial" pitchFamily="34" charset="0"/>
              <a:buChar char="•"/>
              <a:defRPr/>
            </a:pPr>
            <a:r>
              <a:rPr lang="en-US" dirty="0">
                <a:solidFill>
                  <a:schemeClr val="tx1">
                    <a:lumMod val="65000"/>
                    <a:lumOff val="35000"/>
                  </a:schemeClr>
                </a:solidFill>
              </a:rPr>
              <a:t>Geological Identification</a:t>
            </a:r>
          </a:p>
          <a:p>
            <a:pPr marL="342900" indent="-342900">
              <a:buFont typeface="Arial" pitchFamily="34" charset="0"/>
              <a:buChar char="•"/>
              <a:defRPr/>
            </a:pPr>
            <a:r>
              <a:rPr lang="en-US" dirty="0">
                <a:solidFill>
                  <a:schemeClr val="tx1">
                    <a:lumMod val="65000"/>
                    <a:lumOff val="35000"/>
                  </a:schemeClr>
                </a:solidFill>
              </a:rPr>
              <a:t>Pre- and post-dredge surveys</a:t>
            </a:r>
          </a:p>
          <a:p>
            <a:pPr marL="342900" indent="-342900">
              <a:buFont typeface="Arial" pitchFamily="34" charset="0"/>
              <a:buChar char="•"/>
              <a:defRPr/>
            </a:pPr>
            <a:r>
              <a:rPr lang="en-US" dirty="0">
                <a:solidFill>
                  <a:schemeClr val="tx1">
                    <a:lumMod val="65000"/>
                    <a:lumOff val="35000"/>
                  </a:schemeClr>
                </a:solidFill>
              </a:rPr>
              <a:t>Target verification and location</a:t>
            </a:r>
          </a:p>
          <a:p>
            <a:pPr marL="342900" indent="-342900">
              <a:buFont typeface="Arial" pitchFamily="34" charset="0"/>
              <a:buChar char="•"/>
              <a:defRPr/>
            </a:pPr>
            <a:r>
              <a:rPr lang="en-US" dirty="0">
                <a:solidFill>
                  <a:schemeClr val="tx1">
                    <a:lumMod val="65000"/>
                    <a:lumOff val="35000"/>
                  </a:schemeClr>
                </a:solidFill>
              </a:rPr>
              <a:t>Useful tool for correlating and verifying bathymetric data</a:t>
            </a:r>
          </a:p>
          <a:p>
            <a:pPr>
              <a:defRPr/>
            </a:pPr>
            <a:endParaRPr lang="en-US" dirty="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t="35239" b="14285"/>
          <a:stretch>
            <a:fillRect/>
          </a:stretch>
        </p:blipFill>
        <p:spPr bwMode="auto">
          <a:xfrm rot="5400000">
            <a:off x="571461" y="1587964"/>
            <a:ext cx="4930735" cy="330846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6002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Side Scan in HYPACK </a:t>
            </a:r>
          </a:p>
        </p:txBody>
      </p:sp>
      <p:sp>
        <p:nvSpPr>
          <p:cNvPr id="8" name="TextBox 7"/>
          <p:cNvSpPr txBox="1"/>
          <p:nvPr/>
        </p:nvSpPr>
        <p:spPr>
          <a:xfrm>
            <a:off x="1867245" y="4903430"/>
            <a:ext cx="7257308" cy="1200329"/>
          </a:xfrm>
          <a:prstGeom prst="rect">
            <a:avLst/>
          </a:prstGeom>
          <a:noFill/>
        </p:spPr>
        <p:txBody>
          <a:bodyPr wrap="none" rtlCol="0">
            <a:spAutoFit/>
          </a:bodyPr>
          <a:lstStyle/>
          <a:p>
            <a:pPr marL="285750" indent="-285750">
              <a:buFont typeface="Arial" panose="020B0604020202020204" pitchFamily="34" charset="0"/>
              <a:buChar char="•"/>
            </a:pPr>
            <a:r>
              <a:rPr lang="en-US" dirty="0">
                <a:solidFill>
                  <a:schemeClr val="tx1">
                    <a:lumMod val="65000"/>
                    <a:lumOff val="35000"/>
                  </a:schemeClr>
                </a:solidFill>
              </a:rPr>
              <a:t>Load raw side scan data – HSX, HS2, XTF, JSF, SDF, or CM2 files</a:t>
            </a:r>
          </a:p>
          <a:p>
            <a:pPr marL="285750" indent="-285750">
              <a:buFont typeface="Arial" panose="020B0604020202020204" pitchFamily="34" charset="0"/>
              <a:buChar char="•"/>
            </a:pPr>
            <a:r>
              <a:rPr lang="en-US" dirty="0">
                <a:solidFill>
                  <a:schemeClr val="tx1">
                    <a:lumMod val="65000"/>
                    <a:lumOff val="35000"/>
                  </a:schemeClr>
                </a:solidFill>
              </a:rPr>
              <a:t>Adjust bottom tracking, smooth heading</a:t>
            </a:r>
          </a:p>
          <a:p>
            <a:pPr marL="285750" indent="-285750">
              <a:buFont typeface="Arial" panose="020B0604020202020204" pitchFamily="34" charset="0"/>
              <a:buChar char="•"/>
            </a:pPr>
            <a:r>
              <a:rPr lang="en-US" dirty="0">
                <a:solidFill>
                  <a:schemeClr val="tx1">
                    <a:lumMod val="65000"/>
                    <a:lumOff val="35000"/>
                  </a:schemeClr>
                </a:solidFill>
              </a:rPr>
              <a:t>Create mosaic of the data </a:t>
            </a:r>
          </a:p>
          <a:p>
            <a:pPr marL="285750" indent="-285750">
              <a:buFont typeface="Arial" panose="020B0604020202020204" pitchFamily="34" charset="0"/>
              <a:buChar char="•"/>
            </a:pPr>
            <a:endParaRPr lang="en-US" dirty="0">
              <a:solidFill>
                <a:schemeClr val="tx1">
                  <a:lumMod val="65000"/>
                  <a:lumOff val="35000"/>
                </a:schemeClr>
              </a:solidFill>
            </a:endParaRPr>
          </a:p>
        </p:txBody>
      </p:sp>
      <p:grpSp>
        <p:nvGrpSpPr>
          <p:cNvPr id="9" name="Group 8"/>
          <p:cNvGrpSpPr/>
          <p:nvPr/>
        </p:nvGrpSpPr>
        <p:grpSpPr>
          <a:xfrm>
            <a:off x="1867245" y="1227578"/>
            <a:ext cx="8457509" cy="3307241"/>
            <a:chOff x="347472" y="1652693"/>
            <a:chExt cx="8457509" cy="3307241"/>
          </a:xfrm>
        </p:grpSpPr>
        <p:pic>
          <p:nvPicPr>
            <p:cNvPr id="4" name="Picture 3">
              <a:extLst>
                <a:ext uri="{FF2B5EF4-FFF2-40B4-BE49-F238E27FC236}">
                  <a16:creationId xmlns:a16="http://schemas.microsoft.com/office/drawing/2014/main" id="{B5670DD6-A851-4FC1-88D3-0F9F2ADC07B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47472" y="1652693"/>
              <a:ext cx="8457509" cy="3307241"/>
            </a:xfrm>
            <a:prstGeom prst="rect">
              <a:avLst/>
            </a:prstGeom>
            <a:ln>
              <a:solidFill>
                <a:schemeClr val="tx1">
                  <a:lumMod val="65000"/>
                  <a:lumOff val="35000"/>
                </a:schemeClr>
              </a:solidFill>
            </a:ln>
            <a:effectLst/>
          </p:spPr>
        </p:pic>
        <p:pic>
          <p:nvPicPr>
            <p:cNvPr id="5" name="Picture 4">
              <a:extLst>
                <a:ext uri="{FF2B5EF4-FFF2-40B4-BE49-F238E27FC236}">
                  <a16:creationId xmlns:a16="http://schemas.microsoft.com/office/drawing/2014/main" id="{4BA7DA51-9021-419E-B1A4-63D543E65C44}"/>
                </a:ext>
              </a:extLst>
            </p:cNvPr>
            <p:cNvPicPr>
              <a:picLocks noChangeAspect="1"/>
            </p:cNvPicPr>
            <p:nvPr/>
          </p:nvPicPr>
          <p:blipFill rotWithShape="1">
            <a:blip r:embed="rId3">
              <a:extLst>
                <a:ext uri="{28A0092B-C50C-407E-A947-70E740481C1C}">
                  <a14:useLocalDpi xmlns:a14="http://schemas.microsoft.com/office/drawing/2010/main"/>
                </a:ext>
              </a:extLst>
            </a:blip>
            <a:srcRect l="24296" t="13387"/>
            <a:stretch/>
          </p:blipFill>
          <p:spPr>
            <a:xfrm>
              <a:off x="5783217" y="2044834"/>
              <a:ext cx="3001445" cy="1411713"/>
            </a:xfrm>
            <a:prstGeom prst="rect">
              <a:avLst/>
            </a:prstGeom>
            <a:ln>
              <a:solidFill>
                <a:schemeClr val="tx1">
                  <a:lumMod val="65000"/>
                  <a:lumOff val="35000"/>
                </a:schemeClr>
              </a:solidFill>
            </a:ln>
            <a:effectLst/>
          </p:spPr>
        </p:pic>
      </p:grpSp>
    </p:spTree>
    <p:extLst>
      <p:ext uri="{BB962C8B-B14F-4D97-AF65-F5344CB8AC3E}">
        <p14:creationId xmlns:p14="http://schemas.microsoft.com/office/powerpoint/2010/main" val="1321607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GNSS – Determining Position Geometry</a:t>
            </a:r>
          </a:p>
        </p:txBody>
      </p:sp>
      <p:sp>
        <p:nvSpPr>
          <p:cNvPr id="6" name="TextBox 5"/>
          <p:cNvSpPr txBox="1"/>
          <p:nvPr/>
        </p:nvSpPr>
        <p:spPr>
          <a:xfrm>
            <a:off x="457082" y="1099665"/>
            <a:ext cx="3387313" cy="4247317"/>
          </a:xfrm>
          <a:prstGeom prst="rect">
            <a:avLst/>
          </a:prstGeom>
          <a:noFill/>
        </p:spPr>
        <p:txBody>
          <a:bodyPr wrap="square" rtlCol="0">
            <a:spAutoFit/>
          </a:bodyPr>
          <a:lstStyle/>
          <a:p>
            <a:r>
              <a:rPr lang="en-US" dirty="0">
                <a:solidFill>
                  <a:schemeClr val="tx1">
                    <a:lumMod val="65000"/>
                    <a:lumOff val="35000"/>
                  </a:schemeClr>
                </a:solidFill>
              </a:rPr>
              <a:t>The spread of satellites determines the quality of the position (DOPs). </a:t>
            </a:r>
          </a:p>
          <a:p>
            <a:endParaRPr lang="en-US" dirty="0">
              <a:solidFill>
                <a:schemeClr val="tx1">
                  <a:lumMod val="65000"/>
                  <a:lumOff val="35000"/>
                </a:schemeClr>
              </a:solidFill>
            </a:endParaRPr>
          </a:p>
          <a:p>
            <a:r>
              <a:rPr lang="en-US" dirty="0">
                <a:solidFill>
                  <a:schemeClr val="tx1">
                    <a:lumMod val="65000"/>
                    <a:lumOff val="35000"/>
                  </a:schemeClr>
                </a:solidFill>
              </a:rPr>
              <a:t>Satellites too low on the horizon can provide errors as well as satellites too close together. </a:t>
            </a:r>
          </a:p>
          <a:p>
            <a:endParaRPr lang="en-US" dirty="0">
              <a:solidFill>
                <a:schemeClr val="tx1">
                  <a:lumMod val="65000"/>
                  <a:lumOff val="35000"/>
                </a:schemeClr>
              </a:solidFill>
            </a:endParaRPr>
          </a:p>
          <a:p>
            <a:r>
              <a:rPr lang="en-US" dirty="0">
                <a:solidFill>
                  <a:schemeClr val="tx1">
                    <a:lumMod val="65000"/>
                    <a:lumOff val="35000"/>
                  </a:schemeClr>
                </a:solidFill>
              </a:rPr>
              <a:t>Elevation masking is used to prevent satellites low on the horizon from causing error in the position.</a:t>
            </a:r>
          </a:p>
          <a:p>
            <a:endParaRPr lang="en-US" dirty="0">
              <a:solidFill>
                <a:schemeClr val="tx1">
                  <a:lumMod val="65000"/>
                  <a:lumOff val="35000"/>
                </a:schemeClr>
              </a:solidFill>
            </a:endParaRPr>
          </a:p>
          <a:p>
            <a:endParaRPr lang="en-US" dirty="0">
              <a:solidFill>
                <a:schemeClr val="tx1">
                  <a:lumMod val="65000"/>
                  <a:lumOff val="35000"/>
                </a:schemeClr>
              </a:solidFill>
            </a:endParaRPr>
          </a:p>
        </p:txBody>
      </p:sp>
      <p:cxnSp>
        <p:nvCxnSpPr>
          <p:cNvPr id="18" name="Straight Connector 17"/>
          <p:cNvCxnSpPr/>
          <p:nvPr/>
        </p:nvCxnSpPr>
        <p:spPr>
          <a:xfrm>
            <a:off x="8094404" y="1458658"/>
            <a:ext cx="24938" cy="5087389"/>
          </a:xfrm>
          <a:prstGeom prst="line">
            <a:avLst/>
          </a:prstGeom>
          <a:ln>
            <a:solidFill>
              <a:srgbClr val="008BB3"/>
            </a:solidFill>
          </a:ln>
        </p:spPr>
        <p:style>
          <a:lnRef idx="2">
            <a:schemeClr val="accent1"/>
          </a:lnRef>
          <a:fillRef idx="0">
            <a:schemeClr val="accent1"/>
          </a:fillRef>
          <a:effectRef idx="1">
            <a:schemeClr val="accent1"/>
          </a:effectRef>
          <a:fontRef idx="minor">
            <a:schemeClr val="tx1"/>
          </a:fontRef>
        </p:style>
      </p:cxnSp>
      <p:grpSp>
        <p:nvGrpSpPr>
          <p:cNvPr id="29" name="Group 28"/>
          <p:cNvGrpSpPr/>
          <p:nvPr/>
        </p:nvGrpSpPr>
        <p:grpSpPr>
          <a:xfrm>
            <a:off x="4841830" y="2775494"/>
            <a:ext cx="2838238" cy="2975384"/>
            <a:chOff x="5004293" y="2743772"/>
            <a:chExt cx="2838238" cy="2975384"/>
          </a:xfrm>
        </p:grpSpPr>
        <p:grpSp>
          <p:nvGrpSpPr>
            <p:cNvPr id="7" name="Group 6"/>
            <p:cNvGrpSpPr/>
            <p:nvPr/>
          </p:nvGrpSpPr>
          <p:grpSpPr>
            <a:xfrm>
              <a:off x="5416138" y="4637775"/>
              <a:ext cx="768531" cy="666427"/>
              <a:chOff x="489714" y="1236372"/>
              <a:chExt cx="1674684" cy="1244944"/>
            </a:xfrm>
          </p:grpSpPr>
          <p:pic>
            <p:nvPicPr>
              <p:cNvPr id="8" name="Picture 7"/>
              <p:cNvPicPr>
                <a:picLocks noChangeAspect="1"/>
              </p:cNvPicPr>
              <p:nvPr/>
            </p:nvPicPr>
            <p:blipFill>
              <a:blip r:embed="rId2"/>
              <a:stretch>
                <a:fillRect/>
              </a:stretch>
            </p:blipFill>
            <p:spPr>
              <a:xfrm>
                <a:off x="489714" y="1716550"/>
                <a:ext cx="681647" cy="449707"/>
              </a:xfrm>
              <a:prstGeom prst="rect">
                <a:avLst/>
              </a:prstGeom>
            </p:spPr>
          </p:pic>
          <p:pic>
            <p:nvPicPr>
              <p:cNvPr id="9" name="Picture 8"/>
              <p:cNvPicPr>
                <a:picLocks noChangeAspect="1"/>
              </p:cNvPicPr>
              <p:nvPr/>
            </p:nvPicPr>
            <p:blipFill>
              <a:blip r:embed="rId2"/>
              <a:stretch>
                <a:fillRect/>
              </a:stretch>
            </p:blipFill>
            <p:spPr>
              <a:xfrm>
                <a:off x="986233" y="2031609"/>
                <a:ext cx="681647" cy="449707"/>
              </a:xfrm>
              <a:prstGeom prst="rect">
                <a:avLst/>
              </a:prstGeom>
            </p:spPr>
          </p:pic>
          <p:pic>
            <p:nvPicPr>
              <p:cNvPr id="10" name="Picture 9"/>
              <p:cNvPicPr>
                <a:picLocks noChangeAspect="1"/>
              </p:cNvPicPr>
              <p:nvPr/>
            </p:nvPicPr>
            <p:blipFill>
              <a:blip r:embed="rId2"/>
              <a:stretch>
                <a:fillRect/>
              </a:stretch>
            </p:blipFill>
            <p:spPr>
              <a:xfrm>
                <a:off x="830537" y="1236372"/>
                <a:ext cx="681647" cy="449707"/>
              </a:xfrm>
              <a:prstGeom prst="rect">
                <a:avLst/>
              </a:prstGeom>
            </p:spPr>
          </p:pic>
          <p:pic>
            <p:nvPicPr>
              <p:cNvPr id="11" name="Picture 10"/>
              <p:cNvPicPr>
                <a:picLocks noChangeAspect="1"/>
              </p:cNvPicPr>
              <p:nvPr/>
            </p:nvPicPr>
            <p:blipFill>
              <a:blip r:embed="rId2"/>
              <a:stretch>
                <a:fillRect/>
              </a:stretch>
            </p:blipFill>
            <p:spPr>
              <a:xfrm>
                <a:off x="1482751" y="1491696"/>
                <a:ext cx="681647" cy="449707"/>
              </a:xfrm>
              <a:prstGeom prst="rect">
                <a:avLst/>
              </a:prstGeom>
            </p:spPr>
          </p:pic>
        </p:grpSp>
        <p:grpSp>
          <p:nvGrpSpPr>
            <p:cNvPr id="24" name="Group 23"/>
            <p:cNvGrpSpPr/>
            <p:nvPr/>
          </p:nvGrpSpPr>
          <p:grpSpPr>
            <a:xfrm>
              <a:off x="5004293" y="2743772"/>
              <a:ext cx="2838238" cy="2975384"/>
              <a:chOff x="3911698" y="2868463"/>
              <a:chExt cx="2838238" cy="2975384"/>
            </a:xfrm>
          </p:grpSpPr>
          <p:sp>
            <p:nvSpPr>
              <p:cNvPr id="21" name="Flowchart: Or 20"/>
              <p:cNvSpPr/>
              <p:nvPr/>
            </p:nvSpPr>
            <p:spPr>
              <a:xfrm>
                <a:off x="3911698" y="3193110"/>
                <a:ext cx="2838238" cy="2650737"/>
              </a:xfrm>
              <a:prstGeom prst="flowChartOr">
                <a:avLst/>
              </a:prstGeom>
              <a:noFill/>
              <a:ln w="12700">
                <a:solidFill>
                  <a:srgbClr val="008BB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5159908" y="2868463"/>
                <a:ext cx="383531" cy="369332"/>
              </a:xfrm>
              <a:prstGeom prst="rect">
                <a:avLst/>
              </a:prstGeom>
              <a:noFill/>
            </p:spPr>
            <p:txBody>
              <a:bodyPr wrap="square" rtlCol="0">
                <a:spAutoFit/>
              </a:bodyPr>
              <a:lstStyle/>
              <a:p>
                <a:r>
                  <a:rPr lang="en-US" dirty="0"/>
                  <a:t>N</a:t>
                </a:r>
              </a:p>
            </p:txBody>
          </p:sp>
          <p:sp>
            <p:nvSpPr>
              <p:cNvPr id="23" name="Oval 22"/>
              <p:cNvSpPr/>
              <p:nvPr/>
            </p:nvSpPr>
            <p:spPr>
              <a:xfrm>
                <a:off x="4387138" y="3608062"/>
                <a:ext cx="1887357" cy="1820831"/>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0" name="Group 29"/>
          <p:cNvGrpSpPr/>
          <p:nvPr/>
        </p:nvGrpSpPr>
        <p:grpSpPr>
          <a:xfrm>
            <a:off x="8640037" y="2775494"/>
            <a:ext cx="2838238" cy="2975384"/>
            <a:chOff x="8979560" y="2821358"/>
            <a:chExt cx="2838238" cy="2975384"/>
          </a:xfrm>
        </p:grpSpPr>
        <p:pic>
          <p:nvPicPr>
            <p:cNvPr id="13" name="Picture 12"/>
            <p:cNvPicPr>
              <a:picLocks noChangeAspect="1"/>
            </p:cNvPicPr>
            <p:nvPr/>
          </p:nvPicPr>
          <p:blipFill>
            <a:blip r:embed="rId2"/>
            <a:stretch>
              <a:fillRect/>
            </a:stretch>
          </p:blipFill>
          <p:spPr>
            <a:xfrm>
              <a:off x="9605637" y="3708875"/>
              <a:ext cx="400594" cy="264286"/>
            </a:xfrm>
            <a:prstGeom prst="rect">
              <a:avLst/>
            </a:prstGeom>
          </p:spPr>
        </p:pic>
        <p:pic>
          <p:nvPicPr>
            <p:cNvPr id="14" name="Picture 13"/>
            <p:cNvPicPr>
              <a:picLocks noChangeAspect="1"/>
            </p:cNvPicPr>
            <p:nvPr/>
          </p:nvPicPr>
          <p:blipFill>
            <a:blip r:embed="rId2"/>
            <a:stretch>
              <a:fillRect/>
            </a:stretch>
          </p:blipFill>
          <p:spPr>
            <a:xfrm>
              <a:off x="9605637" y="4774452"/>
              <a:ext cx="400594" cy="264286"/>
            </a:xfrm>
            <a:prstGeom prst="rect">
              <a:avLst/>
            </a:prstGeom>
          </p:spPr>
        </p:pic>
        <p:pic>
          <p:nvPicPr>
            <p:cNvPr id="15" name="Picture 14"/>
            <p:cNvPicPr>
              <a:picLocks noChangeAspect="1"/>
            </p:cNvPicPr>
            <p:nvPr/>
          </p:nvPicPr>
          <p:blipFill>
            <a:blip r:embed="rId2"/>
            <a:stretch>
              <a:fillRect/>
            </a:stretch>
          </p:blipFill>
          <p:spPr>
            <a:xfrm>
              <a:off x="10589622" y="4835098"/>
              <a:ext cx="400594" cy="264286"/>
            </a:xfrm>
            <a:prstGeom prst="rect">
              <a:avLst/>
            </a:prstGeom>
          </p:spPr>
        </p:pic>
        <p:pic>
          <p:nvPicPr>
            <p:cNvPr id="16" name="Picture 15"/>
            <p:cNvPicPr>
              <a:picLocks noChangeAspect="1"/>
            </p:cNvPicPr>
            <p:nvPr/>
          </p:nvPicPr>
          <p:blipFill>
            <a:blip r:embed="rId2"/>
            <a:stretch>
              <a:fillRect/>
            </a:stretch>
          </p:blipFill>
          <p:spPr>
            <a:xfrm>
              <a:off x="10743910" y="3933858"/>
              <a:ext cx="400594" cy="264286"/>
            </a:xfrm>
            <a:prstGeom prst="rect">
              <a:avLst/>
            </a:prstGeom>
          </p:spPr>
        </p:pic>
        <p:grpSp>
          <p:nvGrpSpPr>
            <p:cNvPr id="25" name="Group 24"/>
            <p:cNvGrpSpPr/>
            <p:nvPr/>
          </p:nvGrpSpPr>
          <p:grpSpPr>
            <a:xfrm>
              <a:off x="8979560" y="2821358"/>
              <a:ext cx="2838238" cy="2975384"/>
              <a:chOff x="3911698" y="2868463"/>
              <a:chExt cx="2838238" cy="2975384"/>
            </a:xfrm>
          </p:grpSpPr>
          <p:sp>
            <p:nvSpPr>
              <p:cNvPr id="26" name="Flowchart: Or 25"/>
              <p:cNvSpPr/>
              <p:nvPr/>
            </p:nvSpPr>
            <p:spPr>
              <a:xfrm>
                <a:off x="3911698" y="3193110"/>
                <a:ext cx="2838238" cy="2650737"/>
              </a:xfrm>
              <a:prstGeom prst="flowChartOr">
                <a:avLst/>
              </a:prstGeom>
              <a:noFill/>
              <a:ln w="12700">
                <a:solidFill>
                  <a:srgbClr val="008BB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p:nvSpPr>
            <p:spPr>
              <a:xfrm>
                <a:off x="5159908" y="2868463"/>
                <a:ext cx="383531" cy="369332"/>
              </a:xfrm>
              <a:prstGeom prst="rect">
                <a:avLst/>
              </a:prstGeom>
              <a:noFill/>
            </p:spPr>
            <p:txBody>
              <a:bodyPr wrap="square" rtlCol="0">
                <a:spAutoFit/>
              </a:bodyPr>
              <a:lstStyle/>
              <a:p>
                <a:r>
                  <a:rPr lang="en-US" dirty="0"/>
                  <a:t>N</a:t>
                </a:r>
              </a:p>
            </p:txBody>
          </p:sp>
          <p:sp>
            <p:nvSpPr>
              <p:cNvPr id="28" name="Oval 27"/>
              <p:cNvSpPr/>
              <p:nvPr/>
            </p:nvSpPr>
            <p:spPr>
              <a:xfrm>
                <a:off x="4387138" y="3608062"/>
                <a:ext cx="1887357" cy="1820831"/>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1" name="TextBox 30"/>
          <p:cNvSpPr txBox="1"/>
          <p:nvPr/>
        </p:nvSpPr>
        <p:spPr>
          <a:xfrm>
            <a:off x="5025126" y="1767838"/>
            <a:ext cx="2896890" cy="923330"/>
          </a:xfrm>
          <a:prstGeom prst="rect">
            <a:avLst/>
          </a:prstGeom>
          <a:noFill/>
        </p:spPr>
        <p:txBody>
          <a:bodyPr wrap="square" rtlCol="0">
            <a:spAutoFit/>
          </a:bodyPr>
          <a:lstStyle/>
          <a:p>
            <a:r>
              <a:rPr lang="en-US" dirty="0" err="1"/>
              <a:t>Skyplot</a:t>
            </a:r>
            <a:r>
              <a:rPr lang="en-US" dirty="0"/>
              <a:t> showing bad geometry and poor positioning (high DOPs)</a:t>
            </a:r>
          </a:p>
        </p:txBody>
      </p:sp>
      <p:sp>
        <p:nvSpPr>
          <p:cNvPr id="32" name="TextBox 31"/>
          <p:cNvSpPr txBox="1"/>
          <p:nvPr/>
        </p:nvSpPr>
        <p:spPr>
          <a:xfrm>
            <a:off x="8838028" y="1761857"/>
            <a:ext cx="2896890" cy="923330"/>
          </a:xfrm>
          <a:prstGeom prst="rect">
            <a:avLst/>
          </a:prstGeom>
          <a:noFill/>
        </p:spPr>
        <p:txBody>
          <a:bodyPr wrap="square" rtlCol="0">
            <a:spAutoFit/>
          </a:bodyPr>
          <a:lstStyle/>
          <a:p>
            <a:r>
              <a:rPr lang="en-US" dirty="0" err="1"/>
              <a:t>Skyplot</a:t>
            </a:r>
            <a:r>
              <a:rPr lang="en-US" dirty="0"/>
              <a:t> showing good geometry and good positioning (low DOPs)</a:t>
            </a:r>
          </a:p>
        </p:txBody>
      </p:sp>
    </p:spTree>
    <p:extLst>
      <p:ext uri="{BB962C8B-B14F-4D97-AF65-F5344CB8AC3E}">
        <p14:creationId xmlns:p14="http://schemas.microsoft.com/office/powerpoint/2010/main" val="1247828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Magnetometers </a:t>
            </a:r>
          </a:p>
        </p:txBody>
      </p:sp>
    </p:spTree>
    <p:extLst>
      <p:ext uri="{BB962C8B-B14F-4D97-AF65-F5344CB8AC3E}">
        <p14:creationId xmlns:p14="http://schemas.microsoft.com/office/powerpoint/2010/main" val="20568811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Magnetometer Survey Concerns</a:t>
            </a:r>
          </a:p>
        </p:txBody>
      </p:sp>
      <p:pic>
        <p:nvPicPr>
          <p:cNvPr id="6" name="Picture 5"/>
          <p:cNvPicPr>
            <a:picLocks noChangeAspect="1"/>
          </p:cNvPicPr>
          <p:nvPr/>
        </p:nvPicPr>
        <p:blipFill>
          <a:blip r:embed="rId2"/>
          <a:stretch>
            <a:fillRect/>
          </a:stretch>
        </p:blipFill>
        <p:spPr>
          <a:xfrm>
            <a:off x="383506" y="1286946"/>
            <a:ext cx="5800725" cy="4106933"/>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1096242246"/>
              </p:ext>
            </p:extLst>
          </p:nvPr>
        </p:nvGraphicFramePr>
        <p:xfrm>
          <a:off x="6320589" y="3922301"/>
          <a:ext cx="5673200" cy="1112520"/>
        </p:xfrm>
        <a:graphic>
          <a:graphicData uri="http://schemas.openxmlformats.org/drawingml/2006/table">
            <a:tbl>
              <a:tblPr firstRow="1" bandRow="1">
                <a:tableStyleId>{5C22544A-7EE6-4342-B048-85BDC9FD1C3A}</a:tableStyleId>
              </a:tblPr>
              <a:tblGrid>
                <a:gridCol w="1152368">
                  <a:extLst>
                    <a:ext uri="{9D8B030D-6E8A-4147-A177-3AD203B41FA5}">
                      <a16:colId xmlns:a16="http://schemas.microsoft.com/office/drawing/2014/main" val="20000"/>
                    </a:ext>
                  </a:extLst>
                </a:gridCol>
                <a:gridCol w="1019192">
                  <a:extLst>
                    <a:ext uri="{9D8B030D-6E8A-4147-A177-3AD203B41FA5}">
                      <a16:colId xmlns:a16="http://schemas.microsoft.com/office/drawing/2014/main" val="20001"/>
                    </a:ext>
                  </a:extLst>
                </a:gridCol>
                <a:gridCol w="854735">
                  <a:extLst>
                    <a:ext uri="{9D8B030D-6E8A-4147-A177-3AD203B41FA5}">
                      <a16:colId xmlns:a16="http://schemas.microsoft.com/office/drawing/2014/main" val="20002"/>
                    </a:ext>
                  </a:extLst>
                </a:gridCol>
                <a:gridCol w="838186">
                  <a:extLst>
                    <a:ext uri="{9D8B030D-6E8A-4147-A177-3AD203B41FA5}">
                      <a16:colId xmlns:a16="http://schemas.microsoft.com/office/drawing/2014/main" val="20003"/>
                    </a:ext>
                  </a:extLst>
                </a:gridCol>
                <a:gridCol w="863185">
                  <a:extLst>
                    <a:ext uri="{9D8B030D-6E8A-4147-A177-3AD203B41FA5}">
                      <a16:colId xmlns:a16="http://schemas.microsoft.com/office/drawing/2014/main" val="20004"/>
                    </a:ext>
                  </a:extLst>
                </a:gridCol>
                <a:gridCol w="945534">
                  <a:extLst>
                    <a:ext uri="{9D8B030D-6E8A-4147-A177-3AD203B41FA5}">
                      <a16:colId xmlns:a16="http://schemas.microsoft.com/office/drawing/2014/main" val="20005"/>
                    </a:ext>
                  </a:extLst>
                </a:gridCol>
              </a:tblGrid>
              <a:tr h="370840">
                <a:tc>
                  <a:txBody>
                    <a:bodyPr/>
                    <a:lstStyle/>
                    <a:p>
                      <a:endParaRPr lang="en-US" sz="1600" dirty="0"/>
                    </a:p>
                  </a:txBody>
                  <a:tcPr/>
                </a:tc>
                <a:tc>
                  <a:txBody>
                    <a:bodyPr/>
                    <a:lstStyle/>
                    <a:p>
                      <a:pPr algn="ctr"/>
                      <a:r>
                        <a:rPr lang="en-US" sz="1600" dirty="0"/>
                        <a:t>0M</a:t>
                      </a:r>
                    </a:p>
                  </a:txBody>
                  <a:tcPr/>
                </a:tc>
                <a:tc>
                  <a:txBody>
                    <a:bodyPr/>
                    <a:lstStyle/>
                    <a:p>
                      <a:pPr algn="ctr"/>
                      <a:r>
                        <a:rPr lang="en-US" sz="1600" dirty="0"/>
                        <a:t>15M</a:t>
                      </a:r>
                    </a:p>
                  </a:txBody>
                  <a:tcPr/>
                </a:tc>
                <a:tc>
                  <a:txBody>
                    <a:bodyPr/>
                    <a:lstStyle/>
                    <a:p>
                      <a:pPr algn="ctr"/>
                      <a:r>
                        <a:rPr lang="en-US" sz="1600" dirty="0"/>
                        <a:t>20M</a:t>
                      </a:r>
                    </a:p>
                  </a:txBody>
                  <a:tcPr/>
                </a:tc>
                <a:tc>
                  <a:txBody>
                    <a:bodyPr/>
                    <a:lstStyle/>
                    <a:p>
                      <a:pPr algn="ctr"/>
                      <a:r>
                        <a:rPr lang="en-US" sz="1600" dirty="0"/>
                        <a:t>30M</a:t>
                      </a:r>
                    </a:p>
                  </a:txBody>
                  <a:tcPr/>
                </a:tc>
                <a:tc>
                  <a:txBody>
                    <a:bodyPr/>
                    <a:lstStyle/>
                    <a:p>
                      <a:pPr algn="ctr"/>
                      <a:r>
                        <a:rPr lang="en-US" sz="1600" dirty="0"/>
                        <a:t>50M</a:t>
                      </a:r>
                    </a:p>
                  </a:txBody>
                  <a:tcPr/>
                </a:tc>
                <a:extLst>
                  <a:ext uri="{0D108BD9-81ED-4DB2-BD59-A6C34878D82A}">
                    <a16:rowId xmlns:a16="http://schemas.microsoft.com/office/drawing/2014/main" val="10000"/>
                  </a:ext>
                </a:extLst>
              </a:tr>
              <a:tr h="370840">
                <a:tc>
                  <a:txBody>
                    <a:bodyPr/>
                    <a:lstStyle/>
                    <a:p>
                      <a:r>
                        <a:rPr lang="en-US" sz="1600" dirty="0"/>
                        <a:t>Offset</a:t>
                      </a:r>
                    </a:p>
                  </a:txBody>
                  <a:tcPr/>
                </a:tc>
                <a:tc>
                  <a:txBody>
                    <a:bodyPr/>
                    <a:lstStyle/>
                    <a:p>
                      <a:pPr algn="ctr"/>
                      <a:r>
                        <a:rPr lang="en-US" sz="1600" dirty="0"/>
                        <a:t>0 M</a:t>
                      </a:r>
                    </a:p>
                  </a:txBody>
                  <a:tcPr/>
                </a:tc>
                <a:tc>
                  <a:txBody>
                    <a:bodyPr/>
                    <a:lstStyle/>
                    <a:p>
                      <a:pPr algn="ctr"/>
                      <a:r>
                        <a:rPr lang="en-US" sz="1600" dirty="0"/>
                        <a:t>7.5 M</a:t>
                      </a:r>
                    </a:p>
                  </a:txBody>
                  <a:tcPr/>
                </a:tc>
                <a:tc>
                  <a:txBody>
                    <a:bodyPr/>
                    <a:lstStyle/>
                    <a:p>
                      <a:pPr algn="ctr"/>
                      <a:r>
                        <a:rPr lang="en-US" sz="1600" dirty="0"/>
                        <a:t>10 M</a:t>
                      </a:r>
                    </a:p>
                  </a:txBody>
                  <a:tcPr/>
                </a:tc>
                <a:tc>
                  <a:txBody>
                    <a:bodyPr/>
                    <a:lstStyle/>
                    <a:p>
                      <a:pPr algn="ctr"/>
                      <a:r>
                        <a:rPr lang="en-US" sz="1600" dirty="0"/>
                        <a:t>15 M</a:t>
                      </a:r>
                    </a:p>
                  </a:txBody>
                  <a:tcPr/>
                </a:tc>
                <a:tc>
                  <a:txBody>
                    <a:bodyPr/>
                    <a:lstStyle/>
                    <a:p>
                      <a:pPr algn="ctr"/>
                      <a:r>
                        <a:rPr lang="en-US" sz="1600" dirty="0"/>
                        <a:t>25 M</a:t>
                      </a:r>
                    </a:p>
                  </a:txBody>
                  <a:tcPr/>
                </a:tc>
                <a:extLst>
                  <a:ext uri="{0D108BD9-81ED-4DB2-BD59-A6C34878D82A}">
                    <a16:rowId xmlns:a16="http://schemas.microsoft.com/office/drawing/2014/main" val="10001"/>
                  </a:ext>
                </a:extLst>
              </a:tr>
              <a:tr h="370840">
                <a:tc>
                  <a:txBody>
                    <a:bodyPr/>
                    <a:lstStyle/>
                    <a:p>
                      <a:r>
                        <a:rPr lang="en-US" sz="1600" dirty="0"/>
                        <a:t>Gamma</a:t>
                      </a:r>
                    </a:p>
                  </a:txBody>
                  <a:tcPr/>
                </a:tc>
                <a:tc>
                  <a:txBody>
                    <a:bodyPr/>
                    <a:lstStyle/>
                    <a:p>
                      <a:pPr algn="ctr"/>
                      <a:r>
                        <a:rPr lang="en-US" sz="1600" dirty="0"/>
                        <a:t>277.78</a:t>
                      </a:r>
                    </a:p>
                  </a:txBody>
                  <a:tcPr/>
                </a:tc>
                <a:tc>
                  <a:txBody>
                    <a:bodyPr/>
                    <a:lstStyle/>
                    <a:p>
                      <a:pPr algn="ctr"/>
                      <a:r>
                        <a:rPr lang="en-US" sz="1600" dirty="0"/>
                        <a:t>67.72</a:t>
                      </a:r>
                    </a:p>
                  </a:txBody>
                  <a:tcPr/>
                </a:tc>
                <a:tc>
                  <a:txBody>
                    <a:bodyPr/>
                    <a:lstStyle/>
                    <a:p>
                      <a:pPr algn="ctr"/>
                      <a:r>
                        <a:rPr lang="en-US" sz="1600" dirty="0"/>
                        <a:t>37.38</a:t>
                      </a:r>
                    </a:p>
                  </a:txBody>
                  <a:tcPr/>
                </a:tc>
                <a:tc>
                  <a:txBody>
                    <a:bodyPr/>
                    <a:lstStyle/>
                    <a:p>
                      <a:pPr algn="ctr"/>
                      <a:r>
                        <a:rPr lang="en-US" sz="1600" dirty="0"/>
                        <a:t>14.23</a:t>
                      </a:r>
                    </a:p>
                  </a:txBody>
                  <a:tcPr/>
                </a:tc>
                <a:tc>
                  <a:txBody>
                    <a:bodyPr/>
                    <a:lstStyle/>
                    <a:p>
                      <a:pPr algn="ctr"/>
                      <a:r>
                        <a:rPr lang="en-US" sz="1600" dirty="0"/>
                        <a:t>3.53</a:t>
                      </a:r>
                    </a:p>
                  </a:txBody>
                  <a:tcPr/>
                </a:tc>
                <a:extLst>
                  <a:ext uri="{0D108BD9-81ED-4DB2-BD59-A6C34878D82A}">
                    <a16:rowId xmlns:a16="http://schemas.microsoft.com/office/drawing/2014/main" val="10002"/>
                  </a:ext>
                </a:extLst>
              </a:tr>
            </a:tbl>
          </a:graphicData>
        </a:graphic>
      </p:graphicFrame>
      <p:sp>
        <p:nvSpPr>
          <p:cNvPr id="8" name="TextBox 7"/>
          <p:cNvSpPr txBox="1"/>
          <p:nvPr/>
        </p:nvSpPr>
        <p:spPr>
          <a:xfrm>
            <a:off x="6521116" y="1586087"/>
            <a:ext cx="5414210" cy="1754326"/>
          </a:xfrm>
          <a:prstGeom prst="rect">
            <a:avLst/>
          </a:prstGeom>
          <a:noFill/>
        </p:spPr>
        <p:txBody>
          <a:bodyPr wrap="square" rtlCol="0">
            <a:spAutoFit/>
          </a:bodyPr>
          <a:lstStyle/>
          <a:p>
            <a:r>
              <a:rPr lang="en-US" dirty="0">
                <a:solidFill>
                  <a:schemeClr val="tx1">
                    <a:lumMod val="65000"/>
                    <a:lumOff val="35000"/>
                  </a:schemeClr>
                </a:solidFill>
              </a:rPr>
              <a:t>It is important to understand how the range to the object affects the expected gamma reading. </a:t>
            </a:r>
          </a:p>
          <a:p>
            <a:endParaRPr lang="en-US" dirty="0">
              <a:solidFill>
                <a:schemeClr val="tx1">
                  <a:lumMod val="65000"/>
                  <a:lumOff val="35000"/>
                </a:schemeClr>
              </a:solidFill>
            </a:endParaRPr>
          </a:p>
          <a:p>
            <a:r>
              <a:rPr lang="en-US" dirty="0">
                <a:solidFill>
                  <a:schemeClr val="tx1">
                    <a:lumMod val="65000"/>
                    <a:lumOff val="35000"/>
                  </a:schemeClr>
                </a:solidFill>
              </a:rPr>
              <a:t>When searching for a known object, target interrogation begins with an understanding of the expected gamma. </a:t>
            </a:r>
          </a:p>
        </p:txBody>
      </p:sp>
    </p:spTree>
    <p:extLst>
      <p:ext uri="{BB962C8B-B14F-4D97-AF65-F5344CB8AC3E}">
        <p14:creationId xmlns:p14="http://schemas.microsoft.com/office/powerpoint/2010/main" val="41929661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ltLang="en-US" sz="3200" dirty="0">
                <a:latin typeface="Arial" pitchFamily="34" charset="0"/>
                <a:cs typeface="Arial" pitchFamily="34" charset="0"/>
              </a:rPr>
              <a:t>Variables that Affect a Magnetometer Survey</a:t>
            </a:r>
          </a:p>
        </p:txBody>
      </p:sp>
      <p:pic>
        <p:nvPicPr>
          <p:cNvPr id="4" name="Picture 5" descr="16-20"/>
          <p:cNvPicPr>
            <a:picLocks noChangeAspect="1" noChangeArrowheads="1" noCrop="1"/>
          </p:cNvPicPr>
          <p:nvPr/>
        </p:nvPicPr>
        <p:blipFill>
          <a:blip r:embed="rId2"/>
          <a:srcRect/>
          <a:stretch>
            <a:fillRect/>
          </a:stretch>
        </p:blipFill>
        <p:spPr bwMode="auto">
          <a:xfrm>
            <a:off x="5199231" y="1099665"/>
            <a:ext cx="6190663" cy="4609336"/>
          </a:xfrm>
          <a:prstGeom prst="rect">
            <a:avLst/>
          </a:prstGeom>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Lst>
        </p:spPr>
      </p:pic>
      <p:sp>
        <p:nvSpPr>
          <p:cNvPr id="37892" name="TextBox 4"/>
          <p:cNvSpPr txBox="1">
            <a:spLocks noChangeArrowheads="1"/>
          </p:cNvSpPr>
          <p:nvPr/>
        </p:nvSpPr>
        <p:spPr bwMode="auto">
          <a:xfrm>
            <a:off x="706708" y="1476831"/>
            <a:ext cx="4243136" cy="3170099"/>
          </a:xfrm>
          <a:prstGeom prst="rect">
            <a:avLst/>
          </a:prstGeom>
          <a:solidFill>
            <a:schemeClr val="bg1"/>
          </a:solidFill>
          <a:ln w="9525">
            <a:noFill/>
            <a:miter lim="800000"/>
            <a:headEnd/>
            <a:tailEnd/>
          </a:ln>
        </p:spPr>
        <p:txBody>
          <a:bodyPr wrap="square">
            <a:spAutoFit/>
          </a:bodyPr>
          <a:lstStyle/>
          <a:p>
            <a:pPr hangingPunct="1"/>
            <a:r>
              <a:rPr lang="fr-FR" altLang="en-US" sz="2000" b="1" dirty="0">
                <a:solidFill>
                  <a:schemeClr val="tx1">
                    <a:lumMod val="65000"/>
                    <a:lumOff val="35000"/>
                  </a:schemeClr>
                </a:solidFill>
              </a:rPr>
              <a:t>International </a:t>
            </a:r>
            <a:r>
              <a:rPr lang="fr-FR" altLang="en-US" sz="2000" b="1" dirty="0" err="1">
                <a:solidFill>
                  <a:schemeClr val="tx1">
                    <a:lumMod val="65000"/>
                    <a:lumOff val="35000"/>
                  </a:schemeClr>
                </a:solidFill>
              </a:rPr>
              <a:t>Geomagnetic</a:t>
            </a:r>
            <a:r>
              <a:rPr lang="fr-FR" altLang="en-US" sz="2000" b="1" dirty="0">
                <a:solidFill>
                  <a:schemeClr val="tx1">
                    <a:lumMod val="65000"/>
                    <a:lumOff val="35000"/>
                  </a:schemeClr>
                </a:solidFill>
              </a:rPr>
              <a:t> Reference Field (IGRF)</a:t>
            </a:r>
          </a:p>
          <a:p>
            <a:pPr hangingPunct="1"/>
            <a:r>
              <a:rPr lang="fr-FR" altLang="en-US" sz="2000" dirty="0">
                <a:solidFill>
                  <a:schemeClr val="tx1">
                    <a:lumMod val="65000"/>
                    <a:lumOff val="35000"/>
                  </a:schemeClr>
                </a:solidFill>
              </a:rPr>
              <a:t> </a:t>
            </a:r>
          </a:p>
          <a:p>
            <a:pPr hangingPunct="1"/>
            <a:r>
              <a:rPr lang="fr-FR" altLang="en-US" sz="2000" dirty="0">
                <a:solidFill>
                  <a:schemeClr val="tx1">
                    <a:lumMod val="65000"/>
                    <a:lumOff val="35000"/>
                  </a:schemeClr>
                </a:solidFill>
              </a:rPr>
              <a:t>A standard </a:t>
            </a:r>
            <a:r>
              <a:rPr lang="fr-FR" altLang="en-US" sz="2000" dirty="0" err="1">
                <a:solidFill>
                  <a:schemeClr val="tx1">
                    <a:lumMod val="65000"/>
                    <a:lumOff val="35000"/>
                  </a:schemeClr>
                </a:solidFill>
              </a:rPr>
              <a:t>mathematical</a:t>
            </a:r>
            <a:r>
              <a:rPr lang="fr-FR" altLang="en-US" sz="2000" dirty="0">
                <a:solidFill>
                  <a:schemeClr val="tx1">
                    <a:lumMod val="65000"/>
                    <a:lumOff val="35000"/>
                  </a:schemeClr>
                </a:solidFill>
              </a:rPr>
              <a:t> description of the </a:t>
            </a:r>
            <a:r>
              <a:rPr lang="fr-FR" altLang="en-US" sz="2000" dirty="0" err="1">
                <a:solidFill>
                  <a:schemeClr val="tx1">
                    <a:lumMod val="65000"/>
                    <a:lumOff val="35000"/>
                  </a:schemeClr>
                </a:solidFill>
              </a:rPr>
              <a:t>Earth's</a:t>
            </a:r>
            <a:r>
              <a:rPr lang="fr-FR" altLang="en-US" sz="2000" dirty="0">
                <a:solidFill>
                  <a:schemeClr val="tx1">
                    <a:lumMod val="65000"/>
                    <a:lumOff val="35000"/>
                  </a:schemeClr>
                </a:solidFill>
              </a:rPr>
              <a:t> main </a:t>
            </a:r>
            <a:r>
              <a:rPr lang="fr-FR" altLang="en-US" sz="2000" dirty="0" err="1">
                <a:solidFill>
                  <a:schemeClr val="tx1">
                    <a:lumMod val="65000"/>
                    <a:lumOff val="35000"/>
                  </a:schemeClr>
                </a:solidFill>
              </a:rPr>
              <a:t>magnetic</a:t>
            </a:r>
            <a:r>
              <a:rPr lang="fr-FR" altLang="en-US" sz="2000" dirty="0">
                <a:solidFill>
                  <a:schemeClr val="tx1">
                    <a:lumMod val="65000"/>
                    <a:lumOff val="35000"/>
                  </a:schemeClr>
                </a:solidFill>
              </a:rPr>
              <a:t> </a:t>
            </a:r>
            <a:r>
              <a:rPr lang="fr-FR" altLang="en-US" sz="2000" dirty="0" err="1">
                <a:solidFill>
                  <a:schemeClr val="tx1">
                    <a:lumMod val="65000"/>
                    <a:lumOff val="35000"/>
                  </a:schemeClr>
                </a:solidFill>
              </a:rPr>
              <a:t>field</a:t>
            </a:r>
            <a:r>
              <a:rPr lang="fr-FR" altLang="en-US" sz="2000" dirty="0">
                <a:solidFill>
                  <a:schemeClr val="tx1">
                    <a:lumMod val="65000"/>
                    <a:lumOff val="35000"/>
                  </a:schemeClr>
                </a:solidFill>
              </a:rPr>
              <a:t> and </a:t>
            </a:r>
            <a:r>
              <a:rPr lang="fr-FR" altLang="en-US" sz="2000" dirty="0" err="1">
                <a:solidFill>
                  <a:schemeClr val="tx1">
                    <a:lumMod val="65000"/>
                    <a:lumOff val="35000"/>
                  </a:schemeClr>
                </a:solidFill>
              </a:rPr>
              <a:t>its</a:t>
            </a:r>
            <a:r>
              <a:rPr lang="fr-FR" altLang="en-US" sz="2000" dirty="0">
                <a:solidFill>
                  <a:schemeClr val="tx1">
                    <a:lumMod val="65000"/>
                    <a:lumOff val="35000"/>
                  </a:schemeClr>
                </a:solidFill>
              </a:rPr>
              <a:t> </a:t>
            </a:r>
            <a:r>
              <a:rPr lang="fr-FR" altLang="en-US" sz="2000" dirty="0" err="1">
                <a:solidFill>
                  <a:schemeClr val="tx1">
                    <a:lumMod val="65000"/>
                    <a:lumOff val="35000"/>
                  </a:schemeClr>
                </a:solidFill>
              </a:rPr>
              <a:t>secular</a:t>
            </a:r>
            <a:r>
              <a:rPr lang="fr-FR" altLang="en-US" sz="2000" dirty="0">
                <a:solidFill>
                  <a:schemeClr val="tx1">
                    <a:lumMod val="65000"/>
                    <a:lumOff val="35000"/>
                  </a:schemeClr>
                </a:solidFill>
              </a:rPr>
              <a:t> variation.</a:t>
            </a:r>
          </a:p>
          <a:p>
            <a:pPr hangingPunct="1"/>
            <a:endParaRPr lang="fr-FR" altLang="en-US" sz="2000" dirty="0">
              <a:solidFill>
                <a:schemeClr val="tx1">
                  <a:lumMod val="65000"/>
                  <a:lumOff val="35000"/>
                </a:schemeClr>
              </a:solidFill>
            </a:endParaRPr>
          </a:p>
          <a:p>
            <a:pPr hangingPunct="1"/>
            <a:r>
              <a:rPr lang="fr-FR" altLang="en-US" sz="2000" dirty="0">
                <a:solidFill>
                  <a:schemeClr val="tx1">
                    <a:lumMod val="65000"/>
                    <a:lumOff val="35000"/>
                  </a:schemeClr>
                </a:solidFill>
              </a:rPr>
              <a:t>This </a:t>
            </a:r>
            <a:r>
              <a:rPr lang="fr-FR" altLang="en-US" sz="2000" dirty="0" err="1">
                <a:solidFill>
                  <a:schemeClr val="tx1">
                    <a:lumMod val="65000"/>
                    <a:lumOff val="35000"/>
                  </a:schemeClr>
                </a:solidFill>
              </a:rPr>
              <a:t>is</a:t>
            </a:r>
            <a:r>
              <a:rPr lang="fr-FR" altLang="en-US" sz="2000" dirty="0">
                <a:solidFill>
                  <a:schemeClr val="tx1">
                    <a:lumMod val="65000"/>
                    <a:lumOff val="35000"/>
                  </a:schemeClr>
                </a:solidFill>
              </a:rPr>
              <a:t> the </a:t>
            </a:r>
            <a:r>
              <a:rPr lang="fr-FR" altLang="en-US" sz="2000" dirty="0" err="1">
                <a:solidFill>
                  <a:schemeClr val="tx1">
                    <a:lumMod val="65000"/>
                    <a:lumOff val="35000"/>
                  </a:schemeClr>
                </a:solidFill>
              </a:rPr>
              <a:t>magnetic</a:t>
            </a:r>
            <a:r>
              <a:rPr lang="fr-FR" altLang="en-US" sz="2000" dirty="0">
                <a:solidFill>
                  <a:schemeClr val="tx1">
                    <a:lumMod val="65000"/>
                    <a:lumOff val="35000"/>
                  </a:schemeClr>
                </a:solidFill>
              </a:rPr>
              <a:t> </a:t>
            </a:r>
            <a:r>
              <a:rPr lang="fr-FR" altLang="en-US" sz="2000" dirty="0" err="1">
                <a:solidFill>
                  <a:schemeClr val="tx1">
                    <a:lumMod val="65000"/>
                    <a:lumOff val="35000"/>
                  </a:schemeClr>
                </a:solidFill>
              </a:rPr>
              <a:t>field</a:t>
            </a:r>
            <a:r>
              <a:rPr lang="fr-FR" altLang="en-US" sz="2000" dirty="0">
                <a:solidFill>
                  <a:schemeClr val="tx1">
                    <a:lumMod val="65000"/>
                    <a:lumOff val="35000"/>
                  </a:schemeClr>
                </a:solidFill>
              </a:rPr>
              <a:t> </a:t>
            </a:r>
            <a:r>
              <a:rPr lang="fr-FR" altLang="en-US" sz="2000" dirty="0" err="1">
                <a:solidFill>
                  <a:schemeClr val="tx1">
                    <a:lumMod val="65000"/>
                    <a:lumOff val="35000"/>
                  </a:schemeClr>
                </a:solidFill>
              </a:rPr>
              <a:t>generated</a:t>
            </a:r>
            <a:r>
              <a:rPr lang="fr-FR" altLang="en-US" sz="2000" dirty="0">
                <a:solidFill>
                  <a:schemeClr val="tx1">
                    <a:lumMod val="65000"/>
                    <a:lumOff val="35000"/>
                  </a:schemeClr>
                </a:solidFill>
              </a:rPr>
              <a:t> by the </a:t>
            </a:r>
            <a:r>
              <a:rPr lang="fr-FR" altLang="en-US" sz="2000" dirty="0" err="1">
                <a:solidFill>
                  <a:schemeClr val="tx1">
                    <a:lumMod val="65000"/>
                    <a:lumOff val="35000"/>
                  </a:schemeClr>
                </a:solidFill>
              </a:rPr>
              <a:t>Earth’s</a:t>
            </a:r>
            <a:r>
              <a:rPr lang="fr-FR" altLang="en-US" sz="2000" dirty="0">
                <a:solidFill>
                  <a:schemeClr val="tx1">
                    <a:lumMod val="65000"/>
                    <a:lumOff val="35000"/>
                  </a:schemeClr>
                </a:solidFill>
              </a:rPr>
              <a:t> </a:t>
            </a:r>
            <a:r>
              <a:rPr lang="fr-FR" altLang="en-US" sz="2000" dirty="0" err="1">
                <a:solidFill>
                  <a:schemeClr val="tx1">
                    <a:lumMod val="65000"/>
                    <a:lumOff val="35000"/>
                  </a:schemeClr>
                </a:solidFill>
              </a:rPr>
              <a:t>inner</a:t>
            </a:r>
            <a:r>
              <a:rPr lang="fr-FR" altLang="en-US" sz="2000" dirty="0">
                <a:solidFill>
                  <a:schemeClr val="tx1">
                    <a:lumMod val="65000"/>
                    <a:lumOff val="35000"/>
                  </a:schemeClr>
                </a:solidFill>
              </a:rPr>
              <a:t> </a:t>
            </a:r>
            <a:r>
              <a:rPr lang="fr-FR" altLang="en-US" sz="2000" dirty="0" err="1">
                <a:solidFill>
                  <a:schemeClr val="tx1">
                    <a:lumMod val="65000"/>
                    <a:lumOff val="35000"/>
                  </a:schemeClr>
                </a:solidFill>
              </a:rPr>
              <a:t>core</a:t>
            </a:r>
            <a:r>
              <a:rPr lang="fr-FR" altLang="en-US" sz="2000" dirty="0">
                <a:solidFill>
                  <a:schemeClr val="tx1">
                    <a:lumMod val="65000"/>
                    <a:lumOff val="35000"/>
                  </a:schemeClr>
                </a:solidFill>
              </a:rPr>
              <a:t>.</a:t>
            </a:r>
          </a:p>
        </p:txBody>
      </p:sp>
    </p:spTree>
    <p:extLst>
      <p:ext uri="{BB962C8B-B14F-4D97-AF65-F5344CB8AC3E}">
        <p14:creationId xmlns:p14="http://schemas.microsoft.com/office/powerpoint/2010/main" val="449390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4" name="Picture 4" descr="Geomagnetic storm model."/>
          <p:cNvPicPr>
            <a:picLocks noChangeAspect="1" noChangeArrowheads="1"/>
          </p:cNvPicPr>
          <p:nvPr/>
        </p:nvPicPr>
        <p:blipFill>
          <a:blip r:embed="rId2"/>
          <a:srcRect/>
          <a:stretch>
            <a:fillRect/>
          </a:stretch>
        </p:blipFill>
        <p:spPr bwMode="auto">
          <a:xfrm>
            <a:off x="4726655" y="859268"/>
            <a:ext cx="6655217" cy="48647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8916" name="TextBox 5"/>
          <p:cNvSpPr txBox="1">
            <a:spLocks noChangeArrowheads="1"/>
          </p:cNvSpPr>
          <p:nvPr/>
        </p:nvSpPr>
        <p:spPr bwMode="auto">
          <a:xfrm>
            <a:off x="577636" y="1860462"/>
            <a:ext cx="396228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dirty="0">
                <a:solidFill>
                  <a:schemeClr val="tx1">
                    <a:lumMod val="65000"/>
                    <a:lumOff val="35000"/>
                  </a:schemeClr>
                </a:solidFill>
              </a:rPr>
              <a:t>Everyday the earth is bombarded with magnetic impulses from the sun. </a:t>
            </a:r>
          </a:p>
          <a:p>
            <a:endParaRPr lang="en-US" altLang="en-US" dirty="0">
              <a:solidFill>
                <a:schemeClr val="tx1">
                  <a:lumMod val="65000"/>
                  <a:lumOff val="35000"/>
                </a:schemeClr>
              </a:solidFill>
            </a:endParaRPr>
          </a:p>
          <a:p>
            <a:r>
              <a:rPr lang="en-US" altLang="en-US" dirty="0">
                <a:solidFill>
                  <a:schemeClr val="tx1">
                    <a:lumMod val="65000"/>
                    <a:lumOff val="35000"/>
                  </a:schemeClr>
                </a:solidFill>
              </a:rPr>
              <a:t>These magnetic storms affect the gamma readings of the magnetometer. </a:t>
            </a:r>
          </a:p>
          <a:p>
            <a:endParaRPr lang="en-US" altLang="en-US" dirty="0">
              <a:solidFill>
                <a:schemeClr val="tx1">
                  <a:lumMod val="65000"/>
                  <a:lumOff val="35000"/>
                </a:schemeClr>
              </a:solidFill>
            </a:endParaRPr>
          </a:p>
          <a:p>
            <a:r>
              <a:rPr lang="en-US" altLang="en-US" dirty="0">
                <a:solidFill>
                  <a:schemeClr val="tx1">
                    <a:lumMod val="65000"/>
                    <a:lumOff val="35000"/>
                  </a:schemeClr>
                </a:solidFill>
              </a:rPr>
              <a:t>The intensity and duration of a Geomagnetic Storm can range from seconds to hours.  </a:t>
            </a:r>
          </a:p>
        </p:txBody>
      </p:sp>
      <p:sp>
        <p:nvSpPr>
          <p:cNvPr id="3" name="Title 2">
            <a:extLst>
              <a:ext uri="{FF2B5EF4-FFF2-40B4-BE49-F238E27FC236}">
                <a16:creationId xmlns:a16="http://schemas.microsoft.com/office/drawing/2014/main" id="{463C0860-3258-4AFF-90FE-9764A4B24F0B}"/>
              </a:ext>
            </a:extLst>
          </p:cNvPr>
          <p:cNvSpPr>
            <a:spLocks noGrp="1"/>
          </p:cNvSpPr>
          <p:nvPr>
            <p:ph type="title"/>
          </p:nvPr>
        </p:nvSpPr>
        <p:spPr>
          <a:xfrm>
            <a:off x="457320" y="110652"/>
            <a:ext cx="11277598" cy="442801"/>
          </a:xfrm>
        </p:spPr>
        <p:txBody>
          <a:bodyPr/>
          <a:lstStyle/>
          <a:p>
            <a:r>
              <a:rPr lang="en-US" dirty="0"/>
              <a:t>Geomagnetic Storms</a:t>
            </a:r>
            <a:br>
              <a:rPr lang="en-US" dirty="0"/>
            </a:br>
            <a:endParaRPr lang="en-US" dirty="0"/>
          </a:p>
        </p:txBody>
      </p:sp>
    </p:spTree>
    <p:extLst>
      <p:ext uri="{BB962C8B-B14F-4D97-AF65-F5344CB8AC3E}">
        <p14:creationId xmlns:p14="http://schemas.microsoft.com/office/powerpoint/2010/main" val="498160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Grp="1" noChangeArrowheads="1"/>
          </p:cNvSpPr>
          <p:nvPr>
            <p:ph type="title"/>
          </p:nvPr>
        </p:nvSpPr>
        <p:spPr/>
        <p:txBody>
          <a:bodyPr/>
          <a:lstStyle/>
          <a:p>
            <a:pPr>
              <a:lnSpc>
                <a:spcPct val="100000"/>
              </a:lnSpc>
              <a:tabLst>
                <a:tab pos="723900" algn="l"/>
                <a:tab pos="1447800" algn="l"/>
                <a:tab pos="2171700" algn="l"/>
                <a:tab pos="2895600" algn="l"/>
                <a:tab pos="3619500" algn="l"/>
                <a:tab pos="4343400" algn="l"/>
                <a:tab pos="5067300" algn="l"/>
                <a:tab pos="5791200" algn="l"/>
                <a:tab pos="6515100" algn="l"/>
              </a:tabLst>
            </a:pPr>
            <a:r>
              <a:rPr lang="en-US" altLang="en-US" sz="3200" dirty="0">
                <a:latin typeface="Arial" panose="020B0604020202020204" pitchFamily="34" charset="0"/>
                <a:cs typeface="Arial" panose="020B0604020202020204" pitchFamily="34" charset="0"/>
              </a:rPr>
              <a:t>Magnetometer Data in HYPACK</a:t>
            </a:r>
          </a:p>
        </p:txBody>
      </p:sp>
      <p:grpSp>
        <p:nvGrpSpPr>
          <p:cNvPr id="2" name="Group 1">
            <a:extLst>
              <a:ext uri="{FF2B5EF4-FFF2-40B4-BE49-F238E27FC236}">
                <a16:creationId xmlns:a16="http://schemas.microsoft.com/office/drawing/2014/main" id="{EBDAFE46-D3A0-4F42-A336-400783FEAB4C}"/>
              </a:ext>
            </a:extLst>
          </p:cNvPr>
          <p:cNvGrpSpPr/>
          <p:nvPr/>
        </p:nvGrpSpPr>
        <p:grpSpPr>
          <a:xfrm>
            <a:off x="7202904" y="320881"/>
            <a:ext cx="3561227" cy="5482139"/>
            <a:chOff x="1880539" y="1314501"/>
            <a:chExt cx="3122507" cy="5025813"/>
          </a:xfrm>
        </p:grpSpPr>
        <p:pic>
          <p:nvPicPr>
            <p:cNvPr id="10252" name="Picture 12"/>
            <p:cNvPicPr>
              <a:picLocks noChangeAspect="1" noChangeArrowheads="1"/>
            </p:cNvPicPr>
            <p:nvPr/>
          </p:nvPicPr>
          <p:blipFill rotWithShape="1">
            <a:blip r:embed="rId3"/>
            <a:srcRect l="1275" t="696" r="2096" b="1059"/>
            <a:stretch/>
          </p:blipFill>
          <p:spPr bwMode="auto">
            <a:xfrm>
              <a:off x="1880539" y="1314501"/>
              <a:ext cx="3122507" cy="5025813"/>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bwMode="auto">
            <a:xfrm>
              <a:off x="2299910" y="2897716"/>
              <a:ext cx="273428" cy="0"/>
            </a:xfrm>
            <a:prstGeom prst="straightConnector1">
              <a:avLst/>
            </a:prstGeom>
            <a:ln w="6350">
              <a:solidFill>
                <a:srgbClr val="0B608B"/>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3799" name="TextBox 4"/>
            <p:cNvSpPr txBox="1">
              <a:spLocks noChangeArrowheads="1"/>
            </p:cNvSpPr>
            <p:nvPr/>
          </p:nvSpPr>
          <p:spPr bwMode="auto">
            <a:xfrm>
              <a:off x="2233570" y="2562116"/>
              <a:ext cx="4491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800"/>
                <a:t>10 nT</a:t>
              </a:r>
            </a:p>
          </p:txBody>
        </p:sp>
        <p:cxnSp>
          <p:nvCxnSpPr>
            <p:cNvPr id="17" name="Straight Arrow Connector 16"/>
            <p:cNvCxnSpPr/>
            <p:nvPr/>
          </p:nvCxnSpPr>
          <p:spPr bwMode="auto">
            <a:xfrm>
              <a:off x="2886536" y="2897716"/>
              <a:ext cx="273428" cy="0"/>
            </a:xfrm>
            <a:prstGeom prst="straightConnector1">
              <a:avLst/>
            </a:prstGeom>
            <a:ln>
              <a:solidFill>
                <a:srgbClr val="FF0000"/>
              </a:solidFill>
              <a:headEnd type="arrow"/>
              <a:tailEnd type="arrow"/>
            </a:ln>
          </p:spPr>
          <p:style>
            <a:lnRef idx="1">
              <a:schemeClr val="accent5"/>
            </a:lnRef>
            <a:fillRef idx="0">
              <a:schemeClr val="accent5"/>
            </a:fillRef>
            <a:effectRef idx="0">
              <a:schemeClr val="accent5"/>
            </a:effectRef>
            <a:fontRef idx="minor">
              <a:schemeClr val="tx1"/>
            </a:fontRef>
          </p:style>
        </p:cxnSp>
        <p:sp>
          <p:nvSpPr>
            <p:cNvPr id="33801" name="TextBox 17"/>
            <p:cNvSpPr txBox="1">
              <a:spLocks noChangeArrowheads="1"/>
            </p:cNvSpPr>
            <p:nvPr/>
          </p:nvSpPr>
          <p:spPr bwMode="auto">
            <a:xfrm>
              <a:off x="2786723" y="2585268"/>
              <a:ext cx="50687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800"/>
                <a:t>100 nT</a:t>
              </a:r>
            </a:p>
          </p:txBody>
        </p:sp>
        <p:cxnSp>
          <p:nvCxnSpPr>
            <p:cNvPr id="7" name="Straight Arrow Connector 6"/>
            <p:cNvCxnSpPr>
              <a:endCxn id="33801" idx="0"/>
            </p:cNvCxnSpPr>
            <p:nvPr/>
          </p:nvCxnSpPr>
          <p:spPr bwMode="auto">
            <a:xfrm flipH="1">
              <a:off x="3040158" y="1727874"/>
              <a:ext cx="187746" cy="857395"/>
            </a:xfrm>
            <a:prstGeom prst="straightConnector1">
              <a:avLst/>
            </a:prstGeom>
            <a:ln w="9525">
              <a:solidFill>
                <a:srgbClr val="FF0000"/>
              </a:solidFill>
              <a:tailEnd type="arrow"/>
            </a:ln>
          </p:spPr>
          <p:style>
            <a:lnRef idx="2">
              <a:schemeClr val="accent5"/>
            </a:lnRef>
            <a:fillRef idx="0">
              <a:schemeClr val="accent5"/>
            </a:fillRef>
            <a:effectRef idx="1">
              <a:schemeClr val="accent5"/>
            </a:effectRef>
            <a:fontRef idx="minor">
              <a:schemeClr val="tx1"/>
            </a:fontRef>
          </p:style>
        </p:cxnSp>
        <p:cxnSp>
          <p:nvCxnSpPr>
            <p:cNvPr id="10" name="Straight Arrow Connector 9"/>
            <p:cNvCxnSpPr>
              <a:endCxn id="33799" idx="0"/>
            </p:cNvCxnSpPr>
            <p:nvPr/>
          </p:nvCxnSpPr>
          <p:spPr bwMode="auto">
            <a:xfrm flipH="1">
              <a:off x="2458152" y="1727874"/>
              <a:ext cx="428385" cy="834243"/>
            </a:xfrm>
            <a:prstGeom prst="straightConnector1">
              <a:avLst/>
            </a:prstGeom>
            <a:ln w="9525">
              <a:solidFill>
                <a:schemeClr val="accent6">
                  <a:lumMod val="60000"/>
                  <a:lumOff val="40000"/>
                </a:schemeClr>
              </a:solidFill>
              <a:tailEnd type="arrow"/>
            </a:ln>
          </p:spPr>
          <p:style>
            <a:lnRef idx="2">
              <a:schemeClr val="accent2"/>
            </a:lnRef>
            <a:fillRef idx="0">
              <a:schemeClr val="accent2"/>
            </a:fillRef>
            <a:effectRef idx="1">
              <a:schemeClr val="accent2"/>
            </a:effectRef>
            <a:fontRef idx="minor">
              <a:schemeClr val="tx1"/>
            </a:fontRef>
          </p:style>
        </p:cxnSp>
      </p:grpSp>
      <p:sp>
        <p:nvSpPr>
          <p:cNvPr id="33796" name="TextBox 11"/>
          <p:cNvSpPr txBox="1">
            <a:spLocks noChangeArrowheads="1"/>
          </p:cNvSpPr>
          <p:nvPr/>
        </p:nvSpPr>
        <p:spPr bwMode="auto">
          <a:xfrm>
            <a:off x="457320" y="1174297"/>
            <a:ext cx="62803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dirty="0">
                <a:solidFill>
                  <a:schemeClr val="tx1">
                    <a:lumMod val="65000"/>
                    <a:lumOff val="35000"/>
                  </a:schemeClr>
                </a:solidFill>
              </a:rPr>
              <a:t>The display shows the gamma readings at two scales simultaneously or individually. </a:t>
            </a:r>
          </a:p>
          <a:p>
            <a:endParaRPr lang="en-US" altLang="en-US" dirty="0">
              <a:solidFill>
                <a:schemeClr val="tx1">
                  <a:lumMod val="65000"/>
                  <a:lumOff val="35000"/>
                </a:schemeClr>
              </a:solidFill>
            </a:endParaRPr>
          </a:p>
          <a:p>
            <a:r>
              <a:rPr lang="en-US" altLang="en-US" dirty="0">
                <a:solidFill>
                  <a:schemeClr val="tx1">
                    <a:lumMod val="65000"/>
                    <a:lumOff val="35000"/>
                  </a:schemeClr>
                </a:solidFill>
              </a:rPr>
              <a:t>This allows for a target that jumps off the total visible scale of the lower scale ( </a:t>
            </a:r>
            <a:r>
              <a:rPr lang="en-US" altLang="en-US" dirty="0">
                <a:solidFill>
                  <a:schemeClr val="bg2"/>
                </a:solidFill>
              </a:rPr>
              <a:t>blue</a:t>
            </a:r>
            <a:r>
              <a:rPr lang="en-US" altLang="en-US" dirty="0">
                <a:solidFill>
                  <a:schemeClr val="tx1">
                    <a:lumMod val="65000"/>
                    <a:lumOff val="35000"/>
                  </a:schemeClr>
                </a:solidFill>
              </a:rPr>
              <a:t> ) graph to be monitored by the larger scale ( </a:t>
            </a:r>
            <a:r>
              <a:rPr lang="en-US" altLang="en-US" dirty="0">
                <a:solidFill>
                  <a:srgbClr val="FF0000"/>
                </a:solidFill>
              </a:rPr>
              <a:t>red</a:t>
            </a:r>
            <a:r>
              <a:rPr lang="en-US" altLang="en-US" dirty="0">
                <a:solidFill>
                  <a:schemeClr val="tx1">
                    <a:lumMod val="65000"/>
                    <a:lumOff val="35000"/>
                  </a:schemeClr>
                </a:solidFill>
              </a:rPr>
              <a:t> ) graph.</a:t>
            </a:r>
          </a:p>
        </p:txBody>
      </p:sp>
      <p:pic>
        <p:nvPicPr>
          <p:cNvPr id="12" name="Picture 5"/>
          <p:cNvPicPr>
            <a:picLocks noChangeAspect="1" noChangeArrowheads="1"/>
          </p:cNvPicPr>
          <p:nvPr/>
        </p:nvPicPr>
        <p:blipFill>
          <a:blip r:embed="rId4"/>
          <a:srcRect/>
          <a:stretch>
            <a:fillRect/>
          </a:stretch>
        </p:blipFill>
        <p:spPr bwMode="auto">
          <a:xfrm>
            <a:off x="603122" y="3061950"/>
            <a:ext cx="5988759" cy="2668400"/>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22934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Magnetometer in HYPACK </a:t>
            </a:r>
          </a:p>
        </p:txBody>
      </p:sp>
      <p:graphicFrame>
        <p:nvGraphicFramePr>
          <p:cNvPr id="5" name="Object 3"/>
          <p:cNvGraphicFramePr>
            <a:graphicFrameLocks noGrp="1" noChangeAspect="1"/>
          </p:cNvGraphicFramePr>
          <p:nvPr>
            <p:ph idx="4294967295"/>
            <p:extLst>
              <p:ext uri="{D42A27DB-BD31-4B8C-83A1-F6EECF244321}">
                <p14:modId xmlns:p14="http://schemas.microsoft.com/office/powerpoint/2010/main" val="2640195899"/>
              </p:ext>
            </p:extLst>
          </p:nvPr>
        </p:nvGraphicFramePr>
        <p:xfrm>
          <a:off x="1596190" y="2397148"/>
          <a:ext cx="8377238" cy="3351212"/>
        </p:xfrm>
        <a:graphic>
          <a:graphicData uri="http://schemas.openxmlformats.org/presentationml/2006/ole">
            <mc:AlternateContent xmlns:mc="http://schemas.openxmlformats.org/markup-compatibility/2006">
              <mc:Choice xmlns:v="urn:schemas-microsoft-com:vml" Requires="v">
                <p:oleObj spid="_x0000_s1026" name="Bitmap Image" r:id="rId3" imgW="0" imgH="0" progId="Paint.Picture">
                  <p:embed/>
                </p:oleObj>
              </mc:Choice>
              <mc:Fallback>
                <p:oleObj name="Bitmap Image" r:id="rId3" imgW="0" imgH="0" progId="Paint.Picture">
                  <p:embed/>
                  <p:pic>
                    <p:nvPicPr>
                      <p:cNvPr id="5"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6190" y="2397148"/>
                        <a:ext cx="8377238" cy="3351212"/>
                      </a:xfrm>
                      <a:prstGeom prst="rect">
                        <a:avLst/>
                      </a:prstGeom>
                      <a:noFill/>
                      <a:ln>
                        <a:solidFill>
                          <a:schemeClr val="tx1"/>
                        </a:solidFill>
                      </a:ln>
                    </p:spPr>
                  </p:pic>
                </p:oleObj>
              </mc:Fallback>
            </mc:AlternateContent>
          </a:graphicData>
        </a:graphic>
      </p:graphicFrame>
      <p:pic>
        <p:nvPicPr>
          <p:cNvPr id="6" name="Picture 3"/>
          <p:cNvPicPr>
            <a:picLocks noChangeAspect="1" noChangeArrowheads="1"/>
          </p:cNvPicPr>
          <p:nvPr/>
        </p:nvPicPr>
        <p:blipFill>
          <a:blip r:embed="rId5"/>
          <a:srcRect/>
          <a:stretch>
            <a:fillRect/>
          </a:stretch>
        </p:blipFill>
        <p:spPr bwMode="auto">
          <a:xfrm>
            <a:off x="6732435" y="757162"/>
            <a:ext cx="4288371" cy="2028085"/>
          </a:xfrm>
          <a:prstGeom prst="rect">
            <a:avLst/>
          </a:prstGeom>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Lst>
        </p:spPr>
      </p:pic>
      <p:sp>
        <p:nvSpPr>
          <p:cNvPr id="7" name="TextBox 6"/>
          <p:cNvSpPr txBox="1"/>
          <p:nvPr/>
        </p:nvSpPr>
        <p:spPr>
          <a:xfrm>
            <a:off x="457082" y="811225"/>
            <a:ext cx="5707709" cy="1200329"/>
          </a:xfrm>
          <a:prstGeom prst="rect">
            <a:avLst/>
          </a:prstGeom>
          <a:noFill/>
        </p:spPr>
        <p:txBody>
          <a:bodyPr wrap="square" rtlCol="0">
            <a:spAutoFit/>
          </a:bodyPr>
          <a:lstStyle/>
          <a:p>
            <a:r>
              <a:rPr lang="en-US" dirty="0">
                <a:solidFill>
                  <a:schemeClr val="tx1">
                    <a:lumMod val="65000"/>
                    <a:lumOff val="35000"/>
                  </a:schemeClr>
                </a:solidFill>
              </a:rPr>
              <a:t>The MAGEDIT program allows the user to apply IGRF or Shore based corrections. </a:t>
            </a:r>
          </a:p>
          <a:p>
            <a:endParaRPr lang="en-US" dirty="0">
              <a:solidFill>
                <a:schemeClr val="tx1">
                  <a:lumMod val="65000"/>
                  <a:lumOff val="35000"/>
                </a:schemeClr>
              </a:solidFill>
            </a:endParaRPr>
          </a:p>
          <a:p>
            <a:r>
              <a:rPr lang="en-US" dirty="0">
                <a:solidFill>
                  <a:schemeClr val="tx1">
                    <a:lumMod val="65000"/>
                    <a:lumOff val="35000"/>
                  </a:schemeClr>
                </a:solidFill>
              </a:rPr>
              <a:t>Targets are stored in the Target Database. </a:t>
            </a:r>
          </a:p>
        </p:txBody>
      </p:sp>
    </p:spTree>
    <p:extLst>
      <p:ext uri="{BB962C8B-B14F-4D97-AF65-F5344CB8AC3E}">
        <p14:creationId xmlns:p14="http://schemas.microsoft.com/office/powerpoint/2010/main" val="37555123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Sub-Bottom Profilers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7683" y="1769973"/>
            <a:ext cx="4594627" cy="2909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21561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dirty="0">
                <a:latin typeface="Arial" pitchFamily="34" charset="0"/>
                <a:cs typeface="Arial" pitchFamily="34" charset="0"/>
              </a:rPr>
              <a:t>Introduction to Sub-Bottom Profiling</a:t>
            </a:r>
          </a:p>
        </p:txBody>
      </p:sp>
      <p:sp>
        <p:nvSpPr>
          <p:cNvPr id="3" name="Content Placeholder 2"/>
          <p:cNvSpPr>
            <a:spLocks noGrp="1"/>
          </p:cNvSpPr>
          <p:nvPr>
            <p:ph idx="4294967295"/>
          </p:nvPr>
        </p:nvSpPr>
        <p:spPr>
          <a:xfrm>
            <a:off x="1272618" y="929719"/>
            <a:ext cx="8458200" cy="5210175"/>
          </a:xfrm>
        </p:spPr>
        <p:txBody>
          <a:bodyPr>
            <a:normAutofit/>
          </a:bodyPr>
          <a:lstStyle/>
          <a:p>
            <a:pPr marL="342900" indent="-342900">
              <a:buFont typeface="Arial" pitchFamily="34" charset="0"/>
              <a:buChar char="•"/>
              <a:defRPr/>
            </a:pPr>
            <a:r>
              <a:rPr lang="en-US" dirty="0">
                <a:solidFill>
                  <a:schemeClr val="tx1">
                    <a:lumMod val="65000"/>
                    <a:lumOff val="35000"/>
                  </a:schemeClr>
                </a:solidFill>
              </a:rPr>
              <a:t>SBP systems are single-channel instruments used for </a:t>
            </a:r>
            <a:r>
              <a:rPr lang="en-US" u="sng" dirty="0">
                <a:solidFill>
                  <a:schemeClr val="tx1">
                    <a:lumMod val="65000"/>
                    <a:lumOff val="35000"/>
                  </a:schemeClr>
                </a:solidFill>
              </a:rPr>
              <a:t>shallow reflection seismic profiling</a:t>
            </a:r>
            <a:r>
              <a:rPr lang="en-US" dirty="0">
                <a:solidFill>
                  <a:schemeClr val="tx1">
                    <a:lumMod val="65000"/>
                    <a:lumOff val="35000"/>
                  </a:schemeClr>
                </a:solidFill>
              </a:rPr>
              <a:t>.</a:t>
            </a:r>
          </a:p>
          <a:p>
            <a:pPr>
              <a:defRPr/>
            </a:pPr>
            <a:endParaRPr lang="en-US" dirty="0">
              <a:solidFill>
                <a:schemeClr val="tx1">
                  <a:lumMod val="65000"/>
                  <a:lumOff val="35000"/>
                </a:schemeClr>
              </a:solidFill>
            </a:endParaRPr>
          </a:p>
          <a:p>
            <a:pPr marL="342900" indent="-342900">
              <a:buFont typeface="Arial" pitchFamily="34" charset="0"/>
              <a:buChar char="•"/>
              <a:defRPr/>
            </a:pPr>
            <a:r>
              <a:rPr lang="en-US" dirty="0">
                <a:solidFill>
                  <a:schemeClr val="tx1">
                    <a:lumMod val="65000"/>
                    <a:lumOff val="35000"/>
                  </a:schemeClr>
                </a:solidFill>
              </a:rPr>
              <a:t>SBP’s operate at different transmit frequencies. </a:t>
            </a:r>
          </a:p>
          <a:p>
            <a:pPr>
              <a:defRPr/>
            </a:pPr>
            <a:endParaRPr lang="en-US" dirty="0">
              <a:solidFill>
                <a:schemeClr val="tx1">
                  <a:lumMod val="65000"/>
                  <a:lumOff val="35000"/>
                </a:schemeClr>
              </a:solidFill>
            </a:endParaRPr>
          </a:p>
          <a:p>
            <a:pPr marL="342900" indent="-342900">
              <a:buFont typeface="Arial" pitchFamily="34" charset="0"/>
              <a:buChar char="•"/>
              <a:defRPr/>
            </a:pPr>
            <a:r>
              <a:rPr lang="en-US" dirty="0">
                <a:solidFill>
                  <a:schemeClr val="tx1">
                    <a:lumMod val="65000"/>
                    <a:lumOff val="35000"/>
                  </a:schemeClr>
                </a:solidFill>
              </a:rPr>
              <a:t>The interpreted data from these SBP systems includes the thickness and qualitative sediment characteristics. </a:t>
            </a:r>
          </a:p>
          <a:p>
            <a:pPr marL="342900" indent="-342900">
              <a:buFont typeface="Arial" pitchFamily="34" charset="0"/>
              <a:buChar char="•"/>
              <a:defRPr/>
            </a:pPr>
            <a:r>
              <a:rPr lang="en-US" dirty="0">
                <a:solidFill>
                  <a:schemeClr val="tx1">
                    <a:lumMod val="65000"/>
                    <a:lumOff val="35000"/>
                  </a:schemeClr>
                </a:solidFill>
              </a:rPr>
              <a:t>Uses:</a:t>
            </a:r>
          </a:p>
          <a:p>
            <a:pPr marL="891540" lvl="4" indent="-342900">
              <a:buFont typeface="Arial" panose="020B0604020202020204" pitchFamily="34" charset="0"/>
              <a:buChar char="•"/>
              <a:defRPr/>
            </a:pPr>
            <a:r>
              <a:rPr lang="en-US" sz="1800" dirty="0">
                <a:solidFill>
                  <a:schemeClr val="tx1">
                    <a:lumMod val="65000"/>
                    <a:lumOff val="35000"/>
                  </a:schemeClr>
                </a:solidFill>
              </a:rPr>
              <a:t>Engineering and geotechnical site surveys</a:t>
            </a:r>
          </a:p>
          <a:p>
            <a:pPr marL="891540" lvl="4" indent="-342900">
              <a:buFont typeface="Arial" panose="020B0604020202020204" pitchFamily="34" charset="0"/>
              <a:buChar char="•"/>
              <a:defRPr/>
            </a:pPr>
            <a:r>
              <a:rPr lang="en-US" sz="1800" dirty="0">
                <a:solidFill>
                  <a:schemeClr val="tx1">
                    <a:lumMod val="65000"/>
                    <a:lumOff val="35000"/>
                  </a:schemeClr>
                </a:solidFill>
              </a:rPr>
              <a:t>Renewable energy surveys</a:t>
            </a:r>
          </a:p>
          <a:p>
            <a:pPr marL="891540" lvl="4" indent="-342900">
              <a:buFont typeface="Arial" panose="020B0604020202020204" pitchFamily="34" charset="0"/>
              <a:buChar char="•"/>
              <a:defRPr/>
            </a:pPr>
            <a:r>
              <a:rPr lang="en-US" sz="1800" dirty="0">
                <a:solidFill>
                  <a:schemeClr val="tx1">
                    <a:lumMod val="65000"/>
                    <a:lumOff val="35000"/>
                  </a:schemeClr>
                </a:solidFill>
              </a:rPr>
              <a:t>Dredging studies</a:t>
            </a:r>
          </a:p>
          <a:p>
            <a:pPr marL="891540" lvl="4" indent="-342900">
              <a:buFont typeface="Arial" panose="020B0604020202020204" pitchFamily="34" charset="0"/>
              <a:buChar char="•"/>
              <a:defRPr/>
            </a:pPr>
            <a:r>
              <a:rPr lang="en-US" sz="1800" dirty="0">
                <a:solidFill>
                  <a:schemeClr val="tx1">
                    <a:lumMod val="65000"/>
                    <a:lumOff val="35000"/>
                  </a:schemeClr>
                </a:solidFill>
              </a:rPr>
              <a:t>Mineral exploration</a:t>
            </a:r>
          </a:p>
          <a:p>
            <a:pPr marL="891540" lvl="4" indent="-342900">
              <a:buFont typeface="Arial" panose="020B0604020202020204" pitchFamily="34" charset="0"/>
              <a:buChar char="•"/>
              <a:defRPr/>
            </a:pPr>
            <a:r>
              <a:rPr lang="en-US" sz="1800" dirty="0">
                <a:solidFill>
                  <a:schemeClr val="tx1">
                    <a:lumMod val="65000"/>
                    <a:lumOff val="35000"/>
                  </a:schemeClr>
                </a:solidFill>
              </a:rPr>
              <a:t>Habitat mapping projects</a:t>
            </a:r>
          </a:p>
          <a:p>
            <a:pPr marL="754380" lvl="3" indent="-342900">
              <a:defRPr/>
            </a:pPr>
            <a:endParaRPr lang="en-US" dirty="0"/>
          </a:p>
        </p:txBody>
      </p:sp>
    </p:spTree>
    <p:extLst>
      <p:ext uri="{BB962C8B-B14F-4D97-AF65-F5344CB8AC3E}">
        <p14:creationId xmlns:p14="http://schemas.microsoft.com/office/powerpoint/2010/main" val="13304264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dirty="0">
                <a:latin typeface="Arial" pitchFamily="34" charset="0"/>
                <a:cs typeface="Arial" pitchFamily="34" charset="0"/>
              </a:rPr>
              <a:t>Principles of Sub-Bottom Profiling</a:t>
            </a:r>
          </a:p>
        </p:txBody>
      </p:sp>
      <p:sp>
        <p:nvSpPr>
          <p:cNvPr id="16387" name="Content Placeholder 2"/>
          <p:cNvSpPr>
            <a:spLocks noGrp="1"/>
          </p:cNvSpPr>
          <p:nvPr>
            <p:ph idx="4294967295"/>
          </p:nvPr>
        </p:nvSpPr>
        <p:spPr>
          <a:xfrm>
            <a:off x="457082" y="980944"/>
            <a:ext cx="9422210" cy="3497263"/>
          </a:xfrm>
        </p:spPr>
        <p:txBody>
          <a:bodyPr/>
          <a:lstStyle/>
          <a:p>
            <a:pPr marL="342900" indent="-342900">
              <a:buFont typeface="Arial" pitchFamily="34" charset="0"/>
              <a:buChar char="•"/>
            </a:pPr>
            <a:r>
              <a:rPr lang="en-US" altLang="en-US" dirty="0">
                <a:solidFill>
                  <a:schemeClr val="tx1">
                    <a:lumMod val="65000"/>
                    <a:lumOff val="35000"/>
                  </a:schemeClr>
                </a:solidFill>
                <a:latin typeface="Arial" pitchFamily="34" charset="0"/>
                <a:cs typeface="Arial" pitchFamily="34" charset="0"/>
              </a:rPr>
              <a:t>Divided into two types:</a:t>
            </a:r>
          </a:p>
          <a:p>
            <a:pPr marL="890588" lvl="4" indent="-342900">
              <a:buFont typeface="Arial" pitchFamily="34" charset="0"/>
              <a:buChar char="•"/>
            </a:pPr>
            <a:r>
              <a:rPr lang="en-US" altLang="en-US" sz="1800" dirty="0">
                <a:solidFill>
                  <a:schemeClr val="tx1">
                    <a:lumMod val="65000"/>
                    <a:lumOff val="35000"/>
                  </a:schemeClr>
                </a:solidFill>
                <a:latin typeface="Arial" pitchFamily="34" charset="0"/>
                <a:cs typeface="Arial" pitchFamily="34" charset="0"/>
              </a:rPr>
              <a:t>Energy source and receiver combined as in a transducer, or</a:t>
            </a:r>
          </a:p>
          <a:p>
            <a:pPr marL="890588" lvl="4" indent="-342900">
              <a:buFont typeface="Arial" pitchFamily="34" charset="0"/>
              <a:buChar char="•"/>
            </a:pPr>
            <a:r>
              <a:rPr lang="en-US" altLang="en-US" sz="1800" dirty="0">
                <a:solidFill>
                  <a:schemeClr val="tx1">
                    <a:lumMod val="65000"/>
                    <a:lumOff val="35000"/>
                  </a:schemeClr>
                </a:solidFill>
                <a:latin typeface="Arial" pitchFamily="34" charset="0"/>
                <a:cs typeface="Arial" pitchFamily="34" charset="0"/>
              </a:rPr>
              <a:t>Separate sound source &amp; receiver (hydrophone array)</a:t>
            </a:r>
          </a:p>
          <a:p>
            <a:pPr marL="342900" indent="-342900">
              <a:buFont typeface="Arial" pitchFamily="34" charset="0"/>
              <a:buChar char="•"/>
            </a:pPr>
            <a:r>
              <a:rPr lang="en-US" altLang="en-US" dirty="0">
                <a:solidFill>
                  <a:schemeClr val="tx1">
                    <a:lumMod val="65000"/>
                    <a:lumOff val="35000"/>
                  </a:schemeClr>
                </a:solidFill>
                <a:latin typeface="Arial" pitchFamily="34" charset="0"/>
                <a:cs typeface="Arial" pitchFamily="34" charset="0"/>
              </a:rPr>
              <a:t>Sound energy transmitted into the water is reflected from the seabed and the sub-surface sediment layers.  </a:t>
            </a:r>
          </a:p>
          <a:p>
            <a:pPr marL="342900" indent="-342900">
              <a:buFont typeface="Arial" pitchFamily="34" charset="0"/>
              <a:buChar char="•"/>
            </a:pPr>
            <a:r>
              <a:rPr lang="en-US" altLang="en-US" dirty="0">
                <a:solidFill>
                  <a:schemeClr val="tx1">
                    <a:lumMod val="65000"/>
                    <a:lumOff val="35000"/>
                  </a:schemeClr>
                </a:solidFill>
                <a:latin typeface="Arial" pitchFamily="34" charset="0"/>
                <a:cs typeface="Arial" pitchFamily="34" charset="0"/>
              </a:rPr>
              <a:t>The reflected energy intensity depends on the different densities of the sediments.</a:t>
            </a:r>
          </a:p>
        </p:txBody>
      </p:sp>
      <p:pic>
        <p:nvPicPr>
          <p:cNvPr id="5" name="Picture 4" descr="Deployment of various shallow-water &#10;              sub-bottom profiling systems."/>
          <p:cNvPicPr/>
          <p:nvPr/>
        </p:nvPicPr>
        <p:blipFill>
          <a:blip r:embed="rId2"/>
          <a:srcRect/>
          <a:stretch>
            <a:fillRect/>
          </a:stretch>
        </p:blipFill>
        <p:spPr bwMode="auto">
          <a:xfrm>
            <a:off x="5517530" y="3551549"/>
            <a:ext cx="4086225" cy="2757488"/>
          </a:xfrm>
          <a:prstGeom prst="rect">
            <a:avLst/>
          </a:prstGeom>
          <a:ln w="38100" cap="sq">
            <a:solidFill>
              <a:schemeClr val="tx1">
                <a:lumMod val="65000"/>
                <a:lumOff val="3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04487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dirty="0">
                <a:latin typeface="Arial" pitchFamily="34" charset="0"/>
                <a:cs typeface="Arial" pitchFamily="34" charset="0"/>
              </a:rPr>
              <a:t>Types of Sub-Bottom Profilers</a:t>
            </a:r>
          </a:p>
        </p:txBody>
      </p:sp>
      <p:graphicFrame>
        <p:nvGraphicFramePr>
          <p:cNvPr id="17412" name="Object 6"/>
          <p:cNvGraphicFramePr>
            <a:graphicFrameLocks noChangeAspect="1"/>
          </p:cNvGraphicFramePr>
          <p:nvPr>
            <p:extLst>
              <p:ext uri="{D42A27DB-BD31-4B8C-83A1-F6EECF244321}">
                <p14:modId xmlns:p14="http://schemas.microsoft.com/office/powerpoint/2010/main" val="2549605969"/>
              </p:ext>
            </p:extLst>
          </p:nvPr>
        </p:nvGraphicFramePr>
        <p:xfrm>
          <a:off x="2151668" y="2126824"/>
          <a:ext cx="8153400" cy="3756025"/>
        </p:xfrm>
        <a:graphic>
          <a:graphicData uri="http://schemas.openxmlformats.org/presentationml/2006/ole">
            <mc:AlternateContent xmlns:mc="http://schemas.openxmlformats.org/markup-compatibility/2006">
              <mc:Choice xmlns:v="urn:schemas-microsoft-com:vml" Requires="v">
                <p:oleObj spid="_x0000_s2050" name="Document" r:id="rId3" imgW="6105850" imgH="2813788" progId="Word.Document.12">
                  <p:embed/>
                </p:oleObj>
              </mc:Choice>
              <mc:Fallback>
                <p:oleObj name="Document" r:id="rId3" imgW="6105850" imgH="2813788" progId="Word.Document.12">
                  <p:embed/>
                  <p:pic>
                    <p:nvPicPr>
                      <p:cNvPr id="17412"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1668" y="2126824"/>
                        <a:ext cx="8153400"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3" name="Text Box 2"/>
          <p:cNvSpPr txBox="1">
            <a:spLocks noChangeArrowheads="1"/>
          </p:cNvSpPr>
          <p:nvPr/>
        </p:nvSpPr>
        <p:spPr bwMode="auto">
          <a:xfrm>
            <a:off x="714375" y="919899"/>
            <a:ext cx="8610600" cy="685800"/>
          </a:xfrm>
          <a:prstGeom prst="rect">
            <a:avLst/>
          </a:prstGeom>
          <a:noFill/>
          <a:ln w="936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Aft>
                <a:spcPts val="600"/>
              </a:spcAft>
              <a:buClr>
                <a:schemeClr val="bg2"/>
              </a:buClr>
              <a:buFont typeface="Arial" pitchFamily="34"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9pPr>
          </a:lstStyle>
          <a:p>
            <a:pPr eaLnBrk="1" hangingPunct="1">
              <a:spcAft>
                <a:spcPct val="0"/>
              </a:spcAft>
              <a:buClrTx/>
            </a:pPr>
            <a:r>
              <a:rPr lang="en-US" altLang="en-US" sz="1800" dirty="0">
                <a:solidFill>
                  <a:schemeClr val="tx1">
                    <a:lumMod val="65000"/>
                    <a:lumOff val="35000"/>
                  </a:schemeClr>
                </a:solidFill>
              </a:rPr>
              <a:t>Acoustic characteristics of commonly used sub-bottom profiling systems.  The depth of penetration is related to the frequency, source energy &amp; nature of the seabed geology.</a:t>
            </a:r>
          </a:p>
        </p:txBody>
      </p:sp>
    </p:spTree>
    <p:extLst>
      <p:ext uri="{BB962C8B-B14F-4D97-AF65-F5344CB8AC3E}">
        <p14:creationId xmlns:p14="http://schemas.microsoft.com/office/powerpoint/2010/main" val="1520254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DGPS/RTK – Error Corrected Position</a:t>
            </a:r>
          </a:p>
        </p:txBody>
      </p:sp>
      <p:sp>
        <p:nvSpPr>
          <p:cNvPr id="4" name="TextBox 3"/>
          <p:cNvSpPr txBox="1"/>
          <p:nvPr/>
        </p:nvSpPr>
        <p:spPr>
          <a:xfrm>
            <a:off x="457320" y="1024436"/>
            <a:ext cx="5378215" cy="2154436"/>
          </a:xfrm>
          <a:prstGeom prst="rect">
            <a:avLst/>
          </a:prstGeom>
          <a:noFill/>
        </p:spPr>
        <p:txBody>
          <a:bodyPr wrap="square" rtlCol="0">
            <a:spAutoFit/>
          </a:bodyPr>
          <a:lstStyle/>
          <a:p>
            <a:r>
              <a:rPr lang="en-US" b="1" dirty="0">
                <a:solidFill>
                  <a:schemeClr val="bg2"/>
                </a:solidFill>
              </a:rPr>
              <a:t>Error Types</a:t>
            </a:r>
          </a:p>
          <a:p>
            <a:endParaRPr lang="en-US" dirty="0">
              <a:solidFill>
                <a:schemeClr val="bg2"/>
              </a:solidFill>
            </a:endParaRPr>
          </a:p>
          <a:p>
            <a:pPr marL="285750" indent="-285750">
              <a:buFont typeface="Arial" panose="020B0604020202020204" pitchFamily="34" charset="0"/>
              <a:buChar char="•"/>
            </a:pPr>
            <a:r>
              <a:rPr lang="en-US" sz="1600" dirty="0">
                <a:solidFill>
                  <a:schemeClr val="tx1">
                    <a:lumMod val="65000"/>
                    <a:lumOff val="35000"/>
                  </a:schemeClr>
                </a:solidFill>
              </a:rPr>
              <a:t>Timing – Clocks not in sync</a:t>
            </a:r>
          </a:p>
          <a:p>
            <a:pPr marL="285750" indent="-285750">
              <a:buFont typeface="Arial" panose="020B0604020202020204" pitchFamily="34" charset="0"/>
              <a:buChar char="•"/>
            </a:pPr>
            <a:r>
              <a:rPr lang="en-US" sz="1600" dirty="0">
                <a:solidFill>
                  <a:schemeClr val="tx1">
                    <a:lumMod val="65000"/>
                    <a:lumOff val="35000"/>
                  </a:schemeClr>
                </a:solidFill>
              </a:rPr>
              <a:t>Ephemeris (satellite orbit) – Not exactly where it should be. </a:t>
            </a:r>
          </a:p>
          <a:p>
            <a:pPr marL="285750" indent="-285750">
              <a:buFont typeface="Arial" panose="020B0604020202020204" pitchFamily="34" charset="0"/>
              <a:buChar char="•"/>
            </a:pPr>
            <a:r>
              <a:rPr lang="en-US" sz="1600" dirty="0">
                <a:solidFill>
                  <a:schemeClr val="tx1">
                    <a:lumMod val="65000"/>
                    <a:lumOff val="35000"/>
                  </a:schemeClr>
                </a:solidFill>
              </a:rPr>
              <a:t>Atmospheric – Ionospheric scattering of GNSS signal</a:t>
            </a:r>
          </a:p>
          <a:p>
            <a:pPr marL="285750" indent="-285750">
              <a:buFont typeface="Arial" panose="020B0604020202020204" pitchFamily="34" charset="0"/>
              <a:buChar char="•"/>
            </a:pPr>
            <a:r>
              <a:rPr lang="en-US" sz="1600" dirty="0">
                <a:solidFill>
                  <a:schemeClr val="tx1">
                    <a:lumMod val="65000"/>
                    <a:lumOff val="35000"/>
                  </a:schemeClr>
                </a:solidFill>
              </a:rPr>
              <a:t>Multipath – Signal bounces off objects</a:t>
            </a:r>
          </a:p>
          <a:p>
            <a:endParaRPr lang="en-US" dirty="0">
              <a:solidFill>
                <a:schemeClr val="tx1">
                  <a:lumMod val="65000"/>
                  <a:lumOff val="35000"/>
                </a:schemeClr>
              </a:solidFill>
            </a:endParaRPr>
          </a:p>
        </p:txBody>
      </p:sp>
      <p:grpSp>
        <p:nvGrpSpPr>
          <p:cNvPr id="7" name="Group 6">
            <a:extLst>
              <a:ext uri="{FF2B5EF4-FFF2-40B4-BE49-F238E27FC236}">
                <a16:creationId xmlns:a16="http://schemas.microsoft.com/office/drawing/2014/main" id="{70254644-5215-43C5-980D-28992D5734D5}"/>
              </a:ext>
            </a:extLst>
          </p:cNvPr>
          <p:cNvGrpSpPr/>
          <p:nvPr/>
        </p:nvGrpSpPr>
        <p:grpSpPr>
          <a:xfrm>
            <a:off x="9544331" y="3840480"/>
            <a:ext cx="1737360" cy="1704109"/>
            <a:chOff x="682532" y="3869974"/>
            <a:chExt cx="2383895" cy="2278874"/>
          </a:xfrm>
        </p:grpSpPr>
        <p:pic>
          <p:nvPicPr>
            <p:cNvPr id="9" name="Picture 8">
              <a:extLst>
                <a:ext uri="{FF2B5EF4-FFF2-40B4-BE49-F238E27FC236}">
                  <a16:creationId xmlns:a16="http://schemas.microsoft.com/office/drawing/2014/main" id="{6B67417C-8DC3-4655-910B-30EE2ED03F74}"/>
                </a:ext>
              </a:extLst>
            </p:cNvPr>
            <p:cNvPicPr>
              <a:picLocks noChangeAspect="1"/>
            </p:cNvPicPr>
            <p:nvPr/>
          </p:nvPicPr>
          <p:blipFill rotWithShape="1">
            <a:blip r:embed="rId2"/>
            <a:srcRect l="3033" r="2348"/>
            <a:stretch/>
          </p:blipFill>
          <p:spPr>
            <a:xfrm>
              <a:off x="682532" y="3869974"/>
              <a:ext cx="2383895" cy="2278874"/>
            </a:xfrm>
            <a:prstGeom prst="rect">
              <a:avLst/>
            </a:prstGeom>
          </p:spPr>
        </p:pic>
        <p:sp>
          <p:nvSpPr>
            <p:cNvPr id="8" name="TextBox 7">
              <a:extLst>
                <a:ext uri="{FF2B5EF4-FFF2-40B4-BE49-F238E27FC236}">
                  <a16:creationId xmlns:a16="http://schemas.microsoft.com/office/drawing/2014/main" id="{ADB22854-8878-49A0-B56E-5A6877C14C4E}"/>
                </a:ext>
              </a:extLst>
            </p:cNvPr>
            <p:cNvSpPr txBox="1"/>
            <p:nvPr/>
          </p:nvSpPr>
          <p:spPr>
            <a:xfrm>
              <a:off x="853160" y="3869974"/>
              <a:ext cx="1772712" cy="307777"/>
            </a:xfrm>
            <a:prstGeom prst="rect">
              <a:avLst/>
            </a:prstGeom>
            <a:noFill/>
          </p:spPr>
          <p:txBody>
            <a:bodyPr wrap="square" rtlCol="0">
              <a:spAutoFit/>
            </a:bodyPr>
            <a:lstStyle/>
            <a:p>
              <a:r>
                <a:rPr lang="en-US" sz="1400" dirty="0">
                  <a:solidFill>
                    <a:srgbClr val="008BB3"/>
                  </a:solidFill>
                </a:rPr>
                <a:t>Multipath</a:t>
              </a:r>
              <a:r>
                <a:rPr lang="en-US" sz="1400" dirty="0">
                  <a:solidFill>
                    <a:prstClr val="white"/>
                  </a:solidFill>
                </a:rPr>
                <a:t> error </a:t>
              </a:r>
            </a:p>
          </p:txBody>
        </p:sp>
      </p:grpSp>
      <p:grpSp>
        <p:nvGrpSpPr>
          <p:cNvPr id="13" name="Group 12">
            <a:extLst>
              <a:ext uri="{FF2B5EF4-FFF2-40B4-BE49-F238E27FC236}">
                <a16:creationId xmlns:a16="http://schemas.microsoft.com/office/drawing/2014/main" id="{747573CC-8B21-45A5-8D63-FFEBFC574AF9}"/>
              </a:ext>
            </a:extLst>
          </p:cNvPr>
          <p:cNvGrpSpPr/>
          <p:nvPr/>
        </p:nvGrpSpPr>
        <p:grpSpPr>
          <a:xfrm>
            <a:off x="9084615" y="1024436"/>
            <a:ext cx="2328752" cy="2380567"/>
            <a:chOff x="5850972" y="703711"/>
            <a:chExt cx="2328752" cy="2380567"/>
          </a:xfrm>
        </p:grpSpPr>
        <p:sp>
          <p:nvSpPr>
            <p:cNvPr id="14" name="TextBox 13">
              <a:extLst>
                <a:ext uri="{FF2B5EF4-FFF2-40B4-BE49-F238E27FC236}">
                  <a16:creationId xmlns:a16="http://schemas.microsoft.com/office/drawing/2014/main" id="{92BEDFA8-56FA-4803-B28F-D5F8F6317C61}"/>
                </a:ext>
              </a:extLst>
            </p:cNvPr>
            <p:cNvSpPr txBox="1"/>
            <p:nvPr/>
          </p:nvSpPr>
          <p:spPr>
            <a:xfrm>
              <a:off x="6303719" y="703711"/>
              <a:ext cx="1423257" cy="523220"/>
            </a:xfrm>
            <a:prstGeom prst="rect">
              <a:avLst/>
            </a:prstGeom>
            <a:noFill/>
          </p:spPr>
          <p:txBody>
            <a:bodyPr wrap="square" rtlCol="0">
              <a:spAutoFit/>
            </a:bodyPr>
            <a:lstStyle/>
            <a:p>
              <a:r>
                <a:rPr lang="en-US" sz="1400" dirty="0">
                  <a:solidFill>
                    <a:srgbClr val="008BB3"/>
                  </a:solidFill>
                </a:rPr>
                <a:t>Ephemeris</a:t>
              </a:r>
              <a:r>
                <a:rPr lang="en-US" sz="1400" dirty="0">
                  <a:solidFill>
                    <a:prstClr val="white"/>
                  </a:solidFill>
                </a:rPr>
                <a:t> errors </a:t>
              </a:r>
            </a:p>
          </p:txBody>
        </p:sp>
        <p:pic>
          <p:nvPicPr>
            <p:cNvPr id="15" name="Picture 14">
              <a:extLst>
                <a:ext uri="{FF2B5EF4-FFF2-40B4-BE49-F238E27FC236}">
                  <a16:creationId xmlns:a16="http://schemas.microsoft.com/office/drawing/2014/main" id="{DF778478-0DF3-4168-96A7-08CD63EEAE31}"/>
                </a:ext>
              </a:extLst>
            </p:cNvPr>
            <p:cNvPicPr>
              <a:picLocks noChangeAspect="1"/>
            </p:cNvPicPr>
            <p:nvPr/>
          </p:nvPicPr>
          <p:blipFill>
            <a:blip r:embed="rId3"/>
            <a:stretch>
              <a:fillRect/>
            </a:stretch>
          </p:blipFill>
          <p:spPr>
            <a:xfrm>
              <a:off x="5850972" y="1026248"/>
              <a:ext cx="2328752" cy="2058030"/>
            </a:xfrm>
            <a:prstGeom prst="rect">
              <a:avLst/>
            </a:prstGeom>
          </p:spPr>
        </p:pic>
      </p:grpSp>
      <p:grpSp>
        <p:nvGrpSpPr>
          <p:cNvPr id="16" name="Group 15">
            <a:extLst>
              <a:ext uri="{FF2B5EF4-FFF2-40B4-BE49-F238E27FC236}">
                <a16:creationId xmlns:a16="http://schemas.microsoft.com/office/drawing/2014/main" id="{8661ABBF-E0BB-46C6-85CB-917684E5B604}"/>
              </a:ext>
            </a:extLst>
          </p:cNvPr>
          <p:cNvGrpSpPr/>
          <p:nvPr/>
        </p:nvGrpSpPr>
        <p:grpSpPr>
          <a:xfrm>
            <a:off x="6794234" y="1733648"/>
            <a:ext cx="2132218" cy="2017714"/>
            <a:chOff x="489511" y="670236"/>
            <a:chExt cx="2132218" cy="2017714"/>
          </a:xfrm>
        </p:grpSpPr>
        <p:sp>
          <p:nvSpPr>
            <p:cNvPr id="17" name="TextBox 16">
              <a:extLst>
                <a:ext uri="{FF2B5EF4-FFF2-40B4-BE49-F238E27FC236}">
                  <a16:creationId xmlns:a16="http://schemas.microsoft.com/office/drawing/2014/main" id="{C91222E0-C90E-4728-B4FF-437D08ED2BDF}"/>
                </a:ext>
              </a:extLst>
            </p:cNvPr>
            <p:cNvSpPr txBox="1"/>
            <p:nvPr/>
          </p:nvSpPr>
          <p:spPr>
            <a:xfrm>
              <a:off x="849017" y="670236"/>
              <a:ext cx="1772712" cy="307777"/>
            </a:xfrm>
            <a:prstGeom prst="rect">
              <a:avLst/>
            </a:prstGeom>
            <a:noFill/>
          </p:spPr>
          <p:txBody>
            <a:bodyPr wrap="square" rtlCol="0">
              <a:spAutoFit/>
            </a:bodyPr>
            <a:lstStyle/>
            <a:p>
              <a:r>
                <a:rPr lang="en-US" sz="1400" dirty="0">
                  <a:solidFill>
                    <a:srgbClr val="008BB3"/>
                  </a:solidFill>
                </a:rPr>
                <a:t>Timing</a:t>
              </a:r>
              <a:r>
                <a:rPr lang="en-US" sz="1400" dirty="0">
                  <a:solidFill>
                    <a:prstClr val="white"/>
                  </a:solidFill>
                </a:rPr>
                <a:t> errors </a:t>
              </a:r>
            </a:p>
          </p:txBody>
        </p:sp>
        <p:pic>
          <p:nvPicPr>
            <p:cNvPr id="18" name="Picture 17">
              <a:extLst>
                <a:ext uri="{FF2B5EF4-FFF2-40B4-BE49-F238E27FC236}">
                  <a16:creationId xmlns:a16="http://schemas.microsoft.com/office/drawing/2014/main" id="{CD90DD03-7B7E-4BC7-BCFB-13F7ACB3F778}"/>
                </a:ext>
              </a:extLst>
            </p:cNvPr>
            <p:cNvPicPr>
              <a:picLocks noChangeAspect="1"/>
            </p:cNvPicPr>
            <p:nvPr/>
          </p:nvPicPr>
          <p:blipFill>
            <a:blip r:embed="rId4"/>
            <a:stretch>
              <a:fillRect/>
            </a:stretch>
          </p:blipFill>
          <p:spPr>
            <a:xfrm>
              <a:off x="489511" y="1087522"/>
              <a:ext cx="1596085" cy="1600428"/>
            </a:xfrm>
            <a:prstGeom prst="rect">
              <a:avLst/>
            </a:prstGeom>
          </p:spPr>
        </p:pic>
      </p:grpSp>
      <p:grpSp>
        <p:nvGrpSpPr>
          <p:cNvPr id="19" name="Group 18"/>
          <p:cNvGrpSpPr/>
          <p:nvPr/>
        </p:nvGrpSpPr>
        <p:grpSpPr>
          <a:xfrm>
            <a:off x="6661384" y="4277907"/>
            <a:ext cx="2268651" cy="2093874"/>
            <a:chOff x="6096119" y="3488198"/>
            <a:chExt cx="2268651" cy="2093874"/>
          </a:xfrm>
        </p:grpSpPr>
        <p:grpSp>
          <p:nvGrpSpPr>
            <p:cNvPr id="10" name="Group 9">
              <a:extLst>
                <a:ext uri="{FF2B5EF4-FFF2-40B4-BE49-F238E27FC236}">
                  <a16:creationId xmlns:a16="http://schemas.microsoft.com/office/drawing/2014/main" id="{5271BB2A-6E20-4C27-A2EA-32ACED07945C}"/>
                </a:ext>
              </a:extLst>
            </p:cNvPr>
            <p:cNvGrpSpPr/>
            <p:nvPr/>
          </p:nvGrpSpPr>
          <p:grpSpPr>
            <a:xfrm>
              <a:off x="6096119" y="3488198"/>
              <a:ext cx="2268651" cy="2093874"/>
              <a:chOff x="6170642" y="3343716"/>
              <a:chExt cx="1890692" cy="2093874"/>
            </a:xfrm>
          </p:grpSpPr>
          <p:sp>
            <p:nvSpPr>
              <p:cNvPr id="11" name="TextBox 10">
                <a:extLst>
                  <a:ext uri="{FF2B5EF4-FFF2-40B4-BE49-F238E27FC236}">
                    <a16:creationId xmlns:a16="http://schemas.microsoft.com/office/drawing/2014/main" id="{CEE3B258-F5EE-4E21-B89F-8A90DCB73BCC}"/>
                  </a:ext>
                </a:extLst>
              </p:cNvPr>
              <p:cNvSpPr txBox="1"/>
              <p:nvPr/>
            </p:nvSpPr>
            <p:spPr>
              <a:xfrm>
                <a:off x="6480135" y="3343716"/>
                <a:ext cx="1581199" cy="307777"/>
              </a:xfrm>
              <a:prstGeom prst="rect">
                <a:avLst/>
              </a:prstGeom>
              <a:noFill/>
            </p:spPr>
            <p:txBody>
              <a:bodyPr wrap="square" rtlCol="0">
                <a:spAutoFit/>
              </a:bodyPr>
              <a:lstStyle/>
              <a:p>
                <a:r>
                  <a:rPr lang="en-US" sz="1400" dirty="0">
                    <a:solidFill>
                      <a:srgbClr val="008BB3"/>
                    </a:solidFill>
                  </a:rPr>
                  <a:t>Atmospheric</a:t>
                </a:r>
              </a:p>
            </p:txBody>
          </p:sp>
          <p:pic>
            <p:nvPicPr>
              <p:cNvPr id="12" name="Picture 11">
                <a:extLst>
                  <a:ext uri="{FF2B5EF4-FFF2-40B4-BE49-F238E27FC236}">
                    <a16:creationId xmlns:a16="http://schemas.microsoft.com/office/drawing/2014/main" id="{9E601FAD-5E78-4A69-B724-37D4F6A7932A}"/>
                  </a:ext>
                </a:extLst>
              </p:cNvPr>
              <p:cNvPicPr>
                <a:picLocks noChangeAspect="1"/>
              </p:cNvPicPr>
              <p:nvPr/>
            </p:nvPicPr>
            <p:blipFill>
              <a:blip r:embed="rId5"/>
              <a:stretch>
                <a:fillRect/>
              </a:stretch>
            </p:blipFill>
            <p:spPr>
              <a:xfrm>
                <a:off x="6170642" y="3651493"/>
                <a:ext cx="1801234" cy="1786097"/>
              </a:xfrm>
              <a:prstGeom prst="rect">
                <a:avLst/>
              </a:prstGeom>
            </p:spPr>
          </p:pic>
        </p:grpSp>
        <p:sp>
          <p:nvSpPr>
            <p:cNvPr id="3" name="Rectangle 2"/>
            <p:cNvSpPr/>
            <p:nvPr/>
          </p:nvSpPr>
          <p:spPr>
            <a:xfrm>
              <a:off x="7602835" y="4563687"/>
              <a:ext cx="654594" cy="4904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TextBox 19"/>
          <p:cNvSpPr txBox="1"/>
          <p:nvPr/>
        </p:nvSpPr>
        <p:spPr>
          <a:xfrm>
            <a:off x="349979" y="3512067"/>
            <a:ext cx="5826377" cy="2400657"/>
          </a:xfrm>
          <a:prstGeom prst="rect">
            <a:avLst/>
          </a:prstGeom>
          <a:noFill/>
        </p:spPr>
        <p:txBody>
          <a:bodyPr wrap="square" rtlCol="0">
            <a:spAutoFit/>
          </a:bodyPr>
          <a:lstStyle/>
          <a:p>
            <a:r>
              <a:rPr lang="en-US" b="1" dirty="0">
                <a:solidFill>
                  <a:schemeClr val="bg2"/>
                </a:solidFill>
              </a:rPr>
              <a:t>Reference Station Assumptions </a:t>
            </a:r>
          </a:p>
          <a:p>
            <a:endParaRPr lang="en-US" dirty="0">
              <a:solidFill>
                <a:schemeClr val="bg2"/>
              </a:solidFill>
            </a:endParaRPr>
          </a:p>
          <a:p>
            <a:pPr marL="285750" indent="-285750">
              <a:buFont typeface="Arial" panose="020B0604020202020204" pitchFamily="34" charset="0"/>
              <a:buChar char="•"/>
            </a:pPr>
            <a:r>
              <a:rPr lang="en-US" sz="1600" dirty="0">
                <a:solidFill>
                  <a:schemeClr val="tx1">
                    <a:lumMod val="65000"/>
                    <a:lumOff val="35000"/>
                  </a:schemeClr>
                </a:solidFill>
              </a:rPr>
              <a:t>Ionospheric and Tropospheric effects are the same at the reference station and user GNSS receiver </a:t>
            </a:r>
          </a:p>
          <a:p>
            <a:pPr marL="285750" indent="-285750">
              <a:buFont typeface="Arial" panose="020B0604020202020204" pitchFamily="34" charset="0"/>
              <a:buChar char="•"/>
            </a:pPr>
            <a:endParaRPr lang="en-US" sz="1600" dirty="0">
              <a:solidFill>
                <a:schemeClr val="tx1">
                  <a:lumMod val="65000"/>
                  <a:lumOff val="35000"/>
                </a:schemeClr>
              </a:solidFill>
            </a:endParaRPr>
          </a:p>
          <a:p>
            <a:pPr marL="285750" indent="-285750">
              <a:buFont typeface="Arial" panose="020B0604020202020204" pitchFamily="34" charset="0"/>
              <a:buChar char="•"/>
            </a:pPr>
            <a:r>
              <a:rPr lang="en-US" sz="1600" dirty="0">
                <a:solidFill>
                  <a:schemeClr val="tx1">
                    <a:lumMod val="65000"/>
                    <a:lumOff val="35000"/>
                  </a:schemeClr>
                </a:solidFill>
              </a:rPr>
              <a:t>Reference Station and User GPS “see” the same satellites</a:t>
            </a:r>
          </a:p>
          <a:p>
            <a:pPr marL="285750" indent="-285750">
              <a:buFont typeface="Arial" panose="020B0604020202020204" pitchFamily="34" charset="0"/>
              <a:buChar char="•"/>
            </a:pPr>
            <a:endParaRPr lang="en-US" sz="1600" dirty="0">
              <a:solidFill>
                <a:schemeClr val="tx1">
                  <a:lumMod val="65000"/>
                  <a:lumOff val="35000"/>
                </a:schemeClr>
              </a:solidFill>
            </a:endParaRPr>
          </a:p>
          <a:p>
            <a:r>
              <a:rPr lang="en-US" sz="1600" dirty="0">
                <a:solidFill>
                  <a:srgbClr val="FF0000"/>
                </a:solidFill>
              </a:rPr>
              <a:t>*Distance from the reference station impacts accuracy*</a:t>
            </a:r>
          </a:p>
          <a:p>
            <a:pPr marL="285750" indent="-285750">
              <a:buFont typeface="Arial" panose="020B0604020202020204" pitchFamily="34" charset="0"/>
              <a:buChar char="•"/>
            </a:pPr>
            <a:endParaRPr lang="en-US" dirty="0">
              <a:solidFill>
                <a:schemeClr val="tx1">
                  <a:lumMod val="65000"/>
                  <a:lumOff val="35000"/>
                </a:schemeClr>
              </a:solidFill>
            </a:endParaRPr>
          </a:p>
        </p:txBody>
      </p:sp>
    </p:spTree>
    <p:extLst>
      <p:ext uri="{BB962C8B-B14F-4D97-AF65-F5344CB8AC3E}">
        <p14:creationId xmlns:p14="http://schemas.microsoft.com/office/powerpoint/2010/main" val="38546706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a:latin typeface="Arial" pitchFamily="34" charset="0"/>
                <a:cs typeface="Arial" pitchFamily="34" charset="0"/>
              </a:rPr>
              <a:t>Installation &amp; Towing Configuration Recommendations</a:t>
            </a:r>
          </a:p>
        </p:txBody>
      </p:sp>
      <p:sp>
        <p:nvSpPr>
          <p:cNvPr id="18435" name="Content Placeholder 2"/>
          <p:cNvSpPr>
            <a:spLocks noGrp="1"/>
          </p:cNvSpPr>
          <p:nvPr>
            <p:ph idx="4294967295"/>
          </p:nvPr>
        </p:nvSpPr>
        <p:spPr>
          <a:xfrm>
            <a:off x="457081" y="832195"/>
            <a:ext cx="11137888" cy="2030412"/>
          </a:xfrm>
        </p:spPr>
        <p:txBody>
          <a:bodyPr/>
          <a:lstStyle/>
          <a:p>
            <a:pPr marL="342900" indent="-342900">
              <a:buFont typeface="Arial" pitchFamily="34" charset="0"/>
              <a:buChar char="•"/>
            </a:pPr>
            <a:r>
              <a:rPr lang="en-US" altLang="en-US" sz="1800" dirty="0">
                <a:solidFill>
                  <a:schemeClr val="tx1">
                    <a:lumMod val="65000"/>
                    <a:lumOff val="35000"/>
                  </a:schemeClr>
                </a:solidFill>
                <a:latin typeface="Arial" pitchFamily="34" charset="0"/>
                <a:cs typeface="Arial" pitchFamily="34" charset="0"/>
              </a:rPr>
              <a:t>Mounting a sub-bottom profiler and towing the source &amp; hydrophone array correctly are critical to acquiring a noise-free dataset.</a:t>
            </a:r>
          </a:p>
          <a:p>
            <a:pPr marL="342900" indent="-342900">
              <a:buFont typeface="Arial" pitchFamily="34" charset="0"/>
              <a:buChar char="•"/>
            </a:pPr>
            <a:r>
              <a:rPr lang="en-US" altLang="en-US" sz="1800" dirty="0">
                <a:solidFill>
                  <a:schemeClr val="tx1">
                    <a:lumMod val="65000"/>
                    <a:lumOff val="35000"/>
                  </a:schemeClr>
                </a:solidFill>
                <a:latin typeface="Arial" pitchFamily="34" charset="0"/>
                <a:cs typeface="Arial" pitchFamily="34" charset="0"/>
              </a:rPr>
              <a:t>In vessel mounted systems, it is important that the transducers are mounted away from areas of potential noise or turbulence.</a:t>
            </a:r>
          </a:p>
          <a:p>
            <a:pPr marL="342900" indent="-342900">
              <a:buFont typeface="Arial" pitchFamily="34" charset="0"/>
              <a:buChar char="•"/>
            </a:pPr>
            <a:r>
              <a:rPr lang="en-US" altLang="en-US" sz="1800" dirty="0">
                <a:solidFill>
                  <a:schemeClr val="tx1">
                    <a:lumMod val="65000"/>
                    <a:lumOff val="35000"/>
                  </a:schemeClr>
                </a:solidFill>
                <a:latin typeface="Arial" pitchFamily="34" charset="0"/>
                <a:cs typeface="Arial" pitchFamily="34" charset="0"/>
              </a:rPr>
              <a:t>With a surface-towed system, it is a good idea to have the source and the receive array separated by the aerated propeller wash.  </a:t>
            </a:r>
          </a:p>
        </p:txBody>
      </p:sp>
      <p:pic>
        <p:nvPicPr>
          <p:cNvPr id="6" name="Picture 5"/>
          <p:cNvPicPr/>
          <p:nvPr/>
        </p:nvPicPr>
        <p:blipFill>
          <a:blip r:embed="rId2"/>
          <a:stretch>
            <a:fillRect/>
          </a:stretch>
        </p:blipFill>
        <p:spPr>
          <a:xfrm>
            <a:off x="4610495" y="2668243"/>
            <a:ext cx="5683576" cy="3053827"/>
          </a:xfrm>
          <a:prstGeom prst="rect">
            <a:avLst/>
          </a:prstGeom>
          <a:ln w="38100" cap="sq">
            <a:solidFill>
              <a:schemeClr val="tx1">
                <a:lumMod val="65000"/>
                <a:lumOff val="3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859492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 Bottom in HYPACK </a:t>
            </a:r>
          </a:p>
        </p:txBody>
      </p:sp>
      <p:sp>
        <p:nvSpPr>
          <p:cNvPr id="4" name="Slide Number Placeholder 3"/>
          <p:cNvSpPr>
            <a:spLocks noGrp="1"/>
          </p:cNvSpPr>
          <p:nvPr>
            <p:ph type="sldNum" sz="quarter" idx="4294967295"/>
          </p:nvPr>
        </p:nvSpPr>
        <p:spPr/>
        <p:txBody>
          <a:bodyPr/>
          <a:lstStyle/>
          <a:p>
            <a:endParaRPr lang="en-US" dirty="0"/>
          </a:p>
          <a:p>
            <a:endParaRPr lang="en-US" dirty="0"/>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t="6694"/>
          <a:stretch>
            <a:fillRect/>
          </a:stretch>
        </p:blipFill>
        <p:spPr bwMode="auto">
          <a:xfrm>
            <a:off x="846652" y="763787"/>
            <a:ext cx="7085380" cy="499532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3"/>
          <p:cNvSpPr txBox="1">
            <a:spLocks noChangeArrowheads="1"/>
          </p:cNvSpPr>
          <p:nvPr/>
        </p:nvSpPr>
        <p:spPr bwMode="auto">
          <a:xfrm>
            <a:off x="8243817" y="2569802"/>
            <a:ext cx="3491101" cy="1174750"/>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spcAft>
                <a:spcPts val="600"/>
              </a:spcAft>
              <a:buClr>
                <a:schemeClr val="bg2"/>
              </a:buClr>
              <a:buFont typeface="Arial" pitchFamily="34" charset="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9pPr>
          </a:lstStyle>
          <a:p>
            <a:pPr eaLnBrk="1" hangingPunct="1">
              <a:spcBef>
                <a:spcPts val="500"/>
              </a:spcBef>
              <a:spcAft>
                <a:spcPct val="0"/>
              </a:spcAft>
              <a:buClrTx/>
              <a:buSzPct val="45000"/>
            </a:pPr>
            <a:r>
              <a:rPr lang="en-US" altLang="en-US" sz="1800" dirty="0">
                <a:solidFill>
                  <a:schemeClr val="tx1">
                    <a:lumMod val="65000"/>
                    <a:lumOff val="35000"/>
                  </a:schemeClr>
                </a:solidFill>
              </a:rPr>
              <a:t>In SURVEY the sub-bottom profiling data is viewed in the Scrolling Data Window.</a:t>
            </a:r>
          </a:p>
        </p:txBody>
      </p:sp>
    </p:spTree>
    <p:extLst>
      <p:ext uri="{BB962C8B-B14F-4D97-AF65-F5344CB8AC3E}">
        <p14:creationId xmlns:p14="http://schemas.microsoft.com/office/powerpoint/2010/main" val="3411749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GNSS Corrections - </a:t>
            </a:r>
            <a:r>
              <a:rPr lang="en-US" sz="2000" dirty="0">
                <a:solidFill>
                  <a:srgbClr val="008BB3"/>
                </a:solidFill>
              </a:rPr>
              <a:t>There are several methods to improve the positioning of the vessel. </a:t>
            </a:r>
            <a:br>
              <a:rPr lang="en-US" sz="2000" dirty="0">
                <a:solidFill>
                  <a:srgbClr val="008BB3"/>
                </a:solidFill>
              </a:rPr>
            </a:br>
            <a:r>
              <a:rPr lang="en-US" dirty="0"/>
              <a:t> </a:t>
            </a:r>
          </a:p>
        </p:txBody>
      </p:sp>
      <p:sp>
        <p:nvSpPr>
          <p:cNvPr id="3" name="Rectangle 2"/>
          <p:cNvSpPr/>
          <p:nvPr/>
        </p:nvSpPr>
        <p:spPr>
          <a:xfrm>
            <a:off x="5572417" y="898864"/>
            <a:ext cx="6096000" cy="4185761"/>
          </a:xfrm>
          <a:prstGeom prst="rect">
            <a:avLst/>
          </a:prstGeom>
        </p:spPr>
        <p:txBody>
          <a:bodyPr>
            <a:spAutoFit/>
          </a:bodyPr>
          <a:lstStyle/>
          <a:p>
            <a:r>
              <a:rPr lang="en-US" sz="1400" dirty="0">
                <a:solidFill>
                  <a:srgbClr val="008BB3"/>
                </a:solidFill>
              </a:rPr>
              <a:t>DGNSS</a:t>
            </a:r>
            <a:r>
              <a:rPr lang="en-US" sz="1400" dirty="0"/>
              <a:t> – Relies on GPS stations setup and maintained by USCG. Correctors or broadcast via radio with each station having a designated frequency. Currently phasing out </a:t>
            </a:r>
          </a:p>
          <a:p>
            <a:endParaRPr lang="en-US" sz="1400" dirty="0"/>
          </a:p>
          <a:p>
            <a:r>
              <a:rPr lang="en-US" sz="1400" dirty="0">
                <a:solidFill>
                  <a:srgbClr val="008BB3"/>
                </a:solidFill>
              </a:rPr>
              <a:t>Precise Point Positioning (PPP)  </a:t>
            </a:r>
            <a:r>
              <a:rPr lang="en-US" sz="1400" dirty="0"/>
              <a:t>–  Decimeter accuracy – relies on single rover antenna. May require a subscription to use in </a:t>
            </a:r>
            <a:r>
              <a:rPr lang="en-US" sz="1400" dirty="0" err="1"/>
              <a:t>realtime</a:t>
            </a:r>
            <a:r>
              <a:rPr lang="en-US" sz="1400" dirty="0"/>
              <a:t>. Examples: </a:t>
            </a:r>
            <a:r>
              <a:rPr lang="en-US" sz="1400" dirty="0" err="1"/>
              <a:t>MarineStar</a:t>
            </a:r>
            <a:r>
              <a:rPr lang="en-US" sz="1400" dirty="0"/>
              <a:t> &amp; Atlas Link </a:t>
            </a:r>
          </a:p>
          <a:p>
            <a:endParaRPr lang="en-US" sz="1400" dirty="0"/>
          </a:p>
          <a:p>
            <a:r>
              <a:rPr lang="en-US" sz="1400" dirty="0">
                <a:solidFill>
                  <a:srgbClr val="008BB3"/>
                </a:solidFill>
              </a:rPr>
              <a:t>Free SBAS </a:t>
            </a:r>
            <a:r>
              <a:rPr lang="en-US" sz="1400" dirty="0"/>
              <a:t>–  Similar to PPP however composed of geostationary satellites that broadcast corrector for a given geographic location. </a:t>
            </a:r>
          </a:p>
          <a:p>
            <a:r>
              <a:rPr lang="en-US" sz="1400" dirty="0"/>
              <a:t>No subscription required. Examples: WAAS (U.S.A) &amp; EGNOS (E.U)</a:t>
            </a:r>
          </a:p>
          <a:p>
            <a:endParaRPr lang="en-US" sz="1400" dirty="0"/>
          </a:p>
          <a:p>
            <a:r>
              <a:rPr lang="en-US" sz="1400" dirty="0">
                <a:solidFill>
                  <a:srgbClr val="008BB3"/>
                </a:solidFill>
              </a:rPr>
              <a:t>Real Time Kinematic (RTK)  </a:t>
            </a:r>
            <a:r>
              <a:rPr lang="en-US" sz="1400" dirty="0"/>
              <a:t>-  Centimeter-level accuracies achieved in real time on the vessel. Can be provided by radio link from user base stations or NTRIP provider.  </a:t>
            </a:r>
          </a:p>
          <a:p>
            <a:endParaRPr lang="en-US" sz="1400" dirty="0"/>
          </a:p>
          <a:p>
            <a:r>
              <a:rPr lang="en-US" sz="1400" dirty="0">
                <a:solidFill>
                  <a:srgbClr val="008BB3"/>
                </a:solidFill>
              </a:rPr>
              <a:t>Post Processed Kinematic (PPK) </a:t>
            </a:r>
            <a:r>
              <a:rPr lang="en-US" sz="1400" dirty="0"/>
              <a:t>-  Accuracies achieving or besting RTK. Can collect data without real time correctors so long as all raw positioning and base station data is recorded at a sufficient data rate. </a:t>
            </a:r>
          </a:p>
        </p:txBody>
      </p:sp>
      <p:pic>
        <p:nvPicPr>
          <p:cNvPr id="86" name="Picture 85"/>
          <p:cNvPicPr>
            <a:picLocks noChangeAspect="1"/>
          </p:cNvPicPr>
          <p:nvPr/>
        </p:nvPicPr>
        <p:blipFill>
          <a:blip r:embed="rId2"/>
          <a:stretch>
            <a:fillRect/>
          </a:stretch>
        </p:blipFill>
        <p:spPr>
          <a:xfrm>
            <a:off x="1217151" y="2212649"/>
            <a:ext cx="1583781" cy="1596043"/>
          </a:xfrm>
          <a:prstGeom prst="rect">
            <a:avLst/>
          </a:prstGeom>
        </p:spPr>
      </p:pic>
      <p:pic>
        <p:nvPicPr>
          <p:cNvPr id="89" name="Picture 88">
            <a:extLst>
              <a:ext uri="{FF2B5EF4-FFF2-40B4-BE49-F238E27FC236}">
                <a16:creationId xmlns:a16="http://schemas.microsoft.com/office/drawing/2014/main" id="{3B6A7E7B-573A-47F6-B992-AF732ED0A819}"/>
              </a:ext>
            </a:extLst>
          </p:cNvPr>
          <p:cNvPicPr>
            <a:picLocks noChangeAspect="1"/>
          </p:cNvPicPr>
          <p:nvPr/>
        </p:nvPicPr>
        <p:blipFill>
          <a:blip r:embed="rId3"/>
          <a:stretch>
            <a:fillRect/>
          </a:stretch>
        </p:blipFill>
        <p:spPr>
          <a:xfrm>
            <a:off x="342584" y="1633731"/>
            <a:ext cx="1290641" cy="1005018"/>
          </a:xfrm>
          <a:prstGeom prst="rect">
            <a:avLst/>
          </a:prstGeom>
        </p:spPr>
      </p:pic>
      <p:pic>
        <p:nvPicPr>
          <p:cNvPr id="5" name="Picture 4"/>
          <p:cNvPicPr>
            <a:picLocks noChangeAspect="1"/>
          </p:cNvPicPr>
          <p:nvPr/>
        </p:nvPicPr>
        <p:blipFill>
          <a:blip r:embed="rId4"/>
          <a:stretch>
            <a:fillRect/>
          </a:stretch>
        </p:blipFill>
        <p:spPr>
          <a:xfrm>
            <a:off x="2058771" y="4033231"/>
            <a:ext cx="1637162" cy="1226939"/>
          </a:xfrm>
          <a:prstGeom prst="rect">
            <a:avLst/>
          </a:prstGeom>
        </p:spPr>
      </p:pic>
      <p:pic>
        <p:nvPicPr>
          <p:cNvPr id="6" name="Picture 5"/>
          <p:cNvPicPr>
            <a:picLocks noChangeAspect="1"/>
          </p:cNvPicPr>
          <p:nvPr/>
        </p:nvPicPr>
        <p:blipFill>
          <a:blip r:embed="rId5"/>
          <a:stretch>
            <a:fillRect/>
          </a:stretch>
        </p:blipFill>
        <p:spPr>
          <a:xfrm>
            <a:off x="3190269" y="4828616"/>
            <a:ext cx="1641292" cy="648783"/>
          </a:xfrm>
          <a:prstGeom prst="rect">
            <a:avLst/>
          </a:prstGeom>
        </p:spPr>
      </p:pic>
      <p:pic>
        <p:nvPicPr>
          <p:cNvPr id="10" name="Picture 9"/>
          <p:cNvPicPr>
            <a:picLocks noChangeAspect="1"/>
          </p:cNvPicPr>
          <p:nvPr/>
        </p:nvPicPr>
        <p:blipFill>
          <a:blip r:embed="rId6"/>
          <a:stretch>
            <a:fillRect/>
          </a:stretch>
        </p:blipFill>
        <p:spPr>
          <a:xfrm>
            <a:off x="4064293" y="5260170"/>
            <a:ext cx="2045537" cy="810806"/>
          </a:xfrm>
          <a:prstGeom prst="rect">
            <a:avLst/>
          </a:prstGeom>
        </p:spPr>
      </p:pic>
      <p:grpSp>
        <p:nvGrpSpPr>
          <p:cNvPr id="80" name="Group 79">
            <a:extLst>
              <a:ext uri="{FF2B5EF4-FFF2-40B4-BE49-F238E27FC236}">
                <a16:creationId xmlns:a16="http://schemas.microsoft.com/office/drawing/2014/main" id="{111B4A5A-BFC8-4E6A-BBE0-055723BC0DAC}"/>
              </a:ext>
            </a:extLst>
          </p:cNvPr>
          <p:cNvGrpSpPr/>
          <p:nvPr/>
        </p:nvGrpSpPr>
        <p:grpSpPr>
          <a:xfrm>
            <a:off x="1941607" y="684151"/>
            <a:ext cx="3377423" cy="1559811"/>
            <a:chOff x="5012919" y="914400"/>
            <a:chExt cx="9194578" cy="4157723"/>
          </a:xfrm>
        </p:grpSpPr>
        <p:grpSp>
          <p:nvGrpSpPr>
            <p:cNvPr id="81" name="Group 80">
              <a:extLst>
                <a:ext uri="{FF2B5EF4-FFF2-40B4-BE49-F238E27FC236}">
                  <a16:creationId xmlns:a16="http://schemas.microsoft.com/office/drawing/2014/main" id="{613230A0-DC93-40AA-B90C-6A43B907AC48}"/>
                </a:ext>
              </a:extLst>
            </p:cNvPr>
            <p:cNvGrpSpPr/>
            <p:nvPr/>
          </p:nvGrpSpPr>
          <p:grpSpPr>
            <a:xfrm>
              <a:off x="5012919" y="914400"/>
              <a:ext cx="9194578" cy="3816733"/>
              <a:chOff x="5012919" y="914400"/>
              <a:chExt cx="9194578" cy="3816733"/>
            </a:xfrm>
          </p:grpSpPr>
          <p:pic>
            <p:nvPicPr>
              <p:cNvPr id="83" name="Picture 82">
                <a:extLst>
                  <a:ext uri="{FF2B5EF4-FFF2-40B4-BE49-F238E27FC236}">
                    <a16:creationId xmlns:a16="http://schemas.microsoft.com/office/drawing/2014/main" id="{DEB9119B-1E82-443D-B01F-6A2CA3BC8CD3}"/>
                  </a:ext>
                </a:extLst>
              </p:cNvPr>
              <p:cNvPicPr>
                <a:picLocks noChangeAspect="1"/>
              </p:cNvPicPr>
              <p:nvPr/>
            </p:nvPicPr>
            <p:blipFill>
              <a:blip r:embed="rId7"/>
              <a:stretch>
                <a:fillRect/>
              </a:stretch>
            </p:blipFill>
            <p:spPr>
              <a:xfrm>
                <a:off x="5012919" y="914400"/>
                <a:ext cx="9194578" cy="3816733"/>
              </a:xfrm>
              <a:prstGeom prst="rect">
                <a:avLst/>
              </a:prstGeom>
            </p:spPr>
          </p:pic>
          <p:sp>
            <p:nvSpPr>
              <p:cNvPr id="84" name="Rectangle 83">
                <a:extLst>
                  <a:ext uri="{FF2B5EF4-FFF2-40B4-BE49-F238E27FC236}">
                    <a16:creationId xmlns:a16="http://schemas.microsoft.com/office/drawing/2014/main" id="{E2F4C9A6-C3B2-4F1B-AFC4-03C4425CC115}"/>
                  </a:ext>
                </a:extLst>
              </p:cNvPr>
              <p:cNvSpPr/>
              <p:nvPr/>
            </p:nvSpPr>
            <p:spPr>
              <a:xfrm>
                <a:off x="5068614" y="4162097"/>
                <a:ext cx="1442545" cy="512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 name="TextBox 81">
              <a:extLst>
                <a:ext uri="{FF2B5EF4-FFF2-40B4-BE49-F238E27FC236}">
                  <a16:creationId xmlns:a16="http://schemas.microsoft.com/office/drawing/2014/main" id="{388D7FE2-5711-40B6-98D1-4E3CA184072B}"/>
                </a:ext>
              </a:extLst>
            </p:cNvPr>
            <p:cNvSpPr txBox="1"/>
            <p:nvPr/>
          </p:nvSpPr>
          <p:spPr>
            <a:xfrm flipH="1">
              <a:off x="5012919" y="4497851"/>
              <a:ext cx="4841454" cy="574272"/>
            </a:xfrm>
            <a:prstGeom prst="rect">
              <a:avLst/>
            </a:prstGeom>
            <a:noFill/>
          </p:spPr>
          <p:txBody>
            <a:bodyPr wrap="square" rtlCol="0">
              <a:spAutoFit/>
            </a:bodyPr>
            <a:lstStyle/>
            <a:p>
              <a:r>
                <a:rPr lang="en-US" sz="800" dirty="0"/>
                <a:t>*mnspoint.com</a:t>
              </a:r>
            </a:p>
          </p:txBody>
        </p:sp>
      </p:grpSp>
    </p:spTree>
    <p:extLst>
      <p:ext uri="{BB962C8B-B14F-4D97-AF65-F5344CB8AC3E}">
        <p14:creationId xmlns:p14="http://schemas.microsoft.com/office/powerpoint/2010/main" val="3447123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166375" y="287990"/>
            <a:ext cx="11277598" cy="989013"/>
          </a:xfrm>
          <a:prstGeom prst="rect">
            <a:avLst/>
          </a:prstGeom>
        </p:spPr>
        <p:txBody>
          <a:bodyPr/>
          <a:lstStyle>
            <a:lvl1pPr algn="l" defTabSz="608013" rtl="0" eaLnBrk="1" fontAlgn="base" hangingPunct="1">
              <a:lnSpc>
                <a:spcPts val="2900"/>
              </a:lnSpc>
              <a:spcBef>
                <a:spcPct val="0"/>
              </a:spcBef>
              <a:spcAft>
                <a:spcPct val="0"/>
              </a:spcAft>
              <a:defRPr sz="2800" kern="1200">
                <a:solidFill>
                  <a:schemeClr val="bg2"/>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a:lstStyle>
          <a:p>
            <a:r>
              <a:rPr lang="en-US" dirty="0"/>
              <a:t>Vessel Motion – Where is the sonar pointing? </a:t>
            </a:r>
          </a:p>
        </p:txBody>
      </p:sp>
      <p:sp>
        <p:nvSpPr>
          <p:cNvPr id="34" name="TextBox 33"/>
          <p:cNvSpPr txBox="1"/>
          <p:nvPr/>
        </p:nvSpPr>
        <p:spPr>
          <a:xfrm>
            <a:off x="241179" y="767354"/>
            <a:ext cx="5620327" cy="2554545"/>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tx1">
                    <a:lumMod val="65000"/>
                    <a:lumOff val="35000"/>
                  </a:schemeClr>
                </a:solidFill>
              </a:rPr>
              <a:t>Rotation around the Port/Starboard axis is Pitch</a:t>
            </a:r>
          </a:p>
          <a:p>
            <a:pPr marL="742950" lvl="1" indent="-285750">
              <a:buFont typeface="Arial" panose="020B0604020202020204" pitchFamily="34" charset="0"/>
              <a:buChar char="•"/>
            </a:pPr>
            <a:r>
              <a:rPr lang="en-US" sz="1600" dirty="0">
                <a:solidFill>
                  <a:schemeClr val="tx1">
                    <a:lumMod val="65000"/>
                    <a:lumOff val="35000"/>
                  </a:schemeClr>
                </a:solidFill>
              </a:rPr>
              <a:t>Pitch Bow </a:t>
            </a:r>
            <a:r>
              <a:rPr lang="en-US" sz="1600" b="1" dirty="0">
                <a:solidFill>
                  <a:schemeClr val="bg2"/>
                </a:solidFill>
              </a:rPr>
              <a:t>Up</a:t>
            </a:r>
            <a:r>
              <a:rPr lang="en-US" sz="1600" dirty="0">
                <a:solidFill>
                  <a:schemeClr val="tx1">
                    <a:lumMod val="65000"/>
                    <a:lumOff val="35000"/>
                  </a:schemeClr>
                </a:solidFill>
              </a:rPr>
              <a:t> is positive</a:t>
            </a:r>
          </a:p>
          <a:p>
            <a:pPr marL="285750" indent="-285750">
              <a:buFont typeface="Arial" panose="020B0604020202020204" pitchFamily="34" charset="0"/>
              <a:buChar char="•"/>
            </a:pPr>
            <a:r>
              <a:rPr lang="en-US" sz="1600" dirty="0">
                <a:solidFill>
                  <a:schemeClr val="tx1">
                    <a:lumMod val="65000"/>
                    <a:lumOff val="35000"/>
                  </a:schemeClr>
                </a:solidFill>
              </a:rPr>
              <a:t>Rotation around the Fore/Aft axis is the Roll</a:t>
            </a:r>
          </a:p>
          <a:p>
            <a:pPr marL="742950" lvl="1" indent="-285750">
              <a:buFont typeface="Arial" panose="020B0604020202020204" pitchFamily="34" charset="0"/>
              <a:buChar char="•"/>
            </a:pPr>
            <a:r>
              <a:rPr lang="en-US" sz="1600" dirty="0">
                <a:solidFill>
                  <a:schemeClr val="tx1">
                    <a:lumMod val="65000"/>
                    <a:lumOff val="35000"/>
                  </a:schemeClr>
                </a:solidFill>
              </a:rPr>
              <a:t>Roll to </a:t>
            </a:r>
            <a:r>
              <a:rPr lang="en-US" sz="1600" b="1" dirty="0">
                <a:solidFill>
                  <a:schemeClr val="bg2"/>
                </a:solidFill>
              </a:rPr>
              <a:t>Starboard</a:t>
            </a:r>
            <a:r>
              <a:rPr lang="en-US" sz="1600" dirty="0">
                <a:solidFill>
                  <a:schemeClr val="tx1">
                    <a:lumMod val="65000"/>
                    <a:lumOff val="35000"/>
                  </a:schemeClr>
                </a:solidFill>
              </a:rPr>
              <a:t> is positive</a:t>
            </a:r>
          </a:p>
          <a:p>
            <a:pPr marL="285750" indent="-285750">
              <a:buFont typeface="Arial" panose="020B0604020202020204" pitchFamily="34" charset="0"/>
              <a:buChar char="•"/>
            </a:pPr>
            <a:r>
              <a:rPr lang="en-US" sz="1600" dirty="0">
                <a:solidFill>
                  <a:schemeClr val="tx1">
                    <a:lumMod val="65000"/>
                    <a:lumOff val="35000"/>
                  </a:schemeClr>
                </a:solidFill>
              </a:rPr>
              <a:t>Rotation around the Z axis is Yaw</a:t>
            </a:r>
          </a:p>
          <a:p>
            <a:pPr marL="742950" lvl="1" indent="-285750">
              <a:buFont typeface="Arial" panose="020B0604020202020204" pitchFamily="34" charset="0"/>
              <a:buChar char="•"/>
            </a:pPr>
            <a:r>
              <a:rPr lang="en-US" sz="1600" dirty="0">
                <a:solidFill>
                  <a:schemeClr val="tx1">
                    <a:lumMod val="65000"/>
                    <a:lumOff val="35000"/>
                  </a:schemeClr>
                </a:solidFill>
              </a:rPr>
              <a:t>Yaw </a:t>
            </a:r>
            <a:r>
              <a:rPr lang="en-US" sz="1600" b="1" dirty="0">
                <a:solidFill>
                  <a:schemeClr val="bg2"/>
                </a:solidFill>
              </a:rPr>
              <a:t>Clockwise</a:t>
            </a:r>
            <a:r>
              <a:rPr lang="en-US" sz="1600" dirty="0">
                <a:solidFill>
                  <a:schemeClr val="tx1">
                    <a:lumMod val="65000"/>
                    <a:lumOff val="35000"/>
                  </a:schemeClr>
                </a:solidFill>
              </a:rPr>
              <a:t> is positive</a:t>
            </a:r>
          </a:p>
          <a:p>
            <a:pPr marL="285750" indent="-285750">
              <a:buFont typeface="Arial" panose="020B0604020202020204" pitchFamily="34" charset="0"/>
              <a:buChar char="•"/>
            </a:pPr>
            <a:r>
              <a:rPr lang="en-US" sz="1600" dirty="0">
                <a:solidFill>
                  <a:schemeClr val="tx1">
                    <a:lumMod val="65000"/>
                    <a:lumOff val="35000"/>
                  </a:schemeClr>
                </a:solidFill>
              </a:rPr>
              <a:t>Vertical motion on the Z axis is </a:t>
            </a:r>
            <a:r>
              <a:rPr lang="en-US" sz="1600" dirty="0">
                <a:solidFill>
                  <a:srgbClr val="008BB3"/>
                </a:solidFill>
              </a:rPr>
              <a:t>HEAVE</a:t>
            </a:r>
          </a:p>
          <a:p>
            <a:pPr marL="285750" indent="-285750">
              <a:buFont typeface="Arial" panose="020B0604020202020204" pitchFamily="34" charset="0"/>
              <a:buChar char="•"/>
            </a:pPr>
            <a:endParaRPr lang="en-US" sz="1200" dirty="0">
              <a:solidFill>
                <a:srgbClr val="FF0000"/>
              </a:solidFill>
            </a:endParaRPr>
          </a:p>
          <a:p>
            <a:r>
              <a:rPr lang="en-US" sz="1200" dirty="0">
                <a:solidFill>
                  <a:srgbClr val="FF0000"/>
                </a:solidFill>
              </a:rPr>
              <a:t>*Measurement of motion is </a:t>
            </a:r>
            <a:r>
              <a:rPr lang="en-US" sz="1200" u="sng" dirty="0">
                <a:solidFill>
                  <a:srgbClr val="FF0000"/>
                </a:solidFill>
              </a:rPr>
              <a:t>REQUIRED</a:t>
            </a:r>
            <a:r>
              <a:rPr lang="en-US" sz="1200" dirty="0">
                <a:solidFill>
                  <a:srgbClr val="FF0000"/>
                </a:solidFill>
              </a:rPr>
              <a:t> for </a:t>
            </a:r>
            <a:r>
              <a:rPr lang="en-US" sz="1200" dirty="0" err="1">
                <a:solidFill>
                  <a:srgbClr val="FF0000"/>
                </a:solidFill>
              </a:rPr>
              <a:t>multibeam</a:t>
            </a:r>
            <a:r>
              <a:rPr lang="en-US" sz="1200" dirty="0">
                <a:solidFill>
                  <a:srgbClr val="FF0000"/>
                </a:solidFill>
              </a:rPr>
              <a:t> and </a:t>
            </a:r>
            <a:r>
              <a:rPr lang="en-US" sz="1200" dirty="0" err="1">
                <a:solidFill>
                  <a:srgbClr val="FF0000"/>
                </a:solidFill>
              </a:rPr>
              <a:t>lidar</a:t>
            </a:r>
            <a:r>
              <a:rPr lang="en-US" sz="1200" dirty="0">
                <a:solidFill>
                  <a:srgbClr val="FF0000"/>
                </a:solidFill>
              </a:rPr>
              <a:t> operations. In some cases it can be optional for </a:t>
            </a:r>
            <a:r>
              <a:rPr lang="en-US" sz="1200" dirty="0" err="1">
                <a:solidFill>
                  <a:srgbClr val="FF0000"/>
                </a:solidFill>
              </a:rPr>
              <a:t>singlebeam</a:t>
            </a:r>
            <a:r>
              <a:rPr lang="en-US" sz="1200" dirty="0">
                <a:solidFill>
                  <a:srgbClr val="FF0000"/>
                </a:solidFill>
              </a:rPr>
              <a:t>, sub-bottom, and </a:t>
            </a:r>
            <a:r>
              <a:rPr lang="en-US" sz="1200" dirty="0" err="1">
                <a:solidFill>
                  <a:srgbClr val="FF0000"/>
                </a:solidFill>
              </a:rPr>
              <a:t>sidescan</a:t>
            </a:r>
            <a:r>
              <a:rPr lang="en-US" sz="1200" dirty="0">
                <a:solidFill>
                  <a:srgbClr val="FF0000"/>
                </a:solidFill>
              </a:rPr>
              <a:t> operations</a:t>
            </a:r>
          </a:p>
        </p:txBody>
      </p:sp>
      <p:grpSp>
        <p:nvGrpSpPr>
          <p:cNvPr id="9" name="Group 8"/>
          <p:cNvGrpSpPr/>
          <p:nvPr/>
        </p:nvGrpSpPr>
        <p:grpSpPr>
          <a:xfrm>
            <a:off x="4664504" y="580872"/>
            <a:ext cx="7392598" cy="4782101"/>
            <a:chOff x="3201464" y="1520210"/>
            <a:chExt cx="7392598" cy="4782101"/>
          </a:xfrm>
        </p:grpSpPr>
        <p:pic>
          <p:nvPicPr>
            <p:cNvPr id="35" name="Picture 34"/>
            <p:cNvPicPr>
              <a:picLocks noChangeAspect="1"/>
            </p:cNvPicPr>
            <p:nvPr/>
          </p:nvPicPr>
          <p:blipFill>
            <a:blip r:embed="rId2"/>
            <a:stretch>
              <a:fillRect/>
            </a:stretch>
          </p:blipFill>
          <p:spPr>
            <a:xfrm>
              <a:off x="3417426" y="1742770"/>
              <a:ext cx="7092879" cy="4404272"/>
            </a:xfrm>
            <a:prstGeom prst="rect">
              <a:avLst/>
            </a:prstGeom>
          </p:spPr>
        </p:pic>
        <p:cxnSp>
          <p:nvCxnSpPr>
            <p:cNvPr id="36" name="Straight Arrow Connector 35"/>
            <p:cNvCxnSpPr/>
            <p:nvPr/>
          </p:nvCxnSpPr>
          <p:spPr>
            <a:xfrm flipH="1">
              <a:off x="7219957" y="1802434"/>
              <a:ext cx="59223" cy="4499877"/>
            </a:xfrm>
            <a:prstGeom prst="straightConnector1">
              <a:avLst/>
            </a:prstGeom>
            <a:ln>
              <a:solidFill>
                <a:srgbClr val="FF0000"/>
              </a:solidFill>
              <a:prstDash val="dashDot"/>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V="1">
              <a:off x="3876113" y="3098355"/>
              <a:ext cx="5774242" cy="2560159"/>
            </a:xfrm>
            <a:prstGeom prst="straightConnector1">
              <a:avLst/>
            </a:prstGeom>
            <a:ln>
              <a:solidFill>
                <a:schemeClr val="bg2"/>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5025255" y="3495622"/>
              <a:ext cx="4299973" cy="1308867"/>
            </a:xfrm>
            <a:prstGeom prst="straightConnector1">
              <a:avLst/>
            </a:prstGeom>
            <a:ln>
              <a:prstDash val="lgDashDot"/>
              <a:headEnd type="triangle"/>
              <a:tailEnd type="triangle"/>
            </a:ln>
          </p:spPr>
          <p:style>
            <a:lnRef idx="2">
              <a:schemeClr val="accent1"/>
            </a:lnRef>
            <a:fillRef idx="0">
              <a:schemeClr val="accent1"/>
            </a:fillRef>
            <a:effectRef idx="1">
              <a:schemeClr val="accent1"/>
            </a:effectRef>
            <a:fontRef idx="minor">
              <a:schemeClr val="tx1"/>
            </a:fontRef>
          </p:style>
        </p:cxnSp>
        <p:sp>
          <p:nvSpPr>
            <p:cNvPr id="39" name="Arc 38"/>
            <p:cNvSpPr/>
            <p:nvPr/>
          </p:nvSpPr>
          <p:spPr>
            <a:xfrm flipH="1">
              <a:off x="3994774" y="4924672"/>
              <a:ext cx="789640" cy="913123"/>
            </a:xfrm>
            <a:prstGeom prst="arc">
              <a:avLst>
                <a:gd name="adj1" fmla="val 5457769"/>
                <a:gd name="adj2" fmla="val 513108"/>
              </a:avLst>
            </a:prstGeom>
            <a:noFill/>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0" name="Straight Arrow Connector 39"/>
            <p:cNvCxnSpPr>
              <a:stCxn id="39" idx="0"/>
            </p:cNvCxnSpPr>
            <p:nvPr/>
          </p:nvCxnSpPr>
          <p:spPr>
            <a:xfrm flipH="1">
              <a:off x="4289294" y="5837680"/>
              <a:ext cx="109172" cy="117"/>
            </a:xfrm>
            <a:prstGeom prst="straightConnector1">
              <a:avLst/>
            </a:prstGeom>
            <a:ln>
              <a:solidFill>
                <a:schemeClr val="bg2"/>
              </a:solidFill>
              <a:tailEnd type="triangle"/>
            </a:ln>
          </p:spPr>
          <p:style>
            <a:lnRef idx="2">
              <a:schemeClr val="accent1"/>
            </a:lnRef>
            <a:fillRef idx="0">
              <a:schemeClr val="accent1"/>
            </a:fillRef>
            <a:effectRef idx="1">
              <a:schemeClr val="accent1"/>
            </a:effectRef>
            <a:fontRef idx="minor">
              <a:schemeClr val="tx1"/>
            </a:fontRef>
          </p:style>
        </p:cxnSp>
        <p:grpSp>
          <p:nvGrpSpPr>
            <p:cNvPr id="41" name="Group 40"/>
            <p:cNvGrpSpPr/>
            <p:nvPr/>
          </p:nvGrpSpPr>
          <p:grpSpPr>
            <a:xfrm flipH="1">
              <a:off x="6706474" y="2076531"/>
              <a:ext cx="974820" cy="420739"/>
              <a:chOff x="1308629" y="4213013"/>
              <a:chExt cx="581131" cy="914400"/>
            </a:xfrm>
          </p:grpSpPr>
          <p:sp>
            <p:nvSpPr>
              <p:cNvPr id="42" name="Arc 41"/>
              <p:cNvSpPr/>
              <p:nvPr/>
            </p:nvSpPr>
            <p:spPr>
              <a:xfrm>
                <a:off x="1308629" y="4213013"/>
                <a:ext cx="581131" cy="914400"/>
              </a:xfrm>
              <a:prstGeom prst="arc">
                <a:avLst>
                  <a:gd name="adj1" fmla="val 5457769"/>
                  <a:gd name="adj2" fmla="val 513108"/>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3" name="Straight Arrow Connector 42"/>
              <p:cNvCxnSpPr>
                <a:stCxn id="42" idx="0"/>
              </p:cNvCxnSpPr>
              <p:nvPr/>
            </p:nvCxnSpPr>
            <p:spPr>
              <a:xfrm>
                <a:off x="1591514" y="5127253"/>
                <a:ext cx="81499" cy="1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flipH="1">
              <a:off x="8441291" y="4246866"/>
              <a:ext cx="542833" cy="675746"/>
              <a:chOff x="1308629" y="4213013"/>
              <a:chExt cx="581131" cy="914400"/>
            </a:xfrm>
          </p:grpSpPr>
          <p:sp>
            <p:nvSpPr>
              <p:cNvPr id="45" name="Arc 44"/>
              <p:cNvSpPr/>
              <p:nvPr/>
            </p:nvSpPr>
            <p:spPr>
              <a:xfrm>
                <a:off x="1308629" y="4213013"/>
                <a:ext cx="581131" cy="914400"/>
              </a:xfrm>
              <a:prstGeom prst="arc">
                <a:avLst>
                  <a:gd name="adj1" fmla="val 5457769"/>
                  <a:gd name="adj2" fmla="val 513108"/>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6" name="Straight Arrow Connector 45"/>
              <p:cNvCxnSpPr>
                <a:stCxn id="45" idx="0"/>
              </p:cNvCxnSpPr>
              <p:nvPr/>
            </p:nvCxnSpPr>
            <p:spPr>
              <a:xfrm>
                <a:off x="1591514" y="5127253"/>
                <a:ext cx="81499" cy="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47" name="TextBox 46"/>
            <p:cNvSpPr txBox="1"/>
            <p:nvPr/>
          </p:nvSpPr>
          <p:spPr>
            <a:xfrm>
              <a:off x="6564076" y="1536737"/>
              <a:ext cx="616387" cy="369332"/>
            </a:xfrm>
            <a:prstGeom prst="rect">
              <a:avLst/>
            </a:prstGeom>
            <a:noFill/>
          </p:spPr>
          <p:txBody>
            <a:bodyPr wrap="none" rtlCol="0">
              <a:spAutoFit/>
            </a:bodyPr>
            <a:lstStyle/>
            <a:p>
              <a:r>
                <a:rPr lang="en-US" dirty="0">
                  <a:solidFill>
                    <a:srgbClr val="FF0000"/>
                  </a:solidFill>
                </a:rPr>
                <a:t>Yaw</a:t>
              </a:r>
            </a:p>
          </p:txBody>
        </p:sp>
        <p:sp>
          <p:nvSpPr>
            <p:cNvPr id="48" name="TextBox 47"/>
            <p:cNvSpPr txBox="1"/>
            <p:nvPr/>
          </p:nvSpPr>
          <p:spPr>
            <a:xfrm>
              <a:off x="9427859" y="4589605"/>
              <a:ext cx="697627" cy="369332"/>
            </a:xfrm>
            <a:prstGeom prst="rect">
              <a:avLst/>
            </a:prstGeom>
            <a:noFill/>
          </p:spPr>
          <p:txBody>
            <a:bodyPr wrap="none" rtlCol="0">
              <a:spAutoFit/>
            </a:bodyPr>
            <a:lstStyle/>
            <a:p>
              <a:r>
                <a:rPr lang="en-US" dirty="0">
                  <a:solidFill>
                    <a:schemeClr val="accent1"/>
                  </a:solidFill>
                </a:rPr>
                <a:t>Pitch</a:t>
              </a:r>
            </a:p>
          </p:txBody>
        </p:sp>
        <p:sp>
          <p:nvSpPr>
            <p:cNvPr id="49" name="TextBox 48"/>
            <p:cNvSpPr txBox="1"/>
            <p:nvPr/>
          </p:nvSpPr>
          <p:spPr>
            <a:xfrm>
              <a:off x="3201464" y="5317670"/>
              <a:ext cx="582211" cy="369332"/>
            </a:xfrm>
            <a:prstGeom prst="rect">
              <a:avLst/>
            </a:prstGeom>
            <a:noFill/>
          </p:spPr>
          <p:txBody>
            <a:bodyPr wrap="none" rtlCol="0">
              <a:spAutoFit/>
            </a:bodyPr>
            <a:lstStyle/>
            <a:p>
              <a:r>
                <a:rPr lang="en-US" dirty="0">
                  <a:solidFill>
                    <a:schemeClr val="bg2"/>
                  </a:solidFill>
                </a:rPr>
                <a:t>Roll</a:t>
              </a:r>
            </a:p>
          </p:txBody>
        </p:sp>
        <p:sp>
          <p:nvSpPr>
            <p:cNvPr id="50" name="Oval 49"/>
            <p:cNvSpPr/>
            <p:nvPr/>
          </p:nvSpPr>
          <p:spPr>
            <a:xfrm>
              <a:off x="7136200" y="4020547"/>
              <a:ext cx="244406" cy="259016"/>
            </a:xfrm>
            <a:prstGeom prst="ellipse">
              <a:avLst/>
            </a:prstGeom>
            <a:solidFill>
              <a:schemeClr val="accent5">
                <a:lumMod val="60000"/>
                <a:lumOff val="40000"/>
              </a:schemeClr>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7389416" y="1520210"/>
              <a:ext cx="325730" cy="369332"/>
            </a:xfrm>
            <a:prstGeom prst="rect">
              <a:avLst/>
            </a:prstGeom>
            <a:noFill/>
          </p:spPr>
          <p:txBody>
            <a:bodyPr wrap="none" rtlCol="0">
              <a:spAutoFit/>
            </a:bodyPr>
            <a:lstStyle/>
            <a:p>
              <a:r>
                <a:rPr lang="en-US" dirty="0">
                  <a:solidFill>
                    <a:srgbClr val="FF0000"/>
                  </a:solidFill>
                </a:rPr>
                <a:t>Z</a:t>
              </a:r>
            </a:p>
          </p:txBody>
        </p:sp>
        <p:sp>
          <p:nvSpPr>
            <p:cNvPr id="52" name="TextBox 51"/>
            <p:cNvSpPr txBox="1"/>
            <p:nvPr/>
          </p:nvSpPr>
          <p:spPr>
            <a:xfrm>
              <a:off x="3374732" y="5730764"/>
              <a:ext cx="1005403" cy="369332"/>
            </a:xfrm>
            <a:prstGeom prst="rect">
              <a:avLst/>
            </a:prstGeom>
            <a:noFill/>
          </p:spPr>
          <p:txBody>
            <a:bodyPr wrap="none" rtlCol="0">
              <a:spAutoFit/>
            </a:bodyPr>
            <a:lstStyle/>
            <a:p>
              <a:r>
                <a:rPr lang="en-US" dirty="0">
                  <a:solidFill>
                    <a:schemeClr val="bg2"/>
                  </a:solidFill>
                </a:rPr>
                <a:t>Fore/Aft</a:t>
              </a:r>
            </a:p>
          </p:txBody>
        </p:sp>
        <p:sp>
          <p:nvSpPr>
            <p:cNvPr id="53" name="TextBox 52"/>
            <p:cNvSpPr txBox="1"/>
            <p:nvPr/>
          </p:nvSpPr>
          <p:spPr>
            <a:xfrm>
              <a:off x="8908985" y="4865323"/>
              <a:ext cx="1685077" cy="369332"/>
            </a:xfrm>
            <a:prstGeom prst="rect">
              <a:avLst/>
            </a:prstGeom>
            <a:noFill/>
          </p:spPr>
          <p:txBody>
            <a:bodyPr wrap="none" rtlCol="0">
              <a:spAutoFit/>
            </a:bodyPr>
            <a:lstStyle/>
            <a:p>
              <a:r>
                <a:rPr lang="en-US" dirty="0">
                  <a:solidFill>
                    <a:schemeClr val="accent1"/>
                  </a:solidFill>
                </a:rPr>
                <a:t>Port/Starboard</a:t>
              </a:r>
            </a:p>
          </p:txBody>
        </p:sp>
        <p:sp>
          <p:nvSpPr>
            <p:cNvPr id="54" name="TextBox 53"/>
            <p:cNvSpPr txBox="1"/>
            <p:nvPr/>
          </p:nvSpPr>
          <p:spPr>
            <a:xfrm>
              <a:off x="8115009" y="2014007"/>
              <a:ext cx="1928733" cy="369332"/>
            </a:xfrm>
            <a:prstGeom prst="rect">
              <a:avLst/>
            </a:prstGeom>
            <a:noFill/>
          </p:spPr>
          <p:txBody>
            <a:bodyPr wrap="none" rtlCol="0">
              <a:spAutoFit/>
            </a:bodyPr>
            <a:lstStyle/>
            <a:p>
              <a:r>
                <a:rPr lang="en-US" dirty="0">
                  <a:solidFill>
                    <a:schemeClr val="accent5">
                      <a:lumMod val="60000"/>
                      <a:lumOff val="40000"/>
                    </a:schemeClr>
                  </a:solidFill>
                </a:rPr>
                <a:t>Center of Gravity</a:t>
              </a:r>
            </a:p>
          </p:txBody>
        </p:sp>
        <p:cxnSp>
          <p:nvCxnSpPr>
            <p:cNvPr id="55" name="Straight Arrow Connector 54"/>
            <p:cNvCxnSpPr/>
            <p:nvPr/>
          </p:nvCxnSpPr>
          <p:spPr>
            <a:xfrm flipH="1">
              <a:off x="7388054" y="2372166"/>
              <a:ext cx="1285923" cy="1600043"/>
            </a:xfrm>
            <a:prstGeom prst="straightConnector1">
              <a:avLst/>
            </a:prstGeom>
            <a:ln>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grpSp>
      <p:sp>
        <p:nvSpPr>
          <p:cNvPr id="11" name="Rectangle 10"/>
          <p:cNvSpPr/>
          <p:nvPr/>
        </p:nvSpPr>
        <p:spPr>
          <a:xfrm>
            <a:off x="541396" y="3865151"/>
            <a:ext cx="4062529" cy="2031325"/>
          </a:xfrm>
          <a:prstGeom prst="rect">
            <a:avLst/>
          </a:prstGeom>
        </p:spPr>
        <p:txBody>
          <a:bodyPr wrap="square">
            <a:spAutoFit/>
          </a:bodyPr>
          <a:lstStyle/>
          <a:p>
            <a:r>
              <a:rPr lang="en-US" sz="1400" dirty="0">
                <a:solidFill>
                  <a:schemeClr val="bg2"/>
                </a:solidFill>
              </a:rPr>
              <a:t>Motion Reference Unit (MRU): </a:t>
            </a:r>
            <a:r>
              <a:rPr lang="en-US" sz="1400" dirty="0">
                <a:solidFill>
                  <a:schemeClr val="tx1">
                    <a:lumMod val="65000"/>
                    <a:lumOff val="35000"/>
                  </a:schemeClr>
                </a:solidFill>
              </a:rPr>
              <a:t>Heave, Pitch, Roll and sometimes Heading. Less expensive than full INS system.</a:t>
            </a:r>
          </a:p>
          <a:p>
            <a:endParaRPr lang="en-US" sz="1400" dirty="0">
              <a:solidFill>
                <a:schemeClr val="tx1">
                  <a:lumMod val="65000"/>
                  <a:lumOff val="35000"/>
                </a:schemeClr>
              </a:solidFill>
            </a:endParaRPr>
          </a:p>
          <a:p>
            <a:r>
              <a:rPr lang="en-US" sz="1400" dirty="0">
                <a:solidFill>
                  <a:schemeClr val="bg2"/>
                </a:solidFill>
              </a:rPr>
              <a:t>Inertial Navigation System (INS): </a:t>
            </a:r>
            <a:r>
              <a:rPr lang="en-US" sz="1400" dirty="0">
                <a:solidFill>
                  <a:schemeClr val="tx1">
                    <a:lumMod val="65000"/>
                    <a:lumOff val="35000"/>
                  </a:schemeClr>
                </a:solidFill>
              </a:rPr>
              <a:t>Heave, Pitch, Roll, Heading and Position – Can temporarily maintain position without GNSS signal. Good to have when working under bridges or limited GNSS environments.</a:t>
            </a:r>
          </a:p>
        </p:txBody>
      </p:sp>
      <p:sp>
        <p:nvSpPr>
          <p:cNvPr id="58" name="Title 1"/>
          <p:cNvSpPr txBox="1">
            <a:spLocks/>
          </p:cNvSpPr>
          <p:nvPr/>
        </p:nvSpPr>
        <p:spPr>
          <a:xfrm>
            <a:off x="241179" y="3393265"/>
            <a:ext cx="7199488" cy="515648"/>
          </a:xfrm>
          <a:prstGeom prst="rect">
            <a:avLst/>
          </a:prstGeom>
        </p:spPr>
        <p:txBody>
          <a:bodyPr/>
          <a:lstStyle>
            <a:lvl1pPr algn="l" defTabSz="608013" rtl="0" eaLnBrk="1" fontAlgn="base" hangingPunct="1">
              <a:lnSpc>
                <a:spcPts val="2900"/>
              </a:lnSpc>
              <a:spcBef>
                <a:spcPct val="0"/>
              </a:spcBef>
              <a:spcAft>
                <a:spcPct val="0"/>
              </a:spcAft>
              <a:defRPr sz="2800" kern="1200">
                <a:solidFill>
                  <a:schemeClr val="bg2"/>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a:lstStyle>
          <a:p>
            <a:r>
              <a:rPr lang="en-US" sz="1800" dirty="0"/>
              <a:t>Motion measurement types</a:t>
            </a:r>
          </a:p>
        </p:txBody>
      </p:sp>
    </p:spTree>
    <p:extLst>
      <p:ext uri="{BB962C8B-B14F-4D97-AF65-F5344CB8AC3E}">
        <p14:creationId xmlns:p14="http://schemas.microsoft.com/office/powerpoint/2010/main" val="3757742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320" y="2941984"/>
            <a:ext cx="8479290" cy="2743200"/>
          </a:xfrm>
        </p:spPr>
        <p:txBody>
          <a:bodyPr/>
          <a:lstStyle/>
          <a:p>
            <a:r>
              <a:rPr lang="en-US" dirty="0"/>
              <a:t>Sound Velocity Profilers</a:t>
            </a:r>
          </a:p>
        </p:txBody>
      </p:sp>
    </p:spTree>
    <p:extLst>
      <p:ext uri="{BB962C8B-B14F-4D97-AF65-F5344CB8AC3E}">
        <p14:creationId xmlns:p14="http://schemas.microsoft.com/office/powerpoint/2010/main" val="2866811751"/>
      </p:ext>
    </p:extLst>
  </p:cSld>
  <p:clrMapOvr>
    <a:masterClrMapping/>
  </p:clrMapOvr>
</p:sld>
</file>

<file path=ppt/theme/theme1.xml><?xml version="1.0" encoding="utf-8"?>
<a:theme xmlns:a="http://schemas.openxmlformats.org/drawingml/2006/main" name="Jerrys Them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Jerrys Theme" id="{34DCF403-205E-4DCF-9EAF-A8EEA50C4074}" vid="{F5A2F787-8A64-4E85-AD44-6651DC6A51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382AE6178ED54FB088AFCCFF3742D5" ma:contentTypeVersion="16" ma:contentTypeDescription="Create a new document." ma:contentTypeScope="" ma:versionID="66c21e0cea134610e988e23bc71e8d71">
  <xsd:schema xmlns:xsd="http://www.w3.org/2001/XMLSchema" xmlns:xs="http://www.w3.org/2001/XMLSchema" xmlns:p="http://schemas.microsoft.com/office/2006/metadata/properties" xmlns:ns2="24a8e0cc-0db5-4542-95ff-113fbb9da4d2" xmlns:ns3="http://schemas.microsoft.com/sharepoint/v4" xmlns:ns4="10a023fd-628c-4b7c-aec2-a17c8104e729" targetNamespace="http://schemas.microsoft.com/office/2006/metadata/properties" ma:root="true" ma:fieldsID="decf5fe7917aa6c8f19d23adb8d07e8c" ns2:_="" ns3:_="" ns4:_="">
    <xsd:import namespace="24a8e0cc-0db5-4542-95ff-113fbb9da4d2"/>
    <xsd:import namespace="http://schemas.microsoft.com/sharepoint/v4"/>
    <xsd:import namespace="10a023fd-628c-4b7c-aec2-a17c8104e7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3:IconOverlay" minOccurs="0"/>
                <xsd:element ref="ns4:SharedWithUsers" minOccurs="0"/>
                <xsd:element ref="ns4:SharedWithDetails" minOccurs="0"/>
                <xsd:element ref="ns2:lcf76f155ced4ddcb4097134ff3c332f" minOccurs="0"/>
                <xsd:element ref="ns4: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a8e0cc-0db5-4542-95ff-113fbb9da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934200a-e575-48ad-97ba-4b0c9caf94d9"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4"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023fd-628c-4b7c-aec2-a17c8104e72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a79faac-8985-4fc8-8ddf-db27648643c5}" ma:internalName="TaxCatchAll" ma:showField="CatchAllData" ma:web="10a023fd-628c-4b7c-aec2-a17c8104e7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24a8e0cc-0db5-4542-95ff-113fbb9da4d2">
      <Terms xmlns="http://schemas.microsoft.com/office/infopath/2007/PartnerControls"/>
    </lcf76f155ced4ddcb4097134ff3c332f>
    <TaxCatchAll xmlns="10a023fd-628c-4b7c-aec2-a17c8104e7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378B4D-FC30-48E9-8B41-7E023033A523}"/>
</file>

<file path=customXml/itemProps2.xml><?xml version="1.0" encoding="utf-8"?>
<ds:datastoreItem xmlns:ds="http://schemas.openxmlformats.org/officeDocument/2006/customXml" ds:itemID="{7C39F319-A440-45B5-ABD6-34C73D66F075}">
  <ds:schemaRefs>
    <ds:schemaRef ds:uri="http://schemas.microsoft.com/office/2006/metadata/properties"/>
    <ds:schemaRef ds:uri="http://schemas.microsoft.com/office/infopath/2007/PartnerControls"/>
    <ds:schemaRef ds:uri="http://schemas.microsoft.com/sharepoint/v4"/>
    <ds:schemaRef ds:uri="24a8e0cc-0db5-4542-95ff-113fbb9da4d2"/>
    <ds:schemaRef ds:uri="10a023fd-628c-4b7c-aec2-a17c8104e729"/>
  </ds:schemaRefs>
</ds:datastoreItem>
</file>

<file path=customXml/itemProps3.xml><?xml version="1.0" encoding="utf-8"?>
<ds:datastoreItem xmlns:ds="http://schemas.openxmlformats.org/officeDocument/2006/customXml" ds:itemID="{62FA0774-225C-4ACD-93BE-6BB39697E4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Jerrys Theme</Template>
  <TotalTime>13229</TotalTime>
  <Words>3095</Words>
  <Application>Microsoft Office PowerPoint</Application>
  <PresentationFormat>Widescreen</PresentationFormat>
  <Paragraphs>461</Paragraphs>
  <Slides>61</Slides>
  <Notes>7</Notes>
  <HiddenSlides>1</HiddenSlides>
  <MMClips>1</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61</vt:i4>
      </vt:variant>
    </vt:vector>
  </HeadingPairs>
  <TitlesOfParts>
    <vt:vector size="70" baseType="lpstr">
      <vt:lpstr>Arial</vt:lpstr>
      <vt:lpstr>Calibri</vt:lpstr>
      <vt:lpstr>Garamond</vt:lpstr>
      <vt:lpstr>Lucida Grande</vt:lpstr>
      <vt:lpstr>Times New Roman</vt:lpstr>
      <vt:lpstr>Wingdings</vt:lpstr>
      <vt:lpstr>Jerrys Theme</vt:lpstr>
      <vt:lpstr>Bitmap Image</vt:lpstr>
      <vt:lpstr>Document</vt:lpstr>
      <vt:lpstr>Sensor Theory  Understanding the Hardware </vt:lpstr>
      <vt:lpstr>Objectives of this session</vt:lpstr>
      <vt:lpstr>GNSS and Vessel Positioning</vt:lpstr>
      <vt:lpstr>GNSS - Positioning</vt:lpstr>
      <vt:lpstr>GNSS – Determining Position Geometry</vt:lpstr>
      <vt:lpstr>DGPS/RTK – Error Corrected Position</vt:lpstr>
      <vt:lpstr>GNSS Corrections - There are several methods to improve the positioning of the vessel.   </vt:lpstr>
      <vt:lpstr>PowerPoint Presentation</vt:lpstr>
      <vt:lpstr>Sound Velocity Profilers</vt:lpstr>
      <vt:lpstr>Environmental Characteristics</vt:lpstr>
      <vt:lpstr>Sound Velocity Profile (Sound speed cast) – Why we measure.  </vt:lpstr>
      <vt:lpstr>Understanding Signal Ray Tracing</vt:lpstr>
      <vt:lpstr>Speed of Sound – Corrected Soundings</vt:lpstr>
      <vt:lpstr>Sound Velocity Profile (Sound speed cast) – How we measure.  </vt:lpstr>
      <vt:lpstr>Physics of Sound </vt:lpstr>
      <vt:lpstr>Physics of Sound – Sine Wave</vt:lpstr>
      <vt:lpstr>Physics of Sound - Phase</vt:lpstr>
      <vt:lpstr>Physics of Sound – Frequency</vt:lpstr>
      <vt:lpstr>Using Acoustics to Measure Distance</vt:lpstr>
      <vt:lpstr>Pulse Length</vt:lpstr>
      <vt:lpstr>Sound Interaction with Seabed</vt:lpstr>
      <vt:lpstr>Single Beam Sonars</vt:lpstr>
      <vt:lpstr>Single Beam Echo Sounder</vt:lpstr>
      <vt:lpstr>SBES – Beam Characteristics</vt:lpstr>
      <vt:lpstr>SBES – Beam Characteristics</vt:lpstr>
      <vt:lpstr>SBES in HYPACK </vt:lpstr>
      <vt:lpstr>Multi Beam Sonars</vt:lpstr>
      <vt:lpstr>Bathymetric Sonar Types</vt:lpstr>
      <vt:lpstr>Ensonified Area or “Footprint” Size Differences </vt:lpstr>
      <vt:lpstr>MBES Basic Principles</vt:lpstr>
      <vt:lpstr>Transmit and Receive Beams</vt:lpstr>
      <vt:lpstr>Beam-Forming </vt:lpstr>
      <vt:lpstr>MBES – Snippet Data</vt:lpstr>
      <vt:lpstr>Water Column Data</vt:lpstr>
      <vt:lpstr>MBES in HYPACK </vt:lpstr>
      <vt:lpstr>MBES – Editing in HYSWEEP</vt:lpstr>
      <vt:lpstr>LiDAR Sensors</vt:lpstr>
      <vt:lpstr>LiDAR – Single Beam Line Scanners</vt:lpstr>
      <vt:lpstr>LiDAR – 360 Line Scanners </vt:lpstr>
      <vt:lpstr>LiDAR – Multibeam Scanners </vt:lpstr>
      <vt:lpstr>LiDAR – Mounting Preferences</vt:lpstr>
      <vt:lpstr>VLP-16 Return Modes</vt:lpstr>
      <vt:lpstr>VLP-16 Data Rates</vt:lpstr>
      <vt:lpstr>Side Scan Sonars </vt:lpstr>
      <vt:lpstr>What is found in a side scan record?</vt:lpstr>
      <vt:lpstr>What you find with a Side Scan Record</vt:lpstr>
      <vt:lpstr>The Importance of the Shadow</vt:lpstr>
      <vt:lpstr>Side Scan Survey Overview</vt:lpstr>
      <vt:lpstr>Side Scan in HYPACK </vt:lpstr>
      <vt:lpstr>Magnetometers </vt:lpstr>
      <vt:lpstr>Magnetometer Survey Concerns</vt:lpstr>
      <vt:lpstr>Variables that Affect a Magnetometer Survey</vt:lpstr>
      <vt:lpstr>Geomagnetic Storms </vt:lpstr>
      <vt:lpstr>Magnetometer Data in HYPACK</vt:lpstr>
      <vt:lpstr>Magnetometer in HYPACK </vt:lpstr>
      <vt:lpstr>Sub-Bottom Profilers </vt:lpstr>
      <vt:lpstr>Introduction to Sub-Bottom Profiling</vt:lpstr>
      <vt:lpstr>Principles of Sub-Bottom Profiling</vt:lpstr>
      <vt:lpstr>Types of Sub-Bottom Profilers</vt:lpstr>
      <vt:lpstr>Installation &amp; Towing Configuration Recommendations</vt:lpstr>
      <vt:lpstr>Sub Bottom in HYPACK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Sensor Theory  Understanding the Hardware</dc:title>
  <dc:creator>Knisley, Jerry - Xylem</dc:creator>
  <cp:lastModifiedBy>Decastro, Calandria - Xylem</cp:lastModifiedBy>
  <cp:revision>75</cp:revision>
  <dcterms:created xsi:type="dcterms:W3CDTF">2020-11-16T17:33:24Z</dcterms:created>
  <dcterms:modified xsi:type="dcterms:W3CDTF">2022-09-29T16:47:34Z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0x010100FE382AE6178ED54FB088AFCCFF3742D5</vt:lpwstr>
  </property>
  <property fmtid="{D5CDD505-2E9C-101B-9397-08002B2CF9AE}" pid="3" name="MediaServiceImageTags">
    <vt:lpwstr/>
  </property>
</Properties>
</file>