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docx" ContentType="application/vnd.openxmlformats-officedocument.wordprocessingml.document"/>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82"/>
  </p:notesMasterIdLst>
  <p:handoutMasterIdLst>
    <p:handoutMasterId r:id="rId83"/>
  </p:handoutMasterIdLst>
  <p:sldIdLst>
    <p:sldId id="293" r:id="rId3"/>
    <p:sldId id="490" r:id="rId4"/>
    <p:sldId id="493" r:id="rId5"/>
    <p:sldId id="491" r:id="rId6"/>
    <p:sldId id="492" r:id="rId7"/>
    <p:sldId id="494" r:id="rId8"/>
    <p:sldId id="495" r:id="rId9"/>
    <p:sldId id="509" r:id="rId10"/>
    <p:sldId id="510" r:id="rId11"/>
    <p:sldId id="496" r:id="rId12"/>
    <p:sldId id="497" r:id="rId13"/>
    <p:sldId id="504" r:id="rId14"/>
    <p:sldId id="498" r:id="rId15"/>
    <p:sldId id="508" r:id="rId16"/>
    <p:sldId id="421" r:id="rId17"/>
    <p:sldId id="422" r:id="rId18"/>
    <p:sldId id="423" r:id="rId19"/>
    <p:sldId id="424" r:id="rId20"/>
    <p:sldId id="425" r:id="rId21"/>
    <p:sldId id="503" r:id="rId22"/>
    <p:sldId id="420" r:id="rId23"/>
    <p:sldId id="418" r:id="rId24"/>
    <p:sldId id="426" r:id="rId25"/>
    <p:sldId id="507" r:id="rId26"/>
    <p:sldId id="428" r:id="rId27"/>
    <p:sldId id="488" r:id="rId28"/>
    <p:sldId id="512" r:id="rId29"/>
    <p:sldId id="513" r:id="rId30"/>
    <p:sldId id="514" r:id="rId31"/>
    <p:sldId id="431" r:id="rId32"/>
    <p:sldId id="432" r:id="rId33"/>
    <p:sldId id="435" r:id="rId34"/>
    <p:sldId id="436" r:id="rId35"/>
    <p:sldId id="501" r:id="rId36"/>
    <p:sldId id="477" r:id="rId37"/>
    <p:sldId id="489" r:id="rId38"/>
    <p:sldId id="430" r:id="rId39"/>
    <p:sldId id="417" r:id="rId40"/>
    <p:sldId id="433" r:id="rId41"/>
    <p:sldId id="434" r:id="rId42"/>
    <p:sldId id="429" r:id="rId43"/>
    <p:sldId id="487" r:id="rId44"/>
    <p:sldId id="353" r:id="rId45"/>
    <p:sldId id="354" r:id="rId46"/>
    <p:sldId id="268" r:id="rId47"/>
    <p:sldId id="484" r:id="rId48"/>
    <p:sldId id="486" r:id="rId49"/>
    <p:sldId id="478" r:id="rId50"/>
    <p:sldId id="500" r:id="rId51"/>
    <p:sldId id="356" r:id="rId52"/>
    <p:sldId id="364" r:id="rId53"/>
    <p:sldId id="375" r:id="rId54"/>
    <p:sldId id="365" r:id="rId55"/>
    <p:sldId id="371" r:id="rId56"/>
    <p:sldId id="373" r:id="rId57"/>
    <p:sldId id="366" r:id="rId58"/>
    <p:sldId id="367" r:id="rId59"/>
    <p:sldId id="363" r:id="rId60"/>
    <p:sldId id="482" r:id="rId61"/>
    <p:sldId id="502" r:id="rId62"/>
    <p:sldId id="476" r:id="rId63"/>
    <p:sldId id="475" r:id="rId64"/>
    <p:sldId id="479" r:id="rId65"/>
    <p:sldId id="357" r:id="rId66"/>
    <p:sldId id="511" r:id="rId67"/>
    <p:sldId id="474" r:id="rId68"/>
    <p:sldId id="411" r:id="rId69"/>
    <p:sldId id="412" r:id="rId70"/>
    <p:sldId id="473" r:id="rId71"/>
    <p:sldId id="413" r:id="rId72"/>
    <p:sldId id="499" r:id="rId73"/>
    <p:sldId id="480" r:id="rId74"/>
    <p:sldId id="358" r:id="rId75"/>
    <p:sldId id="359" r:id="rId76"/>
    <p:sldId id="360" r:id="rId77"/>
    <p:sldId id="361" r:id="rId78"/>
    <p:sldId id="362" r:id="rId79"/>
    <p:sldId id="481" r:id="rId80"/>
    <p:sldId id="483" r:id="rId81"/>
  </p:sldIdLst>
  <p:sldSz cx="9144000" cy="6858000" type="screen4x3"/>
  <p:notesSz cx="6858000" cy="9144000"/>
  <p:embeddedFontLst>
    <p:embeddedFont>
      <p:font typeface="Cambria" panose="02040503050406030204" pitchFamily="18" charset="0"/>
      <p:regular r:id="rId84"/>
      <p:bold r:id="rId85"/>
      <p:italic r:id="rId86"/>
      <p:boldItalic r:id="rId87"/>
    </p:embeddedFont>
    <p:embeddedFont>
      <p:font typeface="Calibri" panose="020F0502020204030204" pitchFamily="34" charset="0"/>
      <p:regular r:id="rId88"/>
      <p:bold r:id="rId89"/>
      <p:italic r:id="rId90"/>
      <p:boldItalic r:id="rId91"/>
    </p:embeddedFont>
    <p:embeddedFont>
      <p:font typeface="Microsoft YaHei" panose="020B0503020204020204" pitchFamily="34" charset="-122"/>
      <p:regular r:id="rId92"/>
      <p:bold r:id="rId93"/>
    </p:embeddedFont>
    <p:embeddedFont>
      <p:font typeface="Garamond" panose="02020404030301010803" pitchFamily="18" charset="0"/>
      <p:regular r:id="rId94"/>
      <p:bold r:id="rId95"/>
      <p:italic r:id="rId96"/>
    </p:embeddedFont>
    <p:embeddedFont>
      <p:font typeface="Arial Unicode MS" panose="020B0604020202020204" pitchFamily="34" charset="-128"/>
      <p:regular r:id="rId97"/>
    </p:embeddedFont>
    <p:embeddedFont>
      <p:font typeface="Open Sans" panose="020B0604020202020204" charset="0"/>
      <p:regular r:id="rId9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93" autoAdjust="0"/>
    <p:restoredTop sz="95590" autoAdjust="0"/>
  </p:normalViewPr>
  <p:slideViewPr>
    <p:cSldViewPr snapToGrid="0">
      <p:cViewPr varScale="1">
        <p:scale>
          <a:sx n="38" d="100"/>
          <a:sy n="38" d="100"/>
        </p:scale>
        <p:origin x="-1464" y="-108"/>
      </p:cViewPr>
      <p:guideLst>
        <p:guide orient="horz" pos="4178"/>
        <p:guide orient="horz" pos="281"/>
        <p:guide orient="horz" pos="689"/>
        <p:guide pos="4728"/>
        <p:guide pos="217"/>
        <p:guide pos="5543"/>
        <p:guide pos="4097"/>
      </p:guideLst>
    </p:cSldViewPr>
  </p:slid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font" Target="fonts/font1.fntdata"/><Relationship Id="rId89" Type="http://schemas.openxmlformats.org/officeDocument/2006/relationships/font" Target="fonts/font6.fntdata"/><Relationship Id="rId97" Type="http://schemas.openxmlformats.org/officeDocument/2006/relationships/font" Target="fonts/font14.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9.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font" Target="fonts/font4.fntdata"/><Relationship Id="rId102"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notesMaster" Target="notesMasters/notesMaster1.xml"/><Relationship Id="rId90" Type="http://schemas.openxmlformats.org/officeDocument/2006/relationships/font" Target="fonts/font7.fntdata"/><Relationship Id="rId95" Type="http://schemas.openxmlformats.org/officeDocument/2006/relationships/font" Target="fonts/font12.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font" Target="fonts/font2.fntdata"/><Relationship Id="rId93" Type="http://schemas.openxmlformats.org/officeDocument/2006/relationships/font" Target="fonts/font10.fntdata"/><Relationship Id="rId98" Type="http://schemas.openxmlformats.org/officeDocument/2006/relationships/font" Target="fonts/font1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handoutMaster" Target="handoutMasters/handoutMaster1.xml"/><Relationship Id="rId88" Type="http://schemas.openxmlformats.org/officeDocument/2006/relationships/font" Target="fonts/font5.fntdata"/><Relationship Id="rId91" Type="http://schemas.openxmlformats.org/officeDocument/2006/relationships/font" Target="fonts/font8.fntdata"/><Relationship Id="rId96"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font" Target="fonts/font3.fntdata"/><Relationship Id="rId94" Type="http://schemas.openxmlformats.org/officeDocument/2006/relationships/font" Target="fonts/font11.fntdata"/><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78D3A5F2-2DF9-1D48-A4E2-5D75BCCC5106}" type="slidenum">
              <a:rPr/>
              <a:pPr algn="l" rtl="0"/>
              <a:t>13</a:t>
            </a:fld>
            <a:endParaRPr lang="es"/>
          </a:p>
        </p:txBody>
      </p:sp>
    </p:spTree>
    <p:extLst>
      <p:ext uri="{BB962C8B-B14F-4D97-AF65-F5344CB8AC3E}">
        <p14:creationId xmlns:p14="http://schemas.microsoft.com/office/powerpoint/2010/main" val="466483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78D3A5F2-2DF9-1D48-A4E2-5D75BCCC5106}" type="slidenum">
              <a:rPr/>
              <a:pPr algn="l" rtl="0"/>
              <a:t>14</a:t>
            </a:fld>
            <a:endParaRPr lang="es"/>
          </a:p>
        </p:txBody>
      </p:sp>
    </p:spTree>
    <p:extLst>
      <p:ext uri="{BB962C8B-B14F-4D97-AF65-F5344CB8AC3E}">
        <p14:creationId xmlns:p14="http://schemas.microsoft.com/office/powerpoint/2010/main" val="3499726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86200" y="86614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r" rtl="0" eaLnBrk="1" hangingPunct="1"/>
            <a:fld id="{87793BCE-5FCC-47A2-A58C-B8E4EAA4BF22}" type="slidenum">
              <a:rPr sz="1200">
                <a:latin typeface="Times New Roman" panose="02020603050405020304" pitchFamily="18" charset="0"/>
              </a:rPr>
              <a:pPr algn="r" rtl="0" eaLnBrk="1" hangingPunct="1"/>
              <a:t>23</a:t>
            </a:fld>
            <a:endParaRPr lang="es" altLang="en-US" sz="1200">
              <a:latin typeface="Times New Roman" panose="02020603050405020304"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Tree>
    <p:extLst>
      <p:ext uri="{BB962C8B-B14F-4D97-AF65-F5344CB8AC3E}">
        <p14:creationId xmlns:p14="http://schemas.microsoft.com/office/powerpoint/2010/main" val="1730258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dirty="0"/>
          </a:p>
        </p:txBody>
      </p:sp>
      <p:sp>
        <p:nvSpPr>
          <p:cNvPr id="4" name="Slide Number Placeholder 3"/>
          <p:cNvSpPr>
            <a:spLocks noGrp="1"/>
          </p:cNvSpPr>
          <p:nvPr>
            <p:ph type="sldNum" sz="quarter" idx="10"/>
          </p:nvPr>
        </p:nvSpPr>
        <p:spPr/>
        <p:txBody>
          <a:bodyPr/>
          <a:lstStyle/>
          <a:p>
            <a:pPr algn="l" rtl="0"/>
            <a:fld id="{78D3A5F2-2DF9-1D48-A4E2-5D75BCCC5106}" type="slidenum">
              <a:rPr/>
              <a:pPr algn="l" rtl="0"/>
              <a:t>24</a:t>
            </a:fld>
            <a:endParaRPr lang="es"/>
          </a:p>
        </p:txBody>
      </p:sp>
    </p:spTree>
    <p:extLst>
      <p:ext uri="{BB962C8B-B14F-4D97-AF65-F5344CB8AC3E}">
        <p14:creationId xmlns:p14="http://schemas.microsoft.com/office/powerpoint/2010/main" val="1998872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2D89CB04-4399-437A-9B00-D72DEF718D0B}" type="slidenum">
              <a:rPr>
                <a:latin typeface="Times New Roman" panose="02020603050405020304" pitchFamily="18" charset="0"/>
              </a:rPr>
              <a:pPr algn="l" rtl="0"/>
              <a:t>26</a:t>
            </a:fld>
            <a:endParaRPr lang="es" altLang="en-US">
              <a:latin typeface="Times New Roman" panose="02020603050405020304" pitchFamily="18" charset="0"/>
            </a:endParaRPr>
          </a:p>
        </p:txBody>
      </p:sp>
    </p:spTree>
    <p:extLst>
      <p:ext uri="{BB962C8B-B14F-4D97-AF65-F5344CB8AC3E}">
        <p14:creationId xmlns:p14="http://schemas.microsoft.com/office/powerpoint/2010/main" val="1085635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dirty="0"/>
          </a:p>
        </p:txBody>
      </p:sp>
      <p:sp>
        <p:nvSpPr>
          <p:cNvPr id="4" name="Slide Number Placeholder 3"/>
          <p:cNvSpPr>
            <a:spLocks noGrp="1"/>
          </p:cNvSpPr>
          <p:nvPr>
            <p:ph type="sldNum" sz="quarter" idx="10"/>
          </p:nvPr>
        </p:nvSpPr>
        <p:spPr/>
        <p:txBody>
          <a:bodyPr/>
          <a:lstStyle/>
          <a:p>
            <a:pPr algn="l" rtl="0"/>
            <a:fld id="{78D3A5F2-2DF9-1D48-A4E2-5D75BCCC5106}" type="slidenum">
              <a:rPr/>
              <a:pPr algn="l" rtl="0"/>
              <a:t>40</a:t>
            </a:fld>
            <a:endParaRPr lang="es"/>
          </a:p>
        </p:txBody>
      </p:sp>
    </p:spTree>
    <p:extLst>
      <p:ext uri="{BB962C8B-B14F-4D97-AF65-F5344CB8AC3E}">
        <p14:creationId xmlns:p14="http://schemas.microsoft.com/office/powerpoint/2010/main" val="2750836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r>
              <a:rPr lang="es" b="0" i="0" u="none"/>
              <a:t>Note la diferencia en la densidad de los datos a medida que los ángulos de haz son menores.</a:t>
            </a:r>
          </a:p>
          <a:p>
            <a:pPr algn="l" rtl="0" eaLnBrk="1" hangingPunct="1"/>
            <a:endParaRPr lang="es" altLang="en-US"/>
          </a:p>
          <a:p>
            <a:pPr algn="l" rtl="0" eaLnBrk="1" hangingPunct="1"/>
            <a:r>
              <a:rPr lang="es" b="0" i="0" u="none"/>
              <a:t>Mayor Resolución y Precisión de los datos Horizontales y Verticales.</a:t>
            </a:r>
          </a:p>
        </p:txBody>
      </p:sp>
    </p:spTree>
    <p:extLst>
      <p:ext uri="{BB962C8B-B14F-4D97-AF65-F5344CB8AC3E}">
        <p14:creationId xmlns:p14="http://schemas.microsoft.com/office/powerpoint/2010/main" val="2352555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1138"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sz="2800">
                <a:solidFill>
                  <a:schemeClr val="tx1"/>
                </a:solidFill>
                <a:latin typeface="Arial" panose="020B0604020202020204" pitchFamily="34" charset="0"/>
                <a:ea typeface="Microsoft YaHei" panose="020B0503020204020204" pitchFamily="34" charset="-122"/>
              </a:defRPr>
            </a:lvl1pPr>
            <a:lvl2pPr eaLnBrk="0">
              <a:tabLst>
                <a:tab pos="723900" algn="l"/>
                <a:tab pos="1447800" algn="l"/>
                <a:tab pos="2171700" algn="l"/>
                <a:tab pos="2895600" algn="l"/>
              </a:tabLst>
              <a:defRPr sz="2800">
                <a:solidFill>
                  <a:schemeClr val="tx1"/>
                </a:solidFill>
                <a:latin typeface="Arial" panose="020B0604020202020204" pitchFamily="34" charset="0"/>
                <a:ea typeface="Microsoft YaHei" panose="020B0503020204020204" pitchFamily="34" charset="-122"/>
              </a:defRPr>
            </a:lvl2pPr>
            <a:lvl3pPr eaLnBrk="0">
              <a:tabLst>
                <a:tab pos="723900" algn="l"/>
                <a:tab pos="1447800" algn="l"/>
                <a:tab pos="2171700" algn="l"/>
                <a:tab pos="2895600" algn="l"/>
              </a:tabLst>
              <a:defRPr sz="2800">
                <a:solidFill>
                  <a:schemeClr val="tx1"/>
                </a:solidFill>
                <a:latin typeface="Arial" panose="020B0604020202020204" pitchFamily="34" charset="0"/>
                <a:ea typeface="Microsoft YaHei" panose="020B0503020204020204" pitchFamily="34" charset="-122"/>
              </a:defRPr>
            </a:lvl3pPr>
            <a:lvl4pPr eaLnBrk="0">
              <a:tabLst>
                <a:tab pos="723900" algn="l"/>
                <a:tab pos="1447800" algn="l"/>
                <a:tab pos="2171700" algn="l"/>
                <a:tab pos="2895600" algn="l"/>
              </a:tabLst>
              <a:defRPr sz="2800">
                <a:solidFill>
                  <a:schemeClr val="tx1"/>
                </a:solidFill>
                <a:latin typeface="Arial" panose="020B0604020202020204" pitchFamily="34" charset="0"/>
                <a:ea typeface="Microsoft YaHei" panose="020B0503020204020204" pitchFamily="34" charset="-122"/>
              </a:defRPr>
            </a:lvl4pPr>
            <a:lvl5pPr eaLnBrk="0">
              <a:tabLst>
                <a:tab pos="723900" algn="l"/>
                <a:tab pos="1447800" algn="l"/>
                <a:tab pos="2171700" algn="l"/>
                <a:tab pos="2895600" algn="l"/>
              </a:tabLst>
              <a:defRPr sz="2800">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2800">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2800">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2800">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2800">
                <a:solidFill>
                  <a:schemeClr val="tx1"/>
                </a:solidFill>
                <a:latin typeface="Arial" panose="020B0604020202020204" pitchFamily="34" charset="0"/>
                <a:ea typeface="Microsoft YaHei" panose="020B0503020204020204" pitchFamily="34" charset="-122"/>
              </a:defRPr>
            </a:lvl9pPr>
          </a:lstStyle>
          <a:p>
            <a:pPr algn="l" rtl="0" eaLnBrk="1"/>
            <a:fld id="{84CEE9E7-24C3-465D-AD89-FF9DB00ACAF4}" type="slidenum">
              <a:rPr sz="1400">
                <a:solidFill>
                  <a:srgbClr val="000000"/>
                </a:solidFill>
                <a:latin typeface="Times New Roman" panose="02020603050405020304" pitchFamily="18" charset="0"/>
                <a:ea typeface="Arial Unicode MS" panose="020B0604020202020204" pitchFamily="34" charset="-128"/>
              </a:rPr>
              <a:pPr algn="l" rtl="0" eaLnBrk="1"/>
              <a:t>71</a:t>
            </a:fld>
            <a:endParaRPr lang="es" altLang="en-US" sz="1400">
              <a:solidFill>
                <a:srgbClr val="000000"/>
              </a:solidFill>
              <a:latin typeface="Times New Roman" panose="02020603050405020304" pitchFamily="18" charset="0"/>
              <a:ea typeface="Arial Unicode MS" panose="020B0604020202020204" pitchFamily="34" charset="-128"/>
            </a:endParaRPr>
          </a:p>
        </p:txBody>
      </p:sp>
      <p:sp>
        <p:nvSpPr>
          <p:cNvPr id="91139" name="Rectangle 1"/>
          <p:cNvSpPr>
            <a:spLocks noGrp="1" noRot="1" noChangeAspect="1" noChangeArrowheads="1" noTextEdit="1"/>
          </p:cNvSpPr>
          <p:nvPr>
            <p:ph type="sldImg"/>
          </p:nvPr>
        </p:nvSpPr>
        <p:spPr>
          <a:xfrm>
            <a:off x="0" y="0"/>
            <a:ext cx="1588" cy="1588"/>
          </a:xfrm>
          <a:solidFill>
            <a:srgbClr val="FFFFFF"/>
          </a:solidFill>
          <a:ln>
            <a:solidFill>
              <a:srgbClr val="000000"/>
            </a:solidFill>
            <a:miter lim="800000"/>
            <a:headEnd/>
            <a:tailEnd/>
          </a:ln>
        </p:spPr>
      </p:sp>
      <p:sp>
        <p:nvSpPr>
          <p:cNvPr id="91140" name="Rectangle 2"/>
          <p:cNvSpPr>
            <a:spLocks noGrp="1" noChangeArrowheads="1"/>
          </p:cNvSpPr>
          <p:nvPr>
            <p:ph type="body" idx="1"/>
          </p:nvPr>
        </p:nvSpPr>
        <p:spPr>
          <a:xfrm>
            <a:off x="0" y="0"/>
            <a:ext cx="1588" cy="15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lgn="l" rtl="0" eaLnBrk="1">
              <a:spcBef>
                <a:spcPct val="0"/>
              </a:spcBef>
            </a:pPr>
            <a:endParaRPr lang="es" altLang="en-US" sz="2000">
              <a:latin typeface="Arial" panose="020B0604020202020204" pitchFamily="34" charset="0"/>
              <a:ea typeface="Microsoft YaHei" panose="020B0503020204020204" pitchFamily="34" charset="-122"/>
            </a:endParaRPr>
          </a:p>
        </p:txBody>
      </p:sp>
      <p:sp>
        <p:nvSpPr>
          <p:cNvPr id="22531" name="Text Box 3"/>
          <p:cNvSpPr txBox="1">
            <a:spLocks noChangeArrowheads="1"/>
          </p:cNvSpPr>
          <p:nvPr/>
        </p:nvSpPr>
        <p:spPr bwMode="auto">
          <a:xfrm>
            <a:off x="0" y="0"/>
            <a:ext cx="1588" cy="1588"/>
          </a:xfrm>
          <a:prstGeom prst="rect">
            <a:avLst/>
          </a:prstGeom>
          <a:noFill/>
          <a:ln w="9525">
            <a:noFill/>
            <a:round/>
            <a:headEnd/>
            <a:tailEnd/>
          </a:ln>
          <a:effectLst/>
        </p:spPr>
        <p:txBody>
          <a:bodyPr lIns="90000" tIns="45000" rIns="90000" bIns="45000"/>
          <a:lstStyle/>
          <a:p>
            <a:pPr algn="l" rtl="0" hangingPunct="1">
              <a:lnSpc>
                <a:spcPct val="100000"/>
              </a:lnSpc>
            </a:pPr>
            <a:fld id="{C9320042-067B-4663-B086-A75D7505F5C1}" type="slidenum">
              <a:rPr sz="1800">
                <a:solidFill>
                  <a:srgbClr val="000000"/>
                </a:solidFill>
                <a:latin typeface="Calibri" panose="020F0502020204030204" pitchFamily="34" charset="0"/>
              </a:rPr>
              <a:pPr algn="l" rtl="0" hangingPunct="1">
                <a:lnSpc>
                  <a:spcPct val="100000"/>
                </a:lnSpc>
              </a:pPr>
              <a:t>71</a:t>
            </a:fld>
            <a:endParaRPr lang="es" altLang="en-US" sz="1800">
              <a:solidFill>
                <a:srgbClr val="000000"/>
              </a:solidFill>
              <a:latin typeface="Calibri" panose="020F0502020204030204" pitchFamily="34" charset="0"/>
            </a:endParaRPr>
          </a:p>
        </p:txBody>
      </p:sp>
    </p:spTree>
    <p:extLst>
      <p:ext uri="{BB962C8B-B14F-4D97-AF65-F5344CB8AC3E}">
        <p14:creationId xmlns:p14="http://schemas.microsoft.com/office/powerpoint/2010/main" val="5030901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85800" y="2130425"/>
            <a:ext cx="7770813" cy="1468438"/>
          </a:xfrm>
        </p:spPr>
        <p:txBody>
          <a:bodyPr/>
          <a:lstStyle/>
          <a:p>
            <a:r>
              <a:rPr lang="en-US"/>
              <a:t>Click to edit Master title style</a:t>
            </a:r>
          </a:p>
        </p:txBody>
      </p:sp>
      <p:sp>
        <p:nvSpPr>
          <p:cNvPr id="3" name="Rectangle 3"/>
          <p:cNvSpPr>
            <a:spLocks noGrp="1" noChangeArrowheads="1"/>
          </p:cNvSpPr>
          <p:nvPr>
            <p:ph type="dt" idx="10"/>
          </p:nvPr>
        </p:nvSpPr>
        <p:spPr>
          <a:xfrm>
            <a:off x="457200" y="6356350"/>
            <a:ext cx="2132013" cy="363538"/>
          </a:xfrm>
          <a:prstGeom prst="rect">
            <a:avLst/>
          </a:prstGeom>
        </p:spPr>
        <p:txBody>
          <a:bodyPr/>
          <a:lstStyle>
            <a:lvl1pPr>
              <a:defRPr>
                <a:latin typeface="Arial" charset="0"/>
              </a:defRPr>
            </a:lvl1pPr>
          </a:lstStyle>
          <a:p>
            <a:pPr>
              <a:defRPr/>
            </a:pPr>
            <a:r>
              <a:rPr lang="fr-FR"/>
              <a:t>20/08/2013</a:t>
            </a:r>
          </a:p>
        </p:txBody>
      </p:sp>
      <p:sp>
        <p:nvSpPr>
          <p:cNvPr id="4" name="Rectangle 5"/>
          <p:cNvSpPr>
            <a:spLocks noGrp="1" noChangeArrowheads="1"/>
          </p:cNvSpPr>
          <p:nvPr>
            <p:ph type="sldNum" idx="11"/>
          </p:nvPr>
        </p:nvSpPr>
        <p:spPr/>
        <p:txBody>
          <a:bodyPr/>
          <a:lstStyle>
            <a:lvl1pPr>
              <a:defRPr/>
            </a:lvl1pPr>
          </a:lstStyle>
          <a:p>
            <a:pPr>
              <a:defRPr/>
            </a:pPr>
            <a:fld id="{452ABA1F-8CAC-4837-A151-7ED2304AACAE}" type="slidenum">
              <a:rPr lang="fr-FR"/>
              <a:pPr>
                <a:defRPr/>
              </a:pPr>
              <a:t>‹#›</a:t>
            </a:fld>
            <a:endParaRPr lang="fr-FR"/>
          </a:p>
        </p:txBody>
      </p:sp>
    </p:spTree>
    <p:extLst>
      <p:ext uri="{BB962C8B-B14F-4D97-AF65-F5344CB8AC3E}">
        <p14:creationId xmlns:p14="http://schemas.microsoft.com/office/powerpoint/2010/main" val="6451142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Conten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A8B2108A-B453-4A3A-909C-35AFF763C168}" type="slidenum">
              <a:rPr lang="en-US"/>
              <a:pPr>
                <a:defRPr/>
              </a:pPr>
              <a:t>‹#›</a:t>
            </a:fld>
            <a:endParaRPr lang="en-US" dirty="0"/>
          </a:p>
        </p:txBody>
      </p:sp>
    </p:spTree>
    <p:extLst>
      <p:ext uri="{BB962C8B-B14F-4D97-AF65-F5344CB8AC3E}">
        <p14:creationId xmlns:p14="http://schemas.microsoft.com/office/powerpoint/2010/main" val="3006487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5748338" y="6400800"/>
            <a:ext cx="2057400" cy="365125"/>
          </a:xfrm>
          <a:prstGeom prst="rect">
            <a:avLst/>
          </a:prstGeom>
        </p:spPr>
        <p:txBody>
          <a:bodyPr/>
          <a:lstStyle>
            <a:lvl1pPr>
              <a:defRPr/>
            </a:lvl1pPr>
          </a:lstStyle>
          <a:p>
            <a:pPr>
              <a:defRPr/>
            </a:pPr>
            <a:fld id="{028C4315-0C5D-4B3D-AD82-54C90701EB74}" type="datetime1">
              <a:rPr lang="en-US"/>
              <a:pPr>
                <a:defRPr/>
              </a:pPr>
              <a:t>2/21/2020</a:t>
            </a:fld>
            <a:endParaRPr lang="en-US"/>
          </a:p>
        </p:txBody>
      </p:sp>
      <p:sp>
        <p:nvSpPr>
          <p:cNvPr id="3" name="Footer Placeholder 4"/>
          <p:cNvSpPr>
            <a:spLocks noGrp="1"/>
          </p:cNvSpPr>
          <p:nvPr>
            <p:ph type="ftr" sz="quarter" idx="11"/>
          </p:nvPr>
        </p:nvSpPr>
        <p:spPr>
          <a:xfrm>
            <a:off x="674688" y="6400800"/>
            <a:ext cx="5005387" cy="365125"/>
          </a:xfrm>
          <a:prstGeom prst="rect">
            <a:avLst/>
          </a:prstGeom>
        </p:spPr>
        <p:txBody>
          <a:bodyPr/>
          <a:lstStyle>
            <a:lvl1pPr>
              <a:defRPr/>
            </a:lvl1pPr>
          </a:lstStyle>
          <a:p>
            <a:pPr>
              <a:defRPr/>
            </a:pPr>
            <a:r>
              <a:rPr lang="en-US"/>
              <a:t>HYPACK - A Xylem Brand® </a:t>
            </a:r>
            <a:r>
              <a:rPr lang="en-US" err="1"/>
              <a:t>Multibeam</a:t>
            </a:r>
            <a:r>
              <a:rPr lang="en-US"/>
              <a:t> Training Seminar</a:t>
            </a:r>
          </a:p>
        </p:txBody>
      </p:sp>
      <p:sp>
        <p:nvSpPr>
          <p:cNvPr id="4" name="Slide Number Placeholder 5"/>
          <p:cNvSpPr>
            <a:spLocks noGrp="1"/>
          </p:cNvSpPr>
          <p:nvPr>
            <p:ph type="sldNum" sz="quarter" idx="12"/>
          </p:nvPr>
        </p:nvSpPr>
        <p:spPr/>
        <p:txBody>
          <a:bodyPr/>
          <a:lstStyle>
            <a:lvl1pPr>
              <a:defRPr/>
            </a:lvl1pPr>
          </a:lstStyle>
          <a:p>
            <a:fld id="{7A708A8E-FF59-4494-A951-396228165440}" type="slidenum">
              <a:rPr lang="en-US" altLang="en-US"/>
              <a:pPr/>
              <a:t>‹#›</a:t>
            </a:fld>
            <a:endParaRPr lang="en-US" altLang="en-US"/>
          </a:p>
        </p:txBody>
      </p:sp>
    </p:spTree>
    <p:extLst>
      <p:ext uri="{BB962C8B-B14F-4D97-AF65-F5344CB8AC3E}">
        <p14:creationId xmlns:p14="http://schemas.microsoft.com/office/powerpoint/2010/main" val="3571174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p:spPr>
        <p:txBody>
          <a:bodyPr/>
          <a:lstStyle/>
          <a:p>
            <a:r>
              <a:rPr lang="en-US"/>
              <a:t>Click to edit Master title style</a:t>
            </a:r>
          </a:p>
        </p:txBody>
      </p:sp>
      <p:sp>
        <p:nvSpPr>
          <p:cNvPr id="3" name="Text Placeholder 2"/>
          <p:cNvSpPr>
            <a:spLocks noGrp="1"/>
          </p:cNvSpPr>
          <p:nvPr>
            <p:ph type="body" sz="half" idx="1"/>
          </p:nvPr>
        </p:nvSpPr>
        <p:spPr>
          <a:xfrm>
            <a:off x="350838" y="914400"/>
            <a:ext cx="4138612"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1850" y="914400"/>
            <a:ext cx="41402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5759450" y="6489700"/>
            <a:ext cx="2057400" cy="365125"/>
          </a:xfrm>
          <a:prstGeom prst="rect">
            <a:avLst/>
          </a:prstGeom>
        </p:spPr>
        <p:txBody>
          <a:bodyPr/>
          <a:lstStyle>
            <a:lvl1pPr>
              <a:defRPr/>
            </a:lvl1pPr>
          </a:lstStyle>
          <a:p>
            <a:pPr>
              <a:defRPr/>
            </a:pPr>
            <a:fld id="{334CDC74-228B-4E95-82E6-78F5D7777FDF}" type="datetime1">
              <a:rPr lang="en-US"/>
              <a:pPr>
                <a:defRPr/>
              </a:pPr>
              <a:t>2/21/2020</a:t>
            </a:fld>
            <a:endParaRPr lang="en-US"/>
          </a:p>
        </p:txBody>
      </p:sp>
      <p:sp>
        <p:nvSpPr>
          <p:cNvPr id="6" name="Footer Placeholder 5"/>
          <p:cNvSpPr>
            <a:spLocks noGrp="1" noChangeArrowheads="1"/>
          </p:cNvSpPr>
          <p:nvPr>
            <p:ph type="ftr" sz="quarter" idx="11"/>
          </p:nvPr>
        </p:nvSpPr>
        <p:spPr>
          <a:xfrm>
            <a:off x="685800" y="6489700"/>
            <a:ext cx="5003800" cy="365125"/>
          </a:xfrm>
          <a:prstGeom prst="rect">
            <a:avLst/>
          </a:prstGeom>
        </p:spPr>
        <p:txBody>
          <a:bodyPr/>
          <a:lstStyle>
            <a:lvl1pPr>
              <a:defRPr dirty="0" smtClean="0"/>
            </a:lvl1pPr>
          </a:lstStyle>
          <a:p>
            <a:pPr>
              <a:defRPr/>
            </a:pPr>
            <a:r>
              <a:rPr lang="en-US"/>
              <a:t>HYPACK - A Xylem Brand® </a:t>
            </a:r>
            <a:r>
              <a:rPr lang="en-US" err="1"/>
              <a:t>Multibeam</a:t>
            </a:r>
            <a:r>
              <a:rPr lang="en-US"/>
              <a:t> Training Seminar</a:t>
            </a:r>
          </a:p>
        </p:txBody>
      </p:sp>
      <p:sp>
        <p:nvSpPr>
          <p:cNvPr id="7" name="Rectangle 6"/>
          <p:cNvSpPr>
            <a:spLocks noGrp="1" noChangeArrowheads="1"/>
          </p:cNvSpPr>
          <p:nvPr>
            <p:ph type="sldNum" sz="quarter" idx="12"/>
          </p:nvPr>
        </p:nvSpPr>
        <p:spPr/>
        <p:txBody>
          <a:bodyPr/>
          <a:lstStyle>
            <a:lvl1pPr>
              <a:defRPr/>
            </a:lvl1pPr>
          </a:lstStyle>
          <a:p>
            <a:fld id="{20E89535-F404-4173-8888-B5EF26D453DD}" type="slidenum">
              <a:rPr lang="en-US" altLang="en-US"/>
              <a:pPr/>
              <a:t>‹#›</a:t>
            </a:fld>
            <a:endParaRPr lang="en-US" altLang="en-US"/>
          </a:p>
        </p:txBody>
      </p:sp>
    </p:spTree>
    <p:extLst>
      <p:ext uri="{BB962C8B-B14F-4D97-AF65-F5344CB8AC3E}">
        <p14:creationId xmlns:p14="http://schemas.microsoft.com/office/powerpoint/2010/main" val="70053524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8013" cy="1141412"/>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1941513" cy="452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2551113" y="1600200"/>
            <a:ext cx="1943100" cy="4524375"/>
          </a:xfrm>
        </p:spPr>
        <p:txBody>
          <a:bodyPr rtlCol="0">
            <a:normAutofit/>
          </a:bodyPr>
          <a:lstStyle/>
          <a:p>
            <a:pPr lvl="0"/>
            <a:endParaRPr lang="en-US" noProof="0"/>
          </a:p>
        </p:txBody>
      </p:sp>
      <p:sp>
        <p:nvSpPr>
          <p:cNvPr id="5" name="Rectangle 4"/>
          <p:cNvSpPr>
            <a:spLocks noGrp="1" noChangeArrowheads="1"/>
          </p:cNvSpPr>
          <p:nvPr>
            <p:ph type="sldNum" idx="10"/>
          </p:nvPr>
        </p:nvSpPr>
        <p:spPr/>
        <p:txBody>
          <a:bodyPr/>
          <a:lstStyle>
            <a:lvl1pPr>
              <a:defRPr/>
            </a:lvl1pPr>
          </a:lstStyle>
          <a:p>
            <a:fld id="{21DBFA9F-141D-450F-842C-BF643C8E3BA5}" type="slidenum">
              <a:rPr lang="fr-FR" altLang="en-US"/>
              <a:pPr/>
              <a:t>‹#›</a:t>
            </a:fld>
            <a:endParaRPr lang="fr-FR" altLang="en-US"/>
          </a:p>
        </p:txBody>
      </p:sp>
    </p:spTree>
    <p:extLst>
      <p:ext uri="{BB962C8B-B14F-4D97-AF65-F5344CB8AC3E}">
        <p14:creationId xmlns:p14="http://schemas.microsoft.com/office/powerpoint/2010/main" val="3550895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2.png"/><Relationship Id="rId2" Type="http://schemas.openxmlformats.org/officeDocument/2006/relationships/slideLayout" Target="../slideLayouts/slideLayout9.xml"/><Relationship Id="rId16"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 id="2147483847" r:id="rId12"/>
    <p:sldLayoutId id="2147483848" r:id="rId13"/>
    <p:sldLayoutId id="2147483849" r:id="rId14"/>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20.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5.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HYSWEEPSurvey.avi" TargetMode="External"/><Relationship Id="rId1" Type="http://schemas.microsoft.com/office/2007/relationships/media" Target="HYSWEEPSurvey.avi" TargetMode="External"/><Relationship Id="rId4" Type="http://schemas.openxmlformats.org/officeDocument/2006/relationships/image" Target="../media/image63.png"/></Relationships>
</file>

<file path=ppt/slides/_rels/slide4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71.png"/><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53.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3.png"/><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2.xml"/><Relationship Id="rId5" Type="http://schemas.openxmlformats.org/officeDocument/2006/relationships/image" Target="../media/image80.jpeg"/><Relationship Id="rId4" Type="http://schemas.openxmlformats.org/officeDocument/2006/relationships/image" Target="../media/image79.png"/></Relationships>
</file>

<file path=ppt/slides/_rels/slide5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hyperlink" Target="http://www.whoi.edu/page.do?pid=8415&amp;tid=7342&amp;cid=14847" TargetMode="Externa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image" Target="../media/image90.gif"/><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8.xml"/><Relationship Id="rId4" Type="http://schemas.openxmlformats.org/officeDocument/2006/relationships/image" Target="../media/image94.png"/></Relationships>
</file>

<file path=ppt/slides/_rels/slide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8.xml"/><Relationship Id="rId1" Type="http://schemas.openxmlformats.org/officeDocument/2006/relationships/slideLayout" Target="../slideLayouts/slideLayout21.xml"/><Relationship Id="rId4" Type="http://schemas.openxmlformats.org/officeDocument/2006/relationships/image" Target="../media/image97.png"/></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8.xml"/><Relationship Id="rId1" Type="http://schemas.openxmlformats.org/officeDocument/2006/relationships/vmlDrawing" Target="../drawings/vmlDrawing2.vml"/><Relationship Id="rId5" Type="http://schemas.openxmlformats.org/officeDocument/2006/relationships/image" Target="../media/image99.png"/><Relationship Id="rId4" Type="http://schemas.openxmlformats.org/officeDocument/2006/relationships/image" Target="../media/image98.png"/></Relationships>
</file>

<file path=ppt/slides/_rels/slide7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1.xml"/><Relationship Id="rId1" Type="http://schemas.openxmlformats.org/officeDocument/2006/relationships/vmlDrawing" Target="../drawings/vmlDrawing3.vml"/><Relationship Id="rId5" Type="http://schemas.openxmlformats.org/officeDocument/2006/relationships/image" Target="../media/image102.emf"/><Relationship Id="rId4" Type="http://schemas.openxmlformats.org/officeDocument/2006/relationships/package" Target="../embeddings/Microsoft_Word_Document1.docx"/></Relationships>
</file>

<file path=ppt/slides/_rels/slide7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rtl="0"/>
            <a:r>
              <a:rPr lang="es" b="0" i="0" u="none" dirty="0"/>
              <a:t>Teoría Sensor </a:t>
            </a:r>
            <a:r>
              <a:rPr lang="es" b="0" i="0" u="none" dirty="0" smtClean="0"/>
              <a:t> </a:t>
            </a:r>
            <a:br>
              <a:rPr lang="es" b="0" i="0" u="none" dirty="0" smtClean="0"/>
            </a:br>
            <a:r>
              <a:rPr lang="es" b="0" i="0" u="none" dirty="0" smtClean="0"/>
              <a:t>Entendiendo </a:t>
            </a:r>
            <a:r>
              <a:rPr lang="es" b="0" i="0" u="none" dirty="0"/>
              <a:t>los Equipos </a:t>
            </a:r>
            <a:endParaRPr lang="es" sz="2400" dirty="0"/>
          </a:p>
        </p:txBody>
      </p:sp>
      <p:sp>
        <p:nvSpPr>
          <p:cNvPr id="2" name="Subtitle 1"/>
          <p:cNvSpPr>
            <a:spLocks noGrp="1"/>
          </p:cNvSpPr>
          <p:nvPr>
            <p:ph type="subTitle" idx="1"/>
          </p:nvPr>
        </p:nvSpPr>
        <p:spPr>
          <a:xfrm>
            <a:off x="433136" y="3679357"/>
            <a:ext cx="4138863" cy="422029"/>
          </a:xfrm>
        </p:spPr>
        <p:txBody>
          <a:bodyPr/>
          <a:lstStyle/>
          <a:p>
            <a:pPr algn="l" rtl="0"/>
            <a:r>
              <a:rPr lang="es" b="0" i="0" u="none"/>
              <a:t>Evento de Entrenamiento HYPACK 2020</a:t>
            </a:r>
          </a:p>
        </p:txBody>
      </p:sp>
      <p:sp>
        <p:nvSpPr>
          <p:cNvPr id="3" name="Picture Placeholder 2"/>
          <p:cNvSpPr>
            <a:spLocks noGrp="1"/>
          </p:cNvSpPr>
          <p:nvPr>
            <p:ph type="pic" sz="quarter" idx="10"/>
          </p:nvPr>
        </p:nvSpPr>
        <p:spPr/>
      </p:sp>
      <p:grpSp>
        <p:nvGrpSpPr>
          <p:cNvPr id="6" name="Group 5"/>
          <p:cNvGrpSpPr/>
          <p:nvPr/>
        </p:nvGrpSpPr>
        <p:grpSpPr>
          <a:xfrm>
            <a:off x="-12362" y="4114799"/>
            <a:ext cx="9210549" cy="2743200"/>
            <a:chOff x="-12362" y="4114799"/>
            <a:chExt cx="9210549" cy="2743200"/>
          </a:xfrm>
        </p:grpSpPr>
        <p:pic>
          <p:nvPicPr>
            <p:cNvPr id="8" name="Picture 7"/>
            <p:cNvPicPr>
              <a:picLocks noChangeAspect="1"/>
            </p:cNvPicPr>
            <p:nvPr/>
          </p:nvPicPr>
          <p:blipFill>
            <a:blip r:embed="rId2"/>
            <a:stretch>
              <a:fillRect/>
            </a:stretch>
          </p:blipFill>
          <p:spPr>
            <a:xfrm>
              <a:off x="-12362" y="4114799"/>
              <a:ext cx="9210549" cy="2743200"/>
            </a:xfrm>
            <a:prstGeom prst="rect">
              <a:avLst/>
            </a:prstGeom>
          </p:spPr>
        </p:pic>
        <p:sp>
          <p:nvSpPr>
            <p:cNvPr id="5" name="TextBox 4"/>
            <p:cNvSpPr txBox="1"/>
            <p:nvPr/>
          </p:nvSpPr>
          <p:spPr>
            <a:xfrm>
              <a:off x="347472" y="4777099"/>
              <a:ext cx="2566644" cy="369332"/>
            </a:xfrm>
            <a:prstGeom prst="rect">
              <a:avLst/>
            </a:prstGeom>
            <a:solidFill>
              <a:schemeClr val="bg1"/>
            </a:solidFill>
          </p:spPr>
          <p:txBody>
            <a:bodyPr wrap="square" rtlCol="0">
              <a:spAutoFit/>
            </a:bodyPr>
            <a:lstStyle/>
            <a:p>
              <a:r>
                <a:rPr lang="en-US" dirty="0" err="1" smtClean="0"/>
                <a:t>Haces</a:t>
              </a:r>
              <a:r>
                <a:rPr lang="en-US" dirty="0" smtClean="0"/>
                <a:t> </a:t>
              </a:r>
              <a:r>
                <a:rPr lang="en-US" dirty="0" err="1" smtClean="0"/>
                <a:t>Equi-Angulares</a:t>
              </a:r>
              <a:endParaRPr lang="en-US" dirty="0"/>
            </a:p>
          </p:txBody>
        </p:sp>
        <p:sp>
          <p:nvSpPr>
            <p:cNvPr id="7" name="TextBox 6"/>
            <p:cNvSpPr txBox="1"/>
            <p:nvPr/>
          </p:nvSpPr>
          <p:spPr>
            <a:xfrm>
              <a:off x="6332434" y="4938045"/>
              <a:ext cx="2681959" cy="369332"/>
            </a:xfrm>
            <a:prstGeom prst="rect">
              <a:avLst/>
            </a:prstGeom>
            <a:solidFill>
              <a:schemeClr val="bg1"/>
            </a:solidFill>
          </p:spPr>
          <p:txBody>
            <a:bodyPr wrap="square" rtlCol="0">
              <a:spAutoFit/>
            </a:bodyPr>
            <a:lstStyle/>
            <a:p>
              <a:r>
                <a:rPr lang="en-US" dirty="0" smtClean="0"/>
                <a:t>Angulo constant </a:t>
              </a:r>
              <a:r>
                <a:rPr lang="en-US" dirty="0" err="1" smtClean="0"/>
                <a:t>por</a:t>
              </a:r>
              <a:r>
                <a:rPr lang="en-US" dirty="0" smtClean="0"/>
                <a:t> </a:t>
              </a:r>
              <a:r>
                <a:rPr lang="en-US" dirty="0" err="1" smtClean="0"/>
                <a:t>haz</a:t>
              </a:r>
              <a:endParaRPr lang="en-US" dirty="0"/>
            </a:p>
          </p:txBody>
        </p:sp>
      </p:grpSp>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GPS - Tiempo con PPs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10</a:t>
            </a:fld>
            <a:endParaRPr lang="es"/>
          </a:p>
        </p:txBody>
      </p:sp>
      <p:sp>
        <p:nvSpPr>
          <p:cNvPr id="5" name="TextBox 4"/>
          <p:cNvSpPr txBox="1"/>
          <p:nvPr/>
        </p:nvSpPr>
        <p:spPr>
          <a:xfrm>
            <a:off x="335135" y="4583260"/>
            <a:ext cx="8122458" cy="1477328"/>
          </a:xfrm>
          <a:prstGeom prst="rect">
            <a:avLst/>
          </a:prstGeom>
          <a:noFill/>
        </p:spPr>
        <p:txBody>
          <a:bodyPr wrap="square" rtlCol="0">
            <a:spAutoFit/>
          </a:bodyPr>
          <a:lstStyle/>
          <a:p>
            <a:pPr algn="l" rtl="0"/>
            <a:r>
              <a:rPr lang="es" b="0" i="0" u="none">
                <a:solidFill>
                  <a:schemeClr val="tx1">
                    <a:lumMod val="65000"/>
                    <a:lumOff val="35000"/>
                  </a:schemeClr>
                </a:solidFill>
              </a:rPr>
              <a:t>La señal 1 Pulso Por Segundo (PPS) es usada para identificar la hora del mensaje ZDA desde un receptor GPS. </a:t>
            </a:r>
          </a:p>
          <a:p>
            <a:endParaRPr lang="es" dirty="0">
              <a:solidFill>
                <a:schemeClr val="tx1">
                  <a:lumMod val="65000"/>
                  <a:lumOff val="35000"/>
                </a:schemeClr>
              </a:solidFill>
            </a:endParaRPr>
          </a:p>
          <a:p>
            <a:pPr algn="l" rtl="0"/>
            <a:r>
              <a:rPr lang="es" b="0" i="0" u="none">
                <a:solidFill>
                  <a:schemeClr val="tx1">
                    <a:lumMod val="65000"/>
                    <a:lumOff val="35000"/>
                  </a:schemeClr>
                </a:solidFill>
              </a:rPr>
              <a:t>El mensaje ZDA a HYPACK no puede ser enviado mas de 1 Hz para asegurar que el mensaje ZDA adecuado es alineado con la señal PPS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7389" y="1483254"/>
            <a:ext cx="6457950" cy="2943225"/>
          </a:xfrm>
          <a:prstGeom prst="rect">
            <a:avLst/>
          </a:prstGeom>
        </p:spPr>
      </p:pic>
      <p:cxnSp>
        <p:nvCxnSpPr>
          <p:cNvPr id="8" name="Straight Arrow Connector 7"/>
          <p:cNvCxnSpPr/>
          <p:nvPr/>
        </p:nvCxnSpPr>
        <p:spPr>
          <a:xfrm flipH="1">
            <a:off x="1876213" y="2097947"/>
            <a:ext cx="846667" cy="719760"/>
          </a:xfrm>
          <a:prstGeom prst="straightConnector1">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2644295" y="1733602"/>
            <a:ext cx="1351652" cy="369332"/>
          </a:xfrm>
          <a:prstGeom prst="rect">
            <a:avLst/>
          </a:prstGeom>
          <a:noFill/>
        </p:spPr>
        <p:txBody>
          <a:bodyPr wrap="none" rtlCol="0">
            <a:spAutoFit/>
          </a:bodyPr>
          <a:lstStyle/>
          <a:p>
            <a:pPr algn="l" rtl="0"/>
            <a:r>
              <a:rPr lang="es" b="0" i="0" u="none">
                <a:solidFill>
                  <a:schemeClr val="bg2"/>
                </a:solidFill>
              </a:rPr>
              <a:t>Señal PPS</a:t>
            </a:r>
          </a:p>
        </p:txBody>
      </p:sp>
      <p:sp>
        <p:nvSpPr>
          <p:cNvPr id="13" name="TextBox 12"/>
          <p:cNvSpPr txBox="1"/>
          <p:nvPr/>
        </p:nvSpPr>
        <p:spPr>
          <a:xfrm>
            <a:off x="5472853" y="1728615"/>
            <a:ext cx="1633845" cy="369332"/>
          </a:xfrm>
          <a:prstGeom prst="rect">
            <a:avLst/>
          </a:prstGeom>
          <a:noFill/>
        </p:spPr>
        <p:txBody>
          <a:bodyPr wrap="none" rtlCol="0">
            <a:spAutoFit/>
          </a:bodyPr>
          <a:lstStyle/>
          <a:p>
            <a:pPr algn="l" rtl="0"/>
            <a:r>
              <a:rPr lang="es" b="0" i="0" u="none">
                <a:solidFill>
                  <a:schemeClr val="bg2"/>
                </a:solidFill>
              </a:rPr>
              <a:t>Mensaje ZDA</a:t>
            </a:r>
          </a:p>
        </p:txBody>
      </p:sp>
      <p:cxnSp>
        <p:nvCxnSpPr>
          <p:cNvPr id="15" name="Straight Arrow Connector 14"/>
          <p:cNvCxnSpPr/>
          <p:nvPr/>
        </p:nvCxnSpPr>
        <p:spPr>
          <a:xfrm flipH="1">
            <a:off x="5784427" y="2066263"/>
            <a:ext cx="449550" cy="359880"/>
          </a:xfrm>
          <a:prstGeom prst="straightConnector1">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2894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Movimiento Embarcación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11</a:t>
            </a:fld>
            <a:endParaRPr lang="es"/>
          </a:p>
        </p:txBody>
      </p:sp>
    </p:spTree>
    <p:extLst>
      <p:ext uri="{BB962C8B-B14F-4D97-AF65-F5344CB8AC3E}">
        <p14:creationId xmlns:p14="http://schemas.microsoft.com/office/powerpoint/2010/main" val="1288228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Movimiento Embarcación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12</a:t>
            </a:fld>
            <a:endParaRPr lang="es"/>
          </a:p>
        </p:txBody>
      </p:sp>
      <p:grpSp>
        <p:nvGrpSpPr>
          <p:cNvPr id="28" name="Group 27"/>
          <p:cNvGrpSpPr/>
          <p:nvPr/>
        </p:nvGrpSpPr>
        <p:grpSpPr>
          <a:xfrm>
            <a:off x="1708941" y="1386053"/>
            <a:ext cx="7331425" cy="5258227"/>
            <a:chOff x="1708941" y="1386053"/>
            <a:chExt cx="7331425" cy="5258227"/>
          </a:xfrm>
        </p:grpSpPr>
        <p:pic>
          <p:nvPicPr>
            <p:cNvPr id="6" name="Picture 5"/>
            <p:cNvPicPr>
              <a:picLocks noChangeAspect="1"/>
            </p:cNvPicPr>
            <p:nvPr/>
          </p:nvPicPr>
          <p:blipFill>
            <a:blip r:embed="rId2"/>
            <a:stretch>
              <a:fillRect/>
            </a:stretch>
          </p:blipFill>
          <p:spPr>
            <a:xfrm>
              <a:off x="1708941" y="1771259"/>
              <a:ext cx="7092879" cy="4404272"/>
            </a:xfrm>
            <a:prstGeom prst="rect">
              <a:avLst/>
            </a:prstGeom>
          </p:spPr>
        </p:pic>
        <p:cxnSp>
          <p:nvCxnSpPr>
            <p:cNvPr id="7" name="Straight Arrow Connector 6"/>
            <p:cNvCxnSpPr/>
            <p:nvPr/>
          </p:nvCxnSpPr>
          <p:spPr>
            <a:xfrm flipH="1">
              <a:off x="5695956" y="1802433"/>
              <a:ext cx="59223" cy="4499877"/>
            </a:xfrm>
            <a:prstGeom prst="straightConnector1">
              <a:avLst/>
            </a:prstGeom>
            <a:ln>
              <a:solidFill>
                <a:srgbClr val="FF0000"/>
              </a:solidFill>
              <a:prstDash val="dashDot"/>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2352113" y="3098354"/>
              <a:ext cx="5774242" cy="2560159"/>
            </a:xfrm>
            <a:prstGeom prst="straightConnector1">
              <a:avLst/>
            </a:prstGeom>
            <a:ln>
              <a:solidFill>
                <a:schemeClr val="bg2"/>
              </a:solidFill>
              <a:prstDash val="sysDash"/>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3501254" y="3495621"/>
              <a:ext cx="4299973" cy="1308867"/>
            </a:xfrm>
            <a:prstGeom prst="straightConnector1">
              <a:avLst/>
            </a:prstGeom>
            <a:ln>
              <a:prstDash val="lgDashDot"/>
              <a:headEnd type="triangle"/>
              <a:tailEnd type="triangle"/>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5519704" y="1386053"/>
              <a:ext cx="479618" cy="369332"/>
            </a:xfrm>
            <a:prstGeom prst="rect">
              <a:avLst/>
            </a:prstGeom>
            <a:noFill/>
          </p:spPr>
          <p:txBody>
            <a:bodyPr wrap="none" rtlCol="0">
              <a:spAutoFit/>
            </a:bodyPr>
            <a:lstStyle/>
            <a:p>
              <a:pPr algn="l" rtl="0"/>
              <a:r>
                <a:rPr lang="es" b="0" i="0" u="none">
                  <a:solidFill>
                    <a:srgbClr val="FF0000"/>
                  </a:solidFill>
                </a:rPr>
                <a:t>Arriba</a:t>
              </a:r>
            </a:p>
          </p:txBody>
        </p:sp>
        <p:sp>
          <p:nvSpPr>
            <p:cNvPr id="15" name="TextBox 14"/>
            <p:cNvSpPr txBox="1"/>
            <p:nvPr/>
          </p:nvSpPr>
          <p:spPr>
            <a:xfrm>
              <a:off x="7842602" y="4704751"/>
              <a:ext cx="1197764" cy="369332"/>
            </a:xfrm>
            <a:prstGeom prst="rect">
              <a:avLst/>
            </a:prstGeom>
            <a:noFill/>
          </p:spPr>
          <p:txBody>
            <a:bodyPr wrap="none" rtlCol="0">
              <a:spAutoFit/>
            </a:bodyPr>
            <a:lstStyle/>
            <a:p>
              <a:pPr algn="l" rtl="0"/>
              <a:r>
                <a:rPr lang="es" b="0" i="0" u="none">
                  <a:solidFill>
                    <a:schemeClr val="accent1"/>
                  </a:solidFill>
                </a:rPr>
                <a:t>Estribor</a:t>
              </a:r>
            </a:p>
          </p:txBody>
        </p:sp>
        <p:sp>
          <p:nvSpPr>
            <p:cNvPr id="16" name="TextBox 15"/>
            <p:cNvSpPr txBox="1"/>
            <p:nvPr/>
          </p:nvSpPr>
          <p:spPr>
            <a:xfrm>
              <a:off x="1924892" y="5505329"/>
              <a:ext cx="466794" cy="369332"/>
            </a:xfrm>
            <a:prstGeom prst="rect">
              <a:avLst/>
            </a:prstGeom>
            <a:noFill/>
          </p:spPr>
          <p:txBody>
            <a:bodyPr wrap="none" rtlCol="0">
              <a:spAutoFit/>
            </a:bodyPr>
            <a:lstStyle/>
            <a:p>
              <a:pPr algn="l" rtl="0"/>
              <a:r>
                <a:rPr lang="es" b="0" i="0" u="none">
                  <a:solidFill>
                    <a:schemeClr val="bg2"/>
                  </a:solidFill>
                </a:rPr>
                <a:t>Popa</a:t>
              </a:r>
            </a:p>
          </p:txBody>
        </p:sp>
        <p:sp>
          <p:nvSpPr>
            <p:cNvPr id="17" name="Oval 16"/>
            <p:cNvSpPr/>
            <p:nvPr/>
          </p:nvSpPr>
          <p:spPr>
            <a:xfrm>
              <a:off x="5612200" y="4020547"/>
              <a:ext cx="244406" cy="259016"/>
            </a:xfrm>
            <a:prstGeom prst="ellipse">
              <a:avLst/>
            </a:prstGeom>
            <a:solidFill>
              <a:schemeClr val="accent5">
                <a:lumMod val="60000"/>
                <a:lumOff val="40000"/>
              </a:schemeClr>
            </a:solidFill>
            <a:ln>
              <a:solidFill>
                <a:schemeClr val="accent5">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8" name="TextBox 17"/>
            <p:cNvSpPr txBox="1"/>
            <p:nvPr/>
          </p:nvSpPr>
          <p:spPr>
            <a:xfrm>
              <a:off x="5308670" y="6274948"/>
              <a:ext cx="774571" cy="369332"/>
            </a:xfrm>
            <a:prstGeom prst="rect">
              <a:avLst/>
            </a:prstGeom>
            <a:noFill/>
          </p:spPr>
          <p:txBody>
            <a:bodyPr wrap="none" rtlCol="0">
              <a:spAutoFit/>
            </a:bodyPr>
            <a:lstStyle/>
            <a:p>
              <a:pPr algn="l" rtl="0"/>
              <a:r>
                <a:rPr lang="es" b="0" i="0" u="none">
                  <a:solidFill>
                    <a:srgbClr val="FF0000"/>
                  </a:solidFill>
                </a:rPr>
                <a:t>Abajo</a:t>
              </a:r>
            </a:p>
          </p:txBody>
        </p:sp>
        <p:sp>
          <p:nvSpPr>
            <p:cNvPr id="19" name="TextBox 18"/>
            <p:cNvSpPr txBox="1"/>
            <p:nvPr/>
          </p:nvSpPr>
          <p:spPr>
            <a:xfrm>
              <a:off x="8082591" y="2811100"/>
              <a:ext cx="659155" cy="369332"/>
            </a:xfrm>
            <a:prstGeom prst="rect">
              <a:avLst/>
            </a:prstGeom>
            <a:noFill/>
          </p:spPr>
          <p:txBody>
            <a:bodyPr wrap="none" rtlCol="0">
              <a:spAutoFit/>
            </a:bodyPr>
            <a:lstStyle/>
            <a:p>
              <a:pPr algn="l" rtl="0"/>
              <a:r>
                <a:rPr lang="es" b="0" i="0" u="none">
                  <a:solidFill>
                    <a:schemeClr val="bg2"/>
                  </a:solidFill>
                </a:rPr>
                <a:t>Proa</a:t>
              </a:r>
            </a:p>
          </p:txBody>
        </p:sp>
        <p:sp>
          <p:nvSpPr>
            <p:cNvPr id="20" name="TextBox 19"/>
            <p:cNvSpPr txBox="1"/>
            <p:nvPr/>
          </p:nvSpPr>
          <p:spPr>
            <a:xfrm>
              <a:off x="2893395" y="3211538"/>
              <a:ext cx="607859" cy="369332"/>
            </a:xfrm>
            <a:prstGeom prst="rect">
              <a:avLst/>
            </a:prstGeom>
            <a:noFill/>
          </p:spPr>
          <p:txBody>
            <a:bodyPr wrap="none" rtlCol="0">
              <a:spAutoFit/>
            </a:bodyPr>
            <a:lstStyle/>
            <a:p>
              <a:pPr algn="l" rtl="0"/>
              <a:r>
                <a:rPr lang="es" b="0" i="0" u="none">
                  <a:solidFill>
                    <a:schemeClr val="accent1"/>
                  </a:solidFill>
                </a:rPr>
                <a:t>Babor</a:t>
              </a:r>
            </a:p>
          </p:txBody>
        </p:sp>
      </p:grpSp>
      <p:sp>
        <p:nvSpPr>
          <p:cNvPr id="29" name="TextBox 28"/>
          <p:cNvSpPr txBox="1"/>
          <p:nvPr/>
        </p:nvSpPr>
        <p:spPr>
          <a:xfrm>
            <a:off x="219566" y="1119589"/>
            <a:ext cx="7121271" cy="1815882"/>
          </a:xfrm>
          <a:prstGeom prst="rect">
            <a:avLst/>
          </a:prstGeom>
          <a:noFill/>
        </p:spPr>
        <p:txBody>
          <a:bodyPr wrap="square" rtlCol="0">
            <a:spAutoFit/>
          </a:bodyPr>
          <a:lstStyle/>
          <a:p>
            <a:pPr algn="l" rtl="0"/>
            <a:r>
              <a:rPr lang="es" sz="1600" b="0" i="0" u="none" dirty="0">
                <a:solidFill>
                  <a:schemeClr val="tx1">
                    <a:lumMod val="65000"/>
                    <a:lumOff val="35000"/>
                  </a:schemeClr>
                </a:solidFill>
              </a:rPr>
              <a:t>Una embarcación experimenta movimiento en todas las tres direcciones </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El movimiento a Proa y Popa es llamadao </a:t>
            </a:r>
            <a:r>
              <a:rPr lang="es" sz="1600" b="0" i="0" u="none" dirty="0">
                <a:solidFill>
                  <a:schemeClr val="bg2"/>
                </a:solidFill>
              </a:rPr>
              <a:t>Surge</a:t>
            </a:r>
            <a:endParaRPr lang="es" sz="1600" b="1" dirty="0">
              <a:solidFill>
                <a:schemeClr val="bg2"/>
              </a:solidFill>
            </a:endParaRP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Movimiento a Babor y Estribor es llamado </a:t>
            </a:r>
            <a:r>
              <a:rPr lang="es" sz="1600" b="0" i="0" u="none" dirty="0">
                <a:solidFill>
                  <a:schemeClr val="bg2"/>
                </a:solidFill>
              </a:rPr>
              <a:t>Sway</a:t>
            </a:r>
          </a:p>
          <a:p>
            <a:endParaRPr lang="es" sz="1600" b="1" i="1" dirty="0">
              <a:solidFill>
                <a:schemeClr val="tx1">
                  <a:lumMod val="65000"/>
                  <a:lumOff val="35000"/>
                </a:schemeClr>
              </a:solidFill>
            </a:endParaRPr>
          </a:p>
          <a:p>
            <a:pPr algn="l" rtl="0"/>
            <a:r>
              <a:rPr lang="es" sz="1600" b="0" i="0" u="none" dirty="0">
                <a:solidFill>
                  <a:schemeClr val="tx1">
                    <a:lumMod val="65000"/>
                    <a:lumOff val="35000"/>
                  </a:schemeClr>
                </a:solidFill>
              </a:rPr>
              <a:t>Movimiento Vertical es llamado </a:t>
            </a:r>
            <a:r>
              <a:rPr lang="es" sz="1600" b="0" i="0" u="none" dirty="0">
                <a:solidFill>
                  <a:schemeClr val="bg2"/>
                </a:solidFill>
              </a:rPr>
              <a:t>Heave - Oleaje</a:t>
            </a:r>
          </a:p>
        </p:txBody>
      </p:sp>
      <p:sp>
        <p:nvSpPr>
          <p:cNvPr id="30" name="TextBox 29"/>
          <p:cNvSpPr txBox="1"/>
          <p:nvPr/>
        </p:nvSpPr>
        <p:spPr>
          <a:xfrm>
            <a:off x="6591008" y="2014007"/>
            <a:ext cx="1928733" cy="369332"/>
          </a:xfrm>
          <a:prstGeom prst="rect">
            <a:avLst/>
          </a:prstGeom>
          <a:noFill/>
        </p:spPr>
        <p:txBody>
          <a:bodyPr wrap="none" rtlCol="0">
            <a:spAutoFit/>
          </a:bodyPr>
          <a:lstStyle/>
          <a:p>
            <a:pPr algn="l" rtl="0"/>
            <a:r>
              <a:rPr lang="es" b="0" i="0" u="none">
                <a:solidFill>
                  <a:schemeClr val="accent5">
                    <a:lumMod val="60000"/>
                    <a:lumOff val="40000"/>
                  </a:schemeClr>
                </a:solidFill>
              </a:rPr>
              <a:t>Centro de Gravedad</a:t>
            </a:r>
          </a:p>
        </p:txBody>
      </p:sp>
      <p:cxnSp>
        <p:nvCxnSpPr>
          <p:cNvPr id="31" name="Straight Arrow Connector 30"/>
          <p:cNvCxnSpPr/>
          <p:nvPr/>
        </p:nvCxnSpPr>
        <p:spPr>
          <a:xfrm flipH="1">
            <a:off x="5864053" y="2372165"/>
            <a:ext cx="1285923" cy="1600043"/>
          </a:xfrm>
          <a:prstGeom prst="straightConnector1">
            <a:avLst/>
          </a:prstGeom>
          <a:ln>
            <a:solidFill>
              <a:schemeClr val="accent5">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05633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Movimiento Embarcación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13</a:t>
            </a:fld>
            <a:endParaRPr lang="es"/>
          </a:p>
        </p:txBody>
      </p:sp>
      <p:sp>
        <p:nvSpPr>
          <p:cNvPr id="46" name="TextBox 45"/>
          <p:cNvSpPr txBox="1"/>
          <p:nvPr/>
        </p:nvSpPr>
        <p:spPr>
          <a:xfrm>
            <a:off x="347472" y="1262212"/>
            <a:ext cx="4493538" cy="2031325"/>
          </a:xfrm>
          <a:prstGeom prst="rect">
            <a:avLst/>
          </a:prstGeom>
          <a:noFill/>
        </p:spPr>
        <p:txBody>
          <a:bodyPr wrap="none" rtlCol="0">
            <a:spAutoFit/>
          </a:bodyPr>
          <a:lstStyle/>
          <a:p>
            <a:pPr marL="285750" indent="-285750" algn="l" rtl="0">
              <a:buFont typeface="Arial" panose="020B0604020202020204" pitchFamily="34" charset="0"/>
              <a:buChar char="•"/>
            </a:pPr>
            <a:r>
              <a:rPr lang="es" sz="1400" b="0" i="0" u="none" dirty="0">
                <a:solidFill>
                  <a:schemeClr val="tx1">
                    <a:lumMod val="65000"/>
                    <a:lumOff val="35000"/>
                  </a:schemeClr>
                </a:solidFill>
              </a:rPr>
              <a:t>Rotación alrededor del eje X es el Cabeceo (Pitch)</a:t>
            </a:r>
          </a:p>
          <a:p>
            <a:pPr marL="742950" lvl="1" indent="-285750" algn="l" rtl="0">
              <a:buFont typeface="Arial" panose="020B0604020202020204" pitchFamily="34" charset="0"/>
              <a:buChar char="•"/>
            </a:pPr>
            <a:r>
              <a:rPr lang="es" sz="1400" b="0" i="0" u="none" dirty="0">
                <a:solidFill>
                  <a:schemeClr val="tx1">
                    <a:lumMod val="65000"/>
                    <a:lumOff val="35000"/>
                  </a:schemeClr>
                </a:solidFill>
              </a:rPr>
              <a:t>Cabeceo Proa </a:t>
            </a:r>
            <a:r>
              <a:rPr lang="es" sz="1400" b="1" i="0" u="none" dirty="0">
                <a:solidFill>
                  <a:schemeClr val="bg2"/>
                </a:solidFill>
              </a:rPr>
              <a:t>Arriba</a:t>
            </a:r>
            <a:r>
              <a:rPr lang="es" sz="1400" b="0" i="0" u="none" dirty="0">
                <a:solidFill>
                  <a:schemeClr val="tx1">
                    <a:lumMod val="65000"/>
                    <a:lumOff val="35000"/>
                  </a:schemeClr>
                </a:solidFill>
              </a:rPr>
              <a:t> es positivo</a:t>
            </a:r>
          </a:p>
          <a:p>
            <a:pPr marL="285750" indent="-285750" algn="l" rtl="0">
              <a:buFont typeface="Arial" panose="020B0604020202020204" pitchFamily="34" charset="0"/>
              <a:buChar char="•"/>
            </a:pPr>
            <a:endParaRPr lang="es" sz="1400" dirty="0">
              <a:solidFill>
                <a:schemeClr val="tx1">
                  <a:lumMod val="65000"/>
                  <a:lumOff val="35000"/>
                </a:schemeClr>
              </a:solidFill>
            </a:endParaRPr>
          </a:p>
          <a:p>
            <a:pPr marL="285750" indent="-285750" algn="l" rtl="0">
              <a:buFont typeface="Arial" panose="020B0604020202020204" pitchFamily="34" charset="0"/>
              <a:buChar char="•"/>
            </a:pPr>
            <a:r>
              <a:rPr lang="es" sz="1400" b="0" i="0" u="none" dirty="0">
                <a:solidFill>
                  <a:schemeClr val="tx1">
                    <a:lumMod val="65000"/>
                    <a:lumOff val="35000"/>
                  </a:schemeClr>
                </a:solidFill>
              </a:rPr>
              <a:t>Rotación alrededor del eje Y es el Balanceo (Roll)</a:t>
            </a:r>
          </a:p>
          <a:p>
            <a:pPr marL="742950" lvl="1" indent="-285750" algn="l" rtl="0">
              <a:buFont typeface="Arial" panose="020B0604020202020204" pitchFamily="34" charset="0"/>
              <a:buChar char="•"/>
            </a:pPr>
            <a:r>
              <a:rPr lang="es" sz="1400" b="0" i="0" u="none" dirty="0">
                <a:solidFill>
                  <a:schemeClr val="tx1">
                    <a:lumMod val="65000"/>
                    <a:lumOff val="35000"/>
                  </a:schemeClr>
                </a:solidFill>
              </a:rPr>
              <a:t>Balanceo a </a:t>
            </a:r>
            <a:r>
              <a:rPr lang="es" sz="1400" b="1" i="0" u="none" dirty="0">
                <a:solidFill>
                  <a:schemeClr val="bg2"/>
                </a:solidFill>
              </a:rPr>
              <a:t>Estribor</a:t>
            </a:r>
            <a:r>
              <a:rPr lang="es" sz="1400" b="0" i="0" u="none" dirty="0">
                <a:solidFill>
                  <a:schemeClr val="tx1">
                    <a:lumMod val="65000"/>
                    <a:lumOff val="35000"/>
                  </a:schemeClr>
                </a:solidFill>
              </a:rPr>
              <a:t> es positivo</a:t>
            </a:r>
          </a:p>
          <a:p>
            <a:pPr marL="285750" indent="-285750" algn="l" rtl="0">
              <a:buFont typeface="Arial" panose="020B0604020202020204" pitchFamily="34" charset="0"/>
              <a:buChar char="•"/>
            </a:pPr>
            <a:endParaRPr lang="es" sz="1400" dirty="0">
              <a:solidFill>
                <a:schemeClr val="tx1">
                  <a:lumMod val="65000"/>
                  <a:lumOff val="35000"/>
                </a:schemeClr>
              </a:solidFill>
            </a:endParaRPr>
          </a:p>
          <a:p>
            <a:pPr marL="285750" indent="-285750" algn="l" rtl="0">
              <a:buFont typeface="Arial" panose="020B0604020202020204" pitchFamily="34" charset="0"/>
              <a:buChar char="•"/>
            </a:pPr>
            <a:r>
              <a:rPr lang="es" sz="1400" b="0" i="0" u="none" dirty="0">
                <a:solidFill>
                  <a:schemeClr val="tx1">
                    <a:lumMod val="65000"/>
                    <a:lumOff val="35000"/>
                  </a:schemeClr>
                </a:solidFill>
              </a:rPr>
              <a:t>Rotación alrededor del eje Z es Guiñada (Yaw)</a:t>
            </a:r>
          </a:p>
          <a:p>
            <a:pPr marL="742950" lvl="1" indent="-285750" algn="l" rtl="0">
              <a:buFont typeface="Arial" panose="020B0604020202020204" pitchFamily="34" charset="0"/>
              <a:buChar char="•"/>
            </a:pPr>
            <a:r>
              <a:rPr lang="es" sz="1400" b="0" i="0" u="none" dirty="0">
                <a:solidFill>
                  <a:schemeClr val="tx1">
                    <a:lumMod val="65000"/>
                    <a:lumOff val="35000"/>
                  </a:schemeClr>
                </a:solidFill>
              </a:rPr>
              <a:t>Guiñada </a:t>
            </a:r>
            <a:r>
              <a:rPr lang="es" sz="1400" b="1" i="0" u="none" dirty="0">
                <a:solidFill>
                  <a:schemeClr val="bg2"/>
                </a:solidFill>
              </a:rPr>
              <a:t>en sentido manecillas</a:t>
            </a:r>
            <a:r>
              <a:rPr lang="es" sz="1400" b="0" i="0" u="none" dirty="0">
                <a:solidFill>
                  <a:schemeClr val="tx1">
                    <a:lumMod val="65000"/>
                    <a:lumOff val="35000"/>
                  </a:schemeClr>
                </a:solidFill>
              </a:rPr>
              <a:t> es positivo</a:t>
            </a:r>
          </a:p>
          <a:p>
            <a:pPr marL="285750" indent="-285750" algn="l" rtl="0">
              <a:buFont typeface="Arial" panose="020B0604020202020204" pitchFamily="34" charset="0"/>
              <a:buChar char="•"/>
            </a:pPr>
            <a:endParaRPr lang="es" sz="1400" dirty="0">
              <a:solidFill>
                <a:schemeClr val="tx1">
                  <a:lumMod val="65000"/>
                  <a:lumOff val="35000"/>
                </a:schemeClr>
              </a:solidFill>
            </a:endParaRPr>
          </a:p>
        </p:txBody>
      </p:sp>
      <p:pic>
        <p:nvPicPr>
          <p:cNvPr id="2" name="Picture 1"/>
          <p:cNvPicPr>
            <a:picLocks noChangeAspect="1"/>
          </p:cNvPicPr>
          <p:nvPr/>
        </p:nvPicPr>
        <p:blipFill>
          <a:blip r:embed="rId3"/>
          <a:stretch>
            <a:fillRect/>
          </a:stretch>
        </p:blipFill>
        <p:spPr>
          <a:xfrm>
            <a:off x="1708941" y="1771259"/>
            <a:ext cx="7092879" cy="4404272"/>
          </a:xfrm>
          <a:prstGeom prst="rect">
            <a:avLst/>
          </a:prstGeom>
        </p:spPr>
      </p:pic>
      <p:cxnSp>
        <p:nvCxnSpPr>
          <p:cNvPr id="20" name="Straight Arrow Connector 19"/>
          <p:cNvCxnSpPr/>
          <p:nvPr/>
        </p:nvCxnSpPr>
        <p:spPr>
          <a:xfrm flipH="1">
            <a:off x="5695956" y="1802433"/>
            <a:ext cx="59223" cy="4499877"/>
          </a:xfrm>
          <a:prstGeom prst="straightConnector1">
            <a:avLst/>
          </a:prstGeom>
          <a:ln>
            <a:solidFill>
              <a:srgbClr val="FF0000"/>
            </a:solidFill>
            <a:prstDash val="dashDot"/>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2352113" y="3098354"/>
            <a:ext cx="5774242" cy="2560159"/>
          </a:xfrm>
          <a:prstGeom prst="straightConnector1">
            <a:avLst/>
          </a:prstGeom>
          <a:ln>
            <a:solidFill>
              <a:schemeClr val="bg2"/>
            </a:solidFill>
            <a:prstDash val="sysDash"/>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3501254" y="3495621"/>
            <a:ext cx="4299973" cy="1308867"/>
          </a:xfrm>
          <a:prstGeom prst="straightConnector1">
            <a:avLst/>
          </a:prstGeom>
          <a:ln>
            <a:prstDash val="lgDashDot"/>
            <a:headEnd type="triangle"/>
            <a:tailEnd type="triangle"/>
          </a:ln>
        </p:spPr>
        <p:style>
          <a:lnRef idx="2">
            <a:schemeClr val="accent1"/>
          </a:lnRef>
          <a:fillRef idx="0">
            <a:schemeClr val="accent1"/>
          </a:fillRef>
          <a:effectRef idx="1">
            <a:schemeClr val="accent1"/>
          </a:effectRef>
          <a:fontRef idx="minor">
            <a:schemeClr val="tx1"/>
          </a:fontRef>
        </p:style>
      </p:cxnSp>
      <p:sp>
        <p:nvSpPr>
          <p:cNvPr id="25" name="Arc 24"/>
          <p:cNvSpPr/>
          <p:nvPr/>
        </p:nvSpPr>
        <p:spPr>
          <a:xfrm flipH="1">
            <a:off x="2470774" y="4924671"/>
            <a:ext cx="789640" cy="913123"/>
          </a:xfrm>
          <a:prstGeom prst="arc">
            <a:avLst>
              <a:gd name="adj1" fmla="val 5457769"/>
              <a:gd name="adj2" fmla="val 513108"/>
            </a:avLst>
          </a:prstGeom>
          <a:noFill/>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es"/>
          </a:p>
        </p:txBody>
      </p:sp>
      <p:cxnSp>
        <p:nvCxnSpPr>
          <p:cNvPr id="30" name="Straight Arrow Connector 29"/>
          <p:cNvCxnSpPr>
            <a:stCxn id="25" idx="0"/>
          </p:cNvCxnSpPr>
          <p:nvPr/>
        </p:nvCxnSpPr>
        <p:spPr>
          <a:xfrm flipH="1">
            <a:off x="2765294" y="5837679"/>
            <a:ext cx="109172" cy="117"/>
          </a:xfrm>
          <a:prstGeom prst="straightConnector1">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flipH="1">
            <a:off x="5182474" y="2076530"/>
            <a:ext cx="974820" cy="420739"/>
            <a:chOff x="1308629" y="4213013"/>
            <a:chExt cx="581131" cy="914400"/>
          </a:xfrm>
        </p:grpSpPr>
        <p:sp>
          <p:nvSpPr>
            <p:cNvPr id="35" name="Arc 34"/>
            <p:cNvSpPr/>
            <p:nvPr/>
          </p:nvSpPr>
          <p:spPr>
            <a:xfrm>
              <a:off x="1308629" y="4213013"/>
              <a:ext cx="581131" cy="914400"/>
            </a:xfrm>
            <a:prstGeom prst="arc">
              <a:avLst>
                <a:gd name="adj1" fmla="val 5457769"/>
                <a:gd name="adj2" fmla="val 513108"/>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es"/>
            </a:p>
          </p:txBody>
        </p:sp>
        <p:cxnSp>
          <p:nvCxnSpPr>
            <p:cNvPr id="36" name="Straight Arrow Connector 35"/>
            <p:cNvCxnSpPr>
              <a:stCxn id="35" idx="0"/>
            </p:cNvCxnSpPr>
            <p:nvPr/>
          </p:nvCxnSpPr>
          <p:spPr>
            <a:xfrm>
              <a:off x="1591514" y="5127253"/>
              <a:ext cx="81499" cy="16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grpSp>
        <p:nvGrpSpPr>
          <p:cNvPr id="37" name="Group 36"/>
          <p:cNvGrpSpPr/>
          <p:nvPr/>
        </p:nvGrpSpPr>
        <p:grpSpPr>
          <a:xfrm flipH="1">
            <a:off x="6917290" y="4246866"/>
            <a:ext cx="542833" cy="675746"/>
            <a:chOff x="1308629" y="4213013"/>
            <a:chExt cx="581131" cy="914400"/>
          </a:xfrm>
        </p:grpSpPr>
        <p:sp>
          <p:nvSpPr>
            <p:cNvPr id="38" name="Arc 37"/>
            <p:cNvSpPr/>
            <p:nvPr/>
          </p:nvSpPr>
          <p:spPr>
            <a:xfrm>
              <a:off x="1308629" y="4213013"/>
              <a:ext cx="581131" cy="914400"/>
            </a:xfrm>
            <a:prstGeom prst="arc">
              <a:avLst>
                <a:gd name="adj1" fmla="val 5457769"/>
                <a:gd name="adj2" fmla="val 513108"/>
              </a:avLst>
            </a:prstGeom>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es"/>
            </a:p>
          </p:txBody>
        </p:sp>
        <p:cxnSp>
          <p:nvCxnSpPr>
            <p:cNvPr id="39" name="Straight Arrow Connector 38"/>
            <p:cNvCxnSpPr>
              <a:stCxn id="38" idx="0"/>
            </p:cNvCxnSpPr>
            <p:nvPr/>
          </p:nvCxnSpPr>
          <p:spPr>
            <a:xfrm>
              <a:off x="1591514" y="5127253"/>
              <a:ext cx="81499" cy="1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0" name="TextBox 39"/>
          <p:cNvSpPr txBox="1"/>
          <p:nvPr/>
        </p:nvSpPr>
        <p:spPr>
          <a:xfrm>
            <a:off x="5040075" y="1314552"/>
            <a:ext cx="1056700" cy="369332"/>
          </a:xfrm>
          <a:prstGeom prst="rect">
            <a:avLst/>
          </a:prstGeom>
          <a:noFill/>
        </p:spPr>
        <p:txBody>
          <a:bodyPr wrap="none" rtlCol="0">
            <a:spAutoFit/>
          </a:bodyPr>
          <a:lstStyle/>
          <a:p>
            <a:pPr algn="l" rtl="0"/>
            <a:r>
              <a:rPr lang="es" b="0" i="0" u="none" dirty="0" smtClean="0">
                <a:solidFill>
                  <a:srgbClr val="FF0000"/>
                </a:solidFill>
              </a:rPr>
              <a:t>Guiñada</a:t>
            </a:r>
            <a:endParaRPr lang="es" b="0" i="0" u="none" dirty="0">
              <a:solidFill>
                <a:srgbClr val="FF0000"/>
              </a:solidFill>
            </a:endParaRPr>
          </a:p>
        </p:txBody>
      </p:sp>
      <p:sp>
        <p:nvSpPr>
          <p:cNvPr id="41" name="TextBox 40"/>
          <p:cNvSpPr txBox="1"/>
          <p:nvPr/>
        </p:nvSpPr>
        <p:spPr>
          <a:xfrm>
            <a:off x="7903858" y="4589605"/>
            <a:ext cx="1016623" cy="465330"/>
          </a:xfrm>
          <a:prstGeom prst="rect">
            <a:avLst/>
          </a:prstGeom>
          <a:noFill/>
        </p:spPr>
        <p:txBody>
          <a:bodyPr wrap="none" rtlCol="0">
            <a:spAutoFit/>
          </a:bodyPr>
          <a:lstStyle/>
          <a:p>
            <a:pPr algn="l" rtl="0"/>
            <a:r>
              <a:rPr lang="es" b="0" i="0" u="none">
                <a:solidFill>
                  <a:schemeClr val="accent1"/>
                </a:solidFill>
              </a:rPr>
              <a:t>Cabeceo</a:t>
            </a:r>
          </a:p>
        </p:txBody>
      </p:sp>
      <p:sp>
        <p:nvSpPr>
          <p:cNvPr id="42" name="TextBox 41"/>
          <p:cNvSpPr txBox="1"/>
          <p:nvPr/>
        </p:nvSpPr>
        <p:spPr>
          <a:xfrm>
            <a:off x="1503681" y="5312996"/>
            <a:ext cx="848432" cy="465330"/>
          </a:xfrm>
          <a:prstGeom prst="rect">
            <a:avLst/>
          </a:prstGeom>
          <a:noFill/>
        </p:spPr>
        <p:txBody>
          <a:bodyPr wrap="none" rtlCol="0">
            <a:spAutoFit/>
          </a:bodyPr>
          <a:lstStyle/>
          <a:p>
            <a:pPr algn="l" rtl="0"/>
            <a:r>
              <a:rPr lang="es" b="0" i="0" u="none">
                <a:solidFill>
                  <a:schemeClr val="bg2"/>
                </a:solidFill>
              </a:rPr>
              <a:t>Balanceo</a:t>
            </a:r>
          </a:p>
        </p:txBody>
      </p:sp>
      <p:sp>
        <p:nvSpPr>
          <p:cNvPr id="43" name="Oval 42"/>
          <p:cNvSpPr/>
          <p:nvPr/>
        </p:nvSpPr>
        <p:spPr>
          <a:xfrm>
            <a:off x="5612200" y="4020547"/>
            <a:ext cx="244406" cy="259016"/>
          </a:xfrm>
          <a:prstGeom prst="ellipse">
            <a:avLst/>
          </a:prstGeom>
          <a:solidFill>
            <a:schemeClr val="accent5">
              <a:lumMod val="60000"/>
              <a:lumOff val="40000"/>
            </a:schemeClr>
          </a:solidFill>
          <a:ln>
            <a:solidFill>
              <a:schemeClr val="accent5">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49" name="TextBox 48"/>
          <p:cNvSpPr txBox="1"/>
          <p:nvPr/>
        </p:nvSpPr>
        <p:spPr>
          <a:xfrm>
            <a:off x="5814139" y="1665489"/>
            <a:ext cx="490809" cy="498385"/>
          </a:xfrm>
          <a:prstGeom prst="rect">
            <a:avLst/>
          </a:prstGeom>
          <a:noFill/>
        </p:spPr>
        <p:txBody>
          <a:bodyPr wrap="none" rtlCol="0">
            <a:spAutoFit/>
          </a:bodyPr>
          <a:lstStyle/>
          <a:p>
            <a:pPr algn="l" rtl="0"/>
            <a:r>
              <a:rPr lang="es" b="0" i="0" u="none" dirty="0">
                <a:solidFill>
                  <a:srgbClr val="FF0000"/>
                </a:solidFill>
              </a:rPr>
              <a:t>Z</a:t>
            </a:r>
          </a:p>
        </p:txBody>
      </p:sp>
      <p:sp>
        <p:nvSpPr>
          <p:cNvPr id="50" name="TextBox 49"/>
          <p:cNvSpPr txBox="1"/>
          <p:nvPr/>
        </p:nvSpPr>
        <p:spPr>
          <a:xfrm>
            <a:off x="2255162" y="5906044"/>
            <a:ext cx="510132" cy="498385"/>
          </a:xfrm>
          <a:prstGeom prst="rect">
            <a:avLst/>
          </a:prstGeom>
          <a:noFill/>
        </p:spPr>
        <p:txBody>
          <a:bodyPr wrap="none" rtlCol="0">
            <a:spAutoFit/>
          </a:bodyPr>
          <a:lstStyle/>
          <a:p>
            <a:pPr algn="l" rtl="0"/>
            <a:r>
              <a:rPr lang="es" b="0" i="0" u="none">
                <a:solidFill>
                  <a:schemeClr val="bg2"/>
                </a:solidFill>
              </a:rPr>
              <a:t>Y</a:t>
            </a:r>
          </a:p>
        </p:txBody>
      </p:sp>
      <p:sp>
        <p:nvSpPr>
          <p:cNvPr id="51" name="TextBox 50"/>
          <p:cNvSpPr txBox="1"/>
          <p:nvPr/>
        </p:nvSpPr>
        <p:spPr>
          <a:xfrm>
            <a:off x="7527789" y="4867655"/>
            <a:ext cx="510132" cy="498385"/>
          </a:xfrm>
          <a:prstGeom prst="rect">
            <a:avLst/>
          </a:prstGeom>
          <a:noFill/>
        </p:spPr>
        <p:txBody>
          <a:bodyPr wrap="none" rtlCol="0">
            <a:spAutoFit/>
          </a:bodyPr>
          <a:lstStyle/>
          <a:p>
            <a:pPr algn="l" rtl="0"/>
            <a:r>
              <a:rPr lang="es" b="0" i="0" u="none">
                <a:solidFill>
                  <a:schemeClr val="accent1"/>
                </a:solidFill>
              </a:rPr>
              <a:t>X</a:t>
            </a:r>
          </a:p>
        </p:txBody>
      </p:sp>
      <p:sp>
        <p:nvSpPr>
          <p:cNvPr id="53" name="TextBox 52"/>
          <p:cNvSpPr txBox="1"/>
          <p:nvPr/>
        </p:nvSpPr>
        <p:spPr>
          <a:xfrm>
            <a:off x="6591008" y="2014007"/>
            <a:ext cx="1928733" cy="369332"/>
          </a:xfrm>
          <a:prstGeom prst="rect">
            <a:avLst/>
          </a:prstGeom>
          <a:noFill/>
        </p:spPr>
        <p:txBody>
          <a:bodyPr wrap="none" rtlCol="0">
            <a:spAutoFit/>
          </a:bodyPr>
          <a:lstStyle/>
          <a:p>
            <a:pPr algn="l" rtl="0"/>
            <a:r>
              <a:rPr lang="es" b="0" i="0" u="none">
                <a:solidFill>
                  <a:schemeClr val="accent5">
                    <a:lumMod val="60000"/>
                    <a:lumOff val="40000"/>
                  </a:schemeClr>
                </a:solidFill>
              </a:rPr>
              <a:t>Centro de Gravedad</a:t>
            </a:r>
          </a:p>
        </p:txBody>
      </p:sp>
      <p:cxnSp>
        <p:nvCxnSpPr>
          <p:cNvPr id="55" name="Straight Arrow Connector 54"/>
          <p:cNvCxnSpPr/>
          <p:nvPr/>
        </p:nvCxnSpPr>
        <p:spPr>
          <a:xfrm flipH="1">
            <a:off x="5864053" y="2372165"/>
            <a:ext cx="1285923" cy="1600043"/>
          </a:xfrm>
          <a:prstGeom prst="straightConnector1">
            <a:avLst/>
          </a:prstGeom>
          <a:ln>
            <a:solidFill>
              <a:schemeClr val="accent5">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25961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Movimiento Embarcación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14</a:t>
            </a:fld>
            <a:endParaRPr lang="es"/>
          </a:p>
        </p:txBody>
      </p:sp>
      <p:pic>
        <p:nvPicPr>
          <p:cNvPr id="2" name="Picture 1"/>
          <p:cNvPicPr>
            <a:picLocks noChangeAspect="1"/>
          </p:cNvPicPr>
          <p:nvPr/>
        </p:nvPicPr>
        <p:blipFill>
          <a:blip r:embed="rId3"/>
          <a:stretch>
            <a:fillRect/>
          </a:stretch>
        </p:blipFill>
        <p:spPr>
          <a:xfrm>
            <a:off x="1708941" y="1771259"/>
            <a:ext cx="7092879" cy="4404272"/>
          </a:xfrm>
          <a:prstGeom prst="rect">
            <a:avLst/>
          </a:prstGeom>
        </p:spPr>
      </p:pic>
      <p:cxnSp>
        <p:nvCxnSpPr>
          <p:cNvPr id="20" name="Straight Arrow Connector 19"/>
          <p:cNvCxnSpPr/>
          <p:nvPr/>
        </p:nvCxnSpPr>
        <p:spPr>
          <a:xfrm flipH="1">
            <a:off x="5695956" y="1802433"/>
            <a:ext cx="59223" cy="4499877"/>
          </a:xfrm>
          <a:prstGeom prst="straightConnector1">
            <a:avLst/>
          </a:prstGeom>
          <a:ln>
            <a:solidFill>
              <a:srgbClr val="FF0000"/>
            </a:solidFill>
            <a:prstDash val="dashDot"/>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2352113" y="3098354"/>
            <a:ext cx="5774242" cy="2560159"/>
          </a:xfrm>
          <a:prstGeom prst="straightConnector1">
            <a:avLst/>
          </a:prstGeom>
          <a:ln>
            <a:solidFill>
              <a:schemeClr val="bg2"/>
            </a:solidFill>
            <a:prstDash val="sysDash"/>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3501254" y="3495621"/>
            <a:ext cx="4299973" cy="1308867"/>
          </a:xfrm>
          <a:prstGeom prst="straightConnector1">
            <a:avLst/>
          </a:prstGeom>
          <a:ln>
            <a:prstDash val="lgDashDot"/>
            <a:headEnd type="triangle"/>
            <a:tailEnd type="triangle"/>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5329421" y="1355304"/>
            <a:ext cx="851515" cy="369332"/>
          </a:xfrm>
          <a:prstGeom prst="rect">
            <a:avLst/>
          </a:prstGeom>
          <a:noFill/>
        </p:spPr>
        <p:txBody>
          <a:bodyPr wrap="none" rtlCol="0">
            <a:spAutoFit/>
          </a:bodyPr>
          <a:lstStyle/>
          <a:p>
            <a:pPr algn="l" rtl="0"/>
            <a:r>
              <a:rPr lang="es" b="0" i="0" u="none">
                <a:solidFill>
                  <a:srgbClr val="FF0000"/>
                </a:solidFill>
              </a:rPr>
              <a:t>Oleaje</a:t>
            </a:r>
          </a:p>
        </p:txBody>
      </p:sp>
      <p:sp>
        <p:nvSpPr>
          <p:cNvPr id="41" name="TextBox 40"/>
          <p:cNvSpPr txBox="1"/>
          <p:nvPr/>
        </p:nvSpPr>
        <p:spPr>
          <a:xfrm>
            <a:off x="7903858" y="4589605"/>
            <a:ext cx="1016623" cy="465330"/>
          </a:xfrm>
          <a:prstGeom prst="rect">
            <a:avLst/>
          </a:prstGeom>
          <a:noFill/>
        </p:spPr>
        <p:txBody>
          <a:bodyPr wrap="none" rtlCol="0">
            <a:spAutoFit/>
          </a:bodyPr>
          <a:lstStyle/>
          <a:p>
            <a:pPr algn="l" rtl="0"/>
            <a:r>
              <a:rPr lang="es" b="0" i="0" u="none">
                <a:solidFill>
                  <a:schemeClr val="accent1"/>
                </a:solidFill>
              </a:rPr>
              <a:t>Cabeceo</a:t>
            </a:r>
          </a:p>
        </p:txBody>
      </p:sp>
      <p:sp>
        <p:nvSpPr>
          <p:cNvPr id="42" name="TextBox 41"/>
          <p:cNvSpPr txBox="1"/>
          <p:nvPr/>
        </p:nvSpPr>
        <p:spPr>
          <a:xfrm>
            <a:off x="8062207" y="2715102"/>
            <a:ext cx="848432" cy="465330"/>
          </a:xfrm>
          <a:prstGeom prst="rect">
            <a:avLst/>
          </a:prstGeom>
          <a:noFill/>
        </p:spPr>
        <p:txBody>
          <a:bodyPr wrap="none" rtlCol="0">
            <a:spAutoFit/>
          </a:bodyPr>
          <a:lstStyle/>
          <a:p>
            <a:pPr algn="l" rtl="0"/>
            <a:r>
              <a:rPr lang="es" b="0" i="0" u="none" dirty="0">
                <a:solidFill>
                  <a:schemeClr val="bg2"/>
                </a:solidFill>
              </a:rPr>
              <a:t>Balanceo</a:t>
            </a:r>
          </a:p>
        </p:txBody>
      </p:sp>
      <p:sp>
        <p:nvSpPr>
          <p:cNvPr id="43" name="Oval 42"/>
          <p:cNvSpPr/>
          <p:nvPr/>
        </p:nvSpPr>
        <p:spPr>
          <a:xfrm>
            <a:off x="5612200" y="4020547"/>
            <a:ext cx="244406" cy="259016"/>
          </a:xfrm>
          <a:prstGeom prst="ellipse">
            <a:avLst/>
          </a:prstGeom>
          <a:solidFill>
            <a:schemeClr val="accent5">
              <a:lumMod val="60000"/>
              <a:lumOff val="40000"/>
            </a:schemeClr>
          </a:solidFill>
          <a:ln>
            <a:solidFill>
              <a:schemeClr val="accent5">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27" name="TextBox 26"/>
          <p:cNvSpPr txBox="1"/>
          <p:nvPr/>
        </p:nvSpPr>
        <p:spPr>
          <a:xfrm>
            <a:off x="346622" y="1355304"/>
            <a:ext cx="3872315" cy="1754326"/>
          </a:xfrm>
          <a:prstGeom prst="rect">
            <a:avLst/>
          </a:prstGeom>
          <a:noFill/>
        </p:spPr>
        <p:txBody>
          <a:bodyPr wrap="square" rtlCol="0">
            <a:spAutoFit/>
          </a:bodyPr>
          <a:lstStyle/>
          <a:p>
            <a:pPr algn="l" rtl="0"/>
            <a:r>
              <a:rPr lang="es" b="0" i="0" u="none">
                <a:solidFill>
                  <a:schemeClr val="bg2"/>
                </a:solidFill>
              </a:rPr>
              <a:t>Unidad de Referencia de Movimiento: </a:t>
            </a:r>
            <a:r>
              <a:rPr lang="es" b="0" i="0" u="none">
                <a:solidFill>
                  <a:schemeClr val="tx1">
                    <a:lumMod val="65000"/>
                    <a:lumOff val="35000"/>
                  </a:schemeClr>
                </a:solidFill>
              </a:rPr>
              <a:t>Oleaje, Cabeceo, Balanceo y algunas veces Rumbo</a:t>
            </a:r>
          </a:p>
          <a:p>
            <a:endParaRPr lang="es" dirty="0">
              <a:solidFill>
                <a:schemeClr val="tx1">
                  <a:lumMod val="65000"/>
                  <a:lumOff val="35000"/>
                </a:schemeClr>
              </a:solidFill>
            </a:endParaRPr>
          </a:p>
          <a:p>
            <a:pPr algn="l" rtl="0"/>
            <a:r>
              <a:rPr lang="es" b="0" i="0" u="none">
                <a:solidFill>
                  <a:schemeClr val="bg2"/>
                </a:solidFill>
              </a:rPr>
              <a:t>Unidad Navegación Inercial: </a:t>
            </a:r>
            <a:r>
              <a:rPr lang="es" b="0" i="0" u="none">
                <a:solidFill>
                  <a:schemeClr val="tx1">
                    <a:lumMod val="65000"/>
                    <a:lumOff val="35000"/>
                  </a:schemeClr>
                </a:solidFill>
              </a:rPr>
              <a:t>Oleaje, Cabeceo, Balanceo, Rumbo y Posición</a:t>
            </a:r>
          </a:p>
          <a:p>
            <a:endParaRPr lang="es" dirty="0">
              <a:solidFill>
                <a:schemeClr val="tx1">
                  <a:lumMod val="65000"/>
                  <a:lumOff val="35000"/>
                </a:schemeClr>
              </a:solidFill>
            </a:endParaRPr>
          </a:p>
        </p:txBody>
      </p:sp>
      <p:sp>
        <p:nvSpPr>
          <p:cNvPr id="28" name="TextBox 27"/>
          <p:cNvSpPr txBox="1"/>
          <p:nvPr/>
        </p:nvSpPr>
        <p:spPr>
          <a:xfrm>
            <a:off x="6591008" y="2014007"/>
            <a:ext cx="1928733" cy="369332"/>
          </a:xfrm>
          <a:prstGeom prst="rect">
            <a:avLst/>
          </a:prstGeom>
          <a:noFill/>
        </p:spPr>
        <p:txBody>
          <a:bodyPr wrap="none" rtlCol="0">
            <a:spAutoFit/>
          </a:bodyPr>
          <a:lstStyle/>
          <a:p>
            <a:pPr algn="l" rtl="0"/>
            <a:r>
              <a:rPr lang="es" b="0" i="0" u="none">
                <a:solidFill>
                  <a:schemeClr val="accent5">
                    <a:lumMod val="60000"/>
                    <a:lumOff val="40000"/>
                  </a:schemeClr>
                </a:solidFill>
              </a:rPr>
              <a:t>Centro de Gravedad</a:t>
            </a:r>
          </a:p>
        </p:txBody>
      </p:sp>
      <p:cxnSp>
        <p:nvCxnSpPr>
          <p:cNvPr id="29" name="Straight Arrow Connector 28"/>
          <p:cNvCxnSpPr/>
          <p:nvPr/>
        </p:nvCxnSpPr>
        <p:spPr>
          <a:xfrm flipH="1">
            <a:off x="5864053" y="2372165"/>
            <a:ext cx="1285923" cy="1600043"/>
          </a:xfrm>
          <a:prstGeom prst="straightConnector1">
            <a:avLst/>
          </a:prstGeom>
          <a:ln>
            <a:solidFill>
              <a:schemeClr val="accent5">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4951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Física del Sonido</a:t>
            </a:r>
            <a:r>
              <a:rPr lang="es"/>
              <a:t/>
            </a:r>
            <a:br>
              <a:rPr lang="es"/>
            </a:br>
            <a:endParaRPr lang="es" dirty="0"/>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15</a:t>
            </a:fld>
            <a:endParaRPr lang="es"/>
          </a:p>
        </p:txBody>
      </p:sp>
      <p:sp>
        <p:nvSpPr>
          <p:cNvPr id="7" name="TextBox 6"/>
          <p:cNvSpPr txBox="1"/>
          <p:nvPr/>
        </p:nvSpPr>
        <p:spPr>
          <a:xfrm>
            <a:off x="2533227" y="5671376"/>
            <a:ext cx="5586645" cy="646331"/>
          </a:xfrm>
          <a:prstGeom prst="rect">
            <a:avLst/>
          </a:prstGeom>
          <a:noFill/>
        </p:spPr>
        <p:txBody>
          <a:bodyPr wrap="square" rtlCol="0">
            <a:spAutoFit/>
          </a:bodyPr>
          <a:lstStyle/>
          <a:p>
            <a:pPr algn="l" rtl="0"/>
            <a:r>
              <a:rPr lang="es" b="0" i="0" u="none">
                <a:solidFill>
                  <a:schemeClr val="bg1">
                    <a:lumMod val="95000"/>
                  </a:schemeClr>
                </a:solidFill>
              </a:rPr>
              <a:t>La Información en esta sección contiene datos desde la Oficina Hidrográfica de UK - Entrenamiento SOPAC</a:t>
            </a:r>
          </a:p>
        </p:txBody>
      </p:sp>
      <p:pic>
        <p:nvPicPr>
          <p:cNvPr id="8" name="Picture 7"/>
          <p:cNvPicPr>
            <a:picLocks noChangeAspect="1"/>
          </p:cNvPicPr>
          <p:nvPr/>
        </p:nvPicPr>
        <p:blipFill>
          <a:blip r:embed="rId2"/>
          <a:stretch>
            <a:fillRect/>
          </a:stretch>
        </p:blipFill>
        <p:spPr>
          <a:xfrm>
            <a:off x="426827" y="5707825"/>
            <a:ext cx="2106400" cy="609882"/>
          </a:xfrm>
          <a:prstGeom prst="rect">
            <a:avLst/>
          </a:prstGeom>
        </p:spPr>
      </p:pic>
    </p:spTree>
    <p:extLst>
      <p:ext uri="{BB962C8B-B14F-4D97-AF65-F5344CB8AC3E}">
        <p14:creationId xmlns:p14="http://schemas.microsoft.com/office/powerpoint/2010/main" val="34052501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Física del Sonido - Onda Sinusoidal</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16</a:t>
            </a:fld>
            <a:endParaRPr lang="es"/>
          </a:p>
        </p:txBody>
      </p:sp>
      <p:pic>
        <p:nvPicPr>
          <p:cNvPr id="5" name="Picture 4"/>
          <p:cNvPicPr>
            <a:picLocks noChangeAspect="1"/>
          </p:cNvPicPr>
          <p:nvPr/>
        </p:nvPicPr>
        <p:blipFill>
          <a:blip r:embed="rId2"/>
          <a:stretch>
            <a:fillRect/>
          </a:stretch>
        </p:blipFill>
        <p:spPr>
          <a:xfrm>
            <a:off x="347472" y="1490874"/>
            <a:ext cx="6562725" cy="3686175"/>
          </a:xfrm>
          <a:prstGeom prst="rect">
            <a:avLst/>
          </a:prstGeom>
        </p:spPr>
      </p:pic>
      <p:pic>
        <p:nvPicPr>
          <p:cNvPr id="6" name="Picture 5"/>
          <p:cNvPicPr>
            <a:picLocks noChangeAspect="1"/>
          </p:cNvPicPr>
          <p:nvPr/>
        </p:nvPicPr>
        <p:blipFill rotWithShape="1">
          <a:blip r:embed="rId3"/>
          <a:srcRect t="9869" r="78955" b="81528"/>
          <a:stretch/>
        </p:blipFill>
        <p:spPr>
          <a:xfrm>
            <a:off x="7843603" y="2307363"/>
            <a:ext cx="411636" cy="273465"/>
          </a:xfrm>
          <a:prstGeom prst="rect">
            <a:avLst/>
          </a:prstGeom>
        </p:spPr>
      </p:pic>
      <p:sp>
        <p:nvSpPr>
          <p:cNvPr id="7" name="TextBox 6"/>
          <p:cNvSpPr txBox="1"/>
          <p:nvPr/>
        </p:nvSpPr>
        <p:spPr>
          <a:xfrm>
            <a:off x="347472" y="5404474"/>
            <a:ext cx="8288528" cy="646331"/>
          </a:xfrm>
          <a:prstGeom prst="rect">
            <a:avLst/>
          </a:prstGeom>
          <a:noFill/>
        </p:spPr>
        <p:txBody>
          <a:bodyPr wrap="square" rtlCol="0">
            <a:spAutoFit/>
          </a:bodyPr>
          <a:lstStyle/>
          <a:p>
            <a:pPr algn="l" rtl="0"/>
            <a:r>
              <a:rPr lang="es" b="0" i="0" u="none">
                <a:solidFill>
                  <a:schemeClr val="tx1">
                    <a:lumMod val="65000"/>
                    <a:lumOff val="35000"/>
                  </a:schemeClr>
                </a:solidFill>
              </a:rPr>
              <a:t>Para comprender las características y el comportamiento de las ondas de sonido, es esencial entender las curvas sinusoidales.  </a:t>
            </a:r>
          </a:p>
        </p:txBody>
      </p:sp>
      <p:sp>
        <p:nvSpPr>
          <p:cNvPr id="2" name="TextBox 1"/>
          <p:cNvSpPr txBox="1"/>
          <p:nvPr/>
        </p:nvSpPr>
        <p:spPr>
          <a:xfrm>
            <a:off x="7212649" y="1982624"/>
            <a:ext cx="1538243" cy="2585323"/>
          </a:xfrm>
          <a:prstGeom prst="rect">
            <a:avLst/>
          </a:prstGeom>
          <a:noFill/>
        </p:spPr>
        <p:txBody>
          <a:bodyPr wrap="square" rtlCol="0">
            <a:spAutoFit/>
          </a:bodyPr>
          <a:lstStyle/>
          <a:p>
            <a:r>
              <a:rPr lang="en-US" dirty="0" err="1" smtClean="0">
                <a:solidFill>
                  <a:srgbClr val="FF0000"/>
                </a:solidFill>
              </a:rPr>
              <a:t>Longitud</a:t>
            </a:r>
            <a:r>
              <a:rPr lang="en-US" dirty="0" smtClean="0">
                <a:solidFill>
                  <a:srgbClr val="FF0000"/>
                </a:solidFill>
              </a:rPr>
              <a:t> de </a:t>
            </a:r>
            <a:r>
              <a:rPr lang="en-US" dirty="0" err="1" smtClean="0">
                <a:solidFill>
                  <a:srgbClr val="FF0000"/>
                </a:solidFill>
              </a:rPr>
              <a:t>Onda</a:t>
            </a:r>
            <a:r>
              <a:rPr lang="en-US" dirty="0" smtClean="0">
                <a:solidFill>
                  <a:srgbClr val="FF0000"/>
                </a:solidFill>
              </a:rPr>
              <a:t> </a:t>
            </a:r>
          </a:p>
          <a:p>
            <a:r>
              <a:rPr lang="en-US" dirty="0" err="1" smtClean="0">
                <a:solidFill>
                  <a:schemeClr val="accent6">
                    <a:lumMod val="60000"/>
                    <a:lumOff val="40000"/>
                  </a:schemeClr>
                </a:solidFill>
              </a:rPr>
              <a:t>Periodo</a:t>
            </a:r>
            <a:r>
              <a:rPr lang="en-US" dirty="0" smtClean="0">
                <a:solidFill>
                  <a:schemeClr val="accent6">
                    <a:lumMod val="60000"/>
                    <a:lumOff val="40000"/>
                  </a:schemeClr>
                </a:solidFill>
              </a:rPr>
              <a:t> (t)</a:t>
            </a:r>
          </a:p>
          <a:p>
            <a:r>
              <a:rPr lang="en-US" dirty="0" err="1" smtClean="0">
                <a:solidFill>
                  <a:srgbClr val="00B050"/>
                </a:solidFill>
              </a:rPr>
              <a:t>Amplitud</a:t>
            </a:r>
            <a:r>
              <a:rPr lang="en-US" dirty="0" smtClean="0">
                <a:solidFill>
                  <a:srgbClr val="00B050"/>
                </a:solidFill>
              </a:rPr>
              <a:t> Media a Pico (</a:t>
            </a:r>
            <a:r>
              <a:rPr lang="en-US" dirty="0" err="1" smtClean="0">
                <a:solidFill>
                  <a:srgbClr val="00B050"/>
                </a:solidFill>
              </a:rPr>
              <a:t>V</a:t>
            </a:r>
            <a:r>
              <a:rPr lang="en-US" baseline="-25000" dirty="0" err="1" smtClean="0">
                <a:solidFill>
                  <a:srgbClr val="00B050"/>
                </a:solidFill>
              </a:rPr>
              <a:t>mp</a:t>
            </a:r>
            <a:r>
              <a:rPr lang="en-US" dirty="0" smtClean="0">
                <a:solidFill>
                  <a:srgbClr val="00B050"/>
                </a:solidFill>
              </a:rPr>
              <a:t>)</a:t>
            </a:r>
          </a:p>
          <a:p>
            <a:r>
              <a:rPr lang="en-US" dirty="0" err="1" smtClean="0">
                <a:solidFill>
                  <a:schemeClr val="accent4">
                    <a:lumMod val="60000"/>
                    <a:lumOff val="40000"/>
                  </a:schemeClr>
                </a:solidFill>
              </a:rPr>
              <a:t>Amplitud</a:t>
            </a:r>
            <a:r>
              <a:rPr lang="en-US" dirty="0" smtClean="0">
                <a:solidFill>
                  <a:schemeClr val="accent4">
                    <a:lumMod val="60000"/>
                    <a:lumOff val="40000"/>
                  </a:schemeClr>
                </a:solidFill>
              </a:rPr>
              <a:t> Pico a Pico (</a:t>
            </a:r>
            <a:r>
              <a:rPr lang="en-US" dirty="0" err="1" smtClean="0">
                <a:solidFill>
                  <a:schemeClr val="accent4">
                    <a:lumMod val="60000"/>
                    <a:lumOff val="40000"/>
                  </a:schemeClr>
                </a:solidFill>
              </a:rPr>
              <a:t>V</a:t>
            </a:r>
            <a:r>
              <a:rPr lang="en-US" baseline="-25000" dirty="0" err="1" smtClean="0">
                <a:solidFill>
                  <a:schemeClr val="accent4">
                    <a:lumMod val="60000"/>
                    <a:lumOff val="40000"/>
                  </a:schemeClr>
                </a:solidFill>
              </a:rPr>
              <a:t>pp</a:t>
            </a:r>
            <a:r>
              <a:rPr lang="en-US" dirty="0" smtClean="0">
                <a:solidFill>
                  <a:schemeClr val="accent4">
                    <a:lumMod val="60000"/>
                    <a:lumOff val="40000"/>
                  </a:schemeClr>
                </a:solidFill>
              </a:rPr>
              <a:t>)</a:t>
            </a:r>
            <a:endParaRPr lang="en-US" dirty="0">
              <a:solidFill>
                <a:schemeClr val="accent4">
                  <a:lumMod val="60000"/>
                  <a:lumOff val="40000"/>
                </a:schemeClr>
              </a:solidFill>
            </a:endParaRPr>
          </a:p>
        </p:txBody>
      </p:sp>
      <p:sp>
        <p:nvSpPr>
          <p:cNvPr id="8" name="TextBox 7"/>
          <p:cNvSpPr txBox="1"/>
          <p:nvPr/>
        </p:nvSpPr>
        <p:spPr>
          <a:xfrm>
            <a:off x="3469592" y="1435694"/>
            <a:ext cx="1153683" cy="307777"/>
          </a:xfrm>
          <a:prstGeom prst="rect">
            <a:avLst/>
          </a:prstGeom>
          <a:solidFill>
            <a:schemeClr val="bg1"/>
          </a:solidFill>
        </p:spPr>
        <p:txBody>
          <a:bodyPr wrap="square" rtlCol="0">
            <a:spAutoFit/>
          </a:bodyPr>
          <a:lstStyle/>
          <a:p>
            <a:r>
              <a:rPr lang="en-US" sz="1400" dirty="0" err="1" smtClean="0"/>
              <a:t>Distancia</a:t>
            </a:r>
            <a:endParaRPr lang="en-US" sz="1400" dirty="0"/>
          </a:p>
        </p:txBody>
      </p:sp>
      <p:sp>
        <p:nvSpPr>
          <p:cNvPr id="9" name="TextBox 8"/>
          <p:cNvSpPr txBox="1"/>
          <p:nvPr/>
        </p:nvSpPr>
        <p:spPr>
          <a:xfrm>
            <a:off x="3271614" y="4696857"/>
            <a:ext cx="1153683" cy="307777"/>
          </a:xfrm>
          <a:prstGeom prst="rect">
            <a:avLst/>
          </a:prstGeom>
          <a:solidFill>
            <a:schemeClr val="bg1"/>
          </a:solidFill>
        </p:spPr>
        <p:txBody>
          <a:bodyPr wrap="square" rtlCol="0">
            <a:spAutoFit/>
          </a:bodyPr>
          <a:lstStyle/>
          <a:p>
            <a:r>
              <a:rPr lang="en-US" sz="1400" dirty="0" err="1" smtClean="0"/>
              <a:t>Tiempo</a:t>
            </a:r>
            <a:endParaRPr lang="en-US" sz="1400" dirty="0"/>
          </a:p>
        </p:txBody>
      </p:sp>
      <p:sp>
        <p:nvSpPr>
          <p:cNvPr id="10" name="TextBox 9"/>
          <p:cNvSpPr txBox="1"/>
          <p:nvPr/>
        </p:nvSpPr>
        <p:spPr>
          <a:xfrm rot="-5400000">
            <a:off x="39823" y="3174281"/>
            <a:ext cx="1153683" cy="307777"/>
          </a:xfrm>
          <a:prstGeom prst="rect">
            <a:avLst/>
          </a:prstGeom>
          <a:solidFill>
            <a:schemeClr val="bg1"/>
          </a:solidFill>
        </p:spPr>
        <p:txBody>
          <a:bodyPr wrap="square" rtlCol="0">
            <a:spAutoFit/>
          </a:bodyPr>
          <a:lstStyle/>
          <a:p>
            <a:r>
              <a:rPr lang="en-US" sz="1400" dirty="0" smtClean="0"/>
              <a:t>AMPLITUD</a:t>
            </a:r>
            <a:endParaRPr lang="en-US" sz="1400" dirty="0"/>
          </a:p>
        </p:txBody>
      </p:sp>
      <p:cxnSp>
        <p:nvCxnSpPr>
          <p:cNvPr id="12" name="Straight Connector 11"/>
          <p:cNvCxnSpPr/>
          <p:nvPr/>
        </p:nvCxnSpPr>
        <p:spPr>
          <a:xfrm>
            <a:off x="3469592" y="1516512"/>
            <a:ext cx="115368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9464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6528671" cy="988786"/>
          </a:xfrm>
        </p:spPr>
        <p:txBody>
          <a:bodyPr/>
          <a:lstStyle/>
          <a:p>
            <a:pPr algn="l" rtl="0"/>
            <a:r>
              <a:rPr lang="es" b="0" i="0" u="none"/>
              <a:t>Física del Sonido - Fase</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17</a:t>
            </a:fld>
            <a:endParaRPr lang="es"/>
          </a:p>
        </p:txBody>
      </p:sp>
      <p:pic>
        <p:nvPicPr>
          <p:cNvPr id="4" name="Picture 3"/>
          <p:cNvPicPr>
            <a:picLocks noChangeAspect="1"/>
          </p:cNvPicPr>
          <p:nvPr/>
        </p:nvPicPr>
        <p:blipFill>
          <a:blip r:embed="rId2"/>
          <a:stretch>
            <a:fillRect/>
          </a:stretch>
        </p:blipFill>
        <p:spPr>
          <a:xfrm>
            <a:off x="347472" y="1490472"/>
            <a:ext cx="6577584" cy="3685032"/>
          </a:xfrm>
          <a:prstGeom prst="rect">
            <a:avLst/>
          </a:prstGeom>
        </p:spPr>
      </p:pic>
      <p:sp>
        <p:nvSpPr>
          <p:cNvPr id="5" name="TextBox 4"/>
          <p:cNvSpPr txBox="1"/>
          <p:nvPr/>
        </p:nvSpPr>
        <p:spPr>
          <a:xfrm>
            <a:off x="1286933" y="5283200"/>
            <a:ext cx="6448553" cy="646331"/>
          </a:xfrm>
          <a:prstGeom prst="rect">
            <a:avLst/>
          </a:prstGeom>
          <a:noFill/>
        </p:spPr>
        <p:txBody>
          <a:bodyPr wrap="square" rtlCol="0">
            <a:spAutoFit/>
          </a:bodyPr>
          <a:lstStyle/>
          <a:p>
            <a:pPr algn="l" rtl="0"/>
            <a:r>
              <a:rPr lang="es" b="0" i="0" u="none">
                <a:solidFill>
                  <a:schemeClr val="tx1">
                    <a:lumMod val="65000"/>
                    <a:lumOff val="35000"/>
                  </a:schemeClr>
                </a:solidFill>
              </a:rPr>
              <a:t>La Fase de la señal se refiere al ángulo en relación al inicio de la onda sinusoidal.</a:t>
            </a:r>
          </a:p>
        </p:txBody>
      </p:sp>
      <p:sp>
        <p:nvSpPr>
          <p:cNvPr id="6" name="TextBox 5"/>
          <p:cNvSpPr txBox="1"/>
          <p:nvPr/>
        </p:nvSpPr>
        <p:spPr>
          <a:xfrm>
            <a:off x="7019926" y="2182365"/>
            <a:ext cx="2038350" cy="2031325"/>
          </a:xfrm>
          <a:prstGeom prst="rect">
            <a:avLst/>
          </a:prstGeom>
          <a:noFill/>
        </p:spPr>
        <p:txBody>
          <a:bodyPr wrap="square" rtlCol="0">
            <a:spAutoFit/>
          </a:bodyPr>
          <a:lstStyle/>
          <a:p>
            <a:pPr algn="l" rtl="0"/>
            <a:r>
              <a:rPr lang="es" b="0" i="0" u="none">
                <a:solidFill>
                  <a:schemeClr val="tx1">
                    <a:lumMod val="65000"/>
                    <a:lumOff val="35000"/>
                  </a:schemeClr>
                </a:solidFill>
              </a:rPr>
              <a:t>La fase de la señal es especialmente importante en sonares multihaz interferométricos. </a:t>
            </a:r>
          </a:p>
        </p:txBody>
      </p:sp>
      <p:sp>
        <p:nvSpPr>
          <p:cNvPr id="7" name="TextBox 6"/>
          <p:cNvSpPr txBox="1"/>
          <p:nvPr/>
        </p:nvSpPr>
        <p:spPr>
          <a:xfrm>
            <a:off x="3469592" y="1435694"/>
            <a:ext cx="1153683" cy="307777"/>
          </a:xfrm>
          <a:prstGeom prst="rect">
            <a:avLst/>
          </a:prstGeom>
          <a:solidFill>
            <a:schemeClr val="bg1"/>
          </a:solidFill>
        </p:spPr>
        <p:txBody>
          <a:bodyPr wrap="square" rtlCol="0">
            <a:spAutoFit/>
          </a:bodyPr>
          <a:lstStyle/>
          <a:p>
            <a:r>
              <a:rPr lang="en-US" sz="1400" dirty="0" err="1" smtClean="0"/>
              <a:t>Distancia</a:t>
            </a:r>
            <a:endParaRPr lang="en-US" sz="1400" dirty="0"/>
          </a:p>
        </p:txBody>
      </p:sp>
      <p:sp>
        <p:nvSpPr>
          <p:cNvPr id="8" name="TextBox 7"/>
          <p:cNvSpPr txBox="1"/>
          <p:nvPr/>
        </p:nvSpPr>
        <p:spPr>
          <a:xfrm>
            <a:off x="3271614" y="4696857"/>
            <a:ext cx="1153683" cy="307777"/>
          </a:xfrm>
          <a:prstGeom prst="rect">
            <a:avLst/>
          </a:prstGeom>
          <a:solidFill>
            <a:schemeClr val="bg1"/>
          </a:solidFill>
        </p:spPr>
        <p:txBody>
          <a:bodyPr wrap="square" rtlCol="0">
            <a:spAutoFit/>
          </a:bodyPr>
          <a:lstStyle/>
          <a:p>
            <a:r>
              <a:rPr lang="en-US" sz="1400" dirty="0" err="1" smtClean="0"/>
              <a:t>Tiempo</a:t>
            </a:r>
            <a:endParaRPr lang="en-US" sz="1400" dirty="0"/>
          </a:p>
        </p:txBody>
      </p:sp>
      <p:sp>
        <p:nvSpPr>
          <p:cNvPr id="9" name="TextBox 8"/>
          <p:cNvSpPr txBox="1"/>
          <p:nvPr/>
        </p:nvSpPr>
        <p:spPr>
          <a:xfrm rot="-5400000">
            <a:off x="39823" y="3174281"/>
            <a:ext cx="1153683" cy="307777"/>
          </a:xfrm>
          <a:prstGeom prst="rect">
            <a:avLst/>
          </a:prstGeom>
          <a:solidFill>
            <a:schemeClr val="bg1"/>
          </a:solidFill>
        </p:spPr>
        <p:txBody>
          <a:bodyPr wrap="square" rtlCol="0">
            <a:spAutoFit/>
          </a:bodyPr>
          <a:lstStyle/>
          <a:p>
            <a:r>
              <a:rPr lang="en-US" sz="1400" dirty="0" smtClean="0"/>
              <a:t>AMPLITUD</a:t>
            </a:r>
            <a:endParaRPr lang="en-US" sz="1400" dirty="0"/>
          </a:p>
        </p:txBody>
      </p:sp>
      <p:cxnSp>
        <p:nvCxnSpPr>
          <p:cNvPr id="10" name="Straight Connector 9"/>
          <p:cNvCxnSpPr/>
          <p:nvPr/>
        </p:nvCxnSpPr>
        <p:spPr>
          <a:xfrm>
            <a:off x="3469592" y="1516512"/>
            <a:ext cx="115368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83689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Física del Sonido - Frecuencia</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18</a:t>
            </a:fld>
            <a:endParaRPr lang="es"/>
          </a:p>
        </p:txBody>
      </p:sp>
      <p:pic>
        <p:nvPicPr>
          <p:cNvPr id="4" name="Picture 3"/>
          <p:cNvPicPr>
            <a:picLocks noChangeAspect="1"/>
          </p:cNvPicPr>
          <p:nvPr/>
        </p:nvPicPr>
        <p:blipFill>
          <a:blip r:embed="rId2"/>
          <a:stretch>
            <a:fillRect/>
          </a:stretch>
        </p:blipFill>
        <p:spPr>
          <a:xfrm>
            <a:off x="347472" y="1490472"/>
            <a:ext cx="6603179" cy="3685032"/>
          </a:xfrm>
          <a:prstGeom prst="rect">
            <a:avLst/>
          </a:prstGeom>
        </p:spPr>
      </p:pic>
      <p:sp>
        <p:nvSpPr>
          <p:cNvPr id="5" name="TextBox 4"/>
          <p:cNvSpPr txBox="1"/>
          <p:nvPr/>
        </p:nvSpPr>
        <p:spPr>
          <a:xfrm>
            <a:off x="1091309" y="5299350"/>
            <a:ext cx="5397631" cy="1200329"/>
          </a:xfrm>
          <a:prstGeom prst="rect">
            <a:avLst/>
          </a:prstGeom>
          <a:noFill/>
        </p:spPr>
        <p:txBody>
          <a:bodyPr wrap="none" rtlCol="0">
            <a:spAutoFit/>
          </a:bodyPr>
          <a:lstStyle/>
          <a:p>
            <a:pPr algn="l" rtl="0"/>
            <a:r>
              <a:rPr lang="es" b="0" i="0" u="none" dirty="0">
                <a:solidFill>
                  <a:schemeClr val="tx1">
                    <a:lumMod val="65000"/>
                    <a:lumOff val="35000"/>
                  </a:schemeClr>
                </a:solidFill>
              </a:rPr>
              <a:t>Frecuencia </a:t>
            </a:r>
            <a:r>
              <a:rPr lang="es" b="0" i="0" u="none" dirty="0" smtClean="0">
                <a:solidFill>
                  <a:schemeClr val="tx1">
                    <a:lumMod val="65000"/>
                    <a:lumOff val="35000"/>
                  </a:schemeClr>
                </a:solidFill>
              </a:rPr>
              <a:t>de la </a:t>
            </a:r>
            <a:r>
              <a:rPr lang="es" b="0" i="0" u="none" dirty="0">
                <a:solidFill>
                  <a:schemeClr val="tx1">
                    <a:lumMod val="65000"/>
                    <a:lumOff val="35000"/>
                  </a:schemeClr>
                </a:solidFill>
              </a:rPr>
              <a:t>señal es dado como:   f(hz)  = 1/T</a:t>
            </a:r>
          </a:p>
          <a:p>
            <a:pPr algn="l" rtl="0"/>
            <a:r>
              <a:rPr lang="es" b="0" i="0" u="none" dirty="0">
                <a:solidFill>
                  <a:schemeClr val="tx1">
                    <a:lumMod val="65000"/>
                    <a:lumOff val="35000"/>
                  </a:schemeClr>
                </a:solidFill>
              </a:rPr>
              <a:t>En este ejemplo f = 0.5 Hz</a:t>
            </a:r>
          </a:p>
          <a:p>
            <a:pPr algn="l" rtl="0"/>
            <a:r>
              <a:rPr lang="es" b="0" i="0" u="none" dirty="0">
                <a:solidFill>
                  <a:schemeClr val="tx1">
                    <a:lumMod val="65000"/>
                    <a:lumOff val="35000"/>
                  </a:schemeClr>
                </a:solidFill>
              </a:rPr>
              <a:t>Hz es igual al número de veces en 1 segundo</a:t>
            </a:r>
          </a:p>
          <a:p>
            <a:endParaRPr lang="es" dirty="0">
              <a:solidFill>
                <a:schemeClr val="tx1">
                  <a:lumMod val="65000"/>
                  <a:lumOff val="35000"/>
                </a:schemeClr>
              </a:solidFill>
            </a:endParaRPr>
          </a:p>
        </p:txBody>
      </p:sp>
      <p:sp>
        <p:nvSpPr>
          <p:cNvPr id="6" name="TextBox 5"/>
          <p:cNvSpPr txBox="1"/>
          <p:nvPr/>
        </p:nvSpPr>
        <p:spPr>
          <a:xfrm>
            <a:off x="7097906" y="1490472"/>
            <a:ext cx="2046094" cy="3323987"/>
          </a:xfrm>
          <a:prstGeom prst="rect">
            <a:avLst/>
          </a:prstGeom>
          <a:noFill/>
        </p:spPr>
        <p:txBody>
          <a:bodyPr wrap="square" rtlCol="0">
            <a:spAutoFit/>
          </a:bodyPr>
          <a:lstStyle/>
          <a:p>
            <a:pPr algn="l" rtl="0"/>
            <a:r>
              <a:rPr lang="es" sz="1400" b="0" i="0" u="sng" dirty="0">
                <a:solidFill>
                  <a:schemeClr val="tx1">
                    <a:lumMod val="65000"/>
                    <a:lumOff val="35000"/>
                  </a:schemeClr>
                </a:solidFill>
              </a:rPr>
              <a:t>Rango vs Frecuencia</a:t>
            </a:r>
          </a:p>
          <a:p>
            <a:endParaRPr lang="es" sz="1400" dirty="0">
              <a:solidFill>
                <a:schemeClr val="tx1">
                  <a:lumMod val="65000"/>
                  <a:lumOff val="35000"/>
                </a:schemeClr>
              </a:solidFill>
            </a:endParaRPr>
          </a:p>
          <a:p>
            <a:pPr algn="l" rtl="0"/>
            <a:r>
              <a:rPr lang="es" sz="1400" b="0" i="0" u="none" dirty="0">
                <a:solidFill>
                  <a:schemeClr val="tx1">
                    <a:lumMod val="65000"/>
                    <a:lumOff val="35000"/>
                  </a:schemeClr>
                </a:solidFill>
              </a:rPr>
              <a:t>Frecuencia Baja</a:t>
            </a:r>
          </a:p>
          <a:p>
            <a:pPr marL="285750" indent="-285750" algn="l" rtl="0">
              <a:buFont typeface="Arial" panose="020B0604020202020204" pitchFamily="34" charset="0"/>
              <a:buChar char="•"/>
            </a:pPr>
            <a:r>
              <a:rPr lang="es" sz="1400" b="0" i="0" u="none" dirty="0">
                <a:solidFill>
                  <a:schemeClr val="tx1">
                    <a:lumMod val="65000"/>
                    <a:lumOff val="35000"/>
                  </a:schemeClr>
                </a:solidFill>
              </a:rPr>
              <a:t>Rango Largo</a:t>
            </a:r>
          </a:p>
          <a:p>
            <a:pPr marL="285750" indent="-285750" algn="l" rtl="0">
              <a:buFont typeface="Arial" panose="020B0604020202020204" pitchFamily="34" charset="0"/>
              <a:buChar char="•"/>
            </a:pPr>
            <a:r>
              <a:rPr lang="es" sz="1400" b="0" i="0" u="none" dirty="0">
                <a:solidFill>
                  <a:schemeClr val="tx1">
                    <a:lumMod val="65000"/>
                    <a:lumOff val="35000"/>
                  </a:schemeClr>
                </a:solidFill>
              </a:rPr>
              <a:t>Más Penetración</a:t>
            </a:r>
          </a:p>
          <a:p>
            <a:pPr marL="285750" indent="-285750" algn="l" rtl="0">
              <a:buFont typeface="Arial" panose="020B0604020202020204" pitchFamily="34" charset="0"/>
              <a:buChar char="•"/>
            </a:pPr>
            <a:r>
              <a:rPr lang="es" sz="1400" b="0" i="0" u="none" dirty="0">
                <a:solidFill>
                  <a:schemeClr val="tx1">
                    <a:lumMod val="65000"/>
                    <a:lumOff val="35000"/>
                  </a:schemeClr>
                </a:solidFill>
              </a:rPr>
              <a:t>Menos </a:t>
            </a:r>
            <a:r>
              <a:rPr lang="es" sz="1400" b="0" i="0" u="none" dirty="0" smtClean="0">
                <a:solidFill>
                  <a:schemeClr val="tx1">
                    <a:lumMod val="65000"/>
                    <a:lumOff val="35000"/>
                  </a:schemeClr>
                </a:solidFill>
              </a:rPr>
              <a:t>Resolución </a:t>
            </a:r>
            <a:endParaRPr lang="es" sz="1400" b="0" i="0" u="none" dirty="0">
              <a:solidFill>
                <a:schemeClr val="tx1">
                  <a:lumMod val="65000"/>
                  <a:lumOff val="35000"/>
                </a:schemeClr>
              </a:solidFill>
            </a:endParaRPr>
          </a:p>
          <a:p>
            <a:pPr marL="285750" indent="-285750" algn="l" rtl="0">
              <a:buFont typeface="Arial" panose="020B0604020202020204" pitchFamily="34" charset="0"/>
              <a:buChar char="•"/>
            </a:pPr>
            <a:r>
              <a:rPr lang="es" sz="1400" b="0" i="0" u="none" dirty="0">
                <a:solidFill>
                  <a:schemeClr val="tx1">
                    <a:lumMod val="65000"/>
                    <a:lumOff val="35000"/>
                  </a:schemeClr>
                </a:solidFill>
              </a:rPr>
              <a:t>Menos Ondas/Segundo</a:t>
            </a:r>
          </a:p>
          <a:p>
            <a:pPr marL="285750" indent="-285750" algn="l" rtl="0">
              <a:buFont typeface="Arial" panose="020B0604020202020204" pitchFamily="34" charset="0"/>
              <a:buChar char="•"/>
            </a:pPr>
            <a:endParaRPr lang="es" sz="1400" dirty="0">
              <a:solidFill>
                <a:schemeClr val="tx1">
                  <a:lumMod val="65000"/>
                  <a:lumOff val="35000"/>
                </a:schemeClr>
              </a:solidFill>
            </a:endParaRPr>
          </a:p>
          <a:p>
            <a:pPr algn="l" rtl="0"/>
            <a:r>
              <a:rPr lang="es" sz="1400" b="0" i="0" u="none" dirty="0">
                <a:solidFill>
                  <a:schemeClr val="tx1">
                    <a:lumMod val="65000"/>
                    <a:lumOff val="35000"/>
                  </a:schemeClr>
                </a:solidFill>
              </a:rPr>
              <a:t>Frecuencia Alta</a:t>
            </a:r>
          </a:p>
          <a:p>
            <a:pPr marL="285750" indent="-285750" algn="l" rtl="0">
              <a:buFont typeface="Arial" panose="020B0604020202020204" pitchFamily="34" charset="0"/>
              <a:buChar char="•"/>
            </a:pPr>
            <a:r>
              <a:rPr lang="es" sz="1400" b="0" i="0" u="none" dirty="0">
                <a:solidFill>
                  <a:schemeClr val="tx1">
                    <a:lumMod val="65000"/>
                    <a:lumOff val="35000"/>
                  </a:schemeClr>
                </a:solidFill>
              </a:rPr>
              <a:t>Rango Mas corto</a:t>
            </a:r>
          </a:p>
          <a:p>
            <a:pPr marL="285750" indent="-285750" algn="l" rtl="0">
              <a:buFont typeface="Arial" panose="020B0604020202020204" pitchFamily="34" charset="0"/>
              <a:buChar char="•"/>
            </a:pPr>
            <a:r>
              <a:rPr lang="es" sz="1400" b="0" i="0" u="none" dirty="0">
                <a:solidFill>
                  <a:schemeClr val="tx1">
                    <a:lumMod val="65000"/>
                    <a:lumOff val="35000"/>
                  </a:schemeClr>
                </a:solidFill>
              </a:rPr>
              <a:t>Menos Penetración</a:t>
            </a:r>
          </a:p>
          <a:p>
            <a:pPr marL="285750" indent="-285750" algn="l" rtl="0">
              <a:buFont typeface="Arial" panose="020B0604020202020204" pitchFamily="34" charset="0"/>
              <a:buChar char="•"/>
            </a:pPr>
            <a:r>
              <a:rPr lang="es" sz="1400" b="0" i="0" u="none" dirty="0">
                <a:solidFill>
                  <a:schemeClr val="tx1">
                    <a:lumMod val="65000"/>
                    <a:lumOff val="35000"/>
                  </a:schemeClr>
                </a:solidFill>
              </a:rPr>
              <a:t>Mayor </a:t>
            </a:r>
            <a:r>
              <a:rPr lang="es" sz="1400" b="0" i="0" u="none" dirty="0" smtClean="0">
                <a:solidFill>
                  <a:schemeClr val="tx1">
                    <a:lumMod val="65000"/>
                    <a:lumOff val="35000"/>
                  </a:schemeClr>
                </a:solidFill>
              </a:rPr>
              <a:t>Resolución</a:t>
            </a:r>
            <a:endParaRPr lang="es" sz="1400" b="0" i="0" u="none" dirty="0">
              <a:solidFill>
                <a:schemeClr val="tx1">
                  <a:lumMod val="65000"/>
                  <a:lumOff val="35000"/>
                </a:schemeClr>
              </a:solidFill>
            </a:endParaRPr>
          </a:p>
          <a:p>
            <a:pPr marL="285750" indent="-285750" algn="l" rtl="0">
              <a:buFont typeface="Arial" panose="020B0604020202020204" pitchFamily="34" charset="0"/>
              <a:buChar char="•"/>
            </a:pPr>
            <a:r>
              <a:rPr lang="es" sz="1400" b="0" i="0" u="none" dirty="0">
                <a:solidFill>
                  <a:schemeClr val="tx1">
                    <a:lumMod val="65000"/>
                    <a:lumOff val="35000"/>
                  </a:schemeClr>
                </a:solidFill>
              </a:rPr>
              <a:t>Más Ondas/Segundo</a:t>
            </a:r>
          </a:p>
        </p:txBody>
      </p:sp>
      <p:sp>
        <p:nvSpPr>
          <p:cNvPr id="7" name="TextBox 6"/>
          <p:cNvSpPr txBox="1"/>
          <p:nvPr/>
        </p:nvSpPr>
        <p:spPr>
          <a:xfrm>
            <a:off x="3469592" y="1435694"/>
            <a:ext cx="1153683" cy="307777"/>
          </a:xfrm>
          <a:prstGeom prst="rect">
            <a:avLst/>
          </a:prstGeom>
          <a:solidFill>
            <a:schemeClr val="bg1"/>
          </a:solidFill>
        </p:spPr>
        <p:txBody>
          <a:bodyPr wrap="square" rtlCol="0">
            <a:spAutoFit/>
          </a:bodyPr>
          <a:lstStyle/>
          <a:p>
            <a:r>
              <a:rPr lang="en-US" sz="1400" dirty="0" err="1" smtClean="0"/>
              <a:t>Distancia</a:t>
            </a:r>
            <a:endParaRPr lang="en-US" sz="1400" dirty="0"/>
          </a:p>
        </p:txBody>
      </p:sp>
      <p:sp>
        <p:nvSpPr>
          <p:cNvPr id="8" name="TextBox 7"/>
          <p:cNvSpPr txBox="1"/>
          <p:nvPr/>
        </p:nvSpPr>
        <p:spPr>
          <a:xfrm>
            <a:off x="3271614" y="4696857"/>
            <a:ext cx="1153683" cy="307777"/>
          </a:xfrm>
          <a:prstGeom prst="rect">
            <a:avLst/>
          </a:prstGeom>
          <a:solidFill>
            <a:schemeClr val="bg1"/>
          </a:solidFill>
        </p:spPr>
        <p:txBody>
          <a:bodyPr wrap="square" rtlCol="0">
            <a:spAutoFit/>
          </a:bodyPr>
          <a:lstStyle/>
          <a:p>
            <a:r>
              <a:rPr lang="en-US" sz="1400" dirty="0" err="1" smtClean="0"/>
              <a:t>Tiempo</a:t>
            </a:r>
            <a:endParaRPr lang="en-US" sz="1400" dirty="0"/>
          </a:p>
        </p:txBody>
      </p:sp>
      <p:sp>
        <p:nvSpPr>
          <p:cNvPr id="9" name="TextBox 8"/>
          <p:cNvSpPr txBox="1"/>
          <p:nvPr/>
        </p:nvSpPr>
        <p:spPr>
          <a:xfrm rot="-5400000">
            <a:off x="39823" y="3174281"/>
            <a:ext cx="1153683" cy="307777"/>
          </a:xfrm>
          <a:prstGeom prst="rect">
            <a:avLst/>
          </a:prstGeom>
          <a:solidFill>
            <a:schemeClr val="bg1"/>
          </a:solidFill>
        </p:spPr>
        <p:txBody>
          <a:bodyPr wrap="square" rtlCol="0">
            <a:spAutoFit/>
          </a:bodyPr>
          <a:lstStyle/>
          <a:p>
            <a:r>
              <a:rPr lang="en-US" sz="1400" dirty="0" smtClean="0"/>
              <a:t>AMPLITUD</a:t>
            </a:r>
            <a:endParaRPr lang="en-US" sz="1400" dirty="0"/>
          </a:p>
        </p:txBody>
      </p:sp>
      <p:cxnSp>
        <p:nvCxnSpPr>
          <p:cNvPr id="10" name="Straight Connector 9"/>
          <p:cNvCxnSpPr/>
          <p:nvPr/>
        </p:nvCxnSpPr>
        <p:spPr>
          <a:xfrm>
            <a:off x="3469592" y="1516512"/>
            <a:ext cx="115368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076487" y="1811706"/>
            <a:ext cx="1290415" cy="461665"/>
          </a:xfrm>
          <a:prstGeom prst="rect">
            <a:avLst/>
          </a:prstGeom>
          <a:solidFill>
            <a:schemeClr val="bg1"/>
          </a:solidFill>
        </p:spPr>
        <p:txBody>
          <a:bodyPr wrap="square" rtlCol="0">
            <a:spAutoFit/>
          </a:bodyPr>
          <a:lstStyle/>
          <a:p>
            <a:r>
              <a:rPr lang="en-US" sz="2400" dirty="0" err="1" smtClean="0">
                <a:solidFill>
                  <a:schemeClr val="accent6">
                    <a:lumMod val="60000"/>
                    <a:lumOff val="40000"/>
                  </a:schemeClr>
                </a:solidFill>
              </a:rPr>
              <a:t>Periodo</a:t>
            </a:r>
            <a:endParaRPr lang="en-US" sz="2400" dirty="0">
              <a:solidFill>
                <a:schemeClr val="accent6">
                  <a:lumMod val="60000"/>
                  <a:lumOff val="40000"/>
                </a:schemeClr>
              </a:solidFill>
            </a:endParaRPr>
          </a:p>
        </p:txBody>
      </p:sp>
    </p:spTree>
    <p:extLst>
      <p:ext uri="{BB962C8B-B14F-4D97-AF65-F5344CB8AC3E}">
        <p14:creationId xmlns:p14="http://schemas.microsoft.com/office/powerpoint/2010/main" val="3193667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Usando Acústica para medir distancia</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19</a:t>
            </a:fld>
            <a:endParaRPr lang="es"/>
          </a:p>
        </p:txBody>
      </p:sp>
      <p:pic>
        <p:nvPicPr>
          <p:cNvPr id="4" name="Picture 3"/>
          <p:cNvPicPr>
            <a:picLocks noChangeAspect="1"/>
          </p:cNvPicPr>
          <p:nvPr/>
        </p:nvPicPr>
        <p:blipFill>
          <a:blip r:embed="rId2"/>
          <a:stretch>
            <a:fillRect/>
          </a:stretch>
        </p:blipFill>
        <p:spPr>
          <a:xfrm>
            <a:off x="5897547" y="1572260"/>
            <a:ext cx="2541180" cy="4428913"/>
          </a:xfrm>
          <a:prstGeom prst="rect">
            <a:avLst/>
          </a:prstGeom>
        </p:spPr>
      </p:pic>
      <p:sp>
        <p:nvSpPr>
          <p:cNvPr id="5" name="TextBox 4"/>
          <p:cNvSpPr txBox="1"/>
          <p:nvPr/>
        </p:nvSpPr>
        <p:spPr>
          <a:xfrm>
            <a:off x="584539" y="1988447"/>
            <a:ext cx="5195147" cy="3416320"/>
          </a:xfrm>
          <a:prstGeom prst="rect">
            <a:avLst/>
          </a:prstGeom>
          <a:noFill/>
        </p:spPr>
        <p:txBody>
          <a:bodyPr wrap="square" rtlCol="0">
            <a:spAutoFit/>
          </a:bodyPr>
          <a:lstStyle/>
          <a:p>
            <a:pPr algn="l" rtl="0"/>
            <a:r>
              <a:rPr lang="es" b="0" i="0" u="none">
                <a:solidFill>
                  <a:schemeClr val="tx1">
                    <a:lumMod val="65000"/>
                    <a:lumOff val="35000"/>
                  </a:schemeClr>
                </a:solidFill>
              </a:rPr>
              <a:t>La frecuencia de la onda acústica usada para medir la profundidad depende del tipo de levantamiento.</a:t>
            </a:r>
          </a:p>
          <a:p>
            <a:endParaRPr lang="es" dirty="0">
              <a:solidFill>
                <a:schemeClr val="tx1">
                  <a:lumMod val="65000"/>
                  <a:lumOff val="35000"/>
                </a:schemeClr>
              </a:solidFill>
            </a:endParaRPr>
          </a:p>
          <a:p>
            <a:pPr marL="285750" indent="-285750" algn="l" rtl="0">
              <a:buFont typeface="Arial" panose="020B0604020202020204" pitchFamily="34" charset="0"/>
              <a:buChar char="•"/>
            </a:pPr>
            <a:r>
              <a:rPr lang="es" b="0" i="0" u="none">
                <a:solidFill>
                  <a:schemeClr val="tx1">
                    <a:lumMod val="65000"/>
                    <a:lumOff val="35000"/>
                  </a:schemeClr>
                </a:solidFill>
              </a:rPr>
              <a:t>Aguas Profundas / Levantamientos de Largo Alcance usa frecuencias bajas</a:t>
            </a:r>
          </a:p>
          <a:p>
            <a:pPr marL="285750" indent="-285750" algn="l" rtl="0">
              <a:buFont typeface="Arial" panose="020B0604020202020204" pitchFamily="34" charset="0"/>
              <a:buChar char="•"/>
            </a:pPr>
            <a:endParaRPr lang="es" dirty="0">
              <a:solidFill>
                <a:schemeClr val="tx1">
                  <a:lumMod val="65000"/>
                  <a:lumOff val="35000"/>
                </a:schemeClr>
              </a:solidFill>
            </a:endParaRPr>
          </a:p>
          <a:p>
            <a:pPr marL="285750" indent="-285750" algn="l" rtl="0">
              <a:buFont typeface="Arial" panose="020B0604020202020204" pitchFamily="34" charset="0"/>
              <a:buChar char="•"/>
            </a:pPr>
            <a:r>
              <a:rPr lang="es" b="0" i="0" u="none">
                <a:solidFill>
                  <a:schemeClr val="tx1">
                    <a:lumMod val="65000"/>
                    <a:lumOff val="35000"/>
                  </a:schemeClr>
                </a:solidFill>
              </a:rPr>
              <a:t>Aguas Someras / levantamientos de corto alcance usa frecuencias altas </a:t>
            </a:r>
          </a:p>
          <a:p>
            <a:endParaRPr lang="es" dirty="0">
              <a:solidFill>
                <a:schemeClr val="tx1">
                  <a:lumMod val="65000"/>
                  <a:lumOff val="35000"/>
                </a:schemeClr>
              </a:solidFill>
            </a:endParaRPr>
          </a:p>
          <a:p>
            <a:pPr algn="l" rtl="0"/>
            <a:r>
              <a:rPr lang="es" b="0" i="0" u="none">
                <a:solidFill>
                  <a:schemeClr val="tx1">
                    <a:lumMod val="65000"/>
                    <a:lumOff val="35000"/>
                  </a:schemeClr>
                </a:solidFill>
              </a:rPr>
              <a:t>A mas alta la frecuencia, mas grande la precisión.</a:t>
            </a:r>
          </a:p>
        </p:txBody>
      </p:sp>
    </p:spTree>
    <p:extLst>
      <p:ext uri="{BB962C8B-B14F-4D97-AF65-F5344CB8AC3E}">
        <p14:creationId xmlns:p14="http://schemas.microsoft.com/office/powerpoint/2010/main" val="3917336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GPS y Posicionamiento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a:t>
            </a:fld>
            <a:endParaRPr lang="es"/>
          </a:p>
        </p:txBody>
      </p:sp>
    </p:spTree>
    <p:extLst>
      <p:ext uri="{BB962C8B-B14F-4D97-AF65-F5344CB8AC3E}">
        <p14:creationId xmlns:p14="http://schemas.microsoft.com/office/powerpoint/2010/main" val="768195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617208" cy="988786"/>
          </a:xfrm>
        </p:spPr>
        <p:txBody>
          <a:bodyPr/>
          <a:lstStyle/>
          <a:p>
            <a:pPr algn="l" rtl="0"/>
            <a:r>
              <a:rPr lang="es" b="0" i="0" u="none" dirty="0"/>
              <a:t>Interacción del sonido con el Fondo marino</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20</a:t>
            </a:fld>
            <a:endParaRPr lang="es"/>
          </a:p>
        </p:txBody>
      </p:sp>
      <p:sp>
        <p:nvSpPr>
          <p:cNvPr id="4" name="Rectangle 3"/>
          <p:cNvSpPr/>
          <p:nvPr/>
        </p:nvSpPr>
        <p:spPr>
          <a:xfrm>
            <a:off x="426720" y="5019040"/>
            <a:ext cx="8317653" cy="1223074"/>
          </a:xfrm>
          <a:prstGeom prst="rect">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6" name="Straight Arrow Connector 5"/>
          <p:cNvCxnSpPr/>
          <p:nvPr/>
        </p:nvCxnSpPr>
        <p:spPr>
          <a:xfrm>
            <a:off x="2011680" y="1989727"/>
            <a:ext cx="1530773" cy="297694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062580" y="1334129"/>
            <a:ext cx="1536947" cy="830997"/>
          </a:xfrm>
          <a:prstGeom prst="rect">
            <a:avLst/>
          </a:prstGeom>
          <a:noFill/>
        </p:spPr>
        <p:txBody>
          <a:bodyPr wrap="square" rtlCol="0">
            <a:spAutoFit/>
          </a:bodyPr>
          <a:lstStyle/>
          <a:p>
            <a:pPr algn="l" rtl="0"/>
            <a:r>
              <a:rPr lang="es" sz="1600" b="0" i="0" u="none">
                <a:solidFill>
                  <a:schemeClr val="accent1"/>
                </a:solidFill>
              </a:rPr>
              <a:t>Dirección de la Energía Acústica</a:t>
            </a:r>
          </a:p>
        </p:txBody>
      </p:sp>
      <p:cxnSp>
        <p:nvCxnSpPr>
          <p:cNvPr id="11" name="Straight Connector 10"/>
          <p:cNvCxnSpPr/>
          <p:nvPr/>
        </p:nvCxnSpPr>
        <p:spPr>
          <a:xfrm flipH="1">
            <a:off x="3610187" y="1334129"/>
            <a:ext cx="1620" cy="4907985"/>
          </a:xfrm>
          <a:prstGeom prst="line">
            <a:avLst/>
          </a:prstGeom>
          <a:ln>
            <a:solidFill>
              <a:schemeClr val="bg2"/>
            </a:solidFill>
            <a:prstDash val="sysDot"/>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3668448" y="2995628"/>
            <a:ext cx="872140" cy="1950720"/>
          </a:xfrm>
          <a:prstGeom prst="straightConnector1">
            <a:avLst/>
          </a:prstGeom>
          <a:ln>
            <a:solidFill>
              <a:schemeClr val="bg1">
                <a:lumMod val="5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16" name="Oval 15"/>
          <p:cNvSpPr/>
          <p:nvPr/>
        </p:nvSpPr>
        <p:spPr>
          <a:xfrm>
            <a:off x="3522134" y="4973441"/>
            <a:ext cx="146314" cy="120105"/>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7" name="TextBox 16"/>
          <p:cNvSpPr txBox="1"/>
          <p:nvPr/>
        </p:nvSpPr>
        <p:spPr>
          <a:xfrm>
            <a:off x="4362208" y="2689014"/>
            <a:ext cx="1037463" cy="338554"/>
          </a:xfrm>
          <a:prstGeom prst="rect">
            <a:avLst/>
          </a:prstGeom>
          <a:noFill/>
        </p:spPr>
        <p:txBody>
          <a:bodyPr wrap="none" rtlCol="0">
            <a:spAutoFit/>
          </a:bodyPr>
          <a:lstStyle/>
          <a:p>
            <a:pPr algn="l" rtl="0"/>
            <a:r>
              <a:rPr lang="es" sz="1600" b="0" i="0" u="none">
                <a:solidFill>
                  <a:schemeClr val="bg1">
                    <a:lumMod val="50000"/>
                  </a:schemeClr>
                </a:solidFill>
              </a:rPr>
              <a:t>Reflexión</a:t>
            </a:r>
          </a:p>
        </p:txBody>
      </p:sp>
      <p:cxnSp>
        <p:nvCxnSpPr>
          <p:cNvPr id="19" name="Straight Arrow Connector 18"/>
          <p:cNvCxnSpPr/>
          <p:nvPr/>
        </p:nvCxnSpPr>
        <p:spPr>
          <a:xfrm>
            <a:off x="3668448" y="5181600"/>
            <a:ext cx="266859" cy="555413"/>
          </a:xfrm>
          <a:prstGeom prst="straightConnector1">
            <a:avLst/>
          </a:prstGeom>
          <a:ln>
            <a:solidFill>
              <a:schemeClr val="accent3">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3801877" y="5743786"/>
            <a:ext cx="1287532" cy="369332"/>
          </a:xfrm>
          <a:prstGeom prst="rect">
            <a:avLst/>
          </a:prstGeom>
          <a:noFill/>
        </p:spPr>
        <p:txBody>
          <a:bodyPr wrap="none" rtlCol="0">
            <a:spAutoFit/>
          </a:bodyPr>
          <a:lstStyle/>
          <a:p>
            <a:pPr algn="l" rtl="0"/>
            <a:r>
              <a:rPr lang="es" b="0" i="0" u="none">
                <a:solidFill>
                  <a:schemeClr val="accent3">
                    <a:lumMod val="60000"/>
                    <a:lumOff val="40000"/>
                  </a:schemeClr>
                </a:solidFill>
              </a:rPr>
              <a:t>Absorción</a:t>
            </a:r>
          </a:p>
        </p:txBody>
      </p:sp>
      <p:cxnSp>
        <p:nvCxnSpPr>
          <p:cNvPr id="23" name="Straight Arrow Connector 22"/>
          <p:cNvCxnSpPr/>
          <p:nvPr/>
        </p:nvCxnSpPr>
        <p:spPr>
          <a:xfrm flipV="1">
            <a:off x="3668448" y="4863253"/>
            <a:ext cx="409099" cy="155787"/>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16" idx="0"/>
          </p:cNvCxnSpPr>
          <p:nvPr/>
        </p:nvCxnSpPr>
        <p:spPr>
          <a:xfrm flipV="1">
            <a:off x="3595291" y="4513940"/>
            <a:ext cx="123269" cy="459501"/>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16" idx="2"/>
          </p:cNvCxnSpPr>
          <p:nvPr/>
        </p:nvCxnSpPr>
        <p:spPr>
          <a:xfrm flipH="1" flipV="1">
            <a:off x="3163148" y="4816233"/>
            <a:ext cx="358986" cy="217261"/>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16" idx="0"/>
          </p:cNvCxnSpPr>
          <p:nvPr/>
        </p:nvCxnSpPr>
        <p:spPr>
          <a:xfrm flipH="1" flipV="1">
            <a:off x="3492344" y="4533175"/>
            <a:ext cx="102947" cy="440266"/>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3865997" y="4998720"/>
            <a:ext cx="1223412" cy="369332"/>
          </a:xfrm>
          <a:prstGeom prst="rect">
            <a:avLst/>
          </a:prstGeom>
          <a:noFill/>
        </p:spPr>
        <p:txBody>
          <a:bodyPr wrap="none" rtlCol="0">
            <a:spAutoFit/>
          </a:bodyPr>
          <a:lstStyle/>
          <a:p>
            <a:pPr algn="l" rtl="0"/>
            <a:r>
              <a:rPr lang="es" b="0" i="0" u="none">
                <a:solidFill>
                  <a:srgbClr val="8B0000"/>
                </a:solidFill>
              </a:rPr>
              <a:t>Esparcimiento</a:t>
            </a:r>
          </a:p>
        </p:txBody>
      </p:sp>
      <p:sp>
        <p:nvSpPr>
          <p:cNvPr id="36" name="Arc 35"/>
          <p:cNvSpPr/>
          <p:nvPr/>
        </p:nvSpPr>
        <p:spPr>
          <a:xfrm rot="18403083">
            <a:off x="2938006" y="3838153"/>
            <a:ext cx="843380" cy="807129"/>
          </a:xfrm>
          <a:prstGeom prst="arc">
            <a:avLst/>
          </a:prstGeom>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es"/>
          </a:p>
        </p:txBody>
      </p:sp>
      <p:sp>
        <p:nvSpPr>
          <p:cNvPr id="37" name="TextBox 36"/>
          <p:cNvSpPr txBox="1"/>
          <p:nvPr/>
        </p:nvSpPr>
        <p:spPr>
          <a:xfrm>
            <a:off x="1265594" y="3788121"/>
            <a:ext cx="1424438" cy="584775"/>
          </a:xfrm>
          <a:prstGeom prst="rect">
            <a:avLst/>
          </a:prstGeom>
          <a:noFill/>
        </p:spPr>
        <p:txBody>
          <a:bodyPr wrap="square" rtlCol="0">
            <a:spAutoFit/>
          </a:bodyPr>
          <a:lstStyle/>
          <a:p>
            <a:pPr algn="l" rtl="0"/>
            <a:r>
              <a:rPr lang="es" sz="1600" b="0" i="0" u="none">
                <a:solidFill>
                  <a:schemeClr val="bg2"/>
                </a:solidFill>
              </a:rPr>
              <a:t>Angulo de Incidencia</a:t>
            </a:r>
          </a:p>
        </p:txBody>
      </p:sp>
      <p:cxnSp>
        <p:nvCxnSpPr>
          <p:cNvPr id="42" name="Straight Arrow Connector 41"/>
          <p:cNvCxnSpPr/>
          <p:nvPr/>
        </p:nvCxnSpPr>
        <p:spPr>
          <a:xfrm flipV="1">
            <a:off x="2377440" y="4050453"/>
            <a:ext cx="965201" cy="60833"/>
          </a:xfrm>
          <a:prstGeom prst="straightConnector1">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16" idx="0"/>
          </p:cNvCxnSpPr>
          <p:nvPr/>
        </p:nvCxnSpPr>
        <p:spPr>
          <a:xfrm flipH="1" flipV="1">
            <a:off x="2689147" y="2770293"/>
            <a:ext cx="906144" cy="22031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8" name="TextBox 47"/>
          <p:cNvSpPr txBox="1"/>
          <p:nvPr/>
        </p:nvSpPr>
        <p:spPr>
          <a:xfrm>
            <a:off x="2377440" y="1824164"/>
            <a:ext cx="1099915" cy="830997"/>
          </a:xfrm>
          <a:prstGeom prst="rect">
            <a:avLst/>
          </a:prstGeom>
          <a:noFill/>
        </p:spPr>
        <p:txBody>
          <a:bodyPr wrap="square" rtlCol="0">
            <a:spAutoFit/>
          </a:bodyPr>
          <a:lstStyle/>
          <a:p>
            <a:pPr algn="l" rtl="0"/>
            <a:r>
              <a:rPr lang="es" sz="1600" b="0" i="0" u="none"/>
              <a:t>Energía retornada al sonar</a:t>
            </a:r>
          </a:p>
        </p:txBody>
      </p:sp>
      <p:sp>
        <p:nvSpPr>
          <p:cNvPr id="49" name="TextBox 48"/>
          <p:cNvSpPr txBox="1"/>
          <p:nvPr/>
        </p:nvSpPr>
        <p:spPr>
          <a:xfrm>
            <a:off x="5873499" y="1765684"/>
            <a:ext cx="2903824" cy="2308324"/>
          </a:xfrm>
          <a:prstGeom prst="rect">
            <a:avLst/>
          </a:prstGeom>
          <a:noFill/>
        </p:spPr>
        <p:txBody>
          <a:bodyPr wrap="square" rtlCol="0">
            <a:spAutoFit/>
          </a:bodyPr>
          <a:lstStyle/>
          <a:p>
            <a:pPr algn="l" rtl="0"/>
            <a:r>
              <a:rPr lang="es" sz="1600" b="0" i="0" u="none" dirty="0">
                <a:solidFill>
                  <a:schemeClr val="tx1">
                    <a:lumMod val="65000"/>
                    <a:lumOff val="35000"/>
                  </a:schemeClr>
                </a:solidFill>
              </a:rPr>
              <a:t>La interacción de la energía acústica con el fondo marino tiene múltiples componentes que afectan el regreso de la energía. </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La geometría del pulso es importante para el retorno de la señal.</a:t>
            </a:r>
          </a:p>
        </p:txBody>
      </p:sp>
    </p:spTree>
    <p:extLst>
      <p:ext uri="{BB962C8B-B14F-4D97-AF65-F5344CB8AC3E}">
        <p14:creationId xmlns:p14="http://schemas.microsoft.com/office/powerpoint/2010/main" val="393106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47471" y="2514600"/>
            <a:ext cx="8139515" cy="1362075"/>
          </a:xfrm>
        </p:spPr>
        <p:txBody>
          <a:bodyPr/>
          <a:lstStyle/>
          <a:p>
            <a:pPr algn="l" rtl="0"/>
            <a:r>
              <a:rPr lang="es" b="0" i="0" u="none"/>
              <a:t>Consideraciones Ambientales</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21</a:t>
            </a:fld>
            <a:endParaRPr lang="es"/>
          </a:p>
        </p:txBody>
      </p:sp>
    </p:spTree>
    <p:extLst>
      <p:ext uri="{BB962C8B-B14F-4D97-AF65-F5344CB8AC3E}">
        <p14:creationId xmlns:p14="http://schemas.microsoft.com/office/powerpoint/2010/main" val="1211851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Características Ambientales</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22</a:t>
            </a:fld>
            <a:endParaRPr lang="es"/>
          </a:p>
        </p:txBody>
      </p:sp>
      <p:pic>
        <p:nvPicPr>
          <p:cNvPr id="6" name="Picture 5"/>
          <p:cNvPicPr>
            <a:picLocks noChangeAspect="1"/>
          </p:cNvPicPr>
          <p:nvPr/>
        </p:nvPicPr>
        <p:blipFill>
          <a:blip r:embed="rId2"/>
          <a:stretch>
            <a:fillRect/>
          </a:stretch>
        </p:blipFill>
        <p:spPr>
          <a:xfrm>
            <a:off x="2390301" y="1556417"/>
            <a:ext cx="6696104" cy="4658358"/>
          </a:xfrm>
          <a:prstGeom prst="rect">
            <a:avLst/>
          </a:prstGeom>
        </p:spPr>
      </p:pic>
      <p:sp>
        <p:nvSpPr>
          <p:cNvPr id="7" name="TextBox 6"/>
          <p:cNvSpPr txBox="1"/>
          <p:nvPr/>
        </p:nvSpPr>
        <p:spPr>
          <a:xfrm>
            <a:off x="141554" y="2221652"/>
            <a:ext cx="2248747" cy="3416320"/>
          </a:xfrm>
          <a:prstGeom prst="rect">
            <a:avLst/>
          </a:prstGeom>
          <a:noFill/>
        </p:spPr>
        <p:txBody>
          <a:bodyPr wrap="square" rtlCol="0">
            <a:spAutoFit/>
          </a:bodyPr>
          <a:lstStyle/>
          <a:p>
            <a:pPr algn="l" rtl="0"/>
            <a:r>
              <a:rPr lang="es" b="0" i="0" u="none" dirty="0">
                <a:solidFill>
                  <a:schemeClr val="tx1">
                    <a:lumMod val="65000"/>
                    <a:lumOff val="35000"/>
                  </a:schemeClr>
                </a:solidFill>
              </a:rPr>
              <a:t>Cuando se usan mediciones </a:t>
            </a:r>
            <a:r>
              <a:rPr lang="es" b="0" i="0" u="none" dirty="0" smtClean="0">
                <a:solidFill>
                  <a:schemeClr val="tx1">
                    <a:lumMod val="65000"/>
                    <a:lumOff val="35000"/>
                  </a:schemeClr>
                </a:solidFill>
              </a:rPr>
              <a:t>acústicas, </a:t>
            </a:r>
            <a:r>
              <a:rPr lang="es" b="0" i="0" u="none" dirty="0">
                <a:solidFill>
                  <a:schemeClr val="tx1">
                    <a:lumMod val="65000"/>
                    <a:lumOff val="35000"/>
                  </a:schemeClr>
                </a:solidFill>
              </a:rPr>
              <a:t>la velocidad del sonido afecta el resultado. </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Cada uno de los ítems en esta imagen afectan la velocidad del sonido.</a:t>
            </a:r>
          </a:p>
        </p:txBody>
      </p:sp>
    </p:spTree>
    <p:extLst>
      <p:ext uri="{BB962C8B-B14F-4D97-AF65-F5344CB8AC3E}">
        <p14:creationId xmlns:p14="http://schemas.microsoft.com/office/powerpoint/2010/main" val="2781903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F04A7F85-0EF3-4C2C-BC9F-68FF1F7C3680}"/>
              </a:ext>
            </a:extLst>
          </p:cNvPr>
          <p:cNvSpPr>
            <a:spLocks noRot="1" noChangeArrowheads="1"/>
          </p:cNvSpPr>
          <p:nvPr/>
        </p:nvSpPr>
        <p:spPr bwMode="auto">
          <a:xfrm>
            <a:off x="182563" y="0"/>
            <a:ext cx="7508652" cy="1014413"/>
          </a:xfrm>
          <a:prstGeom prst="rect">
            <a:avLst/>
          </a:prstGeom>
          <a:noFill/>
          <a:ln w="9525">
            <a:noFill/>
            <a:miter lim="800000"/>
            <a:headEnd/>
            <a:tailEnd/>
          </a:ln>
        </p:spPr>
        <p:txBody>
          <a:bodyPr anchor="ctr"/>
          <a:lstStyle/>
          <a:p>
            <a:pPr algn="l" rtl="0" eaLnBrk="1" hangingPunct="1">
              <a:defRPr/>
            </a:pPr>
            <a:r>
              <a:rPr lang="es" sz="3200" b="0" i="0" u="none" dirty="0">
                <a:solidFill>
                  <a:schemeClr val="bg1"/>
                </a:solidFill>
                <a:latin typeface="+mn-lt"/>
              </a:rPr>
              <a:t>Correcciones por Velocidad del Sonido</a:t>
            </a:r>
          </a:p>
        </p:txBody>
      </p:sp>
      <p:sp>
        <p:nvSpPr>
          <p:cNvPr id="48131" name="Text Box 6">
            <a:extLst>
              <a:ext uri="{FF2B5EF4-FFF2-40B4-BE49-F238E27FC236}">
                <a16:creationId xmlns:a16="http://schemas.microsoft.com/office/drawing/2014/main" xmlns="" id="{4BB89D6C-5F9C-49FF-BDE2-0758632C7001}"/>
              </a:ext>
            </a:extLst>
          </p:cNvPr>
          <p:cNvSpPr txBox="1">
            <a:spLocks noChangeArrowheads="1"/>
          </p:cNvSpPr>
          <p:nvPr/>
        </p:nvSpPr>
        <p:spPr bwMode="auto">
          <a:xfrm>
            <a:off x="182563" y="1122363"/>
            <a:ext cx="4369117"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dirty="0">
                <a:solidFill>
                  <a:schemeClr val="tx1">
                    <a:lumMod val="65000"/>
                    <a:lumOff val="35000"/>
                  </a:schemeClr>
                </a:solidFill>
                <a:latin typeface="+mn-lt"/>
              </a:rPr>
              <a:t>Velocidad del Sonido</a:t>
            </a:r>
          </a:p>
          <a:p>
            <a:pPr marL="285750" indent="-285750" algn="l" rtl="0">
              <a:spcBef>
                <a:spcPct val="50000"/>
              </a:spcBef>
              <a:buFont typeface="Arial" panose="020B0604020202020204" pitchFamily="34" charset="0"/>
              <a:buChar char="•"/>
              <a:defRPr/>
            </a:pPr>
            <a:r>
              <a:rPr lang="es" sz="1400" b="0" i="0" u="none" dirty="0">
                <a:solidFill>
                  <a:schemeClr val="tx1">
                    <a:lumMod val="65000"/>
                    <a:lumOff val="35000"/>
                  </a:schemeClr>
                </a:solidFill>
                <a:latin typeface="+mn-lt"/>
              </a:rPr>
              <a:t>Entre datos de profundidad y velocidad del sonido</a:t>
            </a:r>
          </a:p>
          <a:p>
            <a:pPr marL="285750" indent="-285750" algn="l" rtl="0">
              <a:spcBef>
                <a:spcPct val="50000"/>
              </a:spcBef>
              <a:buFont typeface="Arial" panose="020B0604020202020204" pitchFamily="34" charset="0"/>
              <a:buChar char="•"/>
              <a:defRPr/>
            </a:pPr>
            <a:r>
              <a:rPr lang="es" sz="1400" b="0" i="0" u="none" dirty="0">
                <a:solidFill>
                  <a:schemeClr val="tx1">
                    <a:lumMod val="65000"/>
                    <a:lumOff val="35000"/>
                  </a:schemeClr>
                </a:solidFill>
                <a:latin typeface="+mn-lt"/>
              </a:rPr>
              <a:t>Importe el perfil desde un archivo.</a:t>
            </a:r>
          </a:p>
          <a:p>
            <a:pPr marL="285750" indent="-285750" algn="l" rtl="0">
              <a:spcBef>
                <a:spcPct val="50000"/>
              </a:spcBef>
              <a:buFont typeface="Arial" panose="020B0604020202020204" pitchFamily="34" charset="0"/>
              <a:buChar char="•"/>
              <a:defRPr/>
            </a:pPr>
            <a:r>
              <a:rPr lang="es" sz="1400" b="0" i="0" u="none" dirty="0">
                <a:solidFill>
                  <a:schemeClr val="tx1">
                    <a:lumMod val="65000"/>
                    <a:lumOff val="35000"/>
                  </a:schemeClr>
                </a:solidFill>
                <a:latin typeface="+mn-lt"/>
              </a:rPr>
              <a:t>Reciba automáticamente desde MVP.</a:t>
            </a:r>
          </a:p>
          <a:p>
            <a:pPr marL="285750" indent="-285750" algn="l" rtl="0">
              <a:spcBef>
                <a:spcPct val="50000"/>
              </a:spcBef>
              <a:buFont typeface="Arial" panose="020B0604020202020204" pitchFamily="34" charset="0"/>
              <a:buChar char="•"/>
              <a:defRPr/>
            </a:pPr>
            <a:r>
              <a:rPr lang="es" sz="1400" b="0" i="0" u="none" dirty="0">
                <a:solidFill>
                  <a:schemeClr val="tx1">
                    <a:lumMod val="65000"/>
                    <a:lumOff val="35000"/>
                  </a:schemeClr>
                </a:solidFill>
                <a:latin typeface="+mn-lt"/>
              </a:rPr>
              <a:t>El perfil es aplicado en el levantamiento para QC en tiempo real.  </a:t>
            </a:r>
          </a:p>
        </p:txBody>
      </p:sp>
      <p:sp>
        <p:nvSpPr>
          <p:cNvPr id="48132" name="Text Box 13">
            <a:extLst>
              <a:ext uri="{FF2B5EF4-FFF2-40B4-BE49-F238E27FC236}">
                <a16:creationId xmlns:a16="http://schemas.microsoft.com/office/drawing/2014/main" xmlns="" id="{8CD5D674-1F45-4079-AA58-53C92B557C0E}"/>
              </a:ext>
            </a:extLst>
          </p:cNvPr>
          <p:cNvSpPr txBox="1">
            <a:spLocks noChangeArrowheads="1"/>
          </p:cNvSpPr>
          <p:nvPr/>
        </p:nvSpPr>
        <p:spPr bwMode="auto">
          <a:xfrm>
            <a:off x="284480" y="5425386"/>
            <a:ext cx="76438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dirty="0">
                <a:solidFill>
                  <a:schemeClr val="tx1">
                    <a:lumMod val="65000"/>
                    <a:lumOff val="35000"/>
                  </a:schemeClr>
                </a:solidFill>
                <a:latin typeface="+mn-lt"/>
              </a:rPr>
              <a:t>Squat y Asentamiento</a:t>
            </a:r>
          </a:p>
          <a:p>
            <a:pPr algn="l" rtl="0">
              <a:spcBef>
                <a:spcPct val="50000"/>
              </a:spcBef>
              <a:defRPr/>
            </a:pPr>
            <a:r>
              <a:rPr lang="es" sz="1400" b="0" i="0" u="none" dirty="0">
                <a:solidFill>
                  <a:schemeClr val="tx1">
                    <a:lumMod val="65000"/>
                    <a:lumOff val="35000"/>
                  </a:schemeClr>
                </a:solidFill>
                <a:latin typeface="+mn-lt"/>
              </a:rPr>
              <a:t>Entre una tabla de ajustes de calado vs. velocidad.</a:t>
            </a:r>
          </a:p>
          <a:p>
            <a:pPr algn="l" rtl="0">
              <a:spcBef>
                <a:spcPct val="50000"/>
              </a:spcBef>
              <a:defRPr/>
            </a:pPr>
            <a:r>
              <a:rPr lang="es" sz="1400" b="0" i="0" u="none" dirty="0" smtClean="0">
                <a:solidFill>
                  <a:schemeClr val="tx1">
                    <a:lumMod val="65000"/>
                    <a:lumOff val="35000"/>
                  </a:schemeClr>
                </a:solidFill>
                <a:latin typeface="+mn-lt"/>
              </a:rPr>
              <a:t>Valor </a:t>
            </a:r>
            <a:r>
              <a:rPr lang="es" sz="1400" b="0" i="0" u="none" dirty="0">
                <a:solidFill>
                  <a:schemeClr val="tx1">
                    <a:lumMod val="65000"/>
                    <a:lumOff val="35000"/>
                  </a:schemeClr>
                </a:solidFill>
                <a:latin typeface="+mn-lt"/>
              </a:rPr>
              <a:t>Calado se basa en velocidad efectiva, la cual no tiene en cuenta la corriente!</a:t>
            </a:r>
          </a:p>
        </p:txBody>
      </p:sp>
      <p:pic>
        <p:nvPicPr>
          <p:cNvPr id="63493"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8396" y="1601349"/>
            <a:ext cx="4068630" cy="353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Text Box 17">
            <a:extLst>
              <a:ext uri="{FF2B5EF4-FFF2-40B4-BE49-F238E27FC236}">
                <a16:creationId xmlns:a16="http://schemas.microsoft.com/office/drawing/2014/main" xmlns="" id="{F6553DBB-360D-4126-97C6-064A06AF6C63}"/>
              </a:ext>
            </a:extLst>
          </p:cNvPr>
          <p:cNvSpPr txBox="1">
            <a:spLocks noChangeArrowheads="1"/>
          </p:cNvSpPr>
          <p:nvPr/>
        </p:nvSpPr>
        <p:spPr bwMode="auto">
          <a:xfrm>
            <a:off x="5257800" y="5140090"/>
            <a:ext cx="33655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sz="1200" b="0" i="0" u="none">
                <a:solidFill>
                  <a:schemeClr val="tx1">
                    <a:lumMod val="75000"/>
                    <a:lumOff val="25000"/>
                  </a:schemeClr>
                </a:solidFill>
                <a:latin typeface="+mn-lt"/>
              </a:rPr>
              <a:t>Editor Velocidad del Sonido HYSWEEP®</a:t>
            </a:r>
          </a:p>
        </p:txBody>
      </p:sp>
      <p:pic>
        <p:nvPicPr>
          <p:cNvPr id="6349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901" y="3306528"/>
            <a:ext cx="760412" cy="183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xmlns="" id="{83E72796-0FCC-4902-A02A-633243192670}"/>
              </a:ext>
            </a:extLst>
          </p:cNvPr>
          <p:cNvSpPr txBox="1"/>
          <p:nvPr/>
        </p:nvSpPr>
        <p:spPr>
          <a:xfrm>
            <a:off x="2192496" y="3531317"/>
            <a:ext cx="1974850" cy="1077913"/>
          </a:xfrm>
          <a:prstGeom prst="rect">
            <a:avLst/>
          </a:prstGeom>
          <a:noFill/>
        </p:spPr>
        <p:txBody>
          <a:bodyPr>
            <a:spAutoFit/>
          </a:bodyPr>
          <a:lstStyle/>
          <a:p>
            <a:pPr algn="l" rtl="0">
              <a:defRPr/>
            </a:pPr>
            <a:r>
              <a:rPr lang="es" sz="1600" b="0" i="0" u="none">
                <a:solidFill>
                  <a:schemeClr val="tx1">
                    <a:lumMod val="65000"/>
                    <a:lumOff val="35000"/>
                  </a:schemeClr>
                </a:solidFill>
                <a:latin typeface="+mn-lt"/>
              </a:rPr>
              <a:t>Perfilador SV SONTEK CASTAWAY  Cargue simplificado por Bluetooth</a:t>
            </a:r>
          </a:p>
        </p:txBody>
      </p:sp>
    </p:spTree>
    <p:extLst>
      <p:ext uri="{BB962C8B-B14F-4D97-AF65-F5344CB8AC3E}">
        <p14:creationId xmlns:p14="http://schemas.microsoft.com/office/powerpoint/2010/main" val="263559682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514659" cy="988786"/>
          </a:xfrm>
        </p:spPr>
        <p:txBody>
          <a:bodyPr/>
          <a:lstStyle/>
          <a:p>
            <a:pPr algn="l" rtl="0"/>
            <a:r>
              <a:rPr lang="es" b="0" i="0" u="none" dirty="0"/>
              <a:t>Entendiendo el Trazado Rayos de la señal</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24</a:t>
            </a:fld>
            <a:endParaRPr lang="es"/>
          </a:p>
        </p:txBody>
      </p:sp>
      <p:grpSp>
        <p:nvGrpSpPr>
          <p:cNvPr id="35" name="Group 34"/>
          <p:cNvGrpSpPr/>
          <p:nvPr/>
        </p:nvGrpSpPr>
        <p:grpSpPr>
          <a:xfrm>
            <a:off x="347472" y="1483328"/>
            <a:ext cx="8417198" cy="4609584"/>
            <a:chOff x="514773" y="1212395"/>
            <a:chExt cx="8417198" cy="4609584"/>
          </a:xfrm>
        </p:grpSpPr>
        <p:sp>
          <p:nvSpPr>
            <p:cNvPr id="10" name="Rectangle 9"/>
            <p:cNvSpPr/>
            <p:nvPr/>
          </p:nvSpPr>
          <p:spPr>
            <a:xfrm>
              <a:off x="514773" y="4172529"/>
              <a:ext cx="8148320" cy="1112593"/>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sz="1600"/>
            </a:p>
          </p:txBody>
        </p:sp>
        <p:sp>
          <p:nvSpPr>
            <p:cNvPr id="4" name="Freeform 3"/>
            <p:cNvSpPr/>
            <p:nvPr/>
          </p:nvSpPr>
          <p:spPr>
            <a:xfrm>
              <a:off x="562187" y="2838027"/>
              <a:ext cx="8100906" cy="176566"/>
            </a:xfrm>
            <a:custGeom>
              <a:avLst/>
              <a:gdLst>
                <a:gd name="connsiteX0" fmla="*/ 0 w 8100906"/>
                <a:gd name="connsiteY0" fmla="*/ 155786 h 176566"/>
                <a:gd name="connsiteX1" fmla="*/ 54186 w 8100906"/>
                <a:gd name="connsiteY1" fmla="*/ 162560 h 176566"/>
                <a:gd name="connsiteX2" fmla="*/ 115146 w 8100906"/>
                <a:gd name="connsiteY2" fmla="*/ 142240 h 176566"/>
                <a:gd name="connsiteX3" fmla="*/ 149013 w 8100906"/>
                <a:gd name="connsiteY3" fmla="*/ 135466 h 176566"/>
                <a:gd name="connsiteX4" fmla="*/ 196426 w 8100906"/>
                <a:gd name="connsiteY4" fmla="*/ 128693 h 176566"/>
                <a:gd name="connsiteX5" fmla="*/ 237066 w 8100906"/>
                <a:gd name="connsiteY5" fmla="*/ 121920 h 176566"/>
                <a:gd name="connsiteX6" fmla="*/ 284480 w 8100906"/>
                <a:gd name="connsiteY6" fmla="*/ 115146 h 176566"/>
                <a:gd name="connsiteX7" fmla="*/ 318346 w 8100906"/>
                <a:gd name="connsiteY7" fmla="*/ 108373 h 176566"/>
                <a:gd name="connsiteX8" fmla="*/ 453813 w 8100906"/>
                <a:gd name="connsiteY8" fmla="*/ 101600 h 176566"/>
                <a:gd name="connsiteX9" fmla="*/ 501226 w 8100906"/>
                <a:gd name="connsiteY9" fmla="*/ 88053 h 176566"/>
                <a:gd name="connsiteX10" fmla="*/ 548640 w 8100906"/>
                <a:gd name="connsiteY10" fmla="*/ 60960 h 176566"/>
                <a:gd name="connsiteX11" fmla="*/ 582506 w 8100906"/>
                <a:gd name="connsiteY11" fmla="*/ 47413 h 176566"/>
                <a:gd name="connsiteX12" fmla="*/ 623146 w 8100906"/>
                <a:gd name="connsiteY12" fmla="*/ 33866 h 176566"/>
                <a:gd name="connsiteX13" fmla="*/ 684106 w 8100906"/>
                <a:gd name="connsiteY13" fmla="*/ 0 h 176566"/>
                <a:gd name="connsiteX14" fmla="*/ 792480 w 8100906"/>
                <a:gd name="connsiteY14" fmla="*/ 6773 h 176566"/>
                <a:gd name="connsiteX15" fmla="*/ 833120 w 8100906"/>
                <a:gd name="connsiteY15" fmla="*/ 27093 h 176566"/>
                <a:gd name="connsiteX16" fmla="*/ 860213 w 8100906"/>
                <a:gd name="connsiteY16" fmla="*/ 33866 h 176566"/>
                <a:gd name="connsiteX17" fmla="*/ 914400 w 8100906"/>
                <a:gd name="connsiteY17" fmla="*/ 54186 h 176566"/>
                <a:gd name="connsiteX18" fmla="*/ 975360 w 8100906"/>
                <a:gd name="connsiteY18" fmla="*/ 67733 h 176566"/>
                <a:gd name="connsiteX19" fmla="*/ 1029546 w 8100906"/>
                <a:gd name="connsiteY19" fmla="*/ 88053 h 176566"/>
                <a:gd name="connsiteX20" fmla="*/ 1083733 w 8100906"/>
                <a:gd name="connsiteY20" fmla="*/ 101600 h 176566"/>
                <a:gd name="connsiteX21" fmla="*/ 1131146 w 8100906"/>
                <a:gd name="connsiteY21" fmla="*/ 115146 h 176566"/>
                <a:gd name="connsiteX22" fmla="*/ 1151466 w 8100906"/>
                <a:gd name="connsiteY22" fmla="*/ 121920 h 176566"/>
                <a:gd name="connsiteX23" fmla="*/ 1225973 w 8100906"/>
                <a:gd name="connsiteY23" fmla="*/ 142240 h 176566"/>
                <a:gd name="connsiteX24" fmla="*/ 1320800 w 8100906"/>
                <a:gd name="connsiteY24" fmla="*/ 135466 h 176566"/>
                <a:gd name="connsiteX25" fmla="*/ 1429173 w 8100906"/>
                <a:gd name="connsiteY25" fmla="*/ 121920 h 176566"/>
                <a:gd name="connsiteX26" fmla="*/ 1571413 w 8100906"/>
                <a:gd name="connsiteY26" fmla="*/ 128693 h 176566"/>
                <a:gd name="connsiteX27" fmla="*/ 1598506 w 8100906"/>
                <a:gd name="connsiteY27" fmla="*/ 135466 h 176566"/>
                <a:gd name="connsiteX28" fmla="*/ 1639146 w 8100906"/>
                <a:gd name="connsiteY28" fmla="*/ 149013 h 176566"/>
                <a:gd name="connsiteX29" fmla="*/ 1713653 w 8100906"/>
                <a:gd name="connsiteY29" fmla="*/ 155786 h 176566"/>
                <a:gd name="connsiteX30" fmla="*/ 1747520 w 8100906"/>
                <a:gd name="connsiteY30" fmla="*/ 162560 h 176566"/>
                <a:gd name="connsiteX31" fmla="*/ 1774613 w 8100906"/>
                <a:gd name="connsiteY31" fmla="*/ 169333 h 176566"/>
                <a:gd name="connsiteX32" fmla="*/ 1835573 w 8100906"/>
                <a:gd name="connsiteY32" fmla="*/ 176106 h 176566"/>
                <a:gd name="connsiteX33" fmla="*/ 1977813 w 8100906"/>
                <a:gd name="connsiteY33" fmla="*/ 169333 h 176566"/>
                <a:gd name="connsiteX34" fmla="*/ 2052320 w 8100906"/>
                <a:gd name="connsiteY34" fmla="*/ 149013 h 176566"/>
                <a:gd name="connsiteX35" fmla="*/ 2086186 w 8100906"/>
                <a:gd name="connsiteY35" fmla="*/ 142240 h 176566"/>
                <a:gd name="connsiteX36" fmla="*/ 2255520 w 8100906"/>
                <a:gd name="connsiteY36" fmla="*/ 149013 h 176566"/>
                <a:gd name="connsiteX37" fmla="*/ 2309706 w 8100906"/>
                <a:gd name="connsiteY37" fmla="*/ 155786 h 176566"/>
                <a:gd name="connsiteX38" fmla="*/ 2404533 w 8100906"/>
                <a:gd name="connsiteY38" fmla="*/ 162560 h 176566"/>
                <a:gd name="connsiteX39" fmla="*/ 2479040 w 8100906"/>
                <a:gd name="connsiteY39" fmla="*/ 169333 h 176566"/>
                <a:gd name="connsiteX40" fmla="*/ 2512906 w 8100906"/>
                <a:gd name="connsiteY40" fmla="*/ 176106 h 176566"/>
                <a:gd name="connsiteX41" fmla="*/ 2736426 w 8100906"/>
                <a:gd name="connsiteY41" fmla="*/ 162560 h 176566"/>
                <a:gd name="connsiteX42" fmla="*/ 2777066 w 8100906"/>
                <a:gd name="connsiteY42" fmla="*/ 142240 h 176566"/>
                <a:gd name="connsiteX43" fmla="*/ 2831253 w 8100906"/>
                <a:gd name="connsiteY43" fmla="*/ 128693 h 176566"/>
                <a:gd name="connsiteX44" fmla="*/ 2878666 w 8100906"/>
                <a:gd name="connsiteY44" fmla="*/ 121920 h 176566"/>
                <a:gd name="connsiteX45" fmla="*/ 2912533 w 8100906"/>
                <a:gd name="connsiteY45" fmla="*/ 115146 h 176566"/>
                <a:gd name="connsiteX46" fmla="*/ 3020906 w 8100906"/>
                <a:gd name="connsiteY46" fmla="*/ 108373 h 176566"/>
                <a:gd name="connsiteX47" fmla="*/ 3495040 w 8100906"/>
                <a:gd name="connsiteY47" fmla="*/ 121920 h 176566"/>
                <a:gd name="connsiteX48" fmla="*/ 3603413 w 8100906"/>
                <a:gd name="connsiteY48" fmla="*/ 115146 h 176566"/>
                <a:gd name="connsiteX49" fmla="*/ 3745653 w 8100906"/>
                <a:gd name="connsiteY49" fmla="*/ 101600 h 176566"/>
                <a:gd name="connsiteX50" fmla="*/ 3833706 w 8100906"/>
                <a:gd name="connsiteY50" fmla="*/ 88053 h 176566"/>
                <a:gd name="connsiteX51" fmla="*/ 3860800 w 8100906"/>
                <a:gd name="connsiteY51" fmla="*/ 74506 h 176566"/>
                <a:gd name="connsiteX52" fmla="*/ 3887893 w 8100906"/>
                <a:gd name="connsiteY52" fmla="*/ 67733 h 176566"/>
                <a:gd name="connsiteX53" fmla="*/ 4192693 w 8100906"/>
                <a:gd name="connsiteY53" fmla="*/ 74506 h 176566"/>
                <a:gd name="connsiteX54" fmla="*/ 4267200 w 8100906"/>
                <a:gd name="connsiteY54" fmla="*/ 101600 h 176566"/>
                <a:gd name="connsiteX55" fmla="*/ 4287520 w 8100906"/>
                <a:gd name="connsiteY55" fmla="*/ 108373 h 176566"/>
                <a:gd name="connsiteX56" fmla="*/ 4321386 w 8100906"/>
                <a:gd name="connsiteY56" fmla="*/ 121920 h 176566"/>
                <a:gd name="connsiteX57" fmla="*/ 4348480 w 8100906"/>
                <a:gd name="connsiteY57" fmla="*/ 128693 h 176566"/>
                <a:gd name="connsiteX58" fmla="*/ 4368800 w 8100906"/>
                <a:gd name="connsiteY58" fmla="*/ 135466 h 176566"/>
                <a:gd name="connsiteX59" fmla="*/ 4389120 w 8100906"/>
                <a:gd name="connsiteY59" fmla="*/ 149013 h 176566"/>
                <a:gd name="connsiteX60" fmla="*/ 4599093 w 8100906"/>
                <a:gd name="connsiteY60" fmla="*/ 149013 h 176566"/>
                <a:gd name="connsiteX61" fmla="*/ 5323840 w 8100906"/>
                <a:gd name="connsiteY61" fmla="*/ 149013 h 176566"/>
                <a:gd name="connsiteX62" fmla="*/ 5350933 w 8100906"/>
                <a:gd name="connsiteY62" fmla="*/ 142240 h 176566"/>
                <a:gd name="connsiteX63" fmla="*/ 5438986 w 8100906"/>
                <a:gd name="connsiteY63" fmla="*/ 128693 h 176566"/>
                <a:gd name="connsiteX64" fmla="*/ 5486400 w 8100906"/>
                <a:gd name="connsiteY64" fmla="*/ 115146 h 176566"/>
                <a:gd name="connsiteX65" fmla="*/ 5513493 w 8100906"/>
                <a:gd name="connsiteY65" fmla="*/ 108373 h 176566"/>
                <a:gd name="connsiteX66" fmla="*/ 5601546 w 8100906"/>
                <a:gd name="connsiteY66" fmla="*/ 94826 h 176566"/>
                <a:gd name="connsiteX67" fmla="*/ 5764106 w 8100906"/>
                <a:gd name="connsiteY67" fmla="*/ 81280 h 176566"/>
                <a:gd name="connsiteX68" fmla="*/ 5845386 w 8100906"/>
                <a:gd name="connsiteY68" fmla="*/ 67733 h 176566"/>
                <a:gd name="connsiteX69" fmla="*/ 5872480 w 8100906"/>
                <a:gd name="connsiteY69" fmla="*/ 60960 h 176566"/>
                <a:gd name="connsiteX70" fmla="*/ 5946986 w 8100906"/>
                <a:gd name="connsiteY70" fmla="*/ 54186 h 176566"/>
                <a:gd name="connsiteX71" fmla="*/ 6461760 w 8100906"/>
                <a:gd name="connsiteY71" fmla="*/ 40640 h 176566"/>
                <a:gd name="connsiteX72" fmla="*/ 6515946 w 8100906"/>
                <a:gd name="connsiteY72" fmla="*/ 27093 h 176566"/>
                <a:gd name="connsiteX73" fmla="*/ 6556586 w 8100906"/>
                <a:gd name="connsiteY73" fmla="*/ 13546 h 176566"/>
                <a:gd name="connsiteX74" fmla="*/ 6610773 w 8100906"/>
                <a:gd name="connsiteY74" fmla="*/ 0 h 176566"/>
                <a:gd name="connsiteX75" fmla="*/ 6874933 w 8100906"/>
                <a:gd name="connsiteY75" fmla="*/ 6773 h 176566"/>
                <a:gd name="connsiteX76" fmla="*/ 6969760 w 8100906"/>
                <a:gd name="connsiteY76" fmla="*/ 20320 h 176566"/>
                <a:gd name="connsiteX77" fmla="*/ 7105226 w 8100906"/>
                <a:gd name="connsiteY77" fmla="*/ 27093 h 176566"/>
                <a:gd name="connsiteX78" fmla="*/ 7152640 w 8100906"/>
                <a:gd name="connsiteY78" fmla="*/ 33866 h 176566"/>
                <a:gd name="connsiteX79" fmla="*/ 7172960 w 8100906"/>
                <a:gd name="connsiteY79" fmla="*/ 47413 h 176566"/>
                <a:gd name="connsiteX80" fmla="*/ 7200053 w 8100906"/>
                <a:gd name="connsiteY80" fmla="*/ 54186 h 176566"/>
                <a:gd name="connsiteX81" fmla="*/ 7227146 w 8100906"/>
                <a:gd name="connsiteY81" fmla="*/ 67733 h 176566"/>
                <a:gd name="connsiteX82" fmla="*/ 7267786 w 8100906"/>
                <a:gd name="connsiteY82" fmla="*/ 74506 h 176566"/>
                <a:gd name="connsiteX83" fmla="*/ 7504853 w 8100906"/>
                <a:gd name="connsiteY83" fmla="*/ 81280 h 176566"/>
                <a:gd name="connsiteX84" fmla="*/ 7667413 w 8100906"/>
                <a:gd name="connsiteY84" fmla="*/ 74506 h 176566"/>
                <a:gd name="connsiteX85" fmla="*/ 7755466 w 8100906"/>
                <a:gd name="connsiteY85" fmla="*/ 67733 h 176566"/>
                <a:gd name="connsiteX86" fmla="*/ 8100906 w 8100906"/>
                <a:gd name="connsiteY86" fmla="*/ 60960 h 17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8100906" h="176566">
                  <a:moveTo>
                    <a:pt x="0" y="155786"/>
                  </a:moveTo>
                  <a:cubicBezTo>
                    <a:pt x="18062" y="158044"/>
                    <a:pt x="36108" y="164687"/>
                    <a:pt x="54186" y="162560"/>
                  </a:cubicBezTo>
                  <a:cubicBezTo>
                    <a:pt x="75458" y="160057"/>
                    <a:pt x="94551" y="148124"/>
                    <a:pt x="115146" y="142240"/>
                  </a:cubicBezTo>
                  <a:cubicBezTo>
                    <a:pt x="126216" y="139077"/>
                    <a:pt x="137657" y="137359"/>
                    <a:pt x="149013" y="135466"/>
                  </a:cubicBezTo>
                  <a:cubicBezTo>
                    <a:pt x="164761" y="132841"/>
                    <a:pt x="180647" y="131120"/>
                    <a:pt x="196426" y="128693"/>
                  </a:cubicBezTo>
                  <a:cubicBezTo>
                    <a:pt x="210000" y="126605"/>
                    <a:pt x="223492" y="124008"/>
                    <a:pt x="237066" y="121920"/>
                  </a:cubicBezTo>
                  <a:cubicBezTo>
                    <a:pt x="252845" y="119492"/>
                    <a:pt x="268732" y="117771"/>
                    <a:pt x="284480" y="115146"/>
                  </a:cubicBezTo>
                  <a:cubicBezTo>
                    <a:pt x="295836" y="113253"/>
                    <a:pt x="306870" y="109291"/>
                    <a:pt x="318346" y="108373"/>
                  </a:cubicBezTo>
                  <a:cubicBezTo>
                    <a:pt x="363414" y="104768"/>
                    <a:pt x="408657" y="103858"/>
                    <a:pt x="453813" y="101600"/>
                  </a:cubicBezTo>
                  <a:cubicBezTo>
                    <a:pt x="467555" y="98164"/>
                    <a:pt x="487627" y="93881"/>
                    <a:pt x="501226" y="88053"/>
                  </a:cubicBezTo>
                  <a:cubicBezTo>
                    <a:pt x="584330" y="52437"/>
                    <a:pt x="480633" y="94963"/>
                    <a:pt x="548640" y="60960"/>
                  </a:cubicBezTo>
                  <a:cubicBezTo>
                    <a:pt x="559515" y="55523"/>
                    <a:pt x="571080" y="51568"/>
                    <a:pt x="582506" y="47413"/>
                  </a:cubicBezTo>
                  <a:cubicBezTo>
                    <a:pt x="595926" y="42533"/>
                    <a:pt x="611265" y="41787"/>
                    <a:pt x="623146" y="33866"/>
                  </a:cubicBezTo>
                  <a:cubicBezTo>
                    <a:pt x="669727" y="2813"/>
                    <a:pt x="648340" y="11921"/>
                    <a:pt x="684106" y="0"/>
                  </a:cubicBezTo>
                  <a:cubicBezTo>
                    <a:pt x="720231" y="2258"/>
                    <a:pt x="756869" y="298"/>
                    <a:pt x="792480" y="6773"/>
                  </a:cubicBezTo>
                  <a:cubicBezTo>
                    <a:pt x="807381" y="9482"/>
                    <a:pt x="819058" y="21468"/>
                    <a:pt x="833120" y="27093"/>
                  </a:cubicBezTo>
                  <a:cubicBezTo>
                    <a:pt x="841763" y="30550"/>
                    <a:pt x="851382" y="30922"/>
                    <a:pt x="860213" y="33866"/>
                  </a:cubicBezTo>
                  <a:cubicBezTo>
                    <a:pt x="878514" y="39966"/>
                    <a:pt x="896099" y="48086"/>
                    <a:pt x="914400" y="54186"/>
                  </a:cubicBezTo>
                  <a:cubicBezTo>
                    <a:pt x="935272" y="61144"/>
                    <a:pt x="953871" y="62361"/>
                    <a:pt x="975360" y="67733"/>
                  </a:cubicBezTo>
                  <a:cubicBezTo>
                    <a:pt x="999258" y="73707"/>
                    <a:pt x="1002600" y="79762"/>
                    <a:pt x="1029546" y="88053"/>
                  </a:cubicBezTo>
                  <a:cubicBezTo>
                    <a:pt x="1047341" y="93529"/>
                    <a:pt x="1065831" y="96485"/>
                    <a:pt x="1083733" y="101600"/>
                  </a:cubicBezTo>
                  <a:lnTo>
                    <a:pt x="1131146" y="115146"/>
                  </a:lnTo>
                  <a:cubicBezTo>
                    <a:pt x="1137985" y="117198"/>
                    <a:pt x="1144578" y="120041"/>
                    <a:pt x="1151466" y="121920"/>
                  </a:cubicBezTo>
                  <a:cubicBezTo>
                    <a:pt x="1235497" y="144837"/>
                    <a:pt x="1179202" y="126648"/>
                    <a:pt x="1225973" y="142240"/>
                  </a:cubicBezTo>
                  <a:lnTo>
                    <a:pt x="1320800" y="135466"/>
                  </a:lnTo>
                  <a:cubicBezTo>
                    <a:pt x="1364436" y="131672"/>
                    <a:pt x="1387438" y="127882"/>
                    <a:pt x="1429173" y="121920"/>
                  </a:cubicBezTo>
                  <a:cubicBezTo>
                    <a:pt x="1476586" y="124178"/>
                    <a:pt x="1524097" y="124908"/>
                    <a:pt x="1571413" y="128693"/>
                  </a:cubicBezTo>
                  <a:cubicBezTo>
                    <a:pt x="1580692" y="129435"/>
                    <a:pt x="1589590" y="132791"/>
                    <a:pt x="1598506" y="135466"/>
                  </a:cubicBezTo>
                  <a:cubicBezTo>
                    <a:pt x="1612183" y="139569"/>
                    <a:pt x="1624925" y="147720"/>
                    <a:pt x="1639146" y="149013"/>
                  </a:cubicBezTo>
                  <a:lnTo>
                    <a:pt x="1713653" y="155786"/>
                  </a:lnTo>
                  <a:cubicBezTo>
                    <a:pt x="1724942" y="158044"/>
                    <a:pt x="1736282" y="160063"/>
                    <a:pt x="1747520" y="162560"/>
                  </a:cubicBezTo>
                  <a:cubicBezTo>
                    <a:pt x="1756607" y="164579"/>
                    <a:pt x="1765412" y="167918"/>
                    <a:pt x="1774613" y="169333"/>
                  </a:cubicBezTo>
                  <a:cubicBezTo>
                    <a:pt x="1794820" y="172442"/>
                    <a:pt x="1815253" y="173848"/>
                    <a:pt x="1835573" y="176106"/>
                  </a:cubicBezTo>
                  <a:cubicBezTo>
                    <a:pt x="1882986" y="173848"/>
                    <a:pt x="1930486" y="172973"/>
                    <a:pt x="1977813" y="169333"/>
                  </a:cubicBezTo>
                  <a:cubicBezTo>
                    <a:pt x="2022856" y="165868"/>
                    <a:pt x="2004264" y="158624"/>
                    <a:pt x="2052320" y="149013"/>
                  </a:cubicBezTo>
                  <a:lnTo>
                    <a:pt x="2086186" y="142240"/>
                  </a:lnTo>
                  <a:cubicBezTo>
                    <a:pt x="2142631" y="144498"/>
                    <a:pt x="2199134" y="145596"/>
                    <a:pt x="2255520" y="149013"/>
                  </a:cubicBezTo>
                  <a:cubicBezTo>
                    <a:pt x="2273689" y="150114"/>
                    <a:pt x="2291578" y="154138"/>
                    <a:pt x="2309706" y="155786"/>
                  </a:cubicBezTo>
                  <a:cubicBezTo>
                    <a:pt x="2341265" y="158655"/>
                    <a:pt x="2372944" y="160033"/>
                    <a:pt x="2404533" y="162560"/>
                  </a:cubicBezTo>
                  <a:cubicBezTo>
                    <a:pt x="2429392" y="164549"/>
                    <a:pt x="2454204" y="167075"/>
                    <a:pt x="2479040" y="169333"/>
                  </a:cubicBezTo>
                  <a:cubicBezTo>
                    <a:pt x="2490329" y="171591"/>
                    <a:pt x="2501394" y="176106"/>
                    <a:pt x="2512906" y="176106"/>
                  </a:cubicBezTo>
                  <a:cubicBezTo>
                    <a:pt x="2579915" y="176106"/>
                    <a:pt x="2664944" y="180431"/>
                    <a:pt x="2736426" y="162560"/>
                  </a:cubicBezTo>
                  <a:cubicBezTo>
                    <a:pt x="2805319" y="145336"/>
                    <a:pt x="2704230" y="168725"/>
                    <a:pt x="2777066" y="142240"/>
                  </a:cubicBezTo>
                  <a:cubicBezTo>
                    <a:pt x="2794563" y="135877"/>
                    <a:pt x="2812822" y="131326"/>
                    <a:pt x="2831253" y="128693"/>
                  </a:cubicBezTo>
                  <a:cubicBezTo>
                    <a:pt x="2847057" y="126435"/>
                    <a:pt x="2862918" y="124545"/>
                    <a:pt x="2878666" y="121920"/>
                  </a:cubicBezTo>
                  <a:cubicBezTo>
                    <a:pt x="2890022" y="120027"/>
                    <a:pt x="2901072" y="116238"/>
                    <a:pt x="2912533" y="115146"/>
                  </a:cubicBezTo>
                  <a:cubicBezTo>
                    <a:pt x="2948565" y="111714"/>
                    <a:pt x="2984782" y="110631"/>
                    <a:pt x="3020906" y="108373"/>
                  </a:cubicBezTo>
                  <a:lnTo>
                    <a:pt x="3495040" y="121920"/>
                  </a:lnTo>
                  <a:cubicBezTo>
                    <a:pt x="3531235" y="121920"/>
                    <a:pt x="3567289" y="117404"/>
                    <a:pt x="3603413" y="115146"/>
                  </a:cubicBezTo>
                  <a:cubicBezTo>
                    <a:pt x="3692468" y="100304"/>
                    <a:pt x="3593439" y="115438"/>
                    <a:pt x="3745653" y="101600"/>
                  </a:cubicBezTo>
                  <a:cubicBezTo>
                    <a:pt x="3764811" y="99858"/>
                    <a:pt x="3813320" y="91451"/>
                    <a:pt x="3833706" y="88053"/>
                  </a:cubicBezTo>
                  <a:cubicBezTo>
                    <a:pt x="3842737" y="83537"/>
                    <a:pt x="3851346" y="78051"/>
                    <a:pt x="3860800" y="74506"/>
                  </a:cubicBezTo>
                  <a:cubicBezTo>
                    <a:pt x="3869516" y="71237"/>
                    <a:pt x="3878584" y="67733"/>
                    <a:pt x="3887893" y="67733"/>
                  </a:cubicBezTo>
                  <a:cubicBezTo>
                    <a:pt x="3989518" y="67733"/>
                    <a:pt x="4091093" y="72248"/>
                    <a:pt x="4192693" y="74506"/>
                  </a:cubicBezTo>
                  <a:cubicBezTo>
                    <a:pt x="4309386" y="103680"/>
                    <a:pt x="4207512" y="71756"/>
                    <a:pt x="4267200" y="101600"/>
                  </a:cubicBezTo>
                  <a:cubicBezTo>
                    <a:pt x="4273586" y="104793"/>
                    <a:pt x="4280835" y="105866"/>
                    <a:pt x="4287520" y="108373"/>
                  </a:cubicBezTo>
                  <a:cubicBezTo>
                    <a:pt x="4298904" y="112642"/>
                    <a:pt x="4309852" y="118075"/>
                    <a:pt x="4321386" y="121920"/>
                  </a:cubicBezTo>
                  <a:cubicBezTo>
                    <a:pt x="4330218" y="124864"/>
                    <a:pt x="4339529" y="126136"/>
                    <a:pt x="4348480" y="128693"/>
                  </a:cubicBezTo>
                  <a:cubicBezTo>
                    <a:pt x="4355345" y="130654"/>
                    <a:pt x="4362027" y="133208"/>
                    <a:pt x="4368800" y="135466"/>
                  </a:cubicBezTo>
                  <a:cubicBezTo>
                    <a:pt x="4375573" y="139982"/>
                    <a:pt x="4381397" y="146439"/>
                    <a:pt x="4389120" y="149013"/>
                  </a:cubicBezTo>
                  <a:cubicBezTo>
                    <a:pt x="4442460" y="166793"/>
                    <a:pt x="4592992" y="149257"/>
                    <a:pt x="4599093" y="149013"/>
                  </a:cubicBezTo>
                  <a:cubicBezTo>
                    <a:pt x="4931770" y="154849"/>
                    <a:pt x="5002367" y="160919"/>
                    <a:pt x="5323840" y="149013"/>
                  </a:cubicBezTo>
                  <a:cubicBezTo>
                    <a:pt x="5333143" y="148668"/>
                    <a:pt x="5341805" y="144066"/>
                    <a:pt x="5350933" y="142240"/>
                  </a:cubicBezTo>
                  <a:cubicBezTo>
                    <a:pt x="5416419" y="129142"/>
                    <a:pt x="5367401" y="141708"/>
                    <a:pt x="5438986" y="128693"/>
                  </a:cubicBezTo>
                  <a:cubicBezTo>
                    <a:pt x="5468114" y="123397"/>
                    <a:pt x="5461001" y="122403"/>
                    <a:pt x="5486400" y="115146"/>
                  </a:cubicBezTo>
                  <a:cubicBezTo>
                    <a:pt x="5495351" y="112589"/>
                    <a:pt x="5504365" y="110199"/>
                    <a:pt x="5513493" y="108373"/>
                  </a:cubicBezTo>
                  <a:cubicBezTo>
                    <a:pt x="5528073" y="105457"/>
                    <a:pt x="5589137" y="96008"/>
                    <a:pt x="5601546" y="94826"/>
                  </a:cubicBezTo>
                  <a:cubicBezTo>
                    <a:pt x="5664425" y="88837"/>
                    <a:pt x="5703922" y="89487"/>
                    <a:pt x="5764106" y="81280"/>
                  </a:cubicBezTo>
                  <a:cubicBezTo>
                    <a:pt x="5791321" y="77569"/>
                    <a:pt x="5818739" y="74394"/>
                    <a:pt x="5845386" y="67733"/>
                  </a:cubicBezTo>
                  <a:cubicBezTo>
                    <a:pt x="5854417" y="65475"/>
                    <a:pt x="5863252" y="62190"/>
                    <a:pt x="5872480" y="60960"/>
                  </a:cubicBezTo>
                  <a:cubicBezTo>
                    <a:pt x="5897199" y="57664"/>
                    <a:pt x="5922134" y="56257"/>
                    <a:pt x="5946986" y="54186"/>
                  </a:cubicBezTo>
                  <a:cubicBezTo>
                    <a:pt x="6155013" y="36850"/>
                    <a:pt x="6111272" y="46203"/>
                    <a:pt x="6461760" y="40640"/>
                  </a:cubicBezTo>
                  <a:cubicBezTo>
                    <a:pt x="6479822" y="36124"/>
                    <a:pt x="6498284" y="32981"/>
                    <a:pt x="6515946" y="27093"/>
                  </a:cubicBezTo>
                  <a:cubicBezTo>
                    <a:pt x="6529493" y="22577"/>
                    <a:pt x="6542584" y="16346"/>
                    <a:pt x="6556586" y="13546"/>
                  </a:cubicBezTo>
                  <a:cubicBezTo>
                    <a:pt x="6597454" y="5373"/>
                    <a:pt x="6579531" y="10413"/>
                    <a:pt x="6610773" y="0"/>
                  </a:cubicBezTo>
                  <a:cubicBezTo>
                    <a:pt x="6698826" y="2258"/>
                    <a:pt x="6786991" y="1795"/>
                    <a:pt x="6874933" y="6773"/>
                  </a:cubicBezTo>
                  <a:cubicBezTo>
                    <a:pt x="6906812" y="8577"/>
                    <a:pt x="6937870" y="18726"/>
                    <a:pt x="6969760" y="20320"/>
                  </a:cubicBezTo>
                  <a:lnTo>
                    <a:pt x="7105226" y="27093"/>
                  </a:lnTo>
                  <a:cubicBezTo>
                    <a:pt x="7121031" y="29351"/>
                    <a:pt x="7137348" y="29279"/>
                    <a:pt x="7152640" y="33866"/>
                  </a:cubicBezTo>
                  <a:cubicBezTo>
                    <a:pt x="7160437" y="36205"/>
                    <a:pt x="7165478" y="44206"/>
                    <a:pt x="7172960" y="47413"/>
                  </a:cubicBezTo>
                  <a:cubicBezTo>
                    <a:pt x="7181516" y="51080"/>
                    <a:pt x="7191022" y="51928"/>
                    <a:pt x="7200053" y="54186"/>
                  </a:cubicBezTo>
                  <a:cubicBezTo>
                    <a:pt x="7209084" y="58702"/>
                    <a:pt x="7217475" y="64832"/>
                    <a:pt x="7227146" y="67733"/>
                  </a:cubicBezTo>
                  <a:cubicBezTo>
                    <a:pt x="7240300" y="71679"/>
                    <a:pt x="7254069" y="73837"/>
                    <a:pt x="7267786" y="74506"/>
                  </a:cubicBezTo>
                  <a:cubicBezTo>
                    <a:pt x="7346747" y="78358"/>
                    <a:pt x="7425831" y="79022"/>
                    <a:pt x="7504853" y="81280"/>
                  </a:cubicBezTo>
                  <a:lnTo>
                    <a:pt x="7667413" y="74506"/>
                  </a:lnTo>
                  <a:cubicBezTo>
                    <a:pt x="7696808" y="72917"/>
                    <a:pt x="7726044" y="68682"/>
                    <a:pt x="7755466" y="67733"/>
                  </a:cubicBezTo>
                  <a:cubicBezTo>
                    <a:pt x="7870575" y="64020"/>
                    <a:pt x="7985737" y="60960"/>
                    <a:pt x="8100906" y="60960"/>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sz="1600"/>
            </a:p>
          </p:txBody>
        </p:sp>
        <p:sp>
          <p:nvSpPr>
            <p:cNvPr id="6" name="Freeform 5"/>
            <p:cNvSpPr/>
            <p:nvPr/>
          </p:nvSpPr>
          <p:spPr>
            <a:xfrm>
              <a:off x="515991" y="4952434"/>
              <a:ext cx="8100906" cy="223520"/>
            </a:xfrm>
            <a:custGeom>
              <a:avLst/>
              <a:gdLst>
                <a:gd name="connsiteX0" fmla="*/ 0 w 7918026"/>
                <a:gd name="connsiteY0" fmla="*/ 60960 h 189653"/>
                <a:gd name="connsiteX1" fmla="*/ 67733 w 7918026"/>
                <a:gd name="connsiteY1" fmla="*/ 47413 h 189653"/>
                <a:gd name="connsiteX2" fmla="*/ 108373 w 7918026"/>
                <a:gd name="connsiteY2" fmla="*/ 40640 h 189653"/>
                <a:gd name="connsiteX3" fmla="*/ 149013 w 7918026"/>
                <a:gd name="connsiteY3" fmla="*/ 27093 h 189653"/>
                <a:gd name="connsiteX4" fmla="*/ 460586 w 7918026"/>
                <a:gd name="connsiteY4" fmla="*/ 6773 h 189653"/>
                <a:gd name="connsiteX5" fmla="*/ 643466 w 7918026"/>
                <a:gd name="connsiteY5" fmla="*/ 13547 h 189653"/>
                <a:gd name="connsiteX6" fmla="*/ 907626 w 7918026"/>
                <a:gd name="connsiteY6" fmla="*/ 33867 h 189653"/>
                <a:gd name="connsiteX7" fmla="*/ 961813 w 7918026"/>
                <a:gd name="connsiteY7" fmla="*/ 40640 h 189653"/>
                <a:gd name="connsiteX8" fmla="*/ 1009226 w 7918026"/>
                <a:gd name="connsiteY8" fmla="*/ 54187 h 189653"/>
                <a:gd name="connsiteX9" fmla="*/ 1029546 w 7918026"/>
                <a:gd name="connsiteY9" fmla="*/ 60960 h 189653"/>
                <a:gd name="connsiteX10" fmla="*/ 1232746 w 7918026"/>
                <a:gd name="connsiteY10" fmla="*/ 67733 h 189653"/>
                <a:gd name="connsiteX11" fmla="*/ 1950720 w 7918026"/>
                <a:gd name="connsiteY11" fmla="*/ 81280 h 189653"/>
                <a:gd name="connsiteX12" fmla="*/ 1971040 w 7918026"/>
                <a:gd name="connsiteY12" fmla="*/ 88053 h 189653"/>
                <a:gd name="connsiteX13" fmla="*/ 2025226 w 7918026"/>
                <a:gd name="connsiteY13" fmla="*/ 94827 h 189653"/>
                <a:gd name="connsiteX14" fmla="*/ 2059093 w 7918026"/>
                <a:gd name="connsiteY14" fmla="*/ 101600 h 189653"/>
                <a:gd name="connsiteX15" fmla="*/ 2167466 w 7918026"/>
                <a:gd name="connsiteY15" fmla="*/ 115147 h 189653"/>
                <a:gd name="connsiteX16" fmla="*/ 2248746 w 7918026"/>
                <a:gd name="connsiteY16" fmla="*/ 128693 h 189653"/>
                <a:gd name="connsiteX17" fmla="*/ 2587413 w 7918026"/>
                <a:gd name="connsiteY17" fmla="*/ 121920 h 189653"/>
                <a:gd name="connsiteX18" fmla="*/ 2993813 w 7918026"/>
                <a:gd name="connsiteY18" fmla="*/ 135467 h 189653"/>
                <a:gd name="connsiteX19" fmla="*/ 3434080 w 7918026"/>
                <a:gd name="connsiteY19" fmla="*/ 149013 h 189653"/>
                <a:gd name="connsiteX20" fmla="*/ 3583093 w 7918026"/>
                <a:gd name="connsiteY20" fmla="*/ 162560 h 189653"/>
                <a:gd name="connsiteX21" fmla="*/ 3664373 w 7918026"/>
                <a:gd name="connsiteY21" fmla="*/ 176107 h 189653"/>
                <a:gd name="connsiteX22" fmla="*/ 4158826 w 7918026"/>
                <a:gd name="connsiteY22" fmla="*/ 189653 h 189653"/>
                <a:gd name="connsiteX23" fmla="*/ 4612640 w 7918026"/>
                <a:gd name="connsiteY23" fmla="*/ 182880 h 189653"/>
                <a:gd name="connsiteX24" fmla="*/ 4748106 w 7918026"/>
                <a:gd name="connsiteY24" fmla="*/ 176107 h 189653"/>
                <a:gd name="connsiteX25" fmla="*/ 4842933 w 7918026"/>
                <a:gd name="connsiteY25" fmla="*/ 162560 h 189653"/>
                <a:gd name="connsiteX26" fmla="*/ 4897120 w 7918026"/>
                <a:gd name="connsiteY26" fmla="*/ 155787 h 189653"/>
                <a:gd name="connsiteX27" fmla="*/ 4991946 w 7918026"/>
                <a:gd name="connsiteY27" fmla="*/ 142240 h 189653"/>
                <a:gd name="connsiteX28" fmla="*/ 5174826 w 7918026"/>
                <a:gd name="connsiteY28" fmla="*/ 135467 h 189653"/>
                <a:gd name="connsiteX29" fmla="*/ 5384800 w 7918026"/>
                <a:gd name="connsiteY29" fmla="*/ 121920 h 189653"/>
                <a:gd name="connsiteX30" fmla="*/ 5540586 w 7918026"/>
                <a:gd name="connsiteY30" fmla="*/ 101600 h 189653"/>
                <a:gd name="connsiteX31" fmla="*/ 5588000 w 7918026"/>
                <a:gd name="connsiteY31" fmla="*/ 94827 h 189653"/>
                <a:gd name="connsiteX32" fmla="*/ 5892800 w 7918026"/>
                <a:gd name="connsiteY32" fmla="*/ 88053 h 189653"/>
                <a:gd name="connsiteX33" fmla="*/ 6021493 w 7918026"/>
                <a:gd name="connsiteY33" fmla="*/ 81280 h 189653"/>
                <a:gd name="connsiteX34" fmla="*/ 6062133 w 7918026"/>
                <a:gd name="connsiteY34" fmla="*/ 74507 h 189653"/>
                <a:gd name="connsiteX35" fmla="*/ 6570133 w 7918026"/>
                <a:gd name="connsiteY35" fmla="*/ 81280 h 189653"/>
                <a:gd name="connsiteX36" fmla="*/ 6678506 w 7918026"/>
                <a:gd name="connsiteY36" fmla="*/ 88053 h 189653"/>
                <a:gd name="connsiteX37" fmla="*/ 6725920 w 7918026"/>
                <a:gd name="connsiteY37" fmla="*/ 101600 h 189653"/>
                <a:gd name="connsiteX38" fmla="*/ 6841066 w 7918026"/>
                <a:gd name="connsiteY38" fmla="*/ 108373 h 189653"/>
                <a:gd name="connsiteX39" fmla="*/ 7294880 w 7918026"/>
                <a:gd name="connsiteY39" fmla="*/ 94827 h 189653"/>
                <a:gd name="connsiteX40" fmla="*/ 7342293 w 7918026"/>
                <a:gd name="connsiteY40" fmla="*/ 88053 h 189653"/>
                <a:gd name="connsiteX41" fmla="*/ 7410026 w 7918026"/>
                <a:gd name="connsiteY41" fmla="*/ 81280 h 189653"/>
                <a:gd name="connsiteX42" fmla="*/ 7498080 w 7918026"/>
                <a:gd name="connsiteY42" fmla="*/ 54187 h 189653"/>
                <a:gd name="connsiteX43" fmla="*/ 7545493 w 7918026"/>
                <a:gd name="connsiteY43" fmla="*/ 40640 h 189653"/>
                <a:gd name="connsiteX44" fmla="*/ 7714826 w 7918026"/>
                <a:gd name="connsiteY44" fmla="*/ 27093 h 189653"/>
                <a:gd name="connsiteX45" fmla="*/ 7796106 w 7918026"/>
                <a:gd name="connsiteY45" fmla="*/ 6773 h 189653"/>
                <a:gd name="connsiteX46" fmla="*/ 7816426 w 7918026"/>
                <a:gd name="connsiteY46" fmla="*/ 0 h 189653"/>
                <a:gd name="connsiteX47" fmla="*/ 7918026 w 7918026"/>
                <a:gd name="connsiteY47" fmla="*/ 6773 h 18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918026" h="189653">
                  <a:moveTo>
                    <a:pt x="0" y="60960"/>
                  </a:moveTo>
                  <a:cubicBezTo>
                    <a:pt x="165514" y="37316"/>
                    <a:pt x="-17389" y="66329"/>
                    <a:pt x="67733" y="47413"/>
                  </a:cubicBezTo>
                  <a:cubicBezTo>
                    <a:pt x="81139" y="44434"/>
                    <a:pt x="95050" y="43971"/>
                    <a:pt x="108373" y="40640"/>
                  </a:cubicBezTo>
                  <a:cubicBezTo>
                    <a:pt x="122226" y="37177"/>
                    <a:pt x="134821" y="28670"/>
                    <a:pt x="149013" y="27093"/>
                  </a:cubicBezTo>
                  <a:cubicBezTo>
                    <a:pt x="333804" y="6562"/>
                    <a:pt x="230069" y="15007"/>
                    <a:pt x="460586" y="6773"/>
                  </a:cubicBezTo>
                  <a:lnTo>
                    <a:pt x="643466" y="13547"/>
                  </a:lnTo>
                  <a:cubicBezTo>
                    <a:pt x="687662" y="15958"/>
                    <a:pt x="837022" y="26435"/>
                    <a:pt x="907626" y="33867"/>
                  </a:cubicBezTo>
                  <a:cubicBezTo>
                    <a:pt x="925729" y="35773"/>
                    <a:pt x="943751" y="38382"/>
                    <a:pt x="961813" y="40640"/>
                  </a:cubicBezTo>
                  <a:cubicBezTo>
                    <a:pt x="1010533" y="56879"/>
                    <a:pt x="949692" y="37177"/>
                    <a:pt x="1009226" y="54187"/>
                  </a:cubicBezTo>
                  <a:cubicBezTo>
                    <a:pt x="1016091" y="56148"/>
                    <a:pt x="1022419" y="60528"/>
                    <a:pt x="1029546" y="60960"/>
                  </a:cubicBezTo>
                  <a:cubicBezTo>
                    <a:pt x="1097193" y="65060"/>
                    <a:pt x="1165013" y="65475"/>
                    <a:pt x="1232746" y="67733"/>
                  </a:cubicBezTo>
                  <a:cubicBezTo>
                    <a:pt x="1511616" y="102595"/>
                    <a:pt x="1206519" y="66544"/>
                    <a:pt x="1950720" y="81280"/>
                  </a:cubicBezTo>
                  <a:cubicBezTo>
                    <a:pt x="1957858" y="81421"/>
                    <a:pt x="1964015" y="86776"/>
                    <a:pt x="1971040" y="88053"/>
                  </a:cubicBezTo>
                  <a:cubicBezTo>
                    <a:pt x="1988949" y="91309"/>
                    <a:pt x="2007235" y="92059"/>
                    <a:pt x="2025226" y="94827"/>
                  </a:cubicBezTo>
                  <a:cubicBezTo>
                    <a:pt x="2036605" y="96578"/>
                    <a:pt x="2047696" y="99972"/>
                    <a:pt x="2059093" y="101600"/>
                  </a:cubicBezTo>
                  <a:cubicBezTo>
                    <a:pt x="2095133" y="106749"/>
                    <a:pt x="2132147" y="106318"/>
                    <a:pt x="2167466" y="115147"/>
                  </a:cubicBezTo>
                  <a:cubicBezTo>
                    <a:pt x="2212219" y="126334"/>
                    <a:pt x="2185323" y="120765"/>
                    <a:pt x="2248746" y="128693"/>
                  </a:cubicBezTo>
                  <a:cubicBezTo>
                    <a:pt x="2361635" y="126435"/>
                    <a:pt x="2474501" y="121920"/>
                    <a:pt x="2587413" y="121920"/>
                  </a:cubicBezTo>
                  <a:cubicBezTo>
                    <a:pt x="2809808" y="121920"/>
                    <a:pt x="2808132" y="129477"/>
                    <a:pt x="2993813" y="135467"/>
                  </a:cubicBezTo>
                  <a:cubicBezTo>
                    <a:pt x="3628365" y="155937"/>
                    <a:pt x="2982418" y="130947"/>
                    <a:pt x="3434080" y="149013"/>
                  </a:cubicBezTo>
                  <a:cubicBezTo>
                    <a:pt x="3571816" y="168692"/>
                    <a:pt x="3344969" y="137495"/>
                    <a:pt x="3583093" y="162560"/>
                  </a:cubicBezTo>
                  <a:cubicBezTo>
                    <a:pt x="3680962" y="172862"/>
                    <a:pt x="3497083" y="169911"/>
                    <a:pt x="3664373" y="176107"/>
                  </a:cubicBezTo>
                  <a:lnTo>
                    <a:pt x="4158826" y="189653"/>
                  </a:lnTo>
                  <a:lnTo>
                    <a:pt x="4612640" y="182880"/>
                  </a:lnTo>
                  <a:cubicBezTo>
                    <a:pt x="4657840" y="181841"/>
                    <a:pt x="4703069" y="180081"/>
                    <a:pt x="4748106" y="176107"/>
                  </a:cubicBezTo>
                  <a:cubicBezTo>
                    <a:pt x="4779912" y="173301"/>
                    <a:pt x="4811296" y="166874"/>
                    <a:pt x="4842933" y="162560"/>
                  </a:cubicBezTo>
                  <a:cubicBezTo>
                    <a:pt x="4860969" y="160101"/>
                    <a:pt x="4879084" y="158246"/>
                    <a:pt x="4897120" y="155787"/>
                  </a:cubicBezTo>
                  <a:cubicBezTo>
                    <a:pt x="4928757" y="151473"/>
                    <a:pt x="4960038" y="143422"/>
                    <a:pt x="4991946" y="142240"/>
                  </a:cubicBezTo>
                  <a:lnTo>
                    <a:pt x="5174826" y="135467"/>
                  </a:lnTo>
                  <a:cubicBezTo>
                    <a:pt x="5263893" y="113199"/>
                    <a:pt x="5174317" y="133613"/>
                    <a:pt x="5384800" y="121920"/>
                  </a:cubicBezTo>
                  <a:cubicBezTo>
                    <a:pt x="5418516" y="120047"/>
                    <a:pt x="5517629" y="104880"/>
                    <a:pt x="5540586" y="101600"/>
                  </a:cubicBezTo>
                  <a:cubicBezTo>
                    <a:pt x="5556391" y="99342"/>
                    <a:pt x="5572039" y="95182"/>
                    <a:pt x="5588000" y="94827"/>
                  </a:cubicBezTo>
                  <a:lnTo>
                    <a:pt x="5892800" y="88053"/>
                  </a:lnTo>
                  <a:cubicBezTo>
                    <a:pt x="5935698" y="85795"/>
                    <a:pt x="5978673" y="84705"/>
                    <a:pt x="6021493" y="81280"/>
                  </a:cubicBezTo>
                  <a:cubicBezTo>
                    <a:pt x="6035183" y="80185"/>
                    <a:pt x="6048399" y="74507"/>
                    <a:pt x="6062133" y="74507"/>
                  </a:cubicBezTo>
                  <a:cubicBezTo>
                    <a:pt x="6231481" y="74507"/>
                    <a:pt x="6400800" y="79022"/>
                    <a:pt x="6570133" y="81280"/>
                  </a:cubicBezTo>
                  <a:cubicBezTo>
                    <a:pt x="6606257" y="83538"/>
                    <a:pt x="6642615" y="83372"/>
                    <a:pt x="6678506" y="88053"/>
                  </a:cubicBezTo>
                  <a:cubicBezTo>
                    <a:pt x="6694805" y="90179"/>
                    <a:pt x="6709610" y="99561"/>
                    <a:pt x="6725920" y="101600"/>
                  </a:cubicBezTo>
                  <a:cubicBezTo>
                    <a:pt x="6764071" y="106369"/>
                    <a:pt x="6802684" y="106115"/>
                    <a:pt x="6841066" y="108373"/>
                  </a:cubicBezTo>
                  <a:cubicBezTo>
                    <a:pt x="6937995" y="106219"/>
                    <a:pt x="7170374" y="103414"/>
                    <a:pt x="7294880" y="94827"/>
                  </a:cubicBezTo>
                  <a:cubicBezTo>
                    <a:pt x="7310807" y="93729"/>
                    <a:pt x="7326438" y="89918"/>
                    <a:pt x="7342293" y="88053"/>
                  </a:cubicBezTo>
                  <a:cubicBezTo>
                    <a:pt x="7364828" y="85402"/>
                    <a:pt x="7387448" y="83538"/>
                    <a:pt x="7410026" y="81280"/>
                  </a:cubicBezTo>
                  <a:cubicBezTo>
                    <a:pt x="7562485" y="30460"/>
                    <a:pt x="7414277" y="78131"/>
                    <a:pt x="7498080" y="54187"/>
                  </a:cubicBezTo>
                  <a:cubicBezTo>
                    <a:pt x="7523478" y="46930"/>
                    <a:pt x="7516367" y="45935"/>
                    <a:pt x="7545493" y="40640"/>
                  </a:cubicBezTo>
                  <a:cubicBezTo>
                    <a:pt x="7606134" y="29615"/>
                    <a:pt x="7645970" y="30919"/>
                    <a:pt x="7714826" y="27093"/>
                  </a:cubicBezTo>
                  <a:cubicBezTo>
                    <a:pt x="7769554" y="17972"/>
                    <a:pt x="7742435" y="24663"/>
                    <a:pt x="7796106" y="6773"/>
                  </a:cubicBezTo>
                  <a:lnTo>
                    <a:pt x="7816426" y="0"/>
                  </a:lnTo>
                  <a:lnTo>
                    <a:pt x="7918026" y="6773"/>
                  </a:lnTo>
                </a:path>
              </a:pathLst>
            </a:cu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sz="1600"/>
            </a:p>
          </p:txBody>
        </p:sp>
        <p:sp>
          <p:nvSpPr>
            <p:cNvPr id="7" name="Rectangle 6"/>
            <p:cNvSpPr/>
            <p:nvPr/>
          </p:nvSpPr>
          <p:spPr>
            <a:xfrm>
              <a:off x="514773" y="3440200"/>
              <a:ext cx="8148320" cy="392927"/>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sz="1600" dirty="0"/>
            </a:p>
          </p:txBody>
        </p:sp>
        <p:sp>
          <p:nvSpPr>
            <p:cNvPr id="8" name="TextBox 7"/>
            <p:cNvSpPr txBox="1"/>
            <p:nvPr/>
          </p:nvSpPr>
          <p:spPr>
            <a:xfrm>
              <a:off x="5946987" y="3042730"/>
              <a:ext cx="2494337" cy="338554"/>
            </a:xfrm>
            <a:prstGeom prst="rect">
              <a:avLst/>
            </a:prstGeom>
            <a:noFill/>
          </p:spPr>
          <p:txBody>
            <a:bodyPr wrap="none" rtlCol="0">
              <a:spAutoFit/>
            </a:bodyPr>
            <a:lstStyle/>
            <a:p>
              <a:pPr algn="l" rtl="0"/>
              <a:r>
                <a:rPr lang="es" sz="1600" b="0" i="0" u="none" dirty="0">
                  <a:solidFill>
                    <a:schemeClr val="accent6">
                      <a:lumMod val="60000"/>
                      <a:lumOff val="40000"/>
                    </a:schemeClr>
                  </a:solidFill>
                </a:rPr>
                <a:t>Velocidad del Sonido Alta</a:t>
              </a:r>
            </a:p>
          </p:txBody>
        </p:sp>
        <p:sp>
          <p:nvSpPr>
            <p:cNvPr id="9" name="TextBox 8"/>
            <p:cNvSpPr txBox="1"/>
            <p:nvPr/>
          </p:nvSpPr>
          <p:spPr>
            <a:xfrm>
              <a:off x="5946987" y="3413779"/>
              <a:ext cx="2561792" cy="338554"/>
            </a:xfrm>
            <a:prstGeom prst="rect">
              <a:avLst/>
            </a:prstGeom>
            <a:noFill/>
          </p:spPr>
          <p:txBody>
            <a:bodyPr wrap="none" rtlCol="0">
              <a:spAutoFit/>
            </a:bodyPr>
            <a:lstStyle/>
            <a:p>
              <a:pPr algn="l" rtl="0"/>
              <a:r>
                <a:rPr lang="es" sz="1600" b="0" i="0" u="none">
                  <a:solidFill>
                    <a:schemeClr val="accent6">
                      <a:lumMod val="60000"/>
                      <a:lumOff val="40000"/>
                    </a:schemeClr>
                  </a:solidFill>
                </a:rPr>
                <a:t>Velocidad del Sonido Baja</a:t>
              </a:r>
            </a:p>
          </p:txBody>
        </p:sp>
        <p:sp>
          <p:nvSpPr>
            <p:cNvPr id="11" name="TextBox 10"/>
            <p:cNvSpPr txBox="1"/>
            <p:nvPr/>
          </p:nvSpPr>
          <p:spPr>
            <a:xfrm>
              <a:off x="5946987" y="4359493"/>
              <a:ext cx="2984984" cy="338554"/>
            </a:xfrm>
            <a:prstGeom prst="rect">
              <a:avLst/>
            </a:prstGeom>
            <a:noFill/>
          </p:spPr>
          <p:txBody>
            <a:bodyPr wrap="none" rtlCol="0">
              <a:spAutoFit/>
            </a:bodyPr>
            <a:lstStyle/>
            <a:p>
              <a:pPr algn="l" rtl="0"/>
              <a:r>
                <a:rPr lang="es" sz="1600" b="0" i="0" u="none">
                  <a:solidFill>
                    <a:schemeClr val="accent6">
                      <a:lumMod val="60000"/>
                      <a:lumOff val="40000"/>
                    </a:schemeClr>
                  </a:solidFill>
                </a:rPr>
                <a:t>Velocidad del Sonido mas baja</a:t>
              </a:r>
            </a:p>
          </p:txBody>
        </p:sp>
        <p:sp>
          <p:nvSpPr>
            <p:cNvPr id="14" name="TextBox 13"/>
            <p:cNvSpPr txBox="1"/>
            <p:nvPr/>
          </p:nvSpPr>
          <p:spPr>
            <a:xfrm rot="3775893">
              <a:off x="3040949" y="4133477"/>
              <a:ext cx="1742785" cy="276999"/>
            </a:xfrm>
            <a:prstGeom prst="rect">
              <a:avLst/>
            </a:prstGeom>
            <a:noFill/>
          </p:spPr>
          <p:txBody>
            <a:bodyPr wrap="none" rtlCol="0">
              <a:spAutoFit/>
            </a:bodyPr>
            <a:lstStyle/>
            <a:p>
              <a:pPr algn="l" rtl="0"/>
              <a:r>
                <a:rPr lang="es" sz="1200" b="0" i="0" u="none">
                  <a:solidFill>
                    <a:schemeClr val="tx1">
                      <a:lumMod val="65000"/>
                      <a:lumOff val="35000"/>
                    </a:schemeClr>
                  </a:solidFill>
                </a:rPr>
                <a:t>Angulo de lanzamiento</a:t>
              </a:r>
            </a:p>
          </p:txBody>
        </p:sp>
        <p:cxnSp>
          <p:nvCxnSpPr>
            <p:cNvPr id="16" name="Straight Arrow Connector 15"/>
            <p:cNvCxnSpPr>
              <a:stCxn id="4" idx="40"/>
              <a:endCxn id="6" idx="20"/>
            </p:cNvCxnSpPr>
            <p:nvPr/>
          </p:nvCxnSpPr>
          <p:spPr>
            <a:xfrm>
              <a:off x="3075093" y="3014133"/>
              <a:ext cx="1106749" cy="2129890"/>
            </a:xfrm>
            <a:prstGeom prst="straightConnector1">
              <a:avLst/>
            </a:prstGeom>
            <a:ln>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a:stCxn id="4" idx="40"/>
            </p:cNvCxnSpPr>
            <p:nvPr/>
          </p:nvCxnSpPr>
          <p:spPr>
            <a:xfrm>
              <a:off x="3075093" y="3014133"/>
              <a:ext cx="223520" cy="426067"/>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3298613" y="3440200"/>
              <a:ext cx="38824" cy="42865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5962011" y="3818249"/>
              <a:ext cx="2928879" cy="338554"/>
            </a:xfrm>
            <a:prstGeom prst="rect">
              <a:avLst/>
            </a:prstGeom>
            <a:noFill/>
          </p:spPr>
          <p:txBody>
            <a:bodyPr wrap="none" rtlCol="0">
              <a:spAutoFit/>
            </a:bodyPr>
            <a:lstStyle/>
            <a:p>
              <a:pPr algn="l" rtl="0"/>
              <a:r>
                <a:rPr lang="es" sz="1600" b="0" i="0" u="none" dirty="0">
                  <a:solidFill>
                    <a:schemeClr val="accent6">
                      <a:lumMod val="60000"/>
                      <a:lumOff val="40000"/>
                    </a:schemeClr>
                  </a:solidFill>
                </a:rPr>
                <a:t>Velocidad del Sonido Mas alta</a:t>
              </a:r>
            </a:p>
          </p:txBody>
        </p:sp>
        <p:cxnSp>
          <p:nvCxnSpPr>
            <p:cNvPr id="23" name="Straight Connector 22"/>
            <p:cNvCxnSpPr/>
            <p:nvPr/>
          </p:nvCxnSpPr>
          <p:spPr>
            <a:xfrm>
              <a:off x="3337437" y="3868855"/>
              <a:ext cx="206430" cy="30367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endCxn id="6" idx="18"/>
            </p:cNvCxnSpPr>
            <p:nvPr/>
          </p:nvCxnSpPr>
          <p:spPr>
            <a:xfrm>
              <a:off x="3543867" y="4172529"/>
              <a:ext cx="35084" cy="93956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3"/>
            <a:stretch>
              <a:fillRect/>
            </a:stretch>
          </p:blipFill>
          <p:spPr>
            <a:xfrm>
              <a:off x="2132515" y="1212395"/>
              <a:ext cx="1446436" cy="1888403"/>
            </a:xfrm>
            <a:prstGeom prst="rect">
              <a:avLst/>
            </a:prstGeom>
          </p:spPr>
        </p:pic>
        <p:sp>
          <p:nvSpPr>
            <p:cNvPr id="31" name="TextBox 30"/>
            <p:cNvSpPr txBox="1"/>
            <p:nvPr/>
          </p:nvSpPr>
          <p:spPr>
            <a:xfrm>
              <a:off x="616373" y="5483425"/>
              <a:ext cx="4342856" cy="338554"/>
            </a:xfrm>
            <a:prstGeom prst="rect">
              <a:avLst/>
            </a:prstGeom>
            <a:noFill/>
          </p:spPr>
          <p:txBody>
            <a:bodyPr wrap="none" rtlCol="0">
              <a:spAutoFit/>
            </a:bodyPr>
            <a:lstStyle/>
            <a:p>
              <a:pPr algn="l" rtl="0"/>
              <a:r>
                <a:rPr lang="es" sz="1600" b="0" i="0" u="none">
                  <a:solidFill>
                    <a:schemeClr val="tx1">
                      <a:lumMod val="65000"/>
                      <a:lumOff val="35000"/>
                    </a:schemeClr>
                  </a:solidFill>
                </a:rPr>
                <a:t>Posición y profundidad verdadera del sondaje</a:t>
              </a:r>
            </a:p>
          </p:txBody>
        </p:sp>
        <p:cxnSp>
          <p:nvCxnSpPr>
            <p:cNvPr id="33" name="Straight Arrow Connector 32"/>
            <p:cNvCxnSpPr>
              <a:endCxn id="6" idx="18"/>
            </p:cNvCxnSpPr>
            <p:nvPr/>
          </p:nvCxnSpPr>
          <p:spPr>
            <a:xfrm flipV="1">
              <a:off x="2855733" y="5112092"/>
              <a:ext cx="723218" cy="335605"/>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grpSp>
      <p:sp>
        <p:nvSpPr>
          <p:cNvPr id="36" name="TextBox 35"/>
          <p:cNvSpPr txBox="1"/>
          <p:nvPr/>
        </p:nvSpPr>
        <p:spPr>
          <a:xfrm>
            <a:off x="4693906" y="1902479"/>
            <a:ext cx="4060490" cy="584775"/>
          </a:xfrm>
          <a:prstGeom prst="rect">
            <a:avLst/>
          </a:prstGeom>
          <a:noFill/>
        </p:spPr>
        <p:txBody>
          <a:bodyPr wrap="square" rtlCol="0">
            <a:spAutoFit/>
          </a:bodyPr>
          <a:lstStyle/>
          <a:p>
            <a:pPr algn="l" rtl="0"/>
            <a:r>
              <a:rPr lang="es" sz="1600" b="0" i="0" u="none" dirty="0">
                <a:solidFill>
                  <a:schemeClr val="tx1">
                    <a:lumMod val="65000"/>
                    <a:lumOff val="35000"/>
                  </a:schemeClr>
                </a:solidFill>
              </a:rPr>
              <a:t>Al aplicar un Perfil Velocidad del Sonido el sondaje puede ser corregido </a:t>
            </a:r>
          </a:p>
        </p:txBody>
      </p:sp>
    </p:spTree>
    <p:extLst>
      <p:ext uri="{BB962C8B-B14F-4D97-AF65-F5344CB8AC3E}">
        <p14:creationId xmlns:p14="http://schemas.microsoft.com/office/powerpoint/2010/main" val="857518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941949" cy="988786"/>
          </a:xfrm>
        </p:spPr>
        <p:txBody>
          <a:bodyPr/>
          <a:lstStyle/>
          <a:p>
            <a:pPr algn="l" rtl="0"/>
            <a:r>
              <a:rPr lang="es" b="0" i="0" u="none" dirty="0"/>
              <a:t>Velocidad del sonido - Valores Incorrectos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25</a:t>
            </a:fld>
            <a:endParaRPr lang="es"/>
          </a:p>
        </p:txBody>
      </p:sp>
      <p:pic>
        <p:nvPicPr>
          <p:cNvPr id="4" name="Picture 3"/>
          <p:cNvPicPr>
            <a:picLocks noChangeAspect="1"/>
          </p:cNvPicPr>
          <p:nvPr/>
        </p:nvPicPr>
        <p:blipFill>
          <a:blip r:embed="rId2"/>
          <a:stretch>
            <a:fillRect/>
          </a:stretch>
        </p:blipFill>
        <p:spPr>
          <a:xfrm>
            <a:off x="3439708" y="1601894"/>
            <a:ext cx="5570035" cy="4575386"/>
          </a:xfrm>
          <a:prstGeom prst="rect">
            <a:avLst/>
          </a:prstGeom>
        </p:spPr>
      </p:pic>
      <p:sp>
        <p:nvSpPr>
          <p:cNvPr id="5" name="TextBox 4"/>
          <p:cNvSpPr txBox="1"/>
          <p:nvPr/>
        </p:nvSpPr>
        <p:spPr>
          <a:xfrm>
            <a:off x="589282" y="2265446"/>
            <a:ext cx="2682240" cy="2862322"/>
          </a:xfrm>
          <a:prstGeom prst="rect">
            <a:avLst/>
          </a:prstGeom>
          <a:noFill/>
        </p:spPr>
        <p:txBody>
          <a:bodyPr wrap="square" rtlCol="0">
            <a:spAutoFit/>
          </a:bodyPr>
          <a:lstStyle/>
          <a:p>
            <a:pPr algn="l" rtl="0"/>
            <a:r>
              <a:rPr lang="es" b="0" i="0" u="none">
                <a:solidFill>
                  <a:schemeClr val="tx1">
                    <a:lumMod val="65000"/>
                    <a:lumOff val="35000"/>
                  </a:schemeClr>
                </a:solidFill>
              </a:rPr>
              <a:t>Usando una incorrecta velocidad del sonido resultará en errores en la medición de profundidad. </a:t>
            </a:r>
          </a:p>
          <a:p>
            <a:endParaRPr lang="es" dirty="0">
              <a:solidFill>
                <a:schemeClr val="tx1">
                  <a:lumMod val="65000"/>
                  <a:lumOff val="35000"/>
                </a:schemeClr>
              </a:solidFill>
            </a:endParaRPr>
          </a:p>
          <a:p>
            <a:pPr algn="l" rtl="0"/>
            <a:r>
              <a:rPr lang="es" b="0" i="0" u="none">
                <a:solidFill>
                  <a:schemeClr val="tx1">
                    <a:lumMod val="65000"/>
                    <a:lumOff val="35000"/>
                  </a:schemeClr>
                </a:solidFill>
              </a:rPr>
              <a:t>El error aumentará con la distancia causando el bien conocido patrón “ceño fruncido” o “cara feliz” en datos MBES. </a:t>
            </a:r>
          </a:p>
        </p:txBody>
      </p:sp>
    </p:spTree>
    <p:extLst>
      <p:ext uri="{BB962C8B-B14F-4D97-AF65-F5344CB8AC3E}">
        <p14:creationId xmlns:p14="http://schemas.microsoft.com/office/powerpoint/2010/main" val="20901056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1BCB3608-E73B-4761-9716-45021FD1EE10}" type="slidenum">
              <a:rPr>
                <a:solidFill>
                  <a:srgbClr val="F2F2F2"/>
                </a:solidFill>
              </a:rPr>
              <a:pPr algn="l" rtl="0"/>
              <a:t>26</a:t>
            </a:fld>
            <a:endParaRPr lang="es" altLang="en-US">
              <a:solidFill>
                <a:srgbClr val="F2F2F2"/>
              </a:solidFill>
            </a:endParaRPr>
          </a:p>
        </p:txBody>
      </p:sp>
      <p:pic>
        <p:nvPicPr>
          <p:cNvPr id="24581" name="Picture 2" descr="C:\Joe\MUG_Meeting\JPG\RM_-19_SV_Comparis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72" y="1295401"/>
            <a:ext cx="6255185" cy="471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347472" y="0"/>
            <a:ext cx="8288528" cy="988786"/>
          </a:xfrm>
        </p:spPr>
        <p:txBody>
          <a:bodyPr/>
          <a:lstStyle/>
          <a:p>
            <a:pPr algn="l" rtl="0"/>
            <a:r>
              <a:rPr lang="es" b="0" i="0" u="none"/>
              <a:t>Velocidad del Sonido - Sondajes Corregidos</a:t>
            </a:r>
          </a:p>
        </p:txBody>
      </p:sp>
      <p:sp>
        <p:nvSpPr>
          <p:cNvPr id="7" name="Slide Number Placeholder 2"/>
          <p:cNvSpPr txBox="1">
            <a:spLocks/>
          </p:cNvSpPr>
          <p:nvPr/>
        </p:nvSpPr>
        <p:spPr>
          <a:xfrm>
            <a:off x="347472" y="6316210"/>
            <a:ext cx="715108" cy="453571"/>
          </a:xfrm>
          <a:prstGeom prst="rect">
            <a:avLst/>
          </a:prstGeom>
        </p:spPr>
        <p:txBody>
          <a:bodyPr vert="horz" lIns="0" tIns="0" rIns="0" bIns="0" rtlCol="0" anchor="ctr" anchorCtr="0"/>
          <a:lstStyle>
            <a:defPPr>
              <a:defRPr lang="es"/>
            </a:defPPr>
            <a:lvl1pPr marL="0" algn="l" defTabSz="457200" rtl="0" eaLnBrk="1" latinLnBrk="0" hangingPunct="1">
              <a:defRPr sz="1200" kern="1200">
                <a:solidFill>
                  <a:schemeClr val="tx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rtl="0"/>
            <a:r>
              <a:rPr lang="es" b="0" i="0" u="none"/>
              <a:t>12</a:t>
            </a:r>
          </a:p>
        </p:txBody>
      </p:sp>
      <p:pic>
        <p:nvPicPr>
          <p:cNvPr id="9" name="Picture 12"/>
          <p:cNvPicPr>
            <a:picLocks noChangeAspect="1" noChangeArrowheads="1"/>
          </p:cNvPicPr>
          <p:nvPr/>
        </p:nvPicPr>
        <p:blipFill rotWithShape="1">
          <a:blip r:embed="rId4">
            <a:extLst>
              <a:ext uri="{28A0092B-C50C-407E-A947-70E740481C1C}">
                <a14:useLocalDpi xmlns:a14="http://schemas.microsoft.com/office/drawing/2010/main" val="0"/>
              </a:ext>
            </a:extLst>
          </a:blip>
          <a:srcRect l="4852" t="19144" b="7182"/>
          <a:stretch/>
        </p:blipFill>
        <p:spPr bwMode="auto">
          <a:xfrm>
            <a:off x="6762750" y="3937000"/>
            <a:ext cx="2241550" cy="207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724651" y="1780863"/>
            <a:ext cx="2279649" cy="1754326"/>
          </a:xfrm>
          <a:prstGeom prst="rect">
            <a:avLst/>
          </a:prstGeom>
          <a:noFill/>
        </p:spPr>
        <p:txBody>
          <a:bodyPr wrap="square" rtlCol="0">
            <a:spAutoFit/>
          </a:bodyPr>
          <a:lstStyle/>
          <a:p>
            <a:pPr algn="l" rtl="0"/>
            <a:r>
              <a:rPr lang="es" b="0" i="0" u="none">
                <a:solidFill>
                  <a:schemeClr val="tx1">
                    <a:lumMod val="65000"/>
                    <a:lumOff val="35000"/>
                  </a:schemeClr>
                </a:solidFill>
              </a:rPr>
              <a:t>Correctamente aplicando el perfil SV antes de editar los datos es crucial en el procesamiento de datos MBES</a:t>
            </a:r>
          </a:p>
        </p:txBody>
      </p:sp>
    </p:spTree>
    <p:extLst>
      <p:ext uri="{BB962C8B-B14F-4D97-AF65-F5344CB8AC3E}">
        <p14:creationId xmlns:p14="http://schemas.microsoft.com/office/powerpoint/2010/main" val="332527233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Precisión vs Repetibilidad</a:t>
            </a:r>
            <a:endParaRPr lang="es" dirty="0"/>
          </a:p>
        </p:txBody>
      </p:sp>
      <p:sp>
        <p:nvSpPr>
          <p:cNvPr id="5" name="Slide Number Placeholder 4"/>
          <p:cNvSpPr>
            <a:spLocks noGrp="1"/>
          </p:cNvSpPr>
          <p:nvPr>
            <p:ph type="sldNum" sz="quarter" idx="12"/>
          </p:nvPr>
        </p:nvSpPr>
        <p:spPr/>
        <p:txBody>
          <a:bodyPr/>
          <a:lstStyle/>
          <a:p>
            <a:pPr algn="l" rtl="0"/>
            <a:fld id="{20E89535-F404-4173-8888-B5EF26D453DD}" type="slidenum">
              <a:rPr/>
              <a:pPr algn="l" rtl="0"/>
              <a:t>27</a:t>
            </a:fld>
            <a:endParaRPr lang="es" altLang="en-US"/>
          </a:p>
        </p:txBody>
      </p:sp>
    </p:spTree>
    <p:extLst>
      <p:ext uri="{BB962C8B-B14F-4D97-AF65-F5344CB8AC3E}">
        <p14:creationId xmlns:p14="http://schemas.microsoft.com/office/powerpoint/2010/main" val="342664576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Precisión y Repetibilidad</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28</a:t>
            </a:fld>
            <a:endParaRPr lang="es"/>
          </a:p>
        </p:txBody>
      </p:sp>
      <p:pic>
        <p:nvPicPr>
          <p:cNvPr id="5" name="Picture 4"/>
          <p:cNvPicPr>
            <a:picLocks noChangeAspect="1"/>
          </p:cNvPicPr>
          <p:nvPr/>
        </p:nvPicPr>
        <p:blipFill rotWithShape="1">
          <a:blip r:embed="rId2"/>
          <a:srcRect t="10051"/>
          <a:stretch/>
        </p:blipFill>
        <p:spPr>
          <a:xfrm>
            <a:off x="232543" y="2410398"/>
            <a:ext cx="6177577" cy="3994031"/>
          </a:xfrm>
          <a:prstGeom prst="rect">
            <a:avLst/>
          </a:prstGeom>
        </p:spPr>
      </p:pic>
      <p:sp>
        <p:nvSpPr>
          <p:cNvPr id="6" name="TextBox 5"/>
          <p:cNvSpPr txBox="1"/>
          <p:nvPr/>
        </p:nvSpPr>
        <p:spPr>
          <a:xfrm>
            <a:off x="381435" y="1237927"/>
            <a:ext cx="3532539" cy="1077218"/>
          </a:xfrm>
          <a:prstGeom prst="rect">
            <a:avLst/>
          </a:prstGeom>
          <a:noFill/>
        </p:spPr>
        <p:txBody>
          <a:bodyPr wrap="square" rtlCol="0">
            <a:spAutoFit/>
          </a:bodyPr>
          <a:lstStyle/>
          <a:p>
            <a:pPr algn="l" rtl="0"/>
            <a:r>
              <a:rPr lang="es" sz="1600" b="0" i="0" u="none" dirty="0"/>
              <a:t>Repetibilidad </a:t>
            </a:r>
          </a:p>
          <a:p>
            <a:pPr marL="285750" indent="-285750" algn="l" rtl="0">
              <a:buFont typeface="Arial" panose="020B0604020202020204" pitchFamily="34" charset="0"/>
              <a:buChar char="•"/>
            </a:pPr>
            <a:r>
              <a:rPr lang="es" sz="1600" b="0" i="0" u="none" dirty="0"/>
              <a:t>Mide que tan cerca estan las observaciones una de otra</a:t>
            </a:r>
          </a:p>
          <a:p>
            <a:pPr marL="285750" indent="-285750" algn="l" rtl="0">
              <a:buFont typeface="Arial" panose="020B0604020202020204" pitchFamily="34" charset="0"/>
              <a:buChar char="•"/>
            </a:pPr>
            <a:r>
              <a:rPr lang="es" sz="1600" b="0" i="0" u="none" dirty="0"/>
              <a:t>La calidad de las observaciones</a:t>
            </a:r>
            <a:endParaRPr lang="es" sz="1600" dirty="0"/>
          </a:p>
        </p:txBody>
      </p:sp>
      <p:sp>
        <p:nvSpPr>
          <p:cNvPr id="7" name="TextBox 6"/>
          <p:cNvSpPr txBox="1"/>
          <p:nvPr/>
        </p:nvSpPr>
        <p:spPr>
          <a:xfrm>
            <a:off x="4044786" y="1237927"/>
            <a:ext cx="4206601" cy="830997"/>
          </a:xfrm>
          <a:prstGeom prst="rect">
            <a:avLst/>
          </a:prstGeom>
          <a:noFill/>
        </p:spPr>
        <p:txBody>
          <a:bodyPr wrap="none" rtlCol="0">
            <a:spAutoFit/>
          </a:bodyPr>
          <a:lstStyle/>
          <a:p>
            <a:pPr algn="l" rtl="0"/>
            <a:r>
              <a:rPr lang="es" sz="1600" b="0" i="0" u="none"/>
              <a:t>Precisión</a:t>
            </a:r>
          </a:p>
          <a:p>
            <a:pPr marL="285750" indent="-285750" algn="l" rtl="0">
              <a:buFont typeface="Arial" panose="020B0604020202020204" pitchFamily="34" charset="0"/>
              <a:buChar char="•"/>
            </a:pPr>
            <a:r>
              <a:rPr lang="es" sz="1600" b="0" i="0" u="none"/>
              <a:t>Medida de fiabilidad</a:t>
            </a:r>
          </a:p>
          <a:p>
            <a:pPr marL="285750" indent="-285750" algn="l" rtl="0">
              <a:buFont typeface="Arial" panose="020B0604020202020204" pitchFamily="34" charset="0"/>
              <a:buChar char="•"/>
            </a:pPr>
            <a:r>
              <a:rPr lang="es" sz="1600" b="0" i="0" u="none"/>
              <a:t>Qué tan cerca está de la respuesta “real”</a:t>
            </a:r>
            <a:endParaRPr lang="es" sz="1600" dirty="0"/>
          </a:p>
        </p:txBody>
      </p:sp>
    </p:spTree>
    <p:extLst>
      <p:ext uri="{BB962C8B-B14F-4D97-AF65-F5344CB8AC3E}">
        <p14:creationId xmlns:p14="http://schemas.microsoft.com/office/powerpoint/2010/main" val="37996968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47472" y="1398299"/>
            <a:ext cx="6840747" cy="5006130"/>
            <a:chOff x="347472" y="1398299"/>
            <a:chExt cx="6840747" cy="5006130"/>
          </a:xfrm>
        </p:grpSpPr>
        <p:pic>
          <p:nvPicPr>
            <p:cNvPr id="4" name="Picture 3"/>
            <p:cNvPicPr>
              <a:picLocks noChangeAspect="1"/>
            </p:cNvPicPr>
            <p:nvPr/>
          </p:nvPicPr>
          <p:blipFill>
            <a:blip r:embed="rId2"/>
            <a:stretch>
              <a:fillRect/>
            </a:stretch>
          </p:blipFill>
          <p:spPr>
            <a:xfrm>
              <a:off x="347472" y="1398299"/>
              <a:ext cx="6840747" cy="5006130"/>
            </a:xfrm>
            <a:prstGeom prst="rect">
              <a:avLst/>
            </a:prstGeom>
          </p:spPr>
        </p:pic>
        <p:sp>
          <p:nvSpPr>
            <p:cNvPr id="6" name="TextBox 5"/>
            <p:cNvSpPr txBox="1"/>
            <p:nvPr/>
          </p:nvSpPr>
          <p:spPr>
            <a:xfrm>
              <a:off x="786212" y="1538246"/>
              <a:ext cx="4888194" cy="369332"/>
            </a:xfrm>
            <a:prstGeom prst="rect">
              <a:avLst/>
            </a:prstGeom>
            <a:solidFill>
              <a:schemeClr val="bg1"/>
            </a:solidFill>
          </p:spPr>
          <p:txBody>
            <a:bodyPr wrap="square" rtlCol="0">
              <a:spAutoFit/>
            </a:bodyPr>
            <a:lstStyle/>
            <a:p>
              <a:r>
                <a:rPr lang="en-US" b="1" dirty="0" err="1" smtClean="0">
                  <a:solidFill>
                    <a:schemeClr val="accent6">
                      <a:lumMod val="60000"/>
                      <a:lumOff val="40000"/>
                    </a:schemeClr>
                  </a:solidFill>
                </a:rPr>
                <a:t>Distribución</a:t>
              </a:r>
              <a:r>
                <a:rPr lang="en-US" b="1" dirty="0" smtClean="0">
                  <a:solidFill>
                    <a:schemeClr val="accent6">
                      <a:lumMod val="60000"/>
                      <a:lumOff val="40000"/>
                    </a:schemeClr>
                  </a:solidFill>
                </a:rPr>
                <a:t> Normal – </a:t>
              </a:r>
              <a:r>
                <a:rPr lang="en-US" b="1" dirty="0" err="1" smtClean="0">
                  <a:solidFill>
                    <a:schemeClr val="accent6">
                      <a:lumMod val="60000"/>
                      <a:lumOff val="40000"/>
                    </a:schemeClr>
                  </a:solidFill>
                </a:rPr>
                <a:t>Desviación</a:t>
              </a:r>
              <a:r>
                <a:rPr lang="en-US" b="1" dirty="0" smtClean="0">
                  <a:solidFill>
                    <a:schemeClr val="accent6">
                      <a:lumMod val="60000"/>
                      <a:lumOff val="40000"/>
                    </a:schemeClr>
                  </a:solidFill>
                </a:rPr>
                <a:t> </a:t>
              </a:r>
              <a:r>
                <a:rPr lang="en-US" b="1" dirty="0" err="1" smtClean="0">
                  <a:solidFill>
                    <a:schemeClr val="accent6">
                      <a:lumMod val="60000"/>
                      <a:lumOff val="40000"/>
                    </a:schemeClr>
                  </a:solidFill>
                </a:rPr>
                <a:t>Estándar</a:t>
              </a:r>
              <a:endParaRPr lang="en-US" b="1" dirty="0">
                <a:solidFill>
                  <a:schemeClr val="accent6">
                    <a:lumMod val="60000"/>
                    <a:lumOff val="40000"/>
                  </a:schemeClr>
                </a:solidFill>
              </a:endParaRPr>
            </a:p>
          </p:txBody>
        </p:sp>
        <p:sp>
          <p:nvSpPr>
            <p:cNvPr id="7" name="TextBox 6"/>
            <p:cNvSpPr txBox="1"/>
            <p:nvPr/>
          </p:nvSpPr>
          <p:spPr>
            <a:xfrm>
              <a:off x="793908" y="2016791"/>
              <a:ext cx="5947873" cy="738664"/>
            </a:xfrm>
            <a:prstGeom prst="rect">
              <a:avLst/>
            </a:prstGeom>
            <a:solidFill>
              <a:schemeClr val="bg1"/>
            </a:solidFill>
          </p:spPr>
          <p:txBody>
            <a:bodyPr wrap="square" rtlCol="0">
              <a:spAutoFit/>
            </a:bodyPr>
            <a:lstStyle/>
            <a:p>
              <a:r>
                <a:rPr lang="en-US" sz="1400" dirty="0" err="1" smtClean="0"/>
                <a:t>Establece</a:t>
              </a:r>
              <a:r>
                <a:rPr lang="en-US" sz="1400" dirty="0" smtClean="0"/>
                <a:t> que:</a:t>
              </a:r>
            </a:p>
            <a:p>
              <a:r>
                <a:rPr lang="en-US" sz="1400" dirty="0" smtClean="0"/>
                <a:t>68% de </a:t>
              </a:r>
              <a:r>
                <a:rPr lang="en-US" sz="1400" dirty="0" err="1" smtClean="0"/>
                <a:t>todas</a:t>
              </a:r>
              <a:r>
                <a:rPr lang="en-US" sz="1400" dirty="0" smtClean="0"/>
                <a:t> las </a:t>
              </a:r>
              <a:r>
                <a:rPr lang="en-US" sz="1400" dirty="0" err="1" smtClean="0"/>
                <a:t>observaciones</a:t>
              </a:r>
              <a:r>
                <a:rPr lang="en-US" sz="1400" dirty="0" smtClean="0"/>
                <a:t>  </a:t>
              </a:r>
              <a:r>
                <a:rPr lang="en-US" sz="1400" dirty="0" err="1" smtClean="0"/>
                <a:t>caeran</a:t>
              </a:r>
              <a:r>
                <a:rPr lang="en-US" sz="1400" dirty="0" smtClean="0"/>
                <a:t> </a:t>
              </a:r>
              <a:r>
                <a:rPr lang="en-US" sz="1400" dirty="0" err="1" smtClean="0"/>
                <a:t>dentro</a:t>
              </a:r>
              <a:r>
                <a:rPr lang="en-US" sz="1400" dirty="0" smtClean="0"/>
                <a:t> de 1 </a:t>
              </a:r>
              <a:r>
                <a:rPr lang="el-GR" sz="1400" dirty="0" smtClean="0">
                  <a:latin typeface="Arial" panose="020B0604020202020204" pitchFamily="34" charset="0"/>
                  <a:cs typeface="Arial" panose="020B0604020202020204" pitchFamily="34" charset="0"/>
                </a:rPr>
                <a:t>σ</a:t>
              </a:r>
              <a:r>
                <a:rPr lang="en-US" sz="1400" dirty="0" smtClean="0">
                  <a:latin typeface="Arial" panose="020B0604020202020204" pitchFamily="34" charset="0"/>
                  <a:cs typeface="Arial" panose="020B0604020202020204" pitchFamily="34" charset="0"/>
                </a:rPr>
                <a:t> del </a:t>
              </a:r>
              <a:r>
                <a:rPr lang="en-US" sz="1400" dirty="0" err="1" smtClean="0">
                  <a:latin typeface="Arial" panose="020B0604020202020204" pitchFamily="34" charset="0"/>
                  <a:cs typeface="Arial" panose="020B0604020202020204" pitchFamily="34" charset="0"/>
                </a:rPr>
                <a:t>promedio</a:t>
              </a:r>
              <a:r>
                <a:rPr lang="en-US" sz="1400" dirty="0" smtClean="0">
                  <a:latin typeface="Arial" panose="020B0604020202020204" pitchFamily="34" charset="0"/>
                  <a:cs typeface="Arial" panose="020B0604020202020204" pitchFamily="34" charset="0"/>
                </a:rPr>
                <a:t>.</a:t>
              </a:r>
            </a:p>
            <a:p>
              <a:r>
                <a:rPr lang="en-US" sz="1400" dirty="0" smtClean="0">
                  <a:latin typeface="Arial" panose="020B0604020202020204" pitchFamily="34" charset="0"/>
                  <a:cs typeface="Arial" panose="020B0604020202020204" pitchFamily="34" charset="0"/>
                </a:rPr>
                <a:t>95% de </a:t>
              </a:r>
              <a:r>
                <a:rPr lang="en-US" sz="1400" dirty="0" err="1" smtClean="0">
                  <a:latin typeface="Arial" panose="020B0604020202020204" pitchFamily="34" charset="0"/>
                  <a:cs typeface="Arial" panose="020B0604020202020204" pitchFamily="34" charset="0"/>
                </a:rPr>
                <a:t>todas</a:t>
              </a:r>
              <a:r>
                <a:rPr lang="en-US" sz="1400" dirty="0" smtClean="0">
                  <a:latin typeface="Arial" panose="020B0604020202020204" pitchFamily="34" charset="0"/>
                  <a:cs typeface="Arial" panose="020B0604020202020204" pitchFamily="34" charset="0"/>
                </a:rPr>
                <a:t> las </a:t>
              </a:r>
              <a:r>
                <a:rPr lang="en-US" sz="1400" dirty="0" err="1" smtClean="0">
                  <a:latin typeface="Arial" panose="020B0604020202020204" pitchFamily="34" charset="0"/>
                  <a:cs typeface="Arial" panose="020B0604020202020204" pitchFamily="34" charset="0"/>
                </a:rPr>
                <a:t>observaciones</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caeran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dentro</a:t>
              </a:r>
              <a:r>
                <a:rPr lang="en-US" sz="1400" dirty="0" smtClean="0">
                  <a:latin typeface="Arial" panose="020B0604020202020204" pitchFamily="34" charset="0"/>
                  <a:cs typeface="Arial" panose="020B0604020202020204" pitchFamily="34" charset="0"/>
                </a:rPr>
                <a:t> de 2 </a:t>
              </a:r>
              <a:r>
                <a:rPr lang="el-GR" sz="1400" dirty="0" smtClean="0">
                  <a:latin typeface="Arial" panose="020B0604020202020204" pitchFamily="34" charset="0"/>
                  <a:cs typeface="Arial" panose="020B0604020202020204" pitchFamily="34" charset="0"/>
                </a:rPr>
                <a:t>σ</a:t>
              </a:r>
              <a:r>
                <a:rPr lang="en-US" sz="1400" dirty="0" smtClean="0">
                  <a:latin typeface="Arial" panose="020B0604020202020204" pitchFamily="34" charset="0"/>
                  <a:cs typeface="Arial" panose="020B0604020202020204" pitchFamily="34" charset="0"/>
                </a:rPr>
                <a:t> del </a:t>
              </a:r>
              <a:r>
                <a:rPr lang="en-US" sz="1400" dirty="0" err="1" smtClean="0">
                  <a:latin typeface="Arial" panose="020B0604020202020204" pitchFamily="34" charset="0"/>
                  <a:cs typeface="Arial" panose="020B0604020202020204" pitchFamily="34" charset="0"/>
                </a:rPr>
                <a:t>promedio</a:t>
              </a:r>
              <a:r>
                <a:rPr lang="en-US" sz="1400" dirty="0" smtClean="0">
                  <a:latin typeface="Arial" panose="020B0604020202020204" pitchFamily="34" charset="0"/>
                  <a:cs typeface="Arial" panose="020B0604020202020204" pitchFamily="34" charset="0"/>
                </a:rPr>
                <a:t>.</a:t>
              </a:r>
              <a:endParaRPr lang="en-US" sz="1400" dirty="0"/>
            </a:p>
          </p:txBody>
        </p:sp>
        <p:sp>
          <p:nvSpPr>
            <p:cNvPr id="8" name="TextBox 7"/>
            <p:cNvSpPr txBox="1"/>
            <p:nvPr/>
          </p:nvSpPr>
          <p:spPr>
            <a:xfrm>
              <a:off x="3392680" y="2799513"/>
              <a:ext cx="897309" cy="261610"/>
            </a:xfrm>
            <a:prstGeom prst="rect">
              <a:avLst/>
            </a:prstGeom>
            <a:solidFill>
              <a:schemeClr val="bg1"/>
            </a:solidFill>
          </p:spPr>
          <p:txBody>
            <a:bodyPr wrap="square" rtlCol="0">
              <a:spAutoFit/>
            </a:bodyPr>
            <a:lstStyle/>
            <a:p>
              <a:r>
                <a:rPr lang="en-US" sz="1100" dirty="0" err="1" smtClean="0"/>
                <a:t>Frecuencia</a:t>
              </a:r>
              <a:endParaRPr lang="en-US" sz="1100" dirty="0"/>
            </a:p>
          </p:txBody>
        </p:sp>
        <p:sp>
          <p:nvSpPr>
            <p:cNvPr id="9" name="TextBox 8"/>
            <p:cNvSpPr txBox="1"/>
            <p:nvPr/>
          </p:nvSpPr>
          <p:spPr>
            <a:xfrm>
              <a:off x="3102124" y="5387471"/>
              <a:ext cx="1340266" cy="261610"/>
            </a:xfrm>
            <a:prstGeom prst="rect">
              <a:avLst/>
            </a:prstGeom>
            <a:solidFill>
              <a:schemeClr val="bg1"/>
            </a:solidFill>
          </p:spPr>
          <p:txBody>
            <a:bodyPr wrap="square" rtlCol="0">
              <a:spAutoFit/>
            </a:bodyPr>
            <a:lstStyle/>
            <a:p>
              <a:r>
                <a:rPr lang="en-US" sz="1100" dirty="0" err="1" smtClean="0"/>
                <a:t>Magnitud</a:t>
              </a:r>
              <a:r>
                <a:rPr lang="en-US" sz="1100" dirty="0" smtClean="0"/>
                <a:t> del Error</a:t>
              </a:r>
              <a:endParaRPr lang="en-US" sz="1100" dirty="0"/>
            </a:p>
          </p:txBody>
        </p:sp>
      </p:grpSp>
      <p:sp>
        <p:nvSpPr>
          <p:cNvPr id="2" name="Title 1"/>
          <p:cNvSpPr>
            <a:spLocks noGrp="1"/>
          </p:cNvSpPr>
          <p:nvPr>
            <p:ph type="title"/>
          </p:nvPr>
        </p:nvSpPr>
        <p:spPr/>
        <p:txBody>
          <a:bodyPr/>
          <a:lstStyle/>
          <a:p>
            <a:pPr algn="l" rtl="0"/>
            <a:r>
              <a:rPr lang="es" b="0" i="0" u="none"/>
              <a:t>Distribución Normal</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29</a:t>
            </a:fld>
            <a:endParaRPr lang="es"/>
          </a:p>
        </p:txBody>
      </p:sp>
      <p:sp>
        <p:nvSpPr>
          <p:cNvPr id="5" name="TextBox 4"/>
          <p:cNvSpPr txBox="1"/>
          <p:nvPr/>
        </p:nvSpPr>
        <p:spPr>
          <a:xfrm>
            <a:off x="6633714" y="3209026"/>
            <a:ext cx="2035834" cy="1200329"/>
          </a:xfrm>
          <a:prstGeom prst="rect">
            <a:avLst/>
          </a:prstGeom>
          <a:noFill/>
        </p:spPr>
        <p:txBody>
          <a:bodyPr wrap="square" rtlCol="0">
            <a:spAutoFit/>
          </a:bodyPr>
          <a:lstStyle/>
          <a:p>
            <a:pPr algn="l" rtl="0"/>
            <a:r>
              <a:rPr lang="es" b="0" i="0" u="none"/>
              <a:t>En levantamientos siempre buscamos el 95% de confianza, lo que es 2σ</a:t>
            </a:r>
            <a:endParaRPr lang="es" dirty="0"/>
          </a:p>
        </p:txBody>
      </p:sp>
    </p:spTree>
    <p:extLst>
      <p:ext uri="{BB962C8B-B14F-4D97-AF65-F5344CB8AC3E}">
        <p14:creationId xmlns:p14="http://schemas.microsoft.com/office/powerpoint/2010/main" val="4167411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GPS - Posicionamiento</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a:t>
            </a:fld>
            <a:endParaRPr lang="es"/>
          </a:p>
        </p:txBody>
      </p:sp>
      <p:pic>
        <p:nvPicPr>
          <p:cNvPr id="5" name="Picture 4"/>
          <p:cNvPicPr>
            <a:picLocks noChangeAspect="1"/>
          </p:cNvPicPr>
          <p:nvPr/>
        </p:nvPicPr>
        <p:blipFill>
          <a:blip r:embed="rId2"/>
          <a:stretch>
            <a:fillRect/>
          </a:stretch>
        </p:blipFill>
        <p:spPr>
          <a:xfrm>
            <a:off x="347473" y="2023662"/>
            <a:ext cx="4792984" cy="3498597"/>
          </a:xfrm>
          <a:prstGeom prst="rect">
            <a:avLst/>
          </a:prstGeom>
        </p:spPr>
      </p:pic>
      <p:sp>
        <p:nvSpPr>
          <p:cNvPr id="6" name="Rectangle 5"/>
          <p:cNvSpPr/>
          <p:nvPr/>
        </p:nvSpPr>
        <p:spPr>
          <a:xfrm>
            <a:off x="5334000" y="1814915"/>
            <a:ext cx="3594847" cy="3970318"/>
          </a:xfrm>
          <a:prstGeom prst="rect">
            <a:avLst/>
          </a:prstGeom>
        </p:spPr>
        <p:txBody>
          <a:bodyPr wrap="square">
            <a:spAutoFit/>
          </a:bodyPr>
          <a:lstStyle/>
          <a:p>
            <a:pPr marL="285750" indent="-285750" algn="l" rtl="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GPS usa 24 satélites que orbitan la tierra cada 12 horas.</a:t>
            </a:r>
          </a:p>
          <a:p>
            <a:pPr marL="285750" indent="-285750" algn="l" rtl="0">
              <a:buFont typeface="Arial" panose="020B0604020202020204" pitchFamily="34" charset="0"/>
              <a:buChar char="•"/>
            </a:pPr>
            <a:endParaRPr lang="es" dirty="0">
              <a:solidFill>
                <a:schemeClr val="tx1">
                  <a:lumMod val="65000"/>
                  <a:lumOff val="35000"/>
                </a:schemeClr>
              </a:solidFill>
              <a:latin typeface="Arial" panose="020B0604020202020204" pitchFamily="34" charset="0"/>
            </a:endParaRPr>
          </a:p>
          <a:p>
            <a:pPr marL="285750" indent="-285750" algn="l" rtl="0">
              <a:buFont typeface="Arial" panose="020B0604020202020204" pitchFamily="34" charset="0"/>
              <a:buChar char="•"/>
            </a:pPr>
            <a:r>
              <a:rPr lang="es" b="0" i="0" u="none">
                <a:solidFill>
                  <a:schemeClr val="tx1">
                    <a:lumMod val="65000"/>
                    <a:lumOff val="35000"/>
                  </a:schemeClr>
                </a:solidFill>
              </a:rPr>
              <a:t>Un usuario necesita “ver” 4 satélites para obtener una fija de posición, pero mas es mejor.</a:t>
            </a:r>
          </a:p>
          <a:p>
            <a:pPr marL="285750" indent="-285750" algn="l" rtl="0">
              <a:buFont typeface="Arial" panose="020B0604020202020204" pitchFamily="34" charset="0"/>
              <a:buChar char="•"/>
            </a:pPr>
            <a:endParaRPr lang="es" dirty="0">
              <a:solidFill>
                <a:schemeClr val="tx1">
                  <a:lumMod val="65000"/>
                  <a:lumOff val="35000"/>
                </a:schemeClr>
              </a:solidFill>
            </a:endParaRPr>
          </a:p>
          <a:p>
            <a:pPr marL="285750" indent="-285750" algn="l" rtl="0">
              <a:buFont typeface="Arial" panose="020B0604020202020204" pitchFamily="34" charset="0"/>
              <a:buChar char="•"/>
            </a:pPr>
            <a:r>
              <a:rPr lang="es" b="0" i="0" u="none">
                <a:solidFill>
                  <a:schemeClr val="tx1">
                    <a:lumMod val="65000"/>
                    <a:lumOff val="35000"/>
                  </a:schemeClr>
                </a:solidFill>
              </a:rPr>
              <a:t>GPS trabaja en el datum y esferoide WGS84</a:t>
            </a:r>
          </a:p>
          <a:p>
            <a:pPr marL="285750" indent="-285750" algn="l" rtl="0">
              <a:buFont typeface="Arial" panose="020B0604020202020204" pitchFamily="34" charset="0"/>
              <a:buChar char="•"/>
            </a:pPr>
            <a:endParaRPr lang="es" dirty="0">
              <a:solidFill>
                <a:schemeClr val="tx1">
                  <a:lumMod val="65000"/>
                  <a:lumOff val="35000"/>
                </a:schemeClr>
              </a:solidFill>
            </a:endParaRPr>
          </a:p>
          <a:p>
            <a:pPr marL="285750" indent="-285750" algn="l" rtl="0">
              <a:buFont typeface="Arial" panose="020B0604020202020204" pitchFamily="34" charset="0"/>
              <a:buChar char="•"/>
            </a:pPr>
            <a:r>
              <a:rPr lang="es" b="0" i="0" u="none">
                <a:solidFill>
                  <a:schemeClr val="tx1">
                    <a:lumMod val="65000"/>
                    <a:lumOff val="35000"/>
                  </a:schemeClr>
                </a:solidFill>
              </a:rPr>
              <a:t>Rangos de precisión de posicionamiento GPS Dinámico van de 10-20m a 0.05-0.02m dependiendo del método empleado.</a:t>
            </a:r>
          </a:p>
        </p:txBody>
      </p:sp>
    </p:spTree>
    <p:extLst>
      <p:ext uri="{BB962C8B-B14F-4D97-AF65-F5344CB8AC3E}">
        <p14:creationId xmlns:p14="http://schemas.microsoft.com/office/powerpoint/2010/main" val="15867212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Sonares Monohaz</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30</a:t>
            </a:fld>
            <a:endParaRPr lang="es"/>
          </a:p>
        </p:txBody>
      </p:sp>
    </p:spTree>
    <p:extLst>
      <p:ext uri="{BB962C8B-B14F-4D97-AF65-F5344CB8AC3E}">
        <p14:creationId xmlns:p14="http://schemas.microsoft.com/office/powerpoint/2010/main" val="28668117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Ecosonda Monohaz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31</a:t>
            </a:fld>
            <a:endParaRPr lang="es"/>
          </a:p>
        </p:txBody>
      </p:sp>
      <p:sp>
        <p:nvSpPr>
          <p:cNvPr id="6" name="TextBox 5"/>
          <p:cNvSpPr txBox="1"/>
          <p:nvPr/>
        </p:nvSpPr>
        <p:spPr>
          <a:xfrm>
            <a:off x="555413" y="1823780"/>
            <a:ext cx="4111413" cy="3416320"/>
          </a:xfrm>
          <a:prstGeom prst="rect">
            <a:avLst/>
          </a:prstGeom>
          <a:noFill/>
        </p:spPr>
        <p:txBody>
          <a:bodyPr wrap="square" rtlCol="0">
            <a:spAutoFit/>
          </a:bodyPr>
          <a:lstStyle/>
          <a:p>
            <a:pPr algn="l" rtl="0"/>
            <a:r>
              <a:rPr lang="es" b="0" i="0" u="none" dirty="0">
                <a:solidFill>
                  <a:schemeClr val="tx1">
                    <a:lumMod val="65000"/>
                    <a:lumOff val="35000"/>
                  </a:schemeClr>
                </a:solidFill>
              </a:rPr>
              <a:t>Mide el tiempo de viaje desde el sonar hasta el Fondo Marino reflejado. </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El SBES puede solo tomar una medición a la vez, de ahi el Monohaz. </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El sistema típicamente “pings” varias veces por segundo. </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Velocidad del Sonido * Tiempo = Distancia</a:t>
            </a:r>
          </a:p>
          <a:p>
            <a:endParaRPr lang="es" dirty="0">
              <a:solidFill>
                <a:schemeClr val="tx1">
                  <a:lumMod val="65000"/>
                  <a:lumOff val="35000"/>
                </a:schemeClr>
              </a:solidFill>
            </a:endParaRPr>
          </a:p>
        </p:txBody>
      </p:sp>
      <p:grpSp>
        <p:nvGrpSpPr>
          <p:cNvPr id="23" name="Group 22"/>
          <p:cNvGrpSpPr/>
          <p:nvPr/>
        </p:nvGrpSpPr>
        <p:grpSpPr>
          <a:xfrm>
            <a:off x="4991947" y="3217333"/>
            <a:ext cx="3542453" cy="2628054"/>
            <a:chOff x="5378027" y="3115733"/>
            <a:chExt cx="3644053" cy="2668694"/>
          </a:xfrm>
        </p:grpSpPr>
        <p:sp>
          <p:nvSpPr>
            <p:cNvPr id="8" name="Freeform 7"/>
            <p:cNvSpPr/>
            <p:nvPr/>
          </p:nvSpPr>
          <p:spPr>
            <a:xfrm>
              <a:off x="5378027" y="3115733"/>
              <a:ext cx="3644053" cy="149169"/>
            </a:xfrm>
            <a:custGeom>
              <a:avLst/>
              <a:gdLst>
                <a:gd name="connsiteX0" fmla="*/ 0 w 3644053"/>
                <a:gd name="connsiteY0" fmla="*/ 115147 h 149169"/>
                <a:gd name="connsiteX1" fmla="*/ 216746 w 3644053"/>
                <a:gd name="connsiteY1" fmla="*/ 81280 h 149169"/>
                <a:gd name="connsiteX2" fmla="*/ 453813 w 3644053"/>
                <a:gd name="connsiteY2" fmla="*/ 121920 h 149169"/>
                <a:gd name="connsiteX3" fmla="*/ 704426 w 3644053"/>
                <a:gd name="connsiteY3" fmla="*/ 101600 h 149169"/>
                <a:gd name="connsiteX4" fmla="*/ 941493 w 3644053"/>
                <a:gd name="connsiteY4" fmla="*/ 74507 h 149169"/>
                <a:gd name="connsiteX5" fmla="*/ 1131146 w 3644053"/>
                <a:gd name="connsiteY5" fmla="*/ 128694 h 149169"/>
                <a:gd name="connsiteX6" fmla="*/ 1408853 w 3644053"/>
                <a:gd name="connsiteY6" fmla="*/ 74507 h 149169"/>
                <a:gd name="connsiteX7" fmla="*/ 1747520 w 3644053"/>
                <a:gd name="connsiteY7" fmla="*/ 108374 h 149169"/>
                <a:gd name="connsiteX8" fmla="*/ 2120053 w 3644053"/>
                <a:gd name="connsiteY8" fmla="*/ 67734 h 149169"/>
                <a:gd name="connsiteX9" fmla="*/ 2472266 w 3644053"/>
                <a:gd name="connsiteY9" fmla="*/ 149014 h 149169"/>
                <a:gd name="connsiteX10" fmla="*/ 2804160 w 3644053"/>
                <a:gd name="connsiteY10" fmla="*/ 88054 h 149169"/>
                <a:gd name="connsiteX11" fmla="*/ 3054773 w 3644053"/>
                <a:gd name="connsiteY11" fmla="*/ 81280 h 149169"/>
                <a:gd name="connsiteX12" fmla="*/ 3244426 w 3644053"/>
                <a:gd name="connsiteY12" fmla="*/ 67734 h 149169"/>
                <a:gd name="connsiteX13" fmla="*/ 3481493 w 3644053"/>
                <a:gd name="connsiteY13" fmla="*/ 0 h 149169"/>
                <a:gd name="connsiteX14" fmla="*/ 3616960 w 3644053"/>
                <a:gd name="connsiteY14" fmla="*/ 67734 h 149169"/>
                <a:gd name="connsiteX15" fmla="*/ 3644053 w 3644053"/>
                <a:gd name="connsiteY15" fmla="*/ 74507 h 14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44053" h="149169">
                  <a:moveTo>
                    <a:pt x="0" y="115147"/>
                  </a:moveTo>
                  <a:cubicBezTo>
                    <a:pt x="70555" y="97649"/>
                    <a:pt x="141111" y="80151"/>
                    <a:pt x="216746" y="81280"/>
                  </a:cubicBezTo>
                  <a:cubicBezTo>
                    <a:pt x="292381" y="82409"/>
                    <a:pt x="372533" y="118533"/>
                    <a:pt x="453813" y="121920"/>
                  </a:cubicBezTo>
                  <a:cubicBezTo>
                    <a:pt x="535093" y="125307"/>
                    <a:pt x="623146" y="109502"/>
                    <a:pt x="704426" y="101600"/>
                  </a:cubicBezTo>
                  <a:cubicBezTo>
                    <a:pt x="785706" y="93698"/>
                    <a:pt x="870373" y="69991"/>
                    <a:pt x="941493" y="74507"/>
                  </a:cubicBezTo>
                  <a:cubicBezTo>
                    <a:pt x="1012613" y="79023"/>
                    <a:pt x="1053253" y="128694"/>
                    <a:pt x="1131146" y="128694"/>
                  </a:cubicBezTo>
                  <a:cubicBezTo>
                    <a:pt x="1209039" y="128694"/>
                    <a:pt x="1306124" y="77894"/>
                    <a:pt x="1408853" y="74507"/>
                  </a:cubicBezTo>
                  <a:cubicBezTo>
                    <a:pt x="1511582" y="71120"/>
                    <a:pt x="1628987" y="109503"/>
                    <a:pt x="1747520" y="108374"/>
                  </a:cubicBezTo>
                  <a:cubicBezTo>
                    <a:pt x="1866053" y="107245"/>
                    <a:pt x="1999262" y="60961"/>
                    <a:pt x="2120053" y="67734"/>
                  </a:cubicBezTo>
                  <a:cubicBezTo>
                    <a:pt x="2240844" y="74507"/>
                    <a:pt x="2358248" y="145627"/>
                    <a:pt x="2472266" y="149014"/>
                  </a:cubicBezTo>
                  <a:cubicBezTo>
                    <a:pt x="2586284" y="152401"/>
                    <a:pt x="2707076" y="99343"/>
                    <a:pt x="2804160" y="88054"/>
                  </a:cubicBezTo>
                  <a:cubicBezTo>
                    <a:pt x="2901244" y="76765"/>
                    <a:pt x="2981396" y="84667"/>
                    <a:pt x="3054773" y="81280"/>
                  </a:cubicBezTo>
                  <a:cubicBezTo>
                    <a:pt x="3128150" y="77893"/>
                    <a:pt x="3173306" y="81281"/>
                    <a:pt x="3244426" y="67734"/>
                  </a:cubicBezTo>
                  <a:cubicBezTo>
                    <a:pt x="3315546" y="54187"/>
                    <a:pt x="3419404" y="0"/>
                    <a:pt x="3481493" y="0"/>
                  </a:cubicBezTo>
                  <a:cubicBezTo>
                    <a:pt x="3543582" y="0"/>
                    <a:pt x="3589867" y="55316"/>
                    <a:pt x="3616960" y="67734"/>
                  </a:cubicBezTo>
                  <a:cubicBezTo>
                    <a:pt x="3644053" y="80152"/>
                    <a:pt x="3644053" y="77329"/>
                    <a:pt x="3644053" y="74507"/>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9" name="Freeform 8"/>
            <p:cNvSpPr/>
            <p:nvPr/>
          </p:nvSpPr>
          <p:spPr>
            <a:xfrm>
              <a:off x="5405120" y="5540587"/>
              <a:ext cx="3616960" cy="243840"/>
            </a:xfrm>
            <a:custGeom>
              <a:avLst/>
              <a:gdLst>
                <a:gd name="connsiteX0" fmla="*/ 0 w 3616960"/>
                <a:gd name="connsiteY0" fmla="*/ 149013 h 243840"/>
                <a:gd name="connsiteX1" fmla="*/ 60960 w 3616960"/>
                <a:gd name="connsiteY1" fmla="*/ 108373 h 243840"/>
                <a:gd name="connsiteX2" fmla="*/ 81280 w 3616960"/>
                <a:gd name="connsiteY2" fmla="*/ 94826 h 243840"/>
                <a:gd name="connsiteX3" fmla="*/ 101600 w 3616960"/>
                <a:gd name="connsiteY3" fmla="*/ 74506 h 243840"/>
                <a:gd name="connsiteX4" fmla="*/ 128693 w 3616960"/>
                <a:gd name="connsiteY4" fmla="*/ 67733 h 243840"/>
                <a:gd name="connsiteX5" fmla="*/ 176107 w 3616960"/>
                <a:gd name="connsiteY5" fmla="*/ 40640 h 243840"/>
                <a:gd name="connsiteX6" fmla="*/ 203200 w 3616960"/>
                <a:gd name="connsiteY6" fmla="*/ 27093 h 243840"/>
                <a:gd name="connsiteX7" fmla="*/ 243840 w 3616960"/>
                <a:gd name="connsiteY7" fmla="*/ 6773 h 243840"/>
                <a:gd name="connsiteX8" fmla="*/ 318347 w 3616960"/>
                <a:gd name="connsiteY8" fmla="*/ 0 h 243840"/>
                <a:gd name="connsiteX9" fmla="*/ 419947 w 3616960"/>
                <a:gd name="connsiteY9" fmla="*/ 6773 h 243840"/>
                <a:gd name="connsiteX10" fmla="*/ 447040 w 3616960"/>
                <a:gd name="connsiteY10" fmla="*/ 13546 h 243840"/>
                <a:gd name="connsiteX11" fmla="*/ 487680 w 3616960"/>
                <a:gd name="connsiteY11" fmla="*/ 40640 h 243840"/>
                <a:gd name="connsiteX12" fmla="*/ 508000 w 3616960"/>
                <a:gd name="connsiteY12" fmla="*/ 47413 h 243840"/>
                <a:gd name="connsiteX13" fmla="*/ 541867 w 3616960"/>
                <a:gd name="connsiteY13" fmla="*/ 60960 h 243840"/>
                <a:gd name="connsiteX14" fmla="*/ 609600 w 3616960"/>
                <a:gd name="connsiteY14" fmla="*/ 67733 h 243840"/>
                <a:gd name="connsiteX15" fmla="*/ 826347 w 3616960"/>
                <a:gd name="connsiteY15" fmla="*/ 81280 h 243840"/>
                <a:gd name="connsiteX16" fmla="*/ 982133 w 3616960"/>
                <a:gd name="connsiteY16" fmla="*/ 81280 h 243840"/>
                <a:gd name="connsiteX17" fmla="*/ 1002453 w 3616960"/>
                <a:gd name="connsiteY17" fmla="*/ 67733 h 243840"/>
                <a:gd name="connsiteX18" fmla="*/ 1022773 w 3616960"/>
                <a:gd name="connsiteY18" fmla="*/ 60960 h 243840"/>
                <a:gd name="connsiteX19" fmla="*/ 1049867 w 3616960"/>
                <a:gd name="connsiteY19" fmla="*/ 54186 h 243840"/>
                <a:gd name="connsiteX20" fmla="*/ 1070187 w 3616960"/>
                <a:gd name="connsiteY20" fmla="*/ 47413 h 243840"/>
                <a:gd name="connsiteX21" fmla="*/ 1117600 w 3616960"/>
                <a:gd name="connsiteY21" fmla="*/ 40640 h 243840"/>
                <a:gd name="connsiteX22" fmla="*/ 1334347 w 3616960"/>
                <a:gd name="connsiteY22" fmla="*/ 47413 h 243840"/>
                <a:gd name="connsiteX23" fmla="*/ 1374987 w 3616960"/>
                <a:gd name="connsiteY23" fmla="*/ 60960 h 243840"/>
                <a:gd name="connsiteX24" fmla="*/ 1395307 w 3616960"/>
                <a:gd name="connsiteY24" fmla="*/ 67733 h 243840"/>
                <a:gd name="connsiteX25" fmla="*/ 1415627 w 3616960"/>
                <a:gd name="connsiteY25" fmla="*/ 74506 h 243840"/>
                <a:gd name="connsiteX26" fmla="*/ 1442720 w 3616960"/>
                <a:gd name="connsiteY26" fmla="*/ 81280 h 243840"/>
                <a:gd name="connsiteX27" fmla="*/ 1476587 w 3616960"/>
                <a:gd name="connsiteY27" fmla="*/ 94826 h 243840"/>
                <a:gd name="connsiteX28" fmla="*/ 1551093 w 3616960"/>
                <a:gd name="connsiteY28" fmla="*/ 108373 h 243840"/>
                <a:gd name="connsiteX29" fmla="*/ 1673013 w 3616960"/>
                <a:gd name="connsiteY29" fmla="*/ 121920 h 243840"/>
                <a:gd name="connsiteX30" fmla="*/ 1700107 w 3616960"/>
                <a:gd name="connsiteY30" fmla="*/ 128693 h 243840"/>
                <a:gd name="connsiteX31" fmla="*/ 2079413 w 3616960"/>
                <a:gd name="connsiteY31" fmla="*/ 142240 h 243840"/>
                <a:gd name="connsiteX32" fmla="*/ 2133600 w 3616960"/>
                <a:gd name="connsiteY32" fmla="*/ 149013 h 243840"/>
                <a:gd name="connsiteX33" fmla="*/ 2174240 w 3616960"/>
                <a:gd name="connsiteY33" fmla="*/ 162560 h 243840"/>
                <a:gd name="connsiteX34" fmla="*/ 2208107 w 3616960"/>
                <a:gd name="connsiteY34" fmla="*/ 169333 h 243840"/>
                <a:gd name="connsiteX35" fmla="*/ 2228427 w 3616960"/>
                <a:gd name="connsiteY35" fmla="*/ 176106 h 243840"/>
                <a:gd name="connsiteX36" fmla="*/ 2309707 w 3616960"/>
                <a:gd name="connsiteY36" fmla="*/ 182880 h 243840"/>
                <a:gd name="connsiteX37" fmla="*/ 2377440 w 3616960"/>
                <a:gd name="connsiteY37" fmla="*/ 189653 h 243840"/>
                <a:gd name="connsiteX38" fmla="*/ 2411307 w 3616960"/>
                <a:gd name="connsiteY38" fmla="*/ 196426 h 243840"/>
                <a:gd name="connsiteX39" fmla="*/ 2519680 w 3616960"/>
                <a:gd name="connsiteY39" fmla="*/ 209973 h 243840"/>
                <a:gd name="connsiteX40" fmla="*/ 2594187 w 3616960"/>
                <a:gd name="connsiteY40" fmla="*/ 230293 h 243840"/>
                <a:gd name="connsiteX41" fmla="*/ 2614507 w 3616960"/>
                <a:gd name="connsiteY41" fmla="*/ 237066 h 243840"/>
                <a:gd name="connsiteX42" fmla="*/ 2655147 w 3616960"/>
                <a:gd name="connsiteY42" fmla="*/ 243840 h 243840"/>
                <a:gd name="connsiteX43" fmla="*/ 2756747 w 3616960"/>
                <a:gd name="connsiteY43" fmla="*/ 237066 h 243840"/>
                <a:gd name="connsiteX44" fmla="*/ 2810933 w 3616960"/>
                <a:gd name="connsiteY44" fmla="*/ 223520 h 243840"/>
                <a:gd name="connsiteX45" fmla="*/ 2831253 w 3616960"/>
                <a:gd name="connsiteY45" fmla="*/ 216746 h 243840"/>
                <a:gd name="connsiteX46" fmla="*/ 3000587 w 3616960"/>
                <a:gd name="connsiteY46" fmla="*/ 209973 h 243840"/>
                <a:gd name="connsiteX47" fmla="*/ 3142827 w 3616960"/>
                <a:gd name="connsiteY47" fmla="*/ 203200 h 243840"/>
                <a:gd name="connsiteX48" fmla="*/ 3163147 w 3616960"/>
                <a:gd name="connsiteY48" fmla="*/ 196426 h 243840"/>
                <a:gd name="connsiteX49" fmla="*/ 3183467 w 3616960"/>
                <a:gd name="connsiteY49" fmla="*/ 182880 h 243840"/>
                <a:gd name="connsiteX50" fmla="*/ 3210560 w 3616960"/>
                <a:gd name="connsiteY50" fmla="*/ 176106 h 243840"/>
                <a:gd name="connsiteX51" fmla="*/ 3230880 w 3616960"/>
                <a:gd name="connsiteY51" fmla="*/ 162560 h 243840"/>
                <a:gd name="connsiteX52" fmla="*/ 3305387 w 3616960"/>
                <a:gd name="connsiteY52" fmla="*/ 142240 h 243840"/>
                <a:gd name="connsiteX53" fmla="*/ 3413760 w 3616960"/>
                <a:gd name="connsiteY53" fmla="*/ 135466 h 243840"/>
                <a:gd name="connsiteX54" fmla="*/ 3461173 w 3616960"/>
                <a:gd name="connsiteY54" fmla="*/ 121920 h 243840"/>
                <a:gd name="connsiteX55" fmla="*/ 3488267 w 3616960"/>
                <a:gd name="connsiteY55" fmla="*/ 108373 h 243840"/>
                <a:gd name="connsiteX56" fmla="*/ 3508587 w 3616960"/>
                <a:gd name="connsiteY56" fmla="*/ 94826 h 243840"/>
                <a:gd name="connsiteX57" fmla="*/ 3616960 w 3616960"/>
                <a:gd name="connsiteY57" fmla="*/ 94826 h 2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616960" h="243840">
                  <a:moveTo>
                    <a:pt x="0" y="149013"/>
                  </a:moveTo>
                  <a:lnTo>
                    <a:pt x="60960" y="108373"/>
                  </a:lnTo>
                  <a:cubicBezTo>
                    <a:pt x="67733" y="103857"/>
                    <a:pt x="75524" y="100582"/>
                    <a:pt x="81280" y="94826"/>
                  </a:cubicBezTo>
                  <a:cubicBezTo>
                    <a:pt x="88053" y="88053"/>
                    <a:pt x="93283" y="79258"/>
                    <a:pt x="101600" y="74506"/>
                  </a:cubicBezTo>
                  <a:cubicBezTo>
                    <a:pt x="109682" y="69887"/>
                    <a:pt x="119662" y="69991"/>
                    <a:pt x="128693" y="67733"/>
                  </a:cubicBezTo>
                  <a:cubicBezTo>
                    <a:pt x="210557" y="26801"/>
                    <a:pt x="109100" y="78929"/>
                    <a:pt x="176107" y="40640"/>
                  </a:cubicBezTo>
                  <a:cubicBezTo>
                    <a:pt x="184874" y="35630"/>
                    <a:pt x="194433" y="32103"/>
                    <a:pt x="203200" y="27093"/>
                  </a:cubicBezTo>
                  <a:cubicBezTo>
                    <a:pt x="221087" y="16872"/>
                    <a:pt x="223142" y="9730"/>
                    <a:pt x="243840" y="6773"/>
                  </a:cubicBezTo>
                  <a:cubicBezTo>
                    <a:pt x="268527" y="3246"/>
                    <a:pt x="293511" y="2258"/>
                    <a:pt x="318347" y="0"/>
                  </a:cubicBezTo>
                  <a:cubicBezTo>
                    <a:pt x="352214" y="2258"/>
                    <a:pt x="386192" y="3220"/>
                    <a:pt x="419947" y="6773"/>
                  </a:cubicBezTo>
                  <a:cubicBezTo>
                    <a:pt x="429205" y="7747"/>
                    <a:pt x="438714" y="9383"/>
                    <a:pt x="447040" y="13546"/>
                  </a:cubicBezTo>
                  <a:cubicBezTo>
                    <a:pt x="461602" y="20827"/>
                    <a:pt x="472234" y="35492"/>
                    <a:pt x="487680" y="40640"/>
                  </a:cubicBezTo>
                  <a:cubicBezTo>
                    <a:pt x="494453" y="42898"/>
                    <a:pt x="501315" y="44906"/>
                    <a:pt x="508000" y="47413"/>
                  </a:cubicBezTo>
                  <a:cubicBezTo>
                    <a:pt x="519385" y="51682"/>
                    <a:pt x="529944" y="58575"/>
                    <a:pt x="541867" y="60960"/>
                  </a:cubicBezTo>
                  <a:cubicBezTo>
                    <a:pt x="564117" y="65410"/>
                    <a:pt x="587065" y="65082"/>
                    <a:pt x="609600" y="67733"/>
                  </a:cubicBezTo>
                  <a:cubicBezTo>
                    <a:pt x="746488" y="83837"/>
                    <a:pt x="522337" y="69118"/>
                    <a:pt x="826347" y="81280"/>
                  </a:cubicBezTo>
                  <a:cubicBezTo>
                    <a:pt x="885653" y="101048"/>
                    <a:pt x="864270" y="96654"/>
                    <a:pt x="982133" y="81280"/>
                  </a:cubicBezTo>
                  <a:cubicBezTo>
                    <a:pt x="990205" y="80227"/>
                    <a:pt x="995172" y="71374"/>
                    <a:pt x="1002453" y="67733"/>
                  </a:cubicBezTo>
                  <a:cubicBezTo>
                    <a:pt x="1008839" y="64540"/>
                    <a:pt x="1015908" y="62921"/>
                    <a:pt x="1022773" y="60960"/>
                  </a:cubicBezTo>
                  <a:cubicBezTo>
                    <a:pt x="1031724" y="58403"/>
                    <a:pt x="1040916" y="56743"/>
                    <a:pt x="1049867" y="54186"/>
                  </a:cubicBezTo>
                  <a:cubicBezTo>
                    <a:pt x="1056732" y="52225"/>
                    <a:pt x="1063186" y="48813"/>
                    <a:pt x="1070187" y="47413"/>
                  </a:cubicBezTo>
                  <a:cubicBezTo>
                    <a:pt x="1085842" y="44282"/>
                    <a:pt x="1101796" y="42898"/>
                    <a:pt x="1117600" y="40640"/>
                  </a:cubicBezTo>
                  <a:cubicBezTo>
                    <a:pt x="1189849" y="42898"/>
                    <a:pt x="1262287" y="41724"/>
                    <a:pt x="1334347" y="47413"/>
                  </a:cubicBezTo>
                  <a:cubicBezTo>
                    <a:pt x="1348582" y="48537"/>
                    <a:pt x="1361440" y="56444"/>
                    <a:pt x="1374987" y="60960"/>
                  </a:cubicBezTo>
                  <a:lnTo>
                    <a:pt x="1395307" y="67733"/>
                  </a:lnTo>
                  <a:cubicBezTo>
                    <a:pt x="1402080" y="69991"/>
                    <a:pt x="1408701" y="72774"/>
                    <a:pt x="1415627" y="74506"/>
                  </a:cubicBezTo>
                  <a:cubicBezTo>
                    <a:pt x="1424658" y="76764"/>
                    <a:pt x="1433889" y="78336"/>
                    <a:pt x="1442720" y="81280"/>
                  </a:cubicBezTo>
                  <a:cubicBezTo>
                    <a:pt x="1454255" y="85125"/>
                    <a:pt x="1464941" y="91332"/>
                    <a:pt x="1476587" y="94826"/>
                  </a:cubicBezTo>
                  <a:cubicBezTo>
                    <a:pt x="1487204" y="98011"/>
                    <a:pt x="1542897" y="107202"/>
                    <a:pt x="1551093" y="108373"/>
                  </a:cubicBezTo>
                  <a:cubicBezTo>
                    <a:pt x="1595824" y="114763"/>
                    <a:pt x="1627021" y="117320"/>
                    <a:pt x="1673013" y="121920"/>
                  </a:cubicBezTo>
                  <a:cubicBezTo>
                    <a:pt x="1682044" y="124178"/>
                    <a:pt x="1690924" y="127163"/>
                    <a:pt x="1700107" y="128693"/>
                  </a:cubicBezTo>
                  <a:cubicBezTo>
                    <a:pt x="1815640" y="147948"/>
                    <a:pt x="2011291" y="140821"/>
                    <a:pt x="2079413" y="142240"/>
                  </a:cubicBezTo>
                  <a:cubicBezTo>
                    <a:pt x="2097475" y="144498"/>
                    <a:pt x="2115801" y="145199"/>
                    <a:pt x="2133600" y="149013"/>
                  </a:cubicBezTo>
                  <a:cubicBezTo>
                    <a:pt x="2147563" y="152005"/>
                    <a:pt x="2160238" y="159760"/>
                    <a:pt x="2174240" y="162560"/>
                  </a:cubicBezTo>
                  <a:cubicBezTo>
                    <a:pt x="2185529" y="164818"/>
                    <a:pt x="2196938" y="166541"/>
                    <a:pt x="2208107" y="169333"/>
                  </a:cubicBezTo>
                  <a:cubicBezTo>
                    <a:pt x="2215034" y="171065"/>
                    <a:pt x="2221350" y="175162"/>
                    <a:pt x="2228427" y="176106"/>
                  </a:cubicBezTo>
                  <a:cubicBezTo>
                    <a:pt x="2255376" y="179699"/>
                    <a:pt x="2282631" y="180419"/>
                    <a:pt x="2309707" y="182880"/>
                  </a:cubicBezTo>
                  <a:cubicBezTo>
                    <a:pt x="2332304" y="184934"/>
                    <a:pt x="2354949" y="186654"/>
                    <a:pt x="2377440" y="189653"/>
                  </a:cubicBezTo>
                  <a:cubicBezTo>
                    <a:pt x="2388852" y="191174"/>
                    <a:pt x="2399951" y="194533"/>
                    <a:pt x="2411307" y="196426"/>
                  </a:cubicBezTo>
                  <a:cubicBezTo>
                    <a:pt x="2491316" y="209761"/>
                    <a:pt x="2427029" y="196738"/>
                    <a:pt x="2519680" y="209973"/>
                  </a:cubicBezTo>
                  <a:cubicBezTo>
                    <a:pt x="2553192" y="214760"/>
                    <a:pt x="2560433" y="219042"/>
                    <a:pt x="2594187" y="230293"/>
                  </a:cubicBezTo>
                  <a:cubicBezTo>
                    <a:pt x="2600960" y="232551"/>
                    <a:pt x="2607464" y="235892"/>
                    <a:pt x="2614507" y="237066"/>
                  </a:cubicBezTo>
                  <a:lnTo>
                    <a:pt x="2655147" y="243840"/>
                  </a:lnTo>
                  <a:cubicBezTo>
                    <a:pt x="2689014" y="241582"/>
                    <a:pt x="2723090" y="241456"/>
                    <a:pt x="2756747" y="237066"/>
                  </a:cubicBezTo>
                  <a:cubicBezTo>
                    <a:pt x="2775208" y="234658"/>
                    <a:pt x="2793271" y="229408"/>
                    <a:pt x="2810933" y="223520"/>
                  </a:cubicBezTo>
                  <a:cubicBezTo>
                    <a:pt x="2817706" y="221262"/>
                    <a:pt x="2824131" y="217255"/>
                    <a:pt x="2831253" y="216746"/>
                  </a:cubicBezTo>
                  <a:cubicBezTo>
                    <a:pt x="2887599" y="212721"/>
                    <a:pt x="2944151" y="212427"/>
                    <a:pt x="3000587" y="209973"/>
                  </a:cubicBezTo>
                  <a:lnTo>
                    <a:pt x="3142827" y="203200"/>
                  </a:lnTo>
                  <a:cubicBezTo>
                    <a:pt x="3149600" y="200942"/>
                    <a:pt x="3156761" y="199619"/>
                    <a:pt x="3163147" y="196426"/>
                  </a:cubicBezTo>
                  <a:cubicBezTo>
                    <a:pt x="3170428" y="192785"/>
                    <a:pt x="3175985" y="186087"/>
                    <a:pt x="3183467" y="182880"/>
                  </a:cubicBezTo>
                  <a:cubicBezTo>
                    <a:pt x="3192023" y="179213"/>
                    <a:pt x="3201529" y="178364"/>
                    <a:pt x="3210560" y="176106"/>
                  </a:cubicBezTo>
                  <a:cubicBezTo>
                    <a:pt x="3217333" y="171591"/>
                    <a:pt x="3223441" y="165866"/>
                    <a:pt x="3230880" y="162560"/>
                  </a:cubicBezTo>
                  <a:cubicBezTo>
                    <a:pt x="3248227" y="154850"/>
                    <a:pt x="3285103" y="144172"/>
                    <a:pt x="3305387" y="142240"/>
                  </a:cubicBezTo>
                  <a:cubicBezTo>
                    <a:pt x="3341419" y="138808"/>
                    <a:pt x="3377636" y="137724"/>
                    <a:pt x="3413760" y="135466"/>
                  </a:cubicBezTo>
                  <a:cubicBezTo>
                    <a:pt x="3427507" y="132029"/>
                    <a:pt x="3447570" y="127750"/>
                    <a:pt x="3461173" y="121920"/>
                  </a:cubicBezTo>
                  <a:cubicBezTo>
                    <a:pt x="3470454" y="117943"/>
                    <a:pt x="3479500" y="113383"/>
                    <a:pt x="3488267" y="108373"/>
                  </a:cubicBezTo>
                  <a:cubicBezTo>
                    <a:pt x="3495335" y="104334"/>
                    <a:pt x="3500491" y="95678"/>
                    <a:pt x="3508587" y="94826"/>
                  </a:cubicBezTo>
                  <a:cubicBezTo>
                    <a:pt x="3544513" y="91044"/>
                    <a:pt x="3580836" y="94826"/>
                    <a:pt x="3616960" y="94826"/>
                  </a:cubicBezTo>
                </a:path>
              </a:pathLst>
            </a:custGeom>
            <a:no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11" name="Straight Connector 10"/>
            <p:cNvCxnSpPr/>
            <p:nvPr/>
          </p:nvCxnSpPr>
          <p:spPr>
            <a:xfrm>
              <a:off x="5716365" y="3222689"/>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902632" y="3227610"/>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114542" y="3244379"/>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6320801" y="3264471"/>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527060" y="3239536"/>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6718650" y="3225990"/>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6921610" y="3264471"/>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grpSp>
      <p:pic>
        <p:nvPicPr>
          <p:cNvPr id="2" name="Picture 1"/>
          <p:cNvPicPr>
            <a:picLocks noChangeAspect="1"/>
          </p:cNvPicPr>
          <p:nvPr/>
        </p:nvPicPr>
        <p:blipFill>
          <a:blip r:embed="rId2"/>
          <a:stretch>
            <a:fillRect/>
          </a:stretch>
        </p:blipFill>
        <p:spPr>
          <a:xfrm>
            <a:off x="5083059" y="2022081"/>
            <a:ext cx="2789142" cy="1490134"/>
          </a:xfrm>
          <a:prstGeom prst="rect">
            <a:avLst/>
          </a:prstGeom>
        </p:spPr>
      </p:pic>
      <p:sp>
        <p:nvSpPr>
          <p:cNvPr id="25" name="TextBox 24"/>
          <p:cNvSpPr txBox="1"/>
          <p:nvPr/>
        </p:nvSpPr>
        <p:spPr>
          <a:xfrm>
            <a:off x="5214924" y="5711777"/>
            <a:ext cx="1290738" cy="307777"/>
          </a:xfrm>
          <a:prstGeom prst="rect">
            <a:avLst/>
          </a:prstGeom>
          <a:noFill/>
        </p:spPr>
        <p:txBody>
          <a:bodyPr wrap="none" rtlCol="0">
            <a:spAutoFit/>
          </a:bodyPr>
          <a:lstStyle/>
          <a:p>
            <a:pPr algn="l" rtl="0"/>
            <a:r>
              <a:rPr lang="es" sz="1400" b="0" i="0" u="none">
                <a:solidFill>
                  <a:schemeClr val="tx1">
                    <a:lumMod val="65000"/>
                    <a:lumOff val="35000"/>
                  </a:schemeClr>
                </a:solidFill>
              </a:rPr>
              <a:t>Pulsos de Sonido</a:t>
            </a:r>
          </a:p>
        </p:txBody>
      </p:sp>
      <p:sp>
        <p:nvSpPr>
          <p:cNvPr id="26" name="TextBox 25"/>
          <p:cNvSpPr txBox="1"/>
          <p:nvPr/>
        </p:nvSpPr>
        <p:spPr>
          <a:xfrm>
            <a:off x="7728374" y="5845387"/>
            <a:ext cx="889987" cy="338554"/>
          </a:xfrm>
          <a:prstGeom prst="rect">
            <a:avLst/>
          </a:prstGeom>
          <a:noFill/>
        </p:spPr>
        <p:txBody>
          <a:bodyPr wrap="none" rtlCol="0">
            <a:spAutoFit/>
          </a:bodyPr>
          <a:lstStyle/>
          <a:p>
            <a:pPr algn="l" rtl="0"/>
            <a:r>
              <a:rPr lang="es" sz="1600" b="0" i="0" u="none">
                <a:solidFill>
                  <a:schemeClr val="tx1">
                    <a:lumMod val="65000"/>
                    <a:lumOff val="35000"/>
                  </a:schemeClr>
                </a:solidFill>
              </a:rPr>
              <a:t>Fondo Marino</a:t>
            </a:r>
          </a:p>
        </p:txBody>
      </p:sp>
      <p:sp>
        <p:nvSpPr>
          <p:cNvPr id="27" name="Rectangle 26"/>
          <p:cNvSpPr/>
          <p:nvPr/>
        </p:nvSpPr>
        <p:spPr>
          <a:xfrm>
            <a:off x="5475046" y="2725421"/>
            <a:ext cx="491413" cy="198120"/>
          </a:xfrm>
          <a:prstGeom prst="rect">
            <a:avLst/>
          </a:prstGeom>
          <a:solidFill>
            <a:schemeClr val="bg2"/>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sz="500" b="0" i="0" u="none"/>
              <a:t>HYPACK</a:t>
            </a:r>
          </a:p>
        </p:txBody>
      </p:sp>
    </p:spTree>
    <p:extLst>
      <p:ext uri="{BB962C8B-B14F-4D97-AF65-F5344CB8AC3E}">
        <p14:creationId xmlns:p14="http://schemas.microsoft.com/office/powerpoint/2010/main" val="35713271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Monohaz - Características del 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32</a:t>
            </a:fld>
            <a:endParaRPr lang="es"/>
          </a:p>
        </p:txBody>
      </p:sp>
      <p:pic>
        <p:nvPicPr>
          <p:cNvPr id="4" name="Picture 3"/>
          <p:cNvPicPr>
            <a:picLocks noChangeAspect="1"/>
          </p:cNvPicPr>
          <p:nvPr/>
        </p:nvPicPr>
        <p:blipFill>
          <a:blip r:embed="rId2"/>
          <a:stretch>
            <a:fillRect/>
          </a:stretch>
        </p:blipFill>
        <p:spPr>
          <a:xfrm>
            <a:off x="1544319" y="2062058"/>
            <a:ext cx="7109037" cy="3764490"/>
          </a:xfrm>
          <a:prstGeom prst="rect">
            <a:avLst/>
          </a:prstGeom>
        </p:spPr>
      </p:pic>
      <p:sp>
        <p:nvSpPr>
          <p:cNvPr id="5" name="TextBox 4"/>
          <p:cNvSpPr txBox="1"/>
          <p:nvPr/>
        </p:nvSpPr>
        <p:spPr>
          <a:xfrm>
            <a:off x="482939" y="1274690"/>
            <a:ext cx="6393204" cy="923330"/>
          </a:xfrm>
          <a:prstGeom prst="rect">
            <a:avLst/>
          </a:prstGeom>
          <a:noFill/>
        </p:spPr>
        <p:txBody>
          <a:bodyPr wrap="square" rtlCol="0">
            <a:spAutoFit/>
          </a:bodyPr>
          <a:lstStyle/>
          <a:p>
            <a:pPr algn="l" rtl="0"/>
            <a:r>
              <a:rPr lang="es" b="0" i="0" u="none">
                <a:solidFill>
                  <a:schemeClr val="tx1">
                    <a:lumMod val="65000"/>
                    <a:lumOff val="35000"/>
                  </a:schemeClr>
                </a:solidFill>
              </a:rPr>
              <a:t>A medida que el ancho del haz aumenta la huella en el fondo marino aumenta también El sondaje es el retorno más fuerte dentro de esa área</a:t>
            </a:r>
          </a:p>
        </p:txBody>
      </p:sp>
      <p:graphicFrame>
        <p:nvGraphicFramePr>
          <p:cNvPr id="6" name="Table 5"/>
          <p:cNvGraphicFramePr>
            <a:graphicFrameLocks noGrp="1"/>
          </p:cNvGraphicFramePr>
          <p:nvPr>
            <p:extLst>
              <p:ext uri="{D42A27DB-BD31-4B8C-83A1-F6EECF244321}">
                <p14:modId xmlns:p14="http://schemas.microsoft.com/office/powerpoint/2010/main" val="1930968720"/>
              </p:ext>
            </p:extLst>
          </p:nvPr>
        </p:nvGraphicFramePr>
        <p:xfrm>
          <a:off x="482939" y="2826808"/>
          <a:ext cx="2050287" cy="914400"/>
        </p:xfrm>
        <a:graphic>
          <a:graphicData uri="http://schemas.openxmlformats.org/drawingml/2006/table">
            <a:tbl>
              <a:tblPr>
                <a:tableStyleId>{5C22544A-7EE6-4342-B048-85BDC9FD1C3A}</a:tableStyleId>
              </a:tblPr>
              <a:tblGrid>
                <a:gridCol w="683429">
                  <a:extLst>
                    <a:ext uri="{9D8B030D-6E8A-4147-A177-3AD203B41FA5}">
                      <a16:colId xmlns:a16="http://schemas.microsoft.com/office/drawing/2014/main" xmlns="" val="20000"/>
                    </a:ext>
                  </a:extLst>
                </a:gridCol>
                <a:gridCol w="683429">
                  <a:extLst>
                    <a:ext uri="{9D8B030D-6E8A-4147-A177-3AD203B41FA5}">
                      <a16:colId xmlns:a16="http://schemas.microsoft.com/office/drawing/2014/main" xmlns="" val="20001"/>
                    </a:ext>
                  </a:extLst>
                </a:gridCol>
                <a:gridCol w="683429">
                  <a:extLst>
                    <a:ext uri="{9D8B030D-6E8A-4147-A177-3AD203B41FA5}">
                      <a16:colId xmlns:a16="http://schemas.microsoft.com/office/drawing/2014/main" xmlns="" val="20002"/>
                    </a:ext>
                  </a:extLst>
                </a:gridCol>
              </a:tblGrid>
              <a:tr h="182880">
                <a:tc>
                  <a:txBody>
                    <a:bodyPr/>
                    <a:lstStyle/>
                    <a:p>
                      <a:pPr algn="l" rtl="0" fontAlgn="b"/>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rtl="0" fontAlgn="b"/>
                      <a:r>
                        <a:rPr lang="es" sz="1100" b="0" i="0" u="none" strike="noStrike">
                          <a:effectLst/>
                        </a:rPr>
                        <a:t>20’ </a:t>
                      </a:r>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rtl="0" fontAlgn="b"/>
                      <a:r>
                        <a:rPr lang="es" sz="1100" b="0" i="0" u="none" strike="noStrike">
                          <a:effectLst/>
                        </a:rPr>
                        <a:t>40’</a:t>
                      </a:r>
                      <a:endParaRPr lang="es"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xmlns="" val="10000"/>
                  </a:ext>
                </a:extLst>
              </a:tr>
              <a:tr h="182880">
                <a:tc>
                  <a:txBody>
                    <a:bodyPr/>
                    <a:lstStyle/>
                    <a:p>
                      <a:pPr algn="r" rtl="0" fontAlgn="b"/>
                      <a:r>
                        <a:rPr lang="es" sz="1100" b="0" i="0" u="none" strike="noStrike">
                          <a:effectLst/>
                        </a:rPr>
                        <a:t>3 grados</a:t>
                      </a:r>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rtl="0" fontAlgn="b"/>
                      <a:r>
                        <a:rPr lang="es" sz="1100" b="0" i="0" u="none" strike="noStrike">
                          <a:effectLst/>
                        </a:rPr>
                        <a:t>1.0</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tc>
                  <a:txBody>
                    <a:bodyPr/>
                    <a:lstStyle/>
                    <a:p>
                      <a:pPr algn="ctr" rtl="0" fontAlgn="b"/>
                      <a:r>
                        <a:rPr lang="es" sz="1100" b="0" i="0" u="none" strike="noStrike">
                          <a:effectLst/>
                        </a:rPr>
                        <a:t>2.1</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extLst>
                  <a:ext uri="{0D108BD9-81ED-4DB2-BD59-A6C34878D82A}">
                    <a16:rowId xmlns:a16="http://schemas.microsoft.com/office/drawing/2014/main" xmlns="" val="10001"/>
                  </a:ext>
                </a:extLst>
              </a:tr>
              <a:tr h="182880">
                <a:tc>
                  <a:txBody>
                    <a:bodyPr/>
                    <a:lstStyle/>
                    <a:p>
                      <a:pPr algn="r" rtl="0" fontAlgn="b"/>
                      <a:r>
                        <a:rPr lang="es" sz="1100" b="0" i="0" u="none" strike="noStrike">
                          <a:effectLst/>
                        </a:rPr>
                        <a:t>5 grados</a:t>
                      </a:r>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rtl="0" fontAlgn="b"/>
                      <a:r>
                        <a:rPr lang="es" sz="1100" b="0" i="0" u="none" strike="noStrike">
                          <a:effectLst/>
                        </a:rPr>
                        <a:t>1.7</a:t>
                      </a:r>
                      <a:endParaRPr lang="es" sz="1100" b="0" i="0" u="none" strike="noStrike">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tc>
                  <a:txBody>
                    <a:bodyPr/>
                    <a:lstStyle/>
                    <a:p>
                      <a:pPr algn="ctr" rtl="0" fontAlgn="b"/>
                      <a:r>
                        <a:rPr lang="es" sz="1100" b="0" i="0" u="none" strike="noStrike">
                          <a:effectLst/>
                        </a:rPr>
                        <a:t>3.5</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extLst>
                  <a:ext uri="{0D108BD9-81ED-4DB2-BD59-A6C34878D82A}">
                    <a16:rowId xmlns:a16="http://schemas.microsoft.com/office/drawing/2014/main" xmlns="" val="10002"/>
                  </a:ext>
                </a:extLst>
              </a:tr>
              <a:tr h="182880">
                <a:tc>
                  <a:txBody>
                    <a:bodyPr/>
                    <a:lstStyle/>
                    <a:p>
                      <a:pPr algn="r" rtl="0" fontAlgn="b"/>
                      <a:r>
                        <a:rPr lang="es" sz="1100" b="0" i="0" u="none" strike="noStrike">
                          <a:effectLst/>
                        </a:rPr>
                        <a:t>8 grados</a:t>
                      </a:r>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rtl="0" fontAlgn="b"/>
                      <a:r>
                        <a:rPr lang="es" sz="1100" b="0" i="0" u="none" strike="noStrike">
                          <a:effectLst/>
                        </a:rPr>
                        <a:t>2.8</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tc>
                  <a:txBody>
                    <a:bodyPr/>
                    <a:lstStyle/>
                    <a:p>
                      <a:pPr algn="ctr" rtl="0" fontAlgn="b"/>
                      <a:r>
                        <a:rPr lang="es" sz="1100" b="0" i="0" u="none" strike="noStrike">
                          <a:effectLst/>
                        </a:rPr>
                        <a:t>5.6</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extLst>
                  <a:ext uri="{0D108BD9-81ED-4DB2-BD59-A6C34878D82A}">
                    <a16:rowId xmlns:a16="http://schemas.microsoft.com/office/drawing/2014/main" xmlns="" val="10003"/>
                  </a:ext>
                </a:extLst>
              </a:tr>
              <a:tr h="182880">
                <a:tc>
                  <a:txBody>
                    <a:bodyPr/>
                    <a:lstStyle/>
                    <a:p>
                      <a:pPr algn="r" rtl="0" fontAlgn="b"/>
                      <a:r>
                        <a:rPr lang="es" sz="1100" b="0" i="0" u="none" strike="noStrike">
                          <a:solidFill>
                            <a:srgbClr val="000000"/>
                          </a:solidFill>
                          <a:effectLst/>
                          <a:latin typeface="+mn-lt"/>
                        </a:rPr>
                        <a:t>45 grados</a:t>
                      </a:r>
                    </a:p>
                  </a:txBody>
                  <a:tcPr marL="7620" marR="7620" marT="7620" marB="0" anchor="b"/>
                </a:tc>
                <a:tc>
                  <a:txBody>
                    <a:bodyPr/>
                    <a:lstStyle/>
                    <a:p>
                      <a:pPr algn="ctr" rtl="0" fontAlgn="b"/>
                      <a:r>
                        <a:rPr lang="es" sz="1100" b="0" i="0" u="none" strike="noStrike">
                          <a:solidFill>
                            <a:srgbClr val="000000"/>
                          </a:solidFill>
                          <a:effectLst/>
                          <a:latin typeface="Calibri" panose="020F0502020204030204" pitchFamily="34" charset="0"/>
                        </a:rPr>
                        <a:t>14.1</a:t>
                      </a:r>
                    </a:p>
                  </a:txBody>
                  <a:tcPr marL="7620" marR="7620" marT="7620" marB="0" anchor="b">
                    <a:solidFill>
                      <a:schemeClr val="accent1">
                        <a:lumMod val="20000"/>
                        <a:lumOff val="80000"/>
                      </a:schemeClr>
                    </a:solidFill>
                  </a:tcPr>
                </a:tc>
                <a:tc>
                  <a:txBody>
                    <a:bodyPr/>
                    <a:lstStyle/>
                    <a:p>
                      <a:pPr algn="ctr" rtl="0" fontAlgn="b"/>
                      <a:r>
                        <a:rPr lang="es" sz="1100" b="0" i="0" u="none" strike="noStrike">
                          <a:solidFill>
                            <a:srgbClr val="000000"/>
                          </a:solidFill>
                          <a:effectLst/>
                          <a:latin typeface="Calibri" panose="020F0502020204030204" pitchFamily="34" charset="0"/>
                        </a:rPr>
                        <a:t>28.3</a:t>
                      </a:r>
                    </a:p>
                  </a:txBody>
                  <a:tcPr marL="7620" marR="7620" marT="7620" marB="0" anchor="b">
                    <a:solidFill>
                      <a:schemeClr val="accent1">
                        <a:lumMod val="20000"/>
                        <a:lumOff val="80000"/>
                      </a:schemeClr>
                    </a:solidFill>
                  </a:tcPr>
                </a:tc>
                <a:extLst>
                  <a:ext uri="{0D108BD9-81ED-4DB2-BD59-A6C34878D82A}">
                    <a16:rowId xmlns:a16="http://schemas.microsoft.com/office/drawing/2014/main" xmlns="" val="4280798466"/>
                  </a:ext>
                </a:extLst>
              </a:tr>
            </a:tbl>
          </a:graphicData>
        </a:graphic>
      </p:graphicFrame>
      <p:sp>
        <p:nvSpPr>
          <p:cNvPr id="7" name="Rectangle 6"/>
          <p:cNvSpPr/>
          <p:nvPr/>
        </p:nvSpPr>
        <p:spPr>
          <a:xfrm>
            <a:off x="1194628" y="3014330"/>
            <a:ext cx="1338598" cy="720302"/>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8" name="TextBox 7"/>
          <p:cNvSpPr txBox="1"/>
          <p:nvPr/>
        </p:nvSpPr>
        <p:spPr>
          <a:xfrm>
            <a:off x="752440" y="4035833"/>
            <a:ext cx="1547218" cy="307777"/>
          </a:xfrm>
          <a:prstGeom prst="rect">
            <a:avLst/>
          </a:prstGeom>
          <a:noFill/>
        </p:spPr>
        <p:txBody>
          <a:bodyPr wrap="none" rtlCol="0">
            <a:spAutoFit/>
          </a:bodyPr>
          <a:lstStyle/>
          <a:p>
            <a:pPr algn="l" rtl="0"/>
            <a:r>
              <a:rPr lang="es" sz="1400" b="0" i="0" u="none">
                <a:solidFill>
                  <a:schemeClr val="tx1">
                    <a:lumMod val="65000"/>
                    <a:lumOff val="35000"/>
                  </a:schemeClr>
                </a:solidFill>
              </a:rPr>
              <a:t>Radio Huella </a:t>
            </a:r>
          </a:p>
        </p:txBody>
      </p:sp>
      <p:cxnSp>
        <p:nvCxnSpPr>
          <p:cNvPr id="10" name="Straight Arrow Connector 9"/>
          <p:cNvCxnSpPr>
            <a:cxnSpLocks/>
            <a:stCxn id="8" idx="0"/>
          </p:cNvCxnSpPr>
          <p:nvPr/>
        </p:nvCxnSpPr>
        <p:spPr>
          <a:xfrm flipV="1">
            <a:off x="1526049" y="3741208"/>
            <a:ext cx="188451" cy="294625"/>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1526049" y="4343610"/>
            <a:ext cx="1007178" cy="1014097"/>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xmlns="" id="{98F6F673-5E2C-4B33-BB78-59AD77E471A8}"/>
              </a:ext>
            </a:extLst>
          </p:cNvPr>
          <p:cNvSpPr txBox="1"/>
          <p:nvPr/>
        </p:nvSpPr>
        <p:spPr>
          <a:xfrm>
            <a:off x="2162582" y="5942764"/>
            <a:ext cx="2558887" cy="646331"/>
          </a:xfrm>
          <a:prstGeom prst="rect">
            <a:avLst/>
          </a:prstGeom>
          <a:solidFill>
            <a:srgbClr val="FFFF00"/>
          </a:solidFill>
          <a:ln>
            <a:solidFill>
              <a:srgbClr val="FF0000"/>
            </a:solidFill>
          </a:ln>
        </p:spPr>
        <p:txBody>
          <a:bodyPr wrap="square" rtlCol="0">
            <a:spAutoFit/>
          </a:bodyPr>
          <a:lstStyle/>
          <a:p>
            <a:pPr algn="l" rtl="0"/>
            <a:r>
              <a:rPr lang="es" sz="1200" b="0" i="0" u="none" dirty="0">
                <a:solidFill>
                  <a:srgbClr val="FF0000"/>
                </a:solidFill>
              </a:rPr>
              <a:t>Ecosondas de pesca usan un ángulo ancho para “ver” cualquier pez en las cercanías</a:t>
            </a:r>
            <a:r>
              <a:rPr lang="es" sz="1200" b="0" i="0" u="none" dirty="0" smtClean="0">
                <a:solidFill>
                  <a:srgbClr val="FF0000"/>
                </a:solidFill>
              </a:rPr>
              <a:t>.</a:t>
            </a:r>
          </a:p>
        </p:txBody>
      </p:sp>
    </p:spTree>
    <p:extLst>
      <p:ext uri="{BB962C8B-B14F-4D97-AF65-F5344CB8AC3E}">
        <p14:creationId xmlns:p14="http://schemas.microsoft.com/office/powerpoint/2010/main" val="42530614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Monohaz - Características del 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33</a:t>
            </a:fld>
            <a:endParaRPr lang="es"/>
          </a:p>
        </p:txBody>
      </p:sp>
      <p:sp>
        <p:nvSpPr>
          <p:cNvPr id="9" name="TextBox 8"/>
          <p:cNvSpPr txBox="1"/>
          <p:nvPr/>
        </p:nvSpPr>
        <p:spPr>
          <a:xfrm>
            <a:off x="253315" y="1460767"/>
            <a:ext cx="7933556" cy="646331"/>
          </a:xfrm>
          <a:prstGeom prst="rect">
            <a:avLst/>
          </a:prstGeom>
          <a:noFill/>
        </p:spPr>
        <p:txBody>
          <a:bodyPr wrap="square" rtlCol="0">
            <a:spAutoFit/>
          </a:bodyPr>
          <a:lstStyle/>
          <a:p>
            <a:pPr algn="l" rtl="0"/>
            <a:r>
              <a:rPr lang="es" b="0" i="0" u="none" dirty="0">
                <a:solidFill>
                  <a:schemeClr val="tx1">
                    <a:lumMod val="65000"/>
                    <a:lumOff val="35000"/>
                  </a:schemeClr>
                </a:solidFill>
              </a:rPr>
              <a:t>El ancho del haz en un SBES puede severamente afectar la precisión de un sondaje reportado.  </a:t>
            </a:r>
          </a:p>
        </p:txBody>
      </p:sp>
      <p:grpSp>
        <p:nvGrpSpPr>
          <p:cNvPr id="21" name="Group 20"/>
          <p:cNvGrpSpPr/>
          <p:nvPr/>
        </p:nvGrpSpPr>
        <p:grpSpPr>
          <a:xfrm>
            <a:off x="152103" y="2599537"/>
            <a:ext cx="8634383" cy="3187721"/>
            <a:chOff x="152103" y="2599537"/>
            <a:chExt cx="8634383" cy="3187721"/>
          </a:xfrm>
        </p:grpSpPr>
        <p:grpSp>
          <p:nvGrpSpPr>
            <p:cNvPr id="6" name="Group 5"/>
            <p:cNvGrpSpPr/>
            <p:nvPr/>
          </p:nvGrpSpPr>
          <p:grpSpPr>
            <a:xfrm>
              <a:off x="152103" y="2600960"/>
              <a:ext cx="8634383" cy="3144308"/>
              <a:chOff x="152103" y="2600960"/>
              <a:chExt cx="8634383" cy="3144308"/>
            </a:xfrm>
          </p:grpSpPr>
          <p:pic>
            <p:nvPicPr>
              <p:cNvPr id="4" name="Picture 3"/>
              <p:cNvPicPr>
                <a:picLocks noChangeAspect="1"/>
              </p:cNvPicPr>
              <p:nvPr/>
            </p:nvPicPr>
            <p:blipFill>
              <a:blip r:embed="rId2"/>
              <a:stretch>
                <a:fillRect/>
              </a:stretch>
            </p:blipFill>
            <p:spPr>
              <a:xfrm>
                <a:off x="152103" y="2600960"/>
                <a:ext cx="4303067" cy="3144308"/>
              </a:xfrm>
              <a:prstGeom prst="rect">
                <a:avLst/>
              </a:prstGeom>
            </p:spPr>
          </p:pic>
          <p:pic>
            <p:nvPicPr>
              <p:cNvPr id="5" name="Picture 4"/>
              <p:cNvPicPr>
                <a:picLocks noChangeAspect="1"/>
              </p:cNvPicPr>
              <p:nvPr/>
            </p:nvPicPr>
            <p:blipFill>
              <a:blip r:embed="rId3"/>
              <a:stretch>
                <a:fillRect/>
              </a:stretch>
            </p:blipFill>
            <p:spPr>
              <a:xfrm>
                <a:off x="4455170" y="2600960"/>
                <a:ext cx="4331316" cy="3144308"/>
              </a:xfrm>
              <a:prstGeom prst="rect">
                <a:avLst/>
              </a:prstGeom>
            </p:spPr>
          </p:pic>
        </p:grpSp>
        <p:grpSp>
          <p:nvGrpSpPr>
            <p:cNvPr id="7" name="Group 6"/>
            <p:cNvGrpSpPr/>
            <p:nvPr/>
          </p:nvGrpSpPr>
          <p:grpSpPr>
            <a:xfrm>
              <a:off x="6301739" y="2788921"/>
              <a:ext cx="1508761" cy="723294"/>
              <a:chOff x="5083059" y="2022081"/>
              <a:chExt cx="2789142" cy="1490134"/>
            </a:xfrm>
          </p:grpSpPr>
          <p:pic>
            <p:nvPicPr>
              <p:cNvPr id="11" name="Picture 10"/>
              <p:cNvPicPr>
                <a:picLocks noChangeAspect="1"/>
              </p:cNvPicPr>
              <p:nvPr/>
            </p:nvPicPr>
            <p:blipFill>
              <a:blip r:embed="rId4"/>
              <a:stretch>
                <a:fillRect/>
              </a:stretch>
            </p:blipFill>
            <p:spPr>
              <a:xfrm>
                <a:off x="5083059" y="2022081"/>
                <a:ext cx="2789142" cy="1490134"/>
              </a:xfrm>
              <a:prstGeom prst="rect">
                <a:avLst/>
              </a:prstGeom>
            </p:spPr>
          </p:pic>
          <p:sp>
            <p:nvSpPr>
              <p:cNvPr id="12" name="Rectangle 11"/>
              <p:cNvSpPr/>
              <p:nvPr/>
            </p:nvSpPr>
            <p:spPr>
              <a:xfrm>
                <a:off x="5475046" y="2725421"/>
                <a:ext cx="491413" cy="198120"/>
              </a:xfrm>
              <a:prstGeom prst="rect">
                <a:avLst/>
              </a:prstGeom>
              <a:solidFill>
                <a:schemeClr val="bg2"/>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sz="500" dirty="0"/>
              </a:p>
            </p:txBody>
          </p:sp>
        </p:grpSp>
        <p:grpSp>
          <p:nvGrpSpPr>
            <p:cNvPr id="13" name="Group 12"/>
            <p:cNvGrpSpPr/>
            <p:nvPr/>
          </p:nvGrpSpPr>
          <p:grpSpPr>
            <a:xfrm>
              <a:off x="1970423" y="2816749"/>
              <a:ext cx="1508761" cy="723294"/>
              <a:chOff x="5083059" y="2022081"/>
              <a:chExt cx="2789142" cy="1490134"/>
            </a:xfrm>
          </p:grpSpPr>
          <p:pic>
            <p:nvPicPr>
              <p:cNvPr id="14" name="Picture 13"/>
              <p:cNvPicPr>
                <a:picLocks noChangeAspect="1"/>
              </p:cNvPicPr>
              <p:nvPr/>
            </p:nvPicPr>
            <p:blipFill>
              <a:blip r:embed="rId4"/>
              <a:stretch>
                <a:fillRect/>
              </a:stretch>
            </p:blipFill>
            <p:spPr>
              <a:xfrm>
                <a:off x="5083059" y="2022081"/>
                <a:ext cx="2789142" cy="1490134"/>
              </a:xfrm>
              <a:prstGeom prst="rect">
                <a:avLst/>
              </a:prstGeom>
            </p:spPr>
          </p:pic>
          <p:sp>
            <p:nvSpPr>
              <p:cNvPr id="15" name="Rectangle 14"/>
              <p:cNvSpPr/>
              <p:nvPr/>
            </p:nvSpPr>
            <p:spPr>
              <a:xfrm>
                <a:off x="5475046" y="2725421"/>
                <a:ext cx="491413" cy="198120"/>
              </a:xfrm>
              <a:prstGeom prst="rect">
                <a:avLst/>
              </a:prstGeom>
              <a:solidFill>
                <a:schemeClr val="bg2"/>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sz="500" dirty="0"/>
              </a:p>
            </p:txBody>
          </p:sp>
        </p:grpSp>
        <p:sp>
          <p:nvSpPr>
            <p:cNvPr id="8" name="TextBox 7"/>
            <p:cNvSpPr txBox="1"/>
            <p:nvPr/>
          </p:nvSpPr>
          <p:spPr>
            <a:xfrm>
              <a:off x="152103" y="2600960"/>
              <a:ext cx="2138170" cy="338554"/>
            </a:xfrm>
            <a:prstGeom prst="rect">
              <a:avLst/>
            </a:prstGeom>
            <a:solidFill>
              <a:schemeClr val="bg1"/>
            </a:solidFill>
          </p:spPr>
          <p:txBody>
            <a:bodyPr wrap="square" rtlCol="0">
              <a:spAutoFit/>
            </a:bodyPr>
            <a:lstStyle/>
            <a:p>
              <a:r>
                <a:rPr lang="en-US" sz="1600" dirty="0" smtClean="0"/>
                <a:t>Sistema </a:t>
              </a:r>
              <a:r>
                <a:rPr lang="en-US" sz="1600" dirty="0" err="1" smtClean="0"/>
                <a:t>Haz</a:t>
              </a:r>
              <a:r>
                <a:rPr lang="en-US" sz="1600" dirty="0" smtClean="0"/>
                <a:t> Ancho</a:t>
              </a:r>
              <a:endParaRPr lang="en-US" sz="1600" dirty="0"/>
            </a:p>
          </p:txBody>
        </p:sp>
        <p:sp>
          <p:nvSpPr>
            <p:cNvPr id="16" name="TextBox 15"/>
            <p:cNvSpPr txBox="1"/>
            <p:nvPr/>
          </p:nvSpPr>
          <p:spPr>
            <a:xfrm>
              <a:off x="4517583" y="2599537"/>
              <a:ext cx="2138170" cy="338554"/>
            </a:xfrm>
            <a:prstGeom prst="rect">
              <a:avLst/>
            </a:prstGeom>
            <a:solidFill>
              <a:schemeClr val="bg1"/>
            </a:solidFill>
          </p:spPr>
          <p:txBody>
            <a:bodyPr wrap="square" rtlCol="0">
              <a:spAutoFit/>
            </a:bodyPr>
            <a:lstStyle/>
            <a:p>
              <a:r>
                <a:rPr lang="en-US" sz="1600" dirty="0" smtClean="0"/>
                <a:t>Sistema </a:t>
              </a:r>
              <a:r>
                <a:rPr lang="en-US" sz="1600" dirty="0" err="1" smtClean="0"/>
                <a:t>Haz</a:t>
              </a:r>
              <a:r>
                <a:rPr lang="en-US" sz="1600" dirty="0" smtClean="0"/>
                <a:t> </a:t>
              </a:r>
              <a:r>
                <a:rPr lang="en-US" sz="1600" dirty="0" err="1" smtClean="0"/>
                <a:t>Angosto</a:t>
              </a:r>
              <a:endParaRPr lang="en-US" sz="1600" dirty="0"/>
            </a:p>
          </p:txBody>
        </p:sp>
        <p:sp>
          <p:nvSpPr>
            <p:cNvPr id="17" name="TextBox 16"/>
            <p:cNvSpPr txBox="1"/>
            <p:nvPr/>
          </p:nvSpPr>
          <p:spPr>
            <a:xfrm>
              <a:off x="3328186" y="4641379"/>
              <a:ext cx="960275" cy="600164"/>
            </a:xfrm>
            <a:prstGeom prst="rect">
              <a:avLst/>
            </a:prstGeom>
            <a:solidFill>
              <a:schemeClr val="bg1"/>
            </a:solidFill>
          </p:spPr>
          <p:txBody>
            <a:bodyPr wrap="square" rtlCol="0">
              <a:spAutoFit/>
            </a:bodyPr>
            <a:lstStyle/>
            <a:p>
              <a:r>
                <a:rPr lang="en-US" sz="1100" dirty="0" err="1" smtClean="0"/>
                <a:t>Medición</a:t>
              </a:r>
              <a:r>
                <a:rPr lang="en-US" sz="1100" dirty="0" smtClean="0"/>
                <a:t> de </a:t>
              </a:r>
              <a:r>
                <a:rPr lang="en-US" sz="1100" dirty="0" err="1" smtClean="0"/>
                <a:t>Profundidad</a:t>
              </a:r>
              <a:r>
                <a:rPr lang="en-US" sz="1100" dirty="0" smtClean="0"/>
                <a:t> </a:t>
              </a:r>
              <a:r>
                <a:rPr lang="en-US" sz="1100" dirty="0" err="1" smtClean="0"/>
                <a:t>Ecosonda</a:t>
              </a:r>
              <a:r>
                <a:rPr lang="en-US" sz="1100" dirty="0" smtClean="0"/>
                <a:t>.</a:t>
              </a:r>
              <a:endParaRPr lang="en-US" sz="1100" dirty="0"/>
            </a:p>
          </p:txBody>
        </p:sp>
        <p:sp>
          <p:nvSpPr>
            <p:cNvPr id="18" name="TextBox 17"/>
            <p:cNvSpPr txBox="1"/>
            <p:nvPr/>
          </p:nvSpPr>
          <p:spPr>
            <a:xfrm>
              <a:off x="1771426" y="5349253"/>
              <a:ext cx="1399064" cy="430887"/>
            </a:xfrm>
            <a:prstGeom prst="rect">
              <a:avLst/>
            </a:prstGeom>
            <a:solidFill>
              <a:schemeClr val="bg1"/>
            </a:solidFill>
          </p:spPr>
          <p:txBody>
            <a:bodyPr wrap="square" rtlCol="0">
              <a:spAutoFit/>
            </a:bodyPr>
            <a:lstStyle/>
            <a:p>
              <a:r>
                <a:rPr lang="en-US" sz="1100" dirty="0" err="1" smtClean="0"/>
                <a:t>Posición</a:t>
              </a:r>
              <a:r>
                <a:rPr lang="en-US" sz="1100" dirty="0" smtClean="0"/>
                <a:t> </a:t>
              </a:r>
              <a:r>
                <a:rPr lang="en-US" sz="1100" dirty="0" err="1" smtClean="0"/>
                <a:t>asumida</a:t>
              </a:r>
              <a:r>
                <a:rPr lang="en-US" sz="1100" dirty="0" smtClean="0"/>
                <a:t> de la </a:t>
              </a:r>
              <a:r>
                <a:rPr lang="en-US" sz="1100" dirty="0" err="1" smtClean="0"/>
                <a:t>Medición</a:t>
              </a:r>
              <a:r>
                <a:rPr lang="en-US" sz="1100" dirty="0" smtClean="0"/>
                <a:t>.</a:t>
              </a:r>
              <a:endParaRPr lang="en-US" sz="1100" dirty="0"/>
            </a:p>
          </p:txBody>
        </p:sp>
        <p:sp>
          <p:nvSpPr>
            <p:cNvPr id="19" name="TextBox 18"/>
            <p:cNvSpPr txBox="1"/>
            <p:nvPr/>
          </p:nvSpPr>
          <p:spPr>
            <a:xfrm>
              <a:off x="7659484" y="4648497"/>
              <a:ext cx="960275" cy="600164"/>
            </a:xfrm>
            <a:prstGeom prst="rect">
              <a:avLst/>
            </a:prstGeom>
            <a:solidFill>
              <a:schemeClr val="bg1"/>
            </a:solidFill>
          </p:spPr>
          <p:txBody>
            <a:bodyPr wrap="square" rtlCol="0">
              <a:spAutoFit/>
            </a:bodyPr>
            <a:lstStyle/>
            <a:p>
              <a:r>
                <a:rPr lang="en-US" sz="1100" dirty="0" err="1" smtClean="0"/>
                <a:t>Medición</a:t>
              </a:r>
              <a:r>
                <a:rPr lang="en-US" sz="1100" dirty="0" smtClean="0"/>
                <a:t> de </a:t>
              </a:r>
              <a:r>
                <a:rPr lang="en-US" sz="1100" dirty="0" err="1" smtClean="0"/>
                <a:t>Profundidad</a:t>
              </a:r>
              <a:r>
                <a:rPr lang="en-US" sz="1100" dirty="0" smtClean="0"/>
                <a:t> </a:t>
              </a:r>
              <a:r>
                <a:rPr lang="en-US" sz="1100" dirty="0" err="1" smtClean="0"/>
                <a:t>Ecosonda</a:t>
              </a:r>
              <a:r>
                <a:rPr lang="en-US" sz="1100" dirty="0" smtClean="0"/>
                <a:t>.</a:t>
              </a:r>
              <a:endParaRPr lang="en-US" sz="1100" dirty="0"/>
            </a:p>
          </p:txBody>
        </p:sp>
        <p:sp>
          <p:nvSpPr>
            <p:cNvPr id="20" name="TextBox 19"/>
            <p:cNvSpPr txBox="1"/>
            <p:nvPr/>
          </p:nvSpPr>
          <p:spPr>
            <a:xfrm>
              <a:off x="6068540" y="5356371"/>
              <a:ext cx="1399064" cy="430887"/>
            </a:xfrm>
            <a:prstGeom prst="rect">
              <a:avLst/>
            </a:prstGeom>
            <a:solidFill>
              <a:schemeClr val="bg1"/>
            </a:solidFill>
          </p:spPr>
          <p:txBody>
            <a:bodyPr wrap="square" rtlCol="0">
              <a:spAutoFit/>
            </a:bodyPr>
            <a:lstStyle/>
            <a:p>
              <a:r>
                <a:rPr lang="en-US" sz="1100" dirty="0" err="1" smtClean="0"/>
                <a:t>Posición</a:t>
              </a:r>
              <a:r>
                <a:rPr lang="en-US" sz="1100" dirty="0" smtClean="0"/>
                <a:t> </a:t>
              </a:r>
              <a:r>
                <a:rPr lang="en-US" sz="1100" dirty="0" err="1" smtClean="0"/>
                <a:t>asumida</a:t>
              </a:r>
              <a:r>
                <a:rPr lang="en-US" sz="1100" dirty="0" smtClean="0"/>
                <a:t> de la </a:t>
              </a:r>
              <a:r>
                <a:rPr lang="en-US" sz="1100" dirty="0" err="1" smtClean="0"/>
                <a:t>Medición</a:t>
              </a:r>
              <a:r>
                <a:rPr lang="en-US" sz="1100" dirty="0" smtClean="0"/>
                <a:t>.</a:t>
              </a:r>
              <a:endParaRPr lang="en-US" sz="1100" dirty="0"/>
            </a:p>
          </p:txBody>
        </p:sp>
      </p:grpSp>
      <p:sp>
        <p:nvSpPr>
          <p:cNvPr id="10" name="TextBox 9"/>
          <p:cNvSpPr txBox="1"/>
          <p:nvPr/>
        </p:nvSpPr>
        <p:spPr>
          <a:xfrm>
            <a:off x="3394959" y="5515984"/>
            <a:ext cx="2267857" cy="1077218"/>
          </a:xfrm>
          <a:prstGeom prst="rect">
            <a:avLst/>
          </a:prstGeom>
          <a:solidFill>
            <a:srgbClr val="FFFF00"/>
          </a:solidFill>
          <a:ln>
            <a:solidFill>
              <a:srgbClr val="FF0000"/>
            </a:solidFill>
          </a:ln>
        </p:spPr>
        <p:txBody>
          <a:bodyPr wrap="square" rtlCol="0">
            <a:spAutoFit/>
          </a:bodyPr>
          <a:lstStyle/>
          <a:p>
            <a:pPr algn="l" rtl="0"/>
            <a:r>
              <a:rPr lang="es" sz="1600" b="0" i="0" u="none" dirty="0">
                <a:solidFill>
                  <a:srgbClr val="FF0000"/>
                </a:solidFill>
              </a:rPr>
              <a:t>Ecosondas de pesca usan un ángulo ancho para “ver” cualquier pez en las cercanías.</a:t>
            </a:r>
          </a:p>
        </p:txBody>
      </p:sp>
    </p:spTree>
    <p:extLst>
      <p:ext uri="{BB962C8B-B14F-4D97-AF65-F5344CB8AC3E}">
        <p14:creationId xmlns:p14="http://schemas.microsoft.com/office/powerpoint/2010/main" val="4867668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Datos Ecograma Monohaz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34</a:t>
            </a:fld>
            <a:endParaRPr lang="es"/>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13"/>
          <a:stretch/>
        </p:blipFill>
        <p:spPr bwMode="auto">
          <a:xfrm>
            <a:off x="347472" y="1706880"/>
            <a:ext cx="8071702" cy="2827867"/>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pic>
      <p:sp>
        <p:nvSpPr>
          <p:cNvPr id="5" name="Text Box 3"/>
          <p:cNvSpPr txBox="1">
            <a:spLocks noChangeArrowheads="1"/>
          </p:cNvSpPr>
          <p:nvPr/>
        </p:nvSpPr>
        <p:spPr bwMode="auto">
          <a:xfrm>
            <a:off x="347472" y="4734680"/>
            <a:ext cx="8077917" cy="586957"/>
          </a:xfrm>
          <a:prstGeom prst="rect">
            <a:avLst/>
          </a:prstGeom>
          <a:noFill/>
          <a:ln w="9525">
            <a:noFill/>
            <a:round/>
            <a:headEnd/>
            <a:tailEnd/>
          </a:ln>
          <a:effectLst/>
        </p:spPr>
        <p:txBody>
          <a:bodyPr wrap="square" lIns="90000" tIns="46800" rIns="90000" bIns="46800">
            <a:spAutoFit/>
          </a:bodyPr>
          <a:lstStyle/>
          <a:p>
            <a:pPr algn="l" rtl="0">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s" sz="1600" b="0" i="0" u="none">
                <a:solidFill>
                  <a:schemeClr val="bg2"/>
                </a:solidFill>
                <a:latin typeface="Arial" charset="0"/>
                <a:ea typeface="Microsoft YaHei" charset="-122"/>
              </a:rPr>
              <a:t>Datos Ecograma:  </a:t>
            </a:r>
            <a:r>
              <a:rPr lang="es" sz="1600" b="0" i="0" u="none">
                <a:solidFill>
                  <a:schemeClr val="tx1">
                    <a:lumMod val="65000"/>
                    <a:lumOff val="35000"/>
                  </a:schemeClr>
                </a:solidFill>
                <a:latin typeface="Arial" charset="0"/>
                <a:ea typeface="Microsoft YaHei" charset="-122"/>
              </a:rPr>
              <a:t>Usado para mostrar los datos acústicos por cada ping desde ecosondas con capacidad de red.  Datos de ping acústico pueden ser usados para corregir la profundidad del fondo detectado.</a:t>
            </a:r>
          </a:p>
        </p:txBody>
      </p:sp>
    </p:spTree>
    <p:extLst>
      <p:ext uri="{BB962C8B-B14F-4D97-AF65-F5344CB8AC3E}">
        <p14:creationId xmlns:p14="http://schemas.microsoft.com/office/powerpoint/2010/main" val="23659266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6528671" cy="988786"/>
          </a:xfrm>
        </p:spPr>
        <p:txBody>
          <a:bodyPr/>
          <a:lstStyle/>
          <a:p>
            <a:pPr algn="l" rtl="0"/>
            <a:r>
              <a:rPr lang="es" b="0" i="0" u="none"/>
              <a:t>SBES en HYPACK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35</a:t>
            </a:fld>
            <a:endParaRPr lang="es"/>
          </a:p>
        </p:txBody>
      </p:sp>
      <p:pic>
        <p:nvPicPr>
          <p:cNvPr id="4" name="Picture 3"/>
          <p:cNvPicPr>
            <a:picLocks noChangeAspect="1"/>
          </p:cNvPicPr>
          <p:nvPr/>
        </p:nvPicPr>
        <p:blipFill>
          <a:blip r:embed="rId2"/>
          <a:stretch>
            <a:fillRect/>
          </a:stretch>
        </p:blipFill>
        <p:spPr>
          <a:xfrm>
            <a:off x="347472" y="1931531"/>
            <a:ext cx="7821168" cy="4235955"/>
          </a:xfrm>
          <a:prstGeom prst="rect">
            <a:avLst/>
          </a:prstGeom>
          <a:ln>
            <a:solidFill>
              <a:schemeClr val="tx1">
                <a:lumMod val="65000"/>
                <a:lumOff val="35000"/>
              </a:schemeClr>
            </a:solidFill>
          </a:ln>
        </p:spPr>
      </p:pic>
      <p:sp>
        <p:nvSpPr>
          <p:cNvPr id="5" name="TextBox 4"/>
          <p:cNvSpPr txBox="1"/>
          <p:nvPr/>
        </p:nvSpPr>
        <p:spPr>
          <a:xfrm>
            <a:off x="347472" y="1324085"/>
            <a:ext cx="6040949" cy="646331"/>
          </a:xfrm>
          <a:prstGeom prst="rect">
            <a:avLst/>
          </a:prstGeom>
          <a:noFill/>
        </p:spPr>
        <p:txBody>
          <a:bodyPr wrap="none" rtlCol="0">
            <a:spAutoFit/>
          </a:bodyPr>
          <a:lstStyle/>
          <a:p>
            <a:pPr algn="l" rtl="0"/>
            <a:r>
              <a:rPr lang="es" b="0" i="0" u="none" dirty="0">
                <a:solidFill>
                  <a:schemeClr val="tx1">
                    <a:lumMod val="65000"/>
                    <a:lumOff val="35000"/>
                  </a:schemeClr>
                </a:solidFill>
              </a:rPr>
              <a:t>Planeando y conduciendo un levantamiento en HYPACK </a:t>
            </a:r>
            <a:endParaRPr lang="es" b="0" i="0" u="none" dirty="0" smtClean="0">
              <a:solidFill>
                <a:schemeClr val="tx1">
                  <a:lumMod val="65000"/>
                  <a:lumOff val="35000"/>
                </a:schemeClr>
              </a:solidFill>
            </a:endParaRPr>
          </a:p>
          <a:p>
            <a:pPr algn="l" rtl="0"/>
            <a:r>
              <a:rPr lang="es" b="0" i="0" u="none" dirty="0" smtClean="0">
                <a:solidFill>
                  <a:schemeClr val="tx1">
                    <a:lumMod val="65000"/>
                    <a:lumOff val="35000"/>
                  </a:schemeClr>
                </a:solidFill>
              </a:rPr>
              <a:t>comienza </a:t>
            </a:r>
            <a:r>
              <a:rPr lang="es" b="0" i="0" u="none" dirty="0">
                <a:solidFill>
                  <a:schemeClr val="tx1">
                    <a:lumMod val="65000"/>
                    <a:lumOff val="35000"/>
                  </a:schemeClr>
                </a:solidFill>
              </a:rPr>
              <a:t>y termina en la Ventana </a:t>
            </a:r>
            <a:r>
              <a:rPr lang="es" b="0" i="0" u="none" dirty="0" smtClean="0">
                <a:solidFill>
                  <a:schemeClr val="tx1">
                    <a:lumMod val="65000"/>
                    <a:lumOff val="35000"/>
                  </a:schemeClr>
                </a:solidFill>
              </a:rPr>
              <a:t>Principal.</a:t>
            </a:r>
            <a:endParaRPr lang="es" b="0" i="0" u="none" dirty="0">
              <a:solidFill>
                <a:schemeClr val="tx1">
                  <a:lumMod val="65000"/>
                  <a:lumOff val="35000"/>
                </a:schemeClr>
              </a:solidFill>
            </a:endParaRPr>
          </a:p>
        </p:txBody>
      </p:sp>
    </p:spTree>
    <p:extLst>
      <p:ext uri="{BB962C8B-B14F-4D97-AF65-F5344CB8AC3E}">
        <p14:creationId xmlns:p14="http://schemas.microsoft.com/office/powerpoint/2010/main" val="35729297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SBES en HYPACK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36</a:t>
            </a:fld>
            <a:endParaRPr lang="es"/>
          </a:p>
        </p:txBody>
      </p:sp>
      <p:pic>
        <p:nvPicPr>
          <p:cNvPr id="4" name="Picture 3"/>
          <p:cNvPicPr>
            <a:picLocks noChangeAspect="1"/>
          </p:cNvPicPr>
          <p:nvPr/>
        </p:nvPicPr>
        <p:blipFill>
          <a:blip r:embed="rId2"/>
          <a:stretch>
            <a:fillRect/>
          </a:stretch>
        </p:blipFill>
        <p:spPr>
          <a:xfrm>
            <a:off x="347472" y="1857046"/>
            <a:ext cx="7838342" cy="4244235"/>
          </a:xfrm>
          <a:prstGeom prst="rect">
            <a:avLst/>
          </a:prstGeom>
          <a:ln>
            <a:solidFill>
              <a:schemeClr val="tx1">
                <a:lumMod val="65000"/>
                <a:lumOff val="35000"/>
              </a:schemeClr>
            </a:solidFill>
          </a:ln>
        </p:spPr>
      </p:pic>
      <p:sp>
        <p:nvSpPr>
          <p:cNvPr id="5" name="TextBox 4"/>
          <p:cNvSpPr txBox="1"/>
          <p:nvPr/>
        </p:nvSpPr>
        <p:spPr>
          <a:xfrm>
            <a:off x="347472" y="1238250"/>
            <a:ext cx="8081420" cy="369332"/>
          </a:xfrm>
          <a:prstGeom prst="rect">
            <a:avLst/>
          </a:prstGeom>
          <a:noFill/>
        </p:spPr>
        <p:txBody>
          <a:bodyPr wrap="square" rtlCol="0">
            <a:spAutoFit/>
          </a:bodyPr>
          <a:lstStyle/>
          <a:p>
            <a:pPr algn="l" rtl="0"/>
            <a:r>
              <a:rPr lang="es" b="0" i="0" u="none">
                <a:solidFill>
                  <a:schemeClr val="tx1">
                    <a:lumMod val="65000"/>
                    <a:lumOff val="35000"/>
                  </a:schemeClr>
                </a:solidFill>
              </a:rPr>
              <a:t>Usando el programa SBMAX64, editar jamás había sido mas fácil</a:t>
            </a:r>
          </a:p>
        </p:txBody>
      </p:sp>
    </p:spTree>
    <p:extLst>
      <p:ext uri="{BB962C8B-B14F-4D97-AF65-F5344CB8AC3E}">
        <p14:creationId xmlns:p14="http://schemas.microsoft.com/office/powerpoint/2010/main" val="39359741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Sonares Multihaz</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37</a:t>
            </a:fld>
            <a:endParaRPr lang="es"/>
          </a:p>
        </p:txBody>
      </p:sp>
    </p:spTree>
    <p:extLst>
      <p:ext uri="{BB962C8B-B14F-4D97-AF65-F5344CB8AC3E}">
        <p14:creationId xmlns:p14="http://schemas.microsoft.com/office/powerpoint/2010/main" val="12197574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6206" t="17569" r="4801" b="32695"/>
          <a:stretch/>
        </p:blipFill>
        <p:spPr>
          <a:xfrm>
            <a:off x="5955970" y="3152775"/>
            <a:ext cx="3007921" cy="2762250"/>
          </a:xfrm>
          <a:prstGeom prst="rect">
            <a:avLst/>
          </a:prstGeom>
        </p:spPr>
      </p:pic>
      <p:sp>
        <p:nvSpPr>
          <p:cNvPr id="2" name="Title 1"/>
          <p:cNvSpPr>
            <a:spLocks noGrp="1"/>
          </p:cNvSpPr>
          <p:nvPr>
            <p:ph type="title"/>
          </p:nvPr>
        </p:nvSpPr>
        <p:spPr>
          <a:xfrm>
            <a:off x="347472" y="0"/>
            <a:ext cx="4424553" cy="988786"/>
          </a:xfrm>
        </p:spPr>
        <p:txBody>
          <a:bodyPr/>
          <a:lstStyle/>
          <a:p>
            <a:pPr algn="l" rtl="0"/>
            <a:r>
              <a:rPr lang="es" b="0" i="0" u="none"/>
              <a:t>Tipos Sonar Batimétrico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38</a:t>
            </a:fld>
            <a:endParaRPr lang="es" dirty="0"/>
          </a:p>
        </p:txBody>
      </p:sp>
      <p:sp>
        <p:nvSpPr>
          <p:cNvPr id="6" name="Rectangle 5"/>
          <p:cNvSpPr/>
          <p:nvPr/>
        </p:nvSpPr>
        <p:spPr>
          <a:xfrm>
            <a:off x="347472" y="1506875"/>
            <a:ext cx="4983141" cy="4524315"/>
          </a:xfrm>
          <a:prstGeom prst="rect">
            <a:avLst/>
          </a:prstGeom>
        </p:spPr>
        <p:txBody>
          <a:bodyPr wrap="square">
            <a:spAutoFit/>
          </a:bodyPr>
          <a:lstStyle/>
          <a:p>
            <a:pPr marL="0" lvl="3" algn="l" rtl="0" fontAlgn="t"/>
            <a:r>
              <a:rPr lang="es" sz="1600" b="0" i="0" u="none" dirty="0">
                <a:solidFill>
                  <a:schemeClr val="tx1">
                    <a:lumMod val="65000"/>
                    <a:lumOff val="35000"/>
                  </a:schemeClr>
                </a:solidFill>
              </a:rPr>
              <a:t>Cuál es la diferencia entre un Multihaz formador de haz y uno interferométrico?  </a:t>
            </a:r>
          </a:p>
          <a:p>
            <a:pPr marL="0" lvl="3" algn="l" rtl="0" fontAlgn="t"/>
            <a:endParaRPr lang="es" sz="1600" dirty="0">
              <a:solidFill>
                <a:schemeClr val="tx1">
                  <a:lumMod val="65000"/>
                  <a:lumOff val="35000"/>
                </a:schemeClr>
              </a:solidFill>
            </a:endParaRPr>
          </a:p>
          <a:p>
            <a:pPr marL="0" lvl="3" algn="l" rtl="0" fontAlgn="t"/>
            <a:r>
              <a:rPr lang="es" sz="1600" b="0" i="0" u="none" dirty="0">
                <a:solidFill>
                  <a:schemeClr val="tx1">
                    <a:lumMod val="65000"/>
                    <a:lumOff val="35000"/>
                  </a:schemeClr>
                </a:solidFill>
              </a:rPr>
              <a:t>Un </a:t>
            </a:r>
            <a:r>
              <a:rPr lang="es" sz="1600" b="1" i="0" u="none" dirty="0">
                <a:solidFill>
                  <a:schemeClr val="tx1">
                    <a:lumMod val="65000"/>
                    <a:lumOff val="35000"/>
                  </a:schemeClr>
                </a:solidFill>
              </a:rPr>
              <a:t>Sistema Formador de Haz </a:t>
            </a:r>
            <a:r>
              <a:rPr lang="es" sz="1600" b="0" i="0" u="none" dirty="0">
                <a:solidFill>
                  <a:schemeClr val="tx1">
                    <a:lumMod val="65000"/>
                    <a:lumOff val="35000"/>
                  </a:schemeClr>
                </a:solidFill>
              </a:rPr>
              <a:t>usa la Detección de Amplitud similar a un sonar monohaz para un ángulo de haz particular. </a:t>
            </a:r>
          </a:p>
          <a:p>
            <a:pPr marL="0" lvl="3" algn="l" rtl="0" fontAlgn="t"/>
            <a:endParaRPr lang="es" sz="1600" dirty="0">
              <a:solidFill>
                <a:schemeClr val="tx1">
                  <a:lumMod val="65000"/>
                  <a:lumOff val="35000"/>
                </a:schemeClr>
              </a:solidFill>
            </a:endParaRPr>
          </a:p>
          <a:p>
            <a:pPr marL="0" lvl="3" algn="l" rtl="0" fontAlgn="t"/>
            <a:r>
              <a:rPr lang="es" sz="1600" b="0" i="0" u="none" dirty="0">
                <a:solidFill>
                  <a:schemeClr val="tx1">
                    <a:lumMod val="65000"/>
                    <a:lumOff val="35000"/>
                  </a:schemeClr>
                </a:solidFill>
              </a:rPr>
              <a:t>Un </a:t>
            </a:r>
            <a:r>
              <a:rPr lang="es" sz="1600" b="1" i="0" u="none" dirty="0">
                <a:solidFill>
                  <a:schemeClr val="tx1">
                    <a:lumMod val="65000"/>
                    <a:lumOff val="35000"/>
                  </a:schemeClr>
                </a:solidFill>
              </a:rPr>
              <a:t>Sistema Interferométrico</a:t>
            </a:r>
            <a:r>
              <a:rPr lang="es" sz="1600" b="0" i="0" u="none" dirty="0">
                <a:solidFill>
                  <a:schemeClr val="tx1">
                    <a:lumMod val="65000"/>
                    <a:lumOff val="35000"/>
                  </a:schemeClr>
                </a:solidFill>
              </a:rPr>
              <a:t> usa Detección de Fase para encontrar el desplazamiento fase en dos o mas elementos del dispositivo receptor. </a:t>
            </a:r>
          </a:p>
          <a:p>
            <a:pPr marL="0" lvl="3" algn="l" rtl="0" fontAlgn="t"/>
            <a:endParaRPr lang="es" sz="1600" dirty="0">
              <a:solidFill>
                <a:schemeClr val="tx1">
                  <a:lumMod val="65000"/>
                  <a:lumOff val="35000"/>
                </a:schemeClr>
              </a:solidFill>
            </a:endParaRPr>
          </a:p>
          <a:p>
            <a:pPr marL="0" lvl="3" algn="l" rtl="0" fontAlgn="t"/>
            <a:r>
              <a:rPr lang="es" sz="1600" b="0" i="0" u="none" dirty="0">
                <a:solidFill>
                  <a:schemeClr val="tx1">
                    <a:lumMod val="65000"/>
                    <a:lumOff val="35000"/>
                  </a:schemeClr>
                </a:solidFill>
              </a:rPr>
              <a:t>En resumen, los formadores de haz miden el rango para cada uno de un conjunto de ángulos, y los interferómetricos miden el ángulo para cada uno de un conjunto de rangos.  La Detección de Formador de Haz es basada en la amplitud &amp; fase de la señal.  Interferométricos es un sistema diferenciador de fase.  </a:t>
            </a:r>
            <a:endParaRPr lang="es" dirty="0">
              <a:solidFill>
                <a:schemeClr val="tx1">
                  <a:lumMod val="65000"/>
                  <a:lumOff val="35000"/>
                </a:schemeClr>
              </a:solidFill>
            </a:endParaRPr>
          </a:p>
        </p:txBody>
      </p:sp>
      <p:pic>
        <p:nvPicPr>
          <p:cNvPr id="5" name="Picture 4"/>
          <p:cNvPicPr>
            <a:picLocks noChangeAspect="1"/>
          </p:cNvPicPr>
          <p:nvPr/>
        </p:nvPicPr>
        <p:blipFill>
          <a:blip r:embed="rId3"/>
          <a:stretch>
            <a:fillRect/>
          </a:stretch>
        </p:blipFill>
        <p:spPr>
          <a:xfrm>
            <a:off x="6661728" y="1338926"/>
            <a:ext cx="1596406" cy="2090074"/>
          </a:xfrm>
          <a:prstGeom prst="rect">
            <a:avLst/>
          </a:prstGeom>
        </p:spPr>
      </p:pic>
    </p:spTree>
    <p:extLst>
      <p:ext uri="{BB962C8B-B14F-4D97-AF65-F5344CB8AC3E}">
        <p14:creationId xmlns:p14="http://schemas.microsoft.com/office/powerpoint/2010/main" val="18569298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Principios Básicos MBES</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39</a:t>
            </a:fld>
            <a:endParaRPr lang="es"/>
          </a:p>
        </p:txBody>
      </p:sp>
      <p:pic>
        <p:nvPicPr>
          <p:cNvPr id="6" name="Picture 5"/>
          <p:cNvPicPr>
            <a:picLocks noChangeAspect="1"/>
          </p:cNvPicPr>
          <p:nvPr/>
        </p:nvPicPr>
        <p:blipFill rotWithShape="1">
          <a:blip r:embed="rId2"/>
          <a:srcRect b="742"/>
          <a:stretch/>
        </p:blipFill>
        <p:spPr>
          <a:xfrm>
            <a:off x="347472" y="1758135"/>
            <a:ext cx="8115129" cy="4527518"/>
          </a:xfrm>
          <a:prstGeom prst="rect">
            <a:avLst/>
          </a:prstGeom>
        </p:spPr>
      </p:pic>
      <p:sp>
        <p:nvSpPr>
          <p:cNvPr id="7" name="TextBox 6"/>
          <p:cNvSpPr txBox="1"/>
          <p:nvPr/>
        </p:nvSpPr>
        <p:spPr>
          <a:xfrm>
            <a:off x="5676055" y="2323253"/>
            <a:ext cx="3041226" cy="923330"/>
          </a:xfrm>
          <a:prstGeom prst="rect">
            <a:avLst/>
          </a:prstGeom>
          <a:noFill/>
        </p:spPr>
        <p:txBody>
          <a:bodyPr wrap="square" rtlCol="0">
            <a:spAutoFit/>
          </a:bodyPr>
          <a:lstStyle/>
          <a:p>
            <a:pPr algn="l" rtl="0"/>
            <a:r>
              <a:rPr lang="es" b="0" i="0" u="none" dirty="0">
                <a:solidFill>
                  <a:schemeClr val="tx1">
                    <a:lumMod val="65000"/>
                    <a:lumOff val="35000"/>
                  </a:schemeClr>
                </a:solidFill>
              </a:rPr>
              <a:t>Mide la distancia a un ángulo dado para determinar la profundidad</a:t>
            </a:r>
          </a:p>
        </p:txBody>
      </p:sp>
      <p:pic>
        <p:nvPicPr>
          <p:cNvPr id="3" name="Picture 2"/>
          <p:cNvPicPr>
            <a:picLocks noChangeAspect="1"/>
          </p:cNvPicPr>
          <p:nvPr/>
        </p:nvPicPr>
        <p:blipFill>
          <a:blip r:embed="rId3"/>
          <a:stretch>
            <a:fillRect/>
          </a:stretch>
        </p:blipFill>
        <p:spPr>
          <a:xfrm>
            <a:off x="243840" y="962750"/>
            <a:ext cx="2078314" cy="2721006"/>
          </a:xfrm>
          <a:prstGeom prst="rect">
            <a:avLst/>
          </a:prstGeom>
        </p:spPr>
      </p:pic>
      <p:sp>
        <p:nvSpPr>
          <p:cNvPr id="5" name="TextBox 4"/>
          <p:cNvSpPr txBox="1"/>
          <p:nvPr/>
        </p:nvSpPr>
        <p:spPr>
          <a:xfrm>
            <a:off x="3144850" y="2271977"/>
            <a:ext cx="2102265" cy="523220"/>
          </a:xfrm>
          <a:prstGeom prst="rect">
            <a:avLst/>
          </a:prstGeom>
          <a:solidFill>
            <a:schemeClr val="bg1"/>
          </a:solidFill>
        </p:spPr>
        <p:txBody>
          <a:bodyPr wrap="square" rtlCol="0">
            <a:spAutoFit/>
          </a:bodyPr>
          <a:lstStyle/>
          <a:p>
            <a:r>
              <a:rPr lang="en-US" sz="2800" i="1" dirty="0" err="1" smtClean="0"/>
              <a:t>Ángulo</a:t>
            </a:r>
            <a:r>
              <a:rPr lang="en-US" sz="2800" i="1" dirty="0" smtClean="0"/>
              <a:t> </a:t>
            </a:r>
            <a:r>
              <a:rPr lang="en-US" sz="2800" i="1" dirty="0" err="1" smtClean="0"/>
              <a:t>haz</a:t>
            </a:r>
            <a:endParaRPr lang="en-US" sz="2800" i="1" dirty="0"/>
          </a:p>
        </p:txBody>
      </p:sp>
      <p:sp>
        <p:nvSpPr>
          <p:cNvPr id="8" name="TextBox 7"/>
          <p:cNvSpPr txBox="1"/>
          <p:nvPr/>
        </p:nvSpPr>
        <p:spPr>
          <a:xfrm>
            <a:off x="3579256" y="4030984"/>
            <a:ext cx="1172199" cy="461665"/>
          </a:xfrm>
          <a:prstGeom prst="rect">
            <a:avLst/>
          </a:prstGeom>
          <a:solidFill>
            <a:schemeClr val="bg1"/>
          </a:solidFill>
        </p:spPr>
        <p:txBody>
          <a:bodyPr wrap="square" rtlCol="0">
            <a:spAutoFit/>
          </a:bodyPr>
          <a:lstStyle/>
          <a:p>
            <a:r>
              <a:rPr lang="en-US" sz="2400" i="1" dirty="0" err="1" smtClean="0"/>
              <a:t>rango</a:t>
            </a:r>
            <a:endParaRPr lang="en-US" sz="2400" i="1" dirty="0"/>
          </a:p>
        </p:txBody>
      </p:sp>
      <p:sp>
        <p:nvSpPr>
          <p:cNvPr id="9" name="TextBox 8"/>
          <p:cNvSpPr txBox="1"/>
          <p:nvPr/>
        </p:nvSpPr>
        <p:spPr>
          <a:xfrm>
            <a:off x="5885205" y="3737893"/>
            <a:ext cx="865980" cy="461665"/>
          </a:xfrm>
          <a:prstGeom prst="rect">
            <a:avLst/>
          </a:prstGeom>
          <a:solidFill>
            <a:schemeClr val="bg1"/>
          </a:solidFill>
        </p:spPr>
        <p:txBody>
          <a:bodyPr wrap="square" rtlCol="0">
            <a:spAutoFit/>
          </a:bodyPr>
          <a:lstStyle/>
          <a:p>
            <a:r>
              <a:rPr lang="en-US" sz="2400" i="1" dirty="0" smtClean="0">
                <a:solidFill>
                  <a:schemeClr val="accent5">
                    <a:lumMod val="60000"/>
                    <a:lumOff val="40000"/>
                  </a:schemeClr>
                </a:solidFill>
              </a:rPr>
              <a:t>Prof.</a:t>
            </a:r>
            <a:endParaRPr lang="en-US" sz="2400" i="1" dirty="0">
              <a:solidFill>
                <a:schemeClr val="accent5">
                  <a:lumMod val="60000"/>
                  <a:lumOff val="40000"/>
                </a:schemeClr>
              </a:solidFill>
            </a:endParaRPr>
          </a:p>
        </p:txBody>
      </p:sp>
    </p:spTree>
    <p:extLst>
      <p:ext uri="{BB962C8B-B14F-4D97-AF65-F5344CB8AC3E}">
        <p14:creationId xmlns:p14="http://schemas.microsoft.com/office/powerpoint/2010/main" val="593803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es" b="0" i="0" u="none"/>
              <a:t>GPS - Determinando Posición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a:t>
            </a:fld>
            <a:endParaRPr lang="es"/>
          </a:p>
        </p:txBody>
      </p:sp>
      <p:pic>
        <p:nvPicPr>
          <p:cNvPr id="6" name="Picture 5"/>
          <p:cNvPicPr>
            <a:picLocks noChangeAspect="1"/>
          </p:cNvPicPr>
          <p:nvPr/>
        </p:nvPicPr>
        <p:blipFill>
          <a:blip r:embed="rId2"/>
          <a:stretch>
            <a:fillRect/>
          </a:stretch>
        </p:blipFill>
        <p:spPr>
          <a:xfrm>
            <a:off x="6303893" y="1530873"/>
            <a:ext cx="2720801" cy="3413999"/>
          </a:xfrm>
          <a:prstGeom prst="rect">
            <a:avLst/>
          </a:prstGeom>
        </p:spPr>
      </p:pic>
      <p:pic>
        <p:nvPicPr>
          <p:cNvPr id="7" name="Picture 6"/>
          <p:cNvPicPr>
            <a:picLocks noChangeAspect="1"/>
          </p:cNvPicPr>
          <p:nvPr/>
        </p:nvPicPr>
        <p:blipFill>
          <a:blip r:embed="rId3"/>
          <a:stretch>
            <a:fillRect/>
          </a:stretch>
        </p:blipFill>
        <p:spPr>
          <a:xfrm>
            <a:off x="768813" y="3400433"/>
            <a:ext cx="3820175" cy="2678477"/>
          </a:xfrm>
          <a:prstGeom prst="rect">
            <a:avLst/>
          </a:prstGeom>
        </p:spPr>
      </p:pic>
      <p:sp>
        <p:nvSpPr>
          <p:cNvPr id="8" name="TextBox 7"/>
          <p:cNvSpPr txBox="1"/>
          <p:nvPr/>
        </p:nvSpPr>
        <p:spPr>
          <a:xfrm>
            <a:off x="347473" y="1407459"/>
            <a:ext cx="4905846" cy="2585323"/>
          </a:xfrm>
          <a:prstGeom prst="rect">
            <a:avLst/>
          </a:prstGeom>
          <a:noFill/>
        </p:spPr>
        <p:txBody>
          <a:bodyPr wrap="square" rtlCol="0">
            <a:spAutoFit/>
          </a:bodyPr>
          <a:lstStyle/>
          <a:p>
            <a:pPr algn="l" rtl="0"/>
            <a:r>
              <a:rPr lang="es" b="1" i="0" u="none">
                <a:solidFill>
                  <a:schemeClr val="bg2"/>
                </a:solidFill>
              </a:rPr>
              <a:t>Determinando Posición GPS</a:t>
            </a:r>
          </a:p>
          <a:p>
            <a:endParaRPr lang="es" dirty="0">
              <a:solidFill>
                <a:schemeClr val="tx1">
                  <a:lumMod val="65000"/>
                  <a:lumOff val="35000"/>
                </a:schemeClr>
              </a:solidFill>
            </a:endParaRPr>
          </a:p>
          <a:p>
            <a:pPr algn="l" rtl="0"/>
            <a:r>
              <a:rPr lang="es" b="0" i="0" u="none">
                <a:solidFill>
                  <a:schemeClr val="tx1">
                    <a:lumMod val="65000"/>
                    <a:lumOff val="35000"/>
                  </a:schemeClr>
                </a:solidFill>
              </a:rPr>
              <a:t>El tiempo de viaje es usado para calcular distancia. Esto calcula una Seudo Distancia. </a:t>
            </a:r>
          </a:p>
          <a:p>
            <a:endParaRPr lang="es" dirty="0">
              <a:solidFill>
                <a:schemeClr val="tx1">
                  <a:lumMod val="65000"/>
                  <a:lumOff val="35000"/>
                </a:schemeClr>
              </a:solidFill>
            </a:endParaRPr>
          </a:p>
          <a:p>
            <a:pPr algn="l" rtl="0"/>
            <a:r>
              <a:rPr lang="es" b="0" i="0" u="none">
                <a:solidFill>
                  <a:schemeClr val="tx1">
                    <a:lumMod val="65000"/>
                    <a:lumOff val="35000"/>
                  </a:schemeClr>
                </a:solidFill>
              </a:rPr>
              <a:t>Tres Seudo Distancias deben idealmente cruzarse en la posición del GPS.</a:t>
            </a:r>
          </a:p>
          <a:p>
            <a:endParaRPr lang="es" dirty="0">
              <a:solidFill>
                <a:schemeClr val="tx1">
                  <a:lumMod val="65000"/>
                  <a:lumOff val="35000"/>
                </a:schemeClr>
              </a:solidFill>
            </a:endParaRPr>
          </a:p>
          <a:p>
            <a:endParaRPr lang="es" dirty="0">
              <a:solidFill>
                <a:schemeClr val="tx1">
                  <a:lumMod val="65000"/>
                  <a:lumOff val="35000"/>
                </a:schemeClr>
              </a:solidFill>
            </a:endParaRPr>
          </a:p>
        </p:txBody>
      </p:sp>
      <p:sp>
        <p:nvSpPr>
          <p:cNvPr id="2" name="TextBox 1"/>
          <p:cNvSpPr txBox="1"/>
          <p:nvPr/>
        </p:nvSpPr>
        <p:spPr>
          <a:xfrm>
            <a:off x="6303893" y="4944872"/>
            <a:ext cx="2553547" cy="1477328"/>
          </a:xfrm>
          <a:prstGeom prst="rect">
            <a:avLst/>
          </a:prstGeom>
          <a:noFill/>
        </p:spPr>
        <p:txBody>
          <a:bodyPr wrap="square" rtlCol="0">
            <a:spAutoFit/>
          </a:bodyPr>
          <a:lstStyle/>
          <a:p>
            <a:pPr algn="l" rtl="0"/>
            <a:r>
              <a:rPr lang="es" b="0" i="0" u="none" dirty="0">
                <a:solidFill>
                  <a:schemeClr val="tx1">
                    <a:lumMod val="65000"/>
                    <a:lumOff val="35000"/>
                  </a:schemeClr>
                </a:solidFill>
              </a:rPr>
              <a:t>Con base en las distancias la posición esta en algún lugar a lo largo del </a:t>
            </a:r>
            <a:r>
              <a:rPr lang="es" b="0" i="0" u="none" dirty="0" smtClean="0">
                <a:solidFill>
                  <a:schemeClr val="tx1">
                    <a:lumMod val="65000"/>
                    <a:lumOff val="35000"/>
                  </a:schemeClr>
                </a:solidFill>
              </a:rPr>
              <a:t>círculo o punto de intersección.</a:t>
            </a:r>
            <a:endParaRPr lang="es" b="0" i="0" u="none" dirty="0">
              <a:solidFill>
                <a:schemeClr val="tx1">
                  <a:lumMod val="65000"/>
                  <a:lumOff val="35000"/>
                </a:schemeClr>
              </a:solidFill>
            </a:endParaRPr>
          </a:p>
        </p:txBody>
      </p:sp>
    </p:spTree>
    <p:extLst>
      <p:ext uri="{BB962C8B-B14F-4D97-AF65-F5344CB8AC3E}">
        <p14:creationId xmlns:p14="http://schemas.microsoft.com/office/powerpoint/2010/main" val="28170797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47472" y="1976219"/>
            <a:ext cx="8038557" cy="4158749"/>
            <a:chOff x="347472" y="1976219"/>
            <a:chExt cx="8038557" cy="4158749"/>
          </a:xfrm>
        </p:grpSpPr>
        <p:pic>
          <p:nvPicPr>
            <p:cNvPr id="6" name="Picture 5"/>
            <p:cNvPicPr>
              <a:picLocks noChangeAspect="1"/>
            </p:cNvPicPr>
            <p:nvPr/>
          </p:nvPicPr>
          <p:blipFill>
            <a:blip r:embed="rId3"/>
            <a:stretch>
              <a:fillRect/>
            </a:stretch>
          </p:blipFill>
          <p:spPr>
            <a:xfrm>
              <a:off x="347472" y="1976219"/>
              <a:ext cx="8038557" cy="4158749"/>
            </a:xfrm>
            <a:prstGeom prst="rect">
              <a:avLst/>
            </a:prstGeom>
          </p:spPr>
        </p:pic>
        <p:sp>
          <p:nvSpPr>
            <p:cNvPr id="5" name="TextBox 4"/>
            <p:cNvSpPr txBox="1"/>
            <p:nvPr/>
          </p:nvSpPr>
          <p:spPr>
            <a:xfrm>
              <a:off x="776471" y="5443671"/>
              <a:ext cx="1667624" cy="584775"/>
            </a:xfrm>
            <a:prstGeom prst="rect">
              <a:avLst/>
            </a:prstGeom>
            <a:solidFill>
              <a:schemeClr val="bg1"/>
            </a:solidFill>
          </p:spPr>
          <p:txBody>
            <a:bodyPr wrap="square" rtlCol="0">
              <a:spAutoFit/>
            </a:bodyPr>
            <a:lstStyle/>
            <a:p>
              <a:pPr algn="ctr"/>
              <a:r>
                <a:rPr lang="en-US" sz="1600" b="1" dirty="0" err="1" smtClean="0">
                  <a:solidFill>
                    <a:schemeClr val="accent5">
                      <a:lumMod val="60000"/>
                      <a:lumOff val="40000"/>
                    </a:schemeClr>
                  </a:solidFill>
                </a:rPr>
                <a:t>Huella</a:t>
              </a:r>
              <a:r>
                <a:rPr lang="en-US" sz="1600" b="1" dirty="0" smtClean="0">
                  <a:solidFill>
                    <a:schemeClr val="accent5">
                      <a:lumMod val="60000"/>
                      <a:lumOff val="40000"/>
                    </a:schemeClr>
                  </a:solidFill>
                </a:rPr>
                <a:t> </a:t>
              </a:r>
              <a:r>
                <a:rPr lang="en-US" sz="1600" b="1" dirty="0" err="1" smtClean="0">
                  <a:solidFill>
                    <a:schemeClr val="accent5">
                      <a:lumMod val="60000"/>
                      <a:lumOff val="40000"/>
                    </a:schemeClr>
                  </a:solidFill>
                </a:rPr>
                <a:t>Haz</a:t>
              </a:r>
              <a:r>
                <a:rPr lang="en-US" sz="1600" b="1" dirty="0" smtClean="0">
                  <a:solidFill>
                    <a:schemeClr val="accent5">
                      <a:lumMod val="60000"/>
                      <a:lumOff val="40000"/>
                    </a:schemeClr>
                  </a:solidFill>
                </a:rPr>
                <a:t> </a:t>
              </a:r>
              <a:r>
                <a:rPr lang="en-US" sz="1600" b="1" dirty="0" err="1" smtClean="0">
                  <a:solidFill>
                    <a:schemeClr val="accent5">
                      <a:lumMod val="60000"/>
                      <a:lumOff val="40000"/>
                    </a:schemeClr>
                  </a:solidFill>
                </a:rPr>
                <a:t>Efectiva</a:t>
              </a:r>
              <a:endParaRPr lang="en-US" sz="1600" b="1" dirty="0">
                <a:solidFill>
                  <a:schemeClr val="accent5">
                    <a:lumMod val="60000"/>
                    <a:lumOff val="40000"/>
                  </a:schemeClr>
                </a:solidFill>
              </a:endParaRPr>
            </a:p>
          </p:txBody>
        </p:sp>
        <p:sp>
          <p:nvSpPr>
            <p:cNvPr id="8" name="TextBox 7"/>
            <p:cNvSpPr txBox="1"/>
            <p:nvPr/>
          </p:nvSpPr>
          <p:spPr>
            <a:xfrm>
              <a:off x="5913694" y="5365337"/>
              <a:ext cx="1348812" cy="584775"/>
            </a:xfrm>
            <a:prstGeom prst="rect">
              <a:avLst/>
            </a:prstGeom>
            <a:solidFill>
              <a:schemeClr val="bg1"/>
            </a:solidFill>
          </p:spPr>
          <p:txBody>
            <a:bodyPr wrap="square" rtlCol="0">
              <a:spAutoFit/>
            </a:bodyPr>
            <a:lstStyle/>
            <a:p>
              <a:pPr algn="ctr"/>
              <a:r>
                <a:rPr lang="en-US" sz="1600" b="1" dirty="0" smtClean="0">
                  <a:solidFill>
                    <a:schemeClr val="accent5">
                      <a:lumMod val="60000"/>
                      <a:lumOff val="40000"/>
                    </a:schemeClr>
                  </a:solidFill>
                </a:rPr>
                <a:t>Ancho </a:t>
              </a:r>
              <a:r>
                <a:rPr lang="en-US" sz="1600" b="1" dirty="0" err="1" smtClean="0">
                  <a:solidFill>
                    <a:schemeClr val="accent5">
                      <a:lumMod val="60000"/>
                      <a:lumOff val="40000"/>
                    </a:schemeClr>
                  </a:solidFill>
                </a:rPr>
                <a:t>Haz</a:t>
              </a:r>
              <a:r>
                <a:rPr lang="en-US" sz="1600" b="1" dirty="0" smtClean="0">
                  <a:solidFill>
                    <a:schemeClr val="accent5">
                      <a:lumMod val="60000"/>
                      <a:lumOff val="40000"/>
                    </a:schemeClr>
                  </a:solidFill>
                </a:rPr>
                <a:t> </a:t>
              </a:r>
              <a:r>
                <a:rPr lang="en-US" sz="1600" b="1" dirty="0" err="1" smtClean="0">
                  <a:solidFill>
                    <a:schemeClr val="accent5">
                      <a:lumMod val="60000"/>
                      <a:lumOff val="40000"/>
                    </a:schemeClr>
                  </a:solidFill>
                </a:rPr>
                <a:t>Transmitido</a:t>
              </a:r>
              <a:endParaRPr lang="en-US" sz="1600" b="1" dirty="0">
                <a:solidFill>
                  <a:schemeClr val="accent5">
                    <a:lumMod val="60000"/>
                    <a:lumOff val="40000"/>
                  </a:schemeClr>
                </a:solidFill>
              </a:endParaRPr>
            </a:p>
          </p:txBody>
        </p:sp>
        <p:sp>
          <p:nvSpPr>
            <p:cNvPr id="9" name="TextBox 8"/>
            <p:cNvSpPr txBox="1"/>
            <p:nvPr/>
          </p:nvSpPr>
          <p:spPr>
            <a:xfrm>
              <a:off x="5262784" y="4176048"/>
              <a:ext cx="1348812" cy="584775"/>
            </a:xfrm>
            <a:prstGeom prst="rect">
              <a:avLst/>
            </a:prstGeom>
            <a:solidFill>
              <a:schemeClr val="bg1"/>
            </a:solidFill>
          </p:spPr>
          <p:txBody>
            <a:bodyPr wrap="square" rtlCol="0">
              <a:spAutoFit/>
            </a:bodyPr>
            <a:lstStyle/>
            <a:p>
              <a:pPr algn="ctr"/>
              <a:r>
                <a:rPr lang="en-US" sz="1600" b="1" dirty="0" smtClean="0">
                  <a:solidFill>
                    <a:schemeClr val="accent5">
                      <a:lumMod val="60000"/>
                      <a:lumOff val="40000"/>
                    </a:schemeClr>
                  </a:solidFill>
                </a:rPr>
                <a:t>Ancho </a:t>
              </a:r>
              <a:r>
                <a:rPr lang="en-US" sz="1600" b="1" dirty="0" err="1" smtClean="0">
                  <a:solidFill>
                    <a:schemeClr val="accent5">
                      <a:lumMod val="60000"/>
                      <a:lumOff val="40000"/>
                    </a:schemeClr>
                  </a:solidFill>
                </a:rPr>
                <a:t>Haz</a:t>
              </a:r>
              <a:r>
                <a:rPr lang="en-US" sz="1600" b="1" dirty="0" smtClean="0">
                  <a:solidFill>
                    <a:schemeClr val="accent5">
                      <a:lumMod val="60000"/>
                      <a:lumOff val="40000"/>
                    </a:schemeClr>
                  </a:solidFill>
                </a:rPr>
                <a:t> </a:t>
              </a:r>
              <a:r>
                <a:rPr lang="en-US" sz="1600" b="1" dirty="0" err="1" smtClean="0">
                  <a:solidFill>
                    <a:schemeClr val="accent5">
                      <a:lumMod val="60000"/>
                      <a:lumOff val="40000"/>
                    </a:schemeClr>
                  </a:solidFill>
                </a:rPr>
                <a:t>recibido</a:t>
              </a:r>
              <a:endParaRPr lang="en-US" sz="1600" b="1" dirty="0">
                <a:solidFill>
                  <a:schemeClr val="accent5">
                    <a:lumMod val="60000"/>
                    <a:lumOff val="40000"/>
                  </a:schemeClr>
                </a:solidFill>
              </a:endParaRPr>
            </a:p>
          </p:txBody>
        </p:sp>
      </p:grpSp>
      <p:sp>
        <p:nvSpPr>
          <p:cNvPr id="2" name="Title 1"/>
          <p:cNvSpPr>
            <a:spLocks noGrp="1"/>
          </p:cNvSpPr>
          <p:nvPr>
            <p:ph type="title"/>
          </p:nvPr>
        </p:nvSpPr>
        <p:spPr/>
        <p:txBody>
          <a:bodyPr/>
          <a:lstStyle/>
          <a:p>
            <a:pPr algn="l" rtl="0"/>
            <a:r>
              <a:rPr lang="es" b="0" i="0" u="none"/>
              <a:t>Transmite y Recibe Haces</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40</a:t>
            </a:fld>
            <a:endParaRPr lang="es"/>
          </a:p>
        </p:txBody>
      </p:sp>
      <p:sp>
        <p:nvSpPr>
          <p:cNvPr id="7" name="TextBox 6"/>
          <p:cNvSpPr txBox="1"/>
          <p:nvPr/>
        </p:nvSpPr>
        <p:spPr>
          <a:xfrm>
            <a:off x="272271" y="1476060"/>
            <a:ext cx="3975946" cy="923330"/>
          </a:xfrm>
          <a:prstGeom prst="rect">
            <a:avLst/>
          </a:prstGeom>
          <a:noFill/>
        </p:spPr>
        <p:txBody>
          <a:bodyPr wrap="square" rtlCol="0">
            <a:spAutoFit/>
          </a:bodyPr>
          <a:lstStyle/>
          <a:p>
            <a:pPr algn="l" rtl="0"/>
            <a:r>
              <a:rPr lang="es" b="0" i="0" u="none">
                <a:solidFill>
                  <a:schemeClr val="tx1">
                    <a:lumMod val="65000"/>
                    <a:lumOff val="35000"/>
                  </a:schemeClr>
                </a:solidFill>
              </a:rPr>
              <a:t>El área traslapada de los haces de Trasmisión y Recepción es considerada la Huella del Haz</a:t>
            </a:r>
          </a:p>
        </p:txBody>
      </p:sp>
      <p:pic>
        <p:nvPicPr>
          <p:cNvPr id="3" name="Picture 2"/>
          <p:cNvPicPr>
            <a:picLocks noChangeAspect="1"/>
          </p:cNvPicPr>
          <p:nvPr/>
        </p:nvPicPr>
        <p:blipFill>
          <a:blip r:embed="rId4"/>
          <a:stretch>
            <a:fillRect/>
          </a:stretch>
        </p:blipFill>
        <p:spPr>
          <a:xfrm rot="21124039">
            <a:off x="4106239" y="1802344"/>
            <a:ext cx="1740550" cy="1601719"/>
          </a:xfrm>
          <a:prstGeom prst="rect">
            <a:avLst/>
          </a:prstGeom>
        </p:spPr>
      </p:pic>
    </p:spTree>
    <p:extLst>
      <p:ext uri="{BB962C8B-B14F-4D97-AF65-F5344CB8AC3E}">
        <p14:creationId xmlns:p14="http://schemas.microsoft.com/office/powerpoint/2010/main" val="25878078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47472" y="1483804"/>
            <a:ext cx="7902916" cy="4001974"/>
            <a:chOff x="347472" y="1483804"/>
            <a:chExt cx="7902916" cy="4001974"/>
          </a:xfrm>
        </p:grpSpPr>
        <p:pic>
          <p:nvPicPr>
            <p:cNvPr id="6" name="Picture 5"/>
            <p:cNvPicPr>
              <a:picLocks noChangeAspect="1"/>
            </p:cNvPicPr>
            <p:nvPr/>
          </p:nvPicPr>
          <p:blipFill rotWithShape="1">
            <a:blip r:embed="rId2"/>
            <a:srcRect b="1284"/>
            <a:stretch/>
          </p:blipFill>
          <p:spPr>
            <a:xfrm>
              <a:off x="347472" y="1519416"/>
              <a:ext cx="7902916" cy="3561349"/>
            </a:xfrm>
            <a:prstGeom prst="rect">
              <a:avLst/>
            </a:prstGeom>
          </p:spPr>
        </p:pic>
        <p:sp>
          <p:nvSpPr>
            <p:cNvPr id="3" name="TextBox 2"/>
            <p:cNvSpPr txBox="1"/>
            <p:nvPr/>
          </p:nvSpPr>
          <p:spPr>
            <a:xfrm>
              <a:off x="1019850" y="1502324"/>
              <a:ext cx="2005361" cy="338554"/>
            </a:xfrm>
            <a:prstGeom prst="rect">
              <a:avLst/>
            </a:prstGeom>
            <a:solidFill>
              <a:schemeClr val="bg1"/>
            </a:solidFill>
          </p:spPr>
          <p:txBody>
            <a:bodyPr wrap="square" rtlCol="0">
              <a:spAutoFit/>
            </a:bodyPr>
            <a:lstStyle/>
            <a:p>
              <a:r>
                <a:rPr lang="en-US" sz="1600" b="1" dirty="0" err="1" smtClean="0"/>
                <a:t>Disposición</a:t>
              </a:r>
              <a:r>
                <a:rPr lang="en-US" sz="1600" b="1" dirty="0" smtClean="0"/>
                <a:t> </a:t>
              </a:r>
              <a:r>
                <a:rPr lang="en-US" sz="1600" b="1" dirty="0" err="1" smtClean="0"/>
                <a:t>curva</a:t>
              </a:r>
              <a:endParaRPr lang="en-US" sz="1600" b="1" dirty="0"/>
            </a:p>
          </p:txBody>
        </p:sp>
        <p:sp>
          <p:nvSpPr>
            <p:cNvPr id="8" name="TextBox 7"/>
            <p:cNvSpPr txBox="1"/>
            <p:nvPr/>
          </p:nvSpPr>
          <p:spPr>
            <a:xfrm>
              <a:off x="5274236" y="1483804"/>
              <a:ext cx="2176276" cy="338554"/>
            </a:xfrm>
            <a:prstGeom prst="rect">
              <a:avLst/>
            </a:prstGeom>
            <a:solidFill>
              <a:schemeClr val="bg1"/>
            </a:solidFill>
          </p:spPr>
          <p:txBody>
            <a:bodyPr wrap="square" rtlCol="0">
              <a:spAutoFit/>
            </a:bodyPr>
            <a:lstStyle/>
            <a:p>
              <a:r>
                <a:rPr lang="en-US" sz="1600" b="1" dirty="0" err="1" smtClean="0"/>
                <a:t>Disposición</a:t>
              </a:r>
              <a:r>
                <a:rPr lang="en-US" sz="1600" b="1" dirty="0" smtClean="0"/>
                <a:t> </a:t>
              </a:r>
              <a:r>
                <a:rPr lang="en-US" sz="1600" b="1" dirty="0" err="1" smtClean="0"/>
                <a:t>plana</a:t>
              </a:r>
              <a:endParaRPr lang="en-US" sz="1600" b="1" dirty="0"/>
            </a:p>
          </p:txBody>
        </p:sp>
        <p:sp>
          <p:nvSpPr>
            <p:cNvPr id="9" name="TextBox 8"/>
            <p:cNvSpPr txBox="1"/>
            <p:nvPr/>
          </p:nvSpPr>
          <p:spPr>
            <a:xfrm>
              <a:off x="5426636" y="4276854"/>
              <a:ext cx="2176276" cy="338554"/>
            </a:xfrm>
            <a:prstGeom prst="rect">
              <a:avLst/>
            </a:prstGeom>
            <a:solidFill>
              <a:schemeClr val="bg1"/>
            </a:solidFill>
          </p:spPr>
          <p:txBody>
            <a:bodyPr wrap="square" rtlCol="0">
              <a:spAutoFit/>
            </a:bodyPr>
            <a:lstStyle/>
            <a:p>
              <a:r>
                <a:rPr lang="en-US" sz="1600" b="1" dirty="0" err="1" smtClean="0"/>
                <a:t>Disposición</a:t>
              </a:r>
              <a:r>
                <a:rPr lang="en-US" sz="1600" b="1" dirty="0" smtClean="0"/>
                <a:t> Virtual</a:t>
              </a:r>
              <a:endParaRPr lang="en-US" sz="1600" b="1" dirty="0"/>
            </a:p>
          </p:txBody>
        </p:sp>
        <p:sp>
          <p:nvSpPr>
            <p:cNvPr id="10" name="TextBox 9"/>
            <p:cNvSpPr txBox="1"/>
            <p:nvPr/>
          </p:nvSpPr>
          <p:spPr>
            <a:xfrm>
              <a:off x="991365" y="4875059"/>
              <a:ext cx="2777330" cy="369332"/>
            </a:xfrm>
            <a:prstGeom prst="rect">
              <a:avLst/>
            </a:prstGeom>
            <a:solidFill>
              <a:schemeClr val="bg1"/>
            </a:solidFill>
          </p:spPr>
          <p:txBody>
            <a:bodyPr wrap="square" rtlCol="0">
              <a:spAutoFit/>
            </a:bodyPr>
            <a:lstStyle/>
            <a:p>
              <a:r>
                <a:rPr lang="en-US" b="1" dirty="0" err="1" smtClean="0"/>
                <a:t>Costoso</a:t>
              </a:r>
              <a:r>
                <a:rPr lang="en-US" b="1" dirty="0" smtClean="0"/>
                <a:t>   de   </a:t>
              </a:r>
              <a:r>
                <a:rPr lang="en-US" b="1" dirty="0" err="1" smtClean="0"/>
                <a:t>Hacer</a:t>
              </a:r>
              <a:r>
                <a:rPr lang="en-US" b="1" dirty="0" smtClean="0"/>
                <a:t>            </a:t>
              </a:r>
            </a:p>
          </p:txBody>
        </p:sp>
        <p:sp>
          <p:nvSpPr>
            <p:cNvPr id="11" name="TextBox 10"/>
            <p:cNvSpPr txBox="1"/>
            <p:nvPr/>
          </p:nvSpPr>
          <p:spPr>
            <a:xfrm>
              <a:off x="4374078" y="4839447"/>
              <a:ext cx="3778610" cy="646331"/>
            </a:xfrm>
            <a:prstGeom prst="rect">
              <a:avLst/>
            </a:prstGeom>
            <a:solidFill>
              <a:schemeClr val="bg1"/>
            </a:solidFill>
          </p:spPr>
          <p:txBody>
            <a:bodyPr wrap="square" rtlCol="0">
              <a:spAutoFit/>
            </a:bodyPr>
            <a:lstStyle/>
            <a:p>
              <a:r>
                <a:rPr lang="en-US" dirty="0" err="1" smtClean="0"/>
                <a:t>Haces</a:t>
              </a:r>
              <a:r>
                <a:rPr lang="en-US" dirty="0" smtClean="0"/>
                <a:t> son mas </a:t>
              </a:r>
              <a:r>
                <a:rPr lang="en-US" dirty="0" err="1" smtClean="0"/>
                <a:t>anchos</a:t>
              </a:r>
              <a:r>
                <a:rPr lang="en-US" dirty="0" smtClean="0"/>
                <a:t> a </a:t>
              </a:r>
              <a:r>
                <a:rPr lang="en-US" dirty="0" err="1" smtClean="0"/>
                <a:t>medida</a:t>
              </a:r>
              <a:r>
                <a:rPr lang="en-US" dirty="0" smtClean="0"/>
                <a:t> </a:t>
              </a:r>
            </a:p>
            <a:p>
              <a:r>
                <a:rPr lang="en-US" dirty="0" smtClean="0"/>
                <a:t>que se </a:t>
              </a:r>
              <a:r>
                <a:rPr lang="en-US" dirty="0" err="1" smtClean="0"/>
                <a:t>aleja</a:t>
              </a:r>
              <a:r>
                <a:rPr lang="en-US" dirty="0" smtClean="0"/>
                <a:t> del Nadir</a:t>
              </a:r>
            </a:p>
          </p:txBody>
        </p:sp>
      </p:grpSp>
      <p:sp>
        <p:nvSpPr>
          <p:cNvPr id="2" name="Title 1"/>
          <p:cNvSpPr>
            <a:spLocks noGrp="1"/>
          </p:cNvSpPr>
          <p:nvPr>
            <p:ph type="title"/>
          </p:nvPr>
        </p:nvSpPr>
        <p:spPr/>
        <p:txBody>
          <a:bodyPr/>
          <a:lstStyle/>
          <a:p>
            <a:pPr algn="l" rtl="0"/>
            <a:r>
              <a:rPr lang="es" b="0" i="0" u="none"/>
              <a:t>Formador de Haz </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41</a:t>
            </a:fld>
            <a:endParaRPr lang="es"/>
          </a:p>
        </p:txBody>
      </p:sp>
      <p:sp>
        <p:nvSpPr>
          <p:cNvPr id="7" name="TextBox 6"/>
          <p:cNvSpPr txBox="1"/>
          <p:nvPr/>
        </p:nvSpPr>
        <p:spPr>
          <a:xfrm>
            <a:off x="1358213" y="5611395"/>
            <a:ext cx="6327373" cy="369332"/>
          </a:xfrm>
          <a:prstGeom prst="rect">
            <a:avLst/>
          </a:prstGeom>
          <a:noFill/>
        </p:spPr>
        <p:txBody>
          <a:bodyPr wrap="none" rtlCol="0">
            <a:spAutoFit/>
          </a:bodyPr>
          <a:lstStyle/>
          <a:p>
            <a:pPr algn="l" rtl="0"/>
            <a:r>
              <a:rPr lang="es" b="0" i="0" u="none">
                <a:solidFill>
                  <a:schemeClr val="tx1">
                    <a:lumMod val="65000"/>
                    <a:lumOff val="35000"/>
                  </a:schemeClr>
                </a:solidFill>
              </a:rPr>
              <a:t>Múltiples elementos de transdúceres son usados para crear cada haz</a:t>
            </a:r>
          </a:p>
        </p:txBody>
      </p:sp>
    </p:spTree>
    <p:extLst>
      <p:ext uri="{BB962C8B-B14F-4D97-AF65-F5344CB8AC3E}">
        <p14:creationId xmlns:p14="http://schemas.microsoft.com/office/powerpoint/2010/main" val="33649253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026"/>
          <p:cNvSpPr txBox="1">
            <a:spLocks noChangeArrowheads="1"/>
          </p:cNvSpPr>
          <p:nvPr/>
        </p:nvSpPr>
        <p:spPr bwMode="auto">
          <a:xfrm>
            <a:off x="271272" y="225863"/>
            <a:ext cx="86441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spcBef>
                <a:spcPct val="50000"/>
              </a:spcBef>
            </a:pPr>
            <a:r>
              <a:rPr lang="es" sz="2400" b="0" i="0" u="none" dirty="0">
                <a:solidFill>
                  <a:schemeClr val="bg1"/>
                </a:solidFill>
              </a:rPr>
              <a:t>Diferencias del Tamaño del Área Enzonificada o “Huella”</a:t>
            </a:r>
          </a:p>
        </p:txBody>
      </p:sp>
      <p:pic>
        <p:nvPicPr>
          <p:cNvPr id="18435" name="Picture 1027" descr="75deg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227" y="1461651"/>
            <a:ext cx="4849091"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4246" name="Picture 1030" descr="30degree"/>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9356" y="1462733"/>
            <a:ext cx="5303694" cy="487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4249" name="Picture 1033" descr="15degree"/>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2874" y="1463743"/>
            <a:ext cx="5422035" cy="4890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4252" name="Picture 1036" descr="05x10degree"/>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5400" y="1324621"/>
            <a:ext cx="5472545" cy="51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6" name="Line 1028"/>
          <p:cNvSpPr>
            <a:spLocks noChangeShapeType="1"/>
          </p:cNvSpPr>
          <p:nvPr/>
        </p:nvSpPr>
        <p:spPr bwMode="auto">
          <a:xfrm>
            <a:off x="6262752" y="4024767"/>
            <a:ext cx="6858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4351" name="Text Box 1029"/>
          <p:cNvSpPr txBox="1">
            <a:spLocks noChangeArrowheads="1"/>
          </p:cNvSpPr>
          <p:nvPr/>
        </p:nvSpPr>
        <p:spPr bwMode="auto">
          <a:xfrm>
            <a:off x="7024752" y="3826933"/>
            <a:ext cx="19812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spcBef>
                <a:spcPct val="50000"/>
              </a:spcBef>
              <a:buFontTx/>
              <a:buAutoNum type="arabicParenBoth"/>
              <a:defRPr/>
            </a:pPr>
            <a:r>
              <a:rPr lang="es" sz="1400" b="0" i="0" u="none">
                <a:effectLst>
                  <a:outerShdw blurRad="38100" dist="38100" dir="2700000" algn="tl">
                    <a:srgbClr val="000000">
                      <a:alpha val="43137"/>
                    </a:srgbClr>
                  </a:outerShdw>
                </a:effectLst>
              </a:rPr>
              <a:t>8.0 grados</a:t>
            </a:r>
          </a:p>
          <a:p>
            <a:pPr algn="l" rtl="0" eaLnBrk="1" hangingPunct="1">
              <a:spcBef>
                <a:spcPct val="50000"/>
              </a:spcBef>
              <a:defRPr/>
            </a:pPr>
            <a:r>
              <a:rPr lang="es" sz="1400" b="0" i="0" u="none"/>
              <a:t>        (6,99’ o 2,13 m.)</a:t>
            </a:r>
          </a:p>
        </p:txBody>
      </p:sp>
      <p:sp>
        <p:nvSpPr>
          <p:cNvPr id="18448" name="Line 1031"/>
          <p:cNvSpPr>
            <a:spLocks noChangeShapeType="1"/>
          </p:cNvSpPr>
          <p:nvPr/>
        </p:nvSpPr>
        <p:spPr bwMode="auto">
          <a:xfrm>
            <a:off x="6262752" y="4816104"/>
            <a:ext cx="685800" cy="0"/>
          </a:xfrm>
          <a:prstGeom prst="line">
            <a:avLst/>
          </a:prstGeom>
          <a:noFill/>
          <a:ln w="38100">
            <a:solidFill>
              <a:srgbClr val="3333FF"/>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94248" name="Text Box 1032"/>
          <p:cNvSpPr txBox="1">
            <a:spLocks noChangeArrowheads="1"/>
          </p:cNvSpPr>
          <p:nvPr/>
        </p:nvSpPr>
        <p:spPr bwMode="auto">
          <a:xfrm>
            <a:off x="7024752" y="4617508"/>
            <a:ext cx="1981200" cy="630942"/>
          </a:xfrm>
          <a:prstGeom prst="rect">
            <a:avLst/>
          </a:prstGeom>
          <a:noFill/>
          <a:ln w="12700">
            <a:noFill/>
            <a:miter lim="800000"/>
            <a:headEnd/>
            <a:tailEnd/>
          </a:ln>
          <a:effectLst/>
        </p:spPr>
        <p:txBody>
          <a:bodyPr wrap="square">
            <a:spAutoFit/>
          </a:bodyPr>
          <a:lstStyle/>
          <a:p>
            <a:pPr marL="342900" indent="-342900" algn="l" rtl="0" eaLnBrk="1" hangingPunct="1">
              <a:spcBef>
                <a:spcPct val="50000"/>
              </a:spcBef>
              <a:buFontTx/>
              <a:buAutoNum type="arabicParenBoth" startAt="7"/>
              <a:defRPr/>
            </a:pPr>
            <a:r>
              <a:rPr lang="es" sz="1400" b="1" i="0" u="none">
                <a:solidFill>
                  <a:schemeClr val="accent3">
                    <a:lumMod val="75000"/>
                  </a:schemeClr>
                </a:solidFill>
                <a:latin typeface="Arial" charset="0"/>
              </a:rPr>
              <a:t>3.0 grados</a:t>
            </a:r>
          </a:p>
          <a:p>
            <a:pPr marL="342900" indent="-342900" algn="l" rtl="0" eaLnBrk="1" hangingPunct="1">
              <a:spcBef>
                <a:spcPct val="50000"/>
              </a:spcBef>
              <a:defRPr/>
            </a:pPr>
            <a:r>
              <a:rPr lang="es" sz="1400" b="0" i="0" u="none">
                <a:solidFill>
                  <a:schemeClr val="accent3">
                    <a:lumMod val="75000"/>
                  </a:schemeClr>
                </a:solidFill>
                <a:latin typeface="Arial" charset="0"/>
              </a:rPr>
              <a:t>        </a:t>
            </a:r>
            <a:r>
              <a:rPr lang="es" sz="1400" b="1" i="0" u="none">
                <a:solidFill>
                  <a:schemeClr val="accent3">
                    <a:lumMod val="75000"/>
                  </a:schemeClr>
                </a:solidFill>
                <a:latin typeface="Arial" charset="0"/>
              </a:rPr>
              <a:t>(2,6’ o 0,79 m.)</a:t>
            </a:r>
          </a:p>
        </p:txBody>
      </p:sp>
      <p:sp>
        <p:nvSpPr>
          <p:cNvPr id="18450" name="Line 1034"/>
          <p:cNvSpPr>
            <a:spLocks noChangeShapeType="1"/>
          </p:cNvSpPr>
          <p:nvPr/>
        </p:nvSpPr>
        <p:spPr bwMode="auto">
          <a:xfrm>
            <a:off x="6262752" y="4815770"/>
            <a:ext cx="685800" cy="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94251" name="Text Box 1035"/>
          <p:cNvSpPr txBox="1">
            <a:spLocks noChangeArrowheads="1"/>
          </p:cNvSpPr>
          <p:nvPr/>
        </p:nvSpPr>
        <p:spPr bwMode="auto">
          <a:xfrm>
            <a:off x="7024752" y="4617508"/>
            <a:ext cx="1905000" cy="630942"/>
          </a:xfrm>
          <a:prstGeom prst="rect">
            <a:avLst/>
          </a:prstGeom>
          <a:noFill/>
          <a:ln w="12700">
            <a:noFill/>
            <a:miter lim="800000"/>
            <a:headEnd/>
            <a:tailEnd/>
          </a:ln>
          <a:effectLst/>
        </p:spPr>
        <p:txBody>
          <a:bodyPr>
            <a:spAutoFit/>
          </a:bodyPr>
          <a:lstStyle/>
          <a:p>
            <a:pPr marL="342900" indent="-342900" algn="l" rtl="0" eaLnBrk="1" hangingPunct="1">
              <a:spcBef>
                <a:spcPct val="50000"/>
              </a:spcBef>
              <a:buFontTx/>
              <a:buAutoNum type="arabicParenBoth" startAt="19"/>
              <a:defRPr/>
            </a:pPr>
            <a:r>
              <a:rPr lang="es" sz="1400" b="0" i="0" u="none">
                <a:solidFill>
                  <a:srgbClr val="FF00FF"/>
                </a:solidFill>
                <a:latin typeface="Arial" charset="0"/>
              </a:rPr>
              <a:t>1.5 grados</a:t>
            </a:r>
          </a:p>
          <a:p>
            <a:pPr marL="342900" indent="-342900" algn="l" rtl="0" eaLnBrk="1" hangingPunct="1">
              <a:spcBef>
                <a:spcPct val="50000"/>
              </a:spcBef>
              <a:defRPr/>
            </a:pPr>
            <a:r>
              <a:rPr lang="es" sz="1400" b="0" i="0" u="none">
                <a:solidFill>
                  <a:srgbClr val="FF00FF"/>
                </a:solidFill>
                <a:latin typeface="Arial" charset="0"/>
              </a:rPr>
              <a:t>       (1,3’ o 0,40 m.)</a:t>
            </a:r>
          </a:p>
        </p:txBody>
      </p:sp>
      <p:sp>
        <p:nvSpPr>
          <p:cNvPr id="18452" name="Line 1037"/>
          <p:cNvSpPr>
            <a:spLocks noChangeShapeType="1"/>
          </p:cNvSpPr>
          <p:nvPr/>
        </p:nvSpPr>
        <p:spPr bwMode="auto">
          <a:xfrm>
            <a:off x="6338952" y="4815437"/>
            <a:ext cx="685800" cy="0"/>
          </a:xfrm>
          <a:prstGeom prst="line">
            <a:avLst/>
          </a:prstGeom>
          <a:noFill/>
          <a:ln w="38100">
            <a:solidFill>
              <a:srgbClr val="FD1102"/>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94254" name="Text Box 1038"/>
          <p:cNvSpPr txBox="1">
            <a:spLocks noChangeArrowheads="1"/>
          </p:cNvSpPr>
          <p:nvPr/>
        </p:nvSpPr>
        <p:spPr bwMode="auto">
          <a:xfrm>
            <a:off x="7010400" y="4617508"/>
            <a:ext cx="2209800" cy="846138"/>
          </a:xfrm>
          <a:prstGeom prst="rect">
            <a:avLst/>
          </a:prstGeom>
          <a:noFill/>
          <a:ln w="12700">
            <a:noFill/>
            <a:miter lim="800000"/>
            <a:headEnd/>
            <a:tailEnd/>
          </a:ln>
          <a:effectLst/>
        </p:spPr>
        <p:txBody>
          <a:bodyPr>
            <a:spAutoFit/>
          </a:bodyPr>
          <a:lstStyle/>
          <a:p>
            <a:pPr marL="342900" indent="-342900" algn="l" rtl="0" eaLnBrk="1" hangingPunct="1">
              <a:spcBef>
                <a:spcPct val="50000"/>
              </a:spcBef>
              <a:buFontTx/>
              <a:buAutoNum type="arabicParenBoth" startAt="121"/>
              <a:defRPr/>
            </a:pPr>
            <a:r>
              <a:rPr lang="es" sz="1400" b="0" i="0" u="none">
                <a:solidFill>
                  <a:srgbClr val="FD1102"/>
                </a:solidFill>
                <a:latin typeface="Arial" charset="0"/>
              </a:rPr>
              <a:t>  0.5x1.0 grados</a:t>
            </a:r>
          </a:p>
          <a:p>
            <a:pPr marL="342900" indent="-342900" algn="l" rtl="0" eaLnBrk="1" hangingPunct="1">
              <a:spcBef>
                <a:spcPct val="50000"/>
              </a:spcBef>
              <a:defRPr/>
            </a:pPr>
            <a:r>
              <a:rPr lang="es" sz="1400" b="0" i="0" u="none">
                <a:solidFill>
                  <a:srgbClr val="FD1102"/>
                </a:solidFill>
                <a:latin typeface="Arial" charset="0"/>
              </a:rPr>
              <a:t>          (0,44’ x 0.87’ o 0.14m x 0,27m.)</a:t>
            </a:r>
          </a:p>
        </p:txBody>
      </p:sp>
      <p:sp>
        <p:nvSpPr>
          <p:cNvPr id="18440" name="Text Box 1040"/>
          <p:cNvSpPr txBox="1">
            <a:spLocks noChangeArrowheads="1"/>
          </p:cNvSpPr>
          <p:nvPr/>
        </p:nvSpPr>
        <p:spPr bwMode="auto">
          <a:xfrm>
            <a:off x="5881752" y="2455333"/>
            <a:ext cx="3276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spcBef>
                <a:spcPct val="50000"/>
              </a:spcBef>
            </a:pPr>
            <a:r>
              <a:rPr lang="es" b="0" i="0" u="none">
                <a:solidFill>
                  <a:schemeClr val="tx1">
                    <a:lumMod val="65000"/>
                    <a:lumOff val="35000"/>
                  </a:schemeClr>
                </a:solidFill>
              </a:rPr>
              <a:t>Tamaño Huella de 8,0 grados es 6,99 pies en 50 pies de profundidad del agua</a:t>
            </a:r>
          </a:p>
        </p:txBody>
      </p:sp>
      <p:sp>
        <p:nvSpPr>
          <p:cNvPr id="18441" name="Rectangle 1041"/>
          <p:cNvSpPr>
            <a:spLocks noChangeArrowheads="1"/>
          </p:cNvSpPr>
          <p:nvPr/>
        </p:nvSpPr>
        <p:spPr bwMode="auto">
          <a:xfrm>
            <a:off x="5805552" y="2455333"/>
            <a:ext cx="3124200" cy="914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endParaRPr lang="es" altLang="en-US"/>
          </a:p>
        </p:txBody>
      </p:sp>
      <p:sp>
        <p:nvSpPr>
          <p:cNvPr id="18442" name="TextBox 17"/>
          <p:cNvSpPr txBox="1">
            <a:spLocks noChangeArrowheads="1"/>
          </p:cNvSpPr>
          <p:nvPr/>
        </p:nvSpPr>
        <p:spPr bwMode="auto">
          <a:xfrm>
            <a:off x="2792681" y="3428996"/>
            <a:ext cx="55418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r>
              <a:rPr lang="es" sz="4800" b="0" i="0" u="none"/>
              <a:t>+</a:t>
            </a:r>
          </a:p>
        </p:txBody>
      </p:sp>
      <p:sp>
        <p:nvSpPr>
          <p:cNvPr id="20" name="Slide Number Placeholder 19"/>
          <p:cNvSpPr>
            <a:spLocks noGrp="1"/>
          </p:cNvSpPr>
          <p:nvPr>
            <p:ph type="sldNum" sz="quarter" idx="12"/>
          </p:nvPr>
        </p:nvSpPr>
        <p:spPr>
          <a:xfrm>
            <a:off x="401749" y="6252025"/>
            <a:ext cx="650098" cy="453571"/>
          </a:xfrm>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0" hangingPunct="0"/>
            <a:fld id="{C2BD263B-59EE-497B-B0D0-316FE84953C2}" type="slidenum">
              <a:rPr>
                <a:solidFill>
                  <a:srgbClr val="898989"/>
                </a:solidFill>
                <a:effectLst>
                  <a:outerShdw blurRad="38100" dist="38100" dir="2700000" algn="tl">
                    <a:srgbClr val="FFFFFF"/>
                  </a:outerShdw>
                </a:effectLst>
              </a:rPr>
              <a:pPr algn="l" rtl="0" eaLnBrk="0" hangingPunct="0"/>
              <a:t>42</a:t>
            </a:fld>
            <a:endParaRPr lang="es" altLang="en-US">
              <a:solidFill>
                <a:srgbClr val="898989"/>
              </a:solidFill>
              <a:effectLst>
                <a:outerShdw blurRad="38100" dist="38100" dir="2700000" algn="tl">
                  <a:srgbClr val="FFFFFF"/>
                </a:outerShdw>
              </a:effectLst>
            </a:endParaRPr>
          </a:p>
        </p:txBody>
      </p:sp>
      <p:cxnSp>
        <p:nvCxnSpPr>
          <p:cNvPr id="7" name="Straight Arrow Connector 6"/>
          <p:cNvCxnSpPr/>
          <p:nvPr/>
        </p:nvCxnSpPr>
        <p:spPr>
          <a:xfrm flipH="1">
            <a:off x="5303520" y="2919307"/>
            <a:ext cx="502032" cy="474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512183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394246"/>
                                        </p:tgtEl>
                                        <p:attrNameLst>
                                          <p:attrName>style.visibility</p:attrName>
                                        </p:attrNameLst>
                                      </p:cBhvr>
                                      <p:to>
                                        <p:strVal val="visible"/>
                                      </p:to>
                                    </p:set>
                                    <p:anim calcmode="lin" valueType="num">
                                      <p:cBhvr>
                                        <p:cTn id="7" dur="500" fill="hold"/>
                                        <p:tgtEl>
                                          <p:spTgt spid="394246"/>
                                        </p:tgtEl>
                                        <p:attrNameLst>
                                          <p:attrName>ppt_w</p:attrName>
                                        </p:attrNameLst>
                                      </p:cBhvr>
                                      <p:tavLst>
                                        <p:tav tm="0">
                                          <p:val>
                                            <p:fltVal val="0"/>
                                          </p:val>
                                        </p:tav>
                                        <p:tav tm="100000">
                                          <p:val>
                                            <p:strVal val="#ppt_w"/>
                                          </p:val>
                                        </p:tav>
                                      </p:tavLst>
                                    </p:anim>
                                    <p:anim calcmode="lin" valueType="num">
                                      <p:cBhvr>
                                        <p:cTn id="8" dur="500" fill="hold"/>
                                        <p:tgtEl>
                                          <p:spTgt spid="394246"/>
                                        </p:tgtEl>
                                        <p:attrNameLst>
                                          <p:attrName>ppt_h</p:attrName>
                                        </p:attrNameLst>
                                      </p:cBhvr>
                                      <p:tavLst>
                                        <p:tav tm="0">
                                          <p:val>
                                            <p:fltVal val="0"/>
                                          </p:val>
                                        </p:tav>
                                        <p:tav tm="100000">
                                          <p:val>
                                            <p:strVal val="#ppt_h"/>
                                          </p:val>
                                        </p:tav>
                                      </p:tavLst>
                                    </p:anim>
                                  </p:childTnLst>
                                </p:cTn>
                              </p:par>
                              <p:par>
                                <p:cTn id="9" presetID="1" presetClass="entr" presetSubtype="0" fill="hold" grpId="0" nodeType="withEffect">
                                  <p:stCondLst>
                                    <p:cond delay="0"/>
                                  </p:stCondLst>
                                  <p:childTnLst>
                                    <p:set>
                                      <p:cBhvr>
                                        <p:cTn id="10" dur="1" fill="hold">
                                          <p:stCondLst>
                                            <p:cond delay="0"/>
                                          </p:stCondLst>
                                        </p:cTn>
                                        <p:tgtEl>
                                          <p:spTgt spid="3942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394249"/>
                                        </p:tgtEl>
                                        <p:attrNameLst>
                                          <p:attrName>style.visibility</p:attrName>
                                        </p:attrNameLst>
                                      </p:cBhvr>
                                      <p:to>
                                        <p:strVal val="visible"/>
                                      </p:to>
                                    </p:set>
                                    <p:anim calcmode="lin" valueType="num">
                                      <p:cBhvr>
                                        <p:cTn id="17" dur="500" fill="hold"/>
                                        <p:tgtEl>
                                          <p:spTgt spid="394249"/>
                                        </p:tgtEl>
                                        <p:attrNameLst>
                                          <p:attrName>ppt_w</p:attrName>
                                        </p:attrNameLst>
                                      </p:cBhvr>
                                      <p:tavLst>
                                        <p:tav tm="0">
                                          <p:val>
                                            <p:fltVal val="0"/>
                                          </p:val>
                                        </p:tav>
                                        <p:tav tm="100000">
                                          <p:val>
                                            <p:strVal val="#ppt_w"/>
                                          </p:val>
                                        </p:tav>
                                      </p:tavLst>
                                    </p:anim>
                                    <p:anim calcmode="lin" valueType="num">
                                      <p:cBhvr>
                                        <p:cTn id="18" dur="500" fill="hold"/>
                                        <p:tgtEl>
                                          <p:spTgt spid="394249"/>
                                        </p:tgtEl>
                                        <p:attrNameLst>
                                          <p:attrName>ppt_h</p:attrName>
                                        </p:attrNameLst>
                                      </p:cBhvr>
                                      <p:tavLst>
                                        <p:tav tm="0">
                                          <p:val>
                                            <p:strVal val="#ppt_h"/>
                                          </p:val>
                                        </p:tav>
                                        <p:tav tm="100000">
                                          <p:val>
                                            <p:strVal val="#ppt_h"/>
                                          </p:val>
                                        </p:tav>
                                      </p:tavLst>
                                    </p:anim>
                                  </p:childTnLst>
                                </p:cTn>
                              </p:par>
                              <p:par>
                                <p:cTn id="19" presetID="1" presetClass="entr" presetSubtype="0" fill="hold" grpId="0" nodeType="withEffect">
                                  <p:stCondLst>
                                    <p:cond delay="0"/>
                                  </p:stCondLst>
                                  <p:childTnLst>
                                    <p:set>
                                      <p:cBhvr>
                                        <p:cTn id="20" dur="1" fill="hold">
                                          <p:stCondLst>
                                            <p:cond delay="0"/>
                                          </p:stCondLst>
                                        </p:cTn>
                                        <p:tgtEl>
                                          <p:spTgt spid="3942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450"/>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394246"/>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94248"/>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844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394252"/>
                                        </p:tgtEl>
                                        <p:attrNameLst>
                                          <p:attrName>style.visibility</p:attrName>
                                        </p:attrNameLst>
                                      </p:cBhvr>
                                      <p:to>
                                        <p:strVal val="visible"/>
                                      </p:to>
                                    </p:set>
                                    <p:animEffect transition="in" filter="dissolve">
                                      <p:cBhvr>
                                        <p:cTn id="33" dur="500"/>
                                        <p:tgtEl>
                                          <p:spTgt spid="394252"/>
                                        </p:tgtEl>
                                      </p:cBhvr>
                                    </p:animEffect>
                                  </p:childTnLst>
                                </p:cTn>
                              </p:par>
                              <p:par>
                                <p:cTn id="34" presetID="1" presetClass="exit" presetSubtype="0" fill="hold" nodeType="withEffect">
                                  <p:stCondLst>
                                    <p:cond delay="0"/>
                                  </p:stCondLst>
                                  <p:childTnLst>
                                    <p:set>
                                      <p:cBhvr>
                                        <p:cTn id="35" dur="1" fill="hold">
                                          <p:stCondLst>
                                            <p:cond delay="0"/>
                                          </p:stCondLst>
                                        </p:cTn>
                                        <p:tgtEl>
                                          <p:spTgt spid="394249"/>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394251"/>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18450"/>
                                        </p:tgtEl>
                                        <p:attrNameLst>
                                          <p:attrName>style.visibility</p:attrName>
                                        </p:attrNameLst>
                                      </p:cBhvr>
                                      <p:to>
                                        <p:strVal val="hidden"/>
                                      </p:to>
                                    </p:set>
                                  </p:childTnLst>
                                </p:cTn>
                              </p:par>
                              <p:par>
                                <p:cTn id="40" presetID="1" presetClass="entr" presetSubtype="0" fill="hold" grpId="0" nodeType="withEffect">
                                  <p:stCondLst>
                                    <p:cond delay="0"/>
                                  </p:stCondLst>
                                  <p:childTnLst>
                                    <p:set>
                                      <p:cBhvr>
                                        <p:cTn id="41" dur="1" fill="hold">
                                          <p:stCondLst>
                                            <p:cond delay="0"/>
                                          </p:stCondLst>
                                        </p:cTn>
                                        <p:tgtEl>
                                          <p:spTgt spid="1845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942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8" grpId="0" animBg="1"/>
      <p:bldP spid="18448" grpId="1" animBg="1"/>
      <p:bldP spid="394248" grpId="0"/>
      <p:bldP spid="394248" grpId="1"/>
      <p:bldP spid="18450" grpId="0" animBg="1"/>
      <p:bldP spid="18450" grpId="1" animBg="1"/>
      <p:bldP spid="394251" grpId="0"/>
      <p:bldP spid="394251" grpId="1"/>
      <p:bldP spid="18452" grpId="0" animBg="1"/>
      <p:bldP spid="39425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1" y="0"/>
            <a:ext cx="8488880" cy="988786"/>
          </a:xfrm>
        </p:spPr>
        <p:txBody>
          <a:bodyPr/>
          <a:lstStyle/>
          <a:p>
            <a:pPr algn="l" rtl="0"/>
            <a:r>
              <a:rPr lang="es" b="0" i="0" u="none" dirty="0"/>
              <a:t>Formador de Haz – Resolución A través del Traqueo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43</a:t>
            </a:fld>
            <a:endParaRPr lang="es" dirty="0"/>
          </a:p>
        </p:txBody>
      </p:sp>
      <p:grpSp>
        <p:nvGrpSpPr>
          <p:cNvPr id="8" name="Group 7"/>
          <p:cNvGrpSpPr/>
          <p:nvPr/>
        </p:nvGrpSpPr>
        <p:grpSpPr>
          <a:xfrm>
            <a:off x="190923" y="1709791"/>
            <a:ext cx="8776452" cy="3611604"/>
            <a:chOff x="258094" y="2420065"/>
            <a:chExt cx="8614611" cy="3130008"/>
          </a:xfrm>
        </p:grpSpPr>
        <p:pic>
          <p:nvPicPr>
            <p:cNvPr id="5" name="Picture 4"/>
            <p:cNvPicPr>
              <a:picLocks noChangeAspect="1"/>
            </p:cNvPicPr>
            <p:nvPr/>
          </p:nvPicPr>
          <p:blipFill>
            <a:blip r:embed="rId2"/>
            <a:stretch>
              <a:fillRect/>
            </a:stretch>
          </p:blipFill>
          <p:spPr>
            <a:xfrm>
              <a:off x="258094" y="2885262"/>
              <a:ext cx="8614611" cy="2664811"/>
            </a:xfrm>
            <a:prstGeom prst="rect">
              <a:avLst/>
            </a:prstGeom>
          </p:spPr>
        </p:pic>
        <p:pic>
          <p:nvPicPr>
            <p:cNvPr id="6" name="Picture 5"/>
            <p:cNvPicPr>
              <a:picLocks noChangeAspect="1"/>
            </p:cNvPicPr>
            <p:nvPr/>
          </p:nvPicPr>
          <p:blipFill>
            <a:blip r:embed="rId3"/>
            <a:stretch>
              <a:fillRect/>
            </a:stretch>
          </p:blipFill>
          <p:spPr>
            <a:xfrm>
              <a:off x="258094" y="2420065"/>
              <a:ext cx="8614611" cy="527073"/>
            </a:xfrm>
            <a:prstGeom prst="rect">
              <a:avLst/>
            </a:prstGeom>
          </p:spPr>
        </p:pic>
      </p:grpSp>
      <p:sp>
        <p:nvSpPr>
          <p:cNvPr id="9" name="TextBox 8"/>
          <p:cNvSpPr txBox="1"/>
          <p:nvPr/>
        </p:nvSpPr>
        <p:spPr>
          <a:xfrm>
            <a:off x="370633" y="5488837"/>
            <a:ext cx="6827510" cy="369332"/>
          </a:xfrm>
          <a:prstGeom prst="rect">
            <a:avLst/>
          </a:prstGeom>
          <a:noFill/>
        </p:spPr>
        <p:txBody>
          <a:bodyPr wrap="none" rtlCol="0">
            <a:spAutoFit/>
          </a:bodyPr>
          <a:lstStyle/>
          <a:p>
            <a:pPr algn="l" rtl="0"/>
            <a:r>
              <a:rPr lang="es" b="0" i="0" u="none" dirty="0">
                <a:solidFill>
                  <a:schemeClr val="tx1">
                    <a:lumMod val="65000"/>
                    <a:lumOff val="35000"/>
                  </a:schemeClr>
                </a:solidFill>
              </a:rPr>
              <a:t>Huella Haz aumenta en tamaño a medida que la distancia desde el Nadir aumenta</a:t>
            </a:r>
          </a:p>
        </p:txBody>
      </p:sp>
    </p:spTree>
    <p:extLst>
      <p:ext uri="{BB962C8B-B14F-4D97-AF65-F5344CB8AC3E}">
        <p14:creationId xmlns:p14="http://schemas.microsoft.com/office/powerpoint/2010/main" val="29450861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066" y="9439"/>
            <a:ext cx="5843778" cy="988786"/>
          </a:xfrm>
        </p:spPr>
        <p:txBody>
          <a:bodyPr/>
          <a:lstStyle/>
          <a:p>
            <a:pPr algn="l" rtl="0"/>
            <a:r>
              <a:rPr lang="es" b="0" i="0" u="none"/>
              <a:t>Sonares Interferométricos</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44</a:t>
            </a:fld>
            <a:endParaRPr lang="es" dirty="0"/>
          </a:p>
        </p:txBody>
      </p:sp>
      <p:grpSp>
        <p:nvGrpSpPr>
          <p:cNvPr id="10" name="Group 9"/>
          <p:cNvGrpSpPr/>
          <p:nvPr/>
        </p:nvGrpSpPr>
        <p:grpSpPr>
          <a:xfrm rot="2368400">
            <a:off x="1942365" y="1555670"/>
            <a:ext cx="785707" cy="1564640"/>
            <a:chOff x="1127758" y="2424853"/>
            <a:chExt cx="785707" cy="1564640"/>
          </a:xfrm>
        </p:grpSpPr>
        <p:sp>
          <p:nvSpPr>
            <p:cNvPr id="3" name="Rectangle 2"/>
            <p:cNvSpPr/>
            <p:nvPr/>
          </p:nvSpPr>
          <p:spPr>
            <a:xfrm>
              <a:off x="1127758" y="2424853"/>
              <a:ext cx="785707" cy="15646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5" name="Rounded Rectangle 4"/>
            <p:cNvSpPr/>
            <p:nvPr/>
          </p:nvSpPr>
          <p:spPr>
            <a:xfrm>
              <a:off x="1209039" y="3630507"/>
              <a:ext cx="623146" cy="243843"/>
            </a:xfrm>
            <a:prstGeom prst="roundRect">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6" name="Rounded Rectangle 5"/>
            <p:cNvSpPr/>
            <p:nvPr/>
          </p:nvSpPr>
          <p:spPr>
            <a:xfrm>
              <a:off x="1293706" y="3325709"/>
              <a:ext cx="453813" cy="209974"/>
            </a:xfrm>
            <a:prstGeom prst="round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7" name="Rounded Rectangle 6"/>
            <p:cNvSpPr/>
            <p:nvPr/>
          </p:nvSpPr>
          <p:spPr>
            <a:xfrm>
              <a:off x="1293706" y="3051393"/>
              <a:ext cx="453813" cy="209974"/>
            </a:xfrm>
            <a:prstGeom prst="round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8" name="Rounded Rectangle 7"/>
            <p:cNvSpPr/>
            <p:nvPr/>
          </p:nvSpPr>
          <p:spPr>
            <a:xfrm>
              <a:off x="1293706" y="2787103"/>
              <a:ext cx="453813" cy="209974"/>
            </a:xfrm>
            <a:prstGeom prst="round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9" name="Rounded Rectangle 8"/>
            <p:cNvSpPr/>
            <p:nvPr/>
          </p:nvSpPr>
          <p:spPr>
            <a:xfrm>
              <a:off x="1293706" y="2512787"/>
              <a:ext cx="453813" cy="209974"/>
            </a:xfrm>
            <a:prstGeom prst="round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grpSp>
      <p:sp>
        <p:nvSpPr>
          <p:cNvPr id="11" name="Freeform 10"/>
          <p:cNvSpPr/>
          <p:nvPr/>
        </p:nvSpPr>
        <p:spPr>
          <a:xfrm>
            <a:off x="650240" y="5411893"/>
            <a:ext cx="7714844" cy="365760"/>
          </a:xfrm>
          <a:custGeom>
            <a:avLst/>
            <a:gdLst>
              <a:gd name="connsiteX0" fmla="*/ 0 w 7714844"/>
              <a:gd name="connsiteY0" fmla="*/ 345440 h 365760"/>
              <a:gd name="connsiteX1" fmla="*/ 67733 w 7714844"/>
              <a:gd name="connsiteY1" fmla="*/ 298027 h 365760"/>
              <a:gd name="connsiteX2" fmla="*/ 155787 w 7714844"/>
              <a:gd name="connsiteY2" fmla="*/ 243840 h 365760"/>
              <a:gd name="connsiteX3" fmla="*/ 216747 w 7714844"/>
              <a:gd name="connsiteY3" fmla="*/ 223520 h 365760"/>
              <a:gd name="connsiteX4" fmla="*/ 304800 w 7714844"/>
              <a:gd name="connsiteY4" fmla="*/ 189654 h 365760"/>
              <a:gd name="connsiteX5" fmla="*/ 331893 w 7714844"/>
              <a:gd name="connsiteY5" fmla="*/ 176107 h 365760"/>
              <a:gd name="connsiteX6" fmla="*/ 419947 w 7714844"/>
              <a:gd name="connsiteY6" fmla="*/ 155787 h 365760"/>
              <a:gd name="connsiteX7" fmla="*/ 474133 w 7714844"/>
              <a:gd name="connsiteY7" fmla="*/ 121920 h 365760"/>
              <a:gd name="connsiteX8" fmla="*/ 508000 w 7714844"/>
              <a:gd name="connsiteY8" fmla="*/ 88054 h 365760"/>
              <a:gd name="connsiteX9" fmla="*/ 528320 w 7714844"/>
              <a:gd name="connsiteY9" fmla="*/ 81280 h 365760"/>
              <a:gd name="connsiteX10" fmla="*/ 548640 w 7714844"/>
              <a:gd name="connsiteY10" fmla="*/ 67734 h 365760"/>
              <a:gd name="connsiteX11" fmla="*/ 562187 w 7714844"/>
              <a:gd name="connsiteY11" fmla="*/ 47414 h 365760"/>
              <a:gd name="connsiteX12" fmla="*/ 582507 w 7714844"/>
              <a:gd name="connsiteY12" fmla="*/ 40640 h 365760"/>
              <a:gd name="connsiteX13" fmla="*/ 636693 w 7714844"/>
              <a:gd name="connsiteY13" fmla="*/ 20320 h 365760"/>
              <a:gd name="connsiteX14" fmla="*/ 677333 w 7714844"/>
              <a:gd name="connsiteY14" fmla="*/ 13547 h 365760"/>
              <a:gd name="connsiteX15" fmla="*/ 704427 w 7714844"/>
              <a:gd name="connsiteY15" fmla="*/ 6774 h 365760"/>
              <a:gd name="connsiteX16" fmla="*/ 839893 w 7714844"/>
              <a:gd name="connsiteY16" fmla="*/ 0 h 365760"/>
              <a:gd name="connsiteX17" fmla="*/ 1097280 w 7714844"/>
              <a:gd name="connsiteY17" fmla="*/ 6774 h 365760"/>
              <a:gd name="connsiteX18" fmla="*/ 1165013 w 7714844"/>
              <a:gd name="connsiteY18" fmla="*/ 27094 h 365760"/>
              <a:gd name="connsiteX19" fmla="*/ 1320800 w 7714844"/>
              <a:gd name="connsiteY19" fmla="*/ 40640 h 365760"/>
              <a:gd name="connsiteX20" fmla="*/ 1374987 w 7714844"/>
              <a:gd name="connsiteY20" fmla="*/ 47414 h 365760"/>
              <a:gd name="connsiteX21" fmla="*/ 1429173 w 7714844"/>
              <a:gd name="connsiteY21" fmla="*/ 67734 h 365760"/>
              <a:gd name="connsiteX22" fmla="*/ 1449493 w 7714844"/>
              <a:gd name="connsiteY22" fmla="*/ 81280 h 365760"/>
              <a:gd name="connsiteX23" fmla="*/ 1469813 w 7714844"/>
              <a:gd name="connsiteY23" fmla="*/ 88054 h 365760"/>
              <a:gd name="connsiteX24" fmla="*/ 1496907 w 7714844"/>
              <a:gd name="connsiteY24" fmla="*/ 101600 h 365760"/>
              <a:gd name="connsiteX25" fmla="*/ 1557867 w 7714844"/>
              <a:gd name="connsiteY25" fmla="*/ 108374 h 365760"/>
              <a:gd name="connsiteX26" fmla="*/ 1591733 w 7714844"/>
              <a:gd name="connsiteY26" fmla="*/ 115147 h 365760"/>
              <a:gd name="connsiteX27" fmla="*/ 1666240 w 7714844"/>
              <a:gd name="connsiteY27" fmla="*/ 121920 h 365760"/>
              <a:gd name="connsiteX28" fmla="*/ 1686560 w 7714844"/>
              <a:gd name="connsiteY28" fmla="*/ 128694 h 365760"/>
              <a:gd name="connsiteX29" fmla="*/ 1706880 w 7714844"/>
              <a:gd name="connsiteY29" fmla="*/ 142240 h 365760"/>
              <a:gd name="connsiteX30" fmla="*/ 1747520 w 7714844"/>
              <a:gd name="connsiteY30" fmla="*/ 149014 h 365760"/>
              <a:gd name="connsiteX31" fmla="*/ 2004907 w 7714844"/>
              <a:gd name="connsiteY31" fmla="*/ 155787 h 365760"/>
              <a:gd name="connsiteX32" fmla="*/ 2032000 w 7714844"/>
              <a:gd name="connsiteY32" fmla="*/ 162560 h 365760"/>
              <a:gd name="connsiteX33" fmla="*/ 2052320 w 7714844"/>
              <a:gd name="connsiteY33" fmla="*/ 169334 h 365760"/>
              <a:gd name="connsiteX34" fmla="*/ 2113280 w 7714844"/>
              <a:gd name="connsiteY34" fmla="*/ 176107 h 365760"/>
              <a:gd name="connsiteX35" fmla="*/ 2153920 w 7714844"/>
              <a:gd name="connsiteY35" fmla="*/ 182880 h 365760"/>
              <a:gd name="connsiteX36" fmla="*/ 2181013 w 7714844"/>
              <a:gd name="connsiteY36" fmla="*/ 189654 h 365760"/>
              <a:gd name="connsiteX37" fmla="*/ 2241973 w 7714844"/>
              <a:gd name="connsiteY37" fmla="*/ 196427 h 365760"/>
              <a:gd name="connsiteX38" fmla="*/ 2370667 w 7714844"/>
              <a:gd name="connsiteY38" fmla="*/ 209974 h 365760"/>
              <a:gd name="connsiteX39" fmla="*/ 3183467 w 7714844"/>
              <a:gd name="connsiteY39" fmla="*/ 209974 h 365760"/>
              <a:gd name="connsiteX40" fmla="*/ 3278293 w 7714844"/>
              <a:gd name="connsiteY40" fmla="*/ 223520 h 365760"/>
              <a:gd name="connsiteX41" fmla="*/ 3467947 w 7714844"/>
              <a:gd name="connsiteY41" fmla="*/ 230294 h 365760"/>
              <a:gd name="connsiteX42" fmla="*/ 3576320 w 7714844"/>
              <a:gd name="connsiteY42" fmla="*/ 257387 h 365760"/>
              <a:gd name="connsiteX43" fmla="*/ 3610187 w 7714844"/>
              <a:gd name="connsiteY43" fmla="*/ 264160 h 365760"/>
              <a:gd name="connsiteX44" fmla="*/ 3684693 w 7714844"/>
              <a:gd name="connsiteY44" fmla="*/ 277707 h 365760"/>
              <a:gd name="connsiteX45" fmla="*/ 3725333 w 7714844"/>
              <a:gd name="connsiteY45" fmla="*/ 291254 h 365760"/>
              <a:gd name="connsiteX46" fmla="*/ 3820160 w 7714844"/>
              <a:gd name="connsiteY46" fmla="*/ 298027 h 365760"/>
              <a:gd name="connsiteX47" fmla="*/ 4057227 w 7714844"/>
              <a:gd name="connsiteY47" fmla="*/ 298027 h 365760"/>
              <a:gd name="connsiteX48" fmla="*/ 4307840 w 7714844"/>
              <a:gd name="connsiteY48" fmla="*/ 291254 h 365760"/>
              <a:gd name="connsiteX49" fmla="*/ 4355253 w 7714844"/>
              <a:gd name="connsiteY49" fmla="*/ 284480 h 365760"/>
              <a:gd name="connsiteX50" fmla="*/ 4429760 w 7714844"/>
              <a:gd name="connsiteY50" fmla="*/ 277707 h 365760"/>
              <a:gd name="connsiteX51" fmla="*/ 4477173 w 7714844"/>
              <a:gd name="connsiteY51" fmla="*/ 264160 h 365760"/>
              <a:gd name="connsiteX52" fmla="*/ 4578773 w 7714844"/>
              <a:gd name="connsiteY52" fmla="*/ 257387 h 365760"/>
              <a:gd name="connsiteX53" fmla="*/ 4619413 w 7714844"/>
              <a:gd name="connsiteY53" fmla="*/ 243840 h 365760"/>
              <a:gd name="connsiteX54" fmla="*/ 4829387 w 7714844"/>
              <a:gd name="connsiteY54" fmla="*/ 230294 h 365760"/>
              <a:gd name="connsiteX55" fmla="*/ 5317067 w 7714844"/>
              <a:gd name="connsiteY55" fmla="*/ 237067 h 365760"/>
              <a:gd name="connsiteX56" fmla="*/ 5344160 w 7714844"/>
              <a:gd name="connsiteY56" fmla="*/ 243840 h 365760"/>
              <a:gd name="connsiteX57" fmla="*/ 5391573 w 7714844"/>
              <a:gd name="connsiteY57" fmla="*/ 250614 h 365760"/>
              <a:gd name="connsiteX58" fmla="*/ 5513493 w 7714844"/>
              <a:gd name="connsiteY58" fmla="*/ 264160 h 365760"/>
              <a:gd name="connsiteX59" fmla="*/ 5560907 w 7714844"/>
              <a:gd name="connsiteY59" fmla="*/ 277707 h 365760"/>
              <a:gd name="connsiteX60" fmla="*/ 5581227 w 7714844"/>
              <a:gd name="connsiteY60" fmla="*/ 284480 h 365760"/>
              <a:gd name="connsiteX61" fmla="*/ 5621867 w 7714844"/>
              <a:gd name="connsiteY61" fmla="*/ 291254 h 365760"/>
              <a:gd name="connsiteX62" fmla="*/ 5676053 w 7714844"/>
              <a:gd name="connsiteY62" fmla="*/ 304800 h 365760"/>
              <a:gd name="connsiteX63" fmla="*/ 5974080 w 7714844"/>
              <a:gd name="connsiteY63" fmla="*/ 298027 h 365760"/>
              <a:gd name="connsiteX64" fmla="*/ 6089227 w 7714844"/>
              <a:gd name="connsiteY64" fmla="*/ 291254 h 365760"/>
              <a:gd name="connsiteX65" fmla="*/ 6509173 w 7714844"/>
              <a:gd name="connsiteY65" fmla="*/ 298027 h 365760"/>
              <a:gd name="connsiteX66" fmla="*/ 6556587 w 7714844"/>
              <a:gd name="connsiteY66" fmla="*/ 304800 h 365760"/>
              <a:gd name="connsiteX67" fmla="*/ 6631093 w 7714844"/>
              <a:gd name="connsiteY67" fmla="*/ 311574 h 365760"/>
              <a:gd name="connsiteX68" fmla="*/ 6725920 w 7714844"/>
              <a:gd name="connsiteY68" fmla="*/ 331894 h 365760"/>
              <a:gd name="connsiteX69" fmla="*/ 6813973 w 7714844"/>
              <a:gd name="connsiteY69" fmla="*/ 338667 h 365760"/>
              <a:gd name="connsiteX70" fmla="*/ 6962987 w 7714844"/>
              <a:gd name="connsiteY70" fmla="*/ 352214 h 365760"/>
              <a:gd name="connsiteX71" fmla="*/ 7044267 w 7714844"/>
              <a:gd name="connsiteY71" fmla="*/ 358987 h 365760"/>
              <a:gd name="connsiteX72" fmla="*/ 7118773 w 7714844"/>
              <a:gd name="connsiteY72" fmla="*/ 365760 h 365760"/>
              <a:gd name="connsiteX73" fmla="*/ 7396480 w 7714844"/>
              <a:gd name="connsiteY73" fmla="*/ 358987 h 365760"/>
              <a:gd name="connsiteX74" fmla="*/ 7423573 w 7714844"/>
              <a:gd name="connsiteY74" fmla="*/ 338667 h 365760"/>
              <a:gd name="connsiteX75" fmla="*/ 7450667 w 7714844"/>
              <a:gd name="connsiteY75" fmla="*/ 331894 h 365760"/>
              <a:gd name="connsiteX76" fmla="*/ 7484533 w 7714844"/>
              <a:gd name="connsiteY76" fmla="*/ 311574 h 365760"/>
              <a:gd name="connsiteX77" fmla="*/ 7504853 w 7714844"/>
              <a:gd name="connsiteY77" fmla="*/ 304800 h 365760"/>
              <a:gd name="connsiteX78" fmla="*/ 7531947 w 7714844"/>
              <a:gd name="connsiteY78" fmla="*/ 291254 h 365760"/>
              <a:gd name="connsiteX79" fmla="*/ 7565813 w 7714844"/>
              <a:gd name="connsiteY79" fmla="*/ 277707 h 365760"/>
              <a:gd name="connsiteX80" fmla="*/ 7613227 w 7714844"/>
              <a:gd name="connsiteY80" fmla="*/ 250614 h 365760"/>
              <a:gd name="connsiteX81" fmla="*/ 7640320 w 7714844"/>
              <a:gd name="connsiteY81" fmla="*/ 237067 h 365760"/>
              <a:gd name="connsiteX82" fmla="*/ 7674187 w 7714844"/>
              <a:gd name="connsiteY82" fmla="*/ 216747 h 365760"/>
              <a:gd name="connsiteX83" fmla="*/ 7714827 w 7714844"/>
              <a:gd name="connsiteY83" fmla="*/ 209974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714844" h="365760">
                <a:moveTo>
                  <a:pt x="0" y="345440"/>
                </a:moveTo>
                <a:cubicBezTo>
                  <a:pt x="55435" y="301093"/>
                  <a:pt x="11192" y="334008"/>
                  <a:pt x="67733" y="298027"/>
                </a:cubicBezTo>
                <a:cubicBezTo>
                  <a:pt x="94941" y="280713"/>
                  <a:pt x="126189" y="256789"/>
                  <a:pt x="155787" y="243840"/>
                </a:cubicBezTo>
                <a:cubicBezTo>
                  <a:pt x="175410" y="235255"/>
                  <a:pt x="197337" y="232578"/>
                  <a:pt x="216747" y="223520"/>
                </a:cubicBezTo>
                <a:cubicBezTo>
                  <a:pt x="303975" y="182814"/>
                  <a:pt x="208612" y="203395"/>
                  <a:pt x="304800" y="189654"/>
                </a:cubicBezTo>
                <a:cubicBezTo>
                  <a:pt x="313831" y="185138"/>
                  <a:pt x="322152" y="178764"/>
                  <a:pt x="331893" y="176107"/>
                </a:cubicBezTo>
                <a:cubicBezTo>
                  <a:pt x="382876" y="162203"/>
                  <a:pt x="373613" y="178955"/>
                  <a:pt x="419947" y="155787"/>
                </a:cubicBezTo>
                <a:cubicBezTo>
                  <a:pt x="445903" y="142809"/>
                  <a:pt x="451522" y="142018"/>
                  <a:pt x="474133" y="121920"/>
                </a:cubicBezTo>
                <a:cubicBezTo>
                  <a:pt x="486065" y="111314"/>
                  <a:pt x="495228" y="97633"/>
                  <a:pt x="508000" y="88054"/>
                </a:cubicBezTo>
                <a:cubicBezTo>
                  <a:pt x="513712" y="83770"/>
                  <a:pt x="521934" y="84473"/>
                  <a:pt x="528320" y="81280"/>
                </a:cubicBezTo>
                <a:cubicBezTo>
                  <a:pt x="535601" y="77639"/>
                  <a:pt x="541867" y="72249"/>
                  <a:pt x="548640" y="67734"/>
                </a:cubicBezTo>
                <a:cubicBezTo>
                  <a:pt x="553156" y="60961"/>
                  <a:pt x="555830" y="52499"/>
                  <a:pt x="562187" y="47414"/>
                </a:cubicBezTo>
                <a:cubicBezTo>
                  <a:pt x="567762" y="42954"/>
                  <a:pt x="576121" y="43833"/>
                  <a:pt x="582507" y="40640"/>
                </a:cubicBezTo>
                <a:cubicBezTo>
                  <a:pt x="626372" y="18708"/>
                  <a:pt x="575094" y="31520"/>
                  <a:pt x="636693" y="20320"/>
                </a:cubicBezTo>
                <a:cubicBezTo>
                  <a:pt x="650205" y="17863"/>
                  <a:pt x="663866" y="16240"/>
                  <a:pt x="677333" y="13547"/>
                </a:cubicBezTo>
                <a:cubicBezTo>
                  <a:pt x="686461" y="11721"/>
                  <a:pt x="695150" y="7547"/>
                  <a:pt x="704427" y="6774"/>
                </a:cubicBezTo>
                <a:cubicBezTo>
                  <a:pt x="749483" y="3019"/>
                  <a:pt x="794738" y="2258"/>
                  <a:pt x="839893" y="0"/>
                </a:cubicBezTo>
                <a:cubicBezTo>
                  <a:pt x="925689" y="2258"/>
                  <a:pt x="1011552" y="2692"/>
                  <a:pt x="1097280" y="6774"/>
                </a:cubicBezTo>
                <a:cubicBezTo>
                  <a:pt x="1120600" y="7884"/>
                  <a:pt x="1142580" y="24602"/>
                  <a:pt x="1165013" y="27094"/>
                </a:cubicBezTo>
                <a:cubicBezTo>
                  <a:pt x="1329197" y="45336"/>
                  <a:pt x="1094403" y="20058"/>
                  <a:pt x="1320800" y="40640"/>
                </a:cubicBezTo>
                <a:cubicBezTo>
                  <a:pt x="1338928" y="42288"/>
                  <a:pt x="1356925" y="45156"/>
                  <a:pt x="1374987" y="47414"/>
                </a:cubicBezTo>
                <a:cubicBezTo>
                  <a:pt x="1392578" y="53277"/>
                  <a:pt x="1412968" y="59632"/>
                  <a:pt x="1429173" y="67734"/>
                </a:cubicBezTo>
                <a:cubicBezTo>
                  <a:pt x="1436454" y="71375"/>
                  <a:pt x="1442212" y="77639"/>
                  <a:pt x="1449493" y="81280"/>
                </a:cubicBezTo>
                <a:cubicBezTo>
                  <a:pt x="1455879" y="84473"/>
                  <a:pt x="1463250" y="85242"/>
                  <a:pt x="1469813" y="88054"/>
                </a:cubicBezTo>
                <a:cubicBezTo>
                  <a:pt x="1479094" y="92031"/>
                  <a:pt x="1487068" y="99330"/>
                  <a:pt x="1496907" y="101600"/>
                </a:cubicBezTo>
                <a:cubicBezTo>
                  <a:pt x="1516829" y="106197"/>
                  <a:pt x="1537627" y="105483"/>
                  <a:pt x="1557867" y="108374"/>
                </a:cubicBezTo>
                <a:cubicBezTo>
                  <a:pt x="1569264" y="110002"/>
                  <a:pt x="1580310" y="113719"/>
                  <a:pt x="1591733" y="115147"/>
                </a:cubicBezTo>
                <a:cubicBezTo>
                  <a:pt x="1616479" y="118240"/>
                  <a:pt x="1641404" y="119662"/>
                  <a:pt x="1666240" y="121920"/>
                </a:cubicBezTo>
                <a:cubicBezTo>
                  <a:pt x="1673013" y="124178"/>
                  <a:pt x="1680174" y="125501"/>
                  <a:pt x="1686560" y="128694"/>
                </a:cubicBezTo>
                <a:cubicBezTo>
                  <a:pt x="1693841" y="132335"/>
                  <a:pt x="1699157" y="139666"/>
                  <a:pt x="1706880" y="142240"/>
                </a:cubicBezTo>
                <a:cubicBezTo>
                  <a:pt x="1719909" y="146583"/>
                  <a:pt x="1733801" y="148390"/>
                  <a:pt x="1747520" y="149014"/>
                </a:cubicBezTo>
                <a:cubicBezTo>
                  <a:pt x="1833257" y="152911"/>
                  <a:pt x="1919111" y="153529"/>
                  <a:pt x="2004907" y="155787"/>
                </a:cubicBezTo>
                <a:cubicBezTo>
                  <a:pt x="2013938" y="158045"/>
                  <a:pt x="2023049" y="160003"/>
                  <a:pt x="2032000" y="162560"/>
                </a:cubicBezTo>
                <a:cubicBezTo>
                  <a:pt x="2038865" y="164522"/>
                  <a:pt x="2045277" y="168160"/>
                  <a:pt x="2052320" y="169334"/>
                </a:cubicBezTo>
                <a:cubicBezTo>
                  <a:pt x="2072487" y="172695"/>
                  <a:pt x="2093014" y="173405"/>
                  <a:pt x="2113280" y="176107"/>
                </a:cubicBezTo>
                <a:cubicBezTo>
                  <a:pt x="2126893" y="177922"/>
                  <a:pt x="2140453" y="180187"/>
                  <a:pt x="2153920" y="182880"/>
                </a:cubicBezTo>
                <a:cubicBezTo>
                  <a:pt x="2163048" y="184706"/>
                  <a:pt x="2171812" y="188238"/>
                  <a:pt x="2181013" y="189654"/>
                </a:cubicBezTo>
                <a:cubicBezTo>
                  <a:pt x="2201220" y="192763"/>
                  <a:pt x="2221686" y="193891"/>
                  <a:pt x="2241973" y="196427"/>
                </a:cubicBezTo>
                <a:cubicBezTo>
                  <a:pt x="2348164" y="209700"/>
                  <a:pt x="2219218" y="197352"/>
                  <a:pt x="2370667" y="209974"/>
                </a:cubicBezTo>
                <a:cubicBezTo>
                  <a:pt x="2713515" y="201810"/>
                  <a:pt x="2778848" y="196780"/>
                  <a:pt x="3183467" y="209974"/>
                </a:cubicBezTo>
                <a:cubicBezTo>
                  <a:pt x="3215380" y="211015"/>
                  <a:pt x="3246445" y="221245"/>
                  <a:pt x="3278293" y="223520"/>
                </a:cubicBezTo>
                <a:cubicBezTo>
                  <a:pt x="3341391" y="228027"/>
                  <a:pt x="3404729" y="228036"/>
                  <a:pt x="3467947" y="230294"/>
                </a:cubicBezTo>
                <a:cubicBezTo>
                  <a:pt x="3555474" y="242797"/>
                  <a:pt x="3474844" y="228394"/>
                  <a:pt x="3576320" y="257387"/>
                </a:cubicBezTo>
                <a:cubicBezTo>
                  <a:pt x="3587390" y="260550"/>
                  <a:pt x="3598860" y="262101"/>
                  <a:pt x="3610187" y="264160"/>
                </a:cubicBezTo>
                <a:cubicBezTo>
                  <a:pt x="3625663" y="266974"/>
                  <a:pt x="3667973" y="273147"/>
                  <a:pt x="3684693" y="277707"/>
                </a:cubicBezTo>
                <a:cubicBezTo>
                  <a:pt x="3698469" y="281464"/>
                  <a:pt x="3711212" y="289136"/>
                  <a:pt x="3725333" y="291254"/>
                </a:cubicBezTo>
                <a:cubicBezTo>
                  <a:pt x="3756672" y="295955"/>
                  <a:pt x="3788551" y="295769"/>
                  <a:pt x="3820160" y="298027"/>
                </a:cubicBezTo>
                <a:cubicBezTo>
                  <a:pt x="3918954" y="337545"/>
                  <a:pt x="3831297" y="308143"/>
                  <a:pt x="4057227" y="298027"/>
                </a:cubicBezTo>
                <a:cubicBezTo>
                  <a:pt x="4140712" y="294289"/>
                  <a:pt x="4224302" y="293512"/>
                  <a:pt x="4307840" y="291254"/>
                </a:cubicBezTo>
                <a:cubicBezTo>
                  <a:pt x="4323644" y="288996"/>
                  <a:pt x="4339386" y="286243"/>
                  <a:pt x="4355253" y="284480"/>
                </a:cubicBezTo>
                <a:cubicBezTo>
                  <a:pt x="4380039" y="281726"/>
                  <a:pt x="4405161" y="281807"/>
                  <a:pt x="4429760" y="277707"/>
                </a:cubicBezTo>
                <a:cubicBezTo>
                  <a:pt x="4445973" y="275005"/>
                  <a:pt x="4460887" y="266381"/>
                  <a:pt x="4477173" y="264160"/>
                </a:cubicBezTo>
                <a:cubicBezTo>
                  <a:pt x="4510804" y="259574"/>
                  <a:pt x="4544906" y="259645"/>
                  <a:pt x="4578773" y="257387"/>
                </a:cubicBezTo>
                <a:cubicBezTo>
                  <a:pt x="4592320" y="252871"/>
                  <a:pt x="4605411" y="246640"/>
                  <a:pt x="4619413" y="243840"/>
                </a:cubicBezTo>
                <a:cubicBezTo>
                  <a:pt x="4666303" y="234462"/>
                  <a:pt x="4814354" y="230977"/>
                  <a:pt x="4829387" y="230294"/>
                </a:cubicBezTo>
                <a:lnTo>
                  <a:pt x="5317067" y="237067"/>
                </a:lnTo>
                <a:cubicBezTo>
                  <a:pt x="5326373" y="237312"/>
                  <a:pt x="5335001" y="242175"/>
                  <a:pt x="5344160" y="243840"/>
                </a:cubicBezTo>
                <a:cubicBezTo>
                  <a:pt x="5359867" y="246696"/>
                  <a:pt x="5375718" y="248749"/>
                  <a:pt x="5391573" y="250614"/>
                </a:cubicBezTo>
                <a:cubicBezTo>
                  <a:pt x="5683750" y="284989"/>
                  <a:pt x="5271272" y="233883"/>
                  <a:pt x="5513493" y="264160"/>
                </a:cubicBezTo>
                <a:cubicBezTo>
                  <a:pt x="5562193" y="280395"/>
                  <a:pt x="5501398" y="260705"/>
                  <a:pt x="5560907" y="277707"/>
                </a:cubicBezTo>
                <a:cubicBezTo>
                  <a:pt x="5567772" y="279668"/>
                  <a:pt x="5574257" y="282931"/>
                  <a:pt x="5581227" y="284480"/>
                </a:cubicBezTo>
                <a:cubicBezTo>
                  <a:pt x="5594634" y="287459"/>
                  <a:pt x="5608438" y="288376"/>
                  <a:pt x="5621867" y="291254"/>
                </a:cubicBezTo>
                <a:cubicBezTo>
                  <a:pt x="5640072" y="295155"/>
                  <a:pt x="5676053" y="304800"/>
                  <a:pt x="5676053" y="304800"/>
                </a:cubicBezTo>
                <a:lnTo>
                  <a:pt x="5974080" y="298027"/>
                </a:lnTo>
                <a:cubicBezTo>
                  <a:pt x="6012508" y="296767"/>
                  <a:pt x="6050778" y="291254"/>
                  <a:pt x="6089227" y="291254"/>
                </a:cubicBezTo>
                <a:cubicBezTo>
                  <a:pt x="6229227" y="291254"/>
                  <a:pt x="6369191" y="295769"/>
                  <a:pt x="6509173" y="298027"/>
                </a:cubicBezTo>
                <a:cubicBezTo>
                  <a:pt x="6524978" y="300285"/>
                  <a:pt x="6540720" y="303037"/>
                  <a:pt x="6556587" y="304800"/>
                </a:cubicBezTo>
                <a:cubicBezTo>
                  <a:pt x="6581372" y="307554"/>
                  <a:pt x="6606468" y="307634"/>
                  <a:pt x="6631093" y="311574"/>
                </a:cubicBezTo>
                <a:cubicBezTo>
                  <a:pt x="6663014" y="316681"/>
                  <a:pt x="6693942" y="327157"/>
                  <a:pt x="6725920" y="331894"/>
                </a:cubicBezTo>
                <a:cubicBezTo>
                  <a:pt x="6755040" y="336208"/>
                  <a:pt x="6784643" y="336153"/>
                  <a:pt x="6813973" y="338667"/>
                </a:cubicBezTo>
                <a:lnTo>
                  <a:pt x="6962987" y="352214"/>
                </a:lnTo>
                <a:lnTo>
                  <a:pt x="7044267" y="358987"/>
                </a:lnTo>
                <a:lnTo>
                  <a:pt x="7118773" y="365760"/>
                </a:lnTo>
                <a:cubicBezTo>
                  <a:pt x="7211342" y="363502"/>
                  <a:pt x="7304247" y="367185"/>
                  <a:pt x="7396480" y="358987"/>
                </a:cubicBezTo>
                <a:cubicBezTo>
                  <a:pt x="7407724" y="357988"/>
                  <a:pt x="7413476" y="343715"/>
                  <a:pt x="7423573" y="338667"/>
                </a:cubicBezTo>
                <a:cubicBezTo>
                  <a:pt x="7431899" y="334504"/>
                  <a:pt x="7441636" y="334152"/>
                  <a:pt x="7450667" y="331894"/>
                </a:cubicBezTo>
                <a:cubicBezTo>
                  <a:pt x="7461956" y="325121"/>
                  <a:pt x="7472758" y="317462"/>
                  <a:pt x="7484533" y="311574"/>
                </a:cubicBezTo>
                <a:cubicBezTo>
                  <a:pt x="7490919" y="308381"/>
                  <a:pt x="7498290" y="307612"/>
                  <a:pt x="7504853" y="304800"/>
                </a:cubicBezTo>
                <a:cubicBezTo>
                  <a:pt x="7514134" y="300823"/>
                  <a:pt x="7522720" y="295355"/>
                  <a:pt x="7531947" y="291254"/>
                </a:cubicBezTo>
                <a:cubicBezTo>
                  <a:pt x="7543057" y="286316"/>
                  <a:pt x="7554703" y="282645"/>
                  <a:pt x="7565813" y="277707"/>
                </a:cubicBezTo>
                <a:cubicBezTo>
                  <a:pt x="7611864" y="257239"/>
                  <a:pt x="7575092" y="272405"/>
                  <a:pt x="7613227" y="250614"/>
                </a:cubicBezTo>
                <a:cubicBezTo>
                  <a:pt x="7621994" y="245604"/>
                  <a:pt x="7631494" y="241971"/>
                  <a:pt x="7640320" y="237067"/>
                </a:cubicBezTo>
                <a:cubicBezTo>
                  <a:pt x="7651828" y="230673"/>
                  <a:pt x="7662202" y="222195"/>
                  <a:pt x="7674187" y="216747"/>
                </a:cubicBezTo>
                <a:cubicBezTo>
                  <a:pt x="7716969" y="197300"/>
                  <a:pt x="7714827" y="189740"/>
                  <a:pt x="7714827" y="209974"/>
                </a:cubicBezTo>
              </a:path>
            </a:pathLst>
          </a:cu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13" name="Straight Connector 12"/>
          <p:cNvCxnSpPr>
            <a:stCxn id="5" idx="3"/>
            <a:endCxn id="11" idx="37"/>
          </p:cNvCxnSpPr>
          <p:nvPr/>
        </p:nvCxnSpPr>
        <p:spPr>
          <a:xfrm>
            <a:off x="2229099" y="2956958"/>
            <a:ext cx="663114" cy="2651362"/>
          </a:xfrm>
          <a:prstGeom prst="line">
            <a:avLst/>
          </a:prstGeom>
          <a:ln>
            <a:solidFill>
              <a:schemeClr val="accent5">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rot="4379757">
            <a:off x="1790163" y="3918277"/>
            <a:ext cx="1023037" cy="246221"/>
          </a:xfrm>
          <a:prstGeom prst="rect">
            <a:avLst/>
          </a:prstGeom>
          <a:noFill/>
        </p:spPr>
        <p:txBody>
          <a:bodyPr wrap="none" rtlCol="0">
            <a:spAutoFit/>
          </a:bodyPr>
          <a:lstStyle/>
          <a:p>
            <a:pPr algn="l" rtl="0"/>
            <a:r>
              <a:rPr lang="es" sz="1000" b="0" i="0" u="none">
                <a:solidFill>
                  <a:schemeClr val="tx1">
                    <a:lumMod val="65000"/>
                    <a:lumOff val="35000"/>
                  </a:schemeClr>
                </a:solidFill>
              </a:rPr>
              <a:t>Pulso Transmisión</a:t>
            </a:r>
          </a:p>
        </p:txBody>
      </p:sp>
      <p:cxnSp>
        <p:nvCxnSpPr>
          <p:cNvPr id="16" name="Straight Connector 15"/>
          <p:cNvCxnSpPr>
            <a:stCxn id="11" idx="37"/>
            <a:endCxn id="6" idx="3"/>
          </p:cNvCxnSpPr>
          <p:nvPr/>
        </p:nvCxnSpPr>
        <p:spPr>
          <a:xfrm flipH="1" flipV="1">
            <a:off x="2368275" y="2654782"/>
            <a:ext cx="523938" cy="2953538"/>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a:stCxn id="6" idx="3"/>
          </p:cNvCxnSpPr>
          <p:nvPr/>
        </p:nvCxnSpPr>
        <p:spPr>
          <a:xfrm>
            <a:off x="2368275" y="2654782"/>
            <a:ext cx="790275" cy="22014"/>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stCxn id="7" idx="3"/>
          </p:cNvCxnSpPr>
          <p:nvPr/>
        </p:nvCxnSpPr>
        <p:spPr>
          <a:xfrm flipV="1">
            <a:off x="2542663" y="2434702"/>
            <a:ext cx="615887" cy="8329"/>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a:stCxn id="8" idx="3"/>
          </p:cNvCxnSpPr>
          <p:nvPr/>
        </p:nvCxnSpPr>
        <p:spPr>
          <a:xfrm flipV="1">
            <a:off x="2710677" y="2188666"/>
            <a:ext cx="447873" cy="50355"/>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a:stCxn id="9" idx="3"/>
          </p:cNvCxnSpPr>
          <p:nvPr/>
        </p:nvCxnSpPr>
        <p:spPr>
          <a:xfrm flipV="1">
            <a:off x="2885065" y="1946971"/>
            <a:ext cx="273485" cy="80299"/>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a:stCxn id="11" idx="37"/>
            <a:endCxn id="7" idx="3"/>
          </p:cNvCxnSpPr>
          <p:nvPr/>
        </p:nvCxnSpPr>
        <p:spPr>
          <a:xfrm flipH="1" flipV="1">
            <a:off x="2542663" y="2443031"/>
            <a:ext cx="349550" cy="3165289"/>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Straight Connector 33"/>
          <p:cNvCxnSpPr>
            <a:stCxn id="11" idx="37"/>
            <a:endCxn id="8" idx="3"/>
          </p:cNvCxnSpPr>
          <p:nvPr/>
        </p:nvCxnSpPr>
        <p:spPr>
          <a:xfrm flipH="1" flipV="1">
            <a:off x="2710677" y="2239021"/>
            <a:ext cx="181536" cy="3369299"/>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Straight Connector 35"/>
          <p:cNvCxnSpPr>
            <a:stCxn id="11" idx="37"/>
            <a:endCxn id="9" idx="3"/>
          </p:cNvCxnSpPr>
          <p:nvPr/>
        </p:nvCxnSpPr>
        <p:spPr>
          <a:xfrm flipH="1" flipV="1">
            <a:off x="2885065" y="2027270"/>
            <a:ext cx="7148" cy="3581050"/>
          </a:xfrm>
          <a:prstGeom prst="line">
            <a:avLst/>
          </a:prstGeom>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3021807" y="2895236"/>
            <a:ext cx="520399" cy="276999"/>
          </a:xfrm>
          <a:prstGeom prst="rect">
            <a:avLst/>
          </a:prstGeom>
          <a:noFill/>
        </p:spPr>
        <p:txBody>
          <a:bodyPr wrap="none" rtlCol="0">
            <a:spAutoFit/>
          </a:bodyPr>
          <a:lstStyle/>
          <a:p>
            <a:pPr algn="l" rtl="0"/>
            <a:r>
              <a:rPr lang="es" sz="1200" b="0" i="0" u="none">
                <a:solidFill>
                  <a:schemeClr val="tx1">
                    <a:lumMod val="65000"/>
                    <a:lumOff val="35000"/>
                  </a:schemeClr>
                </a:solidFill>
              </a:rPr>
              <a:t>Tiempo</a:t>
            </a:r>
          </a:p>
        </p:txBody>
      </p:sp>
      <p:sp>
        <p:nvSpPr>
          <p:cNvPr id="45" name="TextBox 44"/>
          <p:cNvSpPr txBox="1"/>
          <p:nvPr/>
        </p:nvSpPr>
        <p:spPr>
          <a:xfrm>
            <a:off x="1796389" y="2604926"/>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a:t>
            </a:r>
            <a:r>
              <a:rPr lang="es" sz="1000" b="0" i="0" u="none" baseline="-25000">
                <a:solidFill>
                  <a:schemeClr val="tx1">
                    <a:lumMod val="65000"/>
                    <a:lumOff val="35000"/>
                  </a:schemeClr>
                </a:solidFill>
              </a:rPr>
              <a:t>0</a:t>
            </a:r>
          </a:p>
        </p:txBody>
      </p:sp>
      <p:sp>
        <p:nvSpPr>
          <p:cNvPr id="46" name="TextBox 45"/>
          <p:cNvSpPr txBox="1"/>
          <p:nvPr/>
        </p:nvSpPr>
        <p:spPr>
          <a:xfrm>
            <a:off x="3136084" y="2565310"/>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a:t>
            </a:r>
            <a:r>
              <a:rPr lang="es" sz="1000" b="0" i="0" u="none" baseline="-25000">
                <a:solidFill>
                  <a:schemeClr val="tx1">
                    <a:lumMod val="65000"/>
                    <a:lumOff val="35000"/>
                  </a:schemeClr>
                </a:solidFill>
              </a:rPr>
              <a:t>1</a:t>
            </a:r>
          </a:p>
        </p:txBody>
      </p:sp>
      <p:sp>
        <p:nvSpPr>
          <p:cNvPr id="47" name="TextBox 46"/>
          <p:cNvSpPr txBox="1"/>
          <p:nvPr/>
        </p:nvSpPr>
        <p:spPr>
          <a:xfrm>
            <a:off x="3133194" y="2324894"/>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a:t>
            </a:r>
            <a:r>
              <a:rPr lang="es" sz="1000" b="0" i="0" u="none" baseline="-25000">
                <a:solidFill>
                  <a:schemeClr val="tx1">
                    <a:lumMod val="65000"/>
                    <a:lumOff val="35000"/>
                  </a:schemeClr>
                </a:solidFill>
              </a:rPr>
              <a:t>2</a:t>
            </a:r>
          </a:p>
        </p:txBody>
      </p:sp>
      <p:sp>
        <p:nvSpPr>
          <p:cNvPr id="48" name="TextBox 47"/>
          <p:cNvSpPr txBox="1"/>
          <p:nvPr/>
        </p:nvSpPr>
        <p:spPr>
          <a:xfrm>
            <a:off x="3143293" y="2088629"/>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T3</a:t>
            </a:r>
          </a:p>
        </p:txBody>
      </p:sp>
      <p:sp>
        <p:nvSpPr>
          <p:cNvPr id="49" name="TextBox 48"/>
          <p:cNvSpPr txBox="1"/>
          <p:nvPr/>
        </p:nvSpPr>
        <p:spPr>
          <a:xfrm>
            <a:off x="3133194" y="1849797"/>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T4</a:t>
            </a:r>
          </a:p>
        </p:txBody>
      </p:sp>
      <p:sp>
        <p:nvSpPr>
          <p:cNvPr id="50" name="Rectangle 49"/>
          <p:cNvSpPr/>
          <p:nvPr/>
        </p:nvSpPr>
        <p:spPr>
          <a:xfrm>
            <a:off x="3176695" y="1849418"/>
            <a:ext cx="269926" cy="96211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55" name="TextBox 54"/>
          <p:cNvSpPr txBox="1"/>
          <p:nvPr/>
        </p:nvSpPr>
        <p:spPr>
          <a:xfrm>
            <a:off x="1132171" y="5441902"/>
            <a:ext cx="1043876" cy="369332"/>
          </a:xfrm>
          <a:prstGeom prst="rect">
            <a:avLst/>
          </a:prstGeom>
          <a:noFill/>
        </p:spPr>
        <p:txBody>
          <a:bodyPr wrap="none" rtlCol="0">
            <a:spAutoFit/>
          </a:bodyPr>
          <a:lstStyle/>
          <a:p>
            <a:pPr algn="l" rtl="0"/>
            <a:r>
              <a:rPr lang="es" b="0" i="0" u="none">
                <a:solidFill>
                  <a:schemeClr val="tx1">
                    <a:lumMod val="65000"/>
                    <a:lumOff val="35000"/>
                  </a:schemeClr>
                </a:solidFill>
              </a:rPr>
              <a:t>Fondo Marino </a:t>
            </a:r>
          </a:p>
        </p:txBody>
      </p:sp>
      <p:sp>
        <p:nvSpPr>
          <p:cNvPr id="89" name="TextBox 88"/>
          <p:cNvSpPr txBox="1"/>
          <p:nvPr/>
        </p:nvSpPr>
        <p:spPr>
          <a:xfrm>
            <a:off x="330303" y="1278418"/>
            <a:ext cx="1735167" cy="1015663"/>
          </a:xfrm>
          <a:prstGeom prst="rect">
            <a:avLst/>
          </a:prstGeom>
          <a:noFill/>
        </p:spPr>
        <p:txBody>
          <a:bodyPr wrap="square" rtlCol="0">
            <a:spAutoFit/>
          </a:bodyPr>
          <a:lstStyle/>
          <a:p>
            <a:pPr algn="l" rtl="0"/>
            <a:r>
              <a:rPr lang="es" sz="1200" b="0" i="0" u="none">
                <a:solidFill>
                  <a:schemeClr val="tx1">
                    <a:lumMod val="65000"/>
                    <a:lumOff val="35000"/>
                  </a:schemeClr>
                </a:solidFill>
              </a:rPr>
              <a:t>Los elementos de la disposición estan separados a una distancia física conocida</a:t>
            </a:r>
          </a:p>
        </p:txBody>
      </p:sp>
      <p:cxnSp>
        <p:nvCxnSpPr>
          <p:cNvPr id="57" name="Straight Connector 56"/>
          <p:cNvCxnSpPr/>
          <p:nvPr/>
        </p:nvCxnSpPr>
        <p:spPr>
          <a:xfrm>
            <a:off x="4726233" y="2198716"/>
            <a:ext cx="2593705" cy="0"/>
          </a:xfrm>
          <a:prstGeom prst="line">
            <a:avLst/>
          </a:prstGeom>
          <a:ln>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a:off x="4881538" y="1903061"/>
            <a:ext cx="0" cy="621189"/>
          </a:xfrm>
          <a:prstGeom prst="line">
            <a:avLst/>
          </a:prstGeom>
          <a:ln>
            <a:solidFill>
              <a:schemeClr val="accent5">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4714665" y="1695284"/>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a:t>
            </a:r>
            <a:r>
              <a:rPr lang="es" sz="1000" b="0" i="0" u="none" baseline="-25000">
                <a:solidFill>
                  <a:schemeClr val="tx1">
                    <a:lumMod val="65000"/>
                    <a:lumOff val="35000"/>
                  </a:schemeClr>
                </a:solidFill>
              </a:rPr>
              <a:t>0</a:t>
            </a:r>
          </a:p>
        </p:txBody>
      </p:sp>
      <p:sp>
        <p:nvSpPr>
          <p:cNvPr id="61" name="TextBox 60"/>
          <p:cNvSpPr txBox="1"/>
          <p:nvPr/>
        </p:nvSpPr>
        <p:spPr>
          <a:xfrm rot="5400000">
            <a:off x="4370019" y="2922787"/>
            <a:ext cx="1023037" cy="246221"/>
          </a:xfrm>
          <a:prstGeom prst="rect">
            <a:avLst/>
          </a:prstGeom>
          <a:noFill/>
        </p:spPr>
        <p:txBody>
          <a:bodyPr wrap="none" rtlCol="0">
            <a:spAutoFit/>
          </a:bodyPr>
          <a:lstStyle/>
          <a:p>
            <a:pPr algn="l" rtl="0"/>
            <a:r>
              <a:rPr lang="es" sz="1000" b="0" i="0" u="none">
                <a:solidFill>
                  <a:schemeClr val="tx1">
                    <a:lumMod val="65000"/>
                    <a:lumOff val="35000"/>
                  </a:schemeClr>
                </a:solidFill>
              </a:rPr>
              <a:t>Pulso Transmisión</a:t>
            </a:r>
          </a:p>
        </p:txBody>
      </p:sp>
      <p:sp>
        <p:nvSpPr>
          <p:cNvPr id="62" name="TextBox 61"/>
          <p:cNvSpPr txBox="1"/>
          <p:nvPr/>
        </p:nvSpPr>
        <p:spPr>
          <a:xfrm>
            <a:off x="5437957" y="1698179"/>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a:t>
            </a:r>
            <a:r>
              <a:rPr lang="es" sz="1000" b="0" i="0" u="none" baseline="-25000">
                <a:solidFill>
                  <a:schemeClr val="tx1">
                    <a:lumMod val="65000"/>
                    <a:lumOff val="35000"/>
                  </a:schemeClr>
                </a:solidFill>
              </a:rPr>
              <a:t>1</a:t>
            </a:r>
          </a:p>
        </p:txBody>
      </p:sp>
      <p:cxnSp>
        <p:nvCxnSpPr>
          <p:cNvPr id="63" name="Straight Connector 62"/>
          <p:cNvCxnSpPr/>
          <p:nvPr/>
        </p:nvCxnSpPr>
        <p:spPr>
          <a:xfrm>
            <a:off x="5594670" y="1888124"/>
            <a:ext cx="0" cy="621189"/>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grpSp>
        <p:nvGrpSpPr>
          <p:cNvPr id="81" name="Group 80"/>
          <p:cNvGrpSpPr/>
          <p:nvPr/>
        </p:nvGrpSpPr>
        <p:grpSpPr>
          <a:xfrm>
            <a:off x="5875198" y="1708800"/>
            <a:ext cx="333746" cy="815450"/>
            <a:chOff x="4856313" y="1293659"/>
            <a:chExt cx="333746" cy="815450"/>
          </a:xfrm>
        </p:grpSpPr>
        <p:cxnSp>
          <p:nvCxnSpPr>
            <p:cNvPr id="64" name="Straight Connector 63"/>
            <p:cNvCxnSpPr/>
            <p:nvPr/>
          </p:nvCxnSpPr>
          <p:spPr>
            <a:xfrm>
              <a:off x="5035476" y="1487920"/>
              <a:ext cx="0" cy="621189"/>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69" name="TextBox 68"/>
            <p:cNvSpPr txBox="1"/>
            <p:nvPr/>
          </p:nvSpPr>
          <p:spPr>
            <a:xfrm>
              <a:off x="4856313" y="1293659"/>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a:t>
              </a:r>
              <a:r>
                <a:rPr lang="es" sz="1000" b="0" i="0" u="none" baseline="-25000">
                  <a:solidFill>
                    <a:schemeClr val="tx1">
                      <a:lumMod val="65000"/>
                      <a:lumOff val="35000"/>
                    </a:schemeClr>
                  </a:solidFill>
                </a:rPr>
                <a:t>2</a:t>
              </a:r>
            </a:p>
          </p:txBody>
        </p:sp>
      </p:grpSp>
      <p:grpSp>
        <p:nvGrpSpPr>
          <p:cNvPr id="80" name="Group 79"/>
          <p:cNvGrpSpPr/>
          <p:nvPr/>
        </p:nvGrpSpPr>
        <p:grpSpPr>
          <a:xfrm>
            <a:off x="6303540" y="1715330"/>
            <a:ext cx="333746" cy="815345"/>
            <a:chOff x="5169556" y="1305094"/>
            <a:chExt cx="333746" cy="815345"/>
          </a:xfrm>
        </p:grpSpPr>
        <p:cxnSp>
          <p:nvCxnSpPr>
            <p:cNvPr id="65" name="Straight Connector 64"/>
            <p:cNvCxnSpPr/>
            <p:nvPr/>
          </p:nvCxnSpPr>
          <p:spPr>
            <a:xfrm>
              <a:off x="5347546" y="1499250"/>
              <a:ext cx="0" cy="621189"/>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70" name="TextBox 69"/>
            <p:cNvSpPr txBox="1"/>
            <p:nvPr/>
          </p:nvSpPr>
          <p:spPr>
            <a:xfrm>
              <a:off x="5169556" y="1305094"/>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T3</a:t>
              </a:r>
            </a:p>
          </p:txBody>
        </p:sp>
      </p:grpSp>
      <p:grpSp>
        <p:nvGrpSpPr>
          <p:cNvPr id="79" name="Group 78"/>
          <p:cNvGrpSpPr/>
          <p:nvPr/>
        </p:nvGrpSpPr>
        <p:grpSpPr>
          <a:xfrm>
            <a:off x="6745543" y="1712404"/>
            <a:ext cx="333746" cy="822981"/>
            <a:chOff x="5467353" y="1297457"/>
            <a:chExt cx="333746" cy="822981"/>
          </a:xfrm>
        </p:grpSpPr>
        <p:cxnSp>
          <p:nvCxnSpPr>
            <p:cNvPr id="66" name="Straight Connector 65"/>
            <p:cNvCxnSpPr/>
            <p:nvPr/>
          </p:nvCxnSpPr>
          <p:spPr>
            <a:xfrm>
              <a:off x="5625254" y="1499249"/>
              <a:ext cx="0" cy="621189"/>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5467353" y="1297457"/>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T4</a:t>
              </a:r>
            </a:p>
          </p:txBody>
        </p:sp>
      </p:grpSp>
      <p:sp>
        <p:nvSpPr>
          <p:cNvPr id="72" name="TextBox 71"/>
          <p:cNvSpPr txBox="1"/>
          <p:nvPr/>
        </p:nvSpPr>
        <p:spPr>
          <a:xfrm>
            <a:off x="5437957" y="2588490"/>
            <a:ext cx="1881981" cy="646331"/>
          </a:xfrm>
          <a:prstGeom prst="rect">
            <a:avLst/>
          </a:prstGeom>
          <a:noFill/>
        </p:spPr>
        <p:txBody>
          <a:bodyPr wrap="square" rtlCol="0">
            <a:spAutoFit/>
          </a:bodyPr>
          <a:lstStyle/>
          <a:p>
            <a:pPr algn="l" rtl="0"/>
            <a:r>
              <a:rPr lang="es" sz="900" b="0" i="0" u="none">
                <a:solidFill>
                  <a:schemeClr val="tx1">
                    <a:lumMod val="65000"/>
                    <a:lumOff val="35000"/>
                  </a:schemeClr>
                </a:solidFill>
              </a:rPr>
              <a:t>La energía acústica retornada es recibida fracciones de un segundo aparte, medido como diferencia de fase</a:t>
            </a:r>
          </a:p>
        </p:txBody>
      </p:sp>
      <p:grpSp>
        <p:nvGrpSpPr>
          <p:cNvPr id="82" name="Group 81"/>
          <p:cNvGrpSpPr/>
          <p:nvPr/>
        </p:nvGrpSpPr>
        <p:grpSpPr>
          <a:xfrm>
            <a:off x="5355752" y="3320408"/>
            <a:ext cx="1801677" cy="1589260"/>
            <a:chOff x="4477254" y="2613189"/>
            <a:chExt cx="1801677" cy="1589260"/>
          </a:xfrm>
        </p:grpSpPr>
        <p:pic>
          <p:nvPicPr>
            <p:cNvPr id="75" name="Picture 74"/>
            <p:cNvPicPr>
              <a:picLocks noChangeAspect="1"/>
            </p:cNvPicPr>
            <p:nvPr/>
          </p:nvPicPr>
          <p:blipFill>
            <a:blip r:embed="rId2"/>
            <a:stretch>
              <a:fillRect/>
            </a:stretch>
          </p:blipFill>
          <p:spPr>
            <a:xfrm rot="5400000">
              <a:off x="4467813" y="3125171"/>
              <a:ext cx="1403484" cy="477833"/>
            </a:xfrm>
            <a:prstGeom prst="rect">
              <a:avLst/>
            </a:prstGeom>
          </p:spPr>
        </p:pic>
        <p:pic>
          <p:nvPicPr>
            <p:cNvPr id="73" name="Picture 72"/>
            <p:cNvPicPr>
              <a:picLocks noChangeAspect="1"/>
            </p:cNvPicPr>
            <p:nvPr/>
          </p:nvPicPr>
          <p:blipFill>
            <a:blip r:embed="rId2"/>
            <a:stretch>
              <a:fillRect/>
            </a:stretch>
          </p:blipFill>
          <p:spPr>
            <a:xfrm rot="5400000">
              <a:off x="4014429" y="3076014"/>
              <a:ext cx="1403484" cy="477833"/>
            </a:xfrm>
            <a:prstGeom prst="rect">
              <a:avLst/>
            </a:prstGeom>
          </p:spPr>
        </p:pic>
        <p:pic>
          <p:nvPicPr>
            <p:cNvPr id="76" name="Picture 75"/>
            <p:cNvPicPr>
              <a:picLocks noChangeAspect="1"/>
            </p:cNvPicPr>
            <p:nvPr/>
          </p:nvPicPr>
          <p:blipFill>
            <a:blip r:embed="rId2"/>
            <a:stretch>
              <a:fillRect/>
            </a:stretch>
          </p:blipFill>
          <p:spPr>
            <a:xfrm rot="5400000">
              <a:off x="5338273" y="3261790"/>
              <a:ext cx="1403484" cy="477833"/>
            </a:xfrm>
            <a:prstGeom prst="rect">
              <a:avLst/>
            </a:prstGeom>
          </p:spPr>
        </p:pic>
        <p:pic>
          <p:nvPicPr>
            <p:cNvPr id="77" name="Picture 76"/>
            <p:cNvPicPr>
              <a:picLocks noChangeAspect="1"/>
            </p:cNvPicPr>
            <p:nvPr/>
          </p:nvPicPr>
          <p:blipFill>
            <a:blip r:embed="rId2"/>
            <a:stretch>
              <a:fillRect/>
            </a:stretch>
          </p:blipFill>
          <p:spPr>
            <a:xfrm rot="5400000">
              <a:off x="4884889" y="3212632"/>
              <a:ext cx="1403484" cy="477833"/>
            </a:xfrm>
            <a:prstGeom prst="rect">
              <a:avLst/>
            </a:prstGeom>
          </p:spPr>
        </p:pic>
      </p:grpSp>
      <p:cxnSp>
        <p:nvCxnSpPr>
          <p:cNvPr id="93" name="Straight Connector 92"/>
          <p:cNvCxnSpPr/>
          <p:nvPr/>
        </p:nvCxnSpPr>
        <p:spPr>
          <a:xfrm>
            <a:off x="5355752" y="3672114"/>
            <a:ext cx="1801678" cy="261257"/>
          </a:xfrm>
          <a:prstGeom prst="line">
            <a:avLst/>
          </a:prstGeom>
          <a:ln w="19050"/>
        </p:spPr>
        <p:style>
          <a:lnRef idx="2">
            <a:schemeClr val="dk1"/>
          </a:lnRef>
          <a:fillRef idx="0">
            <a:schemeClr val="dk1"/>
          </a:fillRef>
          <a:effectRef idx="1">
            <a:schemeClr val="dk1"/>
          </a:effectRef>
          <a:fontRef idx="minor">
            <a:schemeClr val="tx1"/>
          </a:fontRef>
        </p:style>
      </p:cxnSp>
      <p:cxnSp>
        <p:nvCxnSpPr>
          <p:cNvPr id="95" name="Straight Connector 94"/>
          <p:cNvCxnSpPr/>
          <p:nvPr/>
        </p:nvCxnSpPr>
        <p:spPr>
          <a:xfrm>
            <a:off x="5386160" y="3354625"/>
            <a:ext cx="1693129" cy="14939"/>
          </a:xfrm>
          <a:prstGeom prst="line">
            <a:avLst/>
          </a:prstGeom>
          <a:ln>
            <a:solidFill>
              <a:schemeClr val="accent5">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96" name="TextBox 95"/>
          <p:cNvSpPr txBox="1"/>
          <p:nvPr/>
        </p:nvSpPr>
        <p:spPr>
          <a:xfrm>
            <a:off x="5152971" y="3234820"/>
            <a:ext cx="333746" cy="246221"/>
          </a:xfrm>
          <a:prstGeom prst="rect">
            <a:avLst/>
          </a:prstGeom>
          <a:noFill/>
        </p:spPr>
        <p:txBody>
          <a:bodyPr wrap="none" rtlCol="0">
            <a:spAutoFit/>
          </a:bodyPr>
          <a:lstStyle/>
          <a:p>
            <a:pPr algn="l" rtl="0"/>
            <a:r>
              <a:rPr lang="es" sz="1000" b="0" i="0" u="none">
                <a:solidFill>
                  <a:schemeClr val="tx1">
                    <a:lumMod val="65000"/>
                    <a:lumOff val="35000"/>
                  </a:schemeClr>
                </a:solidFill>
              </a:rPr>
              <a:t>T</a:t>
            </a:r>
            <a:r>
              <a:rPr lang="es" sz="1000" b="0" i="0" u="none" baseline="-25000">
                <a:solidFill>
                  <a:schemeClr val="tx1">
                    <a:lumMod val="65000"/>
                    <a:lumOff val="35000"/>
                  </a:schemeClr>
                </a:solidFill>
              </a:rPr>
              <a:t>0</a:t>
            </a:r>
          </a:p>
        </p:txBody>
      </p:sp>
      <p:sp>
        <p:nvSpPr>
          <p:cNvPr id="98" name="TextBox 97"/>
          <p:cNvSpPr txBox="1"/>
          <p:nvPr/>
        </p:nvSpPr>
        <p:spPr>
          <a:xfrm>
            <a:off x="650240" y="5880879"/>
            <a:ext cx="6990080" cy="738664"/>
          </a:xfrm>
          <a:prstGeom prst="rect">
            <a:avLst/>
          </a:prstGeom>
          <a:noFill/>
        </p:spPr>
        <p:txBody>
          <a:bodyPr wrap="square" rtlCol="0">
            <a:spAutoFit/>
          </a:bodyPr>
          <a:lstStyle/>
          <a:p>
            <a:pPr algn="l" rtl="0"/>
            <a:r>
              <a:rPr lang="es" sz="1400" b="0" i="0" u="none">
                <a:solidFill>
                  <a:schemeClr val="tx1">
                    <a:lumMod val="65000"/>
                    <a:lumOff val="35000"/>
                  </a:schemeClr>
                </a:solidFill>
              </a:rPr>
              <a:t>Con la diferencia de fase conocida y el espaciamiento de los elementos, el ángulo de incidencia puede ser calculado al objeto. La diferencia en fase cambia con la distancia desde el sonar.</a:t>
            </a:r>
          </a:p>
        </p:txBody>
      </p:sp>
      <p:sp>
        <p:nvSpPr>
          <p:cNvPr id="74" name="TextBox 73"/>
          <p:cNvSpPr txBox="1"/>
          <p:nvPr/>
        </p:nvSpPr>
        <p:spPr>
          <a:xfrm rot="16200000">
            <a:off x="2521722" y="3802372"/>
            <a:ext cx="1106393" cy="246221"/>
          </a:xfrm>
          <a:prstGeom prst="rect">
            <a:avLst/>
          </a:prstGeom>
          <a:noFill/>
        </p:spPr>
        <p:txBody>
          <a:bodyPr wrap="none" rtlCol="0">
            <a:spAutoFit/>
          </a:bodyPr>
          <a:lstStyle/>
          <a:p>
            <a:pPr algn="l" rtl="0"/>
            <a:r>
              <a:rPr lang="es" sz="1000" b="0" i="0" u="none">
                <a:solidFill>
                  <a:schemeClr val="tx1">
                    <a:lumMod val="65000"/>
                    <a:lumOff val="35000"/>
                  </a:schemeClr>
                </a:solidFill>
              </a:rPr>
              <a:t>Señal Recibida</a:t>
            </a:r>
          </a:p>
        </p:txBody>
      </p:sp>
      <p:sp>
        <p:nvSpPr>
          <p:cNvPr id="38" name="TextBox 37"/>
          <p:cNvSpPr txBox="1"/>
          <p:nvPr/>
        </p:nvSpPr>
        <p:spPr>
          <a:xfrm>
            <a:off x="330303" y="3340008"/>
            <a:ext cx="1587494" cy="1384995"/>
          </a:xfrm>
          <a:prstGeom prst="rect">
            <a:avLst/>
          </a:prstGeom>
          <a:noFill/>
        </p:spPr>
        <p:txBody>
          <a:bodyPr wrap="square" rtlCol="0">
            <a:spAutoFit/>
          </a:bodyPr>
          <a:lstStyle/>
          <a:p>
            <a:pPr algn="l" rtl="0"/>
            <a:r>
              <a:rPr lang="es" sz="1400" b="0" i="0" u="none" dirty="0">
                <a:solidFill>
                  <a:schemeClr val="tx1">
                    <a:lumMod val="65000"/>
                    <a:lumOff val="35000"/>
                  </a:schemeClr>
                </a:solidFill>
              </a:rPr>
              <a:t>Velocidad del sonido en la cabeza del sonar es requerida para convertir tiempo a distancia</a:t>
            </a:r>
          </a:p>
        </p:txBody>
      </p:sp>
      <p:sp>
        <p:nvSpPr>
          <p:cNvPr id="41" name="TextBox 40"/>
          <p:cNvSpPr txBox="1"/>
          <p:nvPr/>
        </p:nvSpPr>
        <p:spPr>
          <a:xfrm>
            <a:off x="7188200" y="3842657"/>
            <a:ext cx="1721946" cy="338554"/>
          </a:xfrm>
          <a:prstGeom prst="rect">
            <a:avLst/>
          </a:prstGeom>
          <a:noFill/>
        </p:spPr>
        <p:txBody>
          <a:bodyPr wrap="none" rtlCol="0">
            <a:spAutoFit/>
          </a:bodyPr>
          <a:lstStyle/>
          <a:p>
            <a:pPr algn="l" rtl="0"/>
            <a:r>
              <a:rPr lang="es" sz="1600" b="0" i="0" u="none">
                <a:solidFill>
                  <a:schemeClr val="tx1">
                    <a:lumMod val="65000"/>
                    <a:lumOff val="35000"/>
                  </a:schemeClr>
                </a:solidFill>
              </a:rPr>
              <a:t>Amplitud de Pico</a:t>
            </a:r>
          </a:p>
        </p:txBody>
      </p:sp>
    </p:spTree>
    <p:extLst>
      <p:ext uri="{BB962C8B-B14F-4D97-AF65-F5344CB8AC3E}">
        <p14:creationId xmlns:p14="http://schemas.microsoft.com/office/powerpoint/2010/main" val="9026157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Ping DSP - Principio de Operación</a:t>
            </a:r>
          </a:p>
        </p:txBody>
      </p:sp>
      <p:pic>
        <p:nvPicPr>
          <p:cNvPr id="5" name="Picture 4"/>
          <p:cNvPicPr>
            <a:picLocks noChangeAspect="1"/>
          </p:cNvPicPr>
          <p:nvPr/>
        </p:nvPicPr>
        <p:blipFill>
          <a:blip r:embed="rId2"/>
          <a:stretch>
            <a:fillRect/>
          </a:stretch>
        </p:blipFill>
        <p:spPr>
          <a:xfrm>
            <a:off x="347473" y="1722222"/>
            <a:ext cx="3843155" cy="3601996"/>
          </a:xfrm>
          <a:prstGeom prst="rect">
            <a:avLst/>
          </a:prstGeom>
        </p:spPr>
      </p:pic>
      <p:pic>
        <p:nvPicPr>
          <p:cNvPr id="6" name="Picture 5"/>
          <p:cNvPicPr>
            <a:picLocks noChangeAspect="1"/>
          </p:cNvPicPr>
          <p:nvPr/>
        </p:nvPicPr>
        <p:blipFill>
          <a:blip r:embed="rId3"/>
          <a:stretch>
            <a:fillRect/>
          </a:stretch>
        </p:blipFill>
        <p:spPr>
          <a:xfrm>
            <a:off x="563717" y="5324218"/>
            <a:ext cx="3200791" cy="586235"/>
          </a:xfrm>
          <a:prstGeom prst="rect">
            <a:avLst/>
          </a:prstGeom>
        </p:spPr>
      </p:pic>
      <p:sp>
        <p:nvSpPr>
          <p:cNvPr id="7" name="Rectangle 6"/>
          <p:cNvSpPr/>
          <p:nvPr/>
        </p:nvSpPr>
        <p:spPr>
          <a:xfrm>
            <a:off x="4479325" y="2138731"/>
            <a:ext cx="4572000" cy="3831818"/>
          </a:xfrm>
          <a:prstGeom prst="rect">
            <a:avLst/>
          </a:prstGeom>
        </p:spPr>
        <p:txBody>
          <a:bodyPr>
            <a:spAutoFit/>
          </a:bodyPr>
          <a:lstStyle/>
          <a:p>
            <a:pPr algn="l" rtl="0"/>
            <a:r>
              <a:rPr lang="es" sz="1350" b="1" i="0" u="none" dirty="0">
                <a:solidFill>
                  <a:schemeClr val="tx1">
                    <a:lumMod val="50000"/>
                    <a:lumOff val="50000"/>
                  </a:schemeClr>
                </a:solidFill>
              </a:rPr>
              <a:t>3DSS</a:t>
            </a:r>
            <a:r>
              <a:rPr lang="es" sz="600" b="1" i="0" u="none" dirty="0">
                <a:solidFill>
                  <a:schemeClr val="tx1">
                    <a:lumMod val="50000"/>
                    <a:lumOff val="50000"/>
                  </a:schemeClr>
                </a:solidFill>
              </a:rPr>
              <a:t>TM </a:t>
            </a:r>
            <a:r>
              <a:rPr lang="es" sz="1350" b="1" i="0" u="none" dirty="0">
                <a:solidFill>
                  <a:schemeClr val="tx1">
                    <a:lumMod val="50000"/>
                    <a:lumOff val="50000"/>
                  </a:schemeClr>
                </a:solidFill>
              </a:rPr>
              <a:t>Máquina MBES Máquina Batimétrica que le permite:</a:t>
            </a:r>
          </a:p>
          <a:p>
            <a:endParaRPr lang="es" sz="1350" dirty="0">
              <a:solidFill>
                <a:schemeClr val="tx1">
                  <a:lumMod val="50000"/>
                  <a:lumOff val="50000"/>
                </a:schemeClr>
              </a:solidFill>
            </a:endParaRPr>
          </a:p>
          <a:p>
            <a:pPr marL="257175" indent="-257175" algn="l" rtl="0">
              <a:buFont typeface="+mj-lt"/>
              <a:buAutoNum type="arabicPeriod"/>
            </a:pPr>
            <a:r>
              <a:rPr lang="es" sz="1350" b="0" i="0" u="none" dirty="0">
                <a:solidFill>
                  <a:schemeClr val="tx1">
                    <a:lumMod val="50000"/>
                    <a:lumOff val="50000"/>
                  </a:schemeClr>
                </a:solidFill>
              </a:rPr>
              <a:t>Haces definidos por la configuración MBES especificada por el usuario; </a:t>
            </a:r>
            <a:r>
              <a:rPr lang="es" sz="1350" b="0" i="1" u="none" dirty="0">
                <a:solidFill>
                  <a:schemeClr val="tx1">
                    <a:lumMod val="50000"/>
                    <a:lumOff val="50000"/>
                  </a:schemeClr>
                </a:solidFill>
              </a:rPr>
              <a:t>N</a:t>
            </a:r>
            <a:r>
              <a:rPr lang="es" sz="600" b="0" i="1" u="none" dirty="0">
                <a:solidFill>
                  <a:schemeClr val="tx1">
                    <a:lumMod val="50000"/>
                    <a:lumOff val="50000"/>
                  </a:schemeClr>
                </a:solidFill>
              </a:rPr>
              <a:t>Haces</a:t>
            </a:r>
            <a:r>
              <a:rPr lang="es" sz="1350" b="0" i="0" u="none" dirty="0">
                <a:solidFill>
                  <a:schemeClr val="tx1">
                    <a:lumMod val="50000"/>
                    <a:lumOff val="50000"/>
                  </a:schemeClr>
                </a:solidFill>
              </a:rPr>
              <a:t>, </a:t>
            </a:r>
            <a:r>
              <a:rPr lang="es" sz="1350" b="0" i="1" u="none" dirty="0">
                <a:solidFill>
                  <a:schemeClr val="tx1">
                    <a:lumMod val="50000"/>
                    <a:lumOff val="50000"/>
                  </a:schemeClr>
                </a:solidFill>
              </a:rPr>
              <a:t>θ</a:t>
            </a:r>
            <a:r>
              <a:rPr lang="es" sz="600" b="0" i="1" u="none" dirty="0">
                <a:solidFill>
                  <a:schemeClr val="tx1">
                    <a:lumMod val="50000"/>
                    <a:lumOff val="50000"/>
                  </a:schemeClr>
                </a:solidFill>
              </a:rPr>
              <a:t>Haz</a:t>
            </a:r>
            <a:r>
              <a:rPr lang="es" sz="1350" b="0" i="1" u="none" dirty="0">
                <a:solidFill>
                  <a:schemeClr val="tx1">
                    <a:lumMod val="50000"/>
                    <a:lumOff val="50000"/>
                  </a:schemeClr>
                </a:solidFill>
              </a:rPr>
              <a:t>θ</a:t>
            </a:r>
            <a:r>
              <a:rPr lang="es" sz="600" b="0" i="1" u="none" dirty="0">
                <a:solidFill>
                  <a:schemeClr val="tx1">
                    <a:lumMod val="50000"/>
                    <a:lumOff val="50000"/>
                  </a:schemeClr>
                </a:solidFill>
              </a:rPr>
              <a:t>Sector</a:t>
            </a:r>
            <a:r>
              <a:rPr lang="es" sz="1350" b="0" i="0" u="none" dirty="0">
                <a:solidFill>
                  <a:schemeClr val="tx1">
                    <a:lumMod val="50000"/>
                    <a:lumOff val="50000"/>
                  </a:schemeClr>
                </a:solidFill>
              </a:rPr>
              <a:t>.</a:t>
            </a:r>
          </a:p>
          <a:p>
            <a:pPr marL="257175" indent="-257175" algn="l" rtl="0">
              <a:buFont typeface="+mj-lt"/>
              <a:buAutoNum type="arabicPeriod"/>
            </a:pPr>
            <a:r>
              <a:rPr lang="es" sz="1350" b="0" i="0" u="none" dirty="0">
                <a:solidFill>
                  <a:schemeClr val="tx1">
                    <a:lumMod val="50000"/>
                    <a:lumOff val="50000"/>
                  </a:schemeClr>
                </a:solidFill>
              </a:rPr>
              <a:t>Haces idénticos con bordes bien definidos, peso uniforme y sin lóbulos laterales.</a:t>
            </a:r>
          </a:p>
          <a:p>
            <a:pPr marL="257175" indent="-257175" algn="l" rtl="0">
              <a:buFont typeface="+mj-lt"/>
              <a:buAutoNum type="arabicPeriod"/>
            </a:pPr>
            <a:r>
              <a:rPr lang="es" sz="1350" b="0" i="0" u="none" dirty="0">
                <a:solidFill>
                  <a:schemeClr val="tx1">
                    <a:lumMod val="50000"/>
                    <a:lumOff val="50000"/>
                  </a:schemeClr>
                </a:solidFill>
              </a:rPr>
              <a:t>Distribuciones de haces equidistante, equiangular o equidistante + equiangular.</a:t>
            </a:r>
          </a:p>
          <a:p>
            <a:pPr marL="257175" indent="-257175" algn="l" rtl="0">
              <a:buFont typeface="+mj-lt"/>
              <a:buAutoNum type="arabicPeriod"/>
            </a:pPr>
            <a:r>
              <a:rPr lang="es" sz="1350" b="0" i="0" u="none" dirty="0">
                <a:solidFill>
                  <a:schemeClr val="tx1">
                    <a:lumMod val="50000"/>
                    <a:lumOff val="50000"/>
                  </a:schemeClr>
                </a:solidFill>
              </a:rPr>
              <a:t>Un amplio rango de configuraciones MBES (ej: 1°, 512 haces) e incluyendo estadísticamente independientes geometrias de haces (ej: no traslapantes).</a:t>
            </a:r>
          </a:p>
          <a:p>
            <a:pPr marL="257175" indent="-257175" algn="l" rtl="0">
              <a:buFont typeface="+mj-lt"/>
              <a:buAutoNum type="arabicPeriod"/>
            </a:pPr>
            <a:r>
              <a:rPr lang="es" sz="1350" b="0" i="0" u="none" dirty="0">
                <a:solidFill>
                  <a:schemeClr val="tx1">
                    <a:lumMod val="50000"/>
                    <a:lumOff val="50000"/>
                  </a:schemeClr>
                </a:solidFill>
              </a:rPr>
              <a:t>Batimetría precisa con cubrimiento vertical completo sobre barridos extremadamente anchos.</a:t>
            </a:r>
          </a:p>
          <a:p>
            <a:pPr marL="257175" indent="-257175" algn="l" rtl="0">
              <a:buFont typeface="+mj-lt"/>
              <a:buAutoNum type="arabicPeriod"/>
            </a:pPr>
            <a:r>
              <a:rPr lang="es" sz="1350" b="0" i="0" u="none" dirty="0">
                <a:solidFill>
                  <a:schemeClr val="tx1">
                    <a:lumMod val="50000"/>
                    <a:lumOff val="50000"/>
                  </a:schemeClr>
                </a:solidFill>
              </a:rPr>
              <a:t>Resultados de Batimetría que pueden ser rápidamente comparados con resultados desde sistemas Multihaz configurados en forma similar</a:t>
            </a:r>
            <a:r>
              <a:rPr lang="es" sz="1350" b="0" i="0" u="none" dirty="0" smtClean="0">
                <a:solidFill>
                  <a:schemeClr val="tx1">
                    <a:lumMod val="50000"/>
                    <a:lumOff val="50000"/>
                  </a:schemeClr>
                </a:solidFill>
              </a:rPr>
              <a:t>.</a:t>
            </a:r>
          </a:p>
        </p:txBody>
      </p:sp>
    </p:spTree>
    <p:extLst>
      <p:ext uri="{BB962C8B-B14F-4D97-AF65-F5344CB8AC3E}">
        <p14:creationId xmlns:p14="http://schemas.microsoft.com/office/powerpoint/2010/main" val="4272510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MBES _ Datos Snippet</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46</a:t>
            </a:fld>
            <a:endParaRPr lang="es"/>
          </a:p>
        </p:txBody>
      </p:sp>
      <p:pic>
        <p:nvPicPr>
          <p:cNvPr id="6" name="Picture 5"/>
          <p:cNvPicPr>
            <a:picLocks noChangeAspect="1"/>
          </p:cNvPicPr>
          <p:nvPr/>
        </p:nvPicPr>
        <p:blipFill rotWithShape="1">
          <a:blip r:embed="rId2"/>
          <a:srcRect b="27385"/>
          <a:stretch/>
        </p:blipFill>
        <p:spPr>
          <a:xfrm>
            <a:off x="212005" y="1224341"/>
            <a:ext cx="6100742" cy="2419711"/>
          </a:xfrm>
          <a:prstGeom prst="rect">
            <a:avLst/>
          </a:prstGeom>
        </p:spPr>
      </p:pic>
      <p:pic>
        <p:nvPicPr>
          <p:cNvPr id="10" name="Picture 9"/>
          <p:cNvPicPr>
            <a:picLocks noChangeAspect="1"/>
          </p:cNvPicPr>
          <p:nvPr/>
        </p:nvPicPr>
        <p:blipFill>
          <a:blip r:embed="rId3"/>
          <a:stretch>
            <a:fillRect/>
          </a:stretch>
        </p:blipFill>
        <p:spPr>
          <a:xfrm>
            <a:off x="705026" y="3879608"/>
            <a:ext cx="1411394" cy="703669"/>
          </a:xfrm>
          <a:prstGeom prst="rect">
            <a:avLst/>
          </a:prstGeom>
          <a:ln>
            <a:solidFill>
              <a:schemeClr val="tx1">
                <a:lumMod val="65000"/>
                <a:lumOff val="35000"/>
              </a:schemeClr>
            </a:solidFill>
          </a:ln>
        </p:spPr>
      </p:pic>
      <p:cxnSp>
        <p:nvCxnSpPr>
          <p:cNvPr id="12" name="Straight Connector 11"/>
          <p:cNvCxnSpPr/>
          <p:nvPr/>
        </p:nvCxnSpPr>
        <p:spPr>
          <a:xfrm flipH="1">
            <a:off x="705027" y="3251200"/>
            <a:ext cx="742773" cy="628408"/>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551093" y="3251200"/>
            <a:ext cx="565327" cy="628408"/>
          </a:xfrm>
          <a:prstGeom prst="line">
            <a:avLst/>
          </a:prstGeom>
          <a:ln w="12700"/>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4"/>
          <a:stretch>
            <a:fillRect/>
          </a:stretch>
        </p:blipFill>
        <p:spPr>
          <a:xfrm>
            <a:off x="2116420" y="3880900"/>
            <a:ext cx="1550145" cy="702377"/>
          </a:xfrm>
          <a:prstGeom prst="rect">
            <a:avLst/>
          </a:prstGeom>
          <a:ln>
            <a:solidFill>
              <a:schemeClr val="tx1">
                <a:lumMod val="65000"/>
                <a:lumOff val="35000"/>
              </a:schemeClr>
            </a:solidFill>
          </a:ln>
        </p:spPr>
      </p:pic>
      <p:cxnSp>
        <p:nvCxnSpPr>
          <p:cNvPr id="21" name="Straight Connector 20"/>
          <p:cNvCxnSpPr/>
          <p:nvPr/>
        </p:nvCxnSpPr>
        <p:spPr>
          <a:xfrm>
            <a:off x="1654386" y="3251200"/>
            <a:ext cx="2012179" cy="628408"/>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rot="1880779">
            <a:off x="3897085" y="1912598"/>
            <a:ext cx="689035" cy="369332"/>
          </a:xfrm>
          <a:prstGeom prst="rect">
            <a:avLst/>
          </a:prstGeom>
          <a:noFill/>
        </p:spPr>
        <p:txBody>
          <a:bodyPr wrap="none" rtlCol="0">
            <a:spAutoFit/>
          </a:bodyPr>
          <a:lstStyle/>
          <a:p>
            <a:pPr algn="l" rtl="0"/>
            <a:r>
              <a:rPr lang="es" b="0" i="0" u="none">
                <a:solidFill>
                  <a:schemeClr val="bg1">
                    <a:lumMod val="95000"/>
                  </a:schemeClr>
                </a:solidFill>
              </a:rPr>
              <a:t>Tiempo</a:t>
            </a:r>
          </a:p>
        </p:txBody>
      </p:sp>
      <p:cxnSp>
        <p:nvCxnSpPr>
          <p:cNvPr id="25" name="Straight Arrow Connector 24"/>
          <p:cNvCxnSpPr/>
          <p:nvPr/>
        </p:nvCxnSpPr>
        <p:spPr>
          <a:xfrm>
            <a:off x="4725824" y="2434198"/>
            <a:ext cx="1119805" cy="526436"/>
          </a:xfrm>
          <a:prstGeom prst="straightConnector1">
            <a:avLst/>
          </a:prstGeom>
          <a:ln>
            <a:solidFill>
              <a:schemeClr val="bg1"/>
            </a:solidFill>
            <a:tailEnd type="triangle"/>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6544552" y="1834031"/>
            <a:ext cx="2488353" cy="1077218"/>
          </a:xfrm>
          <a:prstGeom prst="rect">
            <a:avLst/>
          </a:prstGeom>
          <a:noFill/>
        </p:spPr>
        <p:txBody>
          <a:bodyPr wrap="square" rtlCol="0">
            <a:spAutoFit/>
          </a:bodyPr>
          <a:lstStyle/>
          <a:p>
            <a:pPr algn="l" rtl="0"/>
            <a:r>
              <a:rPr lang="es" sz="1600" b="0" i="0" u="none" dirty="0">
                <a:solidFill>
                  <a:schemeClr val="tx1">
                    <a:lumMod val="65000"/>
                    <a:lumOff val="35000"/>
                  </a:schemeClr>
                </a:solidFill>
              </a:rPr>
              <a:t>Los datos “Snippet” son la señal análoga antes y después de la detección del fondo. </a:t>
            </a:r>
          </a:p>
        </p:txBody>
      </p:sp>
      <p:pic>
        <p:nvPicPr>
          <p:cNvPr id="5" name="Picture 4"/>
          <p:cNvPicPr>
            <a:picLocks noChangeAspect="1"/>
          </p:cNvPicPr>
          <p:nvPr/>
        </p:nvPicPr>
        <p:blipFill>
          <a:blip r:embed="rId5"/>
          <a:stretch>
            <a:fillRect/>
          </a:stretch>
        </p:blipFill>
        <p:spPr>
          <a:xfrm>
            <a:off x="5537934" y="3750183"/>
            <a:ext cx="3252478" cy="2253869"/>
          </a:xfrm>
          <a:prstGeom prst="rect">
            <a:avLst/>
          </a:prstGeom>
          <a:ln>
            <a:solidFill>
              <a:schemeClr val="tx1">
                <a:lumMod val="65000"/>
                <a:lumOff val="35000"/>
              </a:schemeClr>
            </a:solidFill>
          </a:ln>
        </p:spPr>
      </p:pic>
      <p:pic>
        <p:nvPicPr>
          <p:cNvPr id="7" name="Picture 6"/>
          <p:cNvPicPr>
            <a:picLocks noChangeAspect="1"/>
          </p:cNvPicPr>
          <p:nvPr/>
        </p:nvPicPr>
        <p:blipFill rotWithShape="1">
          <a:blip r:embed="rId6"/>
          <a:srcRect l="10771" t="28008" r="38814" b="65289"/>
          <a:stretch/>
        </p:blipFill>
        <p:spPr>
          <a:xfrm>
            <a:off x="475038" y="5194575"/>
            <a:ext cx="4832908" cy="397680"/>
          </a:xfrm>
          <a:prstGeom prst="rect">
            <a:avLst/>
          </a:prstGeom>
          <a:ln>
            <a:solidFill>
              <a:schemeClr val="tx1">
                <a:lumMod val="65000"/>
                <a:lumOff val="35000"/>
              </a:schemeClr>
            </a:solidFill>
          </a:ln>
        </p:spPr>
      </p:pic>
      <p:cxnSp>
        <p:nvCxnSpPr>
          <p:cNvPr id="16" name="Straight Connector 15"/>
          <p:cNvCxnSpPr/>
          <p:nvPr/>
        </p:nvCxnSpPr>
        <p:spPr>
          <a:xfrm flipH="1">
            <a:off x="475038" y="4490906"/>
            <a:ext cx="371387" cy="70366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666565" y="4574722"/>
            <a:ext cx="1616539" cy="604793"/>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48354" y="5758098"/>
            <a:ext cx="4486275" cy="646331"/>
          </a:xfrm>
          <a:prstGeom prst="rect">
            <a:avLst/>
          </a:prstGeom>
          <a:noFill/>
        </p:spPr>
        <p:txBody>
          <a:bodyPr wrap="square" rtlCol="0">
            <a:spAutoFit/>
          </a:bodyPr>
          <a:lstStyle/>
          <a:p>
            <a:pPr algn="l" rtl="0"/>
            <a:r>
              <a:rPr lang="es" b="0" i="0" u="none">
                <a:solidFill>
                  <a:schemeClr val="tx1">
                    <a:lumMod val="65000"/>
                    <a:lumOff val="35000"/>
                  </a:schemeClr>
                </a:solidFill>
              </a:rPr>
              <a:t>Los datos son unidos en una línea de intensidad de señal para el mosaico.</a:t>
            </a:r>
            <a:endParaRPr lang="es" dirty="0"/>
          </a:p>
        </p:txBody>
      </p:sp>
    </p:spTree>
    <p:extLst>
      <p:ext uri="{BB962C8B-B14F-4D97-AF65-F5344CB8AC3E}">
        <p14:creationId xmlns:p14="http://schemas.microsoft.com/office/powerpoint/2010/main" val="39709152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Datos Columna de Agua</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47</a:t>
            </a:fld>
            <a:endParaRPr lang="es"/>
          </a:p>
        </p:txBody>
      </p:sp>
      <p:pic>
        <p:nvPicPr>
          <p:cNvPr id="6" name="Picture 5"/>
          <p:cNvPicPr>
            <a:picLocks noChangeAspect="1"/>
          </p:cNvPicPr>
          <p:nvPr/>
        </p:nvPicPr>
        <p:blipFill>
          <a:blip r:embed="rId2"/>
          <a:stretch>
            <a:fillRect/>
          </a:stretch>
        </p:blipFill>
        <p:spPr>
          <a:xfrm>
            <a:off x="347472" y="1347893"/>
            <a:ext cx="6828017" cy="4101843"/>
          </a:xfrm>
          <a:prstGeom prst="rect">
            <a:avLst/>
          </a:prstGeom>
          <a:ln>
            <a:solidFill>
              <a:schemeClr val="tx1">
                <a:lumMod val="65000"/>
                <a:lumOff val="35000"/>
              </a:schemeClr>
            </a:solidFill>
          </a:ln>
        </p:spPr>
      </p:pic>
      <p:sp>
        <p:nvSpPr>
          <p:cNvPr id="7" name="Rounded Rectangle 6"/>
          <p:cNvSpPr/>
          <p:nvPr/>
        </p:nvSpPr>
        <p:spPr>
          <a:xfrm>
            <a:off x="2445173" y="2655147"/>
            <a:ext cx="4538134" cy="2580640"/>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8" name="TextBox 7"/>
          <p:cNvSpPr txBox="1"/>
          <p:nvPr/>
        </p:nvSpPr>
        <p:spPr>
          <a:xfrm>
            <a:off x="7301653" y="2438400"/>
            <a:ext cx="1779356" cy="1200329"/>
          </a:xfrm>
          <a:prstGeom prst="rect">
            <a:avLst/>
          </a:prstGeom>
          <a:noFill/>
        </p:spPr>
        <p:txBody>
          <a:bodyPr wrap="square" rtlCol="0">
            <a:spAutoFit/>
          </a:bodyPr>
          <a:lstStyle/>
          <a:p>
            <a:pPr algn="l" rtl="0"/>
            <a:r>
              <a:rPr lang="es" b="0" i="0" u="none">
                <a:solidFill>
                  <a:schemeClr val="tx1">
                    <a:lumMod val="65000"/>
                    <a:lumOff val="35000"/>
                  </a:schemeClr>
                </a:solidFill>
              </a:rPr>
              <a:t>Todos los datos retornados por cada haz son mostrados.</a:t>
            </a:r>
          </a:p>
        </p:txBody>
      </p:sp>
      <p:cxnSp>
        <p:nvCxnSpPr>
          <p:cNvPr id="10" name="Straight Arrow Connector 9"/>
          <p:cNvCxnSpPr>
            <a:stCxn id="8" idx="1"/>
          </p:cNvCxnSpPr>
          <p:nvPr/>
        </p:nvCxnSpPr>
        <p:spPr>
          <a:xfrm flipH="1">
            <a:off x="6983307" y="3038565"/>
            <a:ext cx="318346" cy="151675"/>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47471" y="5549179"/>
            <a:ext cx="6954181" cy="830997"/>
          </a:xfrm>
          <a:prstGeom prst="rect">
            <a:avLst/>
          </a:prstGeom>
          <a:noFill/>
        </p:spPr>
        <p:txBody>
          <a:bodyPr wrap="square" rtlCol="0">
            <a:spAutoFit/>
          </a:bodyPr>
          <a:lstStyle/>
          <a:p>
            <a:pPr algn="l" rtl="0"/>
            <a:r>
              <a:rPr lang="es" sz="1600" b="0" i="0" u="none" dirty="0">
                <a:solidFill>
                  <a:schemeClr val="tx1">
                    <a:lumMod val="65000"/>
                    <a:lumOff val="35000"/>
                  </a:schemeClr>
                </a:solidFill>
              </a:rPr>
              <a:t>Grabar datos de Columna de Agua requieren exponencialmente mas espacio de disco duro que un levantamiento normal de MBES. Datos de Columna de Agua son el equivalente del Ecograma en SBES. </a:t>
            </a:r>
          </a:p>
        </p:txBody>
      </p:sp>
    </p:spTree>
    <p:extLst>
      <p:ext uri="{BB962C8B-B14F-4D97-AF65-F5344CB8AC3E}">
        <p14:creationId xmlns:p14="http://schemas.microsoft.com/office/powerpoint/2010/main" val="40826008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MBES en HYPACK </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48</a:t>
            </a:fld>
            <a:endParaRPr lang="es"/>
          </a:p>
        </p:txBody>
      </p:sp>
      <p:pic>
        <p:nvPicPr>
          <p:cNvPr id="7" name="HYSWEEPSurvey.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3638550" y="1815781"/>
            <a:ext cx="5094288" cy="40738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ext Box 12"/>
          <p:cNvSpPr txBox="1">
            <a:spLocks noChangeArrowheads="1"/>
          </p:cNvSpPr>
          <p:nvPr/>
        </p:nvSpPr>
        <p:spPr bwMode="auto">
          <a:xfrm>
            <a:off x="272732" y="1815781"/>
            <a:ext cx="3186747" cy="3908762"/>
          </a:xfrm>
          <a:prstGeom prst="rect">
            <a:avLst/>
          </a:prstGeom>
          <a:noFill/>
          <a:ln w="9525">
            <a:noFill/>
            <a:miter lim="800000"/>
            <a:headEnd/>
            <a:tailEnd/>
          </a:ln>
        </p:spPr>
        <p:txBody>
          <a:bodyPr wrap="square">
            <a:spAutoFit/>
          </a:bodyPr>
          <a:lstStyle/>
          <a:p>
            <a:pPr algn="l" rtl="0">
              <a:spcBef>
                <a:spcPct val="50000"/>
              </a:spcBef>
              <a:defRPr/>
            </a:pPr>
            <a:r>
              <a:rPr lang="es" sz="2400" b="1" i="0" u="none">
                <a:solidFill>
                  <a:schemeClr val="tx1">
                    <a:lumMod val="65000"/>
                    <a:lumOff val="35000"/>
                  </a:schemeClr>
                </a:solidFill>
              </a:rPr>
              <a:t>Programa Levantamiento Multihaz</a:t>
            </a:r>
          </a:p>
          <a:p>
            <a:pPr algn="l" rtl="0">
              <a:spcBef>
                <a:spcPct val="50000"/>
              </a:spcBef>
              <a:defRPr/>
            </a:pPr>
            <a:r>
              <a:rPr lang="es" sz="2000" b="0" i="0" u="none">
                <a:solidFill>
                  <a:schemeClr val="tx1">
                    <a:lumMod val="65000"/>
                    <a:lumOff val="35000"/>
                  </a:schemeClr>
                </a:solidFill>
              </a:rPr>
              <a:t>Colecta y registra multihaz y sensores de soporte.</a:t>
            </a:r>
          </a:p>
          <a:p>
            <a:pPr algn="l" rtl="0">
              <a:spcBef>
                <a:spcPct val="50000"/>
              </a:spcBef>
              <a:defRPr/>
            </a:pPr>
            <a:r>
              <a:rPr lang="es" sz="2000" b="0" i="0" u="none">
                <a:solidFill>
                  <a:schemeClr val="tx1">
                    <a:lumMod val="65000"/>
                    <a:lumOff val="35000"/>
                  </a:schemeClr>
                </a:solidFill>
              </a:rPr>
              <a:t>Presentación en Tiempo Real, correcciones y QC.</a:t>
            </a:r>
          </a:p>
          <a:p>
            <a:pPr algn="l" rtl="0">
              <a:spcBef>
                <a:spcPct val="50000"/>
              </a:spcBef>
              <a:defRPr/>
            </a:pPr>
            <a:r>
              <a:rPr lang="es" sz="2000" b="0" i="0" u="none">
                <a:solidFill>
                  <a:schemeClr val="tx1">
                    <a:lumMod val="65000"/>
                    <a:lumOff val="35000"/>
                  </a:schemeClr>
                </a:solidFill>
              </a:rPr>
              <a:t>Hay 15 ventanas para escoger</a:t>
            </a:r>
          </a:p>
          <a:p>
            <a:pPr algn="l" rtl="0">
              <a:spcBef>
                <a:spcPct val="50000"/>
              </a:spcBef>
              <a:defRPr/>
            </a:pPr>
            <a:endParaRPr lang="es" sz="2000" dirty="0">
              <a:solidFill>
                <a:schemeClr val="tx1">
                  <a:lumMod val="65000"/>
                  <a:lumOff val="35000"/>
                </a:schemeClr>
              </a:solidFill>
            </a:endParaRPr>
          </a:p>
        </p:txBody>
      </p:sp>
    </p:spTree>
    <p:extLst>
      <p:ext uri="{BB962C8B-B14F-4D97-AF65-F5344CB8AC3E}">
        <p14:creationId xmlns:p14="http://schemas.microsoft.com/office/powerpoint/2010/main" val="275667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Prev" delay="0">
                      <p:tgtEl>
                        <p:sldTgt/>
                      </p:tgtEl>
                    </p:cond>
                  </p:endCondLst>
                </p:cTn>
                <p:tgtEl>
                  <p:spTgt spid="7"/>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MBES - Editando en HYSWEEP</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49</a:t>
            </a:fld>
            <a:endParaRPr lang="es"/>
          </a:p>
        </p:txBody>
      </p:sp>
      <p:pic>
        <p:nvPicPr>
          <p:cNvPr id="6" name="Picture 5"/>
          <p:cNvPicPr>
            <a:picLocks noChangeAspect="1"/>
          </p:cNvPicPr>
          <p:nvPr/>
        </p:nvPicPr>
        <p:blipFill>
          <a:blip r:embed="rId2"/>
          <a:stretch>
            <a:fillRect/>
          </a:stretch>
        </p:blipFill>
        <p:spPr>
          <a:xfrm>
            <a:off x="623697" y="1664381"/>
            <a:ext cx="8072628" cy="4423298"/>
          </a:xfrm>
          <a:prstGeom prst="rect">
            <a:avLst/>
          </a:prstGeom>
          <a:ln>
            <a:solidFill>
              <a:schemeClr val="tx1">
                <a:lumMod val="65000"/>
                <a:lumOff val="35000"/>
              </a:schemeClr>
            </a:solidFill>
          </a:ln>
        </p:spPr>
      </p:pic>
    </p:spTree>
    <p:extLst>
      <p:ext uri="{BB962C8B-B14F-4D97-AF65-F5344CB8AC3E}">
        <p14:creationId xmlns:p14="http://schemas.microsoft.com/office/powerpoint/2010/main" val="3177837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GPS - Determinando Posición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a:t>
            </a:fld>
            <a:endParaRPr lang="es"/>
          </a:p>
        </p:txBody>
      </p:sp>
      <p:pic>
        <p:nvPicPr>
          <p:cNvPr id="4" name="Picture 3"/>
          <p:cNvPicPr>
            <a:picLocks noChangeAspect="1"/>
          </p:cNvPicPr>
          <p:nvPr/>
        </p:nvPicPr>
        <p:blipFill>
          <a:blip r:embed="rId2"/>
          <a:stretch>
            <a:fillRect/>
          </a:stretch>
        </p:blipFill>
        <p:spPr>
          <a:xfrm>
            <a:off x="347472" y="1395480"/>
            <a:ext cx="5201681" cy="4604768"/>
          </a:xfrm>
          <a:prstGeom prst="rect">
            <a:avLst/>
          </a:prstGeom>
        </p:spPr>
      </p:pic>
      <p:sp>
        <p:nvSpPr>
          <p:cNvPr id="5" name="Rectangle 4"/>
          <p:cNvSpPr/>
          <p:nvPr/>
        </p:nvSpPr>
        <p:spPr>
          <a:xfrm>
            <a:off x="5710516" y="2463944"/>
            <a:ext cx="3173507" cy="2308324"/>
          </a:xfrm>
          <a:prstGeom prst="rect">
            <a:avLst/>
          </a:prstGeom>
        </p:spPr>
        <p:txBody>
          <a:bodyPr wrap="square">
            <a:spAutoFit/>
          </a:bodyPr>
          <a:lstStyle/>
          <a:p>
            <a:pPr algn="l" rtl="0"/>
            <a:r>
              <a:rPr lang="es" b="0" i="0" u="none">
                <a:solidFill>
                  <a:schemeClr val="tx1">
                    <a:lumMod val="65000"/>
                    <a:lumOff val="35000"/>
                  </a:schemeClr>
                </a:solidFill>
              </a:rPr>
              <a:t>En efecto, cuatro satélites son requeridos para determinar los valores desconocidos.</a:t>
            </a:r>
          </a:p>
          <a:p>
            <a:endParaRPr lang="es" dirty="0">
              <a:solidFill>
                <a:schemeClr val="tx1">
                  <a:lumMod val="65000"/>
                  <a:lumOff val="35000"/>
                </a:schemeClr>
              </a:solidFill>
            </a:endParaRPr>
          </a:p>
          <a:p>
            <a:pPr algn="l" rtl="0"/>
            <a:r>
              <a:rPr lang="es" b="0" i="0" u="none">
                <a:solidFill>
                  <a:schemeClr val="tx1">
                    <a:lumMod val="65000"/>
                    <a:lumOff val="35000"/>
                  </a:schemeClr>
                </a:solidFill>
              </a:rPr>
              <a:t>X - Latitud</a:t>
            </a:r>
          </a:p>
          <a:p>
            <a:pPr algn="l" rtl="0"/>
            <a:r>
              <a:rPr lang="es" b="0" i="0" u="none">
                <a:solidFill>
                  <a:schemeClr val="tx1">
                    <a:lumMod val="65000"/>
                    <a:lumOff val="35000"/>
                  </a:schemeClr>
                </a:solidFill>
              </a:rPr>
              <a:t>Y - Longitud</a:t>
            </a:r>
          </a:p>
          <a:p>
            <a:pPr algn="l" rtl="0"/>
            <a:r>
              <a:rPr lang="es" b="0" i="0" u="none">
                <a:solidFill>
                  <a:schemeClr val="tx1">
                    <a:lumMod val="65000"/>
                    <a:lumOff val="35000"/>
                  </a:schemeClr>
                </a:solidFill>
              </a:rPr>
              <a:t>Z - Altura</a:t>
            </a:r>
          </a:p>
          <a:p>
            <a:pPr algn="l" rtl="0"/>
            <a:r>
              <a:rPr lang="es" b="0" i="0" u="none">
                <a:solidFill>
                  <a:schemeClr val="tx1">
                    <a:lumMod val="65000"/>
                    <a:lumOff val="35000"/>
                  </a:schemeClr>
                </a:solidFill>
              </a:rPr>
              <a:t>T - Error Basado en el tiempo</a:t>
            </a:r>
          </a:p>
        </p:txBody>
      </p:sp>
    </p:spTree>
    <p:extLst>
      <p:ext uri="{BB962C8B-B14F-4D97-AF65-F5344CB8AC3E}">
        <p14:creationId xmlns:p14="http://schemas.microsoft.com/office/powerpoint/2010/main" val="34037718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514600"/>
            <a:ext cx="5027833" cy="1362075"/>
          </a:xfrm>
        </p:spPr>
        <p:txBody>
          <a:bodyPr/>
          <a:lstStyle/>
          <a:p>
            <a:pPr algn="l" rtl="0"/>
            <a:r>
              <a:rPr lang="es" b="0" i="0" u="none" dirty="0"/>
              <a:t>Sonares de Barrido Lateral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50</a:t>
            </a:fld>
            <a:endParaRPr lang="es"/>
          </a:p>
        </p:txBody>
      </p:sp>
      <p:pic>
        <p:nvPicPr>
          <p:cNvPr id="3074" name="Picture 2" descr="https://upload.wikimedia.org/wikipedia/commons/thumb/5/5b/Side-scan_sonar.svg/1200px-Side-scan_sonar.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6425" y="2326375"/>
            <a:ext cx="3305791" cy="4433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574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47663" y="0"/>
            <a:ext cx="8262937" cy="989013"/>
          </a:xfrm>
        </p:spPr>
        <p:txBody>
          <a:bodyPr/>
          <a:lstStyle/>
          <a:p>
            <a:pPr algn="l" rtl="0"/>
            <a:r>
              <a:rPr lang="es" b="0" i="0" u="none">
                <a:latin typeface="Arial" pitchFamily="34" charset="0"/>
                <a:cs typeface="Arial" pitchFamily="34" charset="0"/>
              </a:rPr>
              <a:t>Qué se encuentra en un registro de sonar de barrido lateral?</a:t>
            </a:r>
          </a:p>
        </p:txBody>
      </p:sp>
      <p:sp>
        <p:nvSpPr>
          <p:cNvPr id="29699"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C9925721-643D-4B81-A847-9A3D61AF1CCA}" type="slidenum">
              <a:rPr>
                <a:latin typeface="Arial" pitchFamily="34" charset="0"/>
              </a:rPr>
              <a:pPr algn="l" rtl="0"/>
              <a:t>51</a:t>
            </a:fld>
            <a:endParaRPr lang="es" altLang="en-US">
              <a:latin typeface="Arial" pitchFamily="34" charset="0"/>
            </a:endParaRPr>
          </a:p>
        </p:txBody>
      </p:sp>
      <p:pic>
        <p:nvPicPr>
          <p:cNvPr id="29700" name="Picture 5" descr="Ping"/>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1163" y="2209800"/>
            <a:ext cx="3200400" cy="218757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9701" name="Text Box 16"/>
          <p:cNvSpPr txBox="1">
            <a:spLocks noChangeArrowheads="1"/>
          </p:cNvSpPr>
          <p:nvPr/>
        </p:nvSpPr>
        <p:spPr bwMode="auto">
          <a:xfrm>
            <a:off x="5480050" y="4616450"/>
            <a:ext cx="32242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spcBef>
                <a:spcPct val="50000"/>
              </a:spcBef>
            </a:pPr>
            <a:r>
              <a:rPr lang="es" sz="1600" b="0" i="0" u="none" dirty="0" smtClean="0">
                <a:solidFill>
                  <a:schemeClr val="tx1">
                    <a:lumMod val="65000"/>
                    <a:lumOff val="35000"/>
                  </a:schemeClr>
                </a:solidFill>
                <a:latin typeface="Arial" pitchFamily="34" charset="0"/>
                <a:cs typeface="Arial" pitchFamily="34" charset="0"/>
              </a:rPr>
              <a:t>Características </a:t>
            </a:r>
            <a:r>
              <a:rPr lang="es" sz="1600" b="0" i="0" u="none" dirty="0">
                <a:solidFill>
                  <a:schemeClr val="tx1">
                    <a:lumMod val="65000"/>
                    <a:lumOff val="35000"/>
                  </a:schemeClr>
                </a:solidFill>
                <a:latin typeface="Arial" pitchFamily="34" charset="0"/>
                <a:cs typeface="Arial" pitchFamily="34" charset="0"/>
              </a:rPr>
              <a:t>en el fondo marino bloquean la señal desde el sonar, creando sombras.</a:t>
            </a:r>
          </a:p>
        </p:txBody>
      </p:sp>
      <p:sp>
        <p:nvSpPr>
          <p:cNvPr id="29702" name="Text Box 16"/>
          <p:cNvSpPr txBox="1">
            <a:spLocks noChangeArrowheads="1"/>
          </p:cNvSpPr>
          <p:nvPr/>
        </p:nvSpPr>
        <p:spPr bwMode="auto">
          <a:xfrm>
            <a:off x="5468938" y="1600200"/>
            <a:ext cx="3222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spcBef>
                <a:spcPct val="50000"/>
              </a:spcBef>
            </a:pPr>
            <a:r>
              <a:rPr lang="es" sz="1600" b="1" i="0" u="none">
                <a:solidFill>
                  <a:schemeClr val="tx1">
                    <a:lumMod val="65000"/>
                    <a:lumOff val="35000"/>
                  </a:schemeClr>
                </a:solidFill>
                <a:latin typeface="Arial" pitchFamily="34" charset="0"/>
                <a:cs typeface="Arial" pitchFamily="34" charset="0"/>
              </a:rPr>
              <a:t>Cómo el sonar ve el objeto:</a:t>
            </a:r>
          </a:p>
        </p:txBody>
      </p:sp>
      <p:pic>
        <p:nvPicPr>
          <p:cNvPr id="29703"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1590675"/>
            <a:ext cx="4584700"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 Box 16"/>
          <p:cNvSpPr txBox="1">
            <a:spLocks noChangeArrowheads="1"/>
          </p:cNvSpPr>
          <p:nvPr/>
        </p:nvSpPr>
        <p:spPr bwMode="auto">
          <a:xfrm>
            <a:off x="3375818" y="1142094"/>
            <a:ext cx="18456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a:spcBef>
                <a:spcPct val="50000"/>
              </a:spcBef>
            </a:pPr>
            <a:r>
              <a:rPr lang="es" sz="1600" b="0" i="0" u="none" dirty="0">
                <a:latin typeface="Arial" pitchFamily="34" charset="0"/>
                <a:cs typeface="Arial" pitchFamily="34" charset="0"/>
              </a:rPr>
              <a:t>Columna de Agua </a:t>
            </a:r>
          </a:p>
        </p:txBody>
      </p:sp>
      <p:sp>
        <p:nvSpPr>
          <p:cNvPr id="29705" name="Text Box 11"/>
          <p:cNvSpPr txBox="1">
            <a:spLocks noChangeArrowheads="1"/>
          </p:cNvSpPr>
          <p:nvPr/>
        </p:nvSpPr>
        <p:spPr bwMode="auto">
          <a:xfrm>
            <a:off x="444500" y="1185863"/>
            <a:ext cx="1295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spcBef>
                <a:spcPct val="50000"/>
              </a:spcBef>
            </a:pPr>
            <a:r>
              <a:rPr lang="es" sz="1600" b="0" i="0" u="none">
                <a:latin typeface="Arial" pitchFamily="34" charset="0"/>
                <a:cs typeface="Arial" pitchFamily="34" charset="0"/>
              </a:rPr>
              <a:t>Sombra</a:t>
            </a:r>
          </a:p>
        </p:txBody>
      </p:sp>
      <p:sp>
        <p:nvSpPr>
          <p:cNvPr id="29706" name="Line 21"/>
          <p:cNvSpPr>
            <a:spLocks noChangeShapeType="1"/>
          </p:cNvSpPr>
          <p:nvPr/>
        </p:nvSpPr>
        <p:spPr bwMode="auto">
          <a:xfrm>
            <a:off x="1036638" y="1524000"/>
            <a:ext cx="258762" cy="15494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cxnSp>
        <p:nvCxnSpPr>
          <p:cNvPr id="17" name="Straight Arrow Connector 16"/>
          <p:cNvCxnSpPr>
            <a:stCxn id="29704" idx="1"/>
          </p:cNvCxnSpPr>
          <p:nvPr/>
        </p:nvCxnSpPr>
        <p:spPr>
          <a:xfrm flipH="1">
            <a:off x="2655096" y="1311371"/>
            <a:ext cx="720722" cy="583198"/>
          </a:xfrm>
          <a:prstGeom prst="straightConnector1">
            <a:avLst/>
          </a:prstGeom>
          <a:ln w="5715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444500" y="4583113"/>
            <a:ext cx="4584700" cy="1893887"/>
          </a:xfrm>
          <a:prstGeom prst="rect">
            <a:avLst/>
          </a:prstGeom>
          <a:noFill/>
        </p:spPr>
        <p:txBody>
          <a:bodyPr/>
          <a:lstStyle/>
          <a:p>
            <a:pPr marL="285750" indent="-285750" algn="l" rtl="0">
              <a:buFont typeface="Arial" panose="020B0604020202020204" pitchFamily="34" charset="0"/>
              <a:buChar char="•"/>
              <a:defRPr/>
            </a:pPr>
            <a:r>
              <a:rPr lang="es" b="1" i="0" u="none" dirty="0">
                <a:solidFill>
                  <a:schemeClr val="tx1">
                    <a:lumMod val="65000"/>
                    <a:lumOff val="35000"/>
                  </a:schemeClr>
                </a:solidFill>
                <a:latin typeface="+mn-lt"/>
              </a:rPr>
              <a:t>Columna de Agua </a:t>
            </a:r>
            <a:r>
              <a:rPr lang="es" b="0" i="0" u="none" dirty="0">
                <a:solidFill>
                  <a:schemeClr val="tx1">
                    <a:lumMod val="65000"/>
                    <a:lumOff val="35000"/>
                  </a:schemeClr>
                </a:solidFill>
                <a:latin typeface="+mn-lt"/>
              </a:rPr>
              <a:t>provee información sobre la altura del pez remolcado.</a:t>
            </a:r>
          </a:p>
          <a:p>
            <a:pPr marL="285750" indent="-285750" algn="l" rtl="0">
              <a:buFont typeface="Arial" panose="020B0604020202020204" pitchFamily="34" charset="0"/>
              <a:buChar char="•"/>
              <a:defRPr/>
            </a:pPr>
            <a:r>
              <a:rPr lang="es" b="1" i="0" u="none" dirty="0">
                <a:solidFill>
                  <a:schemeClr val="tx1">
                    <a:lumMod val="65000"/>
                    <a:lumOff val="35000"/>
                  </a:schemeClr>
                </a:solidFill>
                <a:latin typeface="+mn-lt"/>
              </a:rPr>
              <a:t>Blancos </a:t>
            </a:r>
            <a:r>
              <a:rPr lang="es" b="0" i="0" u="none" dirty="0">
                <a:solidFill>
                  <a:schemeClr val="tx1">
                    <a:lumMod val="65000"/>
                    <a:lumOff val="35000"/>
                  </a:schemeClr>
                </a:solidFill>
                <a:latin typeface="+mn-lt"/>
              </a:rPr>
              <a:t>- características del fondo marino producirán una sombra. </a:t>
            </a:r>
          </a:p>
          <a:p>
            <a:pPr marL="285750" indent="-285750" algn="l" rtl="0">
              <a:buFont typeface="Arial" panose="020B0604020202020204" pitchFamily="34" charset="0"/>
              <a:buChar char="•"/>
              <a:defRPr/>
            </a:pPr>
            <a:r>
              <a:rPr lang="es" b="1" i="0" u="none" dirty="0">
                <a:solidFill>
                  <a:schemeClr val="tx1">
                    <a:lumMod val="65000"/>
                    <a:lumOff val="35000"/>
                  </a:schemeClr>
                </a:solidFill>
                <a:latin typeface="+mn-lt"/>
              </a:rPr>
              <a:t>Sedimento del fondo</a:t>
            </a:r>
            <a:r>
              <a:rPr lang="es" b="0" i="0" u="none" dirty="0">
                <a:solidFill>
                  <a:schemeClr val="tx1">
                    <a:lumMod val="65000"/>
                    <a:lumOff val="35000"/>
                  </a:schemeClr>
                </a:solidFill>
                <a:latin typeface="+mn-lt"/>
              </a:rPr>
              <a:t> - La señal variará con base en el ángulo de retorno de incidencia y absorción del fondo </a:t>
            </a:r>
          </a:p>
        </p:txBody>
      </p:sp>
    </p:spTree>
    <p:extLst>
      <p:ext uri="{BB962C8B-B14F-4D97-AF65-F5344CB8AC3E}">
        <p14:creationId xmlns:p14="http://schemas.microsoft.com/office/powerpoint/2010/main" val="5948240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algn="l" rtl="0"/>
            <a:r>
              <a:rPr lang="es" sz="3600" b="0" i="0" u="none">
                <a:latin typeface="Arial" pitchFamily="34" charset="0"/>
                <a:cs typeface="Arial" pitchFamily="34" charset="0"/>
              </a:rPr>
              <a:t>Componentes Sistema Sonar</a:t>
            </a:r>
          </a:p>
        </p:txBody>
      </p:sp>
      <p:graphicFrame>
        <p:nvGraphicFramePr>
          <p:cNvPr id="40963" name="Chart Placeholder 15"/>
          <p:cNvGraphicFramePr>
            <a:graphicFrameLocks noGrp="1"/>
          </p:cNvGraphicFramePr>
          <p:nvPr>
            <p:ph type="chart" sz="quarter" idx="13"/>
          </p:nvPr>
        </p:nvGraphicFramePr>
        <p:xfrm>
          <a:off x="296863" y="3040063"/>
          <a:ext cx="3302000" cy="3302000"/>
        </p:xfrm>
        <a:graphic>
          <a:graphicData uri="http://schemas.openxmlformats.org/presentationml/2006/ole">
            <mc:AlternateContent xmlns:mc="http://schemas.openxmlformats.org/markup-compatibility/2006">
              <mc:Choice xmlns:v="urn:schemas-microsoft-com:vml" Requires="v">
                <p:oleObj spid="_x0000_s1026" r:id="rId3" imgW="3298222" imgH="3298222" progId="Excel.Chart.8">
                  <p:embed/>
                </p:oleObj>
              </mc:Choice>
              <mc:Fallback>
                <p:oleObj r:id="rId3" imgW="3298222" imgH="3298222" progId="Excel.Chart.8">
                  <p:embed/>
                  <p:pic>
                    <p:nvPicPr>
                      <p:cNvPr id="0" name=""/>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863" y="3040063"/>
                        <a:ext cx="33020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Content Placeholder 5"/>
          <p:cNvSpPr>
            <a:spLocks noGrp="1"/>
          </p:cNvSpPr>
          <p:nvPr>
            <p:ph idx="16"/>
          </p:nvPr>
        </p:nvSpPr>
        <p:spPr>
          <a:xfrm>
            <a:off x="3886200" y="3090863"/>
            <a:ext cx="4919663" cy="3200400"/>
          </a:xfrm>
        </p:spPr>
        <p:txBody>
          <a:bodyPr/>
          <a:lstStyle/>
          <a:p>
            <a:pPr marL="342900" indent="-342900" algn="l" rtl="0">
              <a:buFont typeface="Arial" pitchFamily="34" charset="0"/>
              <a:buChar char="•"/>
              <a:defRPr/>
            </a:pPr>
            <a:r>
              <a:rPr lang="es" sz="2000" b="0" i="0" u="none" dirty="0">
                <a:solidFill>
                  <a:schemeClr val="tx1">
                    <a:lumMod val="65000"/>
                    <a:lumOff val="35000"/>
                  </a:schemeClr>
                </a:solidFill>
              </a:rPr>
              <a:t>El transreceptor del sonar recibe la señal enviándola al computador de adquisición para presentación y almacenamiento. </a:t>
            </a:r>
          </a:p>
          <a:p>
            <a:pPr marL="342900" indent="-342900" algn="l" rtl="0">
              <a:buFont typeface="Arial" pitchFamily="34" charset="0"/>
              <a:buChar char="•"/>
              <a:defRPr/>
            </a:pPr>
            <a:r>
              <a:rPr lang="es" sz="2000" b="0" i="0" u="none" dirty="0">
                <a:solidFill>
                  <a:schemeClr val="tx1">
                    <a:lumMod val="65000"/>
                    <a:lumOff val="35000"/>
                  </a:schemeClr>
                </a:solidFill>
              </a:rPr>
              <a:t>La distancia de eco es determinada por tiempo, similar a otros sistemas de sonar</a:t>
            </a:r>
          </a:p>
          <a:p>
            <a:pPr marL="342900" indent="-342900">
              <a:buFont typeface="Arial" pitchFamily="34" charset="0"/>
              <a:buChar char="•"/>
              <a:defRPr/>
            </a:pPr>
            <a:r>
              <a:rPr lang="es" sz="2000" b="0" i="0" u="none" dirty="0">
                <a:solidFill>
                  <a:schemeClr val="tx1">
                    <a:lumMod val="65000"/>
                    <a:lumOff val="35000"/>
                  </a:schemeClr>
                </a:solidFill>
              </a:rPr>
              <a:t>Note que </a:t>
            </a:r>
            <a:r>
              <a:rPr lang="es" sz="2000" b="0" i="0" u="none" dirty="0" smtClean="0">
                <a:solidFill>
                  <a:schemeClr val="tx1">
                    <a:lumMod val="65000"/>
                    <a:lumOff val="35000"/>
                  </a:schemeClr>
                </a:solidFill>
              </a:rPr>
              <a:t>velocidad </a:t>
            </a:r>
            <a:r>
              <a:rPr lang="es" sz="2000" dirty="0" smtClean="0">
                <a:solidFill>
                  <a:schemeClr val="tx1">
                    <a:lumMod val="65000"/>
                    <a:lumOff val="35000"/>
                  </a:schemeClr>
                </a:solidFill>
              </a:rPr>
              <a:t>sonido es </a:t>
            </a:r>
            <a:r>
              <a:rPr lang="es" sz="2000" b="0" i="0" u="none" dirty="0">
                <a:solidFill>
                  <a:schemeClr val="tx1">
                    <a:lumMod val="65000"/>
                    <a:lumOff val="35000"/>
                  </a:schemeClr>
                </a:solidFill>
              </a:rPr>
              <a:t>necesaria para convertir tiempo de viaje en distancia.</a:t>
            </a:r>
          </a:p>
          <a:p>
            <a:pPr marL="615950" lvl="2" indent="-342900" algn="l" rtl="0">
              <a:defRPr/>
            </a:pPr>
            <a:r>
              <a:rPr lang="es" sz="1400" b="0" i="0" u="none" dirty="0">
                <a:solidFill>
                  <a:schemeClr val="tx1">
                    <a:lumMod val="65000"/>
                    <a:lumOff val="35000"/>
                  </a:schemeClr>
                </a:solidFill>
              </a:rPr>
              <a:t>1500 m/s es un valor por defecto razonable.</a:t>
            </a:r>
          </a:p>
          <a:p>
            <a:pPr algn="l" rtl="0">
              <a:defRPr/>
            </a:pPr>
            <a:endParaRPr lang="es" sz="2000" dirty="0"/>
          </a:p>
        </p:txBody>
      </p:sp>
      <p:sp>
        <p:nvSpPr>
          <p:cNvPr id="4096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951388B9-E823-4E51-931B-3E9D0BD88516}" type="slidenum">
              <a:rPr>
                <a:latin typeface="Arial" pitchFamily="34" charset="0"/>
              </a:rPr>
              <a:pPr algn="l" rtl="0"/>
              <a:t>52</a:t>
            </a:fld>
            <a:endParaRPr lang="es" altLang="en-US">
              <a:latin typeface="Arial" pitchFamily="34" charset="0"/>
            </a:endParaRPr>
          </a:p>
        </p:txBody>
      </p:sp>
      <p:grpSp>
        <p:nvGrpSpPr>
          <p:cNvPr id="40966" name="Group 14"/>
          <p:cNvGrpSpPr>
            <a:grpSpLocks/>
          </p:cNvGrpSpPr>
          <p:nvPr/>
        </p:nvGrpSpPr>
        <p:grpSpPr bwMode="auto">
          <a:xfrm>
            <a:off x="457200" y="1595438"/>
            <a:ext cx="8280400" cy="1038225"/>
            <a:chOff x="457199" y="1595832"/>
            <a:chExt cx="8280989" cy="1038225"/>
          </a:xfrm>
        </p:grpSpPr>
        <p:pic>
          <p:nvPicPr>
            <p:cNvPr id="4097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199" y="1595832"/>
              <a:ext cx="1114425" cy="103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71" name="Picture 8" descr="C-MAX"/>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1810145"/>
              <a:ext cx="2032588" cy="77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3200594" y="1810144"/>
              <a:ext cx="1905136" cy="609600"/>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es" b="0" i="0" u="none">
                  <a:solidFill>
                    <a:schemeClr val="tx1"/>
                  </a:solidFill>
                </a:rPr>
                <a:t>Transreceptor</a:t>
              </a:r>
            </a:p>
          </p:txBody>
        </p:sp>
        <p:cxnSp>
          <p:nvCxnSpPr>
            <p:cNvPr id="10" name="Straight Arrow Connector 9"/>
            <p:cNvCxnSpPr>
              <a:stCxn id="7" idx="3"/>
            </p:cNvCxnSpPr>
            <p:nvPr/>
          </p:nvCxnSpPr>
          <p:spPr>
            <a:xfrm>
              <a:off x="5105730" y="2114944"/>
              <a:ext cx="1600314" cy="0"/>
            </a:xfrm>
            <a:prstGeom prst="straightConnector1">
              <a:avLst/>
            </a:prstGeom>
            <a:ln>
              <a:solidFill>
                <a:srgbClr val="FF0000"/>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40970" idx="3"/>
              <a:endCxn id="7" idx="1"/>
            </p:cNvCxnSpPr>
            <p:nvPr/>
          </p:nvCxnSpPr>
          <p:spPr>
            <a:xfrm>
              <a:off x="1571703" y="2114944"/>
              <a:ext cx="1628891" cy="0"/>
            </a:xfrm>
            <a:prstGeom prst="straightConnector1">
              <a:avLst/>
            </a:prstGeom>
            <a:ln>
              <a:solidFill>
                <a:srgbClr val="FF0000"/>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grpSp>
      <p:sp>
        <p:nvSpPr>
          <p:cNvPr id="17" name="TextBox 16"/>
          <p:cNvSpPr txBox="1"/>
          <p:nvPr/>
        </p:nvSpPr>
        <p:spPr>
          <a:xfrm>
            <a:off x="1862138" y="4419600"/>
            <a:ext cx="1047750" cy="276225"/>
          </a:xfrm>
          <a:prstGeom prst="rect">
            <a:avLst/>
          </a:prstGeom>
          <a:noFill/>
        </p:spPr>
        <p:txBody>
          <a:bodyPr wrap="none">
            <a:spAutoFit/>
          </a:bodyPr>
          <a:lstStyle/>
          <a:p>
            <a:pPr algn="l" rtl="0">
              <a:defRPr/>
            </a:pPr>
            <a:r>
              <a:rPr lang="es" sz="1200" b="0" i="0" u="none">
                <a:latin typeface="+mn-lt"/>
              </a:rPr>
              <a:t>Eco Fondo</a:t>
            </a:r>
          </a:p>
        </p:txBody>
      </p:sp>
      <p:cxnSp>
        <p:nvCxnSpPr>
          <p:cNvPr id="19" name="Straight Arrow Connector 18"/>
          <p:cNvCxnSpPr/>
          <p:nvPr/>
        </p:nvCxnSpPr>
        <p:spPr>
          <a:xfrm>
            <a:off x="2386013" y="4695825"/>
            <a:ext cx="0" cy="48577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40969" name="Picture 2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323975" y="3340100"/>
            <a:ext cx="21240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79104" y="3587929"/>
            <a:ext cx="461665" cy="2028522"/>
          </a:xfrm>
          <a:prstGeom prst="rect">
            <a:avLst/>
          </a:prstGeom>
          <a:solidFill>
            <a:schemeClr val="bg1"/>
          </a:solidFill>
        </p:spPr>
        <p:txBody>
          <a:bodyPr vert="vert270" wrap="square" rtlCol="0">
            <a:spAutoFit/>
          </a:bodyPr>
          <a:lstStyle/>
          <a:p>
            <a:r>
              <a:rPr lang="en-US" b="1" dirty="0" err="1" smtClean="0"/>
              <a:t>Amplitud</a:t>
            </a:r>
            <a:r>
              <a:rPr lang="en-US" b="1" dirty="0" smtClean="0"/>
              <a:t> </a:t>
            </a:r>
            <a:r>
              <a:rPr lang="en-US" b="1" dirty="0" err="1" smtClean="0"/>
              <a:t>Señal</a:t>
            </a:r>
            <a:endParaRPr lang="en-US" b="1" dirty="0"/>
          </a:p>
        </p:txBody>
      </p:sp>
      <p:sp>
        <p:nvSpPr>
          <p:cNvPr id="3" name="TextBox 2"/>
          <p:cNvSpPr txBox="1"/>
          <p:nvPr/>
        </p:nvSpPr>
        <p:spPr>
          <a:xfrm>
            <a:off x="1119497" y="5845323"/>
            <a:ext cx="2110811" cy="369332"/>
          </a:xfrm>
          <a:prstGeom prst="rect">
            <a:avLst/>
          </a:prstGeom>
          <a:solidFill>
            <a:schemeClr val="bg1"/>
          </a:solidFill>
        </p:spPr>
        <p:txBody>
          <a:bodyPr wrap="square" rtlCol="0">
            <a:spAutoFit/>
          </a:bodyPr>
          <a:lstStyle/>
          <a:p>
            <a:r>
              <a:rPr lang="en-US" b="1" dirty="0" err="1" smtClean="0"/>
              <a:t>Tiempo</a:t>
            </a:r>
            <a:r>
              <a:rPr lang="en-US" b="1" dirty="0" smtClean="0"/>
              <a:t> del </a:t>
            </a:r>
            <a:r>
              <a:rPr lang="en-US" b="1" dirty="0" err="1" smtClean="0"/>
              <a:t>pulso</a:t>
            </a:r>
            <a:endParaRPr lang="en-US" b="1" dirty="0"/>
          </a:p>
        </p:txBody>
      </p:sp>
      <p:sp>
        <p:nvSpPr>
          <p:cNvPr id="4" name="TextBox 3"/>
          <p:cNvSpPr txBox="1"/>
          <p:nvPr/>
        </p:nvSpPr>
        <p:spPr>
          <a:xfrm>
            <a:off x="1213502" y="3424264"/>
            <a:ext cx="991314" cy="338554"/>
          </a:xfrm>
          <a:prstGeom prst="rect">
            <a:avLst/>
          </a:prstGeom>
          <a:solidFill>
            <a:schemeClr val="bg1"/>
          </a:solidFill>
        </p:spPr>
        <p:txBody>
          <a:bodyPr wrap="square" rtlCol="0">
            <a:spAutoFit/>
          </a:bodyPr>
          <a:lstStyle/>
          <a:p>
            <a:r>
              <a:rPr lang="en-US" sz="1600" i="1" dirty="0" err="1" smtClean="0"/>
              <a:t>distancia</a:t>
            </a:r>
            <a:endParaRPr lang="en-US" sz="1600" i="1" dirty="0"/>
          </a:p>
        </p:txBody>
      </p:sp>
    </p:spTree>
    <p:extLst>
      <p:ext uri="{BB962C8B-B14F-4D97-AF65-F5344CB8AC3E}">
        <p14:creationId xmlns:p14="http://schemas.microsoft.com/office/powerpoint/2010/main" val="38780529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47663" y="0"/>
            <a:ext cx="7577137" cy="989013"/>
          </a:xfrm>
        </p:spPr>
        <p:txBody>
          <a:bodyPr/>
          <a:lstStyle/>
          <a:p>
            <a:pPr algn="l" rtl="0"/>
            <a:r>
              <a:rPr lang="es" b="0" i="0" u="none">
                <a:latin typeface="Arial" pitchFamily="34" charset="0"/>
                <a:cs typeface="Arial" pitchFamily="34" charset="0"/>
              </a:rPr>
              <a:t>Qué sucede en la región del Nadir</a:t>
            </a:r>
          </a:p>
        </p:txBody>
      </p:sp>
      <p:sp>
        <p:nvSpPr>
          <p:cNvPr id="30723" name="Content Placeholder 11"/>
          <p:cNvSpPr>
            <a:spLocks noGrp="1"/>
          </p:cNvSpPr>
          <p:nvPr>
            <p:ph idx="13"/>
          </p:nvPr>
        </p:nvSpPr>
        <p:spPr>
          <a:xfrm>
            <a:off x="5376863" y="1600200"/>
            <a:ext cx="3429000" cy="4691063"/>
          </a:xfrm>
        </p:spPr>
        <p:txBody>
          <a:bodyPr/>
          <a:lstStyle/>
          <a:p>
            <a:pPr marL="342900" indent="-342900" algn="l" rtl="0">
              <a:buFont typeface="Arial" pitchFamily="34" charset="0"/>
              <a:buChar char="•"/>
            </a:pPr>
            <a:endParaRPr lang="es" altLang="en-US" dirty="0">
              <a:latin typeface="Arial" pitchFamily="34" charset="0"/>
              <a:cs typeface="Arial" pitchFamily="34" charset="0"/>
            </a:endParaRPr>
          </a:p>
          <a:p>
            <a:pPr marL="342900" indent="-342900" algn="l" rtl="0">
              <a:buFont typeface="Arial" pitchFamily="34" charset="0"/>
              <a:buChar char="•"/>
            </a:pPr>
            <a:r>
              <a:rPr lang="es" b="0" i="0" u="none">
                <a:solidFill>
                  <a:schemeClr val="tx1">
                    <a:lumMod val="65000"/>
                    <a:lumOff val="35000"/>
                  </a:schemeClr>
                </a:solidFill>
                <a:latin typeface="Arial" pitchFamily="34" charset="0"/>
                <a:cs typeface="Arial" pitchFamily="34" charset="0"/>
              </a:rPr>
              <a:t>No hay « Area Blanca » bajo el pez.</a:t>
            </a:r>
          </a:p>
          <a:p>
            <a:pPr marL="342900" indent="-342900" algn="l" rtl="0">
              <a:buFont typeface="Arial" pitchFamily="34" charset="0"/>
              <a:buChar char="•"/>
            </a:pPr>
            <a:endParaRPr lang="es" altLang="en-US" dirty="0">
              <a:solidFill>
                <a:schemeClr val="tx1">
                  <a:lumMod val="65000"/>
                  <a:lumOff val="35000"/>
                </a:schemeClr>
              </a:solidFill>
              <a:latin typeface="Arial" pitchFamily="34" charset="0"/>
              <a:cs typeface="Arial" pitchFamily="34" charset="0"/>
            </a:endParaRPr>
          </a:p>
          <a:p>
            <a:pPr marL="342900" indent="-342900" algn="l" rtl="0">
              <a:buFont typeface="Arial" pitchFamily="34" charset="0"/>
              <a:buChar char="•"/>
            </a:pPr>
            <a:r>
              <a:rPr lang="es" b="0" i="0" u="none">
                <a:solidFill>
                  <a:schemeClr val="tx1">
                    <a:lumMod val="65000"/>
                    <a:lumOff val="35000"/>
                  </a:schemeClr>
                </a:solidFill>
                <a:latin typeface="Arial" pitchFamily="34" charset="0"/>
                <a:cs typeface="Arial" pitchFamily="34" charset="0"/>
              </a:rPr>
              <a:t>Los lóbulos secundarios enzonifican el nadir.</a:t>
            </a:r>
          </a:p>
          <a:p>
            <a:pPr marL="342900" indent="-342900" algn="l" rtl="0">
              <a:buFont typeface="Arial" pitchFamily="34" charset="0"/>
              <a:buChar char="•"/>
            </a:pPr>
            <a:endParaRPr lang="es" altLang="en-US" dirty="0">
              <a:solidFill>
                <a:schemeClr val="tx1">
                  <a:lumMod val="65000"/>
                  <a:lumOff val="35000"/>
                </a:schemeClr>
              </a:solidFill>
              <a:latin typeface="Arial" pitchFamily="34" charset="0"/>
              <a:cs typeface="Arial" pitchFamily="34" charset="0"/>
            </a:endParaRPr>
          </a:p>
          <a:p>
            <a:pPr marL="342900" indent="-342900" algn="l" rtl="0">
              <a:buFont typeface="Arial" pitchFamily="34" charset="0"/>
              <a:buChar char="•"/>
            </a:pPr>
            <a:r>
              <a:rPr lang="es" b="0" i="0" u="none">
                <a:solidFill>
                  <a:schemeClr val="tx1">
                    <a:lumMod val="65000"/>
                    <a:lumOff val="35000"/>
                  </a:schemeClr>
                </a:solidFill>
                <a:latin typeface="Arial" pitchFamily="34" charset="0"/>
                <a:cs typeface="Arial" pitchFamily="34" charset="0"/>
              </a:rPr>
              <a:t>Sin embargo: El ángulo de incidencia hace esta área realmente inútil</a:t>
            </a:r>
          </a:p>
          <a:p>
            <a:pPr marL="342900" indent="-342900" algn="l" rtl="0">
              <a:buFont typeface="Arial" pitchFamily="34" charset="0"/>
              <a:buChar char="•"/>
            </a:pPr>
            <a:endParaRPr lang="es" altLang="en-US" dirty="0">
              <a:latin typeface="Arial" pitchFamily="34" charset="0"/>
              <a:cs typeface="Arial" pitchFamily="34" charset="0"/>
            </a:endParaRPr>
          </a:p>
        </p:txBody>
      </p:sp>
      <p:sp>
        <p:nvSpPr>
          <p:cNvPr id="30724"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B399AD3F-5836-4390-9E3D-10F9E9E6170B}" type="slidenum">
              <a:rPr>
                <a:latin typeface="Arial" pitchFamily="34" charset="0"/>
              </a:rPr>
              <a:pPr algn="l" rtl="0"/>
              <a:t>53</a:t>
            </a:fld>
            <a:endParaRPr lang="es" altLang="en-US">
              <a:latin typeface="Arial" pitchFamily="34" charset="0"/>
            </a:endParaRPr>
          </a:p>
        </p:txBody>
      </p:sp>
      <p:pic>
        <p:nvPicPr>
          <p:cNvPr id="30725" name="Picture 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47663" y="2146300"/>
            <a:ext cx="4691062" cy="3598863"/>
          </a:xfrm>
        </p:spPr>
      </p:pic>
      <p:cxnSp>
        <p:nvCxnSpPr>
          <p:cNvPr id="4" name="Straight Connector 3"/>
          <p:cNvCxnSpPr/>
          <p:nvPr/>
        </p:nvCxnSpPr>
        <p:spPr>
          <a:xfrm flipH="1">
            <a:off x="478971" y="4441371"/>
            <a:ext cx="892629" cy="1105241"/>
          </a:xfrm>
          <a:prstGeom prst="line">
            <a:avLst/>
          </a:prstGeom>
          <a:ln w="76200">
            <a:solidFill>
              <a:srgbClr val="FFFF00"/>
            </a:solidFill>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296444" y="5836092"/>
            <a:ext cx="1531188" cy="369332"/>
          </a:xfrm>
          <a:prstGeom prst="rect">
            <a:avLst/>
          </a:prstGeom>
          <a:noFill/>
        </p:spPr>
        <p:txBody>
          <a:bodyPr wrap="none" rtlCol="0">
            <a:spAutoFit/>
          </a:bodyPr>
          <a:lstStyle/>
          <a:p>
            <a:pPr algn="l" rtl="0"/>
            <a:r>
              <a:rPr lang="es" b="0" i="0" u="none">
                <a:solidFill>
                  <a:schemeClr val="tx1">
                    <a:lumMod val="65000"/>
                    <a:lumOff val="35000"/>
                  </a:schemeClr>
                </a:solidFill>
              </a:rPr>
              <a:t>Región Nadir</a:t>
            </a:r>
          </a:p>
        </p:txBody>
      </p:sp>
      <p:cxnSp>
        <p:nvCxnSpPr>
          <p:cNvPr id="8" name="Straight Arrow Connector 7"/>
          <p:cNvCxnSpPr>
            <a:stCxn id="6" idx="0"/>
          </p:cNvCxnSpPr>
          <p:nvPr/>
        </p:nvCxnSpPr>
        <p:spPr>
          <a:xfrm flipH="1" flipV="1">
            <a:off x="925285" y="5203371"/>
            <a:ext cx="136753" cy="63272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69380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347663" y="0"/>
            <a:ext cx="8491537" cy="989013"/>
          </a:xfrm>
        </p:spPr>
        <p:txBody>
          <a:bodyPr/>
          <a:lstStyle/>
          <a:p>
            <a:pPr algn="l" rtl="0"/>
            <a:r>
              <a:rPr lang="es" b="0" i="0" u="none">
                <a:latin typeface="Arial" pitchFamily="34" charset="0"/>
                <a:cs typeface="Arial" pitchFamily="34" charset="0"/>
              </a:rPr>
              <a:t>Lo que encuentra con un Registro de Sonar Lateral</a:t>
            </a:r>
          </a:p>
        </p:txBody>
      </p:sp>
      <p:sp>
        <p:nvSpPr>
          <p:cNvPr id="36867" name="Slide Number Placeholder 2"/>
          <p:cNvSpPr>
            <a:spLocks noGrp="1"/>
          </p:cNvSpPr>
          <p:nvPr>
            <p:ph type="sldNum" sz="quarter" idx="4294967295"/>
          </p:nvPr>
        </p:nvSpPr>
        <p:spPr bwMode="auto">
          <a:xfrm>
            <a:off x="279400" y="6296968"/>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35960D80-F91C-4E72-9BB8-E28FECA81348}" type="slidenum">
              <a:rPr>
                <a:latin typeface="Arial" pitchFamily="34" charset="0"/>
              </a:rPr>
              <a:pPr algn="l" rtl="0"/>
              <a:t>54</a:t>
            </a:fld>
            <a:endParaRPr lang="es" altLang="en-US">
              <a:latin typeface="Arial" pitchFamily="34" charset="0"/>
            </a:endParaRPr>
          </a:p>
        </p:txBody>
      </p:sp>
      <p:pic>
        <p:nvPicPr>
          <p:cNvPr id="36868" name="Picture 24" descr="C-MA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1524000"/>
            <a:ext cx="1220788"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9" name="Group 4"/>
          <p:cNvGrpSpPr>
            <a:grpSpLocks/>
          </p:cNvGrpSpPr>
          <p:nvPr/>
        </p:nvGrpSpPr>
        <p:grpSpPr bwMode="auto">
          <a:xfrm>
            <a:off x="833437" y="1939966"/>
            <a:ext cx="7323137" cy="1255698"/>
            <a:chOff x="817563" y="1816100"/>
            <a:chExt cx="7323137" cy="1576388"/>
          </a:xfrm>
        </p:grpSpPr>
        <p:grpSp>
          <p:nvGrpSpPr>
            <p:cNvPr id="36909" name="Group 2"/>
            <p:cNvGrpSpPr>
              <a:grpSpLocks noChangeAspect="1"/>
            </p:cNvGrpSpPr>
            <p:nvPr/>
          </p:nvGrpSpPr>
          <p:grpSpPr bwMode="auto">
            <a:xfrm>
              <a:off x="4368800" y="1816100"/>
              <a:ext cx="3771900" cy="1074738"/>
              <a:chOff x="2743" y="2382"/>
              <a:chExt cx="2289" cy="614"/>
            </a:xfrm>
          </p:grpSpPr>
          <p:sp>
            <p:nvSpPr>
              <p:cNvPr id="36914" name="Freeform 3"/>
              <p:cNvSpPr>
                <a:spLocks noChangeAspect="1"/>
              </p:cNvSpPr>
              <p:nvPr/>
            </p:nvSpPr>
            <p:spPr bwMode="auto">
              <a:xfrm>
                <a:off x="2744" y="2710"/>
                <a:ext cx="2288" cy="284"/>
              </a:xfrm>
              <a:custGeom>
                <a:avLst/>
                <a:gdLst>
                  <a:gd name="T0" fmla="*/ 128 w 2288"/>
                  <a:gd name="T1" fmla="*/ 284 h 284"/>
                  <a:gd name="T2" fmla="*/ 2288 w 2288"/>
                  <a:gd name="T3" fmla="*/ 76 h 284"/>
                  <a:gd name="T4" fmla="*/ 1964 w 2288"/>
                  <a:gd name="T5" fmla="*/ 0 h 284"/>
                  <a:gd name="T6" fmla="*/ 0 w 2288"/>
                  <a:gd name="T7" fmla="*/ 250 h 284"/>
                  <a:gd name="T8" fmla="*/ 0 60000 65536"/>
                  <a:gd name="T9" fmla="*/ 0 60000 65536"/>
                  <a:gd name="T10" fmla="*/ 0 60000 65536"/>
                  <a:gd name="T11" fmla="*/ 0 60000 65536"/>
                  <a:gd name="T12" fmla="*/ 0 w 2288"/>
                  <a:gd name="T13" fmla="*/ 0 h 284"/>
                  <a:gd name="T14" fmla="*/ 2288 w 2288"/>
                  <a:gd name="T15" fmla="*/ 284 h 284"/>
                </a:gdLst>
                <a:ahLst/>
                <a:cxnLst>
                  <a:cxn ang="T8">
                    <a:pos x="T0" y="T1"/>
                  </a:cxn>
                  <a:cxn ang="T9">
                    <a:pos x="T2" y="T3"/>
                  </a:cxn>
                  <a:cxn ang="T10">
                    <a:pos x="T4" y="T5"/>
                  </a:cxn>
                  <a:cxn ang="T11">
                    <a:pos x="T6" y="T7"/>
                  </a:cxn>
                </a:cxnLst>
                <a:rect l="T12" t="T13" r="T14" b="T15"/>
                <a:pathLst>
                  <a:path w="2288" h="284">
                    <a:moveTo>
                      <a:pt x="128" y="284"/>
                    </a:moveTo>
                    <a:lnTo>
                      <a:pt x="2288" y="76"/>
                    </a:lnTo>
                    <a:lnTo>
                      <a:pt x="1964" y="0"/>
                    </a:lnTo>
                    <a:lnTo>
                      <a:pt x="0" y="250"/>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6915" name="Freeform 4"/>
              <p:cNvSpPr>
                <a:spLocks noChangeAspect="1"/>
              </p:cNvSpPr>
              <p:nvPr/>
            </p:nvSpPr>
            <p:spPr bwMode="auto">
              <a:xfrm>
                <a:off x="2743" y="2382"/>
                <a:ext cx="147" cy="614"/>
              </a:xfrm>
              <a:custGeom>
                <a:avLst/>
                <a:gdLst>
                  <a:gd name="T0" fmla="*/ 147 w 147"/>
                  <a:gd name="T1" fmla="*/ 0 h 614"/>
                  <a:gd name="T2" fmla="*/ 0 w 147"/>
                  <a:gd name="T3" fmla="*/ 582 h 614"/>
                  <a:gd name="T4" fmla="*/ 129 w 147"/>
                  <a:gd name="T5" fmla="*/ 614 h 614"/>
                  <a:gd name="T6" fmla="*/ 147 w 147"/>
                  <a:gd name="T7" fmla="*/ 0 h 614"/>
                  <a:gd name="T8" fmla="*/ 0 60000 65536"/>
                  <a:gd name="T9" fmla="*/ 0 60000 65536"/>
                  <a:gd name="T10" fmla="*/ 0 60000 65536"/>
                  <a:gd name="T11" fmla="*/ 0 60000 65536"/>
                  <a:gd name="T12" fmla="*/ 0 w 147"/>
                  <a:gd name="T13" fmla="*/ 0 h 614"/>
                  <a:gd name="T14" fmla="*/ 147 w 147"/>
                  <a:gd name="T15" fmla="*/ 614 h 614"/>
                </a:gdLst>
                <a:ahLst/>
                <a:cxnLst>
                  <a:cxn ang="T8">
                    <a:pos x="T0" y="T1"/>
                  </a:cxn>
                  <a:cxn ang="T9">
                    <a:pos x="T2" y="T3"/>
                  </a:cxn>
                  <a:cxn ang="T10">
                    <a:pos x="T4" y="T5"/>
                  </a:cxn>
                  <a:cxn ang="T11">
                    <a:pos x="T6" y="T7"/>
                  </a:cxn>
                </a:cxnLst>
                <a:rect l="T12" t="T13" r="T14" b="T15"/>
                <a:pathLst>
                  <a:path w="147" h="614">
                    <a:moveTo>
                      <a:pt x="147" y="0"/>
                    </a:moveTo>
                    <a:lnTo>
                      <a:pt x="0" y="582"/>
                    </a:lnTo>
                    <a:lnTo>
                      <a:pt x="129" y="614"/>
                    </a:lnTo>
                    <a:lnTo>
                      <a:pt x="147" y="0"/>
                    </a:lnTo>
                    <a:close/>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6916" name="Freeform 5"/>
              <p:cNvSpPr>
                <a:spLocks noChangeAspect="1"/>
              </p:cNvSpPr>
              <p:nvPr/>
            </p:nvSpPr>
            <p:spPr bwMode="auto">
              <a:xfrm>
                <a:off x="2890" y="2382"/>
                <a:ext cx="2140" cy="402"/>
              </a:xfrm>
              <a:custGeom>
                <a:avLst/>
                <a:gdLst>
                  <a:gd name="T0" fmla="*/ 1818 w 2140"/>
                  <a:gd name="T1" fmla="*/ 330 h 402"/>
                  <a:gd name="T2" fmla="*/ 0 w 2140"/>
                  <a:gd name="T3" fmla="*/ 0 h 402"/>
                  <a:gd name="T4" fmla="*/ 2140 w 2140"/>
                  <a:gd name="T5" fmla="*/ 402 h 402"/>
                  <a:gd name="T6" fmla="*/ 0 60000 65536"/>
                  <a:gd name="T7" fmla="*/ 0 60000 65536"/>
                  <a:gd name="T8" fmla="*/ 0 60000 65536"/>
                  <a:gd name="T9" fmla="*/ 0 w 2140"/>
                  <a:gd name="T10" fmla="*/ 0 h 402"/>
                  <a:gd name="T11" fmla="*/ 2140 w 2140"/>
                  <a:gd name="T12" fmla="*/ 402 h 402"/>
                </a:gdLst>
                <a:ahLst/>
                <a:cxnLst>
                  <a:cxn ang="T6">
                    <a:pos x="T0" y="T1"/>
                  </a:cxn>
                  <a:cxn ang="T7">
                    <a:pos x="T2" y="T3"/>
                  </a:cxn>
                  <a:cxn ang="T8">
                    <a:pos x="T4" y="T5"/>
                  </a:cxn>
                </a:cxnLst>
                <a:rect l="T9" t="T10" r="T11" b="T12"/>
                <a:pathLst>
                  <a:path w="2140" h="402">
                    <a:moveTo>
                      <a:pt x="1818" y="330"/>
                    </a:moveTo>
                    <a:lnTo>
                      <a:pt x="0" y="0"/>
                    </a:lnTo>
                    <a:lnTo>
                      <a:pt x="2140" y="402"/>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grpSp>
        <p:grpSp>
          <p:nvGrpSpPr>
            <p:cNvPr id="36910" name="Group 25"/>
            <p:cNvGrpSpPr>
              <a:grpSpLocks noChangeAspect="1"/>
            </p:cNvGrpSpPr>
            <p:nvPr/>
          </p:nvGrpSpPr>
          <p:grpSpPr bwMode="auto">
            <a:xfrm>
              <a:off x="817563" y="1844675"/>
              <a:ext cx="3832225" cy="1547813"/>
              <a:chOff x="-60" y="940"/>
              <a:chExt cx="2995" cy="1138"/>
            </a:xfrm>
          </p:grpSpPr>
          <p:sp>
            <p:nvSpPr>
              <p:cNvPr id="36911" name="Freeform 26"/>
              <p:cNvSpPr>
                <a:spLocks noChangeAspect="1"/>
              </p:cNvSpPr>
              <p:nvPr/>
            </p:nvSpPr>
            <p:spPr bwMode="auto">
              <a:xfrm>
                <a:off x="2687" y="940"/>
                <a:ext cx="248" cy="797"/>
              </a:xfrm>
              <a:custGeom>
                <a:avLst/>
                <a:gdLst>
                  <a:gd name="T0" fmla="*/ 16184 w 191"/>
                  <a:gd name="T1" fmla="*/ 0 h 613"/>
                  <a:gd name="T2" fmla="*/ 0 w 191"/>
                  <a:gd name="T3" fmla="*/ 50354 h 613"/>
                  <a:gd name="T4" fmla="*/ 11836 w 191"/>
                  <a:gd name="T5" fmla="*/ 53122 h 613"/>
                  <a:gd name="T6" fmla="*/ 16184 w 191"/>
                  <a:gd name="T7" fmla="*/ 0 h 613"/>
                  <a:gd name="T8" fmla="*/ 0 60000 65536"/>
                  <a:gd name="T9" fmla="*/ 0 60000 65536"/>
                  <a:gd name="T10" fmla="*/ 0 60000 65536"/>
                  <a:gd name="T11" fmla="*/ 0 60000 65536"/>
                  <a:gd name="T12" fmla="*/ 0 w 191"/>
                  <a:gd name="T13" fmla="*/ 0 h 613"/>
                  <a:gd name="T14" fmla="*/ 191 w 191"/>
                  <a:gd name="T15" fmla="*/ 613 h 613"/>
                </a:gdLst>
                <a:ahLst/>
                <a:cxnLst>
                  <a:cxn ang="T8">
                    <a:pos x="T0" y="T1"/>
                  </a:cxn>
                  <a:cxn ang="T9">
                    <a:pos x="T2" y="T3"/>
                  </a:cxn>
                  <a:cxn ang="T10">
                    <a:pos x="T4" y="T5"/>
                  </a:cxn>
                  <a:cxn ang="T11">
                    <a:pos x="T6" y="T7"/>
                  </a:cxn>
                </a:cxnLst>
                <a:rect l="T12" t="T13" r="T14" b="T15"/>
                <a:pathLst>
                  <a:path w="191" h="613">
                    <a:moveTo>
                      <a:pt x="191" y="0"/>
                    </a:moveTo>
                    <a:lnTo>
                      <a:pt x="0" y="581"/>
                    </a:lnTo>
                    <a:lnTo>
                      <a:pt x="140" y="613"/>
                    </a:lnTo>
                    <a:lnTo>
                      <a:pt x="191" y="0"/>
                    </a:lnTo>
                    <a:close/>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6912" name="Freeform 27"/>
              <p:cNvSpPr>
                <a:spLocks noChangeAspect="1"/>
              </p:cNvSpPr>
              <p:nvPr/>
            </p:nvSpPr>
            <p:spPr bwMode="auto">
              <a:xfrm>
                <a:off x="-60" y="1696"/>
                <a:ext cx="2929" cy="382"/>
              </a:xfrm>
              <a:custGeom>
                <a:avLst/>
                <a:gdLst>
                  <a:gd name="T0" fmla="*/ 184210 w 2252"/>
                  <a:gd name="T1" fmla="*/ 0 h 294"/>
                  <a:gd name="T2" fmla="*/ 0 w 2252"/>
                  <a:gd name="T3" fmla="*/ 18019 h 294"/>
                  <a:gd name="T4" fmla="*/ 30848 w 2252"/>
                  <a:gd name="T5" fmla="*/ 25189 h 294"/>
                  <a:gd name="T6" fmla="*/ 196441 w 2252"/>
                  <a:gd name="T7" fmla="*/ 2784 h 294"/>
                  <a:gd name="T8" fmla="*/ 0 60000 65536"/>
                  <a:gd name="T9" fmla="*/ 0 60000 65536"/>
                  <a:gd name="T10" fmla="*/ 0 60000 65536"/>
                  <a:gd name="T11" fmla="*/ 0 60000 65536"/>
                  <a:gd name="T12" fmla="*/ 0 w 2252"/>
                  <a:gd name="T13" fmla="*/ 0 h 294"/>
                  <a:gd name="T14" fmla="*/ 2252 w 2252"/>
                  <a:gd name="T15" fmla="*/ 294 h 294"/>
                </a:gdLst>
                <a:ahLst/>
                <a:cxnLst>
                  <a:cxn ang="T8">
                    <a:pos x="T0" y="T1"/>
                  </a:cxn>
                  <a:cxn ang="T9">
                    <a:pos x="T2" y="T3"/>
                  </a:cxn>
                  <a:cxn ang="T10">
                    <a:pos x="T4" y="T5"/>
                  </a:cxn>
                  <a:cxn ang="T11">
                    <a:pos x="T6" y="T7"/>
                  </a:cxn>
                </a:cxnLst>
                <a:rect l="T12" t="T13" r="T14" b="T15"/>
                <a:pathLst>
                  <a:path w="2252" h="294">
                    <a:moveTo>
                      <a:pt x="2112" y="0"/>
                    </a:moveTo>
                    <a:lnTo>
                      <a:pt x="0" y="210"/>
                    </a:lnTo>
                    <a:lnTo>
                      <a:pt x="354" y="294"/>
                    </a:lnTo>
                    <a:lnTo>
                      <a:pt x="2252" y="32"/>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6913" name="Freeform 28"/>
              <p:cNvSpPr>
                <a:spLocks noChangeAspect="1"/>
              </p:cNvSpPr>
              <p:nvPr/>
            </p:nvSpPr>
            <p:spPr bwMode="auto">
              <a:xfrm>
                <a:off x="-55" y="943"/>
                <a:ext cx="2990" cy="1135"/>
              </a:xfrm>
              <a:custGeom>
                <a:avLst/>
                <a:gdLst>
                  <a:gd name="T0" fmla="*/ 30169 w 2299"/>
                  <a:gd name="T1" fmla="*/ 75672 h 873"/>
                  <a:gd name="T2" fmla="*/ 200344 w 2299"/>
                  <a:gd name="T3" fmla="*/ 0 h 873"/>
                  <a:gd name="T4" fmla="*/ 0 w 2299"/>
                  <a:gd name="T5" fmla="*/ 68165 h 873"/>
                  <a:gd name="T6" fmla="*/ 0 60000 65536"/>
                  <a:gd name="T7" fmla="*/ 0 60000 65536"/>
                  <a:gd name="T8" fmla="*/ 0 60000 65536"/>
                  <a:gd name="T9" fmla="*/ 0 w 2299"/>
                  <a:gd name="T10" fmla="*/ 0 h 873"/>
                  <a:gd name="T11" fmla="*/ 2299 w 2299"/>
                  <a:gd name="T12" fmla="*/ 873 h 873"/>
                </a:gdLst>
                <a:ahLst/>
                <a:cxnLst>
                  <a:cxn ang="T6">
                    <a:pos x="T0" y="T1"/>
                  </a:cxn>
                  <a:cxn ang="T7">
                    <a:pos x="T2" y="T3"/>
                  </a:cxn>
                  <a:cxn ang="T8">
                    <a:pos x="T4" y="T5"/>
                  </a:cxn>
                </a:cxnLst>
                <a:rect l="T9" t="T10" r="T11" b="T12"/>
                <a:pathLst>
                  <a:path w="2299" h="873">
                    <a:moveTo>
                      <a:pt x="346" y="873"/>
                    </a:moveTo>
                    <a:lnTo>
                      <a:pt x="2299" y="0"/>
                    </a:lnTo>
                    <a:lnTo>
                      <a:pt x="0" y="787"/>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grpSp>
      </p:grpSp>
      <p:grpSp>
        <p:nvGrpSpPr>
          <p:cNvPr id="36870" name="Group 13"/>
          <p:cNvGrpSpPr>
            <a:grpSpLocks/>
          </p:cNvGrpSpPr>
          <p:nvPr/>
        </p:nvGrpSpPr>
        <p:grpSpPr bwMode="auto">
          <a:xfrm>
            <a:off x="4503738" y="1196975"/>
            <a:ext cx="944562" cy="766763"/>
            <a:chOff x="4503738" y="1196975"/>
            <a:chExt cx="944562" cy="766763"/>
          </a:xfrm>
        </p:grpSpPr>
        <p:sp>
          <p:nvSpPr>
            <p:cNvPr id="36907" name="Text Box 16"/>
            <p:cNvSpPr txBox="1">
              <a:spLocks noChangeArrowheads="1"/>
            </p:cNvSpPr>
            <p:nvPr/>
          </p:nvSpPr>
          <p:spPr bwMode="auto">
            <a:xfrm>
              <a:off x="4503738" y="1196975"/>
              <a:ext cx="944562"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00FF"/>
                  </a:solidFill>
                  <a:latin typeface="Arial" pitchFamily="34" charset="0"/>
                </a:rPr>
                <a:t>T</a:t>
              </a:r>
              <a:r>
                <a:rPr lang="es" b="1" i="0" u="none" baseline="-25000">
                  <a:solidFill>
                    <a:srgbClr val="0000FF"/>
                  </a:solidFill>
                  <a:latin typeface="Arial" pitchFamily="34" charset="0"/>
                </a:rPr>
                <a:t>0</a:t>
              </a:r>
              <a:r>
                <a:rPr lang="es" b="1" i="0" u="none">
                  <a:solidFill>
                    <a:srgbClr val="0000FF"/>
                  </a:solidFill>
                  <a:latin typeface="Arial" pitchFamily="34" charset="0"/>
                </a:rPr>
                <a:t> </a:t>
              </a:r>
              <a:r>
                <a:rPr lang="es" sz="1400" b="0" i="0" u="none">
                  <a:latin typeface="Arial" pitchFamily="34" charset="0"/>
                </a:rPr>
                <a:t>(Ping)</a:t>
              </a:r>
            </a:p>
          </p:txBody>
        </p:sp>
        <p:sp>
          <p:nvSpPr>
            <p:cNvPr id="36908" name="Oval 29"/>
            <p:cNvSpPr>
              <a:spLocks noChangeArrowheads="1"/>
            </p:cNvSpPr>
            <p:nvPr/>
          </p:nvSpPr>
          <p:spPr bwMode="auto">
            <a:xfrm>
              <a:off x="4562475" y="1819275"/>
              <a:ext cx="134938" cy="144463"/>
            </a:xfrm>
            <a:prstGeom prst="ellipse">
              <a:avLst/>
            </a:prstGeom>
            <a:solidFill>
              <a:srgbClr val="0000FF">
                <a:alpha val="79999"/>
              </a:srgbClr>
            </a:solidFill>
            <a:ln w="9525" algn="ctr">
              <a:solidFill>
                <a:schemeClr val="tx1"/>
              </a:solidFill>
              <a:round/>
              <a:headEnd/>
              <a:tailEnd/>
            </a:ln>
          </p:spPr>
          <p:txBody>
            <a:bodyPr wrap="non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grpSp>
        <p:nvGrpSpPr>
          <p:cNvPr id="36871" name="Group 16"/>
          <p:cNvGrpSpPr>
            <a:grpSpLocks/>
          </p:cNvGrpSpPr>
          <p:nvPr/>
        </p:nvGrpSpPr>
        <p:grpSpPr bwMode="auto">
          <a:xfrm>
            <a:off x="4165600" y="2781300"/>
            <a:ext cx="2006600" cy="576263"/>
            <a:chOff x="4165600" y="2781300"/>
            <a:chExt cx="2006600" cy="576263"/>
          </a:xfrm>
        </p:grpSpPr>
        <p:sp>
          <p:nvSpPr>
            <p:cNvPr id="36904" name="Text Box 19"/>
            <p:cNvSpPr txBox="1">
              <a:spLocks noChangeArrowheads="1"/>
            </p:cNvSpPr>
            <p:nvPr/>
          </p:nvSpPr>
          <p:spPr bwMode="auto">
            <a:xfrm>
              <a:off x="4165600" y="2852738"/>
              <a:ext cx="20066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FF00"/>
                  </a:solidFill>
                  <a:latin typeface="Arial" pitchFamily="34" charset="0"/>
                </a:rPr>
                <a:t>T</a:t>
              </a:r>
              <a:r>
                <a:rPr lang="es" b="1" i="0" u="none" baseline="-25000">
                  <a:solidFill>
                    <a:srgbClr val="00FF00"/>
                  </a:solidFill>
                  <a:latin typeface="Arial" pitchFamily="34" charset="0"/>
                </a:rPr>
                <a:t>1</a:t>
              </a:r>
              <a:r>
                <a:rPr lang="es" b="1" i="0" u="none">
                  <a:solidFill>
                    <a:srgbClr val="0000FF"/>
                  </a:solidFill>
                  <a:latin typeface="Arial" pitchFamily="34" charset="0"/>
                </a:rPr>
                <a:t> </a:t>
              </a:r>
              <a:r>
                <a:rPr lang="es" sz="1400" b="0" i="0" u="none">
                  <a:latin typeface="Arial" pitchFamily="34" charset="0"/>
                </a:rPr>
                <a:t>(Primer Retorno)</a:t>
              </a:r>
            </a:p>
          </p:txBody>
        </p:sp>
        <p:sp>
          <p:nvSpPr>
            <p:cNvPr id="36905" name="Oval 30"/>
            <p:cNvSpPr>
              <a:spLocks noChangeArrowheads="1"/>
            </p:cNvSpPr>
            <p:nvPr/>
          </p:nvSpPr>
          <p:spPr bwMode="auto">
            <a:xfrm>
              <a:off x="4278313" y="2790825"/>
              <a:ext cx="134937" cy="144463"/>
            </a:xfrm>
            <a:prstGeom prst="ellipse">
              <a:avLst/>
            </a:prstGeom>
            <a:solidFill>
              <a:srgbClr val="00FF00">
                <a:alpha val="79999"/>
              </a:srgbClr>
            </a:solidFill>
            <a:ln w="9525" algn="ctr">
              <a:solidFill>
                <a:schemeClr val="tx1"/>
              </a:solidFill>
              <a:round/>
              <a:headEnd/>
              <a:tailEnd/>
            </a:ln>
          </p:spPr>
          <p:txBody>
            <a:bodyPr wrap="non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sp>
          <p:nvSpPr>
            <p:cNvPr id="36906" name="Oval 31"/>
            <p:cNvSpPr>
              <a:spLocks noChangeArrowheads="1"/>
            </p:cNvSpPr>
            <p:nvPr/>
          </p:nvSpPr>
          <p:spPr bwMode="auto">
            <a:xfrm>
              <a:off x="4437063" y="2781300"/>
              <a:ext cx="134937" cy="144463"/>
            </a:xfrm>
            <a:prstGeom prst="ellipse">
              <a:avLst/>
            </a:prstGeom>
            <a:solidFill>
              <a:srgbClr val="00FF00">
                <a:alpha val="79999"/>
              </a:srgbClr>
            </a:solidFill>
            <a:ln w="9525" algn="ctr">
              <a:solidFill>
                <a:schemeClr val="tx1"/>
              </a:solidFill>
              <a:round/>
              <a:headEnd/>
              <a:tailEnd/>
            </a:ln>
          </p:spPr>
          <p:txBody>
            <a:bodyPr wrap="non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grpSp>
        <p:nvGrpSpPr>
          <p:cNvPr id="36872" name="Group 20"/>
          <p:cNvGrpSpPr>
            <a:grpSpLocks/>
          </p:cNvGrpSpPr>
          <p:nvPr/>
        </p:nvGrpSpPr>
        <p:grpSpPr bwMode="auto">
          <a:xfrm>
            <a:off x="846138" y="3213100"/>
            <a:ext cx="2438400" cy="504825"/>
            <a:chOff x="846138" y="3213100"/>
            <a:chExt cx="2438400" cy="504825"/>
          </a:xfrm>
        </p:grpSpPr>
        <p:sp>
          <p:nvSpPr>
            <p:cNvPr id="36902" name="Text Box 38"/>
            <p:cNvSpPr txBox="1">
              <a:spLocks noChangeArrowheads="1"/>
            </p:cNvSpPr>
            <p:nvPr/>
          </p:nvSpPr>
          <p:spPr bwMode="auto">
            <a:xfrm>
              <a:off x="846138" y="3213100"/>
              <a:ext cx="24384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FF6600"/>
                  </a:solidFill>
                  <a:latin typeface="Arial" pitchFamily="34" charset="0"/>
                </a:rPr>
                <a:t>T</a:t>
              </a:r>
              <a:r>
                <a:rPr lang="es" b="1" i="0" u="none" baseline="-25000">
                  <a:solidFill>
                    <a:srgbClr val="FF6600"/>
                  </a:solidFill>
                  <a:latin typeface="Arial" pitchFamily="34" charset="0"/>
                </a:rPr>
                <a:t>2</a:t>
              </a:r>
              <a:r>
                <a:rPr lang="es" b="1" i="0" u="none">
                  <a:solidFill>
                    <a:srgbClr val="0000FF"/>
                  </a:solidFill>
                  <a:latin typeface="Arial" pitchFamily="34" charset="0"/>
                </a:rPr>
                <a:t> </a:t>
              </a:r>
              <a:r>
                <a:rPr lang="es" sz="1400" b="0" i="0" u="none">
                  <a:latin typeface="Arial" pitchFamily="34" charset="0"/>
                </a:rPr>
                <a:t>(rango)</a:t>
              </a:r>
            </a:p>
          </p:txBody>
        </p:sp>
        <p:sp>
          <p:nvSpPr>
            <p:cNvPr id="36903" name="Oval 35"/>
            <p:cNvSpPr>
              <a:spLocks noChangeArrowheads="1"/>
            </p:cNvSpPr>
            <p:nvPr/>
          </p:nvSpPr>
          <p:spPr bwMode="auto">
            <a:xfrm>
              <a:off x="979488" y="3213100"/>
              <a:ext cx="134937" cy="144463"/>
            </a:xfrm>
            <a:prstGeom prst="ellipse">
              <a:avLst/>
            </a:prstGeom>
            <a:solidFill>
              <a:srgbClr val="FF6600">
                <a:alpha val="79999"/>
              </a:srgbClr>
            </a:solidFill>
            <a:ln w="9525" algn="ctr">
              <a:solidFill>
                <a:schemeClr val="tx1"/>
              </a:solidFill>
              <a:round/>
              <a:headEnd/>
              <a:tailEnd/>
            </a:ln>
          </p:spPr>
          <p:txBody>
            <a:bodyPr wrap="non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grpSp>
        <p:nvGrpSpPr>
          <p:cNvPr id="36873" name="Group 23"/>
          <p:cNvGrpSpPr>
            <a:grpSpLocks/>
          </p:cNvGrpSpPr>
          <p:nvPr/>
        </p:nvGrpSpPr>
        <p:grpSpPr bwMode="auto">
          <a:xfrm>
            <a:off x="7756525" y="1916113"/>
            <a:ext cx="541338" cy="606425"/>
            <a:chOff x="7756525" y="1916113"/>
            <a:chExt cx="541338" cy="606425"/>
          </a:xfrm>
        </p:grpSpPr>
        <p:sp>
          <p:nvSpPr>
            <p:cNvPr id="36900" name="Oval 34"/>
            <p:cNvSpPr>
              <a:spLocks noChangeArrowheads="1"/>
            </p:cNvSpPr>
            <p:nvPr/>
          </p:nvSpPr>
          <p:spPr bwMode="auto">
            <a:xfrm>
              <a:off x="7756525" y="2378075"/>
              <a:ext cx="133350" cy="144463"/>
            </a:xfrm>
            <a:prstGeom prst="ellipse">
              <a:avLst/>
            </a:prstGeom>
            <a:solidFill>
              <a:srgbClr val="FF6600">
                <a:alpha val="79999"/>
              </a:srgbClr>
            </a:solidFill>
            <a:ln w="9525" algn="ctr">
              <a:solidFill>
                <a:schemeClr val="tx1"/>
              </a:solidFill>
              <a:round/>
              <a:headEnd/>
              <a:tailEnd/>
            </a:ln>
          </p:spPr>
          <p:txBody>
            <a:bodyPr wrap="non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sp>
          <p:nvSpPr>
            <p:cNvPr id="36901" name="Text Box 39"/>
            <p:cNvSpPr txBox="1">
              <a:spLocks noChangeArrowheads="1"/>
            </p:cNvSpPr>
            <p:nvPr/>
          </p:nvSpPr>
          <p:spPr bwMode="auto">
            <a:xfrm>
              <a:off x="7824788" y="1916113"/>
              <a:ext cx="4730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FF6600"/>
                  </a:solidFill>
                  <a:latin typeface="Arial" pitchFamily="34" charset="0"/>
                </a:rPr>
                <a:t>T</a:t>
              </a:r>
              <a:r>
                <a:rPr lang="es" b="1" i="0" u="none" baseline="-25000">
                  <a:solidFill>
                    <a:srgbClr val="FF6600"/>
                  </a:solidFill>
                  <a:latin typeface="Arial" pitchFamily="34" charset="0"/>
                </a:rPr>
                <a:t>2</a:t>
              </a:r>
              <a:endParaRPr lang="es" altLang="en-US" sz="1400">
                <a:latin typeface="Arial" pitchFamily="34" charset="0"/>
              </a:endParaRPr>
            </a:p>
          </p:txBody>
        </p:sp>
      </p:grpSp>
      <p:sp>
        <p:nvSpPr>
          <p:cNvPr id="49" name="TextBox 48"/>
          <p:cNvSpPr txBox="1"/>
          <p:nvPr/>
        </p:nvSpPr>
        <p:spPr>
          <a:xfrm>
            <a:off x="381000" y="1331913"/>
            <a:ext cx="1954381" cy="369332"/>
          </a:xfrm>
          <a:prstGeom prst="rect">
            <a:avLst/>
          </a:prstGeom>
          <a:noFill/>
        </p:spPr>
        <p:txBody>
          <a:bodyPr wrap="none">
            <a:spAutoFit/>
          </a:bodyPr>
          <a:lstStyle/>
          <a:p>
            <a:pPr algn="l" rtl="0">
              <a:defRPr/>
            </a:pPr>
            <a:r>
              <a:rPr lang="es" b="1" i="0" u="none">
                <a:solidFill>
                  <a:schemeClr val="tx1">
                    <a:lumMod val="65000"/>
                    <a:lumOff val="35000"/>
                  </a:schemeClr>
                </a:solidFill>
                <a:latin typeface="+mj-lt"/>
              </a:rPr>
              <a:t>Señal Sonar Lateral</a:t>
            </a:r>
          </a:p>
        </p:txBody>
      </p:sp>
      <p:sp>
        <p:nvSpPr>
          <p:cNvPr id="36874" name="Text Box 15"/>
          <p:cNvSpPr txBox="1">
            <a:spLocks noChangeArrowheads="1"/>
          </p:cNvSpPr>
          <p:nvPr/>
        </p:nvSpPr>
        <p:spPr bwMode="auto">
          <a:xfrm>
            <a:off x="3859770" y="3253191"/>
            <a:ext cx="1227137"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rtl="0">
              <a:lnSpc>
                <a:spcPct val="150000"/>
              </a:lnSpc>
              <a:buClr>
                <a:srgbClr val="000000"/>
              </a:buClr>
              <a:buFont typeface="Wingdings" pitchFamily="2" charset="2"/>
              <a:buNone/>
            </a:pPr>
            <a:r>
              <a:rPr lang="es" sz="1200" b="0" i="0" u="none">
                <a:latin typeface="Arial" pitchFamily="34" charset="0"/>
              </a:rPr>
              <a:t>Señal vs Tiempo</a:t>
            </a:r>
          </a:p>
        </p:txBody>
      </p:sp>
      <p:grpSp>
        <p:nvGrpSpPr>
          <p:cNvPr id="2" name="Group 1"/>
          <p:cNvGrpSpPr/>
          <p:nvPr/>
        </p:nvGrpSpPr>
        <p:grpSpPr>
          <a:xfrm>
            <a:off x="808038" y="3558561"/>
            <a:ext cx="7391400" cy="1241877"/>
            <a:chOff x="776288" y="3740150"/>
            <a:chExt cx="7391400" cy="2065338"/>
          </a:xfrm>
        </p:grpSpPr>
        <p:sp>
          <p:nvSpPr>
            <p:cNvPr id="53" name="Oval 42"/>
            <p:cNvSpPr>
              <a:spLocks noChangeArrowheads="1"/>
            </p:cNvSpPr>
            <p:nvPr/>
          </p:nvSpPr>
          <p:spPr bwMode="auto">
            <a:xfrm rot="60000">
              <a:off x="4814175" y="3928096"/>
              <a:ext cx="255472" cy="284583"/>
            </a:xfrm>
            <a:prstGeom prst="ellipse">
              <a:avLst/>
            </a:prstGeom>
            <a:solidFill>
              <a:srgbClr val="00FF00">
                <a:alpha val="79999"/>
              </a:srgbClr>
            </a:solidFill>
            <a:ln w="9525" algn="ctr">
              <a:solidFill>
                <a:schemeClr val="tx1"/>
              </a:solidFill>
              <a:round/>
              <a:headEnd/>
              <a:tailEnd/>
            </a:ln>
          </p:spPr>
          <p:txBody>
            <a:bodyPr wrap="squar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nvGrpSpPr>
            <p:cNvPr id="36875" name="Group 33"/>
            <p:cNvGrpSpPr>
              <a:grpSpLocks/>
            </p:cNvGrpSpPr>
            <p:nvPr/>
          </p:nvGrpSpPr>
          <p:grpSpPr bwMode="auto">
            <a:xfrm>
              <a:off x="4300538" y="5041900"/>
              <a:ext cx="384175" cy="692150"/>
              <a:chOff x="4300538" y="5041900"/>
              <a:chExt cx="384175" cy="692150"/>
            </a:xfrm>
          </p:grpSpPr>
          <p:sp>
            <p:nvSpPr>
              <p:cNvPr id="36898" name="Text Box 17"/>
              <p:cNvSpPr txBox="1">
                <a:spLocks noChangeArrowheads="1"/>
              </p:cNvSpPr>
              <p:nvPr/>
            </p:nvSpPr>
            <p:spPr bwMode="auto">
              <a:xfrm>
                <a:off x="4300538" y="5229225"/>
                <a:ext cx="3841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00FF"/>
                    </a:solidFill>
                    <a:latin typeface="Arial" pitchFamily="34" charset="0"/>
                  </a:rPr>
                  <a:t>T</a:t>
                </a:r>
                <a:r>
                  <a:rPr lang="es" b="1" i="0" u="none" baseline="-25000">
                    <a:solidFill>
                      <a:srgbClr val="0000FF"/>
                    </a:solidFill>
                    <a:latin typeface="Arial" pitchFamily="34" charset="0"/>
                  </a:rPr>
                  <a:t>0</a:t>
                </a:r>
                <a:endParaRPr lang="es" altLang="en-US" sz="1400" dirty="0">
                  <a:latin typeface="Arial" pitchFamily="34" charset="0"/>
                </a:endParaRPr>
              </a:p>
            </p:txBody>
          </p:sp>
          <p:sp>
            <p:nvSpPr>
              <p:cNvPr id="36899" name="Oval 18"/>
              <p:cNvSpPr>
                <a:spLocks noChangeArrowheads="1"/>
              </p:cNvSpPr>
              <p:nvPr/>
            </p:nvSpPr>
            <p:spPr bwMode="auto">
              <a:xfrm>
                <a:off x="4427538" y="5041900"/>
                <a:ext cx="134937" cy="144463"/>
              </a:xfrm>
              <a:prstGeom prst="ellipse">
                <a:avLst/>
              </a:prstGeom>
              <a:solidFill>
                <a:srgbClr val="0000FF">
                  <a:alpha val="79999"/>
                </a:srgbClr>
              </a:solidFill>
              <a:ln w="9525" algn="ctr">
                <a:solidFill>
                  <a:schemeClr val="tx1"/>
                </a:solidFill>
                <a:round/>
                <a:headEnd/>
                <a:tailEnd/>
              </a:ln>
            </p:spPr>
            <p:txBody>
              <a:bodyPr wrap="non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sp>
          <p:nvSpPr>
            <p:cNvPr id="36896" name="Text Box 21"/>
            <p:cNvSpPr txBox="1">
              <a:spLocks noChangeArrowheads="1"/>
            </p:cNvSpPr>
            <p:nvPr/>
          </p:nvSpPr>
          <p:spPr bwMode="auto">
            <a:xfrm>
              <a:off x="4946038" y="4044975"/>
              <a:ext cx="3841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FF00"/>
                  </a:solidFill>
                  <a:latin typeface="Arial" pitchFamily="34" charset="0"/>
                </a:rPr>
                <a:t>T</a:t>
              </a:r>
              <a:r>
                <a:rPr lang="es" b="1" i="0" u="none" baseline="-25000">
                  <a:solidFill>
                    <a:srgbClr val="00FF00"/>
                  </a:solidFill>
                  <a:latin typeface="Arial" pitchFamily="34" charset="0"/>
                </a:rPr>
                <a:t>1</a:t>
              </a:r>
              <a:endParaRPr lang="es" altLang="en-US" sz="1400" dirty="0">
                <a:solidFill>
                  <a:srgbClr val="00FF00"/>
                </a:solidFill>
                <a:latin typeface="Arial" pitchFamily="34" charset="0"/>
              </a:endParaRPr>
            </a:p>
          </p:txBody>
        </p:sp>
        <p:grpSp>
          <p:nvGrpSpPr>
            <p:cNvPr id="36877" name="Group 39"/>
            <p:cNvGrpSpPr>
              <a:grpSpLocks/>
            </p:cNvGrpSpPr>
            <p:nvPr/>
          </p:nvGrpSpPr>
          <p:grpSpPr bwMode="auto">
            <a:xfrm>
              <a:off x="776288" y="5018088"/>
              <a:ext cx="384175" cy="715962"/>
              <a:chOff x="776288" y="5018088"/>
              <a:chExt cx="384175" cy="715962"/>
            </a:xfrm>
          </p:grpSpPr>
          <p:sp>
            <p:nvSpPr>
              <p:cNvPr id="36894" name="Text Box 22"/>
              <p:cNvSpPr txBox="1">
                <a:spLocks noChangeArrowheads="1"/>
              </p:cNvSpPr>
              <p:nvPr/>
            </p:nvSpPr>
            <p:spPr bwMode="auto">
              <a:xfrm>
                <a:off x="776288" y="5229225"/>
                <a:ext cx="3841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FF6600"/>
                    </a:solidFill>
                    <a:latin typeface="Arial" pitchFamily="34" charset="0"/>
                  </a:rPr>
                  <a:t>T</a:t>
                </a:r>
                <a:r>
                  <a:rPr lang="es" b="1" i="0" u="none" baseline="-25000">
                    <a:solidFill>
                      <a:srgbClr val="FF6600"/>
                    </a:solidFill>
                    <a:latin typeface="Arial" pitchFamily="34" charset="0"/>
                  </a:rPr>
                  <a:t>2</a:t>
                </a:r>
                <a:endParaRPr lang="es" altLang="en-US" sz="1400">
                  <a:solidFill>
                    <a:srgbClr val="FF6600"/>
                  </a:solidFill>
                  <a:latin typeface="Arial" pitchFamily="34" charset="0"/>
                </a:endParaRPr>
              </a:p>
            </p:txBody>
          </p:sp>
          <p:sp>
            <p:nvSpPr>
              <p:cNvPr id="36895" name="Oval 36"/>
              <p:cNvSpPr>
                <a:spLocks noChangeArrowheads="1"/>
              </p:cNvSpPr>
              <p:nvPr/>
            </p:nvSpPr>
            <p:spPr bwMode="auto">
              <a:xfrm>
                <a:off x="962025" y="5018088"/>
                <a:ext cx="134938" cy="144462"/>
              </a:xfrm>
              <a:prstGeom prst="ellipse">
                <a:avLst/>
              </a:prstGeom>
              <a:solidFill>
                <a:srgbClr val="FF6600">
                  <a:alpha val="79999"/>
                </a:srgbClr>
              </a:solidFill>
              <a:ln w="9525" algn="ctr">
                <a:solidFill>
                  <a:schemeClr val="tx1"/>
                </a:solidFill>
                <a:round/>
                <a:headEnd/>
                <a:tailEnd/>
              </a:ln>
            </p:spPr>
            <p:txBody>
              <a:bodyPr wrap="non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grpSp>
          <p:nvGrpSpPr>
            <p:cNvPr id="36878" name="Group 42"/>
            <p:cNvGrpSpPr>
              <a:grpSpLocks/>
            </p:cNvGrpSpPr>
            <p:nvPr/>
          </p:nvGrpSpPr>
          <p:grpSpPr bwMode="auto">
            <a:xfrm>
              <a:off x="7783513" y="5013325"/>
              <a:ext cx="384175" cy="792163"/>
              <a:chOff x="7783513" y="5013325"/>
              <a:chExt cx="384175" cy="792163"/>
            </a:xfrm>
          </p:grpSpPr>
          <p:sp>
            <p:nvSpPr>
              <p:cNvPr id="36892" name="Text Box 23"/>
              <p:cNvSpPr txBox="1">
                <a:spLocks noChangeArrowheads="1"/>
              </p:cNvSpPr>
              <p:nvPr/>
            </p:nvSpPr>
            <p:spPr bwMode="auto">
              <a:xfrm>
                <a:off x="7783513" y="5300663"/>
                <a:ext cx="3841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FF6600"/>
                    </a:solidFill>
                    <a:latin typeface="Arial" pitchFamily="34" charset="0"/>
                  </a:rPr>
                  <a:t>T</a:t>
                </a:r>
                <a:r>
                  <a:rPr lang="es" b="1" i="0" u="none" baseline="-25000">
                    <a:solidFill>
                      <a:srgbClr val="FF6600"/>
                    </a:solidFill>
                    <a:latin typeface="Arial" pitchFamily="34" charset="0"/>
                  </a:rPr>
                  <a:t>2</a:t>
                </a:r>
                <a:endParaRPr lang="es" altLang="en-US" sz="1400">
                  <a:solidFill>
                    <a:srgbClr val="FF6600"/>
                  </a:solidFill>
                  <a:latin typeface="Arial" pitchFamily="34" charset="0"/>
                </a:endParaRPr>
              </a:p>
            </p:txBody>
          </p:sp>
          <p:sp>
            <p:nvSpPr>
              <p:cNvPr id="36893" name="Oval 37"/>
              <p:cNvSpPr>
                <a:spLocks noChangeArrowheads="1"/>
              </p:cNvSpPr>
              <p:nvPr/>
            </p:nvSpPr>
            <p:spPr bwMode="auto">
              <a:xfrm>
                <a:off x="7915275" y="5013325"/>
                <a:ext cx="133350" cy="144463"/>
              </a:xfrm>
              <a:prstGeom prst="ellipse">
                <a:avLst/>
              </a:prstGeom>
              <a:solidFill>
                <a:srgbClr val="FF6600">
                  <a:alpha val="79999"/>
                </a:srgbClr>
              </a:solidFill>
              <a:ln w="9525" algn="ctr">
                <a:solidFill>
                  <a:schemeClr val="tx1"/>
                </a:solidFill>
                <a:round/>
                <a:headEnd/>
                <a:tailEnd/>
              </a:ln>
            </p:spPr>
            <p:txBody>
              <a:bodyPr wrap="non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sp>
          <p:nvSpPr>
            <p:cNvPr id="36890" name="Text Box 20"/>
            <p:cNvSpPr txBox="1">
              <a:spLocks noChangeArrowheads="1"/>
            </p:cNvSpPr>
            <p:nvPr/>
          </p:nvSpPr>
          <p:spPr bwMode="auto">
            <a:xfrm>
              <a:off x="3623769" y="4039621"/>
              <a:ext cx="382588" cy="54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FF00"/>
                  </a:solidFill>
                  <a:latin typeface="Arial" pitchFamily="34" charset="0"/>
                </a:rPr>
                <a:t>T</a:t>
              </a:r>
              <a:r>
                <a:rPr lang="es" b="1" i="0" u="none" baseline="-25000">
                  <a:solidFill>
                    <a:srgbClr val="00FF00"/>
                  </a:solidFill>
                  <a:latin typeface="Arial" pitchFamily="34" charset="0"/>
                </a:rPr>
                <a:t>1</a:t>
              </a:r>
              <a:endParaRPr lang="es" altLang="en-US" sz="1400" dirty="0">
                <a:solidFill>
                  <a:srgbClr val="00FF00"/>
                </a:solidFill>
                <a:latin typeface="Arial" pitchFamily="34" charset="0"/>
              </a:endParaRPr>
            </a:p>
          </p:txBody>
        </p:sp>
        <p:sp>
          <p:nvSpPr>
            <p:cNvPr id="36891" name="Oval 42"/>
            <p:cNvSpPr>
              <a:spLocks noChangeArrowheads="1"/>
            </p:cNvSpPr>
            <p:nvPr/>
          </p:nvSpPr>
          <p:spPr bwMode="auto">
            <a:xfrm rot="60000">
              <a:off x="3961876" y="3954558"/>
              <a:ext cx="255472" cy="284583"/>
            </a:xfrm>
            <a:prstGeom prst="ellipse">
              <a:avLst/>
            </a:prstGeom>
            <a:solidFill>
              <a:srgbClr val="00FF00">
                <a:alpha val="79999"/>
              </a:srgbClr>
            </a:solidFill>
            <a:ln w="9525" algn="ctr">
              <a:solidFill>
                <a:schemeClr val="tx1"/>
              </a:solidFill>
              <a:round/>
              <a:headEnd/>
              <a:tailEnd/>
            </a:ln>
          </p:spPr>
          <p:txBody>
            <a:bodyPr wrap="squar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nvGrpSpPr>
            <p:cNvPr id="36881" name="Group 51"/>
            <p:cNvGrpSpPr>
              <a:grpSpLocks/>
            </p:cNvGrpSpPr>
            <p:nvPr/>
          </p:nvGrpSpPr>
          <p:grpSpPr bwMode="auto">
            <a:xfrm>
              <a:off x="962025" y="3740150"/>
              <a:ext cx="7046913" cy="1812925"/>
              <a:chOff x="990600" y="3736975"/>
              <a:chExt cx="7046913" cy="1812925"/>
            </a:xfrm>
          </p:grpSpPr>
          <p:grpSp>
            <p:nvGrpSpPr>
              <p:cNvPr id="36882" name="Group 26"/>
              <p:cNvGrpSpPr>
                <a:grpSpLocks/>
              </p:cNvGrpSpPr>
              <p:nvPr/>
            </p:nvGrpSpPr>
            <p:grpSpPr bwMode="auto">
              <a:xfrm>
                <a:off x="990600" y="3736975"/>
                <a:ext cx="7046913" cy="1657350"/>
                <a:chOff x="990600" y="3736975"/>
                <a:chExt cx="7046913" cy="1657350"/>
              </a:xfrm>
            </p:grpSpPr>
            <p:sp>
              <p:nvSpPr>
                <p:cNvPr id="36885" name="Line 8"/>
                <p:cNvSpPr>
                  <a:spLocks noChangeShapeType="1"/>
                </p:cNvSpPr>
                <p:nvPr/>
              </p:nvSpPr>
              <p:spPr bwMode="auto">
                <a:xfrm>
                  <a:off x="4497388" y="3736975"/>
                  <a:ext cx="0" cy="1657350"/>
                </a:xfrm>
                <a:prstGeom prst="line">
                  <a:avLst/>
                </a:prstGeom>
                <a:noFill/>
                <a:ln w="19050">
                  <a:solidFill>
                    <a:schemeClr val="tx1"/>
                  </a:solidFill>
                  <a:round/>
                  <a:headEnd type="arrow" w="med" len="med"/>
                  <a:tailEnd/>
                </a:ln>
                <a:extLst>
                  <a:ext uri="{909E8E84-426E-40DD-AFC4-6F175D3DCCD1}">
                    <a14:hiddenFill xmlns:a14="http://schemas.microsoft.com/office/drawing/2010/main">
                      <a:noFill/>
                    </a14:hiddenFill>
                  </a:ext>
                </a:extLst>
              </p:spPr>
              <p:txBody>
                <a:bodyPr>
                  <a:spAutoFit/>
                </a:bodyPr>
                <a:lstStyle/>
                <a:p>
                  <a:endParaRPr lang="es"/>
                </a:p>
              </p:txBody>
            </p:sp>
            <p:grpSp>
              <p:nvGrpSpPr>
                <p:cNvPr id="36886" name="Group 9"/>
                <p:cNvGrpSpPr>
                  <a:grpSpLocks/>
                </p:cNvGrpSpPr>
                <p:nvPr/>
              </p:nvGrpSpPr>
              <p:grpSpPr bwMode="auto">
                <a:xfrm>
                  <a:off x="990600" y="3962400"/>
                  <a:ext cx="7046913" cy="1263650"/>
                  <a:chOff x="656" y="2478"/>
                  <a:chExt cx="4717" cy="796"/>
                </a:xfrm>
              </p:grpSpPr>
              <p:sp>
                <p:nvSpPr>
                  <p:cNvPr id="36888" name="Freeform 10"/>
                  <p:cNvSpPr>
                    <a:spLocks/>
                  </p:cNvSpPr>
                  <p:nvPr/>
                </p:nvSpPr>
                <p:spPr bwMode="auto">
                  <a:xfrm>
                    <a:off x="656" y="2478"/>
                    <a:ext cx="2358" cy="796"/>
                  </a:xfrm>
                  <a:custGeom>
                    <a:avLst/>
                    <a:gdLst>
                      <a:gd name="T0" fmla="*/ 2358 w 2358"/>
                      <a:gd name="T1" fmla="*/ 735 h 796"/>
                      <a:gd name="T2" fmla="*/ 2132 w 2358"/>
                      <a:gd name="T3" fmla="*/ 690 h 796"/>
                      <a:gd name="T4" fmla="*/ 2086 w 2358"/>
                      <a:gd name="T5" fmla="*/ 100 h 796"/>
                      <a:gd name="T6" fmla="*/ 1834 w 2358"/>
                      <a:gd name="T7" fmla="*/ 89 h 796"/>
                      <a:gd name="T8" fmla="*/ 1234 w 2358"/>
                      <a:gd name="T9" fmla="*/ 485 h 796"/>
                      <a:gd name="T10" fmla="*/ 0 w 2358"/>
                      <a:gd name="T11" fmla="*/ 735 h 796"/>
                      <a:gd name="T12" fmla="*/ 0 60000 65536"/>
                      <a:gd name="T13" fmla="*/ 0 60000 65536"/>
                      <a:gd name="T14" fmla="*/ 0 60000 65536"/>
                      <a:gd name="T15" fmla="*/ 0 60000 65536"/>
                      <a:gd name="T16" fmla="*/ 0 60000 65536"/>
                      <a:gd name="T17" fmla="*/ 0 60000 65536"/>
                      <a:gd name="T18" fmla="*/ 0 w 2358"/>
                      <a:gd name="T19" fmla="*/ 0 h 796"/>
                      <a:gd name="T20" fmla="*/ 2358 w 2358"/>
                      <a:gd name="T21" fmla="*/ 796 h 796"/>
                    </a:gdLst>
                    <a:ahLst/>
                    <a:cxnLst>
                      <a:cxn ang="T12">
                        <a:pos x="T0" y="T1"/>
                      </a:cxn>
                      <a:cxn ang="T13">
                        <a:pos x="T2" y="T3"/>
                      </a:cxn>
                      <a:cxn ang="T14">
                        <a:pos x="T4" y="T5"/>
                      </a:cxn>
                      <a:cxn ang="T15">
                        <a:pos x="T6" y="T7"/>
                      </a:cxn>
                      <a:cxn ang="T16">
                        <a:pos x="T8" y="T9"/>
                      </a:cxn>
                      <a:cxn ang="T17">
                        <a:pos x="T10" y="T11"/>
                      </a:cxn>
                    </a:cxnLst>
                    <a:rect l="T18" t="T19" r="T20" b="T21"/>
                    <a:pathLst>
                      <a:path w="2358" h="796">
                        <a:moveTo>
                          <a:pt x="2358" y="735"/>
                        </a:moveTo>
                        <a:cubicBezTo>
                          <a:pt x="2267" y="765"/>
                          <a:pt x="2177" y="796"/>
                          <a:pt x="2132" y="690"/>
                        </a:cubicBezTo>
                        <a:cubicBezTo>
                          <a:pt x="2087" y="584"/>
                          <a:pt x="2136" y="200"/>
                          <a:pt x="2086" y="100"/>
                        </a:cubicBezTo>
                        <a:cubicBezTo>
                          <a:pt x="2036" y="0"/>
                          <a:pt x="1976" y="25"/>
                          <a:pt x="1834" y="89"/>
                        </a:cubicBezTo>
                        <a:cubicBezTo>
                          <a:pt x="1692" y="153"/>
                          <a:pt x="1540" y="377"/>
                          <a:pt x="1234" y="485"/>
                        </a:cubicBezTo>
                        <a:cubicBezTo>
                          <a:pt x="928" y="593"/>
                          <a:pt x="257" y="683"/>
                          <a:pt x="0" y="735"/>
                        </a:cubicBezTo>
                      </a:path>
                    </a:pathLst>
                  </a:custGeom>
                  <a:noFill/>
                  <a:ln w="2540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6889" name="Freeform 11"/>
                  <p:cNvSpPr>
                    <a:spLocks/>
                  </p:cNvSpPr>
                  <p:nvPr/>
                </p:nvSpPr>
                <p:spPr bwMode="auto">
                  <a:xfrm flipH="1">
                    <a:off x="3015" y="2478"/>
                    <a:ext cx="2358" cy="796"/>
                  </a:xfrm>
                  <a:custGeom>
                    <a:avLst/>
                    <a:gdLst>
                      <a:gd name="T0" fmla="*/ 2358 w 2358"/>
                      <a:gd name="T1" fmla="*/ 735 h 796"/>
                      <a:gd name="T2" fmla="*/ 2132 w 2358"/>
                      <a:gd name="T3" fmla="*/ 690 h 796"/>
                      <a:gd name="T4" fmla="*/ 2086 w 2358"/>
                      <a:gd name="T5" fmla="*/ 100 h 796"/>
                      <a:gd name="T6" fmla="*/ 1834 w 2358"/>
                      <a:gd name="T7" fmla="*/ 89 h 796"/>
                      <a:gd name="T8" fmla="*/ 1234 w 2358"/>
                      <a:gd name="T9" fmla="*/ 485 h 796"/>
                      <a:gd name="T10" fmla="*/ 0 w 2358"/>
                      <a:gd name="T11" fmla="*/ 735 h 796"/>
                      <a:gd name="T12" fmla="*/ 0 60000 65536"/>
                      <a:gd name="T13" fmla="*/ 0 60000 65536"/>
                      <a:gd name="T14" fmla="*/ 0 60000 65536"/>
                      <a:gd name="T15" fmla="*/ 0 60000 65536"/>
                      <a:gd name="T16" fmla="*/ 0 60000 65536"/>
                      <a:gd name="T17" fmla="*/ 0 60000 65536"/>
                      <a:gd name="T18" fmla="*/ 0 w 2358"/>
                      <a:gd name="T19" fmla="*/ 0 h 796"/>
                      <a:gd name="T20" fmla="*/ 2358 w 2358"/>
                      <a:gd name="T21" fmla="*/ 796 h 796"/>
                    </a:gdLst>
                    <a:ahLst/>
                    <a:cxnLst>
                      <a:cxn ang="T12">
                        <a:pos x="T0" y="T1"/>
                      </a:cxn>
                      <a:cxn ang="T13">
                        <a:pos x="T2" y="T3"/>
                      </a:cxn>
                      <a:cxn ang="T14">
                        <a:pos x="T4" y="T5"/>
                      </a:cxn>
                      <a:cxn ang="T15">
                        <a:pos x="T6" y="T7"/>
                      </a:cxn>
                      <a:cxn ang="T16">
                        <a:pos x="T8" y="T9"/>
                      </a:cxn>
                      <a:cxn ang="T17">
                        <a:pos x="T10" y="T11"/>
                      </a:cxn>
                    </a:cxnLst>
                    <a:rect l="T18" t="T19" r="T20" b="T21"/>
                    <a:pathLst>
                      <a:path w="2358" h="796">
                        <a:moveTo>
                          <a:pt x="2358" y="735"/>
                        </a:moveTo>
                        <a:cubicBezTo>
                          <a:pt x="2267" y="765"/>
                          <a:pt x="2177" y="796"/>
                          <a:pt x="2132" y="690"/>
                        </a:cubicBezTo>
                        <a:cubicBezTo>
                          <a:pt x="2087" y="584"/>
                          <a:pt x="2136" y="200"/>
                          <a:pt x="2086" y="100"/>
                        </a:cubicBezTo>
                        <a:cubicBezTo>
                          <a:pt x="2036" y="0"/>
                          <a:pt x="1976" y="25"/>
                          <a:pt x="1834" y="89"/>
                        </a:cubicBezTo>
                        <a:cubicBezTo>
                          <a:pt x="1692" y="153"/>
                          <a:pt x="1540" y="377"/>
                          <a:pt x="1234" y="485"/>
                        </a:cubicBezTo>
                        <a:cubicBezTo>
                          <a:pt x="928" y="593"/>
                          <a:pt x="257" y="683"/>
                          <a:pt x="0" y="735"/>
                        </a:cubicBezTo>
                      </a:path>
                    </a:pathLst>
                  </a:custGeom>
                  <a:noFill/>
                  <a:ln w="2540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grpSp>
            <p:sp>
              <p:nvSpPr>
                <p:cNvPr id="36887" name="Line 12"/>
                <p:cNvSpPr>
                  <a:spLocks noChangeShapeType="1"/>
                </p:cNvSpPr>
                <p:nvPr/>
              </p:nvSpPr>
              <p:spPr bwMode="auto">
                <a:xfrm>
                  <a:off x="990600" y="5257800"/>
                  <a:ext cx="7046913" cy="0"/>
                </a:xfrm>
                <a:prstGeom prst="line">
                  <a:avLst/>
                </a:prstGeom>
                <a:noFill/>
                <a:ln w="19050">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a:spAutoFit/>
                </a:bodyPr>
                <a:lstStyle/>
                <a:p>
                  <a:endParaRPr lang="es"/>
                </a:p>
              </p:txBody>
            </p:sp>
          </p:grpSp>
          <p:sp>
            <p:nvSpPr>
              <p:cNvPr id="36883" name="Text Box 13"/>
              <p:cNvSpPr txBox="1">
                <a:spLocks noChangeArrowheads="1"/>
              </p:cNvSpPr>
              <p:nvPr/>
            </p:nvSpPr>
            <p:spPr bwMode="auto">
              <a:xfrm>
                <a:off x="1025525" y="5183188"/>
                <a:ext cx="522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sz="1200" b="0" i="0" u="none">
                    <a:latin typeface="Arial" pitchFamily="34" charset="0"/>
                  </a:rPr>
                  <a:t>Tiempo</a:t>
                </a:r>
              </a:p>
            </p:txBody>
          </p:sp>
          <p:sp>
            <p:nvSpPr>
              <p:cNvPr id="36884" name="Text Box 14"/>
              <p:cNvSpPr txBox="1">
                <a:spLocks noChangeArrowheads="1"/>
              </p:cNvSpPr>
              <p:nvPr/>
            </p:nvSpPr>
            <p:spPr bwMode="auto">
              <a:xfrm>
                <a:off x="7348538" y="5157788"/>
                <a:ext cx="522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sz="1200" b="0" i="0" u="none">
                    <a:latin typeface="Arial" pitchFamily="34" charset="0"/>
                  </a:rPr>
                  <a:t>Tiempo</a:t>
                </a:r>
              </a:p>
            </p:txBody>
          </p:sp>
        </p:grpSp>
      </p:grpSp>
      <p:grpSp>
        <p:nvGrpSpPr>
          <p:cNvPr id="4" name="Group 3"/>
          <p:cNvGrpSpPr/>
          <p:nvPr/>
        </p:nvGrpSpPr>
        <p:grpSpPr>
          <a:xfrm>
            <a:off x="681317" y="5001715"/>
            <a:ext cx="7392075" cy="1153941"/>
            <a:chOff x="981847" y="5001715"/>
            <a:chExt cx="7091545" cy="1153941"/>
          </a:xfrm>
        </p:grpSpPr>
        <p:pic>
          <p:nvPicPr>
            <p:cNvPr id="56"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847" y="5001715"/>
              <a:ext cx="7085848" cy="11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7" name="Oval 11"/>
            <p:cNvSpPr>
              <a:spLocks noChangeArrowheads="1"/>
            </p:cNvSpPr>
            <p:nvPr/>
          </p:nvSpPr>
          <p:spPr bwMode="auto">
            <a:xfrm rot="60000">
              <a:off x="5339720" y="5595809"/>
              <a:ext cx="160088" cy="205429"/>
            </a:xfrm>
            <a:prstGeom prst="ellipse">
              <a:avLst/>
            </a:prstGeom>
            <a:solidFill>
              <a:srgbClr val="00FF00">
                <a:alpha val="79999"/>
              </a:srgbClr>
            </a:solidFill>
            <a:ln w="9525" algn="ctr">
              <a:solidFill>
                <a:schemeClr val="tx1"/>
              </a:solidFill>
              <a:round/>
              <a:headEnd/>
              <a:tailEnd/>
            </a:ln>
          </p:spPr>
          <p:txBody>
            <a:bodyPr wrap="squar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sp>
          <p:nvSpPr>
            <p:cNvPr id="58" name="Oval 12"/>
            <p:cNvSpPr>
              <a:spLocks noChangeArrowheads="1"/>
            </p:cNvSpPr>
            <p:nvPr/>
          </p:nvSpPr>
          <p:spPr bwMode="auto">
            <a:xfrm rot="60000">
              <a:off x="3855546" y="5584069"/>
              <a:ext cx="160145" cy="217169"/>
            </a:xfrm>
            <a:prstGeom prst="ellipse">
              <a:avLst/>
            </a:prstGeom>
            <a:solidFill>
              <a:srgbClr val="00FF00">
                <a:alpha val="79999"/>
              </a:srgbClr>
            </a:solidFill>
            <a:ln w="9525" algn="ctr">
              <a:solidFill>
                <a:schemeClr val="tx1"/>
              </a:solidFill>
              <a:round/>
              <a:headEnd/>
              <a:tailEnd/>
            </a:ln>
          </p:spPr>
          <p:txBody>
            <a:bodyPr wrap="squar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sp>
          <p:nvSpPr>
            <p:cNvPr id="59" name="Text Box 13"/>
            <p:cNvSpPr txBox="1">
              <a:spLocks noChangeArrowheads="1"/>
            </p:cNvSpPr>
            <p:nvPr/>
          </p:nvSpPr>
          <p:spPr bwMode="auto">
            <a:xfrm>
              <a:off x="3578100" y="5163618"/>
              <a:ext cx="407945" cy="21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FF00"/>
                  </a:solidFill>
                  <a:latin typeface="Arial" pitchFamily="34" charset="0"/>
                </a:rPr>
                <a:t>T</a:t>
              </a:r>
              <a:r>
                <a:rPr lang="es" b="1" i="0" u="none" baseline="-25000">
                  <a:solidFill>
                    <a:srgbClr val="00FF00"/>
                  </a:solidFill>
                  <a:latin typeface="Arial" pitchFamily="34" charset="0"/>
                </a:rPr>
                <a:t>1</a:t>
              </a:r>
              <a:endParaRPr lang="es" altLang="en-US" sz="1400" dirty="0">
                <a:solidFill>
                  <a:srgbClr val="00FF00"/>
                </a:solidFill>
                <a:latin typeface="Arial" pitchFamily="34" charset="0"/>
              </a:endParaRPr>
            </a:p>
          </p:txBody>
        </p:sp>
        <p:sp>
          <p:nvSpPr>
            <p:cNvPr id="60" name="Text Box 14"/>
            <p:cNvSpPr txBox="1">
              <a:spLocks noChangeArrowheads="1"/>
            </p:cNvSpPr>
            <p:nvPr/>
          </p:nvSpPr>
          <p:spPr bwMode="auto">
            <a:xfrm>
              <a:off x="5448300" y="5199476"/>
              <a:ext cx="407945" cy="21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FF00"/>
                  </a:solidFill>
                  <a:latin typeface="Arial" pitchFamily="34" charset="0"/>
                </a:rPr>
                <a:t>T</a:t>
              </a:r>
              <a:r>
                <a:rPr lang="es" b="1" i="0" u="none" baseline="-25000">
                  <a:solidFill>
                    <a:srgbClr val="00FF00"/>
                  </a:solidFill>
                  <a:latin typeface="Arial" pitchFamily="34" charset="0"/>
                </a:rPr>
                <a:t>1</a:t>
              </a:r>
              <a:endParaRPr lang="es" altLang="en-US" sz="1400" dirty="0">
                <a:solidFill>
                  <a:srgbClr val="00FF00"/>
                </a:solidFill>
                <a:latin typeface="Arial" pitchFamily="34" charset="0"/>
              </a:endParaRPr>
            </a:p>
          </p:txBody>
        </p:sp>
        <p:sp>
          <p:nvSpPr>
            <p:cNvPr id="61" name="Text Box 15"/>
            <p:cNvSpPr txBox="1">
              <a:spLocks noChangeArrowheads="1"/>
            </p:cNvSpPr>
            <p:nvPr/>
          </p:nvSpPr>
          <p:spPr bwMode="auto">
            <a:xfrm>
              <a:off x="4482702" y="5176959"/>
              <a:ext cx="407944" cy="21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00FF"/>
                  </a:solidFill>
                  <a:latin typeface="Arial" pitchFamily="34" charset="0"/>
                </a:rPr>
                <a:t>T</a:t>
              </a:r>
              <a:r>
                <a:rPr lang="es" b="1" i="0" u="none" baseline="-25000">
                  <a:solidFill>
                    <a:srgbClr val="0000FF"/>
                  </a:solidFill>
                  <a:latin typeface="Arial" pitchFamily="34" charset="0"/>
                </a:rPr>
                <a:t>0</a:t>
              </a:r>
              <a:endParaRPr lang="es" altLang="en-US" sz="1400" dirty="0">
                <a:latin typeface="Arial" pitchFamily="34" charset="0"/>
              </a:endParaRPr>
            </a:p>
          </p:txBody>
        </p:sp>
        <p:sp>
          <p:nvSpPr>
            <p:cNvPr id="62" name="Text Box 16"/>
            <p:cNvSpPr txBox="1">
              <a:spLocks noChangeArrowheads="1"/>
            </p:cNvSpPr>
            <p:nvPr/>
          </p:nvSpPr>
          <p:spPr bwMode="auto">
            <a:xfrm>
              <a:off x="1254999" y="5390768"/>
              <a:ext cx="407945" cy="21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FF6600"/>
                  </a:solidFill>
                  <a:latin typeface="Arial" pitchFamily="34" charset="0"/>
                </a:rPr>
                <a:t>T</a:t>
              </a:r>
              <a:r>
                <a:rPr lang="es" b="1" i="0" u="none" baseline="-25000">
                  <a:solidFill>
                    <a:srgbClr val="FF6600"/>
                  </a:solidFill>
                  <a:latin typeface="Arial" pitchFamily="34" charset="0"/>
                </a:rPr>
                <a:t>2</a:t>
              </a:r>
              <a:endParaRPr lang="es" altLang="en-US" sz="1400" dirty="0">
                <a:solidFill>
                  <a:srgbClr val="FF6600"/>
                </a:solidFill>
                <a:latin typeface="Arial" pitchFamily="34" charset="0"/>
              </a:endParaRPr>
            </a:p>
          </p:txBody>
        </p:sp>
        <p:sp>
          <p:nvSpPr>
            <p:cNvPr id="63" name="Text Box 17"/>
            <p:cNvSpPr txBox="1">
              <a:spLocks noChangeArrowheads="1"/>
            </p:cNvSpPr>
            <p:nvPr/>
          </p:nvSpPr>
          <p:spPr bwMode="auto">
            <a:xfrm>
              <a:off x="7665447" y="5377441"/>
              <a:ext cx="407945" cy="21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FF6600"/>
                  </a:solidFill>
                  <a:latin typeface="Arial" pitchFamily="34" charset="0"/>
                </a:rPr>
                <a:t>T</a:t>
              </a:r>
              <a:r>
                <a:rPr lang="es" b="1" i="0" u="none" baseline="-25000">
                  <a:solidFill>
                    <a:srgbClr val="FF6600"/>
                  </a:solidFill>
                  <a:latin typeface="Arial" pitchFamily="34" charset="0"/>
                </a:rPr>
                <a:t>2</a:t>
              </a:r>
              <a:endParaRPr lang="es" altLang="en-US" sz="1400" dirty="0">
                <a:solidFill>
                  <a:srgbClr val="FF6600"/>
                </a:solidFill>
                <a:latin typeface="Arial" pitchFamily="34" charset="0"/>
              </a:endParaRPr>
            </a:p>
          </p:txBody>
        </p:sp>
      </p:grpSp>
    </p:spTree>
    <p:extLst>
      <p:ext uri="{BB962C8B-B14F-4D97-AF65-F5344CB8AC3E}">
        <p14:creationId xmlns:p14="http://schemas.microsoft.com/office/powerpoint/2010/main" val="2980965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lgn="l" rtl="0"/>
            <a:r>
              <a:rPr lang="es" b="0" i="0" u="none">
                <a:latin typeface="Arial" pitchFamily="34" charset="0"/>
                <a:cs typeface="Arial" pitchFamily="34" charset="0"/>
              </a:rPr>
              <a:t>Amplitud vs Señal de Tiempo</a:t>
            </a:r>
          </a:p>
        </p:txBody>
      </p:sp>
      <p:sp>
        <p:nvSpPr>
          <p:cNvPr id="3891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B12EE825-15CC-4E30-AD0A-C1F4817FB990}" type="slidenum">
              <a:rPr>
                <a:latin typeface="Arial" pitchFamily="34" charset="0"/>
              </a:rPr>
              <a:pPr algn="l" rtl="0"/>
              <a:t>55</a:t>
            </a:fld>
            <a:endParaRPr lang="es" altLang="en-US">
              <a:latin typeface="Arial" pitchFamily="34" charset="0"/>
            </a:endParaRPr>
          </a:p>
        </p:txBody>
      </p:sp>
      <p:cxnSp>
        <p:nvCxnSpPr>
          <p:cNvPr id="5" name="Straight Connector 4"/>
          <p:cNvCxnSpPr/>
          <p:nvPr/>
        </p:nvCxnSpPr>
        <p:spPr>
          <a:xfrm>
            <a:off x="4572000" y="1295400"/>
            <a:ext cx="0" cy="4968875"/>
          </a:xfrm>
          <a:prstGeom prst="line">
            <a:avLst/>
          </a:prstGeom>
        </p:spPr>
        <p:style>
          <a:lnRef idx="2">
            <a:schemeClr val="accent1"/>
          </a:lnRef>
          <a:fillRef idx="0">
            <a:schemeClr val="accent1"/>
          </a:fillRef>
          <a:effectRef idx="1">
            <a:schemeClr val="accent1"/>
          </a:effectRef>
          <a:fontRef idx="minor">
            <a:schemeClr val="tx1"/>
          </a:fontRef>
        </p:style>
      </p:cxnSp>
      <p:pic>
        <p:nvPicPr>
          <p:cNvPr id="38917" name="Picture 3"/>
          <p:cNvPicPr>
            <a:picLocks noChangeAspect="1" noChangeArrowheads="1"/>
          </p:cNvPicPr>
          <p:nvPr/>
        </p:nvPicPr>
        <p:blipFill>
          <a:blip r:embed="rId2">
            <a:extLst>
              <a:ext uri="{28A0092B-C50C-407E-A947-70E740481C1C}">
                <a14:useLocalDpi xmlns:a14="http://schemas.microsoft.com/office/drawing/2010/main" val="0"/>
              </a:ext>
            </a:extLst>
          </a:blip>
          <a:srcRect r="50197"/>
          <a:stretch>
            <a:fillRect/>
          </a:stretch>
        </p:blipFill>
        <p:spPr bwMode="auto">
          <a:xfrm>
            <a:off x="293688" y="1295400"/>
            <a:ext cx="3930650" cy="397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5"/>
          <p:cNvPicPr>
            <a:picLocks noChangeArrowheads="1"/>
          </p:cNvPicPr>
          <p:nvPr/>
        </p:nvPicPr>
        <p:blipFill>
          <a:blip r:embed="rId3">
            <a:extLst>
              <a:ext uri="{28A0092B-C50C-407E-A947-70E740481C1C}">
                <a14:useLocalDpi xmlns:a14="http://schemas.microsoft.com/office/drawing/2010/main" val="0"/>
              </a:ext>
            </a:extLst>
          </a:blip>
          <a:srcRect r="47389"/>
          <a:stretch>
            <a:fillRect/>
          </a:stretch>
        </p:blipFill>
        <p:spPr bwMode="auto">
          <a:xfrm>
            <a:off x="4787153" y="2297065"/>
            <a:ext cx="3932238" cy="1970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293688" y="5410200"/>
            <a:ext cx="3930650" cy="854075"/>
          </a:xfrm>
          <a:prstGeom prst="rect">
            <a:avLst/>
          </a:prstGeom>
          <a:noFill/>
        </p:spPr>
        <p:txBody>
          <a:bodyPr/>
          <a:lstStyle/>
          <a:p>
            <a:pPr algn="l" rtl="0">
              <a:defRPr/>
            </a:pPr>
            <a:r>
              <a:rPr lang="es" b="0" i="0" u="none">
                <a:solidFill>
                  <a:schemeClr val="tx1">
                    <a:lumMod val="65000"/>
                    <a:lumOff val="35000"/>
                  </a:schemeClr>
                </a:solidFill>
                <a:latin typeface="+mn-lt"/>
              </a:rPr>
              <a:t>La vista </a:t>
            </a:r>
            <a:r>
              <a:rPr lang="es" b="1" i="0" u="none">
                <a:solidFill>
                  <a:schemeClr val="tx1">
                    <a:lumMod val="65000"/>
                    <a:lumOff val="35000"/>
                  </a:schemeClr>
                </a:solidFill>
                <a:latin typeface="+mn-lt"/>
              </a:rPr>
              <a:t>cascada</a:t>
            </a:r>
            <a:r>
              <a:rPr lang="es" b="0" i="0" u="none">
                <a:solidFill>
                  <a:schemeClr val="tx1">
                    <a:lumMod val="65000"/>
                    <a:lumOff val="35000"/>
                  </a:schemeClr>
                </a:solidFill>
                <a:latin typeface="+mn-lt"/>
              </a:rPr>
              <a:t> es la amplitud de señal coloreada por nivel</a:t>
            </a:r>
          </a:p>
        </p:txBody>
      </p:sp>
      <p:sp>
        <p:nvSpPr>
          <p:cNvPr id="13" name="TextBox 12"/>
          <p:cNvSpPr txBox="1"/>
          <p:nvPr/>
        </p:nvSpPr>
        <p:spPr>
          <a:xfrm>
            <a:off x="4876799" y="1524000"/>
            <a:ext cx="4156105" cy="685800"/>
          </a:xfrm>
          <a:prstGeom prst="rect">
            <a:avLst/>
          </a:prstGeom>
          <a:noFill/>
        </p:spPr>
        <p:txBody>
          <a:bodyPr/>
          <a:lstStyle/>
          <a:p>
            <a:pPr algn="l" rtl="0">
              <a:defRPr/>
            </a:pPr>
            <a:r>
              <a:rPr lang="es" b="1" i="0" u="none" dirty="0">
                <a:solidFill>
                  <a:schemeClr val="tx1">
                    <a:lumMod val="65000"/>
                    <a:lumOff val="35000"/>
                  </a:schemeClr>
                </a:solidFill>
                <a:latin typeface="+mn-lt"/>
              </a:rPr>
              <a:t>Traqueo del Fondo</a:t>
            </a:r>
            <a:r>
              <a:rPr lang="es" b="0" i="0" u="none" dirty="0">
                <a:solidFill>
                  <a:schemeClr val="tx1">
                    <a:lumMod val="65000"/>
                    <a:lumOff val="35000"/>
                  </a:schemeClr>
                </a:solidFill>
                <a:latin typeface="+mn-lt"/>
              </a:rPr>
              <a:t> detecta el primer retorno desde el fondo marino</a:t>
            </a:r>
          </a:p>
        </p:txBody>
      </p:sp>
      <p:sp>
        <p:nvSpPr>
          <p:cNvPr id="2" name="TextBox 1"/>
          <p:cNvSpPr txBox="1"/>
          <p:nvPr/>
        </p:nvSpPr>
        <p:spPr>
          <a:xfrm>
            <a:off x="4939553" y="4572000"/>
            <a:ext cx="3779838" cy="646331"/>
          </a:xfrm>
          <a:prstGeom prst="rect">
            <a:avLst/>
          </a:prstGeom>
          <a:noFill/>
        </p:spPr>
        <p:txBody>
          <a:bodyPr wrap="square" rtlCol="0">
            <a:spAutoFit/>
          </a:bodyPr>
          <a:lstStyle/>
          <a:p>
            <a:pPr algn="l" rtl="0"/>
            <a:r>
              <a:rPr lang="es" b="0" i="0" u="none">
                <a:solidFill>
                  <a:schemeClr val="tx1">
                    <a:lumMod val="65000"/>
                    <a:lumOff val="35000"/>
                  </a:schemeClr>
                </a:solidFill>
              </a:rPr>
              <a:t>La señal es convertida a un valor RGB y ploteada en la cascada. </a:t>
            </a:r>
          </a:p>
        </p:txBody>
      </p:sp>
      <p:sp>
        <p:nvSpPr>
          <p:cNvPr id="10" name="Oval 42"/>
          <p:cNvSpPr>
            <a:spLocks noChangeArrowheads="1"/>
          </p:cNvSpPr>
          <p:nvPr/>
        </p:nvSpPr>
        <p:spPr bwMode="auto">
          <a:xfrm rot="60000">
            <a:off x="6843760" y="3895943"/>
            <a:ext cx="285325" cy="243279"/>
          </a:xfrm>
          <a:prstGeom prst="ellipse">
            <a:avLst/>
          </a:prstGeom>
          <a:solidFill>
            <a:srgbClr val="00FF00">
              <a:alpha val="79999"/>
            </a:srgbClr>
          </a:solidFill>
          <a:ln w="9525" algn="ctr">
            <a:solidFill>
              <a:schemeClr val="tx1"/>
            </a:solidFill>
            <a:round/>
            <a:headEnd/>
            <a:tailEnd/>
          </a:ln>
        </p:spPr>
        <p:txBody>
          <a:bodyPr wrap="squar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sp>
        <p:nvSpPr>
          <p:cNvPr id="11" name="Text Box 21"/>
          <p:cNvSpPr txBox="1">
            <a:spLocks noChangeArrowheads="1"/>
          </p:cNvSpPr>
          <p:nvPr/>
        </p:nvSpPr>
        <p:spPr bwMode="auto">
          <a:xfrm>
            <a:off x="6986422" y="3518079"/>
            <a:ext cx="384175" cy="30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FF00"/>
                </a:solidFill>
                <a:latin typeface="Arial" pitchFamily="34" charset="0"/>
              </a:rPr>
              <a:t>T</a:t>
            </a:r>
            <a:r>
              <a:rPr lang="es" b="1" i="0" u="none" baseline="-25000">
                <a:solidFill>
                  <a:srgbClr val="00FF00"/>
                </a:solidFill>
                <a:latin typeface="Arial" pitchFamily="34" charset="0"/>
              </a:rPr>
              <a:t>1</a:t>
            </a:r>
            <a:endParaRPr lang="es" altLang="en-US" sz="1400" dirty="0">
              <a:solidFill>
                <a:srgbClr val="00FF00"/>
              </a:solidFill>
              <a:latin typeface="Arial" pitchFamily="34" charset="0"/>
            </a:endParaRPr>
          </a:p>
        </p:txBody>
      </p:sp>
      <p:sp>
        <p:nvSpPr>
          <p:cNvPr id="14" name="Oval 18"/>
          <p:cNvSpPr>
            <a:spLocks noChangeArrowheads="1"/>
          </p:cNvSpPr>
          <p:nvPr/>
        </p:nvSpPr>
        <p:spPr bwMode="auto">
          <a:xfrm>
            <a:off x="8597899" y="3869429"/>
            <a:ext cx="121491" cy="124721"/>
          </a:xfrm>
          <a:prstGeom prst="ellipse">
            <a:avLst/>
          </a:prstGeom>
          <a:solidFill>
            <a:srgbClr val="0000FF">
              <a:alpha val="79999"/>
            </a:srgbClr>
          </a:solidFill>
          <a:ln w="9525" algn="ctr">
            <a:solidFill>
              <a:schemeClr val="tx1"/>
            </a:solidFill>
            <a:round/>
            <a:headEnd/>
            <a:tailEnd/>
          </a:ln>
        </p:spPr>
        <p:txBody>
          <a:bodyPr wrap="square"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sp>
        <p:nvSpPr>
          <p:cNvPr id="17" name="Text Box 17"/>
          <p:cNvSpPr txBox="1">
            <a:spLocks noChangeArrowheads="1"/>
          </p:cNvSpPr>
          <p:nvPr/>
        </p:nvSpPr>
        <p:spPr bwMode="auto">
          <a:xfrm>
            <a:off x="8335215" y="3292784"/>
            <a:ext cx="384175" cy="30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lnSpc>
                <a:spcPct val="150000"/>
              </a:lnSpc>
              <a:buClr>
                <a:srgbClr val="000000"/>
              </a:buClr>
              <a:buFont typeface="Wingdings" pitchFamily="2" charset="2"/>
              <a:buNone/>
            </a:pPr>
            <a:r>
              <a:rPr lang="es" b="1" i="0" u="none">
                <a:solidFill>
                  <a:srgbClr val="0000FF"/>
                </a:solidFill>
                <a:latin typeface="Arial" pitchFamily="34" charset="0"/>
              </a:rPr>
              <a:t>T</a:t>
            </a:r>
            <a:r>
              <a:rPr lang="es" b="1" i="0" u="none" baseline="-25000">
                <a:solidFill>
                  <a:srgbClr val="0000FF"/>
                </a:solidFill>
                <a:latin typeface="Arial" pitchFamily="34" charset="0"/>
              </a:rPr>
              <a:t>0</a:t>
            </a:r>
            <a:endParaRPr lang="es" altLang="en-US" sz="1400" dirty="0">
              <a:latin typeface="Arial" pitchFamily="34" charset="0"/>
            </a:endParaRPr>
          </a:p>
        </p:txBody>
      </p:sp>
    </p:spTree>
    <p:extLst>
      <p:ext uri="{BB962C8B-B14F-4D97-AF65-F5344CB8AC3E}">
        <p14:creationId xmlns:p14="http://schemas.microsoft.com/office/powerpoint/2010/main" val="37882735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347663" y="0"/>
            <a:ext cx="7881937" cy="989013"/>
          </a:xfrm>
        </p:spPr>
        <p:txBody>
          <a:bodyPr/>
          <a:lstStyle/>
          <a:p>
            <a:pPr algn="l" rtl="0"/>
            <a:r>
              <a:rPr lang="es" b="0" i="0" u="none">
                <a:latin typeface="Arial" pitchFamily="34" charset="0"/>
                <a:cs typeface="Arial" pitchFamily="34" charset="0"/>
              </a:rPr>
              <a:t>La importancia de la Sombra</a:t>
            </a:r>
          </a:p>
        </p:txBody>
      </p:sp>
      <p:sp>
        <p:nvSpPr>
          <p:cNvPr id="31747"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3EB42691-7D5A-4510-951B-69E418CAC395}" type="slidenum">
              <a:rPr>
                <a:latin typeface="Arial" pitchFamily="34" charset="0"/>
              </a:rPr>
              <a:pPr algn="l" rtl="0"/>
              <a:t>56</a:t>
            </a:fld>
            <a:endParaRPr lang="es" altLang="en-US">
              <a:latin typeface="Arial" pitchFamily="34" charset="0"/>
            </a:endParaRPr>
          </a:p>
        </p:txBody>
      </p:sp>
      <p:grpSp>
        <p:nvGrpSpPr>
          <p:cNvPr id="31748" name="Group 6"/>
          <p:cNvGrpSpPr>
            <a:grpSpLocks/>
          </p:cNvGrpSpPr>
          <p:nvPr/>
        </p:nvGrpSpPr>
        <p:grpSpPr bwMode="auto">
          <a:xfrm>
            <a:off x="1019175" y="2590800"/>
            <a:ext cx="7324725" cy="1563688"/>
            <a:chOff x="1019175" y="2590800"/>
            <a:chExt cx="7324725" cy="1563688"/>
          </a:xfrm>
        </p:grpSpPr>
        <p:grpSp>
          <p:nvGrpSpPr>
            <p:cNvPr id="31771" name="Group 7"/>
            <p:cNvGrpSpPr>
              <a:grpSpLocks/>
            </p:cNvGrpSpPr>
            <p:nvPr/>
          </p:nvGrpSpPr>
          <p:grpSpPr bwMode="auto">
            <a:xfrm>
              <a:off x="4572000" y="2590800"/>
              <a:ext cx="3771900" cy="1074738"/>
              <a:chOff x="4572000" y="2590800"/>
              <a:chExt cx="3771900" cy="1074738"/>
            </a:xfrm>
          </p:grpSpPr>
          <p:sp>
            <p:nvSpPr>
              <p:cNvPr id="31776" name="Freeform 4"/>
              <p:cNvSpPr>
                <a:spLocks noChangeAspect="1"/>
              </p:cNvSpPr>
              <p:nvPr/>
            </p:nvSpPr>
            <p:spPr bwMode="auto">
              <a:xfrm>
                <a:off x="4573648" y="3164927"/>
                <a:ext cx="3770252" cy="497110"/>
              </a:xfrm>
              <a:custGeom>
                <a:avLst/>
                <a:gdLst>
                  <a:gd name="T0" fmla="*/ 2147483647 w 2288"/>
                  <a:gd name="T1" fmla="*/ 2147483647 h 284"/>
                  <a:gd name="T2" fmla="*/ 2147483647 w 2288"/>
                  <a:gd name="T3" fmla="*/ 2147483647 h 284"/>
                  <a:gd name="T4" fmla="*/ 2147483647 w 2288"/>
                  <a:gd name="T5" fmla="*/ 0 h 284"/>
                  <a:gd name="T6" fmla="*/ 0 w 2288"/>
                  <a:gd name="T7" fmla="*/ 2147483647 h 284"/>
                  <a:gd name="T8" fmla="*/ 0 60000 65536"/>
                  <a:gd name="T9" fmla="*/ 0 60000 65536"/>
                  <a:gd name="T10" fmla="*/ 0 60000 65536"/>
                  <a:gd name="T11" fmla="*/ 0 60000 65536"/>
                  <a:gd name="T12" fmla="*/ 0 w 2288"/>
                  <a:gd name="T13" fmla="*/ 0 h 284"/>
                  <a:gd name="T14" fmla="*/ 2288 w 2288"/>
                  <a:gd name="T15" fmla="*/ 284 h 284"/>
                </a:gdLst>
                <a:ahLst/>
                <a:cxnLst>
                  <a:cxn ang="T8">
                    <a:pos x="T0" y="T1"/>
                  </a:cxn>
                  <a:cxn ang="T9">
                    <a:pos x="T2" y="T3"/>
                  </a:cxn>
                  <a:cxn ang="T10">
                    <a:pos x="T4" y="T5"/>
                  </a:cxn>
                  <a:cxn ang="T11">
                    <a:pos x="T6" y="T7"/>
                  </a:cxn>
                </a:cxnLst>
                <a:rect l="T12" t="T13" r="T14" b="T15"/>
                <a:pathLst>
                  <a:path w="2288" h="284">
                    <a:moveTo>
                      <a:pt x="128" y="284"/>
                    </a:moveTo>
                    <a:lnTo>
                      <a:pt x="2288" y="76"/>
                    </a:lnTo>
                    <a:lnTo>
                      <a:pt x="1964" y="0"/>
                    </a:lnTo>
                    <a:lnTo>
                      <a:pt x="0" y="250"/>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1777" name="Freeform 5"/>
              <p:cNvSpPr>
                <a:spLocks noChangeAspect="1"/>
              </p:cNvSpPr>
              <p:nvPr/>
            </p:nvSpPr>
            <p:spPr bwMode="auto">
              <a:xfrm>
                <a:off x="4572000" y="2590800"/>
                <a:ext cx="242232" cy="1074738"/>
              </a:xfrm>
              <a:custGeom>
                <a:avLst/>
                <a:gdLst>
                  <a:gd name="T0" fmla="*/ 2147483647 w 147"/>
                  <a:gd name="T1" fmla="*/ 0 h 614"/>
                  <a:gd name="T2" fmla="*/ 0 w 147"/>
                  <a:gd name="T3" fmla="*/ 2147483647 h 614"/>
                  <a:gd name="T4" fmla="*/ 2147483647 w 147"/>
                  <a:gd name="T5" fmla="*/ 2147483647 h 614"/>
                  <a:gd name="T6" fmla="*/ 2147483647 w 147"/>
                  <a:gd name="T7" fmla="*/ 0 h 614"/>
                  <a:gd name="T8" fmla="*/ 0 60000 65536"/>
                  <a:gd name="T9" fmla="*/ 0 60000 65536"/>
                  <a:gd name="T10" fmla="*/ 0 60000 65536"/>
                  <a:gd name="T11" fmla="*/ 0 60000 65536"/>
                  <a:gd name="T12" fmla="*/ 0 w 147"/>
                  <a:gd name="T13" fmla="*/ 0 h 614"/>
                  <a:gd name="T14" fmla="*/ 147 w 147"/>
                  <a:gd name="T15" fmla="*/ 614 h 614"/>
                </a:gdLst>
                <a:ahLst/>
                <a:cxnLst>
                  <a:cxn ang="T8">
                    <a:pos x="T0" y="T1"/>
                  </a:cxn>
                  <a:cxn ang="T9">
                    <a:pos x="T2" y="T3"/>
                  </a:cxn>
                  <a:cxn ang="T10">
                    <a:pos x="T4" y="T5"/>
                  </a:cxn>
                  <a:cxn ang="T11">
                    <a:pos x="T6" y="T7"/>
                  </a:cxn>
                </a:cxnLst>
                <a:rect l="T12" t="T13" r="T14" b="T15"/>
                <a:pathLst>
                  <a:path w="147" h="614">
                    <a:moveTo>
                      <a:pt x="147" y="0"/>
                    </a:moveTo>
                    <a:lnTo>
                      <a:pt x="0" y="582"/>
                    </a:lnTo>
                    <a:lnTo>
                      <a:pt x="129" y="614"/>
                    </a:lnTo>
                    <a:lnTo>
                      <a:pt x="147" y="0"/>
                    </a:lnTo>
                    <a:close/>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1778" name="Freeform 6"/>
              <p:cNvSpPr>
                <a:spLocks noChangeAspect="1"/>
              </p:cNvSpPr>
              <p:nvPr/>
            </p:nvSpPr>
            <p:spPr bwMode="auto">
              <a:xfrm>
                <a:off x="4814232" y="2590800"/>
                <a:ext cx="3526372" cy="703656"/>
              </a:xfrm>
              <a:custGeom>
                <a:avLst/>
                <a:gdLst>
                  <a:gd name="T0" fmla="*/ 2147483647 w 2140"/>
                  <a:gd name="T1" fmla="*/ 2147483647 h 402"/>
                  <a:gd name="T2" fmla="*/ 0 w 2140"/>
                  <a:gd name="T3" fmla="*/ 0 h 402"/>
                  <a:gd name="T4" fmla="*/ 2147483647 w 2140"/>
                  <a:gd name="T5" fmla="*/ 2147483647 h 402"/>
                  <a:gd name="T6" fmla="*/ 0 60000 65536"/>
                  <a:gd name="T7" fmla="*/ 0 60000 65536"/>
                  <a:gd name="T8" fmla="*/ 0 60000 65536"/>
                  <a:gd name="T9" fmla="*/ 0 w 2140"/>
                  <a:gd name="T10" fmla="*/ 0 h 402"/>
                  <a:gd name="T11" fmla="*/ 2140 w 2140"/>
                  <a:gd name="T12" fmla="*/ 402 h 402"/>
                </a:gdLst>
                <a:ahLst/>
                <a:cxnLst>
                  <a:cxn ang="T6">
                    <a:pos x="T0" y="T1"/>
                  </a:cxn>
                  <a:cxn ang="T7">
                    <a:pos x="T2" y="T3"/>
                  </a:cxn>
                  <a:cxn ang="T8">
                    <a:pos x="T4" y="T5"/>
                  </a:cxn>
                </a:cxnLst>
                <a:rect l="T9" t="T10" r="T11" b="T12"/>
                <a:pathLst>
                  <a:path w="2140" h="402">
                    <a:moveTo>
                      <a:pt x="1818" y="330"/>
                    </a:moveTo>
                    <a:lnTo>
                      <a:pt x="0" y="0"/>
                    </a:lnTo>
                    <a:lnTo>
                      <a:pt x="2140" y="402"/>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grpSp>
        <p:grpSp>
          <p:nvGrpSpPr>
            <p:cNvPr id="31772" name="Group 8"/>
            <p:cNvGrpSpPr>
              <a:grpSpLocks/>
            </p:cNvGrpSpPr>
            <p:nvPr/>
          </p:nvGrpSpPr>
          <p:grpSpPr bwMode="auto">
            <a:xfrm>
              <a:off x="1019175" y="2606675"/>
              <a:ext cx="3833813" cy="1547813"/>
              <a:chOff x="1019175" y="2606675"/>
              <a:chExt cx="3833813" cy="1547813"/>
            </a:xfrm>
          </p:grpSpPr>
          <p:sp>
            <p:nvSpPr>
              <p:cNvPr id="31773" name="Freeform 8"/>
              <p:cNvSpPr>
                <a:spLocks noChangeAspect="1"/>
              </p:cNvSpPr>
              <p:nvPr/>
            </p:nvSpPr>
            <p:spPr bwMode="auto">
              <a:xfrm>
                <a:off x="4535530" y="2606675"/>
                <a:ext cx="317458" cy="1084013"/>
              </a:xfrm>
              <a:custGeom>
                <a:avLst/>
                <a:gdLst>
                  <a:gd name="T0" fmla="*/ 2147483647 w 191"/>
                  <a:gd name="T1" fmla="*/ 0 h 613"/>
                  <a:gd name="T2" fmla="*/ 0 w 191"/>
                  <a:gd name="T3" fmla="*/ 2147483647 h 613"/>
                  <a:gd name="T4" fmla="*/ 2147483647 w 191"/>
                  <a:gd name="T5" fmla="*/ 2147483647 h 613"/>
                  <a:gd name="T6" fmla="*/ 2147483647 w 191"/>
                  <a:gd name="T7" fmla="*/ 0 h 613"/>
                  <a:gd name="T8" fmla="*/ 0 60000 65536"/>
                  <a:gd name="T9" fmla="*/ 0 60000 65536"/>
                  <a:gd name="T10" fmla="*/ 0 60000 65536"/>
                  <a:gd name="T11" fmla="*/ 0 60000 65536"/>
                  <a:gd name="T12" fmla="*/ 0 w 191"/>
                  <a:gd name="T13" fmla="*/ 0 h 613"/>
                  <a:gd name="T14" fmla="*/ 191 w 191"/>
                  <a:gd name="T15" fmla="*/ 613 h 613"/>
                </a:gdLst>
                <a:ahLst/>
                <a:cxnLst>
                  <a:cxn ang="T8">
                    <a:pos x="T0" y="T1"/>
                  </a:cxn>
                  <a:cxn ang="T9">
                    <a:pos x="T2" y="T3"/>
                  </a:cxn>
                  <a:cxn ang="T10">
                    <a:pos x="T4" y="T5"/>
                  </a:cxn>
                  <a:cxn ang="T11">
                    <a:pos x="T6" y="T7"/>
                  </a:cxn>
                </a:cxnLst>
                <a:rect l="T12" t="T13" r="T14" b="T15"/>
                <a:pathLst>
                  <a:path w="191" h="613">
                    <a:moveTo>
                      <a:pt x="191" y="0"/>
                    </a:moveTo>
                    <a:lnTo>
                      <a:pt x="0" y="581"/>
                    </a:lnTo>
                    <a:lnTo>
                      <a:pt x="140" y="613"/>
                    </a:lnTo>
                    <a:lnTo>
                      <a:pt x="191" y="0"/>
                    </a:lnTo>
                    <a:close/>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1774" name="Freeform 9"/>
              <p:cNvSpPr>
                <a:spLocks noChangeAspect="1"/>
              </p:cNvSpPr>
              <p:nvPr/>
            </p:nvSpPr>
            <p:spPr bwMode="auto">
              <a:xfrm>
                <a:off x="1019175" y="3634923"/>
                <a:ext cx="3749328" cy="519565"/>
              </a:xfrm>
              <a:custGeom>
                <a:avLst/>
                <a:gdLst>
                  <a:gd name="T0" fmla="*/ 2147483647 w 2252"/>
                  <a:gd name="T1" fmla="*/ 0 h 294"/>
                  <a:gd name="T2" fmla="*/ 0 w 2252"/>
                  <a:gd name="T3" fmla="*/ 2147483647 h 294"/>
                  <a:gd name="T4" fmla="*/ 2147483647 w 2252"/>
                  <a:gd name="T5" fmla="*/ 2147483647 h 294"/>
                  <a:gd name="T6" fmla="*/ 2147483647 w 2252"/>
                  <a:gd name="T7" fmla="*/ 2147483647 h 294"/>
                  <a:gd name="T8" fmla="*/ 0 60000 65536"/>
                  <a:gd name="T9" fmla="*/ 0 60000 65536"/>
                  <a:gd name="T10" fmla="*/ 0 60000 65536"/>
                  <a:gd name="T11" fmla="*/ 0 60000 65536"/>
                  <a:gd name="T12" fmla="*/ 0 w 2252"/>
                  <a:gd name="T13" fmla="*/ 0 h 294"/>
                  <a:gd name="T14" fmla="*/ 2252 w 2252"/>
                  <a:gd name="T15" fmla="*/ 294 h 294"/>
                </a:gdLst>
                <a:ahLst/>
                <a:cxnLst>
                  <a:cxn ang="T8">
                    <a:pos x="T0" y="T1"/>
                  </a:cxn>
                  <a:cxn ang="T9">
                    <a:pos x="T2" y="T3"/>
                  </a:cxn>
                  <a:cxn ang="T10">
                    <a:pos x="T4" y="T5"/>
                  </a:cxn>
                  <a:cxn ang="T11">
                    <a:pos x="T6" y="T7"/>
                  </a:cxn>
                </a:cxnLst>
                <a:rect l="T12" t="T13" r="T14" b="T15"/>
                <a:pathLst>
                  <a:path w="2252" h="294">
                    <a:moveTo>
                      <a:pt x="2112" y="0"/>
                    </a:moveTo>
                    <a:lnTo>
                      <a:pt x="0" y="210"/>
                    </a:lnTo>
                    <a:lnTo>
                      <a:pt x="354" y="294"/>
                    </a:lnTo>
                    <a:lnTo>
                      <a:pt x="2252" y="32"/>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1775" name="Freeform 10"/>
              <p:cNvSpPr>
                <a:spLocks noChangeAspect="1"/>
              </p:cNvSpPr>
              <p:nvPr/>
            </p:nvSpPr>
            <p:spPr bwMode="auto">
              <a:xfrm>
                <a:off x="1025575" y="2610755"/>
                <a:ext cx="3827413" cy="1543733"/>
              </a:xfrm>
              <a:custGeom>
                <a:avLst/>
                <a:gdLst>
                  <a:gd name="T0" fmla="*/ 2147483647 w 2299"/>
                  <a:gd name="T1" fmla="*/ 2147483647 h 873"/>
                  <a:gd name="T2" fmla="*/ 2147483647 w 2299"/>
                  <a:gd name="T3" fmla="*/ 0 h 873"/>
                  <a:gd name="T4" fmla="*/ 0 w 2299"/>
                  <a:gd name="T5" fmla="*/ 2147483647 h 873"/>
                  <a:gd name="T6" fmla="*/ 0 60000 65536"/>
                  <a:gd name="T7" fmla="*/ 0 60000 65536"/>
                  <a:gd name="T8" fmla="*/ 0 60000 65536"/>
                  <a:gd name="T9" fmla="*/ 0 w 2299"/>
                  <a:gd name="T10" fmla="*/ 0 h 873"/>
                  <a:gd name="T11" fmla="*/ 2299 w 2299"/>
                  <a:gd name="T12" fmla="*/ 873 h 873"/>
                </a:gdLst>
                <a:ahLst/>
                <a:cxnLst>
                  <a:cxn ang="T6">
                    <a:pos x="T0" y="T1"/>
                  </a:cxn>
                  <a:cxn ang="T7">
                    <a:pos x="T2" y="T3"/>
                  </a:cxn>
                  <a:cxn ang="T8">
                    <a:pos x="T4" y="T5"/>
                  </a:cxn>
                </a:cxnLst>
                <a:rect l="T9" t="T10" r="T11" b="T12"/>
                <a:pathLst>
                  <a:path w="2299" h="873">
                    <a:moveTo>
                      <a:pt x="346" y="873"/>
                    </a:moveTo>
                    <a:lnTo>
                      <a:pt x="2299" y="0"/>
                    </a:lnTo>
                    <a:lnTo>
                      <a:pt x="0" y="787"/>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grpSp>
      </p:grpSp>
      <p:grpSp>
        <p:nvGrpSpPr>
          <p:cNvPr id="31749" name="Group 15"/>
          <p:cNvGrpSpPr>
            <a:grpSpLocks/>
          </p:cNvGrpSpPr>
          <p:nvPr/>
        </p:nvGrpSpPr>
        <p:grpSpPr bwMode="auto">
          <a:xfrm>
            <a:off x="3305175" y="3605213"/>
            <a:ext cx="319088" cy="255587"/>
            <a:chOff x="3305175" y="3605213"/>
            <a:chExt cx="319088" cy="255587"/>
          </a:xfrm>
        </p:grpSpPr>
        <p:sp>
          <p:nvSpPr>
            <p:cNvPr id="31769" name="Freeform 11"/>
            <p:cNvSpPr>
              <a:spLocks/>
            </p:cNvSpPr>
            <p:nvPr/>
          </p:nvSpPr>
          <p:spPr bwMode="auto">
            <a:xfrm>
              <a:off x="3305175" y="3779838"/>
              <a:ext cx="300038" cy="80962"/>
            </a:xfrm>
            <a:custGeom>
              <a:avLst/>
              <a:gdLst>
                <a:gd name="T0" fmla="*/ 2147483647 w 201"/>
                <a:gd name="T1" fmla="*/ 0 h 51"/>
                <a:gd name="T2" fmla="*/ 0 w 201"/>
                <a:gd name="T3" fmla="*/ 2147483647 h 51"/>
                <a:gd name="T4" fmla="*/ 2147483647 w 201"/>
                <a:gd name="T5" fmla="*/ 2147483647 h 51"/>
                <a:gd name="T6" fmla="*/ 2147483647 w 201"/>
                <a:gd name="T7" fmla="*/ 2147483647 h 51"/>
                <a:gd name="T8" fmla="*/ 2147483647 w 201"/>
                <a:gd name="T9" fmla="*/ 0 h 51"/>
                <a:gd name="T10" fmla="*/ 0 60000 65536"/>
                <a:gd name="T11" fmla="*/ 0 60000 65536"/>
                <a:gd name="T12" fmla="*/ 0 60000 65536"/>
                <a:gd name="T13" fmla="*/ 0 60000 65536"/>
                <a:gd name="T14" fmla="*/ 0 60000 65536"/>
                <a:gd name="T15" fmla="*/ 0 w 201"/>
                <a:gd name="T16" fmla="*/ 0 h 51"/>
                <a:gd name="T17" fmla="*/ 201 w 201"/>
                <a:gd name="T18" fmla="*/ 51 h 51"/>
              </a:gdLst>
              <a:ahLst/>
              <a:cxnLst>
                <a:cxn ang="T10">
                  <a:pos x="T0" y="T1"/>
                </a:cxn>
                <a:cxn ang="T11">
                  <a:pos x="T2" y="T3"/>
                </a:cxn>
                <a:cxn ang="T12">
                  <a:pos x="T4" y="T5"/>
                </a:cxn>
                <a:cxn ang="T13">
                  <a:pos x="T6" y="T7"/>
                </a:cxn>
                <a:cxn ang="T14">
                  <a:pos x="T8" y="T9"/>
                </a:cxn>
              </a:cxnLst>
              <a:rect l="T15" t="T16" r="T17" b="T18"/>
              <a:pathLst>
                <a:path w="201" h="51">
                  <a:moveTo>
                    <a:pt x="201" y="0"/>
                  </a:moveTo>
                  <a:lnTo>
                    <a:pt x="0" y="27"/>
                  </a:lnTo>
                  <a:lnTo>
                    <a:pt x="42" y="51"/>
                  </a:lnTo>
                  <a:lnTo>
                    <a:pt x="201" y="27"/>
                  </a:lnTo>
                  <a:lnTo>
                    <a:pt x="201" y="0"/>
                  </a:lnTo>
                  <a:close/>
                </a:path>
              </a:pathLst>
            </a:custGeom>
            <a:solidFill>
              <a:schemeClr val="tx1"/>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a:spAutoFit/>
            </a:bodyPr>
            <a:lstStyle/>
            <a:p>
              <a:endParaRPr lang="es"/>
            </a:p>
          </p:txBody>
        </p:sp>
        <p:sp>
          <p:nvSpPr>
            <p:cNvPr id="31770" name="AutoShape 12"/>
            <p:cNvSpPr>
              <a:spLocks noChangeArrowheads="1"/>
            </p:cNvSpPr>
            <p:nvPr/>
          </p:nvSpPr>
          <p:spPr bwMode="auto">
            <a:xfrm rot="-900000">
              <a:off x="3556000" y="3605213"/>
              <a:ext cx="68263" cy="215900"/>
            </a:xfrm>
            <a:prstGeom prst="can">
              <a:avLst>
                <a:gd name="adj" fmla="val 26693"/>
              </a:avLst>
            </a:prstGeom>
            <a:solidFill>
              <a:schemeClr val="folHlink"/>
            </a:solidFill>
            <a:ln w="9525">
              <a:solidFill>
                <a:schemeClr val="tx1"/>
              </a:solidFill>
              <a:round/>
              <a:headEnd/>
              <a:tailEnd/>
            </a:ln>
          </p:spPr>
          <p:txBody>
            <a:bodyPr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grpSp>
        <p:nvGrpSpPr>
          <p:cNvPr id="31750" name="Group 18"/>
          <p:cNvGrpSpPr>
            <a:grpSpLocks/>
          </p:cNvGrpSpPr>
          <p:nvPr/>
        </p:nvGrpSpPr>
        <p:grpSpPr bwMode="auto">
          <a:xfrm>
            <a:off x="1085850" y="4064000"/>
            <a:ext cx="7334250" cy="2554288"/>
            <a:chOff x="1085850" y="4064000"/>
            <a:chExt cx="7334250" cy="2554288"/>
          </a:xfrm>
        </p:grpSpPr>
        <p:grpSp>
          <p:nvGrpSpPr>
            <p:cNvPr id="31761" name="Group 13"/>
            <p:cNvGrpSpPr>
              <a:grpSpLocks/>
            </p:cNvGrpSpPr>
            <p:nvPr/>
          </p:nvGrpSpPr>
          <p:grpSpPr bwMode="auto">
            <a:xfrm>
              <a:off x="4648200" y="4064000"/>
              <a:ext cx="3771900" cy="1774825"/>
              <a:chOff x="2743" y="2382"/>
              <a:chExt cx="2289" cy="614"/>
            </a:xfrm>
          </p:grpSpPr>
          <p:sp>
            <p:nvSpPr>
              <p:cNvPr id="31766" name="Freeform 14"/>
              <p:cNvSpPr>
                <a:spLocks/>
              </p:cNvSpPr>
              <p:nvPr/>
            </p:nvSpPr>
            <p:spPr bwMode="auto">
              <a:xfrm>
                <a:off x="2744" y="2710"/>
                <a:ext cx="2288" cy="284"/>
              </a:xfrm>
              <a:custGeom>
                <a:avLst/>
                <a:gdLst>
                  <a:gd name="T0" fmla="*/ 128 w 2288"/>
                  <a:gd name="T1" fmla="*/ 284 h 284"/>
                  <a:gd name="T2" fmla="*/ 2288 w 2288"/>
                  <a:gd name="T3" fmla="*/ 76 h 284"/>
                  <a:gd name="T4" fmla="*/ 1964 w 2288"/>
                  <a:gd name="T5" fmla="*/ 0 h 284"/>
                  <a:gd name="T6" fmla="*/ 0 w 2288"/>
                  <a:gd name="T7" fmla="*/ 250 h 284"/>
                  <a:gd name="T8" fmla="*/ 0 60000 65536"/>
                  <a:gd name="T9" fmla="*/ 0 60000 65536"/>
                  <a:gd name="T10" fmla="*/ 0 60000 65536"/>
                  <a:gd name="T11" fmla="*/ 0 60000 65536"/>
                  <a:gd name="T12" fmla="*/ 0 w 2288"/>
                  <a:gd name="T13" fmla="*/ 0 h 284"/>
                  <a:gd name="T14" fmla="*/ 2288 w 2288"/>
                  <a:gd name="T15" fmla="*/ 284 h 284"/>
                </a:gdLst>
                <a:ahLst/>
                <a:cxnLst>
                  <a:cxn ang="T8">
                    <a:pos x="T0" y="T1"/>
                  </a:cxn>
                  <a:cxn ang="T9">
                    <a:pos x="T2" y="T3"/>
                  </a:cxn>
                  <a:cxn ang="T10">
                    <a:pos x="T4" y="T5"/>
                  </a:cxn>
                  <a:cxn ang="T11">
                    <a:pos x="T6" y="T7"/>
                  </a:cxn>
                </a:cxnLst>
                <a:rect l="T12" t="T13" r="T14" b="T15"/>
                <a:pathLst>
                  <a:path w="2288" h="284">
                    <a:moveTo>
                      <a:pt x="128" y="284"/>
                    </a:moveTo>
                    <a:lnTo>
                      <a:pt x="2288" y="76"/>
                    </a:lnTo>
                    <a:lnTo>
                      <a:pt x="1964" y="0"/>
                    </a:lnTo>
                    <a:lnTo>
                      <a:pt x="0" y="250"/>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1767" name="Freeform 15"/>
              <p:cNvSpPr>
                <a:spLocks/>
              </p:cNvSpPr>
              <p:nvPr/>
            </p:nvSpPr>
            <p:spPr bwMode="auto">
              <a:xfrm>
                <a:off x="2743" y="2382"/>
                <a:ext cx="147" cy="614"/>
              </a:xfrm>
              <a:custGeom>
                <a:avLst/>
                <a:gdLst>
                  <a:gd name="T0" fmla="*/ 147 w 147"/>
                  <a:gd name="T1" fmla="*/ 0 h 614"/>
                  <a:gd name="T2" fmla="*/ 0 w 147"/>
                  <a:gd name="T3" fmla="*/ 582 h 614"/>
                  <a:gd name="T4" fmla="*/ 129 w 147"/>
                  <a:gd name="T5" fmla="*/ 614 h 614"/>
                  <a:gd name="T6" fmla="*/ 147 w 147"/>
                  <a:gd name="T7" fmla="*/ 0 h 614"/>
                  <a:gd name="T8" fmla="*/ 0 60000 65536"/>
                  <a:gd name="T9" fmla="*/ 0 60000 65536"/>
                  <a:gd name="T10" fmla="*/ 0 60000 65536"/>
                  <a:gd name="T11" fmla="*/ 0 60000 65536"/>
                  <a:gd name="T12" fmla="*/ 0 w 147"/>
                  <a:gd name="T13" fmla="*/ 0 h 614"/>
                  <a:gd name="T14" fmla="*/ 147 w 147"/>
                  <a:gd name="T15" fmla="*/ 614 h 614"/>
                </a:gdLst>
                <a:ahLst/>
                <a:cxnLst>
                  <a:cxn ang="T8">
                    <a:pos x="T0" y="T1"/>
                  </a:cxn>
                  <a:cxn ang="T9">
                    <a:pos x="T2" y="T3"/>
                  </a:cxn>
                  <a:cxn ang="T10">
                    <a:pos x="T4" y="T5"/>
                  </a:cxn>
                  <a:cxn ang="T11">
                    <a:pos x="T6" y="T7"/>
                  </a:cxn>
                </a:cxnLst>
                <a:rect l="T12" t="T13" r="T14" b="T15"/>
                <a:pathLst>
                  <a:path w="147" h="614">
                    <a:moveTo>
                      <a:pt x="147" y="0"/>
                    </a:moveTo>
                    <a:lnTo>
                      <a:pt x="0" y="582"/>
                    </a:lnTo>
                    <a:lnTo>
                      <a:pt x="129" y="614"/>
                    </a:lnTo>
                    <a:lnTo>
                      <a:pt x="147" y="0"/>
                    </a:lnTo>
                    <a:close/>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1768" name="Freeform 16"/>
              <p:cNvSpPr>
                <a:spLocks/>
              </p:cNvSpPr>
              <p:nvPr/>
            </p:nvSpPr>
            <p:spPr bwMode="auto">
              <a:xfrm>
                <a:off x="2890" y="2382"/>
                <a:ext cx="2140" cy="402"/>
              </a:xfrm>
              <a:custGeom>
                <a:avLst/>
                <a:gdLst>
                  <a:gd name="T0" fmla="*/ 1818 w 2140"/>
                  <a:gd name="T1" fmla="*/ 330 h 402"/>
                  <a:gd name="T2" fmla="*/ 0 w 2140"/>
                  <a:gd name="T3" fmla="*/ 0 h 402"/>
                  <a:gd name="T4" fmla="*/ 2140 w 2140"/>
                  <a:gd name="T5" fmla="*/ 402 h 402"/>
                  <a:gd name="T6" fmla="*/ 0 60000 65536"/>
                  <a:gd name="T7" fmla="*/ 0 60000 65536"/>
                  <a:gd name="T8" fmla="*/ 0 60000 65536"/>
                  <a:gd name="T9" fmla="*/ 0 w 2140"/>
                  <a:gd name="T10" fmla="*/ 0 h 402"/>
                  <a:gd name="T11" fmla="*/ 2140 w 2140"/>
                  <a:gd name="T12" fmla="*/ 402 h 402"/>
                </a:gdLst>
                <a:ahLst/>
                <a:cxnLst>
                  <a:cxn ang="T6">
                    <a:pos x="T0" y="T1"/>
                  </a:cxn>
                  <a:cxn ang="T7">
                    <a:pos x="T2" y="T3"/>
                  </a:cxn>
                  <a:cxn ang="T8">
                    <a:pos x="T4" y="T5"/>
                  </a:cxn>
                </a:cxnLst>
                <a:rect l="T9" t="T10" r="T11" b="T12"/>
                <a:pathLst>
                  <a:path w="2140" h="402">
                    <a:moveTo>
                      <a:pt x="1818" y="330"/>
                    </a:moveTo>
                    <a:lnTo>
                      <a:pt x="0" y="0"/>
                    </a:lnTo>
                    <a:lnTo>
                      <a:pt x="2140" y="402"/>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grpSp>
        <p:grpSp>
          <p:nvGrpSpPr>
            <p:cNvPr id="31762" name="Group 17"/>
            <p:cNvGrpSpPr>
              <a:grpSpLocks/>
            </p:cNvGrpSpPr>
            <p:nvPr/>
          </p:nvGrpSpPr>
          <p:grpSpPr bwMode="auto">
            <a:xfrm>
              <a:off x="1085850" y="4064000"/>
              <a:ext cx="3833813" cy="2554288"/>
              <a:chOff x="-60" y="940"/>
              <a:chExt cx="2995" cy="1138"/>
            </a:xfrm>
          </p:grpSpPr>
          <p:sp>
            <p:nvSpPr>
              <p:cNvPr id="31763" name="Freeform 18"/>
              <p:cNvSpPr>
                <a:spLocks/>
              </p:cNvSpPr>
              <p:nvPr/>
            </p:nvSpPr>
            <p:spPr bwMode="auto">
              <a:xfrm>
                <a:off x="2687" y="940"/>
                <a:ext cx="248" cy="797"/>
              </a:xfrm>
              <a:custGeom>
                <a:avLst/>
                <a:gdLst>
                  <a:gd name="T0" fmla="*/ 16184 w 191"/>
                  <a:gd name="T1" fmla="*/ 0 h 613"/>
                  <a:gd name="T2" fmla="*/ 0 w 191"/>
                  <a:gd name="T3" fmla="*/ 50354 h 613"/>
                  <a:gd name="T4" fmla="*/ 11836 w 191"/>
                  <a:gd name="T5" fmla="*/ 53122 h 613"/>
                  <a:gd name="T6" fmla="*/ 16184 w 191"/>
                  <a:gd name="T7" fmla="*/ 0 h 613"/>
                  <a:gd name="T8" fmla="*/ 0 60000 65536"/>
                  <a:gd name="T9" fmla="*/ 0 60000 65536"/>
                  <a:gd name="T10" fmla="*/ 0 60000 65536"/>
                  <a:gd name="T11" fmla="*/ 0 60000 65536"/>
                  <a:gd name="T12" fmla="*/ 0 w 191"/>
                  <a:gd name="T13" fmla="*/ 0 h 613"/>
                  <a:gd name="T14" fmla="*/ 191 w 191"/>
                  <a:gd name="T15" fmla="*/ 613 h 613"/>
                </a:gdLst>
                <a:ahLst/>
                <a:cxnLst>
                  <a:cxn ang="T8">
                    <a:pos x="T0" y="T1"/>
                  </a:cxn>
                  <a:cxn ang="T9">
                    <a:pos x="T2" y="T3"/>
                  </a:cxn>
                  <a:cxn ang="T10">
                    <a:pos x="T4" y="T5"/>
                  </a:cxn>
                  <a:cxn ang="T11">
                    <a:pos x="T6" y="T7"/>
                  </a:cxn>
                </a:cxnLst>
                <a:rect l="T12" t="T13" r="T14" b="T15"/>
                <a:pathLst>
                  <a:path w="191" h="613">
                    <a:moveTo>
                      <a:pt x="191" y="0"/>
                    </a:moveTo>
                    <a:lnTo>
                      <a:pt x="0" y="581"/>
                    </a:lnTo>
                    <a:lnTo>
                      <a:pt x="140" y="613"/>
                    </a:lnTo>
                    <a:lnTo>
                      <a:pt x="191" y="0"/>
                    </a:lnTo>
                    <a:close/>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1764" name="Freeform 19"/>
              <p:cNvSpPr>
                <a:spLocks/>
              </p:cNvSpPr>
              <p:nvPr/>
            </p:nvSpPr>
            <p:spPr bwMode="auto">
              <a:xfrm>
                <a:off x="-60" y="1696"/>
                <a:ext cx="2929" cy="382"/>
              </a:xfrm>
              <a:custGeom>
                <a:avLst/>
                <a:gdLst>
                  <a:gd name="T0" fmla="*/ 184210 w 2252"/>
                  <a:gd name="T1" fmla="*/ 0 h 294"/>
                  <a:gd name="T2" fmla="*/ 0 w 2252"/>
                  <a:gd name="T3" fmla="*/ 18019 h 294"/>
                  <a:gd name="T4" fmla="*/ 30848 w 2252"/>
                  <a:gd name="T5" fmla="*/ 25189 h 294"/>
                  <a:gd name="T6" fmla="*/ 196441 w 2252"/>
                  <a:gd name="T7" fmla="*/ 2784 h 294"/>
                  <a:gd name="T8" fmla="*/ 0 60000 65536"/>
                  <a:gd name="T9" fmla="*/ 0 60000 65536"/>
                  <a:gd name="T10" fmla="*/ 0 60000 65536"/>
                  <a:gd name="T11" fmla="*/ 0 60000 65536"/>
                  <a:gd name="T12" fmla="*/ 0 w 2252"/>
                  <a:gd name="T13" fmla="*/ 0 h 294"/>
                  <a:gd name="T14" fmla="*/ 2252 w 2252"/>
                  <a:gd name="T15" fmla="*/ 294 h 294"/>
                </a:gdLst>
                <a:ahLst/>
                <a:cxnLst>
                  <a:cxn ang="T8">
                    <a:pos x="T0" y="T1"/>
                  </a:cxn>
                  <a:cxn ang="T9">
                    <a:pos x="T2" y="T3"/>
                  </a:cxn>
                  <a:cxn ang="T10">
                    <a:pos x="T4" y="T5"/>
                  </a:cxn>
                  <a:cxn ang="T11">
                    <a:pos x="T6" y="T7"/>
                  </a:cxn>
                </a:cxnLst>
                <a:rect l="T12" t="T13" r="T14" b="T15"/>
                <a:pathLst>
                  <a:path w="2252" h="294">
                    <a:moveTo>
                      <a:pt x="2112" y="0"/>
                    </a:moveTo>
                    <a:lnTo>
                      <a:pt x="0" y="210"/>
                    </a:lnTo>
                    <a:lnTo>
                      <a:pt x="354" y="294"/>
                    </a:lnTo>
                    <a:lnTo>
                      <a:pt x="2252" y="32"/>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1765" name="Freeform 20"/>
              <p:cNvSpPr>
                <a:spLocks/>
              </p:cNvSpPr>
              <p:nvPr/>
            </p:nvSpPr>
            <p:spPr bwMode="auto">
              <a:xfrm>
                <a:off x="-55" y="943"/>
                <a:ext cx="2990" cy="1135"/>
              </a:xfrm>
              <a:custGeom>
                <a:avLst/>
                <a:gdLst>
                  <a:gd name="T0" fmla="*/ 30169 w 2299"/>
                  <a:gd name="T1" fmla="*/ 75672 h 873"/>
                  <a:gd name="T2" fmla="*/ 200344 w 2299"/>
                  <a:gd name="T3" fmla="*/ 0 h 873"/>
                  <a:gd name="T4" fmla="*/ 0 w 2299"/>
                  <a:gd name="T5" fmla="*/ 68165 h 873"/>
                  <a:gd name="T6" fmla="*/ 0 60000 65536"/>
                  <a:gd name="T7" fmla="*/ 0 60000 65536"/>
                  <a:gd name="T8" fmla="*/ 0 60000 65536"/>
                  <a:gd name="T9" fmla="*/ 0 w 2299"/>
                  <a:gd name="T10" fmla="*/ 0 h 873"/>
                  <a:gd name="T11" fmla="*/ 2299 w 2299"/>
                  <a:gd name="T12" fmla="*/ 873 h 873"/>
                </a:gdLst>
                <a:ahLst/>
                <a:cxnLst>
                  <a:cxn ang="T6">
                    <a:pos x="T0" y="T1"/>
                  </a:cxn>
                  <a:cxn ang="T7">
                    <a:pos x="T2" y="T3"/>
                  </a:cxn>
                  <a:cxn ang="T8">
                    <a:pos x="T4" y="T5"/>
                  </a:cxn>
                </a:cxnLst>
                <a:rect l="T9" t="T10" r="T11" b="T12"/>
                <a:pathLst>
                  <a:path w="2299" h="873">
                    <a:moveTo>
                      <a:pt x="346" y="873"/>
                    </a:moveTo>
                    <a:lnTo>
                      <a:pt x="2299" y="0"/>
                    </a:lnTo>
                    <a:lnTo>
                      <a:pt x="0" y="787"/>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grpSp>
      </p:grpSp>
      <p:grpSp>
        <p:nvGrpSpPr>
          <p:cNvPr id="31751" name="Group 27"/>
          <p:cNvGrpSpPr>
            <a:grpSpLocks/>
          </p:cNvGrpSpPr>
          <p:nvPr/>
        </p:nvGrpSpPr>
        <p:grpSpPr bwMode="auto">
          <a:xfrm>
            <a:off x="3532188" y="5878513"/>
            <a:ext cx="158750" cy="247650"/>
            <a:chOff x="3532188" y="5878513"/>
            <a:chExt cx="158750" cy="247650"/>
          </a:xfrm>
        </p:grpSpPr>
        <p:sp>
          <p:nvSpPr>
            <p:cNvPr id="31759" name="Freeform 21"/>
            <p:cNvSpPr>
              <a:spLocks/>
            </p:cNvSpPr>
            <p:nvPr/>
          </p:nvSpPr>
          <p:spPr bwMode="auto">
            <a:xfrm>
              <a:off x="3532188" y="6045200"/>
              <a:ext cx="153987" cy="80963"/>
            </a:xfrm>
            <a:custGeom>
              <a:avLst/>
              <a:gdLst>
                <a:gd name="T0" fmla="*/ 2147483647 w 103"/>
                <a:gd name="T1" fmla="*/ 0 h 51"/>
                <a:gd name="T2" fmla="*/ 0 w 103"/>
                <a:gd name="T3" fmla="*/ 2147483647 h 51"/>
                <a:gd name="T4" fmla="*/ 2147483647 w 103"/>
                <a:gd name="T5" fmla="*/ 2147483647 h 51"/>
                <a:gd name="T6" fmla="*/ 2147483647 w 103"/>
                <a:gd name="T7" fmla="*/ 2147483647 h 51"/>
                <a:gd name="T8" fmla="*/ 2147483647 w 103"/>
                <a:gd name="T9" fmla="*/ 0 h 51"/>
                <a:gd name="T10" fmla="*/ 0 60000 65536"/>
                <a:gd name="T11" fmla="*/ 0 60000 65536"/>
                <a:gd name="T12" fmla="*/ 0 60000 65536"/>
                <a:gd name="T13" fmla="*/ 0 60000 65536"/>
                <a:gd name="T14" fmla="*/ 0 60000 65536"/>
                <a:gd name="T15" fmla="*/ 0 w 103"/>
                <a:gd name="T16" fmla="*/ 0 h 51"/>
                <a:gd name="T17" fmla="*/ 103 w 103"/>
                <a:gd name="T18" fmla="*/ 51 h 51"/>
              </a:gdLst>
              <a:ahLst/>
              <a:cxnLst>
                <a:cxn ang="T10">
                  <a:pos x="T0" y="T1"/>
                </a:cxn>
                <a:cxn ang="T11">
                  <a:pos x="T2" y="T3"/>
                </a:cxn>
                <a:cxn ang="T12">
                  <a:pos x="T4" y="T5"/>
                </a:cxn>
                <a:cxn ang="T13">
                  <a:pos x="T6" y="T7"/>
                </a:cxn>
                <a:cxn ang="T14">
                  <a:pos x="T8" y="T9"/>
                </a:cxn>
              </a:cxnLst>
              <a:rect l="T15" t="T16" r="T17" b="T18"/>
              <a:pathLst>
                <a:path w="103" h="51">
                  <a:moveTo>
                    <a:pt x="90" y="0"/>
                  </a:moveTo>
                  <a:lnTo>
                    <a:pt x="0" y="12"/>
                  </a:lnTo>
                  <a:lnTo>
                    <a:pt x="2" y="51"/>
                  </a:lnTo>
                  <a:lnTo>
                    <a:pt x="103" y="32"/>
                  </a:lnTo>
                  <a:lnTo>
                    <a:pt x="90" y="0"/>
                  </a:lnTo>
                  <a:close/>
                </a:path>
              </a:pathLst>
            </a:custGeom>
            <a:solidFill>
              <a:schemeClr val="tx1"/>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a:spAutoFit/>
            </a:bodyPr>
            <a:lstStyle/>
            <a:p>
              <a:endParaRPr lang="es"/>
            </a:p>
          </p:txBody>
        </p:sp>
        <p:sp>
          <p:nvSpPr>
            <p:cNvPr id="31760" name="AutoShape 22"/>
            <p:cNvSpPr>
              <a:spLocks noChangeArrowheads="1"/>
            </p:cNvSpPr>
            <p:nvPr/>
          </p:nvSpPr>
          <p:spPr bwMode="auto">
            <a:xfrm rot="-900000">
              <a:off x="3622675" y="5878513"/>
              <a:ext cx="68263" cy="215900"/>
            </a:xfrm>
            <a:prstGeom prst="can">
              <a:avLst>
                <a:gd name="adj" fmla="val 26693"/>
              </a:avLst>
            </a:prstGeom>
            <a:solidFill>
              <a:schemeClr val="folHlink"/>
            </a:solidFill>
            <a:ln w="9525">
              <a:solidFill>
                <a:schemeClr val="tx1"/>
              </a:solidFill>
              <a:round/>
              <a:headEnd/>
              <a:tailEnd/>
            </a:ln>
          </p:spPr>
          <p:txBody>
            <a:bodyPr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pic>
        <p:nvPicPr>
          <p:cNvPr id="31752" name="Picture 24" descr="C-MA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3911600"/>
            <a:ext cx="1220788"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25" descr="C-MA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311400"/>
            <a:ext cx="1325563"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p:cNvSpPr txBox="1"/>
          <p:nvPr/>
        </p:nvSpPr>
        <p:spPr>
          <a:xfrm>
            <a:off x="152400" y="1390650"/>
            <a:ext cx="4662488" cy="647700"/>
          </a:xfrm>
          <a:prstGeom prst="rect">
            <a:avLst/>
          </a:prstGeom>
          <a:noFill/>
        </p:spPr>
        <p:txBody>
          <a:bodyPr>
            <a:spAutoFit/>
          </a:bodyPr>
          <a:lstStyle/>
          <a:p>
            <a:pPr algn="l" rtl="0">
              <a:defRPr/>
            </a:pPr>
            <a:r>
              <a:rPr lang="es" b="0" i="0" u="none">
                <a:solidFill>
                  <a:schemeClr val="tx1">
                    <a:lumMod val="65000"/>
                    <a:lumOff val="35000"/>
                  </a:schemeClr>
                </a:solidFill>
                <a:latin typeface="+mn-lt"/>
              </a:rPr>
              <a:t>A medida que el pez remolcado</a:t>
            </a:r>
            <a:r>
              <a:rPr lang="es" b="1" i="0" u="none">
                <a:solidFill>
                  <a:schemeClr val="tx1">
                    <a:lumMod val="65000"/>
                    <a:lumOff val="35000"/>
                  </a:schemeClr>
                </a:solidFill>
                <a:latin typeface="+mn-lt"/>
              </a:rPr>
              <a:t> </a:t>
            </a:r>
            <a:r>
              <a:rPr lang="es" b="0" i="0" u="none">
                <a:solidFill>
                  <a:schemeClr val="tx1">
                    <a:lumMod val="65000"/>
                    <a:lumOff val="35000"/>
                  </a:schemeClr>
                </a:solidFill>
                <a:latin typeface="+mn-lt"/>
              </a:rPr>
              <a:t>queda</a:t>
            </a:r>
            <a:r>
              <a:rPr lang="es" b="1" i="0" u="none">
                <a:solidFill>
                  <a:schemeClr val="tx1">
                    <a:lumMod val="65000"/>
                    <a:lumOff val="35000"/>
                  </a:schemeClr>
                </a:solidFill>
                <a:latin typeface="+mn-lt"/>
              </a:rPr>
              <a:t> más cerca </a:t>
            </a:r>
            <a:r>
              <a:rPr lang="es" b="0" i="0" u="none">
                <a:solidFill>
                  <a:schemeClr val="tx1">
                    <a:lumMod val="65000"/>
                    <a:lumOff val="35000"/>
                  </a:schemeClr>
                </a:solidFill>
                <a:latin typeface="+mn-lt"/>
              </a:rPr>
              <a:t>al fondo marino, el tamaño de la sombra </a:t>
            </a:r>
            <a:r>
              <a:rPr lang="es" b="1" i="0" u="none">
                <a:solidFill>
                  <a:schemeClr val="tx1">
                    <a:lumMod val="65000"/>
                    <a:lumOff val="35000"/>
                  </a:schemeClr>
                </a:solidFill>
                <a:latin typeface="+mn-lt"/>
              </a:rPr>
              <a:t>aumentará</a:t>
            </a:r>
          </a:p>
        </p:txBody>
      </p:sp>
      <p:cxnSp>
        <p:nvCxnSpPr>
          <p:cNvPr id="35" name="Straight Arrow Connector 34"/>
          <p:cNvCxnSpPr>
            <a:stCxn id="33" idx="2"/>
          </p:cNvCxnSpPr>
          <p:nvPr/>
        </p:nvCxnSpPr>
        <p:spPr>
          <a:xfrm>
            <a:off x="2482850" y="2038350"/>
            <a:ext cx="822325" cy="15970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stCxn id="33" idx="2"/>
          </p:cNvCxnSpPr>
          <p:nvPr/>
        </p:nvCxnSpPr>
        <p:spPr>
          <a:xfrm>
            <a:off x="2482850" y="2038350"/>
            <a:ext cx="1046163" cy="37226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522288" y="5205413"/>
            <a:ext cx="760412" cy="307975"/>
          </a:xfrm>
          <a:prstGeom prst="rect">
            <a:avLst/>
          </a:prstGeom>
          <a:noFill/>
        </p:spPr>
        <p:txBody>
          <a:bodyPr wrap="none">
            <a:spAutoFit/>
          </a:bodyPr>
          <a:lstStyle/>
          <a:p>
            <a:pPr algn="l" rtl="0">
              <a:defRPr/>
            </a:pPr>
            <a:r>
              <a:rPr lang="es" sz="1400" b="0" i="0" u="none">
                <a:latin typeface="+mn-lt"/>
              </a:rPr>
              <a:t>Mas lejos</a:t>
            </a:r>
          </a:p>
        </p:txBody>
      </p:sp>
      <p:sp>
        <p:nvSpPr>
          <p:cNvPr id="39" name="TextBox 38"/>
          <p:cNvSpPr txBox="1"/>
          <p:nvPr/>
        </p:nvSpPr>
        <p:spPr>
          <a:xfrm>
            <a:off x="522288" y="2943225"/>
            <a:ext cx="703262" cy="306388"/>
          </a:xfrm>
          <a:prstGeom prst="rect">
            <a:avLst/>
          </a:prstGeom>
          <a:noFill/>
        </p:spPr>
        <p:txBody>
          <a:bodyPr wrap="none">
            <a:spAutoFit/>
          </a:bodyPr>
          <a:lstStyle/>
          <a:p>
            <a:pPr algn="l" rtl="0">
              <a:defRPr/>
            </a:pPr>
            <a:r>
              <a:rPr lang="es" sz="1400" b="0" i="0" u="none">
                <a:latin typeface="+mn-lt"/>
              </a:rPr>
              <a:t>Mas cerca</a:t>
            </a:r>
          </a:p>
        </p:txBody>
      </p:sp>
    </p:spTree>
    <p:extLst>
      <p:ext uri="{BB962C8B-B14F-4D97-AF65-F5344CB8AC3E}">
        <p14:creationId xmlns:p14="http://schemas.microsoft.com/office/powerpoint/2010/main" val="35220335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47663" y="0"/>
            <a:ext cx="8110537" cy="989013"/>
          </a:xfrm>
        </p:spPr>
        <p:txBody>
          <a:bodyPr/>
          <a:lstStyle/>
          <a:p>
            <a:pPr algn="l" rtl="0"/>
            <a:r>
              <a:rPr lang="es" b="0" i="0" u="none">
                <a:latin typeface="Arial" pitchFamily="34" charset="0"/>
                <a:cs typeface="Arial" pitchFamily="34" charset="0"/>
              </a:rPr>
              <a:t>La importancia de la Sombra</a:t>
            </a:r>
          </a:p>
        </p:txBody>
      </p:sp>
      <p:sp>
        <p:nvSpPr>
          <p:cNvPr id="32771" name="Content Placeholder 3"/>
          <p:cNvSpPr>
            <a:spLocks noGrp="1"/>
          </p:cNvSpPr>
          <p:nvPr>
            <p:ph idx="1"/>
          </p:nvPr>
        </p:nvSpPr>
        <p:spPr>
          <a:xfrm>
            <a:off x="347663" y="4267200"/>
            <a:ext cx="4691062" cy="1398588"/>
          </a:xfrm>
        </p:spPr>
        <p:txBody>
          <a:bodyPr/>
          <a:lstStyle/>
          <a:p>
            <a:pPr algn="l" rtl="0"/>
            <a:r>
              <a:rPr lang="es" b="0" i="0" u="none">
                <a:solidFill>
                  <a:schemeClr val="tx1">
                    <a:lumMod val="65000"/>
                    <a:lumOff val="35000"/>
                  </a:schemeClr>
                </a:solidFill>
                <a:latin typeface="Arial" pitchFamily="34" charset="0"/>
                <a:cs typeface="Arial" pitchFamily="34" charset="0"/>
              </a:rPr>
              <a:t>Cuando tratamos de identificar un blanco, la </a:t>
            </a:r>
            <a:r>
              <a:rPr lang="es" b="1" i="0" u="none">
                <a:solidFill>
                  <a:schemeClr val="tx1">
                    <a:lumMod val="65000"/>
                    <a:lumOff val="35000"/>
                  </a:schemeClr>
                </a:solidFill>
                <a:latin typeface="Arial" pitchFamily="34" charset="0"/>
                <a:cs typeface="Arial" pitchFamily="34" charset="0"/>
              </a:rPr>
              <a:t>sombra</a:t>
            </a:r>
            <a:r>
              <a:rPr lang="es" b="0" i="0" u="none">
                <a:solidFill>
                  <a:schemeClr val="tx1">
                    <a:lumMod val="65000"/>
                    <a:lumOff val="35000"/>
                  </a:schemeClr>
                </a:solidFill>
                <a:latin typeface="Arial" pitchFamily="34" charset="0"/>
                <a:cs typeface="Arial" pitchFamily="34" charset="0"/>
              </a:rPr>
              <a:t> pueder ser mas útil que la </a:t>
            </a:r>
            <a:r>
              <a:rPr lang="es" b="1" i="0" u="none">
                <a:solidFill>
                  <a:schemeClr val="tx1">
                    <a:lumMod val="65000"/>
                    <a:lumOff val="35000"/>
                  </a:schemeClr>
                </a:solidFill>
                <a:latin typeface="Arial" pitchFamily="34" charset="0"/>
                <a:cs typeface="Arial" pitchFamily="34" charset="0"/>
              </a:rPr>
              <a:t>forma</a:t>
            </a:r>
            <a:r>
              <a:rPr lang="es" b="0" i="0" u="none">
                <a:solidFill>
                  <a:schemeClr val="tx1">
                    <a:lumMod val="65000"/>
                    <a:lumOff val="35000"/>
                  </a:schemeClr>
                </a:solidFill>
                <a:latin typeface="Arial" pitchFamily="34" charset="0"/>
                <a:cs typeface="Arial" pitchFamily="34" charset="0"/>
              </a:rPr>
              <a:t> del objeto.</a:t>
            </a:r>
          </a:p>
        </p:txBody>
      </p:sp>
      <p:sp>
        <p:nvSpPr>
          <p:cNvPr id="32772"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8A5160B9-47B1-4504-B7F6-C2218122C843}" type="slidenum">
              <a:rPr>
                <a:latin typeface="Arial" pitchFamily="34" charset="0"/>
              </a:rPr>
              <a:pPr algn="l" rtl="0"/>
              <a:t>57</a:t>
            </a:fld>
            <a:endParaRPr lang="es" altLang="en-US">
              <a:latin typeface="Arial" pitchFamily="34" charset="0"/>
            </a:endParaRPr>
          </a:p>
        </p:txBody>
      </p:sp>
      <p:pic>
        <p:nvPicPr>
          <p:cNvPr id="32773" name="Picture 3" descr="velo_sans_ombre"/>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19319" r="19319"/>
          <a:stretch>
            <a:fillRect/>
          </a:stretch>
        </p:blipFill>
        <p:spPr>
          <a:xfrm>
            <a:off x="5376863" y="1600200"/>
            <a:ext cx="3429000" cy="3778250"/>
          </a:xfrm>
          <a:noFill/>
          <a:extLst>
            <a:ext uri="{909E8E84-426E-40DD-AFC4-6F175D3DCCD1}">
              <a14:hiddenFill xmlns:a14="http://schemas.microsoft.com/office/drawing/2010/main">
                <a:solidFill>
                  <a:srgbClr val="FFFFFF"/>
                </a:solidFill>
              </a14:hiddenFill>
            </a:ext>
          </a:extLst>
        </p:spPr>
      </p:pic>
      <p:grpSp>
        <p:nvGrpSpPr>
          <p:cNvPr id="32774" name="Group 19"/>
          <p:cNvGrpSpPr>
            <a:grpSpLocks/>
          </p:cNvGrpSpPr>
          <p:nvPr/>
        </p:nvGrpSpPr>
        <p:grpSpPr bwMode="auto">
          <a:xfrm>
            <a:off x="290513" y="1663700"/>
            <a:ext cx="4984750" cy="1903413"/>
            <a:chOff x="272317" y="3768909"/>
            <a:chExt cx="4985483" cy="1903696"/>
          </a:xfrm>
        </p:grpSpPr>
        <p:pic>
          <p:nvPicPr>
            <p:cNvPr id="32775" name="Picture 10" descr="C-MA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0251" y="3768909"/>
              <a:ext cx="819021"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6" name="Group 7"/>
            <p:cNvGrpSpPr>
              <a:grpSpLocks/>
            </p:cNvGrpSpPr>
            <p:nvPr/>
          </p:nvGrpSpPr>
          <p:grpSpPr bwMode="auto">
            <a:xfrm>
              <a:off x="272317" y="4096217"/>
              <a:ext cx="4985483" cy="1576388"/>
              <a:chOff x="574675" y="2209800"/>
              <a:chExt cx="7431088" cy="1576388"/>
            </a:xfrm>
          </p:grpSpPr>
          <p:grpSp>
            <p:nvGrpSpPr>
              <p:cNvPr id="32780" name="Group 6"/>
              <p:cNvGrpSpPr>
                <a:grpSpLocks noChangeAspect="1"/>
              </p:cNvGrpSpPr>
              <p:nvPr/>
            </p:nvGrpSpPr>
            <p:grpSpPr bwMode="auto">
              <a:xfrm>
                <a:off x="4233863" y="2209800"/>
                <a:ext cx="3771900" cy="1074738"/>
                <a:chOff x="2743" y="2382"/>
                <a:chExt cx="2289" cy="614"/>
              </a:xfrm>
            </p:grpSpPr>
            <p:sp>
              <p:nvSpPr>
                <p:cNvPr id="32785" name="Freeform 7"/>
                <p:cNvSpPr>
                  <a:spLocks noChangeAspect="1"/>
                </p:cNvSpPr>
                <p:nvPr/>
              </p:nvSpPr>
              <p:spPr bwMode="auto">
                <a:xfrm>
                  <a:off x="2744" y="2710"/>
                  <a:ext cx="2288" cy="284"/>
                </a:xfrm>
                <a:custGeom>
                  <a:avLst/>
                  <a:gdLst>
                    <a:gd name="T0" fmla="*/ 128 w 2288"/>
                    <a:gd name="T1" fmla="*/ 284 h 284"/>
                    <a:gd name="T2" fmla="*/ 2288 w 2288"/>
                    <a:gd name="T3" fmla="*/ 76 h 284"/>
                    <a:gd name="T4" fmla="*/ 1964 w 2288"/>
                    <a:gd name="T5" fmla="*/ 0 h 284"/>
                    <a:gd name="T6" fmla="*/ 0 w 2288"/>
                    <a:gd name="T7" fmla="*/ 250 h 284"/>
                    <a:gd name="T8" fmla="*/ 0 60000 65536"/>
                    <a:gd name="T9" fmla="*/ 0 60000 65536"/>
                    <a:gd name="T10" fmla="*/ 0 60000 65536"/>
                    <a:gd name="T11" fmla="*/ 0 60000 65536"/>
                    <a:gd name="T12" fmla="*/ 0 w 2288"/>
                    <a:gd name="T13" fmla="*/ 0 h 284"/>
                    <a:gd name="T14" fmla="*/ 2288 w 2288"/>
                    <a:gd name="T15" fmla="*/ 284 h 284"/>
                  </a:gdLst>
                  <a:ahLst/>
                  <a:cxnLst>
                    <a:cxn ang="T8">
                      <a:pos x="T0" y="T1"/>
                    </a:cxn>
                    <a:cxn ang="T9">
                      <a:pos x="T2" y="T3"/>
                    </a:cxn>
                    <a:cxn ang="T10">
                      <a:pos x="T4" y="T5"/>
                    </a:cxn>
                    <a:cxn ang="T11">
                      <a:pos x="T6" y="T7"/>
                    </a:cxn>
                  </a:cxnLst>
                  <a:rect l="T12" t="T13" r="T14" b="T15"/>
                  <a:pathLst>
                    <a:path w="2288" h="284">
                      <a:moveTo>
                        <a:pt x="128" y="284"/>
                      </a:moveTo>
                      <a:lnTo>
                        <a:pt x="2288" y="76"/>
                      </a:lnTo>
                      <a:lnTo>
                        <a:pt x="1964" y="0"/>
                      </a:lnTo>
                      <a:lnTo>
                        <a:pt x="0" y="250"/>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2786" name="Freeform 8"/>
                <p:cNvSpPr>
                  <a:spLocks noChangeAspect="1"/>
                </p:cNvSpPr>
                <p:nvPr/>
              </p:nvSpPr>
              <p:spPr bwMode="auto">
                <a:xfrm>
                  <a:off x="2743" y="2382"/>
                  <a:ext cx="147" cy="614"/>
                </a:xfrm>
                <a:custGeom>
                  <a:avLst/>
                  <a:gdLst>
                    <a:gd name="T0" fmla="*/ 147 w 147"/>
                    <a:gd name="T1" fmla="*/ 0 h 614"/>
                    <a:gd name="T2" fmla="*/ 0 w 147"/>
                    <a:gd name="T3" fmla="*/ 582 h 614"/>
                    <a:gd name="T4" fmla="*/ 129 w 147"/>
                    <a:gd name="T5" fmla="*/ 614 h 614"/>
                    <a:gd name="T6" fmla="*/ 147 w 147"/>
                    <a:gd name="T7" fmla="*/ 0 h 614"/>
                    <a:gd name="T8" fmla="*/ 0 60000 65536"/>
                    <a:gd name="T9" fmla="*/ 0 60000 65536"/>
                    <a:gd name="T10" fmla="*/ 0 60000 65536"/>
                    <a:gd name="T11" fmla="*/ 0 60000 65536"/>
                    <a:gd name="T12" fmla="*/ 0 w 147"/>
                    <a:gd name="T13" fmla="*/ 0 h 614"/>
                    <a:gd name="T14" fmla="*/ 147 w 147"/>
                    <a:gd name="T15" fmla="*/ 614 h 614"/>
                  </a:gdLst>
                  <a:ahLst/>
                  <a:cxnLst>
                    <a:cxn ang="T8">
                      <a:pos x="T0" y="T1"/>
                    </a:cxn>
                    <a:cxn ang="T9">
                      <a:pos x="T2" y="T3"/>
                    </a:cxn>
                    <a:cxn ang="T10">
                      <a:pos x="T4" y="T5"/>
                    </a:cxn>
                    <a:cxn ang="T11">
                      <a:pos x="T6" y="T7"/>
                    </a:cxn>
                  </a:cxnLst>
                  <a:rect l="T12" t="T13" r="T14" b="T15"/>
                  <a:pathLst>
                    <a:path w="147" h="614">
                      <a:moveTo>
                        <a:pt x="147" y="0"/>
                      </a:moveTo>
                      <a:lnTo>
                        <a:pt x="0" y="582"/>
                      </a:lnTo>
                      <a:lnTo>
                        <a:pt x="129" y="614"/>
                      </a:lnTo>
                      <a:lnTo>
                        <a:pt x="147" y="0"/>
                      </a:lnTo>
                      <a:close/>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2787" name="Freeform 9"/>
                <p:cNvSpPr>
                  <a:spLocks noChangeAspect="1"/>
                </p:cNvSpPr>
                <p:nvPr/>
              </p:nvSpPr>
              <p:spPr bwMode="auto">
                <a:xfrm>
                  <a:off x="2890" y="2382"/>
                  <a:ext cx="2140" cy="402"/>
                </a:xfrm>
                <a:custGeom>
                  <a:avLst/>
                  <a:gdLst>
                    <a:gd name="T0" fmla="*/ 1818 w 2140"/>
                    <a:gd name="T1" fmla="*/ 330 h 402"/>
                    <a:gd name="T2" fmla="*/ 0 w 2140"/>
                    <a:gd name="T3" fmla="*/ 0 h 402"/>
                    <a:gd name="T4" fmla="*/ 2140 w 2140"/>
                    <a:gd name="T5" fmla="*/ 402 h 402"/>
                    <a:gd name="T6" fmla="*/ 0 60000 65536"/>
                    <a:gd name="T7" fmla="*/ 0 60000 65536"/>
                    <a:gd name="T8" fmla="*/ 0 60000 65536"/>
                    <a:gd name="T9" fmla="*/ 0 w 2140"/>
                    <a:gd name="T10" fmla="*/ 0 h 402"/>
                    <a:gd name="T11" fmla="*/ 2140 w 2140"/>
                    <a:gd name="T12" fmla="*/ 402 h 402"/>
                  </a:gdLst>
                  <a:ahLst/>
                  <a:cxnLst>
                    <a:cxn ang="T6">
                      <a:pos x="T0" y="T1"/>
                    </a:cxn>
                    <a:cxn ang="T7">
                      <a:pos x="T2" y="T3"/>
                    </a:cxn>
                    <a:cxn ang="T8">
                      <a:pos x="T4" y="T5"/>
                    </a:cxn>
                  </a:cxnLst>
                  <a:rect l="T9" t="T10" r="T11" b="T12"/>
                  <a:pathLst>
                    <a:path w="2140" h="402">
                      <a:moveTo>
                        <a:pt x="1818" y="330"/>
                      </a:moveTo>
                      <a:lnTo>
                        <a:pt x="0" y="0"/>
                      </a:lnTo>
                      <a:lnTo>
                        <a:pt x="2140" y="402"/>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grpSp>
          <p:grpSp>
            <p:nvGrpSpPr>
              <p:cNvPr id="32781" name="Group 11"/>
              <p:cNvGrpSpPr>
                <a:grpSpLocks noChangeAspect="1"/>
              </p:cNvGrpSpPr>
              <p:nvPr/>
            </p:nvGrpSpPr>
            <p:grpSpPr bwMode="auto">
              <a:xfrm>
                <a:off x="574675" y="2238375"/>
                <a:ext cx="3833813" cy="1547813"/>
                <a:chOff x="-60" y="940"/>
                <a:chExt cx="2995" cy="1138"/>
              </a:xfrm>
            </p:grpSpPr>
            <p:sp>
              <p:nvSpPr>
                <p:cNvPr id="32782" name="Freeform 12"/>
                <p:cNvSpPr>
                  <a:spLocks noChangeAspect="1"/>
                </p:cNvSpPr>
                <p:nvPr/>
              </p:nvSpPr>
              <p:spPr bwMode="auto">
                <a:xfrm>
                  <a:off x="2687" y="940"/>
                  <a:ext cx="248" cy="797"/>
                </a:xfrm>
                <a:custGeom>
                  <a:avLst/>
                  <a:gdLst>
                    <a:gd name="T0" fmla="*/ 16184 w 191"/>
                    <a:gd name="T1" fmla="*/ 0 h 613"/>
                    <a:gd name="T2" fmla="*/ 0 w 191"/>
                    <a:gd name="T3" fmla="*/ 50354 h 613"/>
                    <a:gd name="T4" fmla="*/ 11836 w 191"/>
                    <a:gd name="T5" fmla="*/ 53122 h 613"/>
                    <a:gd name="T6" fmla="*/ 16184 w 191"/>
                    <a:gd name="T7" fmla="*/ 0 h 613"/>
                    <a:gd name="T8" fmla="*/ 0 60000 65536"/>
                    <a:gd name="T9" fmla="*/ 0 60000 65536"/>
                    <a:gd name="T10" fmla="*/ 0 60000 65536"/>
                    <a:gd name="T11" fmla="*/ 0 60000 65536"/>
                    <a:gd name="T12" fmla="*/ 0 w 191"/>
                    <a:gd name="T13" fmla="*/ 0 h 613"/>
                    <a:gd name="T14" fmla="*/ 191 w 191"/>
                    <a:gd name="T15" fmla="*/ 613 h 613"/>
                  </a:gdLst>
                  <a:ahLst/>
                  <a:cxnLst>
                    <a:cxn ang="T8">
                      <a:pos x="T0" y="T1"/>
                    </a:cxn>
                    <a:cxn ang="T9">
                      <a:pos x="T2" y="T3"/>
                    </a:cxn>
                    <a:cxn ang="T10">
                      <a:pos x="T4" y="T5"/>
                    </a:cxn>
                    <a:cxn ang="T11">
                      <a:pos x="T6" y="T7"/>
                    </a:cxn>
                  </a:cxnLst>
                  <a:rect l="T12" t="T13" r="T14" b="T15"/>
                  <a:pathLst>
                    <a:path w="191" h="613">
                      <a:moveTo>
                        <a:pt x="191" y="0"/>
                      </a:moveTo>
                      <a:lnTo>
                        <a:pt x="0" y="581"/>
                      </a:lnTo>
                      <a:lnTo>
                        <a:pt x="140" y="613"/>
                      </a:lnTo>
                      <a:lnTo>
                        <a:pt x="191" y="0"/>
                      </a:lnTo>
                      <a:close/>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2783" name="Freeform 13"/>
                <p:cNvSpPr>
                  <a:spLocks noChangeAspect="1"/>
                </p:cNvSpPr>
                <p:nvPr/>
              </p:nvSpPr>
              <p:spPr bwMode="auto">
                <a:xfrm>
                  <a:off x="-60" y="1696"/>
                  <a:ext cx="2929" cy="382"/>
                </a:xfrm>
                <a:custGeom>
                  <a:avLst/>
                  <a:gdLst>
                    <a:gd name="T0" fmla="*/ 184210 w 2252"/>
                    <a:gd name="T1" fmla="*/ 0 h 294"/>
                    <a:gd name="T2" fmla="*/ 0 w 2252"/>
                    <a:gd name="T3" fmla="*/ 18019 h 294"/>
                    <a:gd name="T4" fmla="*/ 30848 w 2252"/>
                    <a:gd name="T5" fmla="*/ 25189 h 294"/>
                    <a:gd name="T6" fmla="*/ 196441 w 2252"/>
                    <a:gd name="T7" fmla="*/ 2784 h 294"/>
                    <a:gd name="T8" fmla="*/ 0 60000 65536"/>
                    <a:gd name="T9" fmla="*/ 0 60000 65536"/>
                    <a:gd name="T10" fmla="*/ 0 60000 65536"/>
                    <a:gd name="T11" fmla="*/ 0 60000 65536"/>
                    <a:gd name="T12" fmla="*/ 0 w 2252"/>
                    <a:gd name="T13" fmla="*/ 0 h 294"/>
                    <a:gd name="T14" fmla="*/ 2252 w 2252"/>
                    <a:gd name="T15" fmla="*/ 294 h 294"/>
                  </a:gdLst>
                  <a:ahLst/>
                  <a:cxnLst>
                    <a:cxn ang="T8">
                      <a:pos x="T0" y="T1"/>
                    </a:cxn>
                    <a:cxn ang="T9">
                      <a:pos x="T2" y="T3"/>
                    </a:cxn>
                    <a:cxn ang="T10">
                      <a:pos x="T4" y="T5"/>
                    </a:cxn>
                    <a:cxn ang="T11">
                      <a:pos x="T6" y="T7"/>
                    </a:cxn>
                  </a:cxnLst>
                  <a:rect l="T12" t="T13" r="T14" b="T15"/>
                  <a:pathLst>
                    <a:path w="2252" h="294">
                      <a:moveTo>
                        <a:pt x="2112" y="0"/>
                      </a:moveTo>
                      <a:lnTo>
                        <a:pt x="0" y="210"/>
                      </a:lnTo>
                      <a:lnTo>
                        <a:pt x="354" y="294"/>
                      </a:lnTo>
                      <a:lnTo>
                        <a:pt x="2252" y="32"/>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sp>
              <p:nvSpPr>
                <p:cNvPr id="32784" name="Freeform 14"/>
                <p:cNvSpPr>
                  <a:spLocks noChangeAspect="1"/>
                </p:cNvSpPr>
                <p:nvPr/>
              </p:nvSpPr>
              <p:spPr bwMode="auto">
                <a:xfrm>
                  <a:off x="-55" y="943"/>
                  <a:ext cx="2990" cy="1135"/>
                </a:xfrm>
                <a:custGeom>
                  <a:avLst/>
                  <a:gdLst>
                    <a:gd name="T0" fmla="*/ 30169 w 2299"/>
                    <a:gd name="T1" fmla="*/ 75672 h 873"/>
                    <a:gd name="T2" fmla="*/ 200344 w 2299"/>
                    <a:gd name="T3" fmla="*/ 0 h 873"/>
                    <a:gd name="T4" fmla="*/ 0 w 2299"/>
                    <a:gd name="T5" fmla="*/ 68165 h 873"/>
                    <a:gd name="T6" fmla="*/ 0 60000 65536"/>
                    <a:gd name="T7" fmla="*/ 0 60000 65536"/>
                    <a:gd name="T8" fmla="*/ 0 60000 65536"/>
                    <a:gd name="T9" fmla="*/ 0 w 2299"/>
                    <a:gd name="T10" fmla="*/ 0 h 873"/>
                    <a:gd name="T11" fmla="*/ 2299 w 2299"/>
                    <a:gd name="T12" fmla="*/ 873 h 873"/>
                  </a:gdLst>
                  <a:ahLst/>
                  <a:cxnLst>
                    <a:cxn ang="T6">
                      <a:pos x="T0" y="T1"/>
                    </a:cxn>
                    <a:cxn ang="T7">
                      <a:pos x="T2" y="T3"/>
                    </a:cxn>
                    <a:cxn ang="T8">
                      <a:pos x="T4" y="T5"/>
                    </a:cxn>
                  </a:cxnLst>
                  <a:rect l="T9" t="T10" r="T11" b="T12"/>
                  <a:pathLst>
                    <a:path w="2299" h="873">
                      <a:moveTo>
                        <a:pt x="346" y="873"/>
                      </a:moveTo>
                      <a:lnTo>
                        <a:pt x="2299" y="0"/>
                      </a:lnTo>
                      <a:lnTo>
                        <a:pt x="0" y="787"/>
                      </a:lnTo>
                    </a:path>
                  </a:pathLst>
                </a:custGeom>
                <a:noFill/>
                <a:ln w="952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s"/>
                </a:p>
              </p:txBody>
            </p:sp>
          </p:grpSp>
        </p:grpSp>
        <p:grpSp>
          <p:nvGrpSpPr>
            <p:cNvPr id="32777" name="Group 16"/>
            <p:cNvGrpSpPr>
              <a:grpSpLocks/>
            </p:cNvGrpSpPr>
            <p:nvPr/>
          </p:nvGrpSpPr>
          <p:grpSpPr bwMode="auto">
            <a:xfrm>
              <a:off x="1905000" y="5093960"/>
              <a:ext cx="214075" cy="255588"/>
              <a:chOff x="2667000" y="3248025"/>
              <a:chExt cx="319088" cy="255588"/>
            </a:xfrm>
          </p:grpSpPr>
          <p:sp>
            <p:nvSpPr>
              <p:cNvPr id="32778" name="Freeform 15"/>
              <p:cNvSpPr>
                <a:spLocks/>
              </p:cNvSpPr>
              <p:nvPr/>
            </p:nvSpPr>
            <p:spPr bwMode="auto">
              <a:xfrm>
                <a:off x="2667000" y="3422650"/>
                <a:ext cx="300038" cy="80963"/>
              </a:xfrm>
              <a:custGeom>
                <a:avLst/>
                <a:gdLst>
                  <a:gd name="T0" fmla="*/ 2147483647 w 201"/>
                  <a:gd name="T1" fmla="*/ 0 h 51"/>
                  <a:gd name="T2" fmla="*/ 0 w 201"/>
                  <a:gd name="T3" fmla="*/ 2147483647 h 51"/>
                  <a:gd name="T4" fmla="*/ 2147483647 w 201"/>
                  <a:gd name="T5" fmla="*/ 2147483647 h 51"/>
                  <a:gd name="T6" fmla="*/ 2147483647 w 201"/>
                  <a:gd name="T7" fmla="*/ 2147483647 h 51"/>
                  <a:gd name="T8" fmla="*/ 2147483647 w 201"/>
                  <a:gd name="T9" fmla="*/ 0 h 51"/>
                  <a:gd name="T10" fmla="*/ 0 60000 65536"/>
                  <a:gd name="T11" fmla="*/ 0 60000 65536"/>
                  <a:gd name="T12" fmla="*/ 0 60000 65536"/>
                  <a:gd name="T13" fmla="*/ 0 60000 65536"/>
                  <a:gd name="T14" fmla="*/ 0 60000 65536"/>
                  <a:gd name="T15" fmla="*/ 0 w 201"/>
                  <a:gd name="T16" fmla="*/ 0 h 51"/>
                  <a:gd name="T17" fmla="*/ 201 w 201"/>
                  <a:gd name="T18" fmla="*/ 51 h 51"/>
                </a:gdLst>
                <a:ahLst/>
                <a:cxnLst>
                  <a:cxn ang="T10">
                    <a:pos x="T0" y="T1"/>
                  </a:cxn>
                  <a:cxn ang="T11">
                    <a:pos x="T2" y="T3"/>
                  </a:cxn>
                  <a:cxn ang="T12">
                    <a:pos x="T4" y="T5"/>
                  </a:cxn>
                  <a:cxn ang="T13">
                    <a:pos x="T6" y="T7"/>
                  </a:cxn>
                  <a:cxn ang="T14">
                    <a:pos x="T8" y="T9"/>
                  </a:cxn>
                </a:cxnLst>
                <a:rect l="T15" t="T16" r="T17" b="T18"/>
                <a:pathLst>
                  <a:path w="201" h="51">
                    <a:moveTo>
                      <a:pt x="201" y="0"/>
                    </a:moveTo>
                    <a:lnTo>
                      <a:pt x="0" y="27"/>
                    </a:lnTo>
                    <a:lnTo>
                      <a:pt x="42" y="51"/>
                    </a:lnTo>
                    <a:lnTo>
                      <a:pt x="201" y="27"/>
                    </a:lnTo>
                    <a:lnTo>
                      <a:pt x="201" y="0"/>
                    </a:lnTo>
                    <a:close/>
                  </a:path>
                </a:pathLst>
              </a:custGeom>
              <a:solidFill>
                <a:schemeClr val="tx1"/>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a:spAutoFit/>
              </a:bodyPr>
              <a:lstStyle/>
              <a:p>
                <a:endParaRPr lang="es"/>
              </a:p>
            </p:txBody>
          </p:sp>
          <p:sp>
            <p:nvSpPr>
              <p:cNvPr id="32779" name="AutoShape 16"/>
              <p:cNvSpPr>
                <a:spLocks noChangeArrowheads="1"/>
              </p:cNvSpPr>
              <p:nvPr/>
            </p:nvSpPr>
            <p:spPr bwMode="auto">
              <a:xfrm rot="-900000">
                <a:off x="2917825" y="3248025"/>
                <a:ext cx="68263" cy="215900"/>
              </a:xfrm>
              <a:prstGeom prst="can">
                <a:avLst>
                  <a:gd name="adj" fmla="val 26693"/>
                </a:avLst>
              </a:prstGeom>
              <a:solidFill>
                <a:schemeClr val="folHlink"/>
              </a:solidFill>
              <a:ln w="9525">
                <a:solidFill>
                  <a:schemeClr val="tx1"/>
                </a:solidFill>
                <a:round/>
                <a:headEnd/>
                <a:tailEnd/>
              </a:ln>
            </p:spPr>
            <p:txBody>
              <a:bodyPr anchor="ct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endParaRPr lang="es" altLang="en-US"/>
              </a:p>
            </p:txBody>
          </p:sp>
        </p:grpSp>
      </p:grpSp>
      <p:pic>
        <p:nvPicPr>
          <p:cNvPr id="20" name="Picture 3"/>
          <p:cNvPicPr>
            <a:picLocks noChangeArrowheads="1"/>
          </p:cNvPicPr>
          <p:nvPr/>
        </p:nvPicPr>
        <p:blipFill rotWithShape="1">
          <a:blip r:embed="rId4">
            <a:extLst>
              <a:ext uri="{28A0092B-C50C-407E-A947-70E740481C1C}">
                <a14:useLocalDpi xmlns:a14="http://schemas.microsoft.com/office/drawing/2010/main" val="0"/>
              </a:ext>
            </a:extLst>
          </a:blip>
          <a:srcRect l="19304" t="4974" r="11979" b="6568"/>
          <a:stretch/>
        </p:blipFill>
        <p:spPr>
          <a:xfrm>
            <a:off x="5387788" y="1600200"/>
            <a:ext cx="3406588" cy="3778250"/>
          </a:xfrm>
          <a:prstGeom prst="rect">
            <a:avLst/>
          </a:prstGeom>
          <a:blipFill dpi="0" rotWithShape="1">
            <a:blip r:embed="rId5">
              <a:alphaModFix amt="35000"/>
            </a:blip>
            <a:srcRect/>
            <a:tile tx="0" ty="0" sx="100000" sy="100000" flip="none" algn="tl"/>
          </a:blipFill>
          <a:extLst/>
        </p:spPr>
      </p:pic>
    </p:spTree>
    <p:extLst>
      <p:ext uri="{BB962C8B-B14F-4D97-AF65-F5344CB8AC3E}">
        <p14:creationId xmlns:p14="http://schemas.microsoft.com/office/powerpoint/2010/main" val="53603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3"/>
          <p:cNvSpPr>
            <a:spLocks noGrp="1"/>
          </p:cNvSpPr>
          <p:nvPr>
            <p:ph type="title"/>
          </p:nvPr>
        </p:nvSpPr>
        <p:spPr>
          <a:xfrm>
            <a:off x="347472" y="0"/>
            <a:ext cx="7215556" cy="988786"/>
          </a:xfrm>
        </p:spPr>
        <p:txBody>
          <a:bodyPr/>
          <a:lstStyle/>
          <a:p>
            <a:pPr algn="l" rtl="0"/>
            <a:r>
              <a:rPr lang="es" b="0" i="0" u="none" dirty="0">
                <a:latin typeface="Arial" pitchFamily="34" charset="0"/>
                <a:cs typeface="Arial" pitchFamily="34" charset="0"/>
              </a:rPr>
              <a:t>Generalidades Levantamiento Sonar Lateral</a:t>
            </a:r>
          </a:p>
        </p:txBody>
      </p:sp>
      <p:sp>
        <p:nvSpPr>
          <p:cNvPr id="5" name="Content Placeholder 4"/>
          <p:cNvSpPr>
            <a:spLocks noGrp="1"/>
          </p:cNvSpPr>
          <p:nvPr>
            <p:ph idx="1"/>
          </p:nvPr>
        </p:nvSpPr>
        <p:spPr>
          <a:xfrm>
            <a:off x="3971925" y="1579563"/>
            <a:ext cx="4691063" cy="4689475"/>
          </a:xfrm>
        </p:spPr>
        <p:txBody>
          <a:bodyPr>
            <a:normAutofit lnSpcReduction="10000"/>
          </a:bodyPr>
          <a:lstStyle/>
          <a:p>
            <a:pPr algn="l" rtl="0">
              <a:defRPr/>
            </a:pPr>
            <a:r>
              <a:rPr lang="es" b="1" i="0" u="none">
                <a:solidFill>
                  <a:schemeClr val="tx1">
                    <a:lumMod val="65000"/>
                    <a:lumOff val="35000"/>
                  </a:schemeClr>
                </a:solidFill>
              </a:rPr>
              <a:t>Un sonar de barrido lateral puede ser usado para una amplia variedad de operaciones de levantamiento.</a:t>
            </a:r>
            <a:r>
              <a:rPr lang="es" b="0" i="0" u="none">
                <a:solidFill>
                  <a:schemeClr val="tx1">
                    <a:lumMod val="65000"/>
                    <a:lumOff val="35000"/>
                  </a:schemeClr>
                </a:solidFill>
              </a:rPr>
              <a:t> </a:t>
            </a:r>
          </a:p>
          <a:p>
            <a:pPr algn="l" rtl="0">
              <a:defRPr/>
            </a:pPr>
            <a:endParaRPr lang="es" dirty="0"/>
          </a:p>
          <a:p>
            <a:pPr marL="342900" indent="-342900" algn="l" rtl="0">
              <a:buFont typeface="Arial" pitchFamily="34" charset="0"/>
              <a:buChar char="•"/>
              <a:defRPr/>
            </a:pPr>
            <a:r>
              <a:rPr lang="es" b="0" i="0" u="none">
                <a:solidFill>
                  <a:schemeClr val="tx1">
                    <a:lumMod val="65000"/>
                    <a:lumOff val="35000"/>
                  </a:schemeClr>
                </a:solidFill>
              </a:rPr>
              <a:t>Búsqueda y Recuperación</a:t>
            </a:r>
          </a:p>
          <a:p>
            <a:pPr marL="342900" indent="-342900" algn="l" rtl="0">
              <a:buFont typeface="Arial" pitchFamily="34" charset="0"/>
              <a:buChar char="•"/>
              <a:defRPr/>
            </a:pPr>
            <a:r>
              <a:rPr lang="es" b="0" i="0" u="none">
                <a:solidFill>
                  <a:schemeClr val="tx1">
                    <a:lumMod val="65000"/>
                    <a:lumOff val="35000"/>
                  </a:schemeClr>
                </a:solidFill>
              </a:rPr>
              <a:t>Identificación Geológica</a:t>
            </a:r>
          </a:p>
          <a:p>
            <a:pPr marL="342900" indent="-342900" algn="l" rtl="0">
              <a:buFont typeface="Arial" pitchFamily="34" charset="0"/>
              <a:buChar char="•"/>
              <a:defRPr/>
            </a:pPr>
            <a:r>
              <a:rPr lang="es" b="0" i="0" u="none">
                <a:solidFill>
                  <a:schemeClr val="tx1">
                    <a:lumMod val="65000"/>
                    <a:lumOff val="35000"/>
                  </a:schemeClr>
                </a:solidFill>
              </a:rPr>
              <a:t>Levantamientos de Pre-dragado y Post-dragado</a:t>
            </a:r>
          </a:p>
          <a:p>
            <a:pPr marL="342900" indent="-342900" algn="l" rtl="0">
              <a:buFont typeface="Arial" pitchFamily="34" charset="0"/>
              <a:buChar char="•"/>
              <a:defRPr/>
            </a:pPr>
            <a:r>
              <a:rPr lang="es" b="0" i="0" u="none">
                <a:solidFill>
                  <a:schemeClr val="tx1">
                    <a:lumMod val="65000"/>
                    <a:lumOff val="35000"/>
                  </a:schemeClr>
                </a:solidFill>
              </a:rPr>
              <a:t>Verificación de Blancos y ubicación</a:t>
            </a:r>
          </a:p>
          <a:p>
            <a:pPr marL="342900" indent="-342900" algn="l" rtl="0">
              <a:buFont typeface="Arial" pitchFamily="34" charset="0"/>
              <a:buChar char="•"/>
              <a:defRPr/>
            </a:pPr>
            <a:r>
              <a:rPr lang="es" b="0" i="0" u="none">
                <a:solidFill>
                  <a:schemeClr val="tx1">
                    <a:lumMod val="65000"/>
                    <a:lumOff val="35000"/>
                  </a:schemeClr>
                </a:solidFill>
              </a:rPr>
              <a:t>Herramienta útil para correlacionar y verificar datos batimétricos</a:t>
            </a:r>
          </a:p>
          <a:p>
            <a:pPr algn="l" rtl="0">
              <a:defRPr/>
            </a:pPr>
            <a:endParaRPr lang="es" dirty="0"/>
          </a:p>
        </p:txBody>
      </p:sp>
      <p:sp>
        <p:nvSpPr>
          <p:cNvPr id="28676"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CEE04C3C-FDBE-4A4C-9B91-F66E5FDB4A5C}" type="slidenum">
              <a:rPr>
                <a:latin typeface="Arial" pitchFamily="34" charset="0"/>
              </a:rPr>
              <a:pPr algn="l" rtl="0"/>
              <a:t>58</a:t>
            </a:fld>
            <a:endParaRPr lang="es" altLang="en-US">
              <a:latin typeface="Arial" pitchFamily="34"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t="35239" b="14285"/>
          <a:stretch>
            <a:fillRect/>
          </a:stretch>
        </p:blipFill>
        <p:spPr bwMode="auto">
          <a:xfrm rot="5400000">
            <a:off x="-463661" y="2149436"/>
            <a:ext cx="4930735" cy="330846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60022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347663" y="0"/>
            <a:ext cx="8643937" cy="989013"/>
          </a:xfrm>
        </p:spPr>
        <p:txBody>
          <a:bodyPr/>
          <a:lstStyle/>
          <a:p>
            <a:pPr algn="l" rtl="0"/>
            <a:r>
              <a:rPr lang="es" sz="3600" b="0" i="0" u="none">
                <a:latin typeface="Arial" pitchFamily="34" charset="0"/>
                <a:cs typeface="Arial" pitchFamily="34" charset="0"/>
              </a:rPr>
              <a:t>Frecuencia determina alcance efectivo</a:t>
            </a:r>
          </a:p>
        </p:txBody>
      </p:sp>
      <p:sp>
        <p:nvSpPr>
          <p:cNvPr id="59395" name="Content Placeholder 5"/>
          <p:cNvSpPr>
            <a:spLocks noGrp="1"/>
          </p:cNvSpPr>
          <p:nvPr>
            <p:ph idx="13"/>
          </p:nvPr>
        </p:nvSpPr>
        <p:spPr>
          <a:xfrm>
            <a:off x="5384483" y="1516380"/>
            <a:ext cx="3429000" cy="4691063"/>
          </a:xfrm>
        </p:spPr>
        <p:txBody>
          <a:bodyPr/>
          <a:lstStyle/>
          <a:p>
            <a:pPr algn="l" rtl="0"/>
            <a:r>
              <a:rPr lang="es" sz="2000" b="0" i="0" u="none" dirty="0">
                <a:solidFill>
                  <a:schemeClr val="tx1">
                    <a:lumMod val="65000"/>
                    <a:lumOff val="35000"/>
                  </a:schemeClr>
                </a:solidFill>
                <a:latin typeface="Arial" pitchFamily="34" charset="0"/>
                <a:cs typeface="Arial" pitchFamily="34" charset="0"/>
              </a:rPr>
              <a:t>Alcance efectivo y resolución de la imagen es un compromiso determinado por la frecuencia de operación del sonar de barrido lateral.</a:t>
            </a:r>
          </a:p>
          <a:p>
            <a:endParaRPr lang="es" altLang="en-US" sz="2000" dirty="0">
              <a:solidFill>
                <a:schemeClr val="tx1">
                  <a:lumMod val="65000"/>
                  <a:lumOff val="35000"/>
                </a:schemeClr>
              </a:solidFill>
              <a:latin typeface="Arial" pitchFamily="34" charset="0"/>
              <a:cs typeface="Arial" pitchFamily="34" charset="0"/>
            </a:endParaRPr>
          </a:p>
          <a:p>
            <a:pPr algn="l" rtl="0"/>
            <a:r>
              <a:rPr lang="es" sz="2000" b="0" i="0" u="none" dirty="0">
                <a:solidFill>
                  <a:schemeClr val="tx1">
                    <a:lumMod val="65000"/>
                    <a:lumOff val="35000"/>
                  </a:schemeClr>
                </a:solidFill>
                <a:latin typeface="Arial" pitchFamily="34" charset="0"/>
                <a:cs typeface="Arial" pitchFamily="34" charset="0"/>
              </a:rPr>
              <a:t>A </a:t>
            </a:r>
            <a:r>
              <a:rPr lang="es" sz="2000" b="1" i="0" u="none" dirty="0">
                <a:solidFill>
                  <a:schemeClr val="tx1">
                    <a:lumMod val="65000"/>
                    <a:lumOff val="35000"/>
                  </a:schemeClr>
                </a:solidFill>
                <a:latin typeface="Arial" pitchFamily="34" charset="0"/>
                <a:cs typeface="Arial" pitchFamily="34" charset="0"/>
              </a:rPr>
              <a:t>mayor </a:t>
            </a:r>
            <a:r>
              <a:rPr lang="es" sz="2000" b="0" i="0" u="none" dirty="0">
                <a:solidFill>
                  <a:schemeClr val="tx1">
                    <a:lumMod val="65000"/>
                    <a:lumOff val="35000"/>
                  </a:schemeClr>
                </a:solidFill>
                <a:latin typeface="Arial" pitchFamily="34" charset="0"/>
                <a:cs typeface="Arial" pitchFamily="34" charset="0"/>
              </a:rPr>
              <a:t>la frecuencia, mas corto el alcance por la mas alta la resolución.</a:t>
            </a:r>
          </a:p>
          <a:p>
            <a:endParaRPr lang="es" altLang="en-US" sz="2000" dirty="0">
              <a:solidFill>
                <a:schemeClr val="tx1">
                  <a:lumMod val="65000"/>
                  <a:lumOff val="35000"/>
                </a:schemeClr>
              </a:solidFill>
              <a:latin typeface="Arial" pitchFamily="34" charset="0"/>
              <a:cs typeface="Arial" pitchFamily="34" charset="0"/>
            </a:endParaRPr>
          </a:p>
          <a:p>
            <a:pPr algn="l" rtl="0"/>
            <a:r>
              <a:rPr lang="es" sz="2000" b="0" i="0" u="none" dirty="0">
                <a:solidFill>
                  <a:schemeClr val="tx1">
                    <a:lumMod val="65000"/>
                    <a:lumOff val="35000"/>
                  </a:schemeClr>
                </a:solidFill>
                <a:latin typeface="Arial" pitchFamily="34" charset="0"/>
                <a:cs typeface="Arial" pitchFamily="34" charset="0"/>
              </a:rPr>
              <a:t>A </a:t>
            </a:r>
            <a:r>
              <a:rPr lang="es" sz="2000" b="1" i="0" u="none" dirty="0">
                <a:solidFill>
                  <a:schemeClr val="tx1">
                    <a:lumMod val="65000"/>
                    <a:lumOff val="35000"/>
                  </a:schemeClr>
                </a:solidFill>
                <a:latin typeface="Arial" pitchFamily="34" charset="0"/>
                <a:cs typeface="Arial" pitchFamily="34" charset="0"/>
              </a:rPr>
              <a:t>menor</a:t>
            </a:r>
            <a:r>
              <a:rPr lang="es" sz="2000" b="0" i="0" u="none" dirty="0">
                <a:solidFill>
                  <a:schemeClr val="tx1">
                    <a:lumMod val="65000"/>
                    <a:lumOff val="35000"/>
                  </a:schemeClr>
                </a:solidFill>
                <a:latin typeface="Arial" pitchFamily="34" charset="0"/>
                <a:cs typeface="Arial" pitchFamily="34" charset="0"/>
              </a:rPr>
              <a:t> la frecuencia, mas largo el alcance pero menor la resolución.</a:t>
            </a:r>
          </a:p>
          <a:p>
            <a:endParaRPr lang="es" altLang="en-US" sz="2000" dirty="0">
              <a:solidFill>
                <a:schemeClr val="tx1">
                  <a:lumMod val="65000"/>
                  <a:lumOff val="35000"/>
                </a:schemeClr>
              </a:solidFill>
              <a:latin typeface="Arial" pitchFamily="34" charset="0"/>
              <a:cs typeface="Arial" pitchFamily="34" charset="0"/>
            </a:endParaRPr>
          </a:p>
        </p:txBody>
      </p:sp>
      <p:sp>
        <p:nvSpPr>
          <p:cNvPr id="59396"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A14C13A3-466D-4634-B24E-92BBC75EC26B}" type="slidenum">
              <a:rPr>
                <a:latin typeface="Arial" pitchFamily="34" charset="0"/>
              </a:rPr>
              <a:pPr algn="l" rtl="0"/>
              <a:t>59</a:t>
            </a:fld>
            <a:endParaRPr lang="es" altLang="en-US">
              <a:latin typeface="Arial" pitchFamily="34" charset="0"/>
            </a:endParaRPr>
          </a:p>
        </p:txBody>
      </p:sp>
      <p:pic>
        <p:nvPicPr>
          <p:cNvPr id="59397" name="Picture 1"/>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47663" y="2163763"/>
            <a:ext cx="4691062" cy="3563937"/>
          </a:xfrm>
          <a:noFill/>
        </p:spPr>
      </p:pic>
    </p:spTree>
    <p:extLst>
      <p:ext uri="{BB962C8B-B14F-4D97-AF65-F5344CB8AC3E}">
        <p14:creationId xmlns:p14="http://schemas.microsoft.com/office/powerpoint/2010/main" val="979345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468880" y="1824058"/>
            <a:ext cx="6393908" cy="3906910"/>
          </a:xfrm>
          <a:prstGeom prst="rect">
            <a:avLst/>
          </a:prstGeom>
        </p:spPr>
      </p:pic>
      <p:pic>
        <p:nvPicPr>
          <p:cNvPr id="4" name="Picture 3"/>
          <p:cNvPicPr>
            <a:picLocks/>
          </p:cNvPicPr>
          <p:nvPr/>
        </p:nvPicPr>
        <p:blipFill>
          <a:blip r:embed="rId3"/>
          <a:stretch>
            <a:fillRect/>
          </a:stretch>
        </p:blipFill>
        <p:spPr>
          <a:xfrm>
            <a:off x="2468880" y="1828800"/>
            <a:ext cx="6391656" cy="3904488"/>
          </a:xfrm>
          <a:prstGeom prst="rect">
            <a:avLst/>
          </a:prstGeom>
        </p:spPr>
      </p:pic>
      <p:sp>
        <p:nvSpPr>
          <p:cNvPr id="2" name="Title 1"/>
          <p:cNvSpPr>
            <a:spLocks noGrp="1"/>
          </p:cNvSpPr>
          <p:nvPr>
            <p:ph type="title"/>
          </p:nvPr>
        </p:nvSpPr>
        <p:spPr>
          <a:xfrm>
            <a:off x="347472" y="0"/>
            <a:ext cx="7548842" cy="988786"/>
          </a:xfrm>
        </p:spPr>
        <p:txBody>
          <a:bodyPr/>
          <a:lstStyle/>
          <a:p>
            <a:pPr algn="l" rtl="0"/>
            <a:r>
              <a:rPr lang="es" b="0" i="0" u="none" dirty="0"/>
              <a:t>GPS - Determinando Geometría Posición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a:t>
            </a:fld>
            <a:endParaRPr lang="es"/>
          </a:p>
        </p:txBody>
      </p:sp>
      <p:sp>
        <p:nvSpPr>
          <p:cNvPr id="6" name="TextBox 5"/>
          <p:cNvSpPr txBox="1"/>
          <p:nvPr/>
        </p:nvSpPr>
        <p:spPr>
          <a:xfrm>
            <a:off x="136196" y="1662693"/>
            <a:ext cx="2330432" cy="4278094"/>
          </a:xfrm>
          <a:prstGeom prst="rect">
            <a:avLst/>
          </a:prstGeom>
          <a:noFill/>
        </p:spPr>
        <p:txBody>
          <a:bodyPr wrap="square" rtlCol="0">
            <a:spAutoFit/>
          </a:bodyPr>
          <a:lstStyle/>
          <a:p>
            <a:pPr algn="l" rtl="0"/>
            <a:r>
              <a:rPr lang="es" sz="1600" b="0" i="0" u="none" dirty="0">
                <a:solidFill>
                  <a:schemeClr val="tx1">
                    <a:lumMod val="65000"/>
                    <a:lumOff val="35000"/>
                  </a:schemeClr>
                </a:solidFill>
              </a:rPr>
              <a:t>El esparcimiento de los satélites determina la calidad de la posición. </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Satélites muy bajos en el horizonte pueden proveer errores así como satélites demasiado juntos. </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Una Máscara de Elevación es usada para prevenir que satélites muy bajos sobre el horizonte causen error en la posición</a:t>
            </a:r>
            <a:r>
              <a:rPr lang="es" sz="1600" b="0" i="0" u="none" dirty="0" smtClean="0">
                <a:solidFill>
                  <a:schemeClr val="tx1">
                    <a:lumMod val="65000"/>
                    <a:lumOff val="35000"/>
                  </a:schemeClr>
                </a:solidFill>
              </a:rPr>
              <a:t>.</a:t>
            </a:r>
            <a:endParaRPr lang="es" sz="1600" dirty="0">
              <a:solidFill>
                <a:schemeClr val="tx1">
                  <a:lumMod val="65000"/>
                  <a:lumOff val="35000"/>
                </a:schemeClr>
              </a:solidFill>
            </a:endParaRPr>
          </a:p>
        </p:txBody>
      </p:sp>
    </p:spTree>
    <p:extLst>
      <p:ext uri="{BB962C8B-B14F-4D97-AF65-F5344CB8AC3E}">
        <p14:creationId xmlns:p14="http://schemas.microsoft.com/office/powerpoint/2010/main" val="124782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lgn="l" rtl="0"/>
            <a:r>
              <a:rPr lang="es" b="0" i="0" u="none">
                <a:latin typeface="Arial" panose="020B0604020202020204" pitchFamily="34" charset="0"/>
                <a:cs typeface="Arial" panose="020B0604020202020204" pitchFamily="34" charset="0"/>
              </a:rPr>
              <a:t>Buscando con un sonar de 100 KHz</a:t>
            </a:r>
          </a:p>
        </p:txBody>
      </p:sp>
      <p:sp>
        <p:nvSpPr>
          <p:cNvPr id="37891"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ABC4B136-A442-46F0-B52D-E6352BCFDCD8}" type="slidenum">
              <a:rPr>
                <a:latin typeface="Arial" panose="020B0604020202020204" pitchFamily="34" charset="0"/>
              </a:rPr>
              <a:pPr algn="l" rtl="0"/>
              <a:t>60</a:t>
            </a:fld>
            <a:endParaRPr lang="es" altLang="en-US">
              <a:latin typeface="Arial" panose="020B0604020202020204" pitchFamily="34" charset="0"/>
            </a:endParaRPr>
          </a:p>
        </p:txBody>
      </p:sp>
      <p:pic>
        <p:nvPicPr>
          <p:cNvPr id="101378" name="Picture 2"/>
          <p:cNvPicPr>
            <a:picLocks noChangeAspect="1" noChangeArrowheads="1"/>
          </p:cNvPicPr>
          <p:nvPr/>
        </p:nvPicPr>
        <p:blipFill>
          <a:blip r:embed="rId2"/>
          <a:srcRect/>
          <a:stretch>
            <a:fillRect/>
          </a:stretch>
        </p:blipFill>
        <p:spPr bwMode="auto">
          <a:xfrm>
            <a:off x="381000" y="1258094"/>
            <a:ext cx="5070475" cy="50149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753100" y="2967335"/>
            <a:ext cx="3124200" cy="923330"/>
          </a:xfrm>
          <a:prstGeom prst="rect">
            <a:avLst/>
          </a:prstGeom>
          <a:noFill/>
        </p:spPr>
        <p:txBody>
          <a:bodyPr>
            <a:spAutoFit/>
          </a:bodyPr>
          <a:lstStyle/>
          <a:p>
            <a:pPr algn="l" rtl="0">
              <a:defRPr/>
            </a:pPr>
            <a:r>
              <a:rPr lang="es" b="0" i="0" u="none">
                <a:solidFill>
                  <a:schemeClr val="tx1">
                    <a:lumMod val="65000"/>
                    <a:lumOff val="35000"/>
                  </a:schemeClr>
                </a:solidFill>
                <a:latin typeface="+mn-lt"/>
              </a:rPr>
              <a:t>En esta imagen un archivo de 100 KHz es procesado. Hay dos ítems de interés. </a:t>
            </a:r>
          </a:p>
        </p:txBody>
      </p:sp>
      <p:cxnSp>
        <p:nvCxnSpPr>
          <p:cNvPr id="6" name="Straight Arrow Connector 5"/>
          <p:cNvCxnSpPr/>
          <p:nvPr/>
        </p:nvCxnSpPr>
        <p:spPr>
          <a:xfrm>
            <a:off x="3733800" y="3270250"/>
            <a:ext cx="381000" cy="99060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76575" y="2919413"/>
            <a:ext cx="1314450" cy="369887"/>
          </a:xfrm>
          <a:prstGeom prst="rect">
            <a:avLst/>
          </a:prstGeom>
          <a:noFill/>
        </p:spPr>
        <p:txBody>
          <a:bodyPr wrap="none">
            <a:spAutoFit/>
          </a:bodyPr>
          <a:lstStyle/>
          <a:p>
            <a:pPr algn="l" rtl="0">
              <a:defRPr/>
            </a:pPr>
            <a:r>
              <a:rPr lang="es" b="1" i="0" u="none">
                <a:solidFill>
                  <a:srgbClr val="FFFF00"/>
                </a:solidFill>
                <a:latin typeface="+mn-lt"/>
              </a:rPr>
              <a:t>naugragio</a:t>
            </a:r>
          </a:p>
        </p:txBody>
      </p:sp>
      <p:cxnSp>
        <p:nvCxnSpPr>
          <p:cNvPr id="12" name="Straight Arrow Connector 11"/>
          <p:cNvCxnSpPr/>
          <p:nvPr/>
        </p:nvCxnSpPr>
        <p:spPr>
          <a:xfrm>
            <a:off x="2057400" y="2819400"/>
            <a:ext cx="114300" cy="121920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1522413" y="2390775"/>
            <a:ext cx="1069975" cy="369888"/>
          </a:xfrm>
          <a:prstGeom prst="rect">
            <a:avLst/>
          </a:prstGeom>
          <a:noFill/>
        </p:spPr>
        <p:txBody>
          <a:bodyPr wrap="none">
            <a:spAutoFit/>
          </a:bodyPr>
          <a:lstStyle/>
          <a:p>
            <a:pPr algn="l" rtl="0">
              <a:defRPr/>
            </a:pPr>
            <a:r>
              <a:rPr lang="es" b="1" i="0" u="none">
                <a:solidFill>
                  <a:srgbClr val="FFFF00"/>
                </a:solidFill>
                <a:latin typeface="+mn-lt"/>
              </a:rPr>
              <a:t>Tubería</a:t>
            </a:r>
          </a:p>
        </p:txBody>
      </p:sp>
      <p:sp>
        <p:nvSpPr>
          <p:cNvPr id="17" name="TextBox 16"/>
          <p:cNvSpPr txBox="1"/>
          <p:nvPr/>
        </p:nvSpPr>
        <p:spPr>
          <a:xfrm>
            <a:off x="704850" y="4495800"/>
            <a:ext cx="2211388" cy="646113"/>
          </a:xfrm>
          <a:prstGeom prst="rect">
            <a:avLst/>
          </a:prstGeom>
          <a:noFill/>
        </p:spPr>
        <p:txBody>
          <a:bodyPr>
            <a:spAutoFit/>
          </a:bodyPr>
          <a:lstStyle/>
          <a:p>
            <a:pPr algn="l" rtl="0">
              <a:defRPr/>
            </a:pPr>
            <a:r>
              <a:rPr lang="es" b="1" i="0" u="none">
                <a:solidFill>
                  <a:srgbClr val="FFFF00"/>
                </a:solidFill>
                <a:latin typeface="+mn-lt"/>
              </a:rPr>
              <a:t>Retorno desde una descarga de aire / gas</a:t>
            </a:r>
            <a:r>
              <a:rPr lang="es" b="0" i="0" u="none">
                <a:solidFill>
                  <a:srgbClr val="FFFF00"/>
                </a:solidFill>
                <a:latin typeface="+mn-lt"/>
              </a:rPr>
              <a:t>  </a:t>
            </a:r>
          </a:p>
        </p:txBody>
      </p:sp>
      <p:cxnSp>
        <p:nvCxnSpPr>
          <p:cNvPr id="19" name="Straight Arrow Connector 18"/>
          <p:cNvCxnSpPr/>
          <p:nvPr/>
        </p:nvCxnSpPr>
        <p:spPr>
          <a:xfrm flipH="1">
            <a:off x="381000" y="4419600"/>
            <a:ext cx="1876425" cy="0"/>
          </a:xfrm>
          <a:prstGeom prst="straightConnector1">
            <a:avLst/>
          </a:prstGeom>
          <a:ln>
            <a:solidFill>
              <a:srgbClr val="FFFF00"/>
            </a:solidFill>
            <a:headEnd type="arrow"/>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68517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5"/>
          <p:cNvSpPr>
            <a:spLocks noGrp="1"/>
          </p:cNvSpPr>
          <p:nvPr>
            <p:ph type="title"/>
          </p:nvPr>
        </p:nvSpPr>
        <p:spPr/>
        <p:txBody>
          <a:bodyPr/>
          <a:lstStyle/>
          <a:p>
            <a:pPr algn="l" rtl="0"/>
            <a:r>
              <a:rPr lang="es" sz="3600" b="0" i="0" u="none">
                <a:latin typeface="Arial" pitchFamily="34" charset="0"/>
                <a:cs typeface="Arial" pitchFamily="34" charset="0"/>
              </a:rPr>
              <a:t>Operaciones Sonar Lateral</a:t>
            </a:r>
          </a:p>
        </p:txBody>
      </p:sp>
      <p:sp>
        <p:nvSpPr>
          <p:cNvPr id="55299"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64D87D65-38E1-43B2-AC64-ED98B36446C7}" type="slidenum">
              <a:rPr>
                <a:latin typeface="Arial" pitchFamily="34" charset="0"/>
              </a:rPr>
              <a:pPr algn="l" rtl="0"/>
              <a:t>61</a:t>
            </a:fld>
            <a:endParaRPr lang="es" altLang="en-US">
              <a:latin typeface="Arial"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795648235"/>
              </p:ext>
            </p:extLst>
          </p:nvPr>
        </p:nvGraphicFramePr>
        <p:xfrm>
          <a:off x="533400" y="1831661"/>
          <a:ext cx="8153399" cy="3822249"/>
        </p:xfrm>
        <a:graphic>
          <a:graphicData uri="http://schemas.openxmlformats.org/drawingml/2006/table">
            <a:tbl>
              <a:tblPr firstRow="1" firstCol="1" bandRow="1">
                <a:tableStyleId>{21E4AEA4-8DFA-4A89-87EB-49C32662AFE0}</a:tableStyleId>
              </a:tblPr>
              <a:tblGrid>
                <a:gridCol w="1904999">
                  <a:extLst>
                    <a:ext uri="{9D8B030D-6E8A-4147-A177-3AD203B41FA5}">
                      <a16:colId xmlns:a16="http://schemas.microsoft.com/office/drawing/2014/main" xmlns="" val="20000"/>
                    </a:ext>
                  </a:extLst>
                </a:gridCol>
                <a:gridCol w="3124200">
                  <a:extLst>
                    <a:ext uri="{9D8B030D-6E8A-4147-A177-3AD203B41FA5}">
                      <a16:colId xmlns:a16="http://schemas.microsoft.com/office/drawing/2014/main" xmlns="" val="20001"/>
                    </a:ext>
                  </a:extLst>
                </a:gridCol>
                <a:gridCol w="3124200">
                  <a:extLst>
                    <a:ext uri="{9D8B030D-6E8A-4147-A177-3AD203B41FA5}">
                      <a16:colId xmlns:a16="http://schemas.microsoft.com/office/drawing/2014/main" xmlns="" val="20002"/>
                    </a:ext>
                  </a:extLst>
                </a:gridCol>
              </a:tblGrid>
              <a:tr h="706440">
                <a:tc>
                  <a:txBody>
                    <a:bodyPr/>
                    <a:lstStyle/>
                    <a:p>
                      <a:endParaRPr lang="es" sz="1600" dirty="0"/>
                    </a:p>
                  </a:txBody>
                  <a:tcPr/>
                </a:tc>
                <a:tc>
                  <a:txBody>
                    <a:bodyPr/>
                    <a:lstStyle/>
                    <a:p>
                      <a:pPr algn="ctr" rtl="0"/>
                      <a:r>
                        <a:rPr lang="es" sz="2800" b="0" i="0" u="none"/>
                        <a:t>Beneficios</a:t>
                      </a:r>
                      <a:endParaRPr lang="es" sz="1600" dirty="0"/>
                    </a:p>
                  </a:txBody>
                  <a:tcPr anchor="ctr"/>
                </a:tc>
                <a:tc>
                  <a:txBody>
                    <a:bodyPr/>
                    <a:lstStyle/>
                    <a:p>
                      <a:pPr algn="ctr" rtl="0"/>
                      <a:r>
                        <a:rPr lang="es" sz="2800" b="0" i="0" u="none"/>
                        <a:t>Problemas??</a:t>
                      </a:r>
                      <a:endParaRPr lang="es" sz="1600" dirty="0"/>
                    </a:p>
                  </a:txBody>
                  <a:tcPr anchor="ctr"/>
                </a:tc>
                <a:extLst>
                  <a:ext uri="{0D108BD9-81ED-4DB2-BD59-A6C34878D82A}">
                    <a16:rowId xmlns:a16="http://schemas.microsoft.com/office/drawing/2014/main" xmlns="" val="10000"/>
                  </a:ext>
                </a:extLst>
              </a:tr>
              <a:tr h="1744209">
                <a:tc>
                  <a:txBody>
                    <a:bodyPr/>
                    <a:lstStyle/>
                    <a:p>
                      <a:pPr algn="ctr" rtl="0"/>
                      <a:r>
                        <a:rPr lang="es" sz="2400" b="0" i="0" u="none" dirty="0"/>
                        <a:t>Remolcado</a:t>
                      </a:r>
                      <a:endParaRPr lang="es" sz="1400" dirty="0"/>
                    </a:p>
                  </a:txBody>
                  <a:tcPr anchor="ctr"/>
                </a:tc>
                <a:tc>
                  <a:txBody>
                    <a:bodyPr/>
                    <a:lstStyle/>
                    <a:p>
                      <a:pPr marL="285750" indent="-285750" algn="l" rtl="0">
                        <a:buFont typeface="Arial" panose="020B0604020202020204" pitchFamily="34" charset="0"/>
                        <a:buChar char="•"/>
                      </a:pPr>
                      <a:r>
                        <a:rPr lang="es" sz="1600" b="0" i="0" u="none"/>
                        <a:t>Sonar esta cercano al fondo</a:t>
                      </a:r>
                    </a:p>
                    <a:p>
                      <a:pPr marL="285750" indent="-285750" algn="l" rtl="0">
                        <a:buFont typeface="Arial" panose="020B0604020202020204" pitchFamily="34" charset="0"/>
                        <a:buChar char="•"/>
                      </a:pPr>
                      <a:r>
                        <a:rPr lang="es" sz="1600" b="0" i="0" u="none"/>
                        <a:t>Movimiento mínimo</a:t>
                      </a:r>
                    </a:p>
                    <a:p>
                      <a:pPr marL="285750" indent="-285750" algn="l" rtl="0">
                        <a:buFont typeface="Arial" panose="020B0604020202020204" pitchFamily="34" charset="0"/>
                        <a:buChar char="•"/>
                      </a:pPr>
                      <a:endParaRPr lang="es" sz="1600" dirty="0"/>
                    </a:p>
                    <a:p>
                      <a:pPr marL="0" indent="0" algn="ctr" rtl="0">
                        <a:buFont typeface="Arial" panose="020B0604020202020204" pitchFamily="34" charset="0"/>
                        <a:buNone/>
                      </a:pPr>
                      <a:r>
                        <a:rPr lang="es" sz="1600" b="1" i="0" u="none">
                          <a:solidFill>
                            <a:srgbClr val="FF0000"/>
                          </a:solidFill>
                        </a:rPr>
                        <a:t>Ideal para aguas profundas</a:t>
                      </a:r>
                    </a:p>
                  </a:txBody>
                  <a:tcPr anchor="ctr"/>
                </a:tc>
                <a:tc>
                  <a:txBody>
                    <a:bodyPr/>
                    <a:lstStyle/>
                    <a:p>
                      <a:pPr marL="285750" indent="-285750" algn="l" rtl="0">
                        <a:buFont typeface="Arial" panose="020B0604020202020204" pitchFamily="34" charset="0"/>
                        <a:buChar char="•"/>
                      </a:pPr>
                      <a:r>
                        <a:rPr lang="es" sz="1600" b="0" i="0" u="none"/>
                        <a:t>Posición del pez remolcado puede no ser conocida</a:t>
                      </a:r>
                    </a:p>
                  </a:txBody>
                  <a:tcPr anchor="ctr"/>
                </a:tc>
                <a:extLst>
                  <a:ext uri="{0D108BD9-81ED-4DB2-BD59-A6C34878D82A}">
                    <a16:rowId xmlns:a16="http://schemas.microsoft.com/office/drawing/2014/main" xmlns="" val="10001"/>
                  </a:ext>
                </a:extLst>
              </a:tr>
              <a:tr h="1298261">
                <a:tc>
                  <a:txBody>
                    <a:bodyPr/>
                    <a:lstStyle/>
                    <a:p>
                      <a:pPr algn="ctr" rtl="0"/>
                      <a:r>
                        <a:rPr lang="es" sz="2800" b="0" i="0" u="none"/>
                        <a:t>Montaje en el Casco</a:t>
                      </a:r>
                    </a:p>
                  </a:txBody>
                  <a:tcPr anchor="ctr"/>
                </a:tc>
                <a:tc>
                  <a:txBody>
                    <a:bodyPr/>
                    <a:lstStyle/>
                    <a:p>
                      <a:pPr marL="285750" indent="-285750" algn="l" rtl="0">
                        <a:buFont typeface="Arial" panose="020B0604020202020204" pitchFamily="34" charset="0"/>
                        <a:buChar char="•"/>
                      </a:pPr>
                      <a:r>
                        <a:rPr lang="es" sz="1600" b="0" i="0" u="none"/>
                        <a:t>Posición Precisa</a:t>
                      </a:r>
                    </a:p>
                    <a:p>
                      <a:pPr marL="285750" indent="-285750" algn="l" rtl="0">
                        <a:buFont typeface="Arial" panose="020B0604020202020204" pitchFamily="34" charset="0"/>
                        <a:buChar char="•"/>
                      </a:pPr>
                      <a:r>
                        <a:rPr lang="es" sz="1600" b="0" i="0" u="none"/>
                        <a:t>No golpeará el fondo</a:t>
                      </a:r>
                    </a:p>
                    <a:p>
                      <a:pPr marL="285750" indent="-285750" algn="l" rtl="0">
                        <a:buFont typeface="Arial" panose="020B0604020202020204" pitchFamily="34" charset="0"/>
                        <a:buChar char="•"/>
                      </a:pPr>
                      <a:endParaRPr lang="es" sz="1600" dirty="0"/>
                    </a:p>
                    <a:p>
                      <a:pPr marL="0" indent="0" algn="ctr" rtl="0">
                        <a:buFont typeface="Arial" panose="020B0604020202020204" pitchFamily="34" charset="0"/>
                        <a:buNone/>
                      </a:pPr>
                      <a:r>
                        <a:rPr lang="es" sz="1600" b="1" i="0" u="none">
                          <a:solidFill>
                            <a:srgbClr val="FF0000"/>
                          </a:solidFill>
                        </a:rPr>
                        <a:t>Ideal para aguas someras</a:t>
                      </a:r>
                    </a:p>
                  </a:txBody>
                  <a:tcPr anchor="ctr"/>
                </a:tc>
                <a:tc>
                  <a:txBody>
                    <a:bodyPr/>
                    <a:lstStyle/>
                    <a:p>
                      <a:pPr marL="285750" indent="-285750" algn="l" rtl="0">
                        <a:buFont typeface="Arial" panose="020B0604020202020204" pitchFamily="34" charset="0"/>
                        <a:buChar char="•"/>
                      </a:pPr>
                      <a:r>
                        <a:rPr lang="es" sz="1600" b="0" i="0" u="none" dirty="0"/>
                        <a:t>NO apropiado por aguas profundas</a:t>
                      </a:r>
                    </a:p>
                    <a:p>
                      <a:pPr marL="285750" indent="-285750" algn="l" rtl="0">
                        <a:buFont typeface="Arial" panose="020B0604020202020204" pitchFamily="34" charset="0"/>
                        <a:buChar char="•"/>
                      </a:pPr>
                      <a:r>
                        <a:rPr lang="es" sz="1600" b="0" i="0" u="none" dirty="0"/>
                        <a:t>Movimiento de la embarcación se verá en los datos</a:t>
                      </a:r>
                      <a:endParaRPr lang="es" sz="1600" dirty="0"/>
                    </a:p>
                  </a:txBody>
                  <a:tcPr anchor="ctr"/>
                </a:tc>
                <a:extLst>
                  <a:ext uri="{0D108BD9-81ED-4DB2-BD59-A6C34878D82A}">
                    <a16:rowId xmlns:a16="http://schemas.microsoft.com/office/drawing/2014/main" xmlns="" val="10002"/>
                  </a:ext>
                </a:extLst>
              </a:tr>
            </a:tbl>
          </a:graphicData>
        </a:graphic>
      </p:graphicFrame>
      <p:sp>
        <p:nvSpPr>
          <p:cNvPr id="8" name="TextBox 7"/>
          <p:cNvSpPr txBox="1"/>
          <p:nvPr/>
        </p:nvSpPr>
        <p:spPr>
          <a:xfrm>
            <a:off x="533400" y="1263650"/>
            <a:ext cx="4224338" cy="368300"/>
          </a:xfrm>
          <a:prstGeom prst="rect">
            <a:avLst/>
          </a:prstGeom>
          <a:noFill/>
        </p:spPr>
        <p:txBody>
          <a:bodyPr wrap="none">
            <a:spAutoFit/>
          </a:bodyPr>
          <a:lstStyle/>
          <a:p>
            <a:pPr algn="l" rtl="0">
              <a:defRPr/>
            </a:pPr>
            <a:r>
              <a:rPr lang="es" b="0" i="0" u="none">
                <a:latin typeface="+mn-lt"/>
              </a:rPr>
              <a:t>Sistemas Remolcado vs montado en el casco (fijo)</a:t>
            </a:r>
          </a:p>
        </p:txBody>
      </p:sp>
    </p:spTree>
    <p:extLst>
      <p:ext uri="{BB962C8B-B14F-4D97-AF65-F5344CB8AC3E}">
        <p14:creationId xmlns:p14="http://schemas.microsoft.com/office/powerpoint/2010/main" val="8318299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Freeform 2"/>
          <p:cNvSpPr>
            <a:spLocks/>
          </p:cNvSpPr>
          <p:nvPr/>
        </p:nvSpPr>
        <p:spPr bwMode="auto">
          <a:xfrm>
            <a:off x="347663" y="3390106"/>
            <a:ext cx="8577262" cy="2808288"/>
          </a:xfrm>
          <a:custGeom>
            <a:avLst/>
            <a:gdLst>
              <a:gd name="T0" fmla="*/ 2147483647 w 5624"/>
              <a:gd name="T1" fmla="*/ 0 h 1723"/>
              <a:gd name="T2" fmla="*/ 2147483647 w 5624"/>
              <a:gd name="T3" fmla="*/ 0 h 1723"/>
              <a:gd name="T4" fmla="*/ 2147483647 w 5624"/>
              <a:gd name="T5" fmla="*/ 2147483647 h 1723"/>
              <a:gd name="T6" fmla="*/ 0 w 5624"/>
              <a:gd name="T7" fmla="*/ 2147483647 h 1723"/>
              <a:gd name="T8" fmla="*/ 0 w 5624"/>
              <a:gd name="T9" fmla="*/ 0 h 1723"/>
              <a:gd name="T10" fmla="*/ 2147483647 w 5624"/>
              <a:gd name="T11" fmla="*/ 0 h 1723"/>
              <a:gd name="T12" fmla="*/ 0 60000 65536"/>
              <a:gd name="T13" fmla="*/ 0 60000 65536"/>
              <a:gd name="T14" fmla="*/ 0 60000 65536"/>
              <a:gd name="T15" fmla="*/ 0 60000 65536"/>
              <a:gd name="T16" fmla="*/ 0 60000 65536"/>
              <a:gd name="T17" fmla="*/ 0 60000 65536"/>
              <a:gd name="T18" fmla="*/ 0 w 5624"/>
              <a:gd name="T19" fmla="*/ 0 h 1723"/>
              <a:gd name="T20" fmla="*/ 5624 w 5624"/>
              <a:gd name="T21" fmla="*/ 1723 h 1723"/>
            </a:gdLst>
            <a:ahLst/>
            <a:cxnLst>
              <a:cxn ang="T12">
                <a:pos x="T0" y="T1"/>
              </a:cxn>
              <a:cxn ang="T13">
                <a:pos x="T2" y="T3"/>
              </a:cxn>
              <a:cxn ang="T14">
                <a:pos x="T4" y="T5"/>
              </a:cxn>
              <a:cxn ang="T15">
                <a:pos x="T6" y="T7"/>
              </a:cxn>
              <a:cxn ang="T16">
                <a:pos x="T8" y="T9"/>
              </a:cxn>
              <a:cxn ang="T17">
                <a:pos x="T10" y="T11"/>
              </a:cxn>
            </a:cxnLst>
            <a:rect l="T18" t="T19" r="T20" b="T21"/>
            <a:pathLst>
              <a:path w="5624" h="1723">
                <a:moveTo>
                  <a:pt x="136" y="0"/>
                </a:moveTo>
                <a:lnTo>
                  <a:pt x="5624" y="0"/>
                </a:lnTo>
                <a:lnTo>
                  <a:pt x="5624" y="1723"/>
                </a:lnTo>
                <a:lnTo>
                  <a:pt x="0" y="1723"/>
                </a:lnTo>
                <a:lnTo>
                  <a:pt x="0" y="0"/>
                </a:lnTo>
                <a:lnTo>
                  <a:pt x="136" y="0"/>
                </a:lnTo>
                <a:close/>
              </a:path>
            </a:pathLst>
          </a:custGeom>
          <a:gradFill rotWithShape="0">
            <a:gsLst>
              <a:gs pos="0">
                <a:srgbClr val="66CCFF">
                  <a:alpha val="39998"/>
                </a:srgbClr>
              </a:gs>
              <a:gs pos="100000">
                <a:schemeClr val="accent2"/>
              </a:gs>
            </a:gsLst>
            <a:lin ang="5400000" scaled="1"/>
          </a:gra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square">
            <a:spAutoFit/>
          </a:bodyPr>
          <a:lstStyle/>
          <a:p>
            <a:endParaRPr lang="es"/>
          </a:p>
        </p:txBody>
      </p:sp>
      <p:pic>
        <p:nvPicPr>
          <p:cNvPr id="2" name="Picture 1"/>
          <p:cNvPicPr>
            <a:picLocks noChangeAspect="1"/>
          </p:cNvPicPr>
          <p:nvPr/>
        </p:nvPicPr>
        <p:blipFill>
          <a:blip r:embed="rId2"/>
          <a:stretch>
            <a:fillRect/>
          </a:stretch>
        </p:blipFill>
        <p:spPr>
          <a:xfrm flipH="1">
            <a:off x="4711363" y="870149"/>
            <a:ext cx="4213561" cy="2847975"/>
          </a:xfrm>
          <a:prstGeom prst="rect">
            <a:avLst/>
          </a:prstGeom>
        </p:spPr>
      </p:pic>
      <p:sp>
        <p:nvSpPr>
          <p:cNvPr id="54274" name="Title 1"/>
          <p:cNvSpPr>
            <a:spLocks noGrp="1"/>
          </p:cNvSpPr>
          <p:nvPr>
            <p:ph type="title"/>
          </p:nvPr>
        </p:nvSpPr>
        <p:spPr>
          <a:xfrm>
            <a:off x="1" y="162823"/>
            <a:ext cx="9144000" cy="840000"/>
          </a:xfrm>
        </p:spPr>
        <p:txBody>
          <a:bodyPr/>
          <a:lstStyle/>
          <a:p>
            <a:pPr algn="l" rtl="0"/>
            <a:r>
              <a:rPr lang="es" sz="3200" b="0" i="0" u="none" dirty="0">
                <a:latin typeface="Arial" pitchFamily="34" charset="0"/>
                <a:cs typeface="Arial" pitchFamily="34" charset="0"/>
              </a:rPr>
              <a:t>Sonar Lateral Remolcado vs Montado en el Casco</a:t>
            </a:r>
          </a:p>
        </p:txBody>
      </p:sp>
      <p:sp>
        <p:nvSpPr>
          <p:cNvPr id="5427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fld id="{0B3F0B5F-08AE-48D6-A468-DE612D31E1CE}" type="slidenum">
              <a:rPr>
                <a:latin typeface="Arial" pitchFamily="34" charset="0"/>
              </a:rPr>
              <a:pPr algn="l" rtl="0"/>
              <a:t>62</a:t>
            </a:fld>
            <a:endParaRPr lang="es" altLang="en-US">
              <a:latin typeface="Arial" pitchFamily="34" charset="0"/>
            </a:endParaRPr>
          </a:p>
        </p:txBody>
      </p:sp>
      <p:pic>
        <p:nvPicPr>
          <p:cNvPr id="54279" name="Picture 5" descr="cmax_droit_rever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705599" y="3551382"/>
            <a:ext cx="995363" cy="14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5" descr="cmax_droit_rever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969169" y="5264150"/>
            <a:ext cx="1589970" cy="238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709850" y="3441223"/>
            <a:ext cx="2300288" cy="369888"/>
          </a:xfrm>
          <a:prstGeom prst="rect">
            <a:avLst/>
          </a:prstGeom>
          <a:noFill/>
        </p:spPr>
        <p:txBody>
          <a:bodyPr wrap="none">
            <a:spAutoFit/>
          </a:bodyPr>
          <a:lstStyle/>
          <a:p>
            <a:pPr algn="l" rtl="0">
              <a:defRPr/>
            </a:pPr>
            <a:r>
              <a:rPr lang="es" b="0" i="0" u="none">
                <a:latin typeface="+mn-lt"/>
              </a:rPr>
              <a:t>Un sonar lateral como “pez remolcado”</a:t>
            </a:r>
          </a:p>
        </p:txBody>
      </p:sp>
      <p:cxnSp>
        <p:nvCxnSpPr>
          <p:cNvPr id="12" name="Straight Arrow Connector 11"/>
          <p:cNvCxnSpPr/>
          <p:nvPr/>
        </p:nvCxnSpPr>
        <p:spPr>
          <a:xfrm>
            <a:off x="1541463" y="3820319"/>
            <a:ext cx="0" cy="129857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5656138" y="5134491"/>
            <a:ext cx="3297698" cy="338554"/>
          </a:xfrm>
          <a:prstGeom prst="rect">
            <a:avLst/>
          </a:prstGeom>
          <a:noFill/>
        </p:spPr>
        <p:txBody>
          <a:bodyPr wrap="none">
            <a:spAutoFit/>
          </a:bodyPr>
          <a:lstStyle/>
          <a:p>
            <a:pPr algn="l" rtl="0">
              <a:defRPr/>
            </a:pPr>
            <a:r>
              <a:rPr lang="es" sz="1600" b="0" i="0" u="none" dirty="0">
                <a:latin typeface="+mn-lt"/>
              </a:rPr>
              <a:t>Un sonar lateral montado al casco</a:t>
            </a:r>
          </a:p>
        </p:txBody>
      </p:sp>
      <p:cxnSp>
        <p:nvCxnSpPr>
          <p:cNvPr id="15" name="Straight Arrow Connector 14"/>
          <p:cNvCxnSpPr/>
          <p:nvPr/>
        </p:nvCxnSpPr>
        <p:spPr>
          <a:xfrm flipV="1">
            <a:off x="7302183" y="3718124"/>
            <a:ext cx="0" cy="13854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47663" y="1286563"/>
            <a:ext cx="3977162" cy="1712912"/>
          </a:xfrm>
          <a:prstGeom prst="rect">
            <a:avLst/>
          </a:prstGeom>
          <a:noFill/>
        </p:spPr>
        <p:txBody>
          <a:bodyPr/>
          <a:lstStyle/>
          <a:p>
            <a:pPr algn="l" rtl="0">
              <a:defRPr/>
            </a:pPr>
            <a:r>
              <a:rPr lang="es" sz="1600" b="0" i="0" u="none" dirty="0">
                <a:solidFill>
                  <a:schemeClr val="tx1">
                    <a:lumMod val="65000"/>
                    <a:lumOff val="35000"/>
                  </a:schemeClr>
                </a:solidFill>
                <a:latin typeface="+mn-lt"/>
              </a:rPr>
              <a:t>Es crítico que un pez sea remolcado cerca al fondo marino, pero la posición del pez es generalmente menos precisa. </a:t>
            </a:r>
          </a:p>
          <a:p>
            <a:pPr algn="l" rtl="0">
              <a:defRPr/>
            </a:pPr>
            <a:endParaRPr lang="es" sz="1600" dirty="0">
              <a:solidFill>
                <a:schemeClr val="tx1">
                  <a:lumMod val="65000"/>
                  <a:lumOff val="35000"/>
                </a:schemeClr>
              </a:solidFill>
            </a:endParaRPr>
          </a:p>
          <a:p>
            <a:pPr algn="l" rtl="0">
              <a:defRPr/>
            </a:pPr>
            <a:r>
              <a:rPr lang="es" sz="1600" b="0" i="0" u="none" dirty="0">
                <a:solidFill>
                  <a:schemeClr val="tx1">
                    <a:lumMod val="65000"/>
                    <a:lumOff val="35000"/>
                  </a:schemeClr>
                </a:solidFill>
                <a:latin typeface="+mn-lt"/>
              </a:rPr>
              <a:t>Sistemas montados al casco con mejor posición son solo apropiados para aguas someras.</a:t>
            </a:r>
          </a:p>
        </p:txBody>
      </p:sp>
      <p:sp>
        <p:nvSpPr>
          <p:cNvPr id="6" name="Freeform 5"/>
          <p:cNvSpPr/>
          <p:nvPr/>
        </p:nvSpPr>
        <p:spPr>
          <a:xfrm>
            <a:off x="1870550" y="2901462"/>
            <a:ext cx="3212304" cy="2362688"/>
          </a:xfrm>
          <a:custGeom>
            <a:avLst/>
            <a:gdLst>
              <a:gd name="connsiteX0" fmla="*/ 3187150 w 3187150"/>
              <a:gd name="connsiteY0" fmla="*/ 0 h 3025854"/>
              <a:gd name="connsiteX1" fmla="*/ 1594570 w 3187150"/>
              <a:gd name="connsiteY1" fmla="*/ 1135380 h 3025854"/>
              <a:gd name="connsiteX2" fmla="*/ 154390 w 3187150"/>
              <a:gd name="connsiteY2" fmla="*/ 2827020 h 3025854"/>
              <a:gd name="connsiteX3" fmla="*/ 108670 w 3187150"/>
              <a:gd name="connsiteY3" fmla="*/ 2926080 h 3025854"/>
            </a:gdLst>
            <a:ahLst/>
            <a:cxnLst>
              <a:cxn ang="0">
                <a:pos x="connsiteX0" y="connsiteY0"/>
              </a:cxn>
              <a:cxn ang="0">
                <a:pos x="connsiteX1" y="connsiteY1"/>
              </a:cxn>
              <a:cxn ang="0">
                <a:pos x="connsiteX2" y="connsiteY2"/>
              </a:cxn>
              <a:cxn ang="0">
                <a:pos x="connsiteX3" y="connsiteY3"/>
              </a:cxn>
            </a:cxnLst>
            <a:rect l="l" t="t" r="r" b="b"/>
            <a:pathLst>
              <a:path w="3187150" h="3025854">
                <a:moveTo>
                  <a:pt x="3187150" y="0"/>
                </a:moveTo>
                <a:cubicBezTo>
                  <a:pt x="2643590" y="332105"/>
                  <a:pt x="2100030" y="664210"/>
                  <a:pt x="1594570" y="1135380"/>
                </a:cubicBezTo>
                <a:cubicBezTo>
                  <a:pt x="1089110" y="1606550"/>
                  <a:pt x="402040" y="2528570"/>
                  <a:pt x="154390" y="2827020"/>
                </a:cubicBezTo>
                <a:cubicBezTo>
                  <a:pt x="-93260" y="3125470"/>
                  <a:pt x="7705" y="3025775"/>
                  <a:pt x="108670" y="2926080"/>
                </a:cubicBezTo>
              </a:path>
            </a:pathLst>
          </a:cu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7" name="Rectangle 6"/>
          <p:cNvSpPr/>
          <p:nvPr/>
        </p:nvSpPr>
        <p:spPr>
          <a:xfrm>
            <a:off x="7523869" y="2340279"/>
            <a:ext cx="792481" cy="33528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sz="1100" b="0" i="0" u="none"/>
              <a:t>HYPACK</a:t>
            </a:r>
          </a:p>
        </p:txBody>
      </p:sp>
    </p:spTree>
    <p:extLst>
      <p:ext uri="{BB962C8B-B14F-4D97-AF65-F5344CB8AC3E}">
        <p14:creationId xmlns:p14="http://schemas.microsoft.com/office/powerpoint/2010/main" val="33008243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Sonar Lateral en HYPACK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63</a:t>
            </a:fld>
            <a:endParaRPr lang="es"/>
          </a:p>
        </p:txBody>
      </p:sp>
      <p:sp>
        <p:nvSpPr>
          <p:cNvPr id="8" name="TextBox 7"/>
          <p:cNvSpPr txBox="1"/>
          <p:nvPr/>
        </p:nvSpPr>
        <p:spPr>
          <a:xfrm>
            <a:off x="347472" y="5262880"/>
            <a:ext cx="7257308" cy="1200329"/>
          </a:xfrm>
          <a:prstGeom prst="rect">
            <a:avLst/>
          </a:prstGeom>
          <a:noFill/>
        </p:spPr>
        <p:txBody>
          <a:bodyPr wrap="none" rtlCol="0">
            <a:spAutoFit/>
          </a:bodyPr>
          <a:lstStyle/>
          <a:p>
            <a:pPr marL="285750" indent="-285750" algn="l" rtl="0">
              <a:buFont typeface="Arial" panose="020B0604020202020204" pitchFamily="34" charset="0"/>
              <a:buChar char="•"/>
            </a:pPr>
            <a:r>
              <a:rPr lang="es" b="0" i="0" u="none">
                <a:solidFill>
                  <a:schemeClr val="tx1">
                    <a:lumMod val="65000"/>
                    <a:lumOff val="35000"/>
                  </a:schemeClr>
                </a:solidFill>
              </a:rPr>
              <a:t>Cargue datos brutos de sonar lateral - Archivos HSX, HS2, XTF, JSF, SDF, o CM2</a:t>
            </a:r>
          </a:p>
          <a:p>
            <a:pPr marL="285750" indent="-285750" algn="l" rtl="0">
              <a:buFont typeface="Arial" panose="020B0604020202020204" pitchFamily="34" charset="0"/>
              <a:buChar char="•"/>
            </a:pPr>
            <a:r>
              <a:rPr lang="es" b="0" i="0" u="none">
                <a:solidFill>
                  <a:schemeClr val="tx1">
                    <a:lumMod val="65000"/>
                    <a:lumOff val="35000"/>
                  </a:schemeClr>
                </a:solidFill>
              </a:rPr>
              <a:t>Ajuste traqueo de fondo, suavice rumbo</a:t>
            </a:r>
          </a:p>
          <a:p>
            <a:pPr marL="285750" indent="-285750" algn="l" rtl="0">
              <a:buFont typeface="Arial" panose="020B0604020202020204" pitchFamily="34" charset="0"/>
              <a:buChar char="•"/>
            </a:pPr>
            <a:r>
              <a:rPr lang="es" b="0" i="0" u="none">
                <a:solidFill>
                  <a:schemeClr val="tx1">
                    <a:lumMod val="65000"/>
                    <a:lumOff val="35000"/>
                  </a:schemeClr>
                </a:solidFill>
              </a:rPr>
              <a:t>Cree mosaico de los datos </a:t>
            </a:r>
          </a:p>
          <a:p>
            <a:pPr marL="285750" indent="-285750" algn="l" rtl="0">
              <a:buFont typeface="Arial" panose="020B0604020202020204" pitchFamily="34" charset="0"/>
              <a:buChar char="•"/>
            </a:pPr>
            <a:endParaRPr lang="es" dirty="0">
              <a:solidFill>
                <a:schemeClr val="tx1">
                  <a:lumMod val="65000"/>
                  <a:lumOff val="35000"/>
                </a:schemeClr>
              </a:solidFill>
            </a:endParaRPr>
          </a:p>
        </p:txBody>
      </p:sp>
      <p:grpSp>
        <p:nvGrpSpPr>
          <p:cNvPr id="9" name="Group 8"/>
          <p:cNvGrpSpPr/>
          <p:nvPr/>
        </p:nvGrpSpPr>
        <p:grpSpPr>
          <a:xfrm>
            <a:off x="347472" y="1652693"/>
            <a:ext cx="8457509" cy="3307241"/>
            <a:chOff x="347472" y="1652693"/>
            <a:chExt cx="8457509" cy="3307241"/>
          </a:xfrm>
        </p:grpSpPr>
        <p:pic>
          <p:nvPicPr>
            <p:cNvPr id="4" name="Picture 3">
              <a:extLst>
                <a:ext uri="{FF2B5EF4-FFF2-40B4-BE49-F238E27FC236}">
                  <a16:creationId xmlns:a16="http://schemas.microsoft.com/office/drawing/2014/main" xmlns="" id="{B5670DD6-A851-4FC1-88D3-0F9F2ADC07B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7472" y="1652693"/>
              <a:ext cx="8457509" cy="3307241"/>
            </a:xfrm>
            <a:prstGeom prst="rect">
              <a:avLst/>
            </a:prstGeom>
            <a:ln>
              <a:solidFill>
                <a:schemeClr val="tx1">
                  <a:lumMod val="65000"/>
                  <a:lumOff val="35000"/>
                </a:schemeClr>
              </a:solidFill>
            </a:ln>
            <a:effectLst/>
          </p:spPr>
        </p:pic>
        <p:pic>
          <p:nvPicPr>
            <p:cNvPr id="5" name="Picture 4">
              <a:extLst>
                <a:ext uri="{FF2B5EF4-FFF2-40B4-BE49-F238E27FC236}">
                  <a16:creationId xmlns:a16="http://schemas.microsoft.com/office/drawing/2014/main" xmlns="" id="{4BA7DA51-9021-419E-B1A4-63D543E65C44}"/>
                </a:ext>
              </a:extLst>
            </p:cNvPr>
            <p:cNvPicPr>
              <a:picLocks noChangeAspect="1"/>
            </p:cNvPicPr>
            <p:nvPr/>
          </p:nvPicPr>
          <p:blipFill rotWithShape="1">
            <a:blip r:embed="rId3">
              <a:extLst>
                <a:ext uri="{28A0092B-C50C-407E-A947-70E740481C1C}">
                  <a14:useLocalDpi xmlns:a14="http://schemas.microsoft.com/office/drawing/2010/main"/>
                </a:ext>
              </a:extLst>
            </a:blip>
            <a:srcRect l="24296" t="13387"/>
            <a:stretch/>
          </p:blipFill>
          <p:spPr>
            <a:xfrm>
              <a:off x="5783217" y="2044834"/>
              <a:ext cx="3001445" cy="1411713"/>
            </a:xfrm>
            <a:prstGeom prst="rect">
              <a:avLst/>
            </a:prstGeom>
            <a:ln>
              <a:solidFill>
                <a:schemeClr val="tx1">
                  <a:lumMod val="65000"/>
                  <a:lumOff val="35000"/>
                </a:schemeClr>
              </a:solidFill>
            </a:ln>
            <a:effectLst/>
          </p:spPr>
        </p:pic>
      </p:grpSp>
    </p:spTree>
    <p:extLst>
      <p:ext uri="{BB962C8B-B14F-4D97-AF65-F5344CB8AC3E}">
        <p14:creationId xmlns:p14="http://schemas.microsoft.com/office/powerpoint/2010/main" val="13216079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Magnetómetros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64</a:t>
            </a:fld>
            <a:endParaRPr lang="es"/>
          </a:p>
        </p:txBody>
      </p:sp>
      <p:pic>
        <p:nvPicPr>
          <p:cNvPr id="64514" name="Picture 2" descr="http://farm8.staticflickr.com/7030/6465320851_413a036c48_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3672" y="3497483"/>
            <a:ext cx="4360818" cy="3011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68811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Cómo trabaja un Magnetómetro Marino</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65</a:t>
            </a:fld>
            <a:endParaRPr lang="es"/>
          </a:p>
        </p:txBody>
      </p:sp>
      <p:sp>
        <p:nvSpPr>
          <p:cNvPr id="5" name="Rectangle 4"/>
          <p:cNvSpPr/>
          <p:nvPr/>
        </p:nvSpPr>
        <p:spPr>
          <a:xfrm>
            <a:off x="347472" y="1157451"/>
            <a:ext cx="8358378" cy="5078313"/>
          </a:xfrm>
          <a:prstGeom prst="rect">
            <a:avLst/>
          </a:prstGeom>
        </p:spPr>
        <p:txBody>
          <a:bodyPr wrap="square">
            <a:spAutoFit/>
          </a:bodyPr>
          <a:lstStyle/>
          <a:p>
            <a:pPr algn="l" rtl="0"/>
            <a:r>
              <a:rPr lang="es" sz="1600" b="0" i="0" u="none" dirty="0">
                <a:solidFill>
                  <a:schemeClr val="bg2"/>
                </a:solidFill>
                <a:latin typeface="&amp;amp;amp;quot"/>
              </a:rPr>
              <a:t>Cómo trabaja el instrumento? De acuerdo con WHOI...</a:t>
            </a:r>
          </a:p>
          <a:p>
            <a:pPr algn="l" rtl="0"/>
            <a:r>
              <a:rPr lang="es" sz="1600" b="0" i="0" u="none" dirty="0">
                <a:solidFill>
                  <a:schemeClr val="tx1">
                    <a:lumMod val="65000"/>
                    <a:lumOff val="35000"/>
                  </a:schemeClr>
                </a:solidFill>
                <a:latin typeface="Open Sans"/>
              </a:rPr>
              <a:t> </a:t>
            </a:r>
            <a:endParaRPr lang="es" sz="1600" dirty="0">
              <a:solidFill>
                <a:schemeClr val="tx1">
                  <a:lumMod val="65000"/>
                  <a:lumOff val="35000"/>
                </a:schemeClr>
              </a:solidFill>
              <a:latin typeface="&amp;quot"/>
            </a:endParaRPr>
          </a:p>
          <a:p>
            <a:pPr algn="l" rtl="0"/>
            <a:r>
              <a:rPr lang="es" sz="1400" b="0" i="0" u="none" dirty="0">
                <a:solidFill>
                  <a:schemeClr val="tx1">
                    <a:lumMod val="65000"/>
                    <a:lumOff val="35000"/>
                  </a:schemeClr>
                </a:solidFill>
                <a:latin typeface="&amp;amp;amp;quot"/>
              </a:rPr>
              <a:t>Magnetómetros marinos </a:t>
            </a:r>
            <a:r>
              <a:rPr lang="es" sz="1400" b="0" i="0" u="none" dirty="0" smtClean="0">
                <a:solidFill>
                  <a:schemeClr val="tx1">
                    <a:lumMod val="65000"/>
                    <a:lumOff val="35000"/>
                  </a:schemeClr>
                </a:solidFill>
                <a:latin typeface="&amp;amp;amp;quot"/>
              </a:rPr>
              <a:t>pueden </a:t>
            </a:r>
            <a:r>
              <a:rPr lang="es" sz="1400" b="0" i="0" u="none" dirty="0">
                <a:solidFill>
                  <a:schemeClr val="tx1">
                    <a:lumMod val="65000"/>
                    <a:lumOff val="35000"/>
                  </a:schemeClr>
                </a:solidFill>
                <a:latin typeface="&amp;amp;amp;quot"/>
              </a:rPr>
              <a:t>ser escalares, midiendo la fuerza total del campo magnético; o vectorial, resolviendo el campo magnético en vectores de fuerza, inclinación (0 ° en el </a:t>
            </a:r>
            <a:r>
              <a:rPr lang="es" sz="1400" b="0" i="0" u="none" dirty="0" smtClean="0">
                <a:solidFill>
                  <a:schemeClr val="tx1">
                    <a:lumMod val="65000"/>
                    <a:lumOff val="35000"/>
                  </a:schemeClr>
                </a:solidFill>
                <a:latin typeface="&amp;amp;amp;quot"/>
              </a:rPr>
              <a:t>Ecuador </a:t>
            </a:r>
            <a:r>
              <a:rPr lang="es" sz="1400" b="0" i="0" u="none" dirty="0">
                <a:solidFill>
                  <a:schemeClr val="tx1">
                    <a:lumMod val="65000"/>
                    <a:lumOff val="35000"/>
                  </a:schemeClr>
                </a:solidFill>
                <a:latin typeface="&amp;amp;amp;quot"/>
              </a:rPr>
              <a:t>y 90 ° en los polos magnéticos) y declinación (el ángulo que hace el campo magnético con el norte geográfico).</a:t>
            </a:r>
          </a:p>
          <a:p>
            <a:endParaRPr lang="es" sz="1400" dirty="0">
              <a:solidFill>
                <a:schemeClr val="tx1">
                  <a:lumMod val="65000"/>
                  <a:lumOff val="35000"/>
                </a:schemeClr>
              </a:solidFill>
              <a:latin typeface="&amp;quot"/>
            </a:endParaRPr>
          </a:p>
          <a:p>
            <a:pPr algn="l" rtl="0"/>
            <a:r>
              <a:rPr lang="es" sz="1400" b="0" i="0" u="none" dirty="0">
                <a:solidFill>
                  <a:schemeClr val="tx1">
                    <a:lumMod val="65000"/>
                    <a:lumOff val="35000"/>
                  </a:schemeClr>
                </a:solidFill>
                <a:latin typeface="&amp;amp;amp;quot"/>
              </a:rPr>
              <a:t>Magnetómetros marinos contienen una cámara llena con un líquido rico en átomos de hidrógeno, como keroseno o metanol. Electrones disueltos en el liquido son exitados por una fuente de poder de radio frecuencia (RF) y pasan su energía al </a:t>
            </a:r>
            <a:r>
              <a:rPr lang="es" sz="1400" b="0" i="0" u="none" dirty="0" smtClean="0">
                <a:solidFill>
                  <a:schemeClr val="tx1">
                    <a:lumMod val="65000"/>
                    <a:lumOff val="35000"/>
                  </a:schemeClr>
                </a:solidFill>
                <a:latin typeface="&amp;amp;amp;quot"/>
              </a:rPr>
              <a:t>nucleo </a:t>
            </a:r>
            <a:r>
              <a:rPr lang="es" sz="1400" b="0" i="0" u="none" dirty="0">
                <a:solidFill>
                  <a:schemeClr val="tx1">
                    <a:lumMod val="65000"/>
                    <a:lumOff val="35000"/>
                  </a:schemeClr>
                </a:solidFill>
                <a:latin typeface="&amp;amp;amp;quot"/>
              </a:rPr>
              <a:t>de los átomos de hidrógeno (protones), alterando su estado de rotación. La transferencia de energía desde los electrones a los protones en los atomos de hidrógeno es llamado el “Efecto Overhauser” (en honor al fisico Estadounidense Albert Overhauser quien lo descubrio a comienzos de los años 1950s) y los magnetómetros que usan el efecto son llamados “Magnetómetros Overhauser”. </a:t>
            </a:r>
          </a:p>
          <a:p>
            <a:endParaRPr lang="es" sz="1400" dirty="0">
              <a:solidFill>
                <a:schemeClr val="tx1">
                  <a:lumMod val="65000"/>
                  <a:lumOff val="35000"/>
                </a:schemeClr>
              </a:solidFill>
              <a:latin typeface="&amp;quot"/>
            </a:endParaRPr>
          </a:p>
          <a:p>
            <a:pPr algn="l" rtl="0"/>
            <a:r>
              <a:rPr lang="es" sz="1400" b="0" i="0" u="none" dirty="0">
                <a:solidFill>
                  <a:schemeClr val="tx1">
                    <a:lumMod val="65000"/>
                    <a:lumOff val="35000"/>
                  </a:schemeClr>
                </a:solidFill>
                <a:latin typeface="&amp;amp;amp;quot"/>
              </a:rPr>
              <a:t>Una vez los protones estan girando, el poder RF es removido, y los protones se vuelven en espiral a su alineación original con el campo geomagnético total. La frecuencia de su espiral, o “precesión” es medida con una bobina, y es dependiente en una constante conocida, la “razón magnética”, y el campo geomagnético total. Por consiguiente, si la frecuencia es medida, y la constante es conocida, el campo geomagnético total puede ser calculado. </a:t>
            </a:r>
          </a:p>
          <a:p>
            <a:endParaRPr lang="es" sz="1400" b="0" i="0" u="none" strike="noStrike" dirty="0">
              <a:solidFill>
                <a:schemeClr val="tx1">
                  <a:lumMod val="65000"/>
                  <a:lumOff val="35000"/>
                </a:schemeClr>
              </a:solidFill>
              <a:effectLst/>
              <a:latin typeface="&amp;quot"/>
            </a:endParaRPr>
          </a:p>
          <a:p>
            <a:pPr algn="l" rtl="0"/>
            <a:r>
              <a:rPr lang="es" sz="1400" b="0" i="0" u="none" dirty="0">
                <a:solidFill>
                  <a:schemeClr val="tx1">
                    <a:lumMod val="65000"/>
                    <a:lumOff val="35000"/>
                  </a:schemeClr>
                </a:solidFill>
                <a:latin typeface="&amp;amp;amp;quot"/>
              </a:rPr>
              <a:t>		</a:t>
            </a:r>
            <a:r>
              <a:rPr lang="es" sz="1200" b="0" i="0" u="none" dirty="0">
                <a:solidFill>
                  <a:schemeClr val="tx1">
                    <a:lumMod val="65000"/>
                    <a:lumOff val="35000"/>
                  </a:schemeClr>
                </a:solidFill>
                <a:latin typeface="&amp;amp;amp;quot"/>
                <a:hlinkClick r:id="rId2"/>
              </a:rPr>
              <a:t>http://www.whoi.edu/page.do?pid=8415&amp;tid=7342&amp;cid=14847</a:t>
            </a:r>
            <a:endParaRPr lang="es" sz="1200" dirty="0">
              <a:solidFill>
                <a:schemeClr val="tx1">
                  <a:lumMod val="65000"/>
                  <a:lumOff val="35000"/>
                </a:schemeClr>
              </a:solidFill>
              <a:latin typeface="&amp;quot"/>
            </a:endParaRPr>
          </a:p>
          <a:p>
            <a:endParaRPr lang="es" sz="1200" b="0" i="0" u="none" strike="noStrike" dirty="0">
              <a:solidFill>
                <a:schemeClr val="tx1">
                  <a:lumMod val="65000"/>
                  <a:lumOff val="35000"/>
                </a:schemeClr>
              </a:solidFill>
              <a:effectLst/>
              <a:latin typeface="&amp;quot"/>
            </a:endParaRPr>
          </a:p>
        </p:txBody>
      </p:sp>
    </p:spTree>
    <p:extLst>
      <p:ext uri="{BB962C8B-B14F-4D97-AF65-F5344CB8AC3E}">
        <p14:creationId xmlns:p14="http://schemas.microsoft.com/office/powerpoint/2010/main" val="8196705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608663" cy="988786"/>
          </a:xfrm>
        </p:spPr>
        <p:txBody>
          <a:bodyPr/>
          <a:lstStyle/>
          <a:p>
            <a:pPr algn="l" rtl="0"/>
            <a:r>
              <a:rPr lang="es" b="0" i="0" u="none" dirty="0"/>
              <a:t>Inquietudes Levantamiento Magnetómetro</a:t>
            </a:r>
          </a:p>
        </p:txBody>
      </p:sp>
      <p:sp>
        <p:nvSpPr>
          <p:cNvPr id="4" name="Slide Number Placeholder 3"/>
          <p:cNvSpPr>
            <a:spLocks noGrp="1"/>
          </p:cNvSpPr>
          <p:nvPr>
            <p:ph type="sldNum" sz="quarter" idx="10"/>
          </p:nvPr>
        </p:nvSpPr>
        <p:spPr/>
        <p:txBody>
          <a:bodyPr/>
          <a:lstStyle/>
          <a:p>
            <a:pPr algn="l" rtl="0">
              <a:defRPr/>
            </a:pPr>
            <a:fld id="{A8B2108A-B453-4A3A-909C-35AFF763C168}" type="slidenum">
              <a:rPr/>
              <a:pPr algn="l" rtl="0">
                <a:defRPr/>
              </a:pPr>
              <a:t>66</a:t>
            </a:fld>
            <a:endParaRPr lang="es" dirty="0"/>
          </a:p>
        </p:txBody>
      </p:sp>
      <p:pic>
        <p:nvPicPr>
          <p:cNvPr id="6" name="Picture 5"/>
          <p:cNvPicPr>
            <a:picLocks noChangeAspect="1"/>
          </p:cNvPicPr>
          <p:nvPr/>
        </p:nvPicPr>
        <p:blipFill>
          <a:blip r:embed="rId2"/>
          <a:stretch>
            <a:fillRect/>
          </a:stretch>
        </p:blipFill>
        <p:spPr>
          <a:xfrm>
            <a:off x="230504" y="1092195"/>
            <a:ext cx="5800725" cy="4106933"/>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2263584877"/>
              </p:ext>
            </p:extLst>
          </p:nvPr>
        </p:nvGraphicFramePr>
        <p:xfrm>
          <a:off x="283844" y="5150361"/>
          <a:ext cx="6124576" cy="1112520"/>
        </p:xfrm>
        <a:graphic>
          <a:graphicData uri="http://schemas.openxmlformats.org/drawingml/2006/table">
            <a:tbl>
              <a:tblPr firstRow="1" bandRow="1">
                <a:tableStyleId>{5C22544A-7EE6-4342-B048-85BDC9FD1C3A}</a:tableStyleId>
              </a:tblPr>
              <a:tblGrid>
                <a:gridCol w="1244054">
                  <a:extLst>
                    <a:ext uri="{9D8B030D-6E8A-4147-A177-3AD203B41FA5}">
                      <a16:colId xmlns:a16="http://schemas.microsoft.com/office/drawing/2014/main" xmlns="" val="20000"/>
                    </a:ext>
                  </a:extLst>
                </a:gridCol>
                <a:gridCol w="1100282">
                  <a:extLst>
                    <a:ext uri="{9D8B030D-6E8A-4147-A177-3AD203B41FA5}">
                      <a16:colId xmlns:a16="http://schemas.microsoft.com/office/drawing/2014/main" xmlns="" val="20001"/>
                    </a:ext>
                  </a:extLst>
                </a:gridCol>
                <a:gridCol w="922740">
                  <a:extLst>
                    <a:ext uri="{9D8B030D-6E8A-4147-A177-3AD203B41FA5}">
                      <a16:colId xmlns:a16="http://schemas.microsoft.com/office/drawing/2014/main" xmlns="" val="20002"/>
                    </a:ext>
                  </a:extLst>
                </a:gridCol>
                <a:gridCol w="904875">
                  <a:extLst>
                    <a:ext uri="{9D8B030D-6E8A-4147-A177-3AD203B41FA5}">
                      <a16:colId xmlns:a16="http://schemas.microsoft.com/office/drawing/2014/main" xmlns="" val="20003"/>
                    </a:ext>
                  </a:extLst>
                </a:gridCol>
                <a:gridCol w="931862">
                  <a:extLst>
                    <a:ext uri="{9D8B030D-6E8A-4147-A177-3AD203B41FA5}">
                      <a16:colId xmlns:a16="http://schemas.microsoft.com/office/drawing/2014/main" xmlns="" val="20004"/>
                    </a:ext>
                  </a:extLst>
                </a:gridCol>
                <a:gridCol w="1020763">
                  <a:extLst>
                    <a:ext uri="{9D8B030D-6E8A-4147-A177-3AD203B41FA5}">
                      <a16:colId xmlns:a16="http://schemas.microsoft.com/office/drawing/2014/main" xmlns="" val="20005"/>
                    </a:ext>
                  </a:extLst>
                </a:gridCol>
              </a:tblGrid>
              <a:tr h="370840">
                <a:tc>
                  <a:txBody>
                    <a:bodyPr/>
                    <a:lstStyle/>
                    <a:p>
                      <a:endParaRPr lang="es" dirty="0"/>
                    </a:p>
                  </a:txBody>
                  <a:tcPr/>
                </a:tc>
                <a:tc>
                  <a:txBody>
                    <a:bodyPr/>
                    <a:lstStyle/>
                    <a:p>
                      <a:pPr algn="ctr" rtl="0"/>
                      <a:r>
                        <a:rPr lang="es" b="0" i="0" u="none"/>
                        <a:t>0M</a:t>
                      </a:r>
                    </a:p>
                  </a:txBody>
                  <a:tcPr/>
                </a:tc>
                <a:tc>
                  <a:txBody>
                    <a:bodyPr/>
                    <a:lstStyle/>
                    <a:p>
                      <a:pPr algn="ctr" rtl="0"/>
                      <a:r>
                        <a:rPr lang="es" b="0" i="0" u="none"/>
                        <a:t>15M</a:t>
                      </a:r>
                    </a:p>
                  </a:txBody>
                  <a:tcPr/>
                </a:tc>
                <a:tc>
                  <a:txBody>
                    <a:bodyPr/>
                    <a:lstStyle/>
                    <a:p>
                      <a:pPr algn="ctr" rtl="0"/>
                      <a:r>
                        <a:rPr lang="es" b="0" i="0" u="none"/>
                        <a:t>20M</a:t>
                      </a:r>
                    </a:p>
                  </a:txBody>
                  <a:tcPr/>
                </a:tc>
                <a:tc>
                  <a:txBody>
                    <a:bodyPr/>
                    <a:lstStyle/>
                    <a:p>
                      <a:pPr algn="ctr" rtl="0"/>
                      <a:r>
                        <a:rPr lang="es" b="0" i="0" u="none"/>
                        <a:t>30M</a:t>
                      </a:r>
                    </a:p>
                  </a:txBody>
                  <a:tcPr/>
                </a:tc>
                <a:tc>
                  <a:txBody>
                    <a:bodyPr/>
                    <a:lstStyle/>
                    <a:p>
                      <a:pPr algn="ctr" rtl="0"/>
                      <a:r>
                        <a:rPr lang="es" b="0" i="0" u="none"/>
                        <a:t>50M</a:t>
                      </a:r>
                    </a:p>
                  </a:txBody>
                  <a:tcPr/>
                </a:tc>
                <a:extLst>
                  <a:ext uri="{0D108BD9-81ED-4DB2-BD59-A6C34878D82A}">
                    <a16:rowId xmlns:a16="http://schemas.microsoft.com/office/drawing/2014/main" xmlns="" val="10000"/>
                  </a:ext>
                </a:extLst>
              </a:tr>
              <a:tr h="370840">
                <a:tc>
                  <a:txBody>
                    <a:bodyPr/>
                    <a:lstStyle/>
                    <a:p>
                      <a:pPr algn="l" rtl="0"/>
                      <a:r>
                        <a:rPr lang="es" b="0" i="0" u="none"/>
                        <a:t>Ófset:</a:t>
                      </a:r>
                    </a:p>
                  </a:txBody>
                  <a:tcPr/>
                </a:tc>
                <a:tc>
                  <a:txBody>
                    <a:bodyPr/>
                    <a:lstStyle/>
                    <a:p>
                      <a:pPr algn="ctr" rtl="0"/>
                      <a:r>
                        <a:rPr lang="es" b="0" i="0" u="none"/>
                        <a:t>0 M</a:t>
                      </a:r>
                    </a:p>
                  </a:txBody>
                  <a:tcPr/>
                </a:tc>
                <a:tc>
                  <a:txBody>
                    <a:bodyPr/>
                    <a:lstStyle/>
                    <a:p>
                      <a:pPr algn="ctr" rtl="0"/>
                      <a:r>
                        <a:rPr lang="es" b="0" i="0" u="none"/>
                        <a:t>7.5 M</a:t>
                      </a:r>
                    </a:p>
                  </a:txBody>
                  <a:tcPr/>
                </a:tc>
                <a:tc>
                  <a:txBody>
                    <a:bodyPr/>
                    <a:lstStyle/>
                    <a:p>
                      <a:pPr algn="ctr" rtl="0"/>
                      <a:r>
                        <a:rPr lang="es" b="0" i="0" u="none"/>
                        <a:t>10 M</a:t>
                      </a:r>
                    </a:p>
                  </a:txBody>
                  <a:tcPr/>
                </a:tc>
                <a:tc>
                  <a:txBody>
                    <a:bodyPr/>
                    <a:lstStyle/>
                    <a:p>
                      <a:pPr algn="ctr" rtl="0"/>
                      <a:r>
                        <a:rPr lang="es" b="0" i="0" u="none"/>
                        <a:t>15 M</a:t>
                      </a:r>
                    </a:p>
                  </a:txBody>
                  <a:tcPr/>
                </a:tc>
                <a:tc>
                  <a:txBody>
                    <a:bodyPr/>
                    <a:lstStyle/>
                    <a:p>
                      <a:pPr algn="ctr" rtl="0"/>
                      <a:r>
                        <a:rPr lang="es" b="0" i="0" u="none"/>
                        <a:t>25 M</a:t>
                      </a:r>
                    </a:p>
                  </a:txBody>
                  <a:tcPr/>
                </a:tc>
                <a:extLst>
                  <a:ext uri="{0D108BD9-81ED-4DB2-BD59-A6C34878D82A}">
                    <a16:rowId xmlns:a16="http://schemas.microsoft.com/office/drawing/2014/main" xmlns="" val="10001"/>
                  </a:ext>
                </a:extLst>
              </a:tr>
              <a:tr h="370840">
                <a:tc>
                  <a:txBody>
                    <a:bodyPr/>
                    <a:lstStyle/>
                    <a:p>
                      <a:pPr algn="l" rtl="0"/>
                      <a:r>
                        <a:rPr lang="es" b="0" i="0" u="none"/>
                        <a:t>Gamma</a:t>
                      </a:r>
                    </a:p>
                  </a:txBody>
                  <a:tcPr/>
                </a:tc>
                <a:tc>
                  <a:txBody>
                    <a:bodyPr/>
                    <a:lstStyle/>
                    <a:p>
                      <a:pPr algn="ctr" rtl="0"/>
                      <a:r>
                        <a:rPr lang="es" b="0" i="0" u="none"/>
                        <a:t>277.78</a:t>
                      </a:r>
                    </a:p>
                  </a:txBody>
                  <a:tcPr/>
                </a:tc>
                <a:tc>
                  <a:txBody>
                    <a:bodyPr/>
                    <a:lstStyle/>
                    <a:p>
                      <a:pPr algn="ctr" rtl="0"/>
                      <a:r>
                        <a:rPr lang="es" b="0" i="0" u="none"/>
                        <a:t>67.72</a:t>
                      </a:r>
                    </a:p>
                  </a:txBody>
                  <a:tcPr/>
                </a:tc>
                <a:tc>
                  <a:txBody>
                    <a:bodyPr/>
                    <a:lstStyle/>
                    <a:p>
                      <a:pPr algn="ctr" rtl="0"/>
                      <a:r>
                        <a:rPr lang="es" b="0" i="0" u="none"/>
                        <a:t>37.38</a:t>
                      </a:r>
                    </a:p>
                  </a:txBody>
                  <a:tcPr/>
                </a:tc>
                <a:tc>
                  <a:txBody>
                    <a:bodyPr/>
                    <a:lstStyle/>
                    <a:p>
                      <a:pPr algn="ctr" rtl="0"/>
                      <a:r>
                        <a:rPr lang="es" b="0" i="0" u="none"/>
                        <a:t>14.23</a:t>
                      </a:r>
                    </a:p>
                  </a:txBody>
                  <a:tcPr/>
                </a:tc>
                <a:tc>
                  <a:txBody>
                    <a:bodyPr/>
                    <a:lstStyle/>
                    <a:p>
                      <a:pPr algn="ctr" rtl="0"/>
                      <a:r>
                        <a:rPr lang="es" b="0" i="0" u="none"/>
                        <a:t>3.53</a:t>
                      </a:r>
                    </a:p>
                  </a:txBody>
                  <a:tcPr/>
                </a:tc>
                <a:extLst>
                  <a:ext uri="{0D108BD9-81ED-4DB2-BD59-A6C34878D82A}">
                    <a16:rowId xmlns:a16="http://schemas.microsoft.com/office/drawing/2014/main" xmlns="" val="10002"/>
                  </a:ext>
                </a:extLst>
              </a:tr>
            </a:tbl>
          </a:graphicData>
        </a:graphic>
      </p:graphicFrame>
      <p:sp>
        <p:nvSpPr>
          <p:cNvPr id="8" name="TextBox 7"/>
          <p:cNvSpPr txBox="1"/>
          <p:nvPr/>
        </p:nvSpPr>
        <p:spPr>
          <a:xfrm>
            <a:off x="6084569" y="1714501"/>
            <a:ext cx="2891791" cy="2862322"/>
          </a:xfrm>
          <a:prstGeom prst="rect">
            <a:avLst/>
          </a:prstGeom>
          <a:noFill/>
        </p:spPr>
        <p:txBody>
          <a:bodyPr wrap="square" rtlCol="0">
            <a:spAutoFit/>
          </a:bodyPr>
          <a:lstStyle/>
          <a:p>
            <a:pPr algn="l" rtl="0"/>
            <a:r>
              <a:rPr lang="es" b="0" i="0" u="none">
                <a:solidFill>
                  <a:schemeClr val="tx1">
                    <a:lumMod val="65000"/>
                    <a:lumOff val="35000"/>
                  </a:schemeClr>
                </a:solidFill>
              </a:rPr>
              <a:t>Es importante entender como la distancia al objeto afecta la lectura gamma esperada. </a:t>
            </a:r>
          </a:p>
          <a:p>
            <a:endParaRPr lang="es" dirty="0">
              <a:solidFill>
                <a:schemeClr val="tx1">
                  <a:lumMod val="65000"/>
                  <a:lumOff val="35000"/>
                </a:schemeClr>
              </a:solidFill>
            </a:endParaRPr>
          </a:p>
          <a:p>
            <a:pPr algn="l" rtl="0"/>
            <a:r>
              <a:rPr lang="es" b="0" i="0" u="none">
                <a:solidFill>
                  <a:schemeClr val="tx1">
                    <a:lumMod val="65000"/>
                    <a:lumOff val="35000"/>
                  </a:schemeClr>
                </a:solidFill>
              </a:rPr>
              <a:t>Cuando esta buscando un objeto conocido, la interrogación del blanco comienza con un entendimiento del gamma esperado. </a:t>
            </a:r>
          </a:p>
        </p:txBody>
      </p:sp>
    </p:spTree>
    <p:extLst>
      <p:ext uri="{BB962C8B-B14F-4D97-AF65-F5344CB8AC3E}">
        <p14:creationId xmlns:p14="http://schemas.microsoft.com/office/powerpoint/2010/main" val="41929661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293688" y="136208"/>
            <a:ext cx="8640762" cy="792162"/>
          </a:xfrm>
        </p:spPr>
        <p:txBody>
          <a:bodyPr/>
          <a:lstStyle/>
          <a:p>
            <a:pPr algn="l" rtl="0" eaLnBrk="1" hangingPunct="1"/>
            <a:r>
              <a:rPr lang="es" sz="3200" b="0" i="0" u="none" dirty="0">
                <a:latin typeface="Arial" pitchFamily="34" charset="0"/>
                <a:cs typeface="Arial" pitchFamily="34" charset="0"/>
              </a:rPr>
              <a:t>Variables que afectan un </a:t>
            </a:r>
            <a:r>
              <a:rPr lang="es" sz="3200" b="0" i="0" u="none" dirty="0" smtClean="0">
                <a:latin typeface="Arial" pitchFamily="34" charset="0"/>
                <a:cs typeface="Arial" pitchFamily="34" charset="0"/>
              </a:rPr>
              <a:t>Lev </a:t>
            </a:r>
            <a:r>
              <a:rPr lang="es" sz="3200" b="0" i="0" u="none" dirty="0">
                <a:latin typeface="Arial" pitchFamily="34" charset="0"/>
                <a:cs typeface="Arial" pitchFamily="34" charset="0"/>
              </a:rPr>
              <a:t>de Magnetometría</a:t>
            </a:r>
          </a:p>
        </p:txBody>
      </p:sp>
      <p:pic>
        <p:nvPicPr>
          <p:cNvPr id="4" name="Picture 5" descr="16-20"/>
          <p:cNvPicPr>
            <a:picLocks noChangeAspect="1" noChangeArrowheads="1" noCrop="1"/>
          </p:cNvPicPr>
          <p:nvPr/>
        </p:nvPicPr>
        <p:blipFill>
          <a:blip r:embed="rId2"/>
          <a:srcRect/>
          <a:stretch>
            <a:fillRect/>
          </a:stretch>
        </p:blipFill>
        <p:spPr bwMode="auto">
          <a:xfrm>
            <a:off x="3049589" y="1753967"/>
            <a:ext cx="5580062" cy="4154705"/>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37892" name="TextBox 4"/>
          <p:cNvSpPr txBox="1">
            <a:spLocks noChangeArrowheads="1"/>
          </p:cNvSpPr>
          <p:nvPr/>
        </p:nvSpPr>
        <p:spPr bwMode="auto">
          <a:xfrm>
            <a:off x="246063" y="1476830"/>
            <a:ext cx="2679701" cy="4708981"/>
          </a:xfrm>
          <a:prstGeom prst="rect">
            <a:avLst/>
          </a:prstGeom>
          <a:solidFill>
            <a:schemeClr val="bg1"/>
          </a:solidFill>
          <a:ln w="9525">
            <a:noFill/>
            <a:miter lim="800000"/>
            <a:headEnd/>
            <a:tailEnd/>
          </a:ln>
        </p:spPr>
        <p:txBody>
          <a:bodyPr wrap="square">
            <a:spAutoFit/>
          </a:bodyPr>
          <a:lstStyle/>
          <a:p>
            <a:pPr algn="l" rtl="0" hangingPunct="1"/>
            <a:r>
              <a:rPr lang="es" sz="2000" b="1" i="0" u="none">
                <a:solidFill>
                  <a:schemeClr val="tx1">
                    <a:lumMod val="65000"/>
                    <a:lumOff val="35000"/>
                  </a:schemeClr>
                </a:solidFill>
              </a:rPr>
              <a:t>Campo de Referencia Geomagnético Internacional (IGRF)</a:t>
            </a:r>
          </a:p>
          <a:p>
            <a:pPr algn="l" rtl="0" hangingPunct="1"/>
            <a:r>
              <a:rPr lang="es" sz="2000" b="0" i="0" u="none">
                <a:solidFill>
                  <a:schemeClr val="tx1">
                    <a:lumMod val="65000"/>
                    <a:lumOff val="35000"/>
                  </a:schemeClr>
                </a:solidFill>
              </a:rPr>
              <a:t> </a:t>
            </a:r>
          </a:p>
          <a:p>
            <a:pPr algn="l" rtl="0" hangingPunct="1"/>
            <a:r>
              <a:rPr lang="es" sz="2000" b="0" i="0" u="none">
                <a:solidFill>
                  <a:schemeClr val="tx1">
                    <a:lumMod val="65000"/>
                    <a:lumOff val="35000"/>
                  </a:schemeClr>
                </a:solidFill>
              </a:rPr>
              <a:t>Una descripción matemática estándar del campo magnético principal de la Tierra y su variación secular.</a:t>
            </a:r>
          </a:p>
          <a:p>
            <a:pPr algn="l" rtl="0" hangingPunct="1"/>
            <a:endParaRPr lang="es" altLang="en-US" sz="2000" dirty="0">
              <a:solidFill>
                <a:schemeClr val="tx1">
                  <a:lumMod val="65000"/>
                  <a:lumOff val="35000"/>
                </a:schemeClr>
              </a:solidFill>
            </a:endParaRPr>
          </a:p>
          <a:p>
            <a:pPr algn="l" rtl="0" hangingPunct="1"/>
            <a:r>
              <a:rPr lang="es" sz="2000" b="0" i="0" u="none">
                <a:solidFill>
                  <a:schemeClr val="tx1">
                    <a:lumMod val="65000"/>
                    <a:lumOff val="35000"/>
                  </a:schemeClr>
                </a:solidFill>
              </a:rPr>
              <a:t>Este es el campo magnético generado por el núcleo interno de la Tierra.</a:t>
            </a:r>
          </a:p>
        </p:txBody>
      </p:sp>
    </p:spTree>
    <p:extLst>
      <p:ext uri="{BB962C8B-B14F-4D97-AF65-F5344CB8AC3E}">
        <p14:creationId xmlns:p14="http://schemas.microsoft.com/office/powerpoint/2010/main" val="4493908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190606" y="212936"/>
            <a:ext cx="45191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rtl="0"/>
            <a:r>
              <a:rPr lang="es" sz="3600" b="0" i="0" u="none">
                <a:solidFill>
                  <a:schemeClr val="bg1"/>
                </a:solidFill>
              </a:rPr>
              <a:t>Tormentas Geomagnéticas</a:t>
            </a:r>
          </a:p>
        </p:txBody>
      </p:sp>
      <p:pic>
        <p:nvPicPr>
          <p:cNvPr id="138244" name="Picture 4" descr="Geomagnetic storm model."/>
          <p:cNvPicPr>
            <a:picLocks noChangeAspect="1" noChangeArrowheads="1"/>
          </p:cNvPicPr>
          <p:nvPr/>
        </p:nvPicPr>
        <p:blipFill>
          <a:blip r:embed="rId2"/>
          <a:srcRect/>
          <a:stretch>
            <a:fillRect/>
          </a:stretch>
        </p:blipFill>
        <p:spPr bwMode="auto">
          <a:xfrm>
            <a:off x="2528888" y="1695450"/>
            <a:ext cx="5944206" cy="43449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8916" name="TextBox 5"/>
          <p:cNvSpPr txBox="1">
            <a:spLocks noChangeArrowheads="1"/>
          </p:cNvSpPr>
          <p:nvPr/>
        </p:nvSpPr>
        <p:spPr bwMode="auto">
          <a:xfrm>
            <a:off x="191186" y="1695450"/>
            <a:ext cx="2337702"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es" sz="1600" b="0" i="0" u="none" dirty="0">
                <a:solidFill>
                  <a:schemeClr val="tx1">
                    <a:lumMod val="65000"/>
                    <a:lumOff val="35000"/>
                  </a:schemeClr>
                </a:solidFill>
              </a:rPr>
              <a:t>Todos los días la tierra es bombardeada con impulsos magnéticos desde el sol. </a:t>
            </a:r>
          </a:p>
          <a:p>
            <a:endParaRPr lang="es" altLang="en-US" sz="1600" dirty="0">
              <a:solidFill>
                <a:schemeClr val="tx1">
                  <a:lumMod val="65000"/>
                  <a:lumOff val="35000"/>
                </a:schemeClr>
              </a:solidFill>
            </a:endParaRPr>
          </a:p>
          <a:p>
            <a:pPr algn="l" rtl="0"/>
            <a:r>
              <a:rPr lang="es" sz="1600" b="0" i="0" u="none" dirty="0">
                <a:solidFill>
                  <a:schemeClr val="tx1">
                    <a:lumMod val="65000"/>
                    <a:lumOff val="35000"/>
                  </a:schemeClr>
                </a:solidFill>
              </a:rPr>
              <a:t>Estas tormentas magnéticas afectan las lecturas gamma del magnetómetro. </a:t>
            </a:r>
          </a:p>
          <a:p>
            <a:endParaRPr lang="es" altLang="en-US" sz="1600" dirty="0">
              <a:solidFill>
                <a:schemeClr val="tx1">
                  <a:lumMod val="65000"/>
                  <a:lumOff val="35000"/>
                </a:schemeClr>
              </a:solidFill>
            </a:endParaRPr>
          </a:p>
          <a:p>
            <a:pPr algn="l" rtl="0"/>
            <a:r>
              <a:rPr lang="es" sz="1600" b="0" i="0" u="none" dirty="0">
                <a:solidFill>
                  <a:schemeClr val="tx1">
                    <a:lumMod val="65000"/>
                    <a:lumOff val="35000"/>
                  </a:schemeClr>
                </a:solidFill>
              </a:rPr>
              <a:t>La intensidad y duración de una Tormenta Geomagnética puede alcanzar desde segundos hasta horas.  </a:t>
            </a:r>
          </a:p>
        </p:txBody>
      </p:sp>
    </p:spTree>
    <p:extLst>
      <p:ext uri="{BB962C8B-B14F-4D97-AF65-F5344CB8AC3E}">
        <p14:creationId xmlns:p14="http://schemas.microsoft.com/office/powerpoint/2010/main" val="4981609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531750" cy="988786"/>
          </a:xfrm>
        </p:spPr>
        <p:txBody>
          <a:bodyPr/>
          <a:lstStyle/>
          <a:p>
            <a:pPr algn="l" rtl="0"/>
            <a:r>
              <a:rPr lang="es" b="0" i="0" u="none" dirty="0"/>
              <a:t>Planeamiento Levantamiento </a:t>
            </a:r>
            <a:r>
              <a:rPr lang="es" b="0" i="0" u="none" dirty="0" smtClean="0"/>
              <a:t>Magnetometría</a:t>
            </a:r>
            <a:endParaRPr lang="es" b="0" i="0" u="none" dirty="0"/>
          </a:p>
        </p:txBody>
      </p:sp>
      <p:sp>
        <p:nvSpPr>
          <p:cNvPr id="4" name="Slide Number Placeholder 3"/>
          <p:cNvSpPr>
            <a:spLocks noGrp="1"/>
          </p:cNvSpPr>
          <p:nvPr>
            <p:ph type="sldNum" sz="quarter" idx="10"/>
          </p:nvPr>
        </p:nvSpPr>
        <p:spPr/>
        <p:txBody>
          <a:bodyPr/>
          <a:lstStyle/>
          <a:p>
            <a:pPr algn="l" rtl="0">
              <a:defRPr/>
            </a:pPr>
            <a:fld id="{A8B2108A-B453-4A3A-909C-35AFF763C168}" type="slidenum">
              <a:rPr/>
              <a:pPr algn="l" rtl="0">
                <a:defRPr/>
              </a:pPr>
              <a:t>69</a:t>
            </a:fld>
            <a:endParaRPr lang="es" dirty="0"/>
          </a:p>
        </p:txBody>
      </p:sp>
      <p:grpSp>
        <p:nvGrpSpPr>
          <p:cNvPr id="7" name="Group 6"/>
          <p:cNvGrpSpPr/>
          <p:nvPr/>
        </p:nvGrpSpPr>
        <p:grpSpPr>
          <a:xfrm>
            <a:off x="488469" y="1239537"/>
            <a:ext cx="4000410" cy="4791029"/>
            <a:chOff x="5275072" y="988786"/>
            <a:chExt cx="4000410" cy="4791029"/>
          </a:xfrm>
        </p:grpSpPr>
        <p:pic>
          <p:nvPicPr>
            <p:cNvPr id="5" name="Picture 4"/>
            <p:cNvPicPr>
              <a:picLocks noChangeAspect="1"/>
            </p:cNvPicPr>
            <p:nvPr/>
          </p:nvPicPr>
          <p:blipFill>
            <a:blip r:embed="rId2"/>
            <a:stretch>
              <a:fillRect/>
            </a:stretch>
          </p:blipFill>
          <p:spPr>
            <a:xfrm>
              <a:off x="5275072" y="988786"/>
              <a:ext cx="3672007" cy="4320821"/>
            </a:xfrm>
            <a:prstGeom prst="rect">
              <a:avLst/>
            </a:prstGeom>
          </p:spPr>
        </p:pic>
        <p:sp>
          <p:nvSpPr>
            <p:cNvPr id="6" name="TextBox 5"/>
            <p:cNvSpPr txBox="1"/>
            <p:nvPr/>
          </p:nvSpPr>
          <p:spPr>
            <a:xfrm>
              <a:off x="5275072" y="5256595"/>
              <a:ext cx="4000410" cy="523220"/>
            </a:xfrm>
            <a:prstGeom prst="rect">
              <a:avLst/>
            </a:prstGeom>
            <a:noFill/>
          </p:spPr>
          <p:txBody>
            <a:bodyPr wrap="square" rtlCol="0">
              <a:spAutoFit/>
            </a:bodyPr>
            <a:lstStyle/>
            <a:p>
              <a:pPr algn="l" rtl="0"/>
              <a:r>
                <a:rPr lang="es" sz="1400" b="0" i="0" u="none" dirty="0">
                  <a:solidFill>
                    <a:schemeClr val="tx1">
                      <a:lumMod val="65000"/>
                      <a:lumOff val="35000"/>
                    </a:schemeClr>
                  </a:solidFill>
                </a:rPr>
                <a:t>Gráfica predicción intensidad Magnética para hierro puro. ( Fuente: Breiner 1999b:9) </a:t>
              </a:r>
            </a:p>
          </p:txBody>
        </p:sp>
      </p:grpSp>
      <p:grpSp>
        <p:nvGrpSpPr>
          <p:cNvPr id="10" name="Group 9"/>
          <p:cNvGrpSpPr/>
          <p:nvPr/>
        </p:nvGrpSpPr>
        <p:grpSpPr>
          <a:xfrm>
            <a:off x="4387278" y="2039846"/>
            <a:ext cx="4596104" cy="3216748"/>
            <a:chOff x="4387278" y="2039846"/>
            <a:chExt cx="4596104" cy="3216748"/>
          </a:xfrm>
        </p:grpSpPr>
        <p:pic>
          <p:nvPicPr>
            <p:cNvPr id="8" name="Picture 7"/>
            <p:cNvPicPr>
              <a:picLocks noChangeAspect="1"/>
            </p:cNvPicPr>
            <p:nvPr/>
          </p:nvPicPr>
          <p:blipFill>
            <a:blip r:embed="rId3"/>
            <a:stretch>
              <a:fillRect/>
            </a:stretch>
          </p:blipFill>
          <p:spPr>
            <a:xfrm>
              <a:off x="4387279" y="2039846"/>
              <a:ext cx="4596103" cy="2471023"/>
            </a:xfrm>
            <a:prstGeom prst="rect">
              <a:avLst/>
            </a:prstGeom>
          </p:spPr>
        </p:pic>
        <p:pic>
          <p:nvPicPr>
            <p:cNvPr id="9" name="Picture 8"/>
            <p:cNvPicPr>
              <a:picLocks noChangeAspect="1"/>
            </p:cNvPicPr>
            <p:nvPr/>
          </p:nvPicPr>
          <p:blipFill>
            <a:blip r:embed="rId4"/>
            <a:stretch>
              <a:fillRect/>
            </a:stretch>
          </p:blipFill>
          <p:spPr>
            <a:xfrm>
              <a:off x="4387278" y="4641044"/>
              <a:ext cx="4596103" cy="615550"/>
            </a:xfrm>
            <a:prstGeom prst="rect">
              <a:avLst/>
            </a:prstGeom>
          </p:spPr>
        </p:pic>
      </p:grpSp>
    </p:spTree>
    <p:extLst>
      <p:ext uri="{BB962C8B-B14F-4D97-AF65-F5344CB8AC3E}">
        <p14:creationId xmlns:p14="http://schemas.microsoft.com/office/powerpoint/2010/main" val="2974397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DGPS - Error Posición Corregida</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7</a:t>
            </a:fld>
            <a:endParaRPr lang="es"/>
          </a:p>
        </p:txBody>
      </p:sp>
      <p:sp>
        <p:nvSpPr>
          <p:cNvPr id="4" name="TextBox 3"/>
          <p:cNvSpPr txBox="1"/>
          <p:nvPr/>
        </p:nvSpPr>
        <p:spPr>
          <a:xfrm>
            <a:off x="347472" y="1988447"/>
            <a:ext cx="2677739" cy="3693319"/>
          </a:xfrm>
          <a:prstGeom prst="rect">
            <a:avLst/>
          </a:prstGeom>
          <a:noFill/>
        </p:spPr>
        <p:txBody>
          <a:bodyPr wrap="square" rtlCol="0">
            <a:spAutoFit/>
          </a:bodyPr>
          <a:lstStyle/>
          <a:p>
            <a:pPr algn="l" rtl="0"/>
            <a:r>
              <a:rPr lang="es" b="1" i="0" u="none" dirty="0">
                <a:solidFill>
                  <a:schemeClr val="bg2"/>
                </a:solidFill>
              </a:rPr>
              <a:t>Suposiciones de Error</a:t>
            </a:r>
          </a:p>
          <a:p>
            <a:endParaRPr lang="es" dirty="0">
              <a:solidFill>
                <a:schemeClr val="bg2"/>
              </a:solidFill>
            </a:endParaRPr>
          </a:p>
          <a:p>
            <a:pPr marL="285750" indent="-285750" algn="l" rtl="0">
              <a:buFont typeface="Arial" panose="020B0604020202020204" pitchFamily="34" charset="0"/>
              <a:buChar char="•"/>
            </a:pPr>
            <a:r>
              <a:rPr lang="es" b="0" i="0" u="none" dirty="0">
                <a:solidFill>
                  <a:schemeClr val="tx1">
                    <a:lumMod val="65000"/>
                    <a:lumOff val="35000"/>
                  </a:schemeClr>
                </a:solidFill>
              </a:rPr>
              <a:t>Efectos Ionosféricos y Troposféricos son iguales en la estación de referencia que en el GPS del usuario </a:t>
            </a:r>
          </a:p>
          <a:p>
            <a:pPr marL="285750" indent="-285750" algn="l" rtl="0">
              <a:buFont typeface="Arial" panose="020B0604020202020204" pitchFamily="34" charset="0"/>
              <a:buChar char="•"/>
            </a:pPr>
            <a:endParaRPr lang="es" dirty="0">
              <a:solidFill>
                <a:schemeClr val="tx1">
                  <a:lumMod val="65000"/>
                  <a:lumOff val="35000"/>
                </a:schemeClr>
              </a:solidFill>
            </a:endParaRPr>
          </a:p>
          <a:p>
            <a:pPr marL="285750" indent="-285750" algn="l" rtl="0">
              <a:buFont typeface="Arial" panose="020B0604020202020204" pitchFamily="34" charset="0"/>
              <a:buChar char="•"/>
            </a:pPr>
            <a:r>
              <a:rPr lang="es" b="0" i="0" u="none" dirty="0">
                <a:solidFill>
                  <a:schemeClr val="tx1">
                    <a:lumMod val="65000"/>
                    <a:lumOff val="35000"/>
                  </a:schemeClr>
                </a:solidFill>
              </a:rPr>
              <a:t>Estación de Referencia y GPS del Usuario “ven” los mismos satélites.</a:t>
            </a:r>
          </a:p>
          <a:p>
            <a:pPr marL="285750" indent="-285750" algn="l" rtl="0">
              <a:buFont typeface="Arial" panose="020B0604020202020204" pitchFamily="34" charset="0"/>
              <a:buChar char="•"/>
            </a:pPr>
            <a:endParaRPr lang="es" dirty="0">
              <a:solidFill>
                <a:schemeClr val="tx1">
                  <a:lumMod val="65000"/>
                  <a:lumOff val="35000"/>
                </a:schemeClr>
              </a:solidFill>
            </a:endParaRPr>
          </a:p>
        </p:txBody>
      </p:sp>
      <p:pic>
        <p:nvPicPr>
          <p:cNvPr id="5" name="Picture 4"/>
          <p:cNvPicPr>
            <a:picLocks noChangeAspect="1"/>
          </p:cNvPicPr>
          <p:nvPr/>
        </p:nvPicPr>
        <p:blipFill rotWithShape="1">
          <a:blip r:embed="rId2"/>
          <a:srcRect l="1638" r="2841" b="3655"/>
          <a:stretch/>
        </p:blipFill>
        <p:spPr>
          <a:xfrm>
            <a:off x="3097380" y="1703332"/>
            <a:ext cx="5579895" cy="4345742"/>
          </a:xfrm>
          <a:prstGeom prst="rect">
            <a:avLst/>
          </a:prstGeom>
        </p:spPr>
      </p:pic>
    </p:spTree>
    <p:extLst>
      <p:ext uri="{BB962C8B-B14F-4D97-AF65-F5344CB8AC3E}">
        <p14:creationId xmlns:p14="http://schemas.microsoft.com/office/powerpoint/2010/main" val="38546706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lgn="l" rtl="0" eaLnBrk="1" hangingPunct="1"/>
            <a:r>
              <a:rPr lang="es" sz="3600" b="0" i="0" u="none">
                <a:latin typeface="Arial" pitchFamily="34" charset="0"/>
                <a:cs typeface="Arial" pitchFamily="34" charset="0"/>
              </a:rPr>
              <a:t>Monitoreando el Fondo </a:t>
            </a:r>
          </a:p>
        </p:txBody>
      </p:sp>
      <p:pic>
        <p:nvPicPr>
          <p:cNvPr id="142339" name="Picture 3"/>
          <p:cNvPicPr>
            <a:picLocks noChangeAspect="1" noChangeArrowheads="1"/>
          </p:cNvPicPr>
          <p:nvPr/>
        </p:nvPicPr>
        <p:blipFill>
          <a:blip r:embed="rId2"/>
          <a:srcRect/>
          <a:stretch>
            <a:fillRect/>
          </a:stretch>
        </p:blipFill>
        <p:spPr bwMode="auto">
          <a:xfrm>
            <a:off x="614363" y="1196975"/>
            <a:ext cx="8021637" cy="3038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940" name="TextBox 5"/>
          <p:cNvSpPr txBox="1">
            <a:spLocks noChangeArrowheads="1"/>
          </p:cNvSpPr>
          <p:nvPr/>
        </p:nvSpPr>
        <p:spPr bwMode="auto">
          <a:xfrm>
            <a:off x="614363" y="4446588"/>
            <a:ext cx="802163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es" sz="1800" b="0" i="0" u="none">
                <a:solidFill>
                  <a:schemeClr val="tx1">
                    <a:lumMod val="65000"/>
                    <a:lumOff val="35000"/>
                  </a:schemeClr>
                </a:solidFill>
              </a:rPr>
              <a:t>La organización INTERMAGNET es un grupo que monitorea los cambios en las lecturas magnéticas debidas a la interferencia externa. Los cambios Diurnos en las lecturas gamma son registradas en el sitio con una firma gamma conocida. Este registro esta disponible para descarga. Las variaciones registradas pueden ser usadas con los archivos registrados en HYPACK para limpiar la interferencia del levantamiento. </a:t>
            </a:r>
          </a:p>
        </p:txBody>
      </p:sp>
    </p:spTree>
    <p:extLst>
      <p:ext uri="{BB962C8B-B14F-4D97-AF65-F5344CB8AC3E}">
        <p14:creationId xmlns:p14="http://schemas.microsoft.com/office/powerpoint/2010/main" val="7279436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a:xfrm>
            <a:off x="460058" y="151233"/>
            <a:ext cx="8893175" cy="685800"/>
          </a:xfrm>
        </p:spPr>
        <p:txBody>
          <a:bodyPr/>
          <a:lstStyle/>
          <a:p>
            <a:pPr algn="l" rtl="0" eaLnBrk="1" hangingPunct="1">
              <a:lnSpc>
                <a:spcPct val="100000"/>
              </a:lnSpc>
              <a:tabLst>
                <a:tab pos="723900" algn="l"/>
                <a:tab pos="1447800" algn="l"/>
                <a:tab pos="2171700" algn="l"/>
                <a:tab pos="2895600" algn="l"/>
                <a:tab pos="3619500" algn="l"/>
                <a:tab pos="4343400" algn="l"/>
                <a:tab pos="5067300" algn="l"/>
                <a:tab pos="5791200" algn="l"/>
                <a:tab pos="6515100" algn="l"/>
              </a:tabLst>
            </a:pPr>
            <a:r>
              <a:rPr lang="es" sz="3200" b="0" i="0" u="none">
                <a:latin typeface="Arial" panose="020B0604020202020204" pitchFamily="34" charset="0"/>
                <a:cs typeface="Arial" panose="020B0604020202020204" pitchFamily="34" charset="0"/>
              </a:rPr>
              <a:t>Datos Magnetómetro en HYPACK</a:t>
            </a:r>
          </a:p>
        </p:txBody>
      </p:sp>
      <p:pic>
        <p:nvPicPr>
          <p:cNvPr id="10252" name="Picture 12"/>
          <p:cNvPicPr>
            <a:picLocks noChangeAspect="1" noChangeArrowheads="1"/>
          </p:cNvPicPr>
          <p:nvPr/>
        </p:nvPicPr>
        <p:blipFill rotWithShape="1">
          <a:blip r:embed="rId3"/>
          <a:srcRect l="1275" t="696" r="2096" b="1059"/>
          <a:stretch/>
        </p:blipFill>
        <p:spPr bwMode="auto">
          <a:xfrm>
            <a:off x="379307" y="1259840"/>
            <a:ext cx="3122507" cy="5025813"/>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Arrow Connector 2"/>
          <p:cNvCxnSpPr/>
          <p:nvPr/>
        </p:nvCxnSpPr>
        <p:spPr bwMode="auto">
          <a:xfrm>
            <a:off x="775910" y="2897716"/>
            <a:ext cx="273428" cy="0"/>
          </a:xfrm>
          <a:prstGeom prst="straightConnector1">
            <a:avLst/>
          </a:prstGeom>
          <a:ln w="6350">
            <a:solidFill>
              <a:srgbClr val="0B608B"/>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33799" name="TextBox 4"/>
          <p:cNvSpPr txBox="1">
            <a:spLocks noChangeArrowheads="1"/>
          </p:cNvSpPr>
          <p:nvPr/>
        </p:nvSpPr>
        <p:spPr bwMode="auto">
          <a:xfrm>
            <a:off x="709570" y="2562116"/>
            <a:ext cx="468755" cy="215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rtl="0"/>
            <a:r>
              <a:rPr lang="es" sz="800" b="0" i="0" u="none"/>
              <a:t>10 nT</a:t>
            </a:r>
          </a:p>
        </p:txBody>
      </p:sp>
      <p:cxnSp>
        <p:nvCxnSpPr>
          <p:cNvPr id="17" name="Straight Arrow Connector 16"/>
          <p:cNvCxnSpPr/>
          <p:nvPr/>
        </p:nvCxnSpPr>
        <p:spPr bwMode="auto">
          <a:xfrm>
            <a:off x="1362536" y="2897716"/>
            <a:ext cx="273428" cy="0"/>
          </a:xfrm>
          <a:prstGeom prst="straightConnector1">
            <a:avLst/>
          </a:prstGeom>
          <a:ln>
            <a:solidFill>
              <a:srgbClr val="FF0000"/>
            </a:solidFill>
            <a:headEnd type="arrow"/>
            <a:tailEnd type="arrow"/>
          </a:ln>
        </p:spPr>
        <p:style>
          <a:lnRef idx="1">
            <a:schemeClr val="accent5"/>
          </a:lnRef>
          <a:fillRef idx="0">
            <a:schemeClr val="accent5"/>
          </a:fillRef>
          <a:effectRef idx="0">
            <a:schemeClr val="accent5"/>
          </a:effectRef>
          <a:fontRef idx="minor">
            <a:schemeClr val="tx1"/>
          </a:fontRef>
        </p:style>
      </p:cxnSp>
      <p:sp>
        <p:nvSpPr>
          <p:cNvPr id="33801" name="TextBox 17"/>
          <p:cNvSpPr txBox="1">
            <a:spLocks noChangeArrowheads="1"/>
          </p:cNvSpPr>
          <p:nvPr/>
        </p:nvSpPr>
        <p:spPr bwMode="auto">
          <a:xfrm>
            <a:off x="1262723" y="2585268"/>
            <a:ext cx="528980" cy="215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rtl="0"/>
            <a:r>
              <a:rPr lang="es" sz="800" b="0" i="0" u="none"/>
              <a:t>100 nT</a:t>
            </a:r>
          </a:p>
        </p:txBody>
      </p:sp>
      <p:cxnSp>
        <p:nvCxnSpPr>
          <p:cNvPr id="7" name="Straight Arrow Connector 6"/>
          <p:cNvCxnSpPr>
            <a:endCxn id="33801" idx="0"/>
          </p:cNvCxnSpPr>
          <p:nvPr/>
        </p:nvCxnSpPr>
        <p:spPr bwMode="auto">
          <a:xfrm flipH="1">
            <a:off x="1526592" y="1727873"/>
            <a:ext cx="177312" cy="857554"/>
          </a:xfrm>
          <a:prstGeom prst="straightConnector1">
            <a:avLst/>
          </a:prstGeom>
          <a:ln w="9525">
            <a:solidFill>
              <a:srgbClr val="FF0000"/>
            </a:solidFill>
            <a:tailEnd type="arrow"/>
          </a:ln>
        </p:spPr>
        <p:style>
          <a:lnRef idx="2">
            <a:schemeClr val="accent5"/>
          </a:lnRef>
          <a:fillRef idx="0">
            <a:schemeClr val="accent5"/>
          </a:fillRef>
          <a:effectRef idx="1">
            <a:schemeClr val="accent5"/>
          </a:effectRef>
          <a:fontRef idx="minor">
            <a:schemeClr val="tx1"/>
          </a:fontRef>
        </p:style>
      </p:cxnSp>
      <p:cxnSp>
        <p:nvCxnSpPr>
          <p:cNvPr id="10" name="Straight Arrow Connector 9"/>
          <p:cNvCxnSpPr>
            <a:endCxn id="33799" idx="0"/>
          </p:cNvCxnSpPr>
          <p:nvPr/>
        </p:nvCxnSpPr>
        <p:spPr bwMode="auto">
          <a:xfrm flipH="1">
            <a:off x="943282" y="1727873"/>
            <a:ext cx="419254" cy="834422"/>
          </a:xfrm>
          <a:prstGeom prst="straightConnector1">
            <a:avLst/>
          </a:prstGeom>
          <a:ln w="9525">
            <a:solidFill>
              <a:schemeClr val="accent6">
                <a:lumMod val="60000"/>
                <a:lumOff val="40000"/>
              </a:schemeClr>
            </a:solidFill>
            <a:tailEnd type="arrow"/>
          </a:ln>
        </p:spPr>
        <p:style>
          <a:lnRef idx="2">
            <a:schemeClr val="accent2"/>
          </a:lnRef>
          <a:fillRef idx="0">
            <a:schemeClr val="accent2"/>
          </a:fillRef>
          <a:effectRef idx="1">
            <a:schemeClr val="accent2"/>
          </a:effectRef>
          <a:fontRef idx="minor">
            <a:schemeClr val="tx1"/>
          </a:fontRef>
        </p:style>
      </p:cxnSp>
      <p:sp>
        <p:nvSpPr>
          <p:cNvPr id="33796" name="TextBox 11"/>
          <p:cNvSpPr txBox="1">
            <a:spLocks noChangeArrowheads="1"/>
          </p:cNvSpPr>
          <p:nvPr/>
        </p:nvSpPr>
        <p:spPr bwMode="auto">
          <a:xfrm>
            <a:off x="3747149" y="1727873"/>
            <a:ext cx="50403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es" sz="1600" b="0" i="0" u="none" dirty="0">
                <a:solidFill>
                  <a:schemeClr val="tx1">
                    <a:lumMod val="65000"/>
                    <a:lumOff val="35000"/>
                  </a:schemeClr>
                </a:solidFill>
              </a:rPr>
              <a:t>La presentación muestra las lecturas gamma a dos escalas simultáneamente o individualmente. </a:t>
            </a:r>
          </a:p>
          <a:p>
            <a:endParaRPr lang="es" altLang="en-US" sz="1600" dirty="0">
              <a:solidFill>
                <a:schemeClr val="tx1">
                  <a:lumMod val="65000"/>
                  <a:lumOff val="35000"/>
                </a:schemeClr>
              </a:solidFill>
            </a:endParaRPr>
          </a:p>
          <a:p>
            <a:pPr algn="l" rtl="0"/>
            <a:r>
              <a:rPr lang="es" sz="1600" b="0" i="0" u="none" dirty="0">
                <a:solidFill>
                  <a:schemeClr val="tx1">
                    <a:lumMod val="65000"/>
                    <a:lumOff val="35000"/>
                  </a:schemeClr>
                </a:solidFill>
              </a:rPr>
              <a:t>Esto permite que un blanco que salte de la escala visible total de la gráfica de escala inferior (</a:t>
            </a:r>
            <a:r>
              <a:rPr lang="es" sz="1600" b="0" i="0" u="none" dirty="0">
                <a:solidFill>
                  <a:schemeClr val="bg2"/>
                </a:solidFill>
              </a:rPr>
              <a:t>azul</a:t>
            </a:r>
            <a:r>
              <a:rPr lang="es" sz="1600" b="0" i="0" u="none" dirty="0">
                <a:solidFill>
                  <a:schemeClr val="tx1">
                    <a:lumMod val="65000"/>
                    <a:lumOff val="35000"/>
                  </a:schemeClr>
                </a:solidFill>
              </a:rPr>
              <a:t>) sea monitoreado por la gráfica de escala mayor (</a:t>
            </a:r>
            <a:r>
              <a:rPr lang="es" sz="1600" b="0" i="0" u="none" dirty="0">
                <a:solidFill>
                  <a:srgbClr val="FF0000"/>
                </a:solidFill>
              </a:rPr>
              <a:t>rojo</a:t>
            </a:r>
            <a:r>
              <a:rPr lang="es" sz="1600" b="0" i="0" u="none" dirty="0">
                <a:solidFill>
                  <a:schemeClr val="tx1">
                    <a:lumMod val="65000"/>
                    <a:lumOff val="35000"/>
                  </a:schemeClr>
                </a:solidFill>
              </a:rPr>
              <a:t>).</a:t>
            </a:r>
          </a:p>
        </p:txBody>
      </p:sp>
      <p:pic>
        <p:nvPicPr>
          <p:cNvPr id="12" name="Picture 5"/>
          <p:cNvPicPr>
            <a:picLocks noChangeAspect="1" noChangeArrowheads="1"/>
          </p:cNvPicPr>
          <p:nvPr/>
        </p:nvPicPr>
        <p:blipFill>
          <a:blip r:embed="rId4"/>
          <a:srcRect/>
          <a:stretch>
            <a:fillRect/>
          </a:stretch>
        </p:blipFill>
        <p:spPr bwMode="auto">
          <a:xfrm>
            <a:off x="4287519" y="3827408"/>
            <a:ext cx="3854093" cy="2040402"/>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229344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Magnetómetros en HYPACK </a:t>
            </a:r>
          </a:p>
        </p:txBody>
      </p:sp>
      <p:sp>
        <p:nvSpPr>
          <p:cNvPr id="4" name="Slide Number Placeholder 3"/>
          <p:cNvSpPr>
            <a:spLocks noGrp="1"/>
          </p:cNvSpPr>
          <p:nvPr>
            <p:ph type="sldNum" sz="quarter" idx="10"/>
          </p:nvPr>
        </p:nvSpPr>
        <p:spPr/>
        <p:txBody>
          <a:bodyPr/>
          <a:lstStyle/>
          <a:p>
            <a:pPr algn="l" rtl="0">
              <a:defRPr/>
            </a:pPr>
            <a:fld id="{A8B2108A-B453-4A3A-909C-35AFF763C168}" type="slidenum">
              <a:rPr/>
              <a:pPr algn="l" rtl="0">
                <a:defRPr/>
              </a:pPr>
              <a:t>72</a:t>
            </a:fld>
            <a:endParaRPr lang="es" dirty="0"/>
          </a:p>
        </p:txBody>
      </p:sp>
      <p:graphicFrame>
        <p:nvGraphicFramePr>
          <p:cNvPr id="5" name="Object 3"/>
          <p:cNvGraphicFramePr>
            <a:graphicFrameLocks noGrp="1" noChangeAspect="1"/>
          </p:cNvGraphicFramePr>
          <p:nvPr>
            <p:ph idx="1"/>
            <p:extLst>
              <p:ext uri="{D42A27DB-BD31-4B8C-83A1-F6EECF244321}">
                <p14:modId xmlns:p14="http://schemas.microsoft.com/office/powerpoint/2010/main" val="3375443084"/>
              </p:ext>
            </p:extLst>
          </p:nvPr>
        </p:nvGraphicFramePr>
        <p:xfrm>
          <a:off x="300059" y="2940360"/>
          <a:ext cx="8376581" cy="3350632"/>
        </p:xfrm>
        <a:graphic>
          <a:graphicData uri="http://schemas.openxmlformats.org/presentationml/2006/ole">
            <mc:AlternateContent xmlns:mc="http://schemas.openxmlformats.org/markup-compatibility/2006">
              <mc:Choice xmlns:v="urn:schemas-microsoft-com:vml" Requires="v">
                <p:oleObj spid="_x0000_s2050" name="Bitmap Image" r:id="rId3" imgW="0" imgH="0" progId="Paint.Picture">
                  <p:embed/>
                </p:oleObj>
              </mc:Choice>
              <mc:Fallback>
                <p:oleObj name="Bitmap Image" r:id="rId3" imgW="0" imgH="0" progId="Paint.Picture">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59" y="2940360"/>
                        <a:ext cx="8376581" cy="33506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3"/>
          <p:cNvPicPr>
            <a:picLocks noChangeAspect="1" noChangeArrowheads="1"/>
          </p:cNvPicPr>
          <p:nvPr/>
        </p:nvPicPr>
        <p:blipFill>
          <a:blip r:embed="rId5"/>
          <a:srcRect/>
          <a:stretch>
            <a:fillRect/>
          </a:stretch>
        </p:blipFill>
        <p:spPr bwMode="auto">
          <a:xfrm>
            <a:off x="4099294" y="1617333"/>
            <a:ext cx="4288371" cy="2028085"/>
          </a:xfrm>
          <a:prstGeom prst="rect">
            <a:avLst/>
          </a:prstGeom>
          <a:ln w="9525">
            <a:solidFill>
              <a:schemeClr val="tx1"/>
            </a:solidFill>
            <a:miter lim="800000"/>
            <a:headEnd/>
            <a:tailEnd/>
          </a:ln>
          <a:effectLst/>
          <a:extLst>
            <a:ext uri="{909E8E84-426E-40DD-AFC4-6F175D3DCCD1}">
              <a14:hiddenFill xmlns:a14="http://schemas.microsoft.com/office/drawing/2010/main">
                <a:solidFill>
                  <a:srgbClr val="00B8FF"/>
                </a:solidFill>
              </a14:hiddenFill>
            </a:ext>
          </a:extLst>
        </p:spPr>
      </p:pic>
      <p:sp>
        <p:nvSpPr>
          <p:cNvPr id="7" name="TextBox 6"/>
          <p:cNvSpPr txBox="1"/>
          <p:nvPr/>
        </p:nvSpPr>
        <p:spPr>
          <a:xfrm>
            <a:off x="300059" y="1140089"/>
            <a:ext cx="3726818" cy="1569660"/>
          </a:xfrm>
          <a:prstGeom prst="rect">
            <a:avLst/>
          </a:prstGeom>
          <a:noFill/>
        </p:spPr>
        <p:txBody>
          <a:bodyPr wrap="square" rtlCol="0">
            <a:spAutoFit/>
          </a:bodyPr>
          <a:lstStyle/>
          <a:p>
            <a:pPr algn="l" rtl="0"/>
            <a:r>
              <a:rPr lang="es" sz="1600" b="0" i="0" u="none" dirty="0">
                <a:solidFill>
                  <a:schemeClr val="tx1">
                    <a:lumMod val="65000"/>
                    <a:lumOff val="35000"/>
                  </a:schemeClr>
                </a:solidFill>
              </a:rPr>
              <a:t>El programa MAGEDIT permite al usuario aplicar correcciones IGRF o basadas en Tierra. </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Blancos son almacenados en la Base de datos de Blancos. </a:t>
            </a:r>
          </a:p>
        </p:txBody>
      </p:sp>
    </p:spTree>
    <p:extLst>
      <p:ext uri="{BB962C8B-B14F-4D97-AF65-F5344CB8AC3E}">
        <p14:creationId xmlns:p14="http://schemas.microsoft.com/office/powerpoint/2010/main" val="37555123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Perfiladores Sub-Bottom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73</a:t>
            </a:fld>
            <a:endParaRPr lang="e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4987" y="3494499"/>
            <a:ext cx="4594627" cy="2909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215610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47663" y="0"/>
            <a:ext cx="8339137" cy="989013"/>
          </a:xfrm>
        </p:spPr>
        <p:txBody>
          <a:bodyPr/>
          <a:lstStyle/>
          <a:p>
            <a:pPr algn="l" rtl="0"/>
            <a:r>
              <a:rPr lang="es" b="0" i="0" u="none">
                <a:latin typeface="Arial" pitchFamily="34" charset="0"/>
                <a:cs typeface="Arial" pitchFamily="34" charset="0"/>
              </a:rPr>
              <a:t>Introducción a Perfiles Sub-Bottom</a:t>
            </a:r>
          </a:p>
        </p:txBody>
      </p:sp>
      <p:sp>
        <p:nvSpPr>
          <p:cNvPr id="3" name="Content Placeholder 2"/>
          <p:cNvSpPr>
            <a:spLocks noGrp="1"/>
          </p:cNvSpPr>
          <p:nvPr>
            <p:ph idx="1"/>
          </p:nvPr>
        </p:nvSpPr>
        <p:spPr>
          <a:xfrm>
            <a:off x="271463" y="1485900"/>
            <a:ext cx="8458200" cy="5210175"/>
          </a:xfrm>
        </p:spPr>
        <p:txBody>
          <a:bodyPr>
            <a:normAutofit/>
          </a:bodyPr>
          <a:lstStyle/>
          <a:p>
            <a:pPr marL="342900" indent="-342900" algn="l" rtl="0">
              <a:buFont typeface="Arial" pitchFamily="34" charset="0"/>
              <a:buChar char="•"/>
              <a:defRPr/>
            </a:pPr>
            <a:r>
              <a:rPr lang="es" b="0" i="0" u="none" dirty="0">
                <a:solidFill>
                  <a:schemeClr val="tx1">
                    <a:lumMod val="65000"/>
                    <a:lumOff val="35000"/>
                  </a:schemeClr>
                </a:solidFill>
              </a:rPr>
              <a:t>Sistemas SBP sons instrumentos de un solo canal usados para </a:t>
            </a:r>
            <a:r>
              <a:rPr lang="es" b="0" i="0" u="sng" dirty="0">
                <a:solidFill>
                  <a:schemeClr val="tx1">
                    <a:lumMod val="65000"/>
                    <a:lumOff val="35000"/>
                  </a:schemeClr>
                </a:solidFill>
              </a:rPr>
              <a:t>perfiles sísmicos de reflexión somera.</a:t>
            </a:r>
          </a:p>
          <a:p>
            <a:pPr algn="l" rtl="0">
              <a:defRPr/>
            </a:pPr>
            <a:endParaRPr lang="es" dirty="0">
              <a:solidFill>
                <a:schemeClr val="tx1">
                  <a:lumMod val="65000"/>
                  <a:lumOff val="35000"/>
                </a:schemeClr>
              </a:solidFill>
            </a:endParaRPr>
          </a:p>
          <a:p>
            <a:pPr marL="342900" indent="-342900" algn="l" rtl="0">
              <a:buFont typeface="Arial" pitchFamily="34" charset="0"/>
              <a:buChar char="•"/>
              <a:defRPr/>
            </a:pPr>
            <a:r>
              <a:rPr lang="es" b="0" i="0" u="none" dirty="0" smtClean="0">
                <a:solidFill>
                  <a:schemeClr val="tx1">
                    <a:lumMod val="65000"/>
                    <a:lumOff val="35000"/>
                  </a:schemeClr>
                </a:solidFill>
              </a:rPr>
              <a:t>SBP </a:t>
            </a:r>
            <a:r>
              <a:rPr lang="es" b="0" i="0" u="none" dirty="0">
                <a:solidFill>
                  <a:schemeClr val="tx1">
                    <a:lumMod val="65000"/>
                    <a:lumOff val="35000"/>
                  </a:schemeClr>
                </a:solidFill>
              </a:rPr>
              <a:t>operan a diferentes frecuencias de transmisión. </a:t>
            </a:r>
          </a:p>
          <a:p>
            <a:pPr algn="l" rtl="0">
              <a:defRPr/>
            </a:pPr>
            <a:endParaRPr lang="es" dirty="0">
              <a:solidFill>
                <a:schemeClr val="tx1">
                  <a:lumMod val="65000"/>
                  <a:lumOff val="35000"/>
                </a:schemeClr>
              </a:solidFill>
            </a:endParaRPr>
          </a:p>
          <a:p>
            <a:pPr marL="342900" indent="-342900" algn="l" rtl="0">
              <a:buFont typeface="Arial" pitchFamily="34" charset="0"/>
              <a:buChar char="•"/>
              <a:defRPr/>
            </a:pPr>
            <a:r>
              <a:rPr lang="es" b="0" i="0" u="none" dirty="0">
                <a:solidFill>
                  <a:schemeClr val="tx1">
                    <a:lumMod val="65000"/>
                    <a:lumOff val="35000"/>
                  </a:schemeClr>
                </a:solidFill>
              </a:rPr>
              <a:t>Los datos interpretados desde estos sistemas SBP incluyen el grosor y la características cuantitativas del sedimento. </a:t>
            </a:r>
          </a:p>
          <a:p>
            <a:pPr marL="342900" indent="-342900" algn="l" rtl="0">
              <a:buFont typeface="Arial" pitchFamily="34" charset="0"/>
              <a:buChar char="•"/>
              <a:defRPr/>
            </a:pPr>
            <a:r>
              <a:rPr lang="es" b="0" i="0" u="none" dirty="0">
                <a:solidFill>
                  <a:schemeClr val="tx1">
                    <a:lumMod val="65000"/>
                    <a:lumOff val="35000"/>
                  </a:schemeClr>
                </a:solidFill>
              </a:rPr>
              <a:t>Usos:</a:t>
            </a:r>
          </a:p>
          <a:p>
            <a:pPr marL="891540" lvl="4" indent="-342900" algn="l" rtl="0">
              <a:buFont typeface="Arial" panose="020B0604020202020204" pitchFamily="34" charset="0"/>
              <a:buChar char="•"/>
              <a:defRPr/>
            </a:pPr>
            <a:r>
              <a:rPr lang="es" sz="1800" b="0" i="0" u="none" dirty="0">
                <a:solidFill>
                  <a:schemeClr val="tx1">
                    <a:lumMod val="65000"/>
                    <a:lumOff val="35000"/>
                  </a:schemeClr>
                </a:solidFill>
              </a:rPr>
              <a:t>Ingeniería y levantamientos geotécnicos de sitios</a:t>
            </a:r>
          </a:p>
          <a:p>
            <a:pPr marL="891540" lvl="4" indent="-342900" algn="l" rtl="0">
              <a:buFont typeface="Arial" panose="020B0604020202020204" pitchFamily="34" charset="0"/>
              <a:buChar char="•"/>
              <a:defRPr/>
            </a:pPr>
            <a:r>
              <a:rPr lang="es" sz="1800" b="0" i="0" u="none" dirty="0">
                <a:solidFill>
                  <a:schemeClr val="tx1">
                    <a:lumMod val="65000"/>
                    <a:lumOff val="35000"/>
                  </a:schemeClr>
                </a:solidFill>
              </a:rPr>
              <a:t>Levantamientos de Energía renovables</a:t>
            </a:r>
          </a:p>
          <a:p>
            <a:pPr marL="891540" lvl="4" indent="-342900" algn="l" rtl="0">
              <a:buFont typeface="Arial" panose="020B0604020202020204" pitchFamily="34" charset="0"/>
              <a:buChar char="•"/>
              <a:defRPr/>
            </a:pPr>
            <a:r>
              <a:rPr lang="es" sz="1800" b="0" i="0" u="none" dirty="0">
                <a:solidFill>
                  <a:schemeClr val="tx1">
                    <a:lumMod val="65000"/>
                    <a:lumOff val="35000"/>
                  </a:schemeClr>
                </a:solidFill>
              </a:rPr>
              <a:t>Estudios de Dragado</a:t>
            </a:r>
          </a:p>
          <a:p>
            <a:pPr marL="891540" lvl="4" indent="-342900" algn="l" rtl="0">
              <a:buFont typeface="Arial" panose="020B0604020202020204" pitchFamily="34" charset="0"/>
              <a:buChar char="•"/>
              <a:defRPr/>
            </a:pPr>
            <a:r>
              <a:rPr lang="es" sz="1800" b="0" i="0" u="none" dirty="0">
                <a:solidFill>
                  <a:schemeClr val="tx1">
                    <a:lumMod val="65000"/>
                    <a:lumOff val="35000"/>
                  </a:schemeClr>
                </a:solidFill>
              </a:rPr>
              <a:t>Exploracion Minera</a:t>
            </a:r>
          </a:p>
          <a:p>
            <a:pPr marL="891540" lvl="4" indent="-342900" algn="l" rtl="0">
              <a:buFont typeface="Arial" panose="020B0604020202020204" pitchFamily="34" charset="0"/>
              <a:buChar char="•"/>
              <a:defRPr/>
            </a:pPr>
            <a:r>
              <a:rPr lang="es" sz="1800" b="0" i="0" u="none" dirty="0">
                <a:solidFill>
                  <a:schemeClr val="tx1">
                    <a:lumMod val="65000"/>
                    <a:lumOff val="35000"/>
                  </a:schemeClr>
                </a:solidFill>
              </a:rPr>
              <a:t>Proyectos de cartografiado de Habitat</a:t>
            </a:r>
          </a:p>
          <a:p>
            <a:pPr marL="754380" lvl="3" indent="-342900" algn="l" rtl="0">
              <a:defRPr/>
            </a:pPr>
            <a:endParaRPr lang="es" dirty="0"/>
          </a:p>
        </p:txBody>
      </p:sp>
      <p:sp>
        <p:nvSpPr>
          <p:cNvPr id="15364" name="Slide Number Placeholder 3"/>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fld id="{7069E78D-742D-4322-9BCD-4E06E5393894}" type="slidenum">
              <a:rPr/>
              <a:pPr algn="l" rtl="0"/>
              <a:t>74</a:t>
            </a:fld>
            <a:endParaRPr lang="es" altLang="en-US"/>
          </a:p>
        </p:txBody>
      </p:sp>
    </p:spTree>
    <p:extLst>
      <p:ext uri="{BB962C8B-B14F-4D97-AF65-F5344CB8AC3E}">
        <p14:creationId xmlns:p14="http://schemas.microsoft.com/office/powerpoint/2010/main" val="13304264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47663" y="0"/>
            <a:ext cx="8339137" cy="989013"/>
          </a:xfrm>
        </p:spPr>
        <p:txBody>
          <a:bodyPr/>
          <a:lstStyle/>
          <a:p>
            <a:pPr algn="l" rtl="0"/>
            <a:r>
              <a:rPr lang="es" b="0" i="0" u="none">
                <a:latin typeface="Arial" pitchFamily="34" charset="0"/>
                <a:cs typeface="Arial" pitchFamily="34" charset="0"/>
              </a:rPr>
              <a:t>Principios de Perfiles Sub-Bottom</a:t>
            </a:r>
          </a:p>
        </p:txBody>
      </p:sp>
      <p:sp>
        <p:nvSpPr>
          <p:cNvPr id="16387" name="Content Placeholder 2"/>
          <p:cNvSpPr>
            <a:spLocks noGrp="1"/>
          </p:cNvSpPr>
          <p:nvPr>
            <p:ph idx="1"/>
          </p:nvPr>
        </p:nvSpPr>
        <p:spPr>
          <a:xfrm>
            <a:off x="330200" y="1273175"/>
            <a:ext cx="8458200" cy="3497263"/>
          </a:xfrm>
        </p:spPr>
        <p:txBody>
          <a:bodyPr/>
          <a:lstStyle/>
          <a:p>
            <a:pPr marL="342900" indent="-342900" algn="l" rtl="0">
              <a:buFont typeface="Arial" pitchFamily="34" charset="0"/>
              <a:buChar char="•"/>
            </a:pPr>
            <a:r>
              <a:rPr lang="es" b="0" i="0" u="none">
                <a:solidFill>
                  <a:schemeClr val="tx1">
                    <a:lumMod val="65000"/>
                    <a:lumOff val="35000"/>
                  </a:schemeClr>
                </a:solidFill>
                <a:latin typeface="Arial" pitchFamily="34" charset="0"/>
                <a:cs typeface="Arial" pitchFamily="34" charset="0"/>
              </a:rPr>
              <a:t>Divididos en dos tipos:</a:t>
            </a:r>
          </a:p>
          <a:p>
            <a:pPr marL="890588" lvl="4" indent="-342900" algn="l" rtl="0">
              <a:buFont typeface="Arial" pitchFamily="34" charset="0"/>
              <a:buChar char="•"/>
            </a:pPr>
            <a:r>
              <a:rPr lang="es" sz="1800" b="0" i="0" u="none">
                <a:solidFill>
                  <a:schemeClr val="tx1">
                    <a:lumMod val="65000"/>
                    <a:lumOff val="35000"/>
                  </a:schemeClr>
                </a:solidFill>
                <a:latin typeface="Arial" pitchFamily="34" charset="0"/>
                <a:cs typeface="Arial" pitchFamily="34" charset="0"/>
              </a:rPr>
              <a:t>Fuente de energía y receptor combinado como en un transducer, o</a:t>
            </a:r>
          </a:p>
          <a:p>
            <a:pPr marL="890588" lvl="4" indent="-342900" algn="l" rtl="0">
              <a:buFont typeface="Arial" pitchFamily="34" charset="0"/>
              <a:buChar char="•"/>
            </a:pPr>
            <a:r>
              <a:rPr lang="es" sz="1800" b="0" i="0" u="none">
                <a:solidFill>
                  <a:schemeClr val="tx1">
                    <a:lumMod val="65000"/>
                    <a:lumOff val="35000"/>
                  </a:schemeClr>
                </a:solidFill>
                <a:latin typeface="Arial" pitchFamily="34" charset="0"/>
                <a:cs typeface="Arial" pitchFamily="34" charset="0"/>
              </a:rPr>
              <a:t>Fuente de sonido &amp; receptor separados (dispositivo de hidrófonos)</a:t>
            </a:r>
          </a:p>
          <a:p>
            <a:pPr marL="342900" indent="-342900" algn="l" rtl="0">
              <a:buFont typeface="Arial" pitchFamily="34" charset="0"/>
              <a:buChar char="•"/>
            </a:pPr>
            <a:r>
              <a:rPr lang="es" b="0" i="0" u="none">
                <a:solidFill>
                  <a:schemeClr val="tx1">
                    <a:lumMod val="65000"/>
                    <a:lumOff val="35000"/>
                  </a:schemeClr>
                </a:solidFill>
                <a:latin typeface="Arial" pitchFamily="34" charset="0"/>
                <a:cs typeface="Arial" pitchFamily="34" charset="0"/>
              </a:rPr>
              <a:t>Energía de sonido transmitida en el agua es reflejada desde el fondo marinno y las capas de sedimento sub-superficiales.  </a:t>
            </a:r>
          </a:p>
          <a:p>
            <a:pPr marL="342900" indent="-342900" algn="l" rtl="0">
              <a:buFont typeface="Arial" pitchFamily="34" charset="0"/>
              <a:buChar char="•"/>
            </a:pPr>
            <a:r>
              <a:rPr lang="es" b="0" i="0" u="none">
                <a:solidFill>
                  <a:schemeClr val="tx1">
                    <a:lumMod val="65000"/>
                    <a:lumOff val="35000"/>
                  </a:schemeClr>
                </a:solidFill>
                <a:latin typeface="Arial" pitchFamily="34" charset="0"/>
                <a:cs typeface="Arial" pitchFamily="34" charset="0"/>
              </a:rPr>
              <a:t>La intensidad de la energía reflejada depende en las diferentes densidades de los sedimentos.</a:t>
            </a:r>
          </a:p>
        </p:txBody>
      </p:sp>
      <p:sp>
        <p:nvSpPr>
          <p:cNvPr id="16388" name="Slide Number Placeholder 3"/>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fld id="{B7ED3234-7805-4E51-A1B9-3074945F0730}" type="slidenum">
              <a:rPr/>
              <a:pPr algn="l" rtl="0"/>
              <a:t>75</a:t>
            </a:fld>
            <a:endParaRPr lang="es" altLang="en-US"/>
          </a:p>
        </p:txBody>
      </p:sp>
      <p:pic>
        <p:nvPicPr>
          <p:cNvPr id="5" name="Picture 4" descr="Deployment of various shallow-water &#10;              sub-bottom profiling systems."/>
          <p:cNvPicPr/>
          <p:nvPr/>
        </p:nvPicPr>
        <p:blipFill>
          <a:blip r:embed="rId2"/>
          <a:srcRect/>
          <a:stretch>
            <a:fillRect/>
          </a:stretch>
        </p:blipFill>
        <p:spPr bwMode="auto">
          <a:xfrm>
            <a:off x="2409825" y="3838575"/>
            <a:ext cx="4086225" cy="2757488"/>
          </a:xfrm>
          <a:prstGeom prst="rect">
            <a:avLst/>
          </a:prstGeom>
          <a:ln w="38100" cap="sq">
            <a:solidFill>
              <a:schemeClr val="tx1">
                <a:lumMod val="65000"/>
                <a:lumOff val="35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044872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47663" y="0"/>
            <a:ext cx="7500937" cy="989013"/>
          </a:xfrm>
        </p:spPr>
        <p:txBody>
          <a:bodyPr/>
          <a:lstStyle/>
          <a:p>
            <a:pPr algn="l" rtl="0"/>
            <a:r>
              <a:rPr lang="es" b="0" i="0" u="none">
                <a:latin typeface="Arial" pitchFamily="34" charset="0"/>
                <a:cs typeface="Arial" pitchFamily="34" charset="0"/>
              </a:rPr>
              <a:t>Tipos de Perfiladores Sub-Bottom</a:t>
            </a:r>
          </a:p>
        </p:txBody>
      </p:sp>
      <p:sp>
        <p:nvSpPr>
          <p:cNvPr id="17411" name="Slide Number Placeholder 3"/>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fld id="{2A84EA5D-DCB9-48D3-A377-C440094D77E5}" type="slidenum">
              <a:rPr/>
              <a:pPr algn="l" rtl="0"/>
              <a:t>76</a:t>
            </a:fld>
            <a:endParaRPr lang="es" altLang="en-US"/>
          </a:p>
        </p:txBody>
      </p:sp>
      <p:graphicFrame>
        <p:nvGraphicFramePr>
          <p:cNvPr id="17412" name="Object 6"/>
          <p:cNvGraphicFramePr>
            <a:graphicFrameLocks noChangeAspect="1"/>
          </p:cNvGraphicFramePr>
          <p:nvPr/>
        </p:nvGraphicFramePr>
        <p:xfrm>
          <a:off x="533400" y="2492375"/>
          <a:ext cx="8153400" cy="3756025"/>
        </p:xfrm>
        <a:graphic>
          <a:graphicData uri="http://schemas.openxmlformats.org/presentationml/2006/ole">
            <mc:AlternateContent xmlns:mc="http://schemas.openxmlformats.org/markup-compatibility/2006">
              <mc:Choice xmlns:v="urn:schemas-microsoft-com:vml" Requires="v">
                <p:oleObj spid="_x0000_s3074" name="Document" r:id="rId4" imgW="6105850" imgH="2813788" progId="Word.Document.12">
                  <p:embed/>
                </p:oleObj>
              </mc:Choice>
              <mc:Fallback>
                <p:oleObj name="Document" r:id="rId4" imgW="6105850" imgH="2813788" progId="Word.Documen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492375"/>
                        <a:ext cx="8153400"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3" name="Text Box 2"/>
          <p:cNvSpPr txBox="1">
            <a:spLocks noChangeArrowheads="1"/>
          </p:cNvSpPr>
          <p:nvPr/>
        </p:nvSpPr>
        <p:spPr bwMode="auto">
          <a:xfrm>
            <a:off x="533400" y="1447800"/>
            <a:ext cx="8610600" cy="685800"/>
          </a:xfrm>
          <a:prstGeom prst="rect">
            <a:avLst/>
          </a:prstGeom>
          <a:noFill/>
          <a:ln w="936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9pPr>
          </a:lstStyle>
          <a:p>
            <a:pPr algn="l" rtl="0" eaLnBrk="1" hangingPunct="1">
              <a:spcAft>
                <a:spcPct val="0"/>
              </a:spcAft>
              <a:buClrTx/>
            </a:pPr>
            <a:r>
              <a:rPr lang="es" sz="1800" b="0" i="0" u="none">
                <a:solidFill>
                  <a:schemeClr val="tx1">
                    <a:lumMod val="65000"/>
                    <a:lumOff val="35000"/>
                  </a:schemeClr>
                </a:solidFill>
              </a:rPr>
              <a:t>Características Acústicas de sistemas perfiladores sub-bottom comúnmente usados.  La profundidad de penetración es relativa a la frecuencia, fuente de energía &amp; naturaleza de la geología del fondo marino.</a:t>
            </a:r>
          </a:p>
        </p:txBody>
      </p:sp>
    </p:spTree>
    <p:extLst>
      <p:ext uri="{BB962C8B-B14F-4D97-AF65-F5344CB8AC3E}">
        <p14:creationId xmlns:p14="http://schemas.microsoft.com/office/powerpoint/2010/main" val="152025408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68202" y="15875"/>
            <a:ext cx="8796337" cy="989013"/>
          </a:xfrm>
        </p:spPr>
        <p:txBody>
          <a:bodyPr/>
          <a:lstStyle/>
          <a:p>
            <a:pPr algn="l" rtl="0"/>
            <a:r>
              <a:rPr lang="es" sz="2400" b="0" i="0" u="none" dirty="0">
                <a:latin typeface="Arial" pitchFamily="34" charset="0"/>
                <a:cs typeface="Arial" pitchFamily="34" charset="0"/>
              </a:rPr>
              <a:t>Recomendaciones de Instalación &amp; configuración del Remolque</a:t>
            </a:r>
          </a:p>
        </p:txBody>
      </p:sp>
      <p:sp>
        <p:nvSpPr>
          <p:cNvPr id="18435" name="Content Placeholder 2"/>
          <p:cNvSpPr>
            <a:spLocks noGrp="1"/>
          </p:cNvSpPr>
          <p:nvPr>
            <p:ph idx="1"/>
          </p:nvPr>
        </p:nvSpPr>
        <p:spPr>
          <a:xfrm>
            <a:off x="228600" y="1322388"/>
            <a:ext cx="8458200" cy="2030412"/>
          </a:xfrm>
        </p:spPr>
        <p:txBody>
          <a:bodyPr>
            <a:normAutofit/>
          </a:bodyPr>
          <a:lstStyle/>
          <a:p>
            <a:pPr marL="342900" indent="-342900" algn="l" rtl="0">
              <a:buFont typeface="Arial" pitchFamily="34" charset="0"/>
              <a:buChar char="•"/>
            </a:pPr>
            <a:r>
              <a:rPr lang="es" sz="1600" b="0" i="0" u="none">
                <a:solidFill>
                  <a:schemeClr val="tx1">
                    <a:lumMod val="65000"/>
                    <a:lumOff val="35000"/>
                  </a:schemeClr>
                </a:solidFill>
                <a:latin typeface="Arial" pitchFamily="34" charset="0"/>
                <a:cs typeface="Arial" pitchFamily="34" charset="0"/>
              </a:rPr>
              <a:t>Montando un perfilador sub-bottom y remolcando la fuente &amp; disposición de hidrófonos correctamente son críticos para adquirir un juego de datos libre de ruido.</a:t>
            </a:r>
          </a:p>
          <a:p>
            <a:pPr marL="342900" indent="-342900" algn="l" rtl="0">
              <a:buFont typeface="Arial" pitchFamily="34" charset="0"/>
              <a:buChar char="•"/>
            </a:pPr>
            <a:r>
              <a:rPr lang="es" sz="1600" b="0" i="0" u="none">
                <a:solidFill>
                  <a:schemeClr val="tx1">
                    <a:lumMod val="65000"/>
                    <a:lumOff val="35000"/>
                  </a:schemeClr>
                </a:solidFill>
                <a:latin typeface="Arial" pitchFamily="34" charset="0"/>
                <a:cs typeface="Arial" pitchFamily="34" charset="0"/>
              </a:rPr>
              <a:t>En sistemas montados en embarcaciones, es importante que los transdúceres esten montados alejados de áreas de potencial ruido o turbulencia.</a:t>
            </a:r>
          </a:p>
          <a:p>
            <a:pPr marL="342900" indent="-342900" algn="l" rtl="0">
              <a:buFont typeface="Arial" pitchFamily="34" charset="0"/>
              <a:buChar char="•"/>
            </a:pPr>
            <a:r>
              <a:rPr lang="es" sz="1600" b="0" i="0" u="none">
                <a:solidFill>
                  <a:schemeClr val="tx1">
                    <a:lumMod val="65000"/>
                    <a:lumOff val="35000"/>
                  </a:schemeClr>
                </a:solidFill>
                <a:latin typeface="Arial" pitchFamily="34" charset="0"/>
                <a:cs typeface="Arial" pitchFamily="34" charset="0"/>
              </a:rPr>
              <a:t>Con sistemas remolcados en superficie, es una buena idea tener la fuente y la disposición de recepción separados de la estela de la propela.  </a:t>
            </a:r>
          </a:p>
        </p:txBody>
      </p:sp>
      <p:sp>
        <p:nvSpPr>
          <p:cNvPr id="18436" name="Slide Number Placeholder 3"/>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fld id="{EEC2B37C-D456-4C23-99AF-D4610051ECB6}" type="slidenum">
              <a:rPr/>
              <a:pPr algn="l" rtl="0"/>
              <a:t>77</a:t>
            </a:fld>
            <a:endParaRPr lang="es" altLang="en-US"/>
          </a:p>
        </p:txBody>
      </p:sp>
      <p:pic>
        <p:nvPicPr>
          <p:cNvPr id="6" name="Picture 5"/>
          <p:cNvPicPr/>
          <p:nvPr/>
        </p:nvPicPr>
        <p:blipFill>
          <a:blip r:embed="rId2"/>
          <a:stretch>
            <a:fillRect/>
          </a:stretch>
        </p:blipFill>
        <p:spPr>
          <a:xfrm>
            <a:off x="1295400" y="3281363"/>
            <a:ext cx="6016625" cy="3357562"/>
          </a:xfrm>
          <a:prstGeom prst="rect">
            <a:avLst/>
          </a:prstGeom>
          <a:ln w="38100" cap="sq">
            <a:solidFill>
              <a:schemeClr val="tx1">
                <a:lumMod val="65000"/>
                <a:lumOff val="35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859492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Sub bottom en HYPACK </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78</a:t>
            </a:fld>
            <a:endParaRPr lang="es"/>
          </a:p>
        </p:txBody>
      </p:sp>
      <p:sp>
        <p:nvSpPr>
          <p:cNvPr id="6" name="Text Box 3"/>
          <p:cNvSpPr txBox="1">
            <a:spLocks noChangeArrowheads="1"/>
          </p:cNvSpPr>
          <p:nvPr/>
        </p:nvSpPr>
        <p:spPr bwMode="auto">
          <a:xfrm>
            <a:off x="6719817" y="2929890"/>
            <a:ext cx="2209800" cy="117475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es" sz="1800" b="0" i="0" u="none">
                <a:solidFill>
                  <a:schemeClr val="tx1">
                    <a:lumMod val="65000"/>
                    <a:lumOff val="35000"/>
                  </a:schemeClr>
                </a:solidFill>
              </a:rPr>
              <a:t>En LEVANTAMIENTO los datos de perfiles sub-bottom son vistos en la Ventana de Datos Desplazable.</a:t>
            </a:r>
          </a:p>
        </p:txBody>
      </p:sp>
      <p:grpSp>
        <p:nvGrpSpPr>
          <p:cNvPr id="7" name="Group 4"/>
          <p:cNvGrpSpPr>
            <a:grpSpLocks noChangeAspect="1"/>
          </p:cNvGrpSpPr>
          <p:nvPr/>
        </p:nvGrpSpPr>
        <p:grpSpPr bwMode="auto">
          <a:xfrm>
            <a:off x="347663" y="1084263"/>
            <a:ext cx="6430966" cy="4824413"/>
            <a:chOff x="219" y="683"/>
            <a:chExt cx="4051" cy="3039"/>
          </a:xfrm>
        </p:grpSpPr>
        <p:sp>
          <p:nvSpPr>
            <p:cNvPr id="8" name="AutoShape 3"/>
            <p:cNvSpPr>
              <a:spLocks noChangeAspect="1" noChangeArrowheads="1" noTextEdit="1"/>
            </p:cNvSpPr>
            <p:nvPr/>
          </p:nvSpPr>
          <p:spPr bwMode="auto">
            <a:xfrm>
              <a:off x="219" y="882"/>
              <a:ext cx="4014" cy="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5"/>
            <p:cNvSpPr>
              <a:spLocks noChangeArrowheads="1"/>
            </p:cNvSpPr>
            <p:nvPr/>
          </p:nvSpPr>
          <p:spPr bwMode="auto">
            <a:xfrm>
              <a:off x="219" y="683"/>
              <a:ext cx="6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 name="Rectangle 6"/>
            <p:cNvSpPr>
              <a:spLocks noChangeArrowheads="1"/>
            </p:cNvSpPr>
            <p:nvPr/>
          </p:nvSpPr>
          <p:spPr bwMode="auto">
            <a:xfrm>
              <a:off x="4178" y="3500"/>
              <a:ext cx="92"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smtClean="0">
                  <a:ln>
                    <a:noFill/>
                  </a:ln>
                  <a:solidFill>
                    <a:srgbClr val="4F81BD"/>
                  </a:solidFill>
                  <a:effectLst/>
                  <a:latin typeface="Cambria" panose="020405030504060302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3" name="Rectangle 9"/>
            <p:cNvSpPr>
              <a:spLocks noChangeArrowheads="1"/>
            </p:cNvSpPr>
            <p:nvPr/>
          </p:nvSpPr>
          <p:spPr bwMode="auto">
            <a:xfrm>
              <a:off x="2401" y="3625"/>
              <a:ext cx="5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5" name="Rectangle 11"/>
            <p:cNvSpPr>
              <a:spLocks noChangeArrowheads="1"/>
            </p:cNvSpPr>
            <p:nvPr/>
          </p:nvSpPr>
          <p:spPr bwMode="auto">
            <a:xfrm>
              <a:off x="3509" y="3625"/>
              <a:ext cx="5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4108"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 y="876"/>
              <a:ext cx="3959" cy="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3"/>
            <p:cNvSpPr>
              <a:spLocks noChangeArrowheads="1"/>
            </p:cNvSpPr>
            <p:nvPr/>
          </p:nvSpPr>
          <p:spPr bwMode="auto">
            <a:xfrm>
              <a:off x="2427" y="1494"/>
              <a:ext cx="1270" cy="173"/>
            </a:xfrm>
            <a:prstGeom prst="rect">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p:cNvSpPr>
              <a:spLocks noChangeArrowheads="1"/>
            </p:cNvSpPr>
            <p:nvPr/>
          </p:nvSpPr>
          <p:spPr bwMode="auto">
            <a:xfrm>
              <a:off x="2491" y="1528"/>
              <a:ext cx="113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Ventana</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r>
                <a:rPr kumimoji="0" lang="en-US" altLang="en-US" sz="1100" b="1" i="0" u="none" strike="noStrike" cap="none" normalizeH="0" baseline="0" dirty="0" err="1" smtClean="0">
                  <a:ln>
                    <a:noFill/>
                  </a:ln>
                  <a:solidFill>
                    <a:srgbClr val="000000"/>
                  </a:solidFill>
                  <a:effectLst/>
                  <a:latin typeface="Arial" panose="020B0604020202020204" pitchFamily="34" charset="0"/>
                </a:rPr>
                <a:t>Datos</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r>
                <a:rPr kumimoji="0" lang="en-US" altLang="en-US" sz="1100" b="1" i="0" u="none" strike="noStrike" cap="none" normalizeH="0" baseline="0" dirty="0" err="1" smtClean="0">
                  <a:ln>
                    <a:noFill/>
                  </a:ln>
                  <a:solidFill>
                    <a:srgbClr val="000000"/>
                  </a:solidFill>
                  <a:effectLst/>
                  <a:latin typeface="Arial" panose="020B0604020202020204" pitchFamily="34" charset="0"/>
                </a:rPr>
                <a:t>Desp;lzable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9" name="Rectangle 16"/>
            <p:cNvSpPr>
              <a:spLocks noChangeArrowheads="1"/>
            </p:cNvSpPr>
            <p:nvPr/>
          </p:nvSpPr>
          <p:spPr bwMode="auto">
            <a:xfrm>
              <a:off x="3408" y="1528"/>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0" name="Freeform 17"/>
            <p:cNvSpPr>
              <a:spLocks noEditPoints="1"/>
            </p:cNvSpPr>
            <p:nvPr/>
          </p:nvSpPr>
          <p:spPr bwMode="auto">
            <a:xfrm>
              <a:off x="3065" y="1109"/>
              <a:ext cx="69" cy="330"/>
            </a:xfrm>
            <a:custGeom>
              <a:avLst/>
              <a:gdLst>
                <a:gd name="T0" fmla="*/ 305 w 543"/>
                <a:gd name="T1" fmla="*/ 0 h 2600"/>
                <a:gd name="T2" fmla="*/ 305 w 543"/>
                <a:gd name="T3" fmla="*/ 2534 h 2600"/>
                <a:gd name="T4" fmla="*/ 238 w 543"/>
                <a:gd name="T5" fmla="*/ 2534 h 2600"/>
                <a:gd name="T6" fmla="*/ 238 w 543"/>
                <a:gd name="T7" fmla="*/ 0 h 2600"/>
                <a:gd name="T8" fmla="*/ 305 w 543"/>
                <a:gd name="T9" fmla="*/ 0 h 2600"/>
                <a:gd name="T10" fmla="*/ 534 w 543"/>
                <a:gd name="T11" fmla="*/ 2151 h 2600"/>
                <a:gd name="T12" fmla="*/ 272 w 543"/>
                <a:gd name="T13" fmla="*/ 2600 h 2600"/>
                <a:gd name="T14" fmla="*/ 10 w 543"/>
                <a:gd name="T15" fmla="*/ 2151 h 2600"/>
                <a:gd name="T16" fmla="*/ 22 w 543"/>
                <a:gd name="T17" fmla="*/ 2105 h 2600"/>
                <a:gd name="T18" fmla="*/ 67 w 543"/>
                <a:gd name="T19" fmla="*/ 2117 h 2600"/>
                <a:gd name="T20" fmla="*/ 301 w 543"/>
                <a:gd name="T21" fmla="*/ 2517 h 2600"/>
                <a:gd name="T22" fmla="*/ 243 w 543"/>
                <a:gd name="T23" fmla="*/ 2517 h 2600"/>
                <a:gd name="T24" fmla="*/ 476 w 543"/>
                <a:gd name="T25" fmla="*/ 2117 h 2600"/>
                <a:gd name="T26" fmla="*/ 522 w 543"/>
                <a:gd name="T27" fmla="*/ 2105 h 2600"/>
                <a:gd name="T28" fmla="*/ 534 w 543"/>
                <a:gd name="T29" fmla="*/ 2151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 h="2600">
                  <a:moveTo>
                    <a:pt x="305" y="0"/>
                  </a:moveTo>
                  <a:lnTo>
                    <a:pt x="305" y="2534"/>
                  </a:lnTo>
                  <a:lnTo>
                    <a:pt x="238" y="2534"/>
                  </a:lnTo>
                  <a:lnTo>
                    <a:pt x="238" y="0"/>
                  </a:lnTo>
                  <a:lnTo>
                    <a:pt x="305" y="0"/>
                  </a:lnTo>
                  <a:close/>
                  <a:moveTo>
                    <a:pt x="534" y="2151"/>
                  </a:moveTo>
                  <a:lnTo>
                    <a:pt x="272" y="2600"/>
                  </a:lnTo>
                  <a:lnTo>
                    <a:pt x="10" y="2151"/>
                  </a:lnTo>
                  <a:cubicBezTo>
                    <a:pt x="0" y="2135"/>
                    <a:pt x="6" y="2114"/>
                    <a:pt x="22" y="2105"/>
                  </a:cubicBezTo>
                  <a:cubicBezTo>
                    <a:pt x="38" y="2096"/>
                    <a:pt x="58" y="2101"/>
                    <a:pt x="67" y="2117"/>
                  </a:cubicBezTo>
                  <a:lnTo>
                    <a:pt x="301" y="2517"/>
                  </a:lnTo>
                  <a:lnTo>
                    <a:pt x="243" y="2517"/>
                  </a:lnTo>
                  <a:lnTo>
                    <a:pt x="476" y="2117"/>
                  </a:lnTo>
                  <a:cubicBezTo>
                    <a:pt x="486" y="2101"/>
                    <a:pt x="506" y="2096"/>
                    <a:pt x="522" y="2105"/>
                  </a:cubicBezTo>
                  <a:cubicBezTo>
                    <a:pt x="538" y="2114"/>
                    <a:pt x="543" y="2135"/>
                    <a:pt x="534" y="2151"/>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Rectangle 18"/>
            <p:cNvSpPr>
              <a:spLocks noChangeArrowheads="1"/>
            </p:cNvSpPr>
            <p:nvPr/>
          </p:nvSpPr>
          <p:spPr bwMode="auto">
            <a:xfrm>
              <a:off x="2867" y="1024"/>
              <a:ext cx="49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anose="020B0604020202020204" pitchFamily="34" charset="0"/>
                </a:rPr>
                <a:t>Bang </a:t>
              </a:r>
              <a:r>
                <a:rPr kumimoji="0" lang="en-US" altLang="en-US" sz="1100" b="1" i="0" u="none" strike="noStrike" cap="none" normalizeH="0" baseline="0" dirty="0" err="1" smtClean="0">
                  <a:ln>
                    <a:noFill/>
                  </a:ln>
                  <a:solidFill>
                    <a:srgbClr val="000000"/>
                  </a:solidFill>
                  <a:effectLst/>
                  <a:latin typeface="Arial" panose="020B0604020202020204" pitchFamily="34" charset="0"/>
                </a:rPr>
                <a:t>Pulso</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22" name="Rectangle 19"/>
            <p:cNvSpPr>
              <a:spLocks noChangeArrowheads="1"/>
            </p:cNvSpPr>
            <p:nvPr/>
          </p:nvSpPr>
          <p:spPr bwMode="auto">
            <a:xfrm>
              <a:off x="3328" y="1024"/>
              <a:ext cx="6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3" name="Freeform 20"/>
            <p:cNvSpPr>
              <a:spLocks noEditPoints="1"/>
            </p:cNvSpPr>
            <p:nvPr/>
          </p:nvSpPr>
          <p:spPr bwMode="auto">
            <a:xfrm>
              <a:off x="3986" y="1109"/>
              <a:ext cx="69" cy="223"/>
            </a:xfrm>
            <a:custGeom>
              <a:avLst/>
              <a:gdLst>
                <a:gd name="T0" fmla="*/ 305 w 543"/>
                <a:gd name="T1" fmla="*/ 0 h 1760"/>
                <a:gd name="T2" fmla="*/ 305 w 543"/>
                <a:gd name="T3" fmla="*/ 1694 h 1760"/>
                <a:gd name="T4" fmla="*/ 238 w 543"/>
                <a:gd name="T5" fmla="*/ 1694 h 1760"/>
                <a:gd name="T6" fmla="*/ 238 w 543"/>
                <a:gd name="T7" fmla="*/ 0 h 1760"/>
                <a:gd name="T8" fmla="*/ 305 w 543"/>
                <a:gd name="T9" fmla="*/ 0 h 1760"/>
                <a:gd name="T10" fmla="*/ 534 w 543"/>
                <a:gd name="T11" fmla="*/ 1311 h 1760"/>
                <a:gd name="T12" fmla="*/ 271 w 543"/>
                <a:gd name="T13" fmla="*/ 1760 h 1760"/>
                <a:gd name="T14" fmla="*/ 9 w 543"/>
                <a:gd name="T15" fmla="*/ 1311 h 1760"/>
                <a:gd name="T16" fmla="*/ 21 w 543"/>
                <a:gd name="T17" fmla="*/ 1265 h 1760"/>
                <a:gd name="T18" fmla="*/ 67 w 543"/>
                <a:gd name="T19" fmla="*/ 1277 h 1760"/>
                <a:gd name="T20" fmla="*/ 300 w 543"/>
                <a:gd name="T21" fmla="*/ 1677 h 1760"/>
                <a:gd name="T22" fmla="*/ 243 w 543"/>
                <a:gd name="T23" fmla="*/ 1677 h 1760"/>
                <a:gd name="T24" fmla="*/ 476 w 543"/>
                <a:gd name="T25" fmla="*/ 1277 h 1760"/>
                <a:gd name="T26" fmla="*/ 522 w 543"/>
                <a:gd name="T27" fmla="*/ 1265 h 1760"/>
                <a:gd name="T28" fmla="*/ 534 w 543"/>
                <a:gd name="T29" fmla="*/ 1311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 h="1760">
                  <a:moveTo>
                    <a:pt x="305" y="0"/>
                  </a:moveTo>
                  <a:lnTo>
                    <a:pt x="305" y="1694"/>
                  </a:lnTo>
                  <a:lnTo>
                    <a:pt x="238" y="1694"/>
                  </a:lnTo>
                  <a:lnTo>
                    <a:pt x="238" y="0"/>
                  </a:lnTo>
                  <a:lnTo>
                    <a:pt x="305" y="0"/>
                  </a:lnTo>
                  <a:close/>
                  <a:moveTo>
                    <a:pt x="534" y="1311"/>
                  </a:moveTo>
                  <a:lnTo>
                    <a:pt x="271" y="1760"/>
                  </a:lnTo>
                  <a:lnTo>
                    <a:pt x="9" y="1311"/>
                  </a:lnTo>
                  <a:cubicBezTo>
                    <a:pt x="0" y="1295"/>
                    <a:pt x="5" y="1274"/>
                    <a:pt x="21" y="1265"/>
                  </a:cubicBezTo>
                  <a:cubicBezTo>
                    <a:pt x="37" y="1256"/>
                    <a:pt x="58" y="1261"/>
                    <a:pt x="67" y="1277"/>
                  </a:cubicBezTo>
                  <a:lnTo>
                    <a:pt x="300" y="1677"/>
                  </a:lnTo>
                  <a:lnTo>
                    <a:pt x="243" y="1677"/>
                  </a:lnTo>
                  <a:lnTo>
                    <a:pt x="476" y="1277"/>
                  </a:lnTo>
                  <a:cubicBezTo>
                    <a:pt x="485" y="1261"/>
                    <a:pt x="506" y="1256"/>
                    <a:pt x="522" y="1265"/>
                  </a:cubicBezTo>
                  <a:cubicBezTo>
                    <a:pt x="537" y="1274"/>
                    <a:pt x="543" y="1295"/>
                    <a:pt x="534" y="1311"/>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Rectangle 21"/>
            <p:cNvSpPr>
              <a:spLocks noChangeArrowheads="1"/>
            </p:cNvSpPr>
            <p:nvPr/>
          </p:nvSpPr>
          <p:spPr bwMode="auto">
            <a:xfrm>
              <a:off x="3473" y="915"/>
              <a:ext cx="64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Ventana</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Amplitud</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r>
                <a:rPr kumimoji="0" lang="en-US" altLang="en-US" sz="1100" b="1" i="0" u="none" strike="noStrike" cap="none" normalizeH="0" baseline="0" dirty="0" err="1" smtClean="0">
                  <a:ln>
                    <a:noFill/>
                  </a:ln>
                  <a:solidFill>
                    <a:srgbClr val="000000"/>
                  </a:solidFill>
                  <a:effectLst/>
                  <a:latin typeface="Arial" panose="020B0604020202020204" pitchFamily="34" charset="0"/>
                </a:rPr>
                <a:t>Señal</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26" name="Rectangle 23"/>
            <p:cNvSpPr>
              <a:spLocks noChangeArrowheads="1"/>
            </p:cNvSpPr>
            <p:nvPr/>
          </p:nvSpPr>
          <p:spPr bwMode="auto">
            <a:xfrm>
              <a:off x="3979" y="1086"/>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Freeform 24"/>
            <p:cNvSpPr>
              <a:spLocks noEditPoints="1"/>
            </p:cNvSpPr>
            <p:nvPr/>
          </p:nvSpPr>
          <p:spPr bwMode="auto">
            <a:xfrm>
              <a:off x="2148" y="1860"/>
              <a:ext cx="69" cy="198"/>
            </a:xfrm>
            <a:custGeom>
              <a:avLst/>
              <a:gdLst>
                <a:gd name="T0" fmla="*/ 609 w 1085"/>
                <a:gd name="T1" fmla="*/ 0 h 3120"/>
                <a:gd name="T2" fmla="*/ 609 w 1085"/>
                <a:gd name="T3" fmla="*/ 2988 h 3120"/>
                <a:gd name="T4" fmla="*/ 476 w 1085"/>
                <a:gd name="T5" fmla="*/ 2988 h 3120"/>
                <a:gd name="T6" fmla="*/ 476 w 1085"/>
                <a:gd name="T7" fmla="*/ 0 h 3120"/>
                <a:gd name="T8" fmla="*/ 609 w 1085"/>
                <a:gd name="T9" fmla="*/ 0 h 3120"/>
                <a:gd name="T10" fmla="*/ 1067 w 1085"/>
                <a:gd name="T11" fmla="*/ 2222 h 3120"/>
                <a:gd name="T12" fmla="*/ 542 w 1085"/>
                <a:gd name="T13" fmla="*/ 3120 h 3120"/>
                <a:gd name="T14" fmla="*/ 18 w 1085"/>
                <a:gd name="T15" fmla="*/ 2222 h 3120"/>
                <a:gd name="T16" fmla="*/ 42 w 1085"/>
                <a:gd name="T17" fmla="*/ 2130 h 3120"/>
                <a:gd name="T18" fmla="*/ 133 w 1085"/>
                <a:gd name="T19" fmla="*/ 2154 h 3120"/>
                <a:gd name="T20" fmla="*/ 600 w 1085"/>
                <a:gd name="T21" fmla="*/ 2954 h 3120"/>
                <a:gd name="T22" fmla="*/ 485 w 1085"/>
                <a:gd name="T23" fmla="*/ 2954 h 3120"/>
                <a:gd name="T24" fmla="*/ 952 w 1085"/>
                <a:gd name="T25" fmla="*/ 2154 h 3120"/>
                <a:gd name="T26" fmla="*/ 1043 w 1085"/>
                <a:gd name="T27" fmla="*/ 2130 h 3120"/>
                <a:gd name="T28" fmla="*/ 1067 w 1085"/>
                <a:gd name="T29" fmla="*/ 2222 h 3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5" h="3120">
                  <a:moveTo>
                    <a:pt x="609" y="0"/>
                  </a:moveTo>
                  <a:lnTo>
                    <a:pt x="609" y="2988"/>
                  </a:lnTo>
                  <a:lnTo>
                    <a:pt x="476" y="2988"/>
                  </a:lnTo>
                  <a:lnTo>
                    <a:pt x="476" y="0"/>
                  </a:lnTo>
                  <a:lnTo>
                    <a:pt x="609" y="0"/>
                  </a:lnTo>
                  <a:close/>
                  <a:moveTo>
                    <a:pt x="1067" y="2222"/>
                  </a:moveTo>
                  <a:lnTo>
                    <a:pt x="542" y="3120"/>
                  </a:lnTo>
                  <a:lnTo>
                    <a:pt x="18" y="2222"/>
                  </a:lnTo>
                  <a:cubicBezTo>
                    <a:pt x="0" y="2190"/>
                    <a:pt x="10" y="2149"/>
                    <a:pt x="42" y="2130"/>
                  </a:cubicBezTo>
                  <a:cubicBezTo>
                    <a:pt x="74" y="2112"/>
                    <a:pt x="115" y="2123"/>
                    <a:pt x="133" y="2154"/>
                  </a:cubicBezTo>
                  <a:lnTo>
                    <a:pt x="600" y="2954"/>
                  </a:lnTo>
                  <a:lnTo>
                    <a:pt x="485" y="2954"/>
                  </a:lnTo>
                  <a:lnTo>
                    <a:pt x="952" y="2154"/>
                  </a:lnTo>
                  <a:cubicBezTo>
                    <a:pt x="970" y="2123"/>
                    <a:pt x="1011" y="2112"/>
                    <a:pt x="1043" y="2130"/>
                  </a:cubicBezTo>
                  <a:cubicBezTo>
                    <a:pt x="1075" y="2149"/>
                    <a:pt x="1085" y="2190"/>
                    <a:pt x="1067" y="2222"/>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Rectangle 25"/>
            <p:cNvSpPr>
              <a:spLocks noChangeArrowheads="1"/>
            </p:cNvSpPr>
            <p:nvPr/>
          </p:nvSpPr>
          <p:spPr bwMode="auto">
            <a:xfrm>
              <a:off x="2039" y="1782"/>
              <a:ext cx="5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b="1" dirty="0" err="1" smtClean="0">
                  <a:solidFill>
                    <a:srgbClr val="000000"/>
                  </a:solidFill>
                </a:rPr>
                <a:t>Lecho</a:t>
              </a:r>
              <a:r>
                <a:rPr lang="en-US" altLang="en-US" sz="1100" b="1" dirty="0" smtClean="0">
                  <a:solidFill>
                    <a:srgbClr val="000000"/>
                  </a:solidFill>
                </a:rPr>
                <a:t> Marino</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29" name="Rectangle 26"/>
            <p:cNvSpPr>
              <a:spLocks noChangeArrowheads="1"/>
            </p:cNvSpPr>
            <p:nvPr/>
          </p:nvSpPr>
          <p:spPr bwMode="auto">
            <a:xfrm>
              <a:off x="2340" y="1782"/>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Freeform 27"/>
            <p:cNvSpPr>
              <a:spLocks noEditPoints="1"/>
            </p:cNvSpPr>
            <p:nvPr/>
          </p:nvSpPr>
          <p:spPr bwMode="auto">
            <a:xfrm>
              <a:off x="3697" y="1890"/>
              <a:ext cx="69" cy="1005"/>
            </a:xfrm>
            <a:custGeom>
              <a:avLst/>
              <a:gdLst>
                <a:gd name="T0" fmla="*/ 305 w 543"/>
                <a:gd name="T1" fmla="*/ 0 h 7920"/>
                <a:gd name="T2" fmla="*/ 305 w 543"/>
                <a:gd name="T3" fmla="*/ 7854 h 7920"/>
                <a:gd name="T4" fmla="*/ 238 w 543"/>
                <a:gd name="T5" fmla="*/ 7854 h 7920"/>
                <a:gd name="T6" fmla="*/ 238 w 543"/>
                <a:gd name="T7" fmla="*/ 0 h 7920"/>
                <a:gd name="T8" fmla="*/ 305 w 543"/>
                <a:gd name="T9" fmla="*/ 0 h 7920"/>
                <a:gd name="T10" fmla="*/ 534 w 543"/>
                <a:gd name="T11" fmla="*/ 7471 h 7920"/>
                <a:gd name="T12" fmla="*/ 271 w 543"/>
                <a:gd name="T13" fmla="*/ 7920 h 7920"/>
                <a:gd name="T14" fmla="*/ 9 w 543"/>
                <a:gd name="T15" fmla="*/ 7471 h 7920"/>
                <a:gd name="T16" fmla="*/ 21 w 543"/>
                <a:gd name="T17" fmla="*/ 7425 h 7920"/>
                <a:gd name="T18" fmla="*/ 67 w 543"/>
                <a:gd name="T19" fmla="*/ 7437 h 7920"/>
                <a:gd name="T20" fmla="*/ 300 w 543"/>
                <a:gd name="T21" fmla="*/ 7837 h 7920"/>
                <a:gd name="T22" fmla="*/ 243 w 543"/>
                <a:gd name="T23" fmla="*/ 7837 h 7920"/>
                <a:gd name="T24" fmla="*/ 476 w 543"/>
                <a:gd name="T25" fmla="*/ 7437 h 7920"/>
                <a:gd name="T26" fmla="*/ 522 w 543"/>
                <a:gd name="T27" fmla="*/ 7425 h 7920"/>
                <a:gd name="T28" fmla="*/ 534 w 543"/>
                <a:gd name="T29" fmla="*/ 7471 h 7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 h="7920">
                  <a:moveTo>
                    <a:pt x="305" y="0"/>
                  </a:moveTo>
                  <a:lnTo>
                    <a:pt x="305" y="7854"/>
                  </a:lnTo>
                  <a:lnTo>
                    <a:pt x="238" y="7854"/>
                  </a:lnTo>
                  <a:lnTo>
                    <a:pt x="238" y="0"/>
                  </a:lnTo>
                  <a:lnTo>
                    <a:pt x="305" y="0"/>
                  </a:lnTo>
                  <a:close/>
                  <a:moveTo>
                    <a:pt x="534" y="7471"/>
                  </a:moveTo>
                  <a:lnTo>
                    <a:pt x="271" y="7920"/>
                  </a:lnTo>
                  <a:lnTo>
                    <a:pt x="9" y="7471"/>
                  </a:lnTo>
                  <a:cubicBezTo>
                    <a:pt x="0" y="7455"/>
                    <a:pt x="5" y="7434"/>
                    <a:pt x="21" y="7425"/>
                  </a:cubicBezTo>
                  <a:cubicBezTo>
                    <a:pt x="37" y="7416"/>
                    <a:pt x="58" y="7421"/>
                    <a:pt x="67" y="7437"/>
                  </a:cubicBezTo>
                  <a:lnTo>
                    <a:pt x="300" y="7837"/>
                  </a:lnTo>
                  <a:lnTo>
                    <a:pt x="243" y="7837"/>
                  </a:lnTo>
                  <a:lnTo>
                    <a:pt x="476" y="7437"/>
                  </a:lnTo>
                  <a:cubicBezTo>
                    <a:pt x="485" y="7421"/>
                    <a:pt x="506" y="7416"/>
                    <a:pt x="522" y="7425"/>
                  </a:cubicBezTo>
                  <a:cubicBezTo>
                    <a:pt x="537" y="7434"/>
                    <a:pt x="543" y="7455"/>
                    <a:pt x="534" y="7471"/>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Rectangle 28"/>
            <p:cNvSpPr>
              <a:spLocks noChangeArrowheads="1"/>
            </p:cNvSpPr>
            <p:nvPr/>
          </p:nvSpPr>
          <p:spPr bwMode="auto">
            <a:xfrm>
              <a:off x="3534" y="1694"/>
              <a:ext cx="36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100" b="1" dirty="0" smtClean="0">
                  <a:solidFill>
                    <a:srgbClr val="000000"/>
                  </a:solidFill>
                </a:rPr>
                <a:t>Primer</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anose="020B0604020202020204" pitchFamily="34" charset="0"/>
                </a:rPr>
                <a:t> </a:t>
              </a:r>
              <a:r>
                <a:rPr kumimoji="0" lang="en-US" altLang="en-US" sz="1100" b="1" i="0" u="none" strike="noStrike" cap="none" normalizeH="0" baseline="0" dirty="0" err="1" smtClean="0">
                  <a:ln>
                    <a:noFill/>
                  </a:ln>
                  <a:solidFill>
                    <a:srgbClr val="000000"/>
                  </a:solidFill>
                  <a:effectLst/>
                  <a:latin typeface="Arial" panose="020B0604020202020204" pitchFamily="34" charset="0"/>
                </a:rPr>
                <a:t>Multiplo</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096" name="Rectangle 29"/>
            <p:cNvSpPr>
              <a:spLocks noChangeArrowheads="1"/>
            </p:cNvSpPr>
            <p:nvPr/>
          </p:nvSpPr>
          <p:spPr bwMode="auto">
            <a:xfrm>
              <a:off x="3906" y="1792"/>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097" name="Freeform 30"/>
            <p:cNvSpPr>
              <a:spLocks noEditPoints="1"/>
            </p:cNvSpPr>
            <p:nvPr/>
          </p:nvSpPr>
          <p:spPr bwMode="auto">
            <a:xfrm>
              <a:off x="2602" y="1960"/>
              <a:ext cx="255" cy="555"/>
            </a:xfrm>
            <a:custGeom>
              <a:avLst/>
              <a:gdLst>
                <a:gd name="T0" fmla="*/ 1950 w 2011"/>
                <a:gd name="T1" fmla="*/ 0 h 4374"/>
                <a:gd name="T2" fmla="*/ 57 w 2011"/>
                <a:gd name="T3" fmla="*/ 4300 h 4374"/>
                <a:gd name="T4" fmla="*/ 118 w 2011"/>
                <a:gd name="T5" fmla="*/ 4327 h 4374"/>
                <a:gd name="T6" fmla="*/ 2011 w 2011"/>
                <a:gd name="T7" fmla="*/ 27 h 4374"/>
                <a:gd name="T8" fmla="*/ 1950 w 2011"/>
                <a:gd name="T9" fmla="*/ 0 h 4374"/>
                <a:gd name="T10" fmla="*/ 2 w 2011"/>
                <a:gd name="T11" fmla="*/ 3857 h 4374"/>
                <a:gd name="T12" fmla="*/ 60 w 2011"/>
                <a:gd name="T13" fmla="*/ 4374 h 4374"/>
                <a:gd name="T14" fmla="*/ 481 w 2011"/>
                <a:gd name="T15" fmla="*/ 4068 h 4374"/>
                <a:gd name="T16" fmla="*/ 489 w 2011"/>
                <a:gd name="T17" fmla="*/ 4022 h 4374"/>
                <a:gd name="T18" fmla="*/ 442 w 2011"/>
                <a:gd name="T19" fmla="*/ 4014 h 4374"/>
                <a:gd name="T20" fmla="*/ 67 w 2011"/>
                <a:gd name="T21" fmla="*/ 4286 h 4374"/>
                <a:gd name="T22" fmla="*/ 120 w 2011"/>
                <a:gd name="T23" fmla="*/ 4310 h 4374"/>
                <a:gd name="T24" fmla="*/ 68 w 2011"/>
                <a:gd name="T25" fmla="*/ 3849 h 4374"/>
                <a:gd name="T26" fmla="*/ 31 w 2011"/>
                <a:gd name="T27" fmla="*/ 3820 h 4374"/>
                <a:gd name="T28" fmla="*/ 2 w 2011"/>
                <a:gd name="T29" fmla="*/ 3857 h 4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1" h="4374">
                  <a:moveTo>
                    <a:pt x="1950" y="0"/>
                  </a:moveTo>
                  <a:lnTo>
                    <a:pt x="57" y="4300"/>
                  </a:lnTo>
                  <a:lnTo>
                    <a:pt x="118" y="4327"/>
                  </a:lnTo>
                  <a:lnTo>
                    <a:pt x="2011" y="27"/>
                  </a:lnTo>
                  <a:lnTo>
                    <a:pt x="1950" y="0"/>
                  </a:lnTo>
                  <a:close/>
                  <a:moveTo>
                    <a:pt x="2" y="3857"/>
                  </a:moveTo>
                  <a:lnTo>
                    <a:pt x="60" y="4374"/>
                  </a:lnTo>
                  <a:lnTo>
                    <a:pt x="481" y="4068"/>
                  </a:lnTo>
                  <a:cubicBezTo>
                    <a:pt x="496" y="4057"/>
                    <a:pt x="500" y="4037"/>
                    <a:pt x="489" y="4022"/>
                  </a:cubicBezTo>
                  <a:cubicBezTo>
                    <a:pt x="478" y="4007"/>
                    <a:pt x="457" y="4003"/>
                    <a:pt x="442" y="4014"/>
                  </a:cubicBezTo>
                  <a:lnTo>
                    <a:pt x="67" y="4286"/>
                  </a:lnTo>
                  <a:lnTo>
                    <a:pt x="120" y="4310"/>
                  </a:lnTo>
                  <a:lnTo>
                    <a:pt x="68" y="3849"/>
                  </a:lnTo>
                  <a:cubicBezTo>
                    <a:pt x="66" y="3831"/>
                    <a:pt x="49" y="3818"/>
                    <a:pt x="31" y="3820"/>
                  </a:cubicBezTo>
                  <a:cubicBezTo>
                    <a:pt x="13" y="3822"/>
                    <a:pt x="0" y="3839"/>
                    <a:pt x="2" y="3857"/>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98" name="Rectangle 31"/>
            <p:cNvSpPr>
              <a:spLocks noChangeArrowheads="1"/>
            </p:cNvSpPr>
            <p:nvPr/>
          </p:nvSpPr>
          <p:spPr bwMode="auto">
            <a:xfrm>
              <a:off x="2711" y="1735"/>
              <a:ext cx="4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Capas</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Sedimento</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100" name="Rectangle 33"/>
            <p:cNvSpPr>
              <a:spLocks noChangeArrowheads="1"/>
            </p:cNvSpPr>
            <p:nvPr/>
          </p:nvSpPr>
          <p:spPr bwMode="auto">
            <a:xfrm>
              <a:off x="3038" y="1868"/>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101" name="Freeform 34"/>
            <p:cNvSpPr>
              <a:spLocks noEditPoints="1"/>
            </p:cNvSpPr>
            <p:nvPr/>
          </p:nvSpPr>
          <p:spPr bwMode="auto">
            <a:xfrm>
              <a:off x="2910" y="1959"/>
              <a:ext cx="121" cy="175"/>
            </a:xfrm>
            <a:custGeom>
              <a:avLst/>
              <a:gdLst>
                <a:gd name="T0" fmla="*/ 55 w 948"/>
                <a:gd name="T1" fmla="*/ 0 h 1379"/>
                <a:gd name="T2" fmla="*/ 938 w 948"/>
                <a:gd name="T3" fmla="*/ 1305 h 1379"/>
                <a:gd name="T4" fmla="*/ 883 w 948"/>
                <a:gd name="T5" fmla="*/ 1343 h 1379"/>
                <a:gd name="T6" fmla="*/ 0 w 948"/>
                <a:gd name="T7" fmla="*/ 37 h 1379"/>
                <a:gd name="T8" fmla="*/ 55 w 948"/>
                <a:gd name="T9" fmla="*/ 0 h 1379"/>
                <a:gd name="T10" fmla="*/ 913 w 948"/>
                <a:gd name="T11" fmla="*/ 860 h 1379"/>
                <a:gd name="T12" fmla="*/ 948 w 948"/>
                <a:gd name="T13" fmla="*/ 1379 h 1379"/>
                <a:gd name="T14" fmla="*/ 479 w 948"/>
                <a:gd name="T15" fmla="*/ 1154 h 1379"/>
                <a:gd name="T16" fmla="*/ 463 w 948"/>
                <a:gd name="T17" fmla="*/ 1109 h 1379"/>
                <a:gd name="T18" fmla="*/ 508 w 948"/>
                <a:gd name="T19" fmla="*/ 1093 h 1379"/>
                <a:gd name="T20" fmla="*/ 925 w 948"/>
                <a:gd name="T21" fmla="*/ 1294 h 1379"/>
                <a:gd name="T22" fmla="*/ 877 w 948"/>
                <a:gd name="T23" fmla="*/ 1326 h 1379"/>
                <a:gd name="T24" fmla="*/ 846 w 948"/>
                <a:gd name="T25" fmla="*/ 864 h 1379"/>
                <a:gd name="T26" fmla="*/ 877 w 948"/>
                <a:gd name="T27" fmla="*/ 829 h 1379"/>
                <a:gd name="T28" fmla="*/ 913 w 948"/>
                <a:gd name="T29" fmla="*/ 860 h 1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8" h="1379">
                  <a:moveTo>
                    <a:pt x="55" y="0"/>
                  </a:moveTo>
                  <a:lnTo>
                    <a:pt x="938" y="1305"/>
                  </a:lnTo>
                  <a:lnTo>
                    <a:pt x="883" y="1343"/>
                  </a:lnTo>
                  <a:lnTo>
                    <a:pt x="0" y="37"/>
                  </a:lnTo>
                  <a:lnTo>
                    <a:pt x="55" y="0"/>
                  </a:lnTo>
                  <a:close/>
                  <a:moveTo>
                    <a:pt x="913" y="860"/>
                  </a:moveTo>
                  <a:lnTo>
                    <a:pt x="948" y="1379"/>
                  </a:lnTo>
                  <a:lnTo>
                    <a:pt x="479" y="1154"/>
                  </a:lnTo>
                  <a:cubicBezTo>
                    <a:pt x="462" y="1146"/>
                    <a:pt x="455" y="1126"/>
                    <a:pt x="463" y="1109"/>
                  </a:cubicBezTo>
                  <a:cubicBezTo>
                    <a:pt x="471" y="1092"/>
                    <a:pt x="491" y="1085"/>
                    <a:pt x="508" y="1093"/>
                  </a:cubicBezTo>
                  <a:lnTo>
                    <a:pt x="925" y="1294"/>
                  </a:lnTo>
                  <a:lnTo>
                    <a:pt x="877" y="1326"/>
                  </a:lnTo>
                  <a:lnTo>
                    <a:pt x="846" y="864"/>
                  </a:lnTo>
                  <a:cubicBezTo>
                    <a:pt x="845" y="846"/>
                    <a:pt x="859" y="830"/>
                    <a:pt x="877" y="829"/>
                  </a:cubicBezTo>
                  <a:cubicBezTo>
                    <a:pt x="896" y="828"/>
                    <a:pt x="912" y="841"/>
                    <a:pt x="913" y="860"/>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2" name="Freeform 35"/>
            <p:cNvSpPr>
              <a:spLocks noEditPoints="1"/>
            </p:cNvSpPr>
            <p:nvPr/>
          </p:nvSpPr>
          <p:spPr bwMode="auto">
            <a:xfrm>
              <a:off x="2854" y="1961"/>
              <a:ext cx="69" cy="655"/>
            </a:xfrm>
            <a:custGeom>
              <a:avLst/>
              <a:gdLst>
                <a:gd name="T0" fmla="*/ 305 w 543"/>
                <a:gd name="T1" fmla="*/ 0 h 5160"/>
                <a:gd name="T2" fmla="*/ 305 w 543"/>
                <a:gd name="T3" fmla="*/ 5094 h 5160"/>
                <a:gd name="T4" fmla="*/ 238 w 543"/>
                <a:gd name="T5" fmla="*/ 5094 h 5160"/>
                <a:gd name="T6" fmla="*/ 238 w 543"/>
                <a:gd name="T7" fmla="*/ 0 h 5160"/>
                <a:gd name="T8" fmla="*/ 305 w 543"/>
                <a:gd name="T9" fmla="*/ 0 h 5160"/>
                <a:gd name="T10" fmla="*/ 534 w 543"/>
                <a:gd name="T11" fmla="*/ 4711 h 5160"/>
                <a:gd name="T12" fmla="*/ 271 w 543"/>
                <a:gd name="T13" fmla="*/ 5160 h 5160"/>
                <a:gd name="T14" fmla="*/ 9 w 543"/>
                <a:gd name="T15" fmla="*/ 4711 h 5160"/>
                <a:gd name="T16" fmla="*/ 21 w 543"/>
                <a:gd name="T17" fmla="*/ 4665 h 5160"/>
                <a:gd name="T18" fmla="*/ 67 w 543"/>
                <a:gd name="T19" fmla="*/ 4677 h 5160"/>
                <a:gd name="T20" fmla="*/ 300 w 543"/>
                <a:gd name="T21" fmla="*/ 5077 h 5160"/>
                <a:gd name="T22" fmla="*/ 243 w 543"/>
                <a:gd name="T23" fmla="*/ 5077 h 5160"/>
                <a:gd name="T24" fmla="*/ 476 w 543"/>
                <a:gd name="T25" fmla="*/ 4677 h 5160"/>
                <a:gd name="T26" fmla="*/ 522 w 543"/>
                <a:gd name="T27" fmla="*/ 4665 h 5160"/>
                <a:gd name="T28" fmla="*/ 534 w 543"/>
                <a:gd name="T29" fmla="*/ 4711 h 5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 h="5160">
                  <a:moveTo>
                    <a:pt x="305" y="0"/>
                  </a:moveTo>
                  <a:lnTo>
                    <a:pt x="305" y="5094"/>
                  </a:lnTo>
                  <a:lnTo>
                    <a:pt x="238" y="5094"/>
                  </a:lnTo>
                  <a:lnTo>
                    <a:pt x="238" y="0"/>
                  </a:lnTo>
                  <a:lnTo>
                    <a:pt x="305" y="0"/>
                  </a:lnTo>
                  <a:close/>
                  <a:moveTo>
                    <a:pt x="534" y="4711"/>
                  </a:moveTo>
                  <a:lnTo>
                    <a:pt x="271" y="5160"/>
                  </a:lnTo>
                  <a:lnTo>
                    <a:pt x="9" y="4711"/>
                  </a:lnTo>
                  <a:cubicBezTo>
                    <a:pt x="0" y="4695"/>
                    <a:pt x="5" y="4674"/>
                    <a:pt x="21" y="4665"/>
                  </a:cubicBezTo>
                  <a:cubicBezTo>
                    <a:pt x="37" y="4656"/>
                    <a:pt x="58" y="4661"/>
                    <a:pt x="67" y="4677"/>
                  </a:cubicBezTo>
                  <a:lnTo>
                    <a:pt x="300" y="5077"/>
                  </a:lnTo>
                  <a:lnTo>
                    <a:pt x="243" y="5077"/>
                  </a:lnTo>
                  <a:lnTo>
                    <a:pt x="476" y="4677"/>
                  </a:lnTo>
                  <a:cubicBezTo>
                    <a:pt x="485" y="4661"/>
                    <a:pt x="506" y="4656"/>
                    <a:pt x="522" y="4665"/>
                  </a:cubicBezTo>
                  <a:cubicBezTo>
                    <a:pt x="538" y="4674"/>
                    <a:pt x="543" y="4695"/>
                    <a:pt x="534" y="4711"/>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3" name="Rectangle 36"/>
            <p:cNvSpPr>
              <a:spLocks noChangeArrowheads="1"/>
            </p:cNvSpPr>
            <p:nvPr/>
          </p:nvSpPr>
          <p:spPr bwMode="auto">
            <a:xfrm>
              <a:off x="1875" y="1256"/>
              <a:ext cx="308" cy="130"/>
            </a:xfrm>
            <a:prstGeom prst="rect">
              <a:avLst/>
            </a:prstGeom>
            <a:noFill/>
            <a:ln w="26988" cap="flat">
              <a:solidFill>
                <a:srgbClr val="F600F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04" name="Freeform 37"/>
            <p:cNvSpPr>
              <a:spLocks noEditPoints="1"/>
            </p:cNvSpPr>
            <p:nvPr/>
          </p:nvSpPr>
          <p:spPr bwMode="auto">
            <a:xfrm>
              <a:off x="2184" y="1299"/>
              <a:ext cx="215" cy="69"/>
            </a:xfrm>
            <a:custGeom>
              <a:avLst/>
              <a:gdLst>
                <a:gd name="T0" fmla="*/ 1693 w 1693"/>
                <a:gd name="T1" fmla="*/ 238 h 542"/>
                <a:gd name="T2" fmla="*/ 66 w 1693"/>
                <a:gd name="T3" fmla="*/ 238 h 542"/>
                <a:gd name="T4" fmla="*/ 66 w 1693"/>
                <a:gd name="T5" fmla="*/ 304 h 542"/>
                <a:gd name="T6" fmla="*/ 1693 w 1693"/>
                <a:gd name="T7" fmla="*/ 304 h 542"/>
                <a:gd name="T8" fmla="*/ 1693 w 1693"/>
                <a:gd name="T9" fmla="*/ 238 h 542"/>
                <a:gd name="T10" fmla="*/ 449 w 1693"/>
                <a:gd name="T11" fmla="*/ 9 h 542"/>
                <a:gd name="T12" fmla="*/ 0 w 1693"/>
                <a:gd name="T13" fmla="*/ 271 h 542"/>
                <a:gd name="T14" fmla="*/ 449 w 1693"/>
                <a:gd name="T15" fmla="*/ 533 h 542"/>
                <a:gd name="T16" fmla="*/ 495 w 1693"/>
                <a:gd name="T17" fmla="*/ 521 h 542"/>
                <a:gd name="T18" fmla="*/ 483 w 1693"/>
                <a:gd name="T19" fmla="*/ 476 h 542"/>
                <a:gd name="T20" fmla="*/ 83 w 1693"/>
                <a:gd name="T21" fmla="*/ 242 h 542"/>
                <a:gd name="T22" fmla="*/ 83 w 1693"/>
                <a:gd name="T23" fmla="*/ 300 h 542"/>
                <a:gd name="T24" fmla="*/ 483 w 1693"/>
                <a:gd name="T25" fmla="*/ 67 h 542"/>
                <a:gd name="T26" fmla="*/ 495 w 1693"/>
                <a:gd name="T27" fmla="*/ 21 h 542"/>
                <a:gd name="T28" fmla="*/ 449 w 1693"/>
                <a:gd name="T29" fmla="*/ 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3" h="542">
                  <a:moveTo>
                    <a:pt x="1693" y="238"/>
                  </a:moveTo>
                  <a:lnTo>
                    <a:pt x="66" y="238"/>
                  </a:lnTo>
                  <a:lnTo>
                    <a:pt x="66" y="304"/>
                  </a:lnTo>
                  <a:lnTo>
                    <a:pt x="1693" y="304"/>
                  </a:lnTo>
                  <a:lnTo>
                    <a:pt x="1693" y="238"/>
                  </a:lnTo>
                  <a:close/>
                  <a:moveTo>
                    <a:pt x="449" y="9"/>
                  </a:moveTo>
                  <a:lnTo>
                    <a:pt x="0" y="271"/>
                  </a:lnTo>
                  <a:lnTo>
                    <a:pt x="449" y="533"/>
                  </a:lnTo>
                  <a:cubicBezTo>
                    <a:pt x="465" y="542"/>
                    <a:pt x="486" y="537"/>
                    <a:pt x="495" y="521"/>
                  </a:cubicBezTo>
                  <a:cubicBezTo>
                    <a:pt x="504" y="505"/>
                    <a:pt x="499" y="485"/>
                    <a:pt x="483" y="476"/>
                  </a:cubicBezTo>
                  <a:lnTo>
                    <a:pt x="83" y="242"/>
                  </a:lnTo>
                  <a:lnTo>
                    <a:pt x="83" y="300"/>
                  </a:lnTo>
                  <a:lnTo>
                    <a:pt x="483" y="67"/>
                  </a:lnTo>
                  <a:cubicBezTo>
                    <a:pt x="499" y="57"/>
                    <a:pt x="504" y="37"/>
                    <a:pt x="495" y="21"/>
                  </a:cubicBezTo>
                  <a:cubicBezTo>
                    <a:pt x="486" y="5"/>
                    <a:pt x="465" y="0"/>
                    <a:pt x="449" y="9"/>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5" name="Rectangle 38"/>
            <p:cNvSpPr>
              <a:spLocks noChangeArrowheads="1"/>
            </p:cNvSpPr>
            <p:nvPr/>
          </p:nvSpPr>
          <p:spPr bwMode="auto">
            <a:xfrm>
              <a:off x="2460" y="1289"/>
              <a:ext cx="62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Controles</a:t>
              </a:r>
              <a:r>
                <a:rPr kumimoji="0" lang="en-US" altLang="en-US" sz="1100" b="1" i="0" u="none" strike="noStrike" cap="none" normalizeH="0" baseline="0" dirty="0" smtClean="0">
                  <a:ln>
                    <a:noFill/>
                  </a:ln>
                  <a:solidFill>
                    <a:srgbClr val="000000"/>
                  </a:solidFill>
                  <a:effectLst/>
                  <a:latin typeface="Arial" panose="020B0604020202020204" pitchFamily="34" charset="0"/>
                </a:rPr>
                <a:t> SBP</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106" name="Rectangle 39"/>
            <p:cNvSpPr>
              <a:spLocks noChangeArrowheads="1"/>
            </p:cNvSpPr>
            <p:nvPr/>
          </p:nvSpPr>
          <p:spPr bwMode="auto">
            <a:xfrm>
              <a:off x="3005" y="1289"/>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pSp>
      <p:sp>
        <p:nvSpPr>
          <p:cNvPr id="4107" name="TextBox 4106"/>
          <p:cNvSpPr txBox="1"/>
          <p:nvPr/>
        </p:nvSpPr>
        <p:spPr>
          <a:xfrm>
            <a:off x="321834" y="5734231"/>
            <a:ext cx="6372345" cy="253916"/>
          </a:xfrm>
          <a:prstGeom prst="rect">
            <a:avLst/>
          </a:prstGeom>
          <a:noFill/>
        </p:spPr>
        <p:txBody>
          <a:bodyPr wrap="square" rtlCol="0">
            <a:spAutoFit/>
          </a:bodyPr>
          <a:lstStyle/>
          <a:p>
            <a:r>
              <a:rPr lang="en-US" sz="1050" dirty="0" smtClean="0"/>
              <a:t>El </a:t>
            </a:r>
            <a:r>
              <a:rPr lang="en-US" sz="1050" dirty="0" err="1" smtClean="0"/>
              <a:t>programa</a:t>
            </a:r>
            <a:r>
              <a:rPr lang="en-US" sz="1050" dirty="0" smtClean="0"/>
              <a:t> LEVANTAMIENTO </a:t>
            </a:r>
            <a:r>
              <a:rPr lang="en-US" sz="1050" dirty="0" err="1" smtClean="0"/>
              <a:t>mostrando</a:t>
            </a:r>
            <a:r>
              <a:rPr lang="en-US" sz="1050" dirty="0" smtClean="0"/>
              <a:t> </a:t>
            </a:r>
            <a:r>
              <a:rPr lang="en-US" sz="1050" dirty="0" err="1" smtClean="0"/>
              <a:t>ventanas</a:t>
            </a:r>
            <a:r>
              <a:rPr lang="en-US" sz="1050" dirty="0" smtClean="0"/>
              <a:t> del </a:t>
            </a:r>
            <a:r>
              <a:rPr lang="en-US" sz="1050" dirty="0" err="1" smtClean="0"/>
              <a:t>Mapa</a:t>
            </a:r>
            <a:r>
              <a:rPr lang="en-US" sz="1050" dirty="0" smtClean="0"/>
              <a:t>, </a:t>
            </a:r>
            <a:r>
              <a:rPr lang="en-US" sz="1050" dirty="0" err="1" smtClean="0"/>
              <a:t>Datos</a:t>
            </a:r>
            <a:r>
              <a:rPr lang="en-US" sz="1050" dirty="0" smtClean="0"/>
              <a:t> </a:t>
            </a:r>
            <a:r>
              <a:rPr lang="en-US" sz="1050" dirty="0" err="1" smtClean="0"/>
              <a:t>desplazados</a:t>
            </a:r>
            <a:r>
              <a:rPr lang="en-US" sz="1050" dirty="0" smtClean="0"/>
              <a:t> e </a:t>
            </a:r>
            <a:r>
              <a:rPr lang="en-US" sz="1050" dirty="0" err="1" smtClean="0"/>
              <a:t>Indicador</a:t>
            </a:r>
            <a:r>
              <a:rPr lang="en-US" sz="1050" dirty="0" smtClean="0"/>
              <a:t> </a:t>
            </a:r>
            <a:r>
              <a:rPr lang="en-US" sz="1050" dirty="0" err="1" smtClean="0"/>
              <a:t>Izq</a:t>
            </a:r>
            <a:r>
              <a:rPr lang="en-US" sz="1050" dirty="0" smtClean="0"/>
              <a:t>/Der.</a:t>
            </a:r>
            <a:endParaRPr lang="en-US" sz="1050" dirty="0"/>
          </a:p>
        </p:txBody>
      </p:sp>
    </p:spTree>
    <p:extLst>
      <p:ext uri="{BB962C8B-B14F-4D97-AF65-F5344CB8AC3E}">
        <p14:creationId xmlns:p14="http://schemas.microsoft.com/office/powerpoint/2010/main" val="34117497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más nuevas)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5"/>
              </a:rPr>
              <a:t>HYPACK 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1159294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Correcciones GPS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8</a:t>
            </a:fld>
            <a:endParaRPr lang="es"/>
          </a:p>
        </p:txBody>
      </p:sp>
      <p:sp>
        <p:nvSpPr>
          <p:cNvPr id="178" name="TextBox 177"/>
          <p:cNvSpPr txBox="1"/>
          <p:nvPr/>
        </p:nvSpPr>
        <p:spPr>
          <a:xfrm>
            <a:off x="347472" y="1029724"/>
            <a:ext cx="4710597" cy="584775"/>
          </a:xfrm>
          <a:prstGeom prst="rect">
            <a:avLst/>
          </a:prstGeom>
          <a:noFill/>
        </p:spPr>
        <p:txBody>
          <a:bodyPr wrap="square" rtlCol="0">
            <a:spAutoFit/>
          </a:bodyPr>
          <a:lstStyle/>
          <a:p>
            <a:pPr algn="l" rtl="0"/>
            <a:r>
              <a:rPr lang="es" sz="1600" b="0" i="0" u="none" dirty="0">
                <a:solidFill>
                  <a:schemeClr val="tx1">
                    <a:lumMod val="65000"/>
                    <a:lumOff val="35000"/>
                  </a:schemeClr>
                </a:solidFill>
              </a:rPr>
              <a:t>Hay varios métodos para mejorar la ubicación GPS en la embarcación. </a:t>
            </a:r>
          </a:p>
        </p:txBody>
      </p:sp>
      <p:grpSp>
        <p:nvGrpSpPr>
          <p:cNvPr id="182" name="Group 181"/>
          <p:cNvGrpSpPr/>
          <p:nvPr/>
        </p:nvGrpSpPr>
        <p:grpSpPr>
          <a:xfrm>
            <a:off x="147447" y="1811487"/>
            <a:ext cx="8586978" cy="4457510"/>
            <a:chOff x="230749" y="1223757"/>
            <a:chExt cx="8688502" cy="4872053"/>
          </a:xfrm>
        </p:grpSpPr>
        <p:cxnSp>
          <p:nvCxnSpPr>
            <p:cNvPr id="161" name="Straight Arrow Connector 160"/>
            <p:cNvCxnSpPr>
              <a:stCxn id="17" idx="3"/>
            </p:cNvCxnSpPr>
            <p:nvPr/>
          </p:nvCxnSpPr>
          <p:spPr>
            <a:xfrm>
              <a:off x="2144456" y="1397949"/>
              <a:ext cx="5723194" cy="3373674"/>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grpSp>
          <p:nvGrpSpPr>
            <p:cNvPr id="162" name="Group 161"/>
            <p:cNvGrpSpPr/>
            <p:nvPr/>
          </p:nvGrpSpPr>
          <p:grpSpPr>
            <a:xfrm>
              <a:off x="230749" y="3447436"/>
              <a:ext cx="8688502" cy="2648374"/>
              <a:chOff x="347472" y="3549227"/>
              <a:chExt cx="8688502" cy="2648374"/>
            </a:xfrm>
          </p:grpSpPr>
          <p:sp>
            <p:nvSpPr>
              <p:cNvPr id="7" name="Rectangle 6"/>
              <p:cNvSpPr/>
              <p:nvPr/>
            </p:nvSpPr>
            <p:spPr>
              <a:xfrm>
                <a:off x="347472" y="3596641"/>
                <a:ext cx="4145280" cy="2550402"/>
              </a:xfrm>
              <a:prstGeom prst="rect">
                <a:avLst/>
              </a:prstGeom>
              <a:solidFill>
                <a:schemeClr val="bg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dirty="0"/>
              </a:p>
            </p:txBody>
          </p:sp>
          <p:pic>
            <p:nvPicPr>
              <p:cNvPr id="4" name="Picture 3"/>
              <p:cNvPicPr>
                <a:picLocks noChangeAspect="1"/>
              </p:cNvPicPr>
              <p:nvPr/>
            </p:nvPicPr>
            <p:blipFill>
              <a:blip r:embed="rId2"/>
              <a:stretch>
                <a:fillRect/>
              </a:stretch>
            </p:blipFill>
            <p:spPr>
              <a:xfrm>
                <a:off x="705026" y="4239858"/>
                <a:ext cx="1539878" cy="1263967"/>
              </a:xfrm>
              <a:prstGeom prst="rect">
                <a:avLst/>
              </a:prstGeom>
            </p:spPr>
          </p:pic>
          <p:sp>
            <p:nvSpPr>
              <p:cNvPr id="8" name="Freeform 7"/>
              <p:cNvSpPr/>
              <p:nvPr/>
            </p:nvSpPr>
            <p:spPr>
              <a:xfrm>
                <a:off x="3659632" y="3549227"/>
                <a:ext cx="1286933" cy="2648374"/>
              </a:xfrm>
              <a:custGeom>
                <a:avLst/>
                <a:gdLst>
                  <a:gd name="connsiteX0" fmla="*/ 711200 w 1416402"/>
                  <a:gd name="connsiteY0" fmla="*/ 33866 h 2576609"/>
                  <a:gd name="connsiteX1" fmla="*/ 711200 w 1416402"/>
                  <a:gd name="connsiteY1" fmla="*/ 33866 h 2576609"/>
                  <a:gd name="connsiteX2" fmla="*/ 657014 w 1416402"/>
                  <a:gd name="connsiteY2" fmla="*/ 115146 h 2576609"/>
                  <a:gd name="connsiteX3" fmla="*/ 643467 w 1416402"/>
                  <a:gd name="connsiteY3" fmla="*/ 135466 h 2576609"/>
                  <a:gd name="connsiteX4" fmla="*/ 616374 w 1416402"/>
                  <a:gd name="connsiteY4" fmla="*/ 189653 h 2576609"/>
                  <a:gd name="connsiteX5" fmla="*/ 609600 w 1416402"/>
                  <a:gd name="connsiteY5" fmla="*/ 216746 h 2576609"/>
                  <a:gd name="connsiteX6" fmla="*/ 589280 w 1416402"/>
                  <a:gd name="connsiteY6" fmla="*/ 243840 h 2576609"/>
                  <a:gd name="connsiteX7" fmla="*/ 568960 w 1416402"/>
                  <a:gd name="connsiteY7" fmla="*/ 298026 h 2576609"/>
                  <a:gd name="connsiteX8" fmla="*/ 562187 w 1416402"/>
                  <a:gd name="connsiteY8" fmla="*/ 325120 h 2576609"/>
                  <a:gd name="connsiteX9" fmla="*/ 555414 w 1416402"/>
                  <a:gd name="connsiteY9" fmla="*/ 358986 h 2576609"/>
                  <a:gd name="connsiteX10" fmla="*/ 535094 w 1416402"/>
                  <a:gd name="connsiteY10" fmla="*/ 399626 h 2576609"/>
                  <a:gd name="connsiteX11" fmla="*/ 508000 w 1416402"/>
                  <a:gd name="connsiteY11" fmla="*/ 474133 h 2576609"/>
                  <a:gd name="connsiteX12" fmla="*/ 494454 w 1416402"/>
                  <a:gd name="connsiteY12" fmla="*/ 501226 h 2576609"/>
                  <a:gd name="connsiteX13" fmla="*/ 474134 w 1416402"/>
                  <a:gd name="connsiteY13" fmla="*/ 596053 h 2576609"/>
                  <a:gd name="connsiteX14" fmla="*/ 460587 w 1416402"/>
                  <a:gd name="connsiteY14" fmla="*/ 629920 h 2576609"/>
                  <a:gd name="connsiteX15" fmla="*/ 440267 w 1416402"/>
                  <a:gd name="connsiteY15" fmla="*/ 704426 h 2576609"/>
                  <a:gd name="connsiteX16" fmla="*/ 426720 w 1416402"/>
                  <a:gd name="connsiteY16" fmla="*/ 758613 h 2576609"/>
                  <a:gd name="connsiteX17" fmla="*/ 433494 w 1416402"/>
                  <a:gd name="connsiteY17" fmla="*/ 1022773 h 2576609"/>
                  <a:gd name="connsiteX18" fmla="*/ 440267 w 1416402"/>
                  <a:gd name="connsiteY18" fmla="*/ 1070186 h 2576609"/>
                  <a:gd name="connsiteX19" fmla="*/ 419947 w 1416402"/>
                  <a:gd name="connsiteY19" fmla="*/ 1286933 h 2576609"/>
                  <a:gd name="connsiteX20" fmla="*/ 399627 w 1416402"/>
                  <a:gd name="connsiteY20" fmla="*/ 1334346 h 2576609"/>
                  <a:gd name="connsiteX21" fmla="*/ 386080 w 1416402"/>
                  <a:gd name="connsiteY21" fmla="*/ 1368213 h 2576609"/>
                  <a:gd name="connsiteX22" fmla="*/ 352214 w 1416402"/>
                  <a:gd name="connsiteY22" fmla="*/ 1415626 h 2576609"/>
                  <a:gd name="connsiteX23" fmla="*/ 331894 w 1416402"/>
                  <a:gd name="connsiteY23" fmla="*/ 1469813 h 2576609"/>
                  <a:gd name="connsiteX24" fmla="*/ 325120 w 1416402"/>
                  <a:gd name="connsiteY24" fmla="*/ 1496906 h 2576609"/>
                  <a:gd name="connsiteX25" fmla="*/ 318347 w 1416402"/>
                  <a:gd name="connsiteY25" fmla="*/ 1517226 h 2576609"/>
                  <a:gd name="connsiteX26" fmla="*/ 311574 w 1416402"/>
                  <a:gd name="connsiteY26" fmla="*/ 1551093 h 2576609"/>
                  <a:gd name="connsiteX27" fmla="*/ 291254 w 1416402"/>
                  <a:gd name="connsiteY27" fmla="*/ 1598506 h 2576609"/>
                  <a:gd name="connsiteX28" fmla="*/ 284480 w 1416402"/>
                  <a:gd name="connsiteY28" fmla="*/ 1618826 h 2576609"/>
                  <a:gd name="connsiteX29" fmla="*/ 257387 w 1416402"/>
                  <a:gd name="connsiteY29" fmla="*/ 1673013 h 2576609"/>
                  <a:gd name="connsiteX30" fmla="*/ 230294 w 1416402"/>
                  <a:gd name="connsiteY30" fmla="*/ 1713653 h 2576609"/>
                  <a:gd name="connsiteX31" fmla="*/ 209974 w 1416402"/>
                  <a:gd name="connsiteY31" fmla="*/ 1774613 h 2576609"/>
                  <a:gd name="connsiteX32" fmla="*/ 196427 w 1416402"/>
                  <a:gd name="connsiteY32" fmla="*/ 1815253 h 2576609"/>
                  <a:gd name="connsiteX33" fmla="*/ 182880 w 1416402"/>
                  <a:gd name="connsiteY33" fmla="*/ 1855893 h 2576609"/>
                  <a:gd name="connsiteX34" fmla="*/ 155787 w 1416402"/>
                  <a:gd name="connsiteY34" fmla="*/ 1930400 h 2576609"/>
                  <a:gd name="connsiteX35" fmla="*/ 142240 w 1416402"/>
                  <a:gd name="connsiteY35" fmla="*/ 1991360 h 2576609"/>
                  <a:gd name="connsiteX36" fmla="*/ 128694 w 1416402"/>
                  <a:gd name="connsiteY36" fmla="*/ 2065866 h 2576609"/>
                  <a:gd name="connsiteX37" fmla="*/ 108374 w 1416402"/>
                  <a:gd name="connsiteY37" fmla="*/ 2153920 h 2576609"/>
                  <a:gd name="connsiteX38" fmla="*/ 101600 w 1416402"/>
                  <a:gd name="connsiteY38" fmla="*/ 2221653 h 2576609"/>
                  <a:gd name="connsiteX39" fmla="*/ 94827 w 1416402"/>
                  <a:gd name="connsiteY39" fmla="*/ 2241973 h 2576609"/>
                  <a:gd name="connsiteX40" fmla="*/ 88054 w 1416402"/>
                  <a:gd name="connsiteY40" fmla="*/ 2269066 h 2576609"/>
                  <a:gd name="connsiteX41" fmla="*/ 74507 w 1416402"/>
                  <a:gd name="connsiteY41" fmla="*/ 2309706 h 2576609"/>
                  <a:gd name="connsiteX42" fmla="*/ 67734 w 1416402"/>
                  <a:gd name="connsiteY42" fmla="*/ 2330026 h 2576609"/>
                  <a:gd name="connsiteX43" fmla="*/ 60960 w 1416402"/>
                  <a:gd name="connsiteY43" fmla="*/ 2357120 h 2576609"/>
                  <a:gd name="connsiteX44" fmla="*/ 47414 w 1416402"/>
                  <a:gd name="connsiteY44" fmla="*/ 2397760 h 2576609"/>
                  <a:gd name="connsiteX45" fmla="*/ 27094 w 1416402"/>
                  <a:gd name="connsiteY45" fmla="*/ 2458720 h 2576609"/>
                  <a:gd name="connsiteX46" fmla="*/ 13547 w 1416402"/>
                  <a:gd name="connsiteY46" fmla="*/ 2499360 h 2576609"/>
                  <a:gd name="connsiteX47" fmla="*/ 0 w 1416402"/>
                  <a:gd name="connsiteY47" fmla="*/ 2553546 h 2576609"/>
                  <a:gd name="connsiteX48" fmla="*/ 392854 w 1416402"/>
                  <a:gd name="connsiteY48" fmla="*/ 2553546 h 2576609"/>
                  <a:gd name="connsiteX49" fmla="*/ 467360 w 1416402"/>
                  <a:gd name="connsiteY49" fmla="*/ 2546773 h 2576609"/>
                  <a:gd name="connsiteX50" fmla="*/ 1320800 w 1416402"/>
                  <a:gd name="connsiteY50" fmla="*/ 2546773 h 2576609"/>
                  <a:gd name="connsiteX51" fmla="*/ 1341120 w 1416402"/>
                  <a:gd name="connsiteY51" fmla="*/ 2533226 h 2576609"/>
                  <a:gd name="connsiteX52" fmla="*/ 1354667 w 1416402"/>
                  <a:gd name="connsiteY52" fmla="*/ 2492586 h 2576609"/>
                  <a:gd name="connsiteX53" fmla="*/ 1368214 w 1416402"/>
                  <a:gd name="connsiteY53" fmla="*/ 2438400 h 2576609"/>
                  <a:gd name="connsiteX54" fmla="*/ 1374987 w 1416402"/>
                  <a:gd name="connsiteY54" fmla="*/ 2418080 h 2576609"/>
                  <a:gd name="connsiteX55" fmla="*/ 1388534 w 1416402"/>
                  <a:gd name="connsiteY55" fmla="*/ 2343573 h 2576609"/>
                  <a:gd name="connsiteX56" fmla="*/ 1395307 w 1416402"/>
                  <a:gd name="connsiteY56" fmla="*/ 2316480 h 2576609"/>
                  <a:gd name="connsiteX57" fmla="*/ 1408854 w 1416402"/>
                  <a:gd name="connsiteY57" fmla="*/ 2255520 h 2576609"/>
                  <a:gd name="connsiteX58" fmla="*/ 1402080 w 1416402"/>
                  <a:gd name="connsiteY58" fmla="*/ 2018453 h 2576609"/>
                  <a:gd name="connsiteX59" fmla="*/ 1334347 w 1416402"/>
                  <a:gd name="connsiteY59" fmla="*/ 1842346 h 2576609"/>
                  <a:gd name="connsiteX60" fmla="*/ 1307254 w 1416402"/>
                  <a:gd name="connsiteY60" fmla="*/ 1754293 h 2576609"/>
                  <a:gd name="connsiteX61" fmla="*/ 1293707 w 1416402"/>
                  <a:gd name="connsiteY61" fmla="*/ 1713653 h 2576609"/>
                  <a:gd name="connsiteX62" fmla="*/ 1286934 w 1416402"/>
                  <a:gd name="connsiteY62" fmla="*/ 1666240 h 2576609"/>
                  <a:gd name="connsiteX63" fmla="*/ 1280160 w 1416402"/>
                  <a:gd name="connsiteY63" fmla="*/ 1625600 h 2576609"/>
                  <a:gd name="connsiteX64" fmla="*/ 1286934 w 1416402"/>
                  <a:gd name="connsiteY64" fmla="*/ 1232746 h 2576609"/>
                  <a:gd name="connsiteX65" fmla="*/ 1293707 w 1416402"/>
                  <a:gd name="connsiteY65" fmla="*/ 1185333 h 2576609"/>
                  <a:gd name="connsiteX66" fmla="*/ 1300480 w 1416402"/>
                  <a:gd name="connsiteY66" fmla="*/ 1131146 h 2576609"/>
                  <a:gd name="connsiteX67" fmla="*/ 1307254 w 1416402"/>
                  <a:gd name="connsiteY67" fmla="*/ 982133 h 2576609"/>
                  <a:gd name="connsiteX68" fmla="*/ 1320800 w 1416402"/>
                  <a:gd name="connsiteY68" fmla="*/ 860213 h 2576609"/>
                  <a:gd name="connsiteX69" fmla="*/ 1327574 w 1416402"/>
                  <a:gd name="connsiteY69" fmla="*/ 799253 h 2576609"/>
                  <a:gd name="connsiteX70" fmla="*/ 1334347 w 1416402"/>
                  <a:gd name="connsiteY70" fmla="*/ 751840 h 2576609"/>
                  <a:gd name="connsiteX71" fmla="*/ 1341120 w 1416402"/>
                  <a:gd name="connsiteY71" fmla="*/ 670560 h 2576609"/>
                  <a:gd name="connsiteX72" fmla="*/ 1334347 w 1416402"/>
                  <a:gd name="connsiteY72" fmla="*/ 413173 h 2576609"/>
                  <a:gd name="connsiteX73" fmla="*/ 1327574 w 1416402"/>
                  <a:gd name="connsiteY73" fmla="*/ 379306 h 2576609"/>
                  <a:gd name="connsiteX74" fmla="*/ 1320800 w 1416402"/>
                  <a:gd name="connsiteY74" fmla="*/ 338666 h 2576609"/>
                  <a:gd name="connsiteX75" fmla="*/ 1314027 w 1416402"/>
                  <a:gd name="connsiteY75" fmla="*/ 270933 h 2576609"/>
                  <a:gd name="connsiteX76" fmla="*/ 1293707 w 1416402"/>
                  <a:gd name="connsiteY76" fmla="*/ 189653 h 2576609"/>
                  <a:gd name="connsiteX77" fmla="*/ 1286934 w 1416402"/>
                  <a:gd name="connsiteY77" fmla="*/ 155786 h 2576609"/>
                  <a:gd name="connsiteX78" fmla="*/ 1280160 w 1416402"/>
                  <a:gd name="connsiteY78" fmla="*/ 115146 h 2576609"/>
                  <a:gd name="connsiteX79" fmla="*/ 1266614 w 1416402"/>
                  <a:gd name="connsiteY79" fmla="*/ 88053 h 2576609"/>
                  <a:gd name="connsiteX80" fmla="*/ 1253067 w 1416402"/>
                  <a:gd name="connsiteY80" fmla="*/ 67733 h 2576609"/>
                  <a:gd name="connsiteX81" fmla="*/ 1198880 w 1416402"/>
                  <a:gd name="connsiteY81" fmla="*/ 40640 h 2576609"/>
                  <a:gd name="connsiteX82" fmla="*/ 1178560 w 1416402"/>
                  <a:gd name="connsiteY82" fmla="*/ 33866 h 2576609"/>
                  <a:gd name="connsiteX83" fmla="*/ 1158240 w 1416402"/>
                  <a:gd name="connsiteY83" fmla="*/ 20320 h 2576609"/>
                  <a:gd name="connsiteX84" fmla="*/ 1165014 w 1416402"/>
                  <a:gd name="connsiteY84" fmla="*/ 0 h 2576609"/>
                  <a:gd name="connsiteX85" fmla="*/ 826347 w 1416402"/>
                  <a:gd name="connsiteY85" fmla="*/ 54186 h 2576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416402" h="2576609">
                    <a:moveTo>
                      <a:pt x="711200" y="33866"/>
                    </a:moveTo>
                    <a:lnTo>
                      <a:pt x="711200" y="33866"/>
                    </a:lnTo>
                    <a:lnTo>
                      <a:pt x="657014" y="115146"/>
                    </a:lnTo>
                    <a:cubicBezTo>
                      <a:pt x="652498" y="121919"/>
                      <a:pt x="647108" y="128185"/>
                      <a:pt x="643467" y="135466"/>
                    </a:cubicBezTo>
                    <a:cubicBezTo>
                      <a:pt x="634436" y="153528"/>
                      <a:pt x="621272" y="170062"/>
                      <a:pt x="616374" y="189653"/>
                    </a:cubicBezTo>
                    <a:cubicBezTo>
                      <a:pt x="614116" y="198684"/>
                      <a:pt x="613763" y="208420"/>
                      <a:pt x="609600" y="216746"/>
                    </a:cubicBezTo>
                    <a:cubicBezTo>
                      <a:pt x="604551" y="226843"/>
                      <a:pt x="596053" y="234809"/>
                      <a:pt x="589280" y="243840"/>
                    </a:cubicBezTo>
                    <a:cubicBezTo>
                      <a:pt x="571894" y="313387"/>
                      <a:pt x="595526" y="227184"/>
                      <a:pt x="568960" y="298026"/>
                    </a:cubicBezTo>
                    <a:cubicBezTo>
                      <a:pt x="565691" y="306743"/>
                      <a:pt x="564206" y="316032"/>
                      <a:pt x="562187" y="325120"/>
                    </a:cubicBezTo>
                    <a:cubicBezTo>
                      <a:pt x="559690" y="336358"/>
                      <a:pt x="559348" y="348167"/>
                      <a:pt x="555414" y="358986"/>
                    </a:cubicBezTo>
                    <a:cubicBezTo>
                      <a:pt x="550238" y="373220"/>
                      <a:pt x="540919" y="385645"/>
                      <a:pt x="535094" y="399626"/>
                    </a:cubicBezTo>
                    <a:cubicBezTo>
                      <a:pt x="485016" y="519811"/>
                      <a:pt x="554681" y="369099"/>
                      <a:pt x="508000" y="474133"/>
                    </a:cubicBezTo>
                    <a:cubicBezTo>
                      <a:pt x="503899" y="483360"/>
                      <a:pt x="497647" y="491647"/>
                      <a:pt x="494454" y="501226"/>
                    </a:cubicBezTo>
                    <a:cubicBezTo>
                      <a:pt x="456224" y="615916"/>
                      <a:pt x="499718" y="502246"/>
                      <a:pt x="474134" y="596053"/>
                    </a:cubicBezTo>
                    <a:cubicBezTo>
                      <a:pt x="470935" y="607783"/>
                      <a:pt x="464742" y="618493"/>
                      <a:pt x="460587" y="629920"/>
                    </a:cubicBezTo>
                    <a:cubicBezTo>
                      <a:pt x="441112" y="683475"/>
                      <a:pt x="451684" y="654951"/>
                      <a:pt x="440267" y="704426"/>
                    </a:cubicBezTo>
                    <a:cubicBezTo>
                      <a:pt x="436080" y="722567"/>
                      <a:pt x="426720" y="758613"/>
                      <a:pt x="426720" y="758613"/>
                    </a:cubicBezTo>
                    <a:cubicBezTo>
                      <a:pt x="428978" y="846666"/>
                      <a:pt x="429668" y="934774"/>
                      <a:pt x="433494" y="1022773"/>
                    </a:cubicBezTo>
                    <a:cubicBezTo>
                      <a:pt x="434187" y="1038723"/>
                      <a:pt x="440751" y="1054229"/>
                      <a:pt x="440267" y="1070186"/>
                    </a:cubicBezTo>
                    <a:cubicBezTo>
                      <a:pt x="439625" y="1091373"/>
                      <a:pt x="433143" y="1227549"/>
                      <a:pt x="419947" y="1286933"/>
                    </a:cubicBezTo>
                    <a:cubicBezTo>
                      <a:pt x="415309" y="1307803"/>
                      <a:pt x="408832" y="1313636"/>
                      <a:pt x="399627" y="1334346"/>
                    </a:cubicBezTo>
                    <a:cubicBezTo>
                      <a:pt x="394689" y="1345457"/>
                      <a:pt x="391517" y="1357338"/>
                      <a:pt x="386080" y="1368213"/>
                    </a:cubicBezTo>
                    <a:cubicBezTo>
                      <a:pt x="381126" y="1378122"/>
                      <a:pt x="356820" y="1409485"/>
                      <a:pt x="352214" y="1415626"/>
                    </a:cubicBezTo>
                    <a:cubicBezTo>
                      <a:pt x="334827" y="1485170"/>
                      <a:pt x="358458" y="1398976"/>
                      <a:pt x="331894" y="1469813"/>
                    </a:cubicBezTo>
                    <a:cubicBezTo>
                      <a:pt x="328625" y="1478529"/>
                      <a:pt x="327677" y="1487955"/>
                      <a:pt x="325120" y="1496906"/>
                    </a:cubicBezTo>
                    <a:cubicBezTo>
                      <a:pt x="323159" y="1503771"/>
                      <a:pt x="320079" y="1510299"/>
                      <a:pt x="318347" y="1517226"/>
                    </a:cubicBezTo>
                    <a:cubicBezTo>
                      <a:pt x="315555" y="1528395"/>
                      <a:pt x="314366" y="1539924"/>
                      <a:pt x="311574" y="1551093"/>
                    </a:cubicBezTo>
                    <a:cubicBezTo>
                      <a:pt x="305222" y="1576501"/>
                      <a:pt x="302881" y="1571378"/>
                      <a:pt x="291254" y="1598506"/>
                    </a:cubicBezTo>
                    <a:cubicBezTo>
                      <a:pt x="288441" y="1605068"/>
                      <a:pt x="287434" y="1612326"/>
                      <a:pt x="284480" y="1618826"/>
                    </a:cubicBezTo>
                    <a:cubicBezTo>
                      <a:pt x="276124" y="1637210"/>
                      <a:pt x="268589" y="1656210"/>
                      <a:pt x="257387" y="1673013"/>
                    </a:cubicBezTo>
                    <a:cubicBezTo>
                      <a:pt x="248356" y="1686560"/>
                      <a:pt x="237179" y="1698899"/>
                      <a:pt x="230294" y="1713653"/>
                    </a:cubicBezTo>
                    <a:cubicBezTo>
                      <a:pt x="221236" y="1733063"/>
                      <a:pt x="216747" y="1754293"/>
                      <a:pt x="209974" y="1774613"/>
                    </a:cubicBezTo>
                    <a:lnTo>
                      <a:pt x="196427" y="1815253"/>
                    </a:lnTo>
                    <a:cubicBezTo>
                      <a:pt x="191911" y="1828800"/>
                      <a:pt x="186343" y="1842040"/>
                      <a:pt x="182880" y="1855893"/>
                    </a:cubicBezTo>
                    <a:cubicBezTo>
                      <a:pt x="167360" y="1917978"/>
                      <a:pt x="179662" y="1894589"/>
                      <a:pt x="155787" y="1930400"/>
                    </a:cubicBezTo>
                    <a:cubicBezTo>
                      <a:pt x="148542" y="1959382"/>
                      <a:pt x="147971" y="1959841"/>
                      <a:pt x="142240" y="1991360"/>
                    </a:cubicBezTo>
                    <a:cubicBezTo>
                      <a:pt x="138214" y="2013505"/>
                      <a:pt x="134271" y="2043556"/>
                      <a:pt x="128694" y="2065866"/>
                    </a:cubicBezTo>
                    <a:cubicBezTo>
                      <a:pt x="114878" y="2121131"/>
                      <a:pt x="114922" y="2101540"/>
                      <a:pt x="108374" y="2153920"/>
                    </a:cubicBezTo>
                    <a:cubicBezTo>
                      <a:pt x="105560" y="2176435"/>
                      <a:pt x="105050" y="2199227"/>
                      <a:pt x="101600" y="2221653"/>
                    </a:cubicBezTo>
                    <a:cubicBezTo>
                      <a:pt x="100514" y="2228710"/>
                      <a:pt x="96788" y="2235108"/>
                      <a:pt x="94827" y="2241973"/>
                    </a:cubicBezTo>
                    <a:cubicBezTo>
                      <a:pt x="92270" y="2250924"/>
                      <a:pt x="90729" y="2260150"/>
                      <a:pt x="88054" y="2269066"/>
                    </a:cubicBezTo>
                    <a:cubicBezTo>
                      <a:pt x="83951" y="2282743"/>
                      <a:pt x="79023" y="2296159"/>
                      <a:pt x="74507" y="2309706"/>
                    </a:cubicBezTo>
                    <a:cubicBezTo>
                      <a:pt x="72249" y="2316479"/>
                      <a:pt x="69466" y="2323100"/>
                      <a:pt x="67734" y="2330026"/>
                    </a:cubicBezTo>
                    <a:cubicBezTo>
                      <a:pt x="65476" y="2339057"/>
                      <a:pt x="63635" y="2348203"/>
                      <a:pt x="60960" y="2357120"/>
                    </a:cubicBezTo>
                    <a:cubicBezTo>
                      <a:pt x="56857" y="2370797"/>
                      <a:pt x="51930" y="2384213"/>
                      <a:pt x="47414" y="2397760"/>
                    </a:cubicBezTo>
                    <a:lnTo>
                      <a:pt x="27094" y="2458720"/>
                    </a:lnTo>
                    <a:lnTo>
                      <a:pt x="13547" y="2499360"/>
                    </a:lnTo>
                    <a:cubicBezTo>
                      <a:pt x="5374" y="2540227"/>
                      <a:pt x="10415" y="2522305"/>
                      <a:pt x="0" y="2553546"/>
                    </a:cubicBezTo>
                    <a:cubicBezTo>
                      <a:pt x="137416" y="2599356"/>
                      <a:pt x="25835" y="2564668"/>
                      <a:pt x="392854" y="2553546"/>
                    </a:cubicBezTo>
                    <a:cubicBezTo>
                      <a:pt x="417780" y="2552791"/>
                      <a:pt x="442525" y="2549031"/>
                      <a:pt x="467360" y="2546773"/>
                    </a:cubicBezTo>
                    <a:cubicBezTo>
                      <a:pt x="769707" y="2551729"/>
                      <a:pt x="1017272" y="2560164"/>
                      <a:pt x="1320800" y="2546773"/>
                    </a:cubicBezTo>
                    <a:cubicBezTo>
                      <a:pt x="1328933" y="2546414"/>
                      <a:pt x="1334347" y="2537742"/>
                      <a:pt x="1341120" y="2533226"/>
                    </a:cubicBezTo>
                    <a:cubicBezTo>
                      <a:pt x="1345636" y="2519679"/>
                      <a:pt x="1351204" y="2506439"/>
                      <a:pt x="1354667" y="2492586"/>
                    </a:cubicBezTo>
                    <a:cubicBezTo>
                      <a:pt x="1359183" y="2474524"/>
                      <a:pt x="1362327" y="2456063"/>
                      <a:pt x="1368214" y="2438400"/>
                    </a:cubicBezTo>
                    <a:cubicBezTo>
                      <a:pt x="1370472" y="2431627"/>
                      <a:pt x="1373491" y="2425061"/>
                      <a:pt x="1374987" y="2418080"/>
                    </a:cubicBezTo>
                    <a:cubicBezTo>
                      <a:pt x="1380276" y="2393397"/>
                      <a:pt x="1383583" y="2368326"/>
                      <a:pt x="1388534" y="2343573"/>
                    </a:cubicBezTo>
                    <a:cubicBezTo>
                      <a:pt x="1390360" y="2334445"/>
                      <a:pt x="1393481" y="2325608"/>
                      <a:pt x="1395307" y="2316480"/>
                    </a:cubicBezTo>
                    <a:cubicBezTo>
                      <a:pt x="1407226" y="2256881"/>
                      <a:pt x="1395671" y="2295064"/>
                      <a:pt x="1408854" y="2255520"/>
                    </a:cubicBezTo>
                    <a:cubicBezTo>
                      <a:pt x="1416083" y="2161537"/>
                      <a:pt x="1424000" y="2122574"/>
                      <a:pt x="1402080" y="2018453"/>
                    </a:cubicBezTo>
                    <a:cubicBezTo>
                      <a:pt x="1392674" y="1973775"/>
                      <a:pt x="1350700" y="1891404"/>
                      <a:pt x="1334347" y="1842346"/>
                    </a:cubicBezTo>
                    <a:cubicBezTo>
                      <a:pt x="1300425" y="1740582"/>
                      <a:pt x="1342193" y="1867845"/>
                      <a:pt x="1307254" y="1754293"/>
                    </a:cubicBezTo>
                    <a:cubicBezTo>
                      <a:pt x="1303055" y="1740645"/>
                      <a:pt x="1298223" y="1727200"/>
                      <a:pt x="1293707" y="1713653"/>
                    </a:cubicBezTo>
                    <a:cubicBezTo>
                      <a:pt x="1291449" y="1697849"/>
                      <a:pt x="1289362" y="1682019"/>
                      <a:pt x="1286934" y="1666240"/>
                    </a:cubicBezTo>
                    <a:cubicBezTo>
                      <a:pt x="1284846" y="1652666"/>
                      <a:pt x="1280160" y="1639334"/>
                      <a:pt x="1280160" y="1625600"/>
                    </a:cubicBezTo>
                    <a:cubicBezTo>
                      <a:pt x="1280160" y="1494629"/>
                      <a:pt x="1282906" y="1363655"/>
                      <a:pt x="1286934" y="1232746"/>
                    </a:cubicBezTo>
                    <a:cubicBezTo>
                      <a:pt x="1287425" y="1216789"/>
                      <a:pt x="1291597" y="1201158"/>
                      <a:pt x="1293707" y="1185333"/>
                    </a:cubicBezTo>
                    <a:cubicBezTo>
                      <a:pt x="1296113" y="1167290"/>
                      <a:pt x="1298222" y="1149208"/>
                      <a:pt x="1300480" y="1131146"/>
                    </a:cubicBezTo>
                    <a:cubicBezTo>
                      <a:pt x="1302738" y="1081475"/>
                      <a:pt x="1304152" y="1031758"/>
                      <a:pt x="1307254" y="982133"/>
                    </a:cubicBezTo>
                    <a:cubicBezTo>
                      <a:pt x="1309767" y="941920"/>
                      <a:pt x="1316083" y="900307"/>
                      <a:pt x="1320800" y="860213"/>
                    </a:cubicBezTo>
                    <a:cubicBezTo>
                      <a:pt x="1323189" y="839908"/>
                      <a:pt x="1325038" y="819540"/>
                      <a:pt x="1327574" y="799253"/>
                    </a:cubicBezTo>
                    <a:cubicBezTo>
                      <a:pt x="1329554" y="783412"/>
                      <a:pt x="1332676" y="767717"/>
                      <a:pt x="1334347" y="751840"/>
                    </a:cubicBezTo>
                    <a:cubicBezTo>
                      <a:pt x="1337193" y="724802"/>
                      <a:pt x="1338862" y="697653"/>
                      <a:pt x="1341120" y="670560"/>
                    </a:cubicBezTo>
                    <a:cubicBezTo>
                      <a:pt x="1338862" y="584764"/>
                      <a:pt x="1338334" y="498906"/>
                      <a:pt x="1334347" y="413173"/>
                    </a:cubicBezTo>
                    <a:cubicBezTo>
                      <a:pt x="1333812" y="401673"/>
                      <a:pt x="1329633" y="390633"/>
                      <a:pt x="1327574" y="379306"/>
                    </a:cubicBezTo>
                    <a:cubicBezTo>
                      <a:pt x="1325117" y="365794"/>
                      <a:pt x="1322503" y="352294"/>
                      <a:pt x="1320800" y="338666"/>
                    </a:cubicBezTo>
                    <a:cubicBezTo>
                      <a:pt x="1317986" y="316151"/>
                      <a:pt x="1317757" y="293315"/>
                      <a:pt x="1314027" y="270933"/>
                    </a:cubicBezTo>
                    <a:cubicBezTo>
                      <a:pt x="1307255" y="230301"/>
                      <a:pt x="1300479" y="223516"/>
                      <a:pt x="1293707" y="189653"/>
                    </a:cubicBezTo>
                    <a:cubicBezTo>
                      <a:pt x="1291449" y="178364"/>
                      <a:pt x="1288993" y="167113"/>
                      <a:pt x="1286934" y="155786"/>
                    </a:cubicBezTo>
                    <a:cubicBezTo>
                      <a:pt x="1284477" y="142274"/>
                      <a:pt x="1284106" y="128300"/>
                      <a:pt x="1280160" y="115146"/>
                    </a:cubicBezTo>
                    <a:cubicBezTo>
                      <a:pt x="1277259" y="105475"/>
                      <a:pt x="1271623" y="96820"/>
                      <a:pt x="1266614" y="88053"/>
                    </a:cubicBezTo>
                    <a:cubicBezTo>
                      <a:pt x="1262575" y="80985"/>
                      <a:pt x="1258823" y="73489"/>
                      <a:pt x="1253067" y="67733"/>
                    </a:cubicBezTo>
                    <a:cubicBezTo>
                      <a:pt x="1239971" y="54637"/>
                      <a:pt x="1214406" y="46462"/>
                      <a:pt x="1198880" y="40640"/>
                    </a:cubicBezTo>
                    <a:cubicBezTo>
                      <a:pt x="1192195" y="38133"/>
                      <a:pt x="1184946" y="37059"/>
                      <a:pt x="1178560" y="33866"/>
                    </a:cubicBezTo>
                    <a:cubicBezTo>
                      <a:pt x="1171279" y="30225"/>
                      <a:pt x="1165013" y="24835"/>
                      <a:pt x="1158240" y="20320"/>
                    </a:cubicBezTo>
                    <a:lnTo>
                      <a:pt x="1165014" y="0"/>
                    </a:lnTo>
                    <a:lnTo>
                      <a:pt x="826347" y="54186"/>
                    </a:lnTo>
                  </a:path>
                </a:pathLst>
              </a:custGeom>
              <a:solidFill>
                <a:schemeClr val="accent4">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dirty="0"/>
              </a:p>
            </p:txBody>
          </p:sp>
          <p:sp>
            <p:nvSpPr>
              <p:cNvPr id="9" name="Rectangle 8"/>
              <p:cNvSpPr/>
              <p:nvPr/>
            </p:nvSpPr>
            <p:spPr>
              <a:xfrm>
                <a:off x="4680720" y="3560737"/>
                <a:ext cx="4355254" cy="2586305"/>
              </a:xfrm>
              <a:prstGeom prst="rect">
                <a:avLst/>
              </a:prstGeom>
              <a:solidFill>
                <a:schemeClr val="accent4">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grpSp>
        <p:grpSp>
          <p:nvGrpSpPr>
            <p:cNvPr id="14" name="Group 13"/>
            <p:cNvGrpSpPr/>
            <p:nvPr/>
          </p:nvGrpSpPr>
          <p:grpSpPr>
            <a:xfrm>
              <a:off x="904006" y="1786096"/>
              <a:ext cx="317147" cy="257387"/>
              <a:chOff x="705026" y="1910080"/>
              <a:chExt cx="317147" cy="257387"/>
            </a:xfrm>
          </p:grpSpPr>
          <p:sp>
            <p:nvSpPr>
              <p:cNvPr id="11" name="Rectangle 10"/>
              <p:cNvSpPr/>
              <p:nvPr/>
            </p:nvSpPr>
            <p:spPr>
              <a:xfrm>
                <a:off x="705026" y="1910080"/>
                <a:ext cx="94227" cy="25738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2" name="Oval 11"/>
              <p:cNvSpPr/>
              <p:nvPr/>
            </p:nvSpPr>
            <p:spPr>
              <a:xfrm>
                <a:off x="799253" y="1974426"/>
                <a:ext cx="128693" cy="12869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3" name="Rectangle 12"/>
              <p:cNvSpPr/>
              <p:nvPr/>
            </p:nvSpPr>
            <p:spPr>
              <a:xfrm>
                <a:off x="927946" y="1910080"/>
                <a:ext cx="94227" cy="25738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grpSp>
        <p:grpSp>
          <p:nvGrpSpPr>
            <p:cNvPr id="15" name="Group 14"/>
            <p:cNvGrpSpPr/>
            <p:nvPr/>
          </p:nvGrpSpPr>
          <p:grpSpPr>
            <a:xfrm>
              <a:off x="2031382" y="1223757"/>
              <a:ext cx="317147" cy="257387"/>
              <a:chOff x="705026" y="1910080"/>
              <a:chExt cx="317147" cy="257387"/>
            </a:xfrm>
          </p:grpSpPr>
          <p:sp>
            <p:nvSpPr>
              <p:cNvPr id="16" name="Rectangle 15"/>
              <p:cNvSpPr/>
              <p:nvPr/>
            </p:nvSpPr>
            <p:spPr>
              <a:xfrm>
                <a:off x="705026" y="1910080"/>
                <a:ext cx="94227" cy="25738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7" name="Oval 16"/>
              <p:cNvSpPr/>
              <p:nvPr/>
            </p:nvSpPr>
            <p:spPr>
              <a:xfrm>
                <a:off x="799253" y="1974426"/>
                <a:ext cx="128693" cy="12869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8" name="Rectangle 17"/>
              <p:cNvSpPr/>
              <p:nvPr/>
            </p:nvSpPr>
            <p:spPr>
              <a:xfrm>
                <a:off x="927946" y="1910080"/>
                <a:ext cx="94227" cy="25738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grpSp>
        <p:grpSp>
          <p:nvGrpSpPr>
            <p:cNvPr id="19" name="Group 18"/>
            <p:cNvGrpSpPr/>
            <p:nvPr/>
          </p:nvGrpSpPr>
          <p:grpSpPr>
            <a:xfrm>
              <a:off x="3189331" y="2011619"/>
              <a:ext cx="317147" cy="257387"/>
              <a:chOff x="705026" y="1910080"/>
              <a:chExt cx="317147" cy="257387"/>
            </a:xfrm>
          </p:grpSpPr>
          <p:sp>
            <p:nvSpPr>
              <p:cNvPr id="20" name="Rectangle 19"/>
              <p:cNvSpPr/>
              <p:nvPr/>
            </p:nvSpPr>
            <p:spPr>
              <a:xfrm>
                <a:off x="705026" y="1910080"/>
                <a:ext cx="94227" cy="25738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21" name="Oval 20"/>
              <p:cNvSpPr/>
              <p:nvPr/>
            </p:nvSpPr>
            <p:spPr>
              <a:xfrm>
                <a:off x="799253" y="1974426"/>
                <a:ext cx="128693" cy="12869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22" name="Rectangle 21"/>
              <p:cNvSpPr/>
              <p:nvPr/>
            </p:nvSpPr>
            <p:spPr>
              <a:xfrm>
                <a:off x="927946" y="1910080"/>
                <a:ext cx="94227" cy="25738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grpSp>
        <p:grpSp>
          <p:nvGrpSpPr>
            <p:cNvPr id="23" name="Group 22"/>
            <p:cNvGrpSpPr/>
            <p:nvPr/>
          </p:nvGrpSpPr>
          <p:grpSpPr>
            <a:xfrm>
              <a:off x="1428301" y="2375736"/>
              <a:ext cx="317147" cy="257387"/>
              <a:chOff x="705026" y="1910080"/>
              <a:chExt cx="317147" cy="257387"/>
            </a:xfrm>
          </p:grpSpPr>
          <p:sp>
            <p:nvSpPr>
              <p:cNvPr id="24" name="Rectangle 23"/>
              <p:cNvSpPr/>
              <p:nvPr/>
            </p:nvSpPr>
            <p:spPr>
              <a:xfrm>
                <a:off x="705026" y="1910080"/>
                <a:ext cx="94227" cy="25738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25" name="Oval 24"/>
              <p:cNvSpPr/>
              <p:nvPr/>
            </p:nvSpPr>
            <p:spPr>
              <a:xfrm>
                <a:off x="799253" y="1974426"/>
                <a:ext cx="128693" cy="12869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26" name="Rectangle 25"/>
              <p:cNvSpPr/>
              <p:nvPr/>
            </p:nvSpPr>
            <p:spPr>
              <a:xfrm>
                <a:off x="927946" y="1910080"/>
                <a:ext cx="94227" cy="25738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grpSp>
        <p:cxnSp>
          <p:nvCxnSpPr>
            <p:cNvPr id="28" name="Straight Arrow Connector 27"/>
            <p:cNvCxnSpPr>
              <a:stCxn id="12" idx="4"/>
            </p:cNvCxnSpPr>
            <p:nvPr/>
          </p:nvCxnSpPr>
          <p:spPr>
            <a:xfrm>
              <a:off x="1062580" y="1979135"/>
              <a:ext cx="412385" cy="2523592"/>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25" idx="4"/>
            </p:cNvCxnSpPr>
            <p:nvPr/>
          </p:nvCxnSpPr>
          <p:spPr>
            <a:xfrm flipH="1">
              <a:off x="1464610" y="2568775"/>
              <a:ext cx="122265" cy="1859485"/>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a:stCxn id="17" idx="4"/>
            </p:cNvCxnSpPr>
            <p:nvPr/>
          </p:nvCxnSpPr>
          <p:spPr>
            <a:xfrm flipH="1">
              <a:off x="1492647" y="1416796"/>
              <a:ext cx="697309" cy="3085931"/>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flipH="1">
              <a:off x="1491026" y="2204658"/>
              <a:ext cx="1858831" cy="2244193"/>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grpSp>
          <p:nvGrpSpPr>
            <p:cNvPr id="49" name="Group 48"/>
            <p:cNvGrpSpPr/>
            <p:nvPr/>
          </p:nvGrpSpPr>
          <p:grpSpPr>
            <a:xfrm>
              <a:off x="4344992" y="3770087"/>
              <a:ext cx="253012" cy="370113"/>
              <a:chOff x="4344992" y="3770087"/>
              <a:chExt cx="253012" cy="370113"/>
            </a:xfrm>
          </p:grpSpPr>
          <p:sp>
            <p:nvSpPr>
              <p:cNvPr id="40" name="Oval 39"/>
              <p:cNvSpPr/>
              <p:nvPr/>
            </p:nvSpPr>
            <p:spPr>
              <a:xfrm>
                <a:off x="4409977" y="3770087"/>
                <a:ext cx="119084" cy="159657"/>
              </a:xfrm>
              <a:prstGeom prst="ellipse">
                <a:avLst/>
              </a:prstGeom>
              <a:solidFill>
                <a:schemeClr val="bg2"/>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41" name="Rectangle 40"/>
              <p:cNvSpPr/>
              <p:nvPr/>
            </p:nvSpPr>
            <p:spPr>
              <a:xfrm>
                <a:off x="4447056" y="3922486"/>
                <a:ext cx="45719" cy="90714"/>
              </a:xfrm>
              <a:prstGeom prst="rect">
                <a:avLst/>
              </a:prstGeom>
              <a:solidFill>
                <a:schemeClr val="bg2"/>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43" name="Straight Connector 42"/>
              <p:cNvCxnSpPr/>
              <p:nvPr/>
            </p:nvCxnSpPr>
            <p:spPr>
              <a:xfrm flipH="1">
                <a:off x="4344992" y="4013200"/>
                <a:ext cx="100512" cy="127000"/>
              </a:xfrm>
              <a:prstGeom prst="line">
                <a:avLst/>
              </a:prstGeom>
              <a:ln w="9525">
                <a:solidFill>
                  <a:schemeClr val="bg2"/>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flipV="1">
                <a:off x="4492775" y="4013200"/>
                <a:ext cx="105229" cy="127000"/>
              </a:xfrm>
              <a:prstGeom prst="line">
                <a:avLst/>
              </a:prstGeom>
              <a:ln w="9525">
                <a:solidFill>
                  <a:schemeClr val="bg2"/>
                </a:solidFill>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a:stCxn id="41" idx="2"/>
              </p:cNvCxnSpPr>
              <p:nvPr/>
            </p:nvCxnSpPr>
            <p:spPr>
              <a:xfrm flipH="1">
                <a:off x="4469519" y="4013200"/>
                <a:ext cx="397" cy="12700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50" name="TextBox 49"/>
            <p:cNvSpPr txBox="1"/>
            <p:nvPr/>
          </p:nvSpPr>
          <p:spPr>
            <a:xfrm>
              <a:off x="4001666" y="4183914"/>
              <a:ext cx="1197764" cy="246221"/>
            </a:xfrm>
            <a:prstGeom prst="rect">
              <a:avLst/>
            </a:prstGeom>
            <a:noFill/>
          </p:spPr>
          <p:txBody>
            <a:bodyPr wrap="none" rtlCol="0">
              <a:spAutoFit/>
            </a:bodyPr>
            <a:lstStyle/>
            <a:p>
              <a:pPr algn="l" rtl="0"/>
              <a:r>
                <a:rPr lang="es" sz="1000" b="0" i="0" u="none">
                  <a:solidFill>
                    <a:schemeClr val="tx1">
                      <a:lumMod val="65000"/>
                      <a:lumOff val="35000"/>
                    </a:schemeClr>
                  </a:solidFill>
                </a:rPr>
                <a:t>Estación Base RTK</a:t>
              </a:r>
            </a:p>
          </p:txBody>
        </p:sp>
        <p:cxnSp>
          <p:nvCxnSpPr>
            <p:cNvPr id="57" name="Straight Arrow Connector 56"/>
            <p:cNvCxnSpPr>
              <a:stCxn id="21" idx="4"/>
              <a:endCxn id="40" idx="2"/>
            </p:cNvCxnSpPr>
            <p:nvPr/>
          </p:nvCxnSpPr>
          <p:spPr>
            <a:xfrm>
              <a:off x="3347905" y="2204658"/>
              <a:ext cx="1062072" cy="1645258"/>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a:stCxn id="17" idx="4"/>
              <a:endCxn id="40" idx="2"/>
            </p:cNvCxnSpPr>
            <p:nvPr/>
          </p:nvCxnSpPr>
          <p:spPr>
            <a:xfrm>
              <a:off x="2189956" y="1416796"/>
              <a:ext cx="2220021" cy="2433120"/>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a:stCxn id="25" idx="4"/>
              <a:endCxn id="40" idx="2"/>
            </p:cNvCxnSpPr>
            <p:nvPr/>
          </p:nvCxnSpPr>
          <p:spPr>
            <a:xfrm>
              <a:off x="1586875" y="2568775"/>
              <a:ext cx="2823102" cy="1281141"/>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66" name="Straight Arrow Connector 65"/>
            <p:cNvCxnSpPr>
              <a:stCxn id="12" idx="4"/>
              <a:endCxn id="40" idx="2"/>
            </p:cNvCxnSpPr>
            <p:nvPr/>
          </p:nvCxnSpPr>
          <p:spPr>
            <a:xfrm>
              <a:off x="1062580" y="1979135"/>
              <a:ext cx="3347397" cy="1870781"/>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72" name="Straight Arrow Connector 71"/>
            <p:cNvCxnSpPr/>
            <p:nvPr/>
          </p:nvCxnSpPr>
          <p:spPr>
            <a:xfrm flipH="1">
              <a:off x="1585323" y="3839531"/>
              <a:ext cx="2771962" cy="609320"/>
            </a:xfrm>
            <a:prstGeom prst="straightConnector1">
              <a:avLst/>
            </a:prstGeom>
            <a:ln>
              <a:solidFill>
                <a:schemeClr val="bg2"/>
              </a:solidFill>
              <a:prstDash val="dashDot"/>
              <a:tailEnd type="triangle"/>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a:off x="7867650" y="4991100"/>
              <a:ext cx="171450" cy="0"/>
            </a:xfrm>
            <a:prstGeom prst="line">
              <a:avLst/>
            </a:prstGeom>
            <a:ln w="12700">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85" name="Freeform 84"/>
            <p:cNvSpPr/>
            <p:nvPr/>
          </p:nvSpPr>
          <p:spPr>
            <a:xfrm rot="20967727">
              <a:off x="7494954" y="5776653"/>
              <a:ext cx="781538" cy="44939"/>
            </a:xfrm>
            <a:custGeom>
              <a:avLst/>
              <a:gdLst>
                <a:gd name="connsiteX0" fmla="*/ 0 w 781538"/>
                <a:gd name="connsiteY0" fmla="*/ 44939 h 44939"/>
                <a:gd name="connsiteX1" fmla="*/ 11723 w 781538"/>
                <a:gd name="connsiteY1" fmla="*/ 39077 h 44939"/>
                <a:gd name="connsiteX2" fmla="*/ 23446 w 781538"/>
                <a:gd name="connsiteY2" fmla="*/ 31262 h 44939"/>
                <a:gd name="connsiteX3" fmla="*/ 29307 w 781538"/>
                <a:gd name="connsiteY3" fmla="*/ 29308 h 44939"/>
                <a:gd name="connsiteX4" fmla="*/ 41030 w 781538"/>
                <a:gd name="connsiteY4" fmla="*/ 21493 h 44939"/>
                <a:gd name="connsiteX5" fmla="*/ 54707 w 781538"/>
                <a:gd name="connsiteY5" fmla="*/ 17585 h 44939"/>
                <a:gd name="connsiteX6" fmla="*/ 64477 w 781538"/>
                <a:gd name="connsiteY6" fmla="*/ 15631 h 44939"/>
                <a:gd name="connsiteX7" fmla="*/ 76200 w 781538"/>
                <a:gd name="connsiteY7" fmla="*/ 11723 h 44939"/>
                <a:gd name="connsiteX8" fmla="*/ 84015 w 781538"/>
                <a:gd name="connsiteY8" fmla="*/ 9770 h 44939"/>
                <a:gd name="connsiteX9" fmla="*/ 97692 w 781538"/>
                <a:gd name="connsiteY9" fmla="*/ 5862 h 44939"/>
                <a:gd name="connsiteX10" fmla="*/ 109415 w 781538"/>
                <a:gd name="connsiteY10" fmla="*/ 3908 h 44939"/>
                <a:gd name="connsiteX11" fmla="*/ 168030 w 781538"/>
                <a:gd name="connsiteY11" fmla="*/ 5862 h 44939"/>
                <a:gd name="connsiteX12" fmla="*/ 183661 w 781538"/>
                <a:gd name="connsiteY12" fmla="*/ 9770 h 44939"/>
                <a:gd name="connsiteX13" fmla="*/ 191477 w 781538"/>
                <a:gd name="connsiteY13" fmla="*/ 11723 h 44939"/>
                <a:gd name="connsiteX14" fmla="*/ 203200 w 781538"/>
                <a:gd name="connsiteY14" fmla="*/ 19539 h 44939"/>
                <a:gd name="connsiteX15" fmla="*/ 216877 w 781538"/>
                <a:gd name="connsiteY15" fmla="*/ 25400 h 44939"/>
                <a:gd name="connsiteX16" fmla="*/ 222738 w 781538"/>
                <a:gd name="connsiteY16" fmla="*/ 29308 h 44939"/>
                <a:gd name="connsiteX17" fmla="*/ 236415 w 781538"/>
                <a:gd name="connsiteY17" fmla="*/ 33216 h 44939"/>
                <a:gd name="connsiteX18" fmla="*/ 261815 w 781538"/>
                <a:gd name="connsiteY18" fmla="*/ 35170 h 44939"/>
                <a:gd name="connsiteX19" fmla="*/ 398584 w 781538"/>
                <a:gd name="connsiteY19" fmla="*/ 33216 h 44939"/>
                <a:gd name="connsiteX20" fmla="*/ 404446 w 781538"/>
                <a:gd name="connsiteY20" fmla="*/ 31262 h 44939"/>
                <a:gd name="connsiteX21" fmla="*/ 416169 w 781538"/>
                <a:gd name="connsiteY21" fmla="*/ 29308 h 44939"/>
                <a:gd name="connsiteX22" fmla="*/ 437661 w 781538"/>
                <a:gd name="connsiteY22" fmla="*/ 21493 h 44939"/>
                <a:gd name="connsiteX23" fmla="*/ 457200 w 781538"/>
                <a:gd name="connsiteY23" fmla="*/ 19539 h 44939"/>
                <a:gd name="connsiteX24" fmla="*/ 511907 w 781538"/>
                <a:gd name="connsiteY24" fmla="*/ 21493 h 44939"/>
                <a:gd name="connsiteX25" fmla="*/ 537307 w 781538"/>
                <a:gd name="connsiteY25" fmla="*/ 27354 h 44939"/>
                <a:gd name="connsiteX26" fmla="*/ 545123 w 781538"/>
                <a:gd name="connsiteY26" fmla="*/ 29308 h 44939"/>
                <a:gd name="connsiteX27" fmla="*/ 588107 w 781538"/>
                <a:gd name="connsiteY27" fmla="*/ 27354 h 44939"/>
                <a:gd name="connsiteX28" fmla="*/ 599830 w 781538"/>
                <a:gd name="connsiteY28" fmla="*/ 23446 h 44939"/>
                <a:gd name="connsiteX29" fmla="*/ 613507 w 781538"/>
                <a:gd name="connsiteY29" fmla="*/ 19539 h 44939"/>
                <a:gd name="connsiteX30" fmla="*/ 627184 w 781538"/>
                <a:gd name="connsiteY30" fmla="*/ 11723 h 44939"/>
                <a:gd name="connsiteX31" fmla="*/ 636953 w 781538"/>
                <a:gd name="connsiteY31" fmla="*/ 9770 h 44939"/>
                <a:gd name="connsiteX32" fmla="*/ 646723 w 781538"/>
                <a:gd name="connsiteY32" fmla="*/ 5862 h 44939"/>
                <a:gd name="connsiteX33" fmla="*/ 656492 w 781538"/>
                <a:gd name="connsiteY33" fmla="*/ 3908 h 44939"/>
                <a:gd name="connsiteX34" fmla="*/ 685800 w 781538"/>
                <a:gd name="connsiteY34" fmla="*/ 0 h 44939"/>
                <a:gd name="connsiteX35" fmla="*/ 750277 w 781538"/>
                <a:gd name="connsiteY35" fmla="*/ 1954 h 44939"/>
                <a:gd name="connsiteX36" fmla="*/ 781538 w 781538"/>
                <a:gd name="connsiteY36" fmla="*/ 0 h 4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81538" h="44939">
                  <a:moveTo>
                    <a:pt x="0" y="44939"/>
                  </a:moveTo>
                  <a:cubicBezTo>
                    <a:pt x="3908" y="42985"/>
                    <a:pt x="7949" y="41278"/>
                    <a:pt x="11723" y="39077"/>
                  </a:cubicBezTo>
                  <a:cubicBezTo>
                    <a:pt x="15780" y="36711"/>
                    <a:pt x="18991" y="32747"/>
                    <a:pt x="23446" y="31262"/>
                  </a:cubicBezTo>
                  <a:cubicBezTo>
                    <a:pt x="25400" y="30611"/>
                    <a:pt x="27507" y="30308"/>
                    <a:pt x="29307" y="29308"/>
                  </a:cubicBezTo>
                  <a:cubicBezTo>
                    <a:pt x="33412" y="27027"/>
                    <a:pt x="36575" y="22978"/>
                    <a:pt x="41030" y="21493"/>
                  </a:cubicBezTo>
                  <a:cubicBezTo>
                    <a:pt x="47556" y="19318"/>
                    <a:pt x="47349" y="19220"/>
                    <a:pt x="54707" y="17585"/>
                  </a:cubicBezTo>
                  <a:cubicBezTo>
                    <a:pt x="57949" y="16864"/>
                    <a:pt x="61273" y="16505"/>
                    <a:pt x="64477" y="15631"/>
                  </a:cubicBezTo>
                  <a:cubicBezTo>
                    <a:pt x="68451" y="14547"/>
                    <a:pt x="72204" y="12722"/>
                    <a:pt x="76200" y="11723"/>
                  </a:cubicBezTo>
                  <a:cubicBezTo>
                    <a:pt x="78805" y="11072"/>
                    <a:pt x="81433" y="10508"/>
                    <a:pt x="84015" y="9770"/>
                  </a:cubicBezTo>
                  <a:cubicBezTo>
                    <a:pt x="92710" y="7286"/>
                    <a:pt x="87507" y="7899"/>
                    <a:pt x="97692" y="5862"/>
                  </a:cubicBezTo>
                  <a:cubicBezTo>
                    <a:pt x="101577" y="5085"/>
                    <a:pt x="105507" y="4559"/>
                    <a:pt x="109415" y="3908"/>
                  </a:cubicBezTo>
                  <a:cubicBezTo>
                    <a:pt x="128953" y="4559"/>
                    <a:pt x="148541" y="4323"/>
                    <a:pt x="168030" y="5862"/>
                  </a:cubicBezTo>
                  <a:cubicBezTo>
                    <a:pt x="173384" y="6285"/>
                    <a:pt x="178451" y="8468"/>
                    <a:pt x="183661" y="9770"/>
                  </a:cubicBezTo>
                  <a:lnTo>
                    <a:pt x="191477" y="11723"/>
                  </a:lnTo>
                  <a:cubicBezTo>
                    <a:pt x="195385" y="14328"/>
                    <a:pt x="198745" y="18054"/>
                    <a:pt x="203200" y="19539"/>
                  </a:cubicBezTo>
                  <a:cubicBezTo>
                    <a:pt x="209772" y="21730"/>
                    <a:pt x="210121" y="21540"/>
                    <a:pt x="216877" y="25400"/>
                  </a:cubicBezTo>
                  <a:cubicBezTo>
                    <a:pt x="218916" y="26565"/>
                    <a:pt x="220638" y="28258"/>
                    <a:pt x="222738" y="29308"/>
                  </a:cubicBezTo>
                  <a:cubicBezTo>
                    <a:pt x="224875" y="30377"/>
                    <a:pt x="234779" y="33023"/>
                    <a:pt x="236415" y="33216"/>
                  </a:cubicBezTo>
                  <a:cubicBezTo>
                    <a:pt x="244849" y="34208"/>
                    <a:pt x="253348" y="34519"/>
                    <a:pt x="261815" y="35170"/>
                  </a:cubicBezTo>
                  <a:lnTo>
                    <a:pt x="398584" y="33216"/>
                  </a:lnTo>
                  <a:cubicBezTo>
                    <a:pt x="400643" y="33160"/>
                    <a:pt x="402435" y="31709"/>
                    <a:pt x="404446" y="31262"/>
                  </a:cubicBezTo>
                  <a:cubicBezTo>
                    <a:pt x="408313" y="30403"/>
                    <a:pt x="412261" y="29959"/>
                    <a:pt x="416169" y="29308"/>
                  </a:cubicBezTo>
                  <a:cubicBezTo>
                    <a:pt x="419799" y="27856"/>
                    <a:pt x="434312" y="21828"/>
                    <a:pt x="437661" y="21493"/>
                  </a:cubicBezTo>
                  <a:lnTo>
                    <a:pt x="457200" y="19539"/>
                  </a:lnTo>
                  <a:cubicBezTo>
                    <a:pt x="475436" y="20190"/>
                    <a:pt x="493716" y="20057"/>
                    <a:pt x="511907" y="21493"/>
                  </a:cubicBezTo>
                  <a:cubicBezTo>
                    <a:pt x="529888" y="22912"/>
                    <a:pt x="526254" y="24196"/>
                    <a:pt x="537307" y="27354"/>
                  </a:cubicBezTo>
                  <a:cubicBezTo>
                    <a:pt x="539889" y="28092"/>
                    <a:pt x="542518" y="28657"/>
                    <a:pt x="545123" y="29308"/>
                  </a:cubicBezTo>
                  <a:cubicBezTo>
                    <a:pt x="559451" y="28657"/>
                    <a:pt x="573846" y="28882"/>
                    <a:pt x="588107" y="27354"/>
                  </a:cubicBezTo>
                  <a:cubicBezTo>
                    <a:pt x="592203" y="26915"/>
                    <a:pt x="595834" y="24445"/>
                    <a:pt x="599830" y="23446"/>
                  </a:cubicBezTo>
                  <a:cubicBezTo>
                    <a:pt x="602340" y="22819"/>
                    <a:pt x="610700" y="20943"/>
                    <a:pt x="613507" y="19539"/>
                  </a:cubicBezTo>
                  <a:cubicBezTo>
                    <a:pt x="622077" y="15254"/>
                    <a:pt x="616916" y="15145"/>
                    <a:pt x="627184" y="11723"/>
                  </a:cubicBezTo>
                  <a:cubicBezTo>
                    <a:pt x="630334" y="10673"/>
                    <a:pt x="633697" y="10421"/>
                    <a:pt x="636953" y="9770"/>
                  </a:cubicBezTo>
                  <a:cubicBezTo>
                    <a:pt x="640210" y="8467"/>
                    <a:pt x="643363" y="6870"/>
                    <a:pt x="646723" y="5862"/>
                  </a:cubicBezTo>
                  <a:cubicBezTo>
                    <a:pt x="649904" y="4908"/>
                    <a:pt x="653216" y="4454"/>
                    <a:pt x="656492" y="3908"/>
                  </a:cubicBezTo>
                  <a:cubicBezTo>
                    <a:pt x="664581" y="2560"/>
                    <a:pt x="677897" y="988"/>
                    <a:pt x="685800" y="0"/>
                  </a:cubicBezTo>
                  <a:cubicBezTo>
                    <a:pt x="707292" y="651"/>
                    <a:pt x="728775" y="1954"/>
                    <a:pt x="750277" y="1954"/>
                  </a:cubicBezTo>
                  <a:cubicBezTo>
                    <a:pt x="760718" y="1954"/>
                    <a:pt x="781538" y="0"/>
                    <a:pt x="781538" y="0"/>
                  </a:cubicBezTo>
                </a:path>
              </a:pathLst>
            </a:custGeom>
            <a:no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79" name="Straight Connector 78"/>
            <p:cNvCxnSpPr/>
            <p:nvPr/>
          </p:nvCxnSpPr>
          <p:spPr>
            <a:xfrm>
              <a:off x="8039100" y="4991100"/>
              <a:ext cx="171450" cy="876300"/>
            </a:xfrm>
            <a:prstGeom prst="line">
              <a:avLst/>
            </a:prstGeom>
            <a:ln w="12700">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flipH="1">
              <a:off x="7696200" y="4991100"/>
              <a:ext cx="171450" cy="876300"/>
            </a:xfrm>
            <a:prstGeom prst="line">
              <a:avLst/>
            </a:prstGeom>
            <a:ln w="12700">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87" name="Straight Connector 86"/>
            <p:cNvCxnSpPr/>
            <p:nvPr/>
          </p:nvCxnSpPr>
          <p:spPr>
            <a:xfrm>
              <a:off x="7819292" y="5261708"/>
              <a:ext cx="275493" cy="3907"/>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a:off x="7763607" y="5499918"/>
              <a:ext cx="378070" cy="3907"/>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90" name="Straight Connector 89"/>
            <p:cNvCxnSpPr>
              <a:endCxn id="85" idx="34"/>
            </p:cNvCxnSpPr>
            <p:nvPr/>
          </p:nvCxnSpPr>
          <p:spPr>
            <a:xfrm flipV="1">
              <a:off x="7729903" y="5723075"/>
              <a:ext cx="441766" cy="11146"/>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a:off x="7774109" y="5508078"/>
              <a:ext cx="95506" cy="221480"/>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flipV="1">
              <a:off x="7728783" y="5499179"/>
              <a:ext cx="158200" cy="231789"/>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flipH="1">
              <a:off x="7784845" y="5266923"/>
              <a:ext cx="164200" cy="238273"/>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flipH="1" flipV="1">
              <a:off x="7822233" y="5262230"/>
              <a:ext cx="120654" cy="237687"/>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10" name="Straight Connector 109"/>
            <p:cNvCxnSpPr/>
            <p:nvPr/>
          </p:nvCxnSpPr>
          <p:spPr>
            <a:xfrm flipH="1">
              <a:off x="7819292" y="5000083"/>
              <a:ext cx="219808" cy="260839"/>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11" name="Straight Connector 110"/>
            <p:cNvCxnSpPr/>
            <p:nvPr/>
          </p:nvCxnSpPr>
          <p:spPr>
            <a:xfrm flipH="1" flipV="1">
              <a:off x="7874508" y="4995694"/>
              <a:ext cx="220277" cy="264489"/>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21" name="Straight Connector 120"/>
            <p:cNvCxnSpPr/>
            <p:nvPr/>
          </p:nvCxnSpPr>
          <p:spPr>
            <a:xfrm flipH="1">
              <a:off x="7950444" y="5269490"/>
              <a:ext cx="138301" cy="224854"/>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22" name="Straight Connector 121"/>
            <p:cNvCxnSpPr/>
            <p:nvPr/>
          </p:nvCxnSpPr>
          <p:spPr>
            <a:xfrm flipH="1" flipV="1">
              <a:off x="7966553" y="5259231"/>
              <a:ext cx="168760" cy="233947"/>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31" name="Straight Connector 130"/>
            <p:cNvCxnSpPr/>
            <p:nvPr/>
          </p:nvCxnSpPr>
          <p:spPr>
            <a:xfrm>
              <a:off x="7902053" y="5505918"/>
              <a:ext cx="102082" cy="215176"/>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flipV="1">
              <a:off x="7875628" y="5499917"/>
              <a:ext cx="129069" cy="222902"/>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37" name="Straight Connector 136"/>
            <p:cNvCxnSpPr>
              <a:endCxn id="85" idx="34"/>
            </p:cNvCxnSpPr>
            <p:nvPr/>
          </p:nvCxnSpPr>
          <p:spPr>
            <a:xfrm>
              <a:off x="8011555" y="5500766"/>
              <a:ext cx="160114" cy="222309"/>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138" name="Straight Connector 137"/>
            <p:cNvCxnSpPr/>
            <p:nvPr/>
          </p:nvCxnSpPr>
          <p:spPr>
            <a:xfrm flipV="1">
              <a:off x="8019594" y="5499179"/>
              <a:ext cx="110000" cy="230379"/>
            </a:xfrm>
            <a:prstGeom prst="line">
              <a:avLst/>
            </a:prstGeom>
            <a:ln w="1270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51" name="Oval 150"/>
            <p:cNvSpPr/>
            <p:nvPr/>
          </p:nvSpPr>
          <p:spPr>
            <a:xfrm>
              <a:off x="7882560" y="4800600"/>
              <a:ext cx="128995" cy="71241"/>
            </a:xfrm>
            <a:prstGeom prst="ellipse">
              <a:avLst/>
            </a:prstGeom>
            <a:solidFill>
              <a:schemeClr val="accent6">
                <a:lumMod val="40000"/>
                <a:lumOff val="60000"/>
              </a:schemeClr>
            </a:solidFill>
            <a:ln>
              <a:solidFill>
                <a:schemeClr val="accent6">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153" name="Straight Connector 152"/>
            <p:cNvCxnSpPr>
              <a:stCxn id="151" idx="4"/>
            </p:cNvCxnSpPr>
            <p:nvPr/>
          </p:nvCxnSpPr>
          <p:spPr>
            <a:xfrm>
              <a:off x="7947058" y="4871841"/>
              <a:ext cx="1987" cy="119003"/>
            </a:xfrm>
            <a:prstGeom prst="line">
              <a:avLst/>
            </a:prstGeom>
            <a:ln>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54" name="TextBox 153"/>
            <p:cNvSpPr txBox="1"/>
            <p:nvPr/>
          </p:nvSpPr>
          <p:spPr>
            <a:xfrm>
              <a:off x="6195472" y="5705565"/>
              <a:ext cx="1226618" cy="246221"/>
            </a:xfrm>
            <a:prstGeom prst="rect">
              <a:avLst/>
            </a:prstGeom>
            <a:noFill/>
          </p:spPr>
          <p:txBody>
            <a:bodyPr wrap="none" rtlCol="0">
              <a:spAutoFit/>
            </a:bodyPr>
            <a:lstStyle/>
            <a:p>
              <a:pPr algn="l" rtl="0"/>
              <a:r>
                <a:rPr lang="es" sz="1000" b="0" i="0" u="none">
                  <a:solidFill>
                    <a:schemeClr val="tx1">
                      <a:lumMod val="65000"/>
                      <a:lumOff val="35000"/>
                    </a:schemeClr>
                  </a:solidFill>
                </a:rPr>
                <a:t>Estación Diferencial</a:t>
              </a:r>
            </a:p>
          </p:txBody>
        </p:sp>
        <p:cxnSp>
          <p:nvCxnSpPr>
            <p:cNvPr id="155" name="Straight Arrow Connector 154"/>
            <p:cNvCxnSpPr/>
            <p:nvPr/>
          </p:nvCxnSpPr>
          <p:spPr>
            <a:xfrm flipH="1" flipV="1">
              <a:off x="1585323" y="4517322"/>
              <a:ext cx="6233970" cy="312125"/>
            </a:xfrm>
            <a:prstGeom prst="straightConnector1">
              <a:avLst/>
            </a:prstGeom>
            <a:ln>
              <a:solidFill>
                <a:schemeClr val="accent6">
                  <a:lumMod val="40000"/>
                  <a:lumOff val="60000"/>
                </a:schemeClr>
              </a:solidFill>
              <a:prstDash val="dashDot"/>
              <a:tailEnd type="triangle"/>
            </a:ln>
            <a:effectLst/>
          </p:spPr>
          <p:style>
            <a:lnRef idx="2">
              <a:schemeClr val="accent1"/>
            </a:lnRef>
            <a:fillRef idx="0">
              <a:schemeClr val="accent1"/>
            </a:fillRef>
            <a:effectRef idx="1">
              <a:schemeClr val="accent1"/>
            </a:effectRef>
            <a:fontRef idx="minor">
              <a:schemeClr val="tx1"/>
            </a:fontRef>
          </p:style>
        </p:cxnSp>
        <p:cxnSp>
          <p:nvCxnSpPr>
            <p:cNvPr id="158" name="Straight Arrow Connector 157"/>
            <p:cNvCxnSpPr>
              <a:stCxn id="12" idx="4"/>
            </p:cNvCxnSpPr>
            <p:nvPr/>
          </p:nvCxnSpPr>
          <p:spPr>
            <a:xfrm>
              <a:off x="1062580" y="1979135"/>
              <a:ext cx="6811928" cy="2780978"/>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159" name="Straight Arrow Connector 158"/>
            <p:cNvCxnSpPr>
              <a:stCxn id="25" idx="4"/>
            </p:cNvCxnSpPr>
            <p:nvPr/>
          </p:nvCxnSpPr>
          <p:spPr>
            <a:xfrm>
              <a:off x="1586875" y="2568775"/>
              <a:ext cx="6280775" cy="2191338"/>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160" name="Straight Arrow Connector 159"/>
            <p:cNvCxnSpPr>
              <a:stCxn id="21" idx="4"/>
            </p:cNvCxnSpPr>
            <p:nvPr/>
          </p:nvCxnSpPr>
          <p:spPr>
            <a:xfrm>
              <a:off x="3347905" y="2204658"/>
              <a:ext cx="4519745" cy="2555455"/>
            </a:xfrm>
            <a:prstGeom prst="straightConnector1">
              <a:avLst/>
            </a:prstGeom>
            <a:ln w="6350">
              <a:prstDash val="dashDot"/>
              <a:tailEnd type="triangle"/>
            </a:ln>
          </p:spPr>
          <p:style>
            <a:lnRef idx="2">
              <a:schemeClr val="accent1"/>
            </a:lnRef>
            <a:fillRef idx="0">
              <a:schemeClr val="accent1"/>
            </a:fillRef>
            <a:effectRef idx="1">
              <a:schemeClr val="accent1"/>
            </a:effectRef>
            <a:fontRef idx="minor">
              <a:schemeClr val="tx1"/>
            </a:fontRef>
          </p:style>
        </p:cxnSp>
        <p:grpSp>
          <p:nvGrpSpPr>
            <p:cNvPr id="172" name="Group 171"/>
            <p:cNvGrpSpPr/>
            <p:nvPr/>
          </p:nvGrpSpPr>
          <p:grpSpPr>
            <a:xfrm>
              <a:off x="282472" y="1302566"/>
              <a:ext cx="317147" cy="257387"/>
              <a:chOff x="705026" y="1910080"/>
              <a:chExt cx="317147" cy="257387"/>
            </a:xfrm>
          </p:grpSpPr>
          <p:sp>
            <p:nvSpPr>
              <p:cNvPr id="173" name="Rectangle 172"/>
              <p:cNvSpPr/>
              <p:nvPr/>
            </p:nvSpPr>
            <p:spPr>
              <a:xfrm>
                <a:off x="705026" y="1910080"/>
                <a:ext cx="94227" cy="257387"/>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rtl="0"/>
                <a:endParaRPr lang="es"/>
              </a:p>
            </p:txBody>
          </p:sp>
          <p:sp>
            <p:nvSpPr>
              <p:cNvPr id="174" name="Oval 173"/>
              <p:cNvSpPr/>
              <p:nvPr/>
            </p:nvSpPr>
            <p:spPr>
              <a:xfrm>
                <a:off x="799253" y="1974426"/>
                <a:ext cx="128693" cy="128693"/>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rtl="0"/>
                <a:endParaRPr lang="es"/>
              </a:p>
            </p:txBody>
          </p:sp>
          <p:sp>
            <p:nvSpPr>
              <p:cNvPr id="175" name="Rectangle 174"/>
              <p:cNvSpPr/>
              <p:nvPr/>
            </p:nvSpPr>
            <p:spPr>
              <a:xfrm>
                <a:off x="927946" y="1910080"/>
                <a:ext cx="94227" cy="257387"/>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rtl="0"/>
                <a:endParaRPr lang="es"/>
              </a:p>
            </p:txBody>
          </p:sp>
        </p:grpSp>
        <p:cxnSp>
          <p:nvCxnSpPr>
            <p:cNvPr id="177" name="Straight Arrow Connector 176"/>
            <p:cNvCxnSpPr>
              <a:stCxn id="174" idx="4"/>
            </p:cNvCxnSpPr>
            <p:nvPr/>
          </p:nvCxnSpPr>
          <p:spPr>
            <a:xfrm>
              <a:off x="441046" y="1495605"/>
              <a:ext cx="827726" cy="2748735"/>
            </a:xfrm>
            <a:prstGeom prst="straightConnector1">
              <a:avLst/>
            </a:prstGeom>
            <a:ln>
              <a:solidFill>
                <a:srgbClr val="FF0000"/>
              </a:solidFill>
              <a:prstDash val="sysDash"/>
              <a:tailEnd type="triangle"/>
            </a:ln>
          </p:spPr>
          <p:style>
            <a:lnRef idx="2">
              <a:schemeClr val="accent1"/>
            </a:lnRef>
            <a:fillRef idx="0">
              <a:schemeClr val="accent1"/>
            </a:fillRef>
            <a:effectRef idx="1">
              <a:schemeClr val="accent1"/>
            </a:effectRef>
            <a:fontRef idx="minor">
              <a:schemeClr val="tx1"/>
            </a:fontRef>
          </p:style>
        </p:cxnSp>
        <p:sp>
          <p:nvSpPr>
            <p:cNvPr id="179" name="TextBox 178"/>
            <p:cNvSpPr txBox="1"/>
            <p:nvPr/>
          </p:nvSpPr>
          <p:spPr>
            <a:xfrm rot="4370158">
              <a:off x="-183150" y="2237236"/>
              <a:ext cx="1556836" cy="276999"/>
            </a:xfrm>
            <a:prstGeom prst="rect">
              <a:avLst/>
            </a:prstGeom>
            <a:noFill/>
          </p:spPr>
          <p:txBody>
            <a:bodyPr wrap="none" rtlCol="0">
              <a:spAutoFit/>
            </a:bodyPr>
            <a:lstStyle/>
            <a:p>
              <a:pPr algn="l" rtl="0"/>
              <a:r>
                <a:rPr lang="es" sz="1200" b="0" i="0" u="none"/>
                <a:t>Correcciones Satélite</a:t>
              </a:r>
            </a:p>
          </p:txBody>
        </p:sp>
        <p:sp>
          <p:nvSpPr>
            <p:cNvPr id="180" name="TextBox 179"/>
            <p:cNvSpPr txBox="1"/>
            <p:nvPr/>
          </p:nvSpPr>
          <p:spPr>
            <a:xfrm rot="20964509">
              <a:off x="2424978" y="3874701"/>
              <a:ext cx="1316835" cy="276999"/>
            </a:xfrm>
            <a:prstGeom prst="rect">
              <a:avLst/>
            </a:prstGeom>
            <a:noFill/>
          </p:spPr>
          <p:txBody>
            <a:bodyPr wrap="none" rtlCol="0">
              <a:spAutoFit/>
            </a:bodyPr>
            <a:lstStyle/>
            <a:p>
              <a:pPr algn="l" rtl="0"/>
              <a:r>
                <a:rPr lang="es" sz="1200" b="0" i="0" u="none"/>
                <a:t>Correcciones RTK</a:t>
              </a:r>
            </a:p>
          </p:txBody>
        </p:sp>
        <p:sp>
          <p:nvSpPr>
            <p:cNvPr id="181" name="TextBox 180"/>
            <p:cNvSpPr txBox="1"/>
            <p:nvPr/>
          </p:nvSpPr>
          <p:spPr>
            <a:xfrm rot="180680">
              <a:off x="5561913" y="4781303"/>
              <a:ext cx="1549291" cy="302760"/>
            </a:xfrm>
            <a:prstGeom prst="rect">
              <a:avLst/>
            </a:prstGeom>
            <a:noFill/>
          </p:spPr>
          <p:txBody>
            <a:bodyPr wrap="none" rtlCol="0">
              <a:spAutoFit/>
            </a:bodyPr>
            <a:lstStyle/>
            <a:p>
              <a:pPr algn="l" rtl="0"/>
              <a:r>
                <a:rPr lang="es" sz="1200" b="0" i="0" u="none"/>
                <a:t>Correcciones Baliza</a:t>
              </a:r>
            </a:p>
          </p:txBody>
        </p:sp>
      </p:grpSp>
      <p:sp>
        <p:nvSpPr>
          <p:cNvPr id="183" name="TextBox 182"/>
          <p:cNvSpPr txBox="1"/>
          <p:nvPr/>
        </p:nvSpPr>
        <p:spPr>
          <a:xfrm>
            <a:off x="5117930" y="1375477"/>
            <a:ext cx="4139347" cy="2308324"/>
          </a:xfrm>
          <a:prstGeom prst="rect">
            <a:avLst/>
          </a:prstGeom>
          <a:noFill/>
        </p:spPr>
        <p:txBody>
          <a:bodyPr wrap="square" rtlCol="0">
            <a:spAutoFit/>
          </a:bodyPr>
          <a:lstStyle/>
          <a:p>
            <a:pPr algn="l" rtl="0"/>
            <a:r>
              <a:rPr lang="es" sz="1600" b="0" i="0" u="none">
                <a:solidFill>
                  <a:schemeClr val="bg2"/>
                </a:solidFill>
              </a:rPr>
              <a:t>Satélite : </a:t>
            </a:r>
            <a:r>
              <a:rPr lang="es" sz="1600" b="0" i="0" u="none">
                <a:solidFill>
                  <a:schemeClr val="tx1">
                    <a:lumMod val="65000"/>
                    <a:lumOff val="35000"/>
                  </a:schemeClr>
                </a:solidFill>
              </a:rPr>
              <a:t>DGPS - Sub Métrica</a:t>
            </a:r>
          </a:p>
          <a:p>
            <a:endParaRPr lang="es" sz="1600" dirty="0">
              <a:solidFill>
                <a:schemeClr val="tx1">
                  <a:lumMod val="65000"/>
                  <a:lumOff val="35000"/>
                </a:schemeClr>
              </a:solidFill>
            </a:endParaRPr>
          </a:p>
          <a:p>
            <a:pPr algn="l" rtl="0"/>
            <a:r>
              <a:rPr lang="es" sz="1600" b="0" i="0" u="none">
                <a:solidFill>
                  <a:schemeClr val="bg2"/>
                </a:solidFill>
              </a:rPr>
              <a:t>Baliza: </a:t>
            </a:r>
            <a:r>
              <a:rPr lang="es" sz="1600" b="0" i="0" u="none">
                <a:solidFill>
                  <a:schemeClr val="tx1">
                    <a:lumMod val="65000"/>
                    <a:lumOff val="35000"/>
                  </a:schemeClr>
                </a:solidFill>
              </a:rPr>
              <a:t>Más allá de aproximadamente 750 km, un DGPS es probable que no sea mas preciso que un GPS no corregido</a:t>
            </a:r>
          </a:p>
          <a:p>
            <a:endParaRPr lang="es" sz="1600" dirty="0">
              <a:solidFill>
                <a:schemeClr val="tx1">
                  <a:lumMod val="65000"/>
                  <a:lumOff val="35000"/>
                </a:schemeClr>
              </a:solidFill>
            </a:endParaRPr>
          </a:p>
          <a:p>
            <a:pPr algn="l" rtl="0"/>
            <a:r>
              <a:rPr lang="es" sz="1600" b="0" i="0" u="none">
                <a:solidFill>
                  <a:schemeClr val="bg2"/>
                </a:solidFill>
              </a:rPr>
              <a:t>RTK	: </a:t>
            </a:r>
            <a:r>
              <a:rPr lang="es" sz="1600" b="0" i="0" u="none">
                <a:solidFill>
                  <a:schemeClr val="tx1">
                    <a:lumMod val="65000"/>
                    <a:lumOff val="35000"/>
                  </a:schemeClr>
                </a:solidFill>
              </a:rPr>
              <a:t>Distancia Base a Embarcación menor que 20 km, precisión en cm</a:t>
            </a:r>
            <a:endParaRPr lang="es" sz="1600" dirty="0">
              <a:solidFill>
                <a:schemeClr val="bg2"/>
              </a:solidFill>
            </a:endParaRPr>
          </a:p>
          <a:p>
            <a:endParaRPr lang="es" sz="1600" dirty="0">
              <a:solidFill>
                <a:schemeClr val="tx1">
                  <a:lumMod val="65000"/>
                  <a:lumOff val="35000"/>
                </a:schemeClr>
              </a:solidFill>
            </a:endParaRPr>
          </a:p>
        </p:txBody>
      </p:sp>
    </p:spTree>
    <p:extLst>
      <p:ext uri="{BB962C8B-B14F-4D97-AF65-F5344CB8AC3E}">
        <p14:creationId xmlns:p14="http://schemas.microsoft.com/office/powerpoint/2010/main" val="3447123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Mareas RTK en HYPACK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9</a:t>
            </a:fld>
            <a:endParaRPr lang="es"/>
          </a:p>
        </p:txBody>
      </p:sp>
      <p:sp>
        <p:nvSpPr>
          <p:cNvPr id="25" name="Text Box 27"/>
          <p:cNvSpPr txBox="1">
            <a:spLocks noChangeArrowheads="1"/>
          </p:cNvSpPr>
          <p:nvPr/>
        </p:nvSpPr>
        <p:spPr bwMode="auto">
          <a:xfrm>
            <a:off x="7434263" y="5715000"/>
            <a:ext cx="1371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solidFill>
                  <a:srgbClr val="FF9900"/>
                </a:solidFill>
              </a:rPr>
              <a:t>Fondo</a:t>
            </a:r>
          </a:p>
        </p:txBody>
      </p:sp>
      <p:grpSp>
        <p:nvGrpSpPr>
          <p:cNvPr id="50" name="Group 49"/>
          <p:cNvGrpSpPr/>
          <p:nvPr/>
        </p:nvGrpSpPr>
        <p:grpSpPr>
          <a:xfrm>
            <a:off x="5161643" y="1370012"/>
            <a:ext cx="3429000" cy="4344988"/>
            <a:chOff x="4038600" y="1524000"/>
            <a:chExt cx="3429000" cy="4344988"/>
          </a:xfrm>
        </p:grpSpPr>
        <p:sp>
          <p:nvSpPr>
            <p:cNvPr id="4" name="Line 4"/>
            <p:cNvSpPr>
              <a:spLocks noChangeShapeType="1"/>
            </p:cNvSpPr>
            <p:nvPr/>
          </p:nvSpPr>
          <p:spPr bwMode="auto">
            <a:xfrm>
              <a:off x="4876800" y="2286000"/>
              <a:ext cx="1524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5" name="Line 5"/>
            <p:cNvSpPr>
              <a:spLocks noChangeShapeType="1"/>
            </p:cNvSpPr>
            <p:nvPr/>
          </p:nvSpPr>
          <p:spPr bwMode="auto">
            <a:xfrm>
              <a:off x="5029200" y="2819400"/>
              <a:ext cx="6096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6" name="Line 6"/>
            <p:cNvSpPr>
              <a:spLocks noChangeShapeType="1"/>
            </p:cNvSpPr>
            <p:nvPr/>
          </p:nvSpPr>
          <p:spPr bwMode="auto">
            <a:xfrm flipV="1">
              <a:off x="5638800" y="2819400"/>
              <a:ext cx="6096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7" name="Line 7"/>
            <p:cNvSpPr>
              <a:spLocks noChangeShapeType="1"/>
            </p:cNvSpPr>
            <p:nvPr/>
          </p:nvSpPr>
          <p:spPr bwMode="auto">
            <a:xfrm flipV="1">
              <a:off x="6248400" y="2286000"/>
              <a:ext cx="1524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8" name="Line 8"/>
            <p:cNvSpPr>
              <a:spLocks noChangeShapeType="1"/>
            </p:cNvSpPr>
            <p:nvPr/>
          </p:nvSpPr>
          <p:spPr bwMode="auto">
            <a:xfrm flipH="1">
              <a:off x="4876800" y="2286000"/>
              <a:ext cx="15240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9" name="Line 9"/>
            <p:cNvSpPr>
              <a:spLocks noChangeShapeType="1"/>
            </p:cNvSpPr>
            <p:nvPr/>
          </p:nvSpPr>
          <p:spPr bwMode="auto">
            <a:xfrm flipV="1">
              <a:off x="5105400" y="1828800"/>
              <a:ext cx="7620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0" name="Line 10"/>
            <p:cNvSpPr>
              <a:spLocks noChangeShapeType="1"/>
            </p:cNvSpPr>
            <p:nvPr/>
          </p:nvSpPr>
          <p:spPr bwMode="auto">
            <a:xfrm>
              <a:off x="5181600" y="1828800"/>
              <a:ext cx="9144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1" name="Line 11"/>
            <p:cNvSpPr>
              <a:spLocks noChangeShapeType="1"/>
            </p:cNvSpPr>
            <p:nvPr/>
          </p:nvSpPr>
          <p:spPr bwMode="auto">
            <a:xfrm>
              <a:off x="6096000" y="1828800"/>
              <a:ext cx="7620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2" name="Line 12"/>
            <p:cNvSpPr>
              <a:spLocks noChangeShapeType="1"/>
            </p:cNvSpPr>
            <p:nvPr/>
          </p:nvSpPr>
          <p:spPr bwMode="auto">
            <a:xfrm flipH="1">
              <a:off x="4648200" y="2590800"/>
              <a:ext cx="83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3" name="Line 13"/>
            <p:cNvSpPr>
              <a:spLocks noChangeShapeType="1"/>
            </p:cNvSpPr>
            <p:nvPr/>
          </p:nvSpPr>
          <p:spPr bwMode="auto">
            <a:xfrm>
              <a:off x="5715000" y="2590800"/>
              <a:ext cx="1143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4" name="Line 14"/>
            <p:cNvSpPr>
              <a:spLocks noChangeShapeType="1"/>
            </p:cNvSpPr>
            <p:nvPr/>
          </p:nvSpPr>
          <p:spPr bwMode="auto">
            <a:xfrm>
              <a:off x="4038600" y="2362200"/>
              <a:ext cx="3427413" cy="1588"/>
            </a:xfrm>
            <a:prstGeom prst="line">
              <a:avLst/>
            </a:prstGeom>
            <a:noFill/>
            <a:ln w="38100">
              <a:solidFill>
                <a:srgbClr val="00B0F0"/>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5" name="Line 17"/>
            <p:cNvSpPr>
              <a:spLocks noChangeShapeType="1"/>
            </p:cNvSpPr>
            <p:nvPr/>
          </p:nvSpPr>
          <p:spPr bwMode="auto">
            <a:xfrm>
              <a:off x="6781800" y="2133600"/>
              <a:ext cx="1588"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6" name="Line 18"/>
            <p:cNvSpPr>
              <a:spLocks noChangeShapeType="1"/>
            </p:cNvSpPr>
            <p:nvPr/>
          </p:nvSpPr>
          <p:spPr bwMode="auto">
            <a:xfrm flipV="1">
              <a:off x="6781800" y="2590800"/>
              <a:ext cx="1588"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7" name="Text Box 19"/>
            <p:cNvSpPr txBox="1">
              <a:spLocks noChangeArrowheads="1"/>
            </p:cNvSpPr>
            <p:nvPr/>
          </p:nvSpPr>
          <p:spPr bwMode="auto">
            <a:xfrm>
              <a:off x="6629400" y="1828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D</a:t>
              </a:r>
            </a:p>
          </p:txBody>
        </p:sp>
        <p:sp>
          <p:nvSpPr>
            <p:cNvPr id="18" name="Oval 20"/>
            <p:cNvSpPr>
              <a:spLocks noChangeArrowheads="1"/>
            </p:cNvSpPr>
            <p:nvPr/>
          </p:nvSpPr>
          <p:spPr bwMode="auto">
            <a:xfrm>
              <a:off x="5181600" y="1524000"/>
              <a:ext cx="228600" cy="76200"/>
            </a:xfrm>
            <a:prstGeom prst="ellipse">
              <a:avLst/>
            </a:prstGeom>
            <a:solidFill>
              <a:schemeClr val="bg2"/>
            </a:solidFill>
            <a:ln w="12700">
              <a:solidFill>
                <a:schemeClr val="tx1"/>
              </a:solidFill>
              <a:round/>
              <a:headEnd/>
              <a:tailEnd/>
            </a:ln>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19" name="Line 21"/>
            <p:cNvSpPr>
              <a:spLocks noChangeShapeType="1"/>
            </p:cNvSpPr>
            <p:nvPr/>
          </p:nvSpPr>
          <p:spPr bwMode="auto">
            <a:xfrm>
              <a:off x="5303838" y="1600200"/>
              <a:ext cx="1587"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20" name="Line 22"/>
            <p:cNvSpPr>
              <a:spLocks noChangeShapeType="1"/>
            </p:cNvSpPr>
            <p:nvPr/>
          </p:nvSpPr>
          <p:spPr bwMode="auto">
            <a:xfrm flipH="1" flipV="1">
              <a:off x="4343400" y="1552575"/>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21" name="Line 23"/>
            <p:cNvSpPr>
              <a:spLocks noChangeShapeType="1"/>
            </p:cNvSpPr>
            <p:nvPr/>
          </p:nvSpPr>
          <p:spPr bwMode="auto">
            <a:xfrm flipV="1">
              <a:off x="4800600" y="1600200"/>
              <a:ext cx="1588"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22" name="Line 24"/>
            <p:cNvSpPr>
              <a:spLocks noChangeShapeType="1"/>
            </p:cNvSpPr>
            <p:nvPr/>
          </p:nvSpPr>
          <p:spPr bwMode="auto">
            <a:xfrm>
              <a:off x="4800600" y="2133600"/>
              <a:ext cx="1588"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23" name="Text Box 25"/>
            <p:cNvSpPr txBox="1">
              <a:spLocks noChangeArrowheads="1"/>
            </p:cNvSpPr>
            <p:nvPr/>
          </p:nvSpPr>
          <p:spPr bwMode="auto">
            <a:xfrm>
              <a:off x="4648200" y="1828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H</a:t>
              </a:r>
            </a:p>
          </p:txBody>
        </p:sp>
        <p:sp>
          <p:nvSpPr>
            <p:cNvPr id="24" name="Line 26"/>
            <p:cNvSpPr>
              <a:spLocks noChangeShapeType="1"/>
            </p:cNvSpPr>
            <p:nvPr/>
          </p:nvSpPr>
          <p:spPr bwMode="auto">
            <a:xfrm>
              <a:off x="4038600" y="5867400"/>
              <a:ext cx="3429000" cy="1588"/>
            </a:xfrm>
            <a:prstGeom prst="line">
              <a:avLst/>
            </a:prstGeom>
            <a:noFill/>
            <a:ln w="76200" cmpd="tri">
              <a:solidFill>
                <a:srgbClr val="FF9900"/>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26" name="Rectangle 28"/>
            <p:cNvSpPr>
              <a:spLocks noChangeArrowheads="1"/>
            </p:cNvSpPr>
            <p:nvPr/>
          </p:nvSpPr>
          <p:spPr bwMode="auto">
            <a:xfrm>
              <a:off x="5257800" y="2819400"/>
              <a:ext cx="152400" cy="76200"/>
            </a:xfrm>
            <a:prstGeom prst="rect">
              <a:avLst/>
            </a:prstGeom>
            <a:solidFill>
              <a:srgbClr val="33CC33"/>
            </a:solidFill>
            <a:ln w="9525">
              <a:solidFill>
                <a:schemeClr val="tx1"/>
              </a:solidFill>
              <a:miter lim="800000"/>
              <a:headEnd/>
              <a:tailEnd/>
            </a:ln>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27" name="Line 29"/>
            <p:cNvSpPr>
              <a:spLocks noChangeShapeType="1"/>
            </p:cNvSpPr>
            <p:nvPr/>
          </p:nvSpPr>
          <p:spPr bwMode="auto">
            <a:xfrm flipV="1">
              <a:off x="5334000" y="2590800"/>
              <a:ext cx="1588" cy="1295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28" name="Line 30"/>
            <p:cNvSpPr>
              <a:spLocks noChangeShapeType="1"/>
            </p:cNvSpPr>
            <p:nvPr/>
          </p:nvSpPr>
          <p:spPr bwMode="auto">
            <a:xfrm>
              <a:off x="5334000" y="4114800"/>
              <a:ext cx="1588" cy="1676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29" name="Text Box 31"/>
            <p:cNvSpPr txBox="1">
              <a:spLocks noChangeArrowheads="1"/>
            </p:cNvSpPr>
            <p:nvPr/>
          </p:nvSpPr>
          <p:spPr bwMode="auto">
            <a:xfrm>
              <a:off x="5181600" y="38846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B</a:t>
              </a:r>
            </a:p>
          </p:txBody>
        </p:sp>
        <p:sp>
          <p:nvSpPr>
            <p:cNvPr id="30" name="Line 32"/>
            <p:cNvSpPr>
              <a:spLocks noChangeShapeType="1"/>
            </p:cNvSpPr>
            <p:nvPr/>
          </p:nvSpPr>
          <p:spPr bwMode="auto">
            <a:xfrm flipH="1">
              <a:off x="4038600" y="3429000"/>
              <a:ext cx="3429000" cy="0"/>
            </a:xfrm>
            <a:prstGeom prst="line">
              <a:avLst/>
            </a:prstGeom>
            <a:noFill/>
            <a:ln w="57150">
              <a:solidFill>
                <a:srgbClr val="FF0000"/>
              </a:solidFill>
              <a:prstDash val="dashDot"/>
              <a:round/>
              <a:headEnd/>
              <a:tailEnd/>
            </a:ln>
            <a:extLst>
              <a:ext uri="{909E8E84-426E-40DD-AFC4-6F175D3DCCD1}">
                <a14:hiddenFill xmlns:a14="http://schemas.microsoft.com/office/drawing/2010/main">
                  <a:noFill/>
                </a14:hiddenFill>
              </a:ext>
            </a:extLst>
          </p:spPr>
          <p:txBody>
            <a:bodyPr/>
            <a:lstStyle/>
            <a:p>
              <a:endParaRPr lang="es"/>
            </a:p>
          </p:txBody>
        </p:sp>
        <p:sp>
          <p:nvSpPr>
            <p:cNvPr id="31" name="Text Box 34"/>
            <p:cNvSpPr txBox="1">
              <a:spLocks noChangeArrowheads="1"/>
            </p:cNvSpPr>
            <p:nvPr/>
          </p:nvSpPr>
          <p:spPr bwMode="auto">
            <a:xfrm>
              <a:off x="5638800" y="3886200"/>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SC</a:t>
              </a:r>
            </a:p>
          </p:txBody>
        </p:sp>
        <p:sp>
          <p:nvSpPr>
            <p:cNvPr id="32" name="Line 35"/>
            <p:cNvSpPr>
              <a:spLocks noChangeShapeType="1"/>
            </p:cNvSpPr>
            <p:nvPr/>
          </p:nvSpPr>
          <p:spPr bwMode="auto">
            <a:xfrm flipV="1">
              <a:off x="5867400" y="3429000"/>
              <a:ext cx="1588"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3" name="Line 36"/>
            <p:cNvSpPr>
              <a:spLocks noChangeShapeType="1"/>
            </p:cNvSpPr>
            <p:nvPr/>
          </p:nvSpPr>
          <p:spPr bwMode="auto">
            <a:xfrm>
              <a:off x="5867400" y="4191000"/>
              <a:ext cx="1588" cy="1600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4" name="Line 37"/>
            <p:cNvSpPr>
              <a:spLocks noChangeShapeType="1"/>
            </p:cNvSpPr>
            <p:nvPr/>
          </p:nvSpPr>
          <p:spPr bwMode="auto">
            <a:xfrm flipH="1">
              <a:off x="4038600" y="4800600"/>
              <a:ext cx="3429000" cy="0"/>
            </a:xfrm>
            <a:prstGeom prst="line">
              <a:avLst/>
            </a:prstGeom>
            <a:noFill/>
            <a:ln w="38100">
              <a:solidFill>
                <a:srgbClr val="33CC33"/>
              </a:solidFill>
              <a:prstDash val="dash"/>
              <a:round/>
              <a:headEnd/>
              <a:tailEnd/>
            </a:ln>
            <a:extLst>
              <a:ext uri="{909E8E84-426E-40DD-AFC4-6F175D3DCCD1}">
                <a14:hiddenFill xmlns:a14="http://schemas.microsoft.com/office/drawing/2010/main">
                  <a:noFill/>
                </a14:hiddenFill>
              </a:ext>
            </a:extLst>
          </p:spPr>
          <p:txBody>
            <a:bodyPr/>
            <a:lstStyle/>
            <a:p>
              <a:endParaRPr lang="es"/>
            </a:p>
          </p:txBody>
        </p:sp>
        <p:sp>
          <p:nvSpPr>
            <p:cNvPr id="35" name="Line 39"/>
            <p:cNvSpPr>
              <a:spLocks noChangeShapeType="1"/>
            </p:cNvSpPr>
            <p:nvPr/>
          </p:nvSpPr>
          <p:spPr bwMode="auto">
            <a:xfrm flipH="1">
              <a:off x="4038600" y="3124200"/>
              <a:ext cx="3429000"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6" name="Line 41"/>
            <p:cNvSpPr>
              <a:spLocks noChangeShapeType="1"/>
            </p:cNvSpPr>
            <p:nvPr/>
          </p:nvSpPr>
          <p:spPr bwMode="auto">
            <a:xfrm>
              <a:off x="4572000" y="1600200"/>
              <a:ext cx="1588" cy="2209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37" name="Line 42"/>
            <p:cNvSpPr>
              <a:spLocks noChangeShapeType="1"/>
            </p:cNvSpPr>
            <p:nvPr/>
          </p:nvSpPr>
          <p:spPr bwMode="auto">
            <a:xfrm>
              <a:off x="4572000" y="4191000"/>
              <a:ext cx="1588"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8" name="Text Box 43"/>
            <p:cNvSpPr txBox="1">
              <a:spLocks noChangeArrowheads="1"/>
            </p:cNvSpPr>
            <p:nvPr/>
          </p:nvSpPr>
          <p:spPr bwMode="auto">
            <a:xfrm>
              <a:off x="4419600" y="3886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A</a:t>
              </a:r>
            </a:p>
          </p:txBody>
        </p:sp>
        <p:sp>
          <p:nvSpPr>
            <p:cNvPr id="39" name="Text Box 44"/>
            <p:cNvSpPr txBox="1">
              <a:spLocks noChangeArrowheads="1"/>
            </p:cNvSpPr>
            <p:nvPr/>
          </p:nvSpPr>
          <p:spPr bwMode="auto">
            <a:xfrm>
              <a:off x="4038600" y="2667000"/>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T’</a:t>
              </a:r>
            </a:p>
          </p:txBody>
        </p:sp>
        <p:sp>
          <p:nvSpPr>
            <p:cNvPr id="40" name="Line 45"/>
            <p:cNvSpPr>
              <a:spLocks noChangeShapeType="1"/>
            </p:cNvSpPr>
            <p:nvPr/>
          </p:nvSpPr>
          <p:spPr bwMode="auto">
            <a:xfrm flipV="1">
              <a:off x="4191000" y="2362200"/>
              <a:ext cx="1588"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41" name="Line 46"/>
            <p:cNvSpPr>
              <a:spLocks noChangeShapeType="1"/>
            </p:cNvSpPr>
            <p:nvPr/>
          </p:nvSpPr>
          <p:spPr bwMode="auto">
            <a:xfrm>
              <a:off x="4191000" y="2971800"/>
              <a:ext cx="1588"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42" name="Text Box 47"/>
            <p:cNvSpPr txBox="1">
              <a:spLocks noChangeArrowheads="1"/>
            </p:cNvSpPr>
            <p:nvPr/>
          </p:nvSpPr>
          <p:spPr bwMode="auto">
            <a:xfrm>
              <a:off x="6858000" y="3886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N</a:t>
              </a:r>
            </a:p>
          </p:txBody>
        </p:sp>
        <p:sp>
          <p:nvSpPr>
            <p:cNvPr id="43" name="Line 48"/>
            <p:cNvSpPr>
              <a:spLocks noChangeShapeType="1"/>
            </p:cNvSpPr>
            <p:nvPr/>
          </p:nvSpPr>
          <p:spPr bwMode="auto">
            <a:xfrm flipV="1">
              <a:off x="7010400" y="3124200"/>
              <a:ext cx="1588"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44" name="Line 49"/>
            <p:cNvSpPr>
              <a:spLocks noChangeShapeType="1"/>
            </p:cNvSpPr>
            <p:nvPr/>
          </p:nvSpPr>
          <p:spPr bwMode="auto">
            <a:xfrm>
              <a:off x="7010400" y="4191000"/>
              <a:ext cx="1588"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45" name="Line 50"/>
            <p:cNvSpPr>
              <a:spLocks noChangeShapeType="1"/>
            </p:cNvSpPr>
            <p:nvPr/>
          </p:nvSpPr>
          <p:spPr bwMode="auto">
            <a:xfrm>
              <a:off x="6553200" y="2971800"/>
              <a:ext cx="1588"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46" name="Line 51"/>
            <p:cNvSpPr>
              <a:spLocks noChangeShapeType="1"/>
            </p:cNvSpPr>
            <p:nvPr/>
          </p:nvSpPr>
          <p:spPr bwMode="auto">
            <a:xfrm flipV="1">
              <a:off x="6553200" y="3429000"/>
              <a:ext cx="1588"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47" name="Line 52"/>
            <p:cNvSpPr>
              <a:spLocks noChangeShapeType="1"/>
            </p:cNvSpPr>
            <p:nvPr/>
          </p:nvSpPr>
          <p:spPr bwMode="auto">
            <a:xfrm>
              <a:off x="6553200" y="4191000"/>
              <a:ext cx="1588"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48" name="Text Box 53"/>
            <p:cNvSpPr txBox="1">
              <a:spLocks noChangeArrowheads="1"/>
            </p:cNvSpPr>
            <p:nvPr/>
          </p:nvSpPr>
          <p:spPr bwMode="auto">
            <a:xfrm>
              <a:off x="6324600" y="3886200"/>
              <a:ext cx="533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N-K</a:t>
              </a:r>
            </a:p>
          </p:txBody>
        </p:sp>
        <p:sp>
          <p:nvSpPr>
            <p:cNvPr id="49" name="Text Box 54"/>
            <p:cNvSpPr txBox="1">
              <a:spLocks noChangeArrowheads="1"/>
            </p:cNvSpPr>
            <p:nvPr/>
          </p:nvSpPr>
          <p:spPr bwMode="auto">
            <a:xfrm>
              <a:off x="6400800" y="3124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K</a:t>
              </a:r>
            </a:p>
          </p:txBody>
        </p:sp>
      </p:grpSp>
      <p:sp>
        <p:nvSpPr>
          <p:cNvPr id="51" name="Rectangle 50"/>
          <p:cNvSpPr/>
          <p:nvPr/>
        </p:nvSpPr>
        <p:spPr>
          <a:xfrm>
            <a:off x="347472" y="1270716"/>
            <a:ext cx="4572000" cy="4610493"/>
          </a:xfrm>
          <a:prstGeom prst="rect">
            <a:avLst/>
          </a:prstGeom>
        </p:spPr>
        <p:txBody>
          <a:bodyPr>
            <a:spAutoFit/>
          </a:bodyPr>
          <a:lstStyle/>
          <a:p>
            <a:pPr algn="l" rtl="0">
              <a:spcBef>
                <a:spcPct val="20000"/>
              </a:spcBef>
              <a:buClr>
                <a:schemeClr val="tx1">
                  <a:lumMod val="65000"/>
                  <a:lumOff val="35000"/>
                </a:schemeClr>
              </a:buClr>
              <a:buSzPct val="70000"/>
              <a:defRPr/>
            </a:pPr>
            <a:r>
              <a:rPr lang="es" sz="1600" b="0" i="0" u="none" dirty="0">
                <a:solidFill>
                  <a:schemeClr val="tx1">
                    <a:lumMod val="65000"/>
                    <a:lumOff val="35000"/>
                  </a:schemeClr>
                </a:solidFill>
              </a:rPr>
              <a:t>Una posición GPS como se definio previamente requiere cuatro satélites y un receptor</a:t>
            </a:r>
          </a:p>
          <a:p>
            <a:pPr algn="l" rtl="0">
              <a:spcBef>
                <a:spcPct val="20000"/>
              </a:spcBef>
              <a:buClr>
                <a:schemeClr val="tx1">
                  <a:lumMod val="65000"/>
                  <a:lumOff val="35000"/>
                </a:schemeClr>
              </a:buClr>
              <a:buSzPct val="70000"/>
              <a:defRPr/>
            </a:pPr>
            <a:endParaRPr lang="es" altLang="en-US" sz="1600" dirty="0">
              <a:solidFill>
                <a:schemeClr val="tx1">
                  <a:lumMod val="65000"/>
                  <a:lumOff val="35000"/>
                </a:schemeClr>
              </a:solidFill>
            </a:endParaRPr>
          </a:p>
          <a:p>
            <a:pPr algn="l" rtl="0">
              <a:spcBef>
                <a:spcPct val="20000"/>
              </a:spcBef>
              <a:buClr>
                <a:schemeClr val="tx1">
                  <a:lumMod val="65000"/>
                  <a:lumOff val="35000"/>
                </a:schemeClr>
              </a:buClr>
              <a:buSzPct val="70000"/>
              <a:defRPr/>
            </a:pPr>
            <a:r>
              <a:rPr lang="es" sz="1600" b="0" i="0" u="none" dirty="0">
                <a:solidFill>
                  <a:schemeClr val="tx1">
                    <a:lumMod val="65000"/>
                    <a:lumOff val="35000"/>
                  </a:schemeClr>
                </a:solidFill>
              </a:rPr>
              <a:t>Con GPS RTK no se requiere una estación de mareas cuando se esta levantando</a:t>
            </a:r>
          </a:p>
          <a:p>
            <a:pPr algn="l" rtl="0">
              <a:spcBef>
                <a:spcPct val="20000"/>
              </a:spcBef>
              <a:buClr>
                <a:schemeClr val="tx1">
                  <a:lumMod val="65000"/>
                  <a:lumOff val="35000"/>
                </a:schemeClr>
              </a:buClr>
              <a:buSzPct val="70000"/>
              <a:defRPr/>
            </a:pPr>
            <a:endParaRPr lang="es" altLang="en-US" sz="1600" dirty="0">
              <a:solidFill>
                <a:schemeClr val="tx1">
                  <a:lumMod val="65000"/>
                  <a:lumOff val="35000"/>
                </a:schemeClr>
              </a:solidFill>
            </a:endParaRPr>
          </a:p>
          <a:p>
            <a:pPr algn="l" rtl="0">
              <a:spcBef>
                <a:spcPct val="20000"/>
              </a:spcBef>
              <a:buClr>
                <a:schemeClr val="tx1">
                  <a:lumMod val="65000"/>
                  <a:lumOff val="35000"/>
                </a:schemeClr>
              </a:buClr>
              <a:buSzPct val="70000"/>
              <a:defRPr/>
            </a:pPr>
            <a:r>
              <a:rPr lang="es" sz="1600" b="0" i="0" u="none" dirty="0">
                <a:solidFill>
                  <a:schemeClr val="tx1">
                    <a:lumMod val="65000"/>
                    <a:lumOff val="35000"/>
                  </a:schemeClr>
                </a:solidFill>
              </a:rPr>
              <a:t>Para tomar ventaja de un GPS RTK se requiere la posición y correcciones las cuales luego llevan a un problema matemático</a:t>
            </a:r>
          </a:p>
          <a:p>
            <a:pPr algn="l" rtl="0">
              <a:spcBef>
                <a:spcPct val="20000"/>
              </a:spcBef>
              <a:buClr>
                <a:schemeClr val="tx1">
                  <a:lumMod val="65000"/>
                  <a:lumOff val="35000"/>
                </a:schemeClr>
              </a:buClr>
              <a:buSzPct val="70000"/>
              <a:defRPr/>
            </a:pPr>
            <a:endParaRPr lang="es" altLang="en-US" sz="1600" dirty="0">
              <a:solidFill>
                <a:schemeClr val="tx1">
                  <a:lumMod val="65000"/>
                  <a:lumOff val="35000"/>
                </a:schemeClr>
              </a:solidFill>
            </a:endParaRPr>
          </a:p>
          <a:p>
            <a:pPr marL="285750" indent="-285750" algn="l" rtl="0">
              <a:spcBef>
                <a:spcPct val="20000"/>
              </a:spcBef>
              <a:buClr>
                <a:schemeClr val="tx1">
                  <a:lumMod val="65000"/>
                  <a:lumOff val="35000"/>
                </a:schemeClr>
              </a:buClr>
              <a:buSzPct val="70000"/>
              <a:buFont typeface="Arial" panose="020B0604020202020204" pitchFamily="34" charset="0"/>
              <a:buChar char="•"/>
              <a:defRPr/>
            </a:pPr>
            <a:r>
              <a:rPr lang="es" sz="1600" b="0" i="0" u="none" dirty="0">
                <a:solidFill>
                  <a:schemeClr val="tx1">
                    <a:lumMod val="65000"/>
                    <a:lumOff val="35000"/>
                  </a:schemeClr>
                </a:solidFill>
              </a:rPr>
              <a:t>Corrección de Marea HYPACK:</a:t>
            </a:r>
          </a:p>
          <a:p>
            <a:pPr marL="742950" lvl="1" indent="-285750" algn="l" rtl="0">
              <a:spcBef>
                <a:spcPct val="20000"/>
              </a:spcBef>
              <a:buClr>
                <a:schemeClr val="tx1">
                  <a:lumMod val="65000"/>
                  <a:lumOff val="35000"/>
                </a:schemeClr>
              </a:buClr>
              <a:buSzPct val="70000"/>
              <a:buFont typeface="Arial" panose="020B0604020202020204" pitchFamily="34" charset="0"/>
              <a:buChar char="•"/>
              <a:defRPr/>
            </a:pPr>
            <a:r>
              <a:rPr lang="es" sz="1600" b="0" i="0" u="none" dirty="0">
                <a:solidFill>
                  <a:schemeClr val="tx1">
                    <a:lumMod val="65000"/>
                    <a:lumOff val="35000"/>
                  </a:schemeClr>
                </a:solidFill>
              </a:rPr>
              <a:t>T = N – K – A – H - D</a:t>
            </a:r>
          </a:p>
          <a:p>
            <a:pPr algn="l" rtl="0">
              <a:spcBef>
                <a:spcPct val="20000"/>
              </a:spcBef>
              <a:buClr>
                <a:schemeClr val="tx1">
                  <a:lumMod val="65000"/>
                  <a:lumOff val="35000"/>
                </a:schemeClr>
              </a:buClr>
              <a:buSzPct val="70000"/>
              <a:defRPr/>
            </a:pPr>
            <a:endParaRPr lang="es" altLang="en-US" sz="1600" dirty="0">
              <a:solidFill>
                <a:schemeClr val="tx1">
                  <a:lumMod val="65000"/>
                  <a:lumOff val="35000"/>
                </a:schemeClr>
              </a:solidFill>
            </a:endParaRPr>
          </a:p>
          <a:p>
            <a:pPr marL="285750" indent="-285750" algn="l" rtl="0">
              <a:spcBef>
                <a:spcPct val="20000"/>
              </a:spcBef>
              <a:buClr>
                <a:schemeClr val="tx1">
                  <a:lumMod val="65000"/>
                  <a:lumOff val="35000"/>
                </a:schemeClr>
              </a:buClr>
              <a:buSzPct val="70000"/>
              <a:buFont typeface="Arial" panose="020B0604020202020204" pitchFamily="34" charset="0"/>
              <a:buChar char="•"/>
              <a:defRPr/>
            </a:pPr>
            <a:r>
              <a:rPr lang="es" sz="1600" b="0" i="0" u="none" dirty="0">
                <a:solidFill>
                  <a:schemeClr val="tx1">
                    <a:lumMod val="65000"/>
                    <a:lumOff val="35000"/>
                  </a:schemeClr>
                </a:solidFill>
              </a:rPr>
              <a:t>Sondaje Cartográfico:</a:t>
            </a:r>
          </a:p>
          <a:p>
            <a:pPr marL="742950" lvl="1" indent="-285750" algn="l" rtl="0">
              <a:spcBef>
                <a:spcPct val="20000"/>
              </a:spcBef>
              <a:buClr>
                <a:schemeClr val="tx1">
                  <a:lumMod val="65000"/>
                  <a:lumOff val="35000"/>
                </a:schemeClr>
              </a:buClr>
              <a:buSzPct val="70000"/>
              <a:buFont typeface="Arial" panose="020B0604020202020204" pitchFamily="34" charset="0"/>
              <a:buChar char="•"/>
              <a:defRPr/>
            </a:pPr>
            <a:r>
              <a:rPr lang="es" sz="1600" b="0" i="0" u="none" dirty="0">
                <a:solidFill>
                  <a:schemeClr val="tx1">
                    <a:lumMod val="65000"/>
                    <a:lumOff val="35000"/>
                  </a:schemeClr>
                </a:solidFill>
              </a:rPr>
              <a:t>CS = B + D + T</a:t>
            </a:r>
          </a:p>
          <a:p>
            <a:pPr marL="742950" lvl="1" indent="-285750" algn="l" rtl="0">
              <a:spcBef>
                <a:spcPct val="20000"/>
              </a:spcBef>
              <a:buClr>
                <a:schemeClr val="tx1">
                  <a:lumMod val="65000"/>
                  <a:lumOff val="35000"/>
                </a:schemeClr>
              </a:buClr>
              <a:buSzPct val="70000"/>
              <a:buFont typeface="Arial" panose="020B0604020202020204" pitchFamily="34" charset="0"/>
              <a:buChar char="•"/>
              <a:defRPr/>
            </a:pPr>
            <a:r>
              <a:rPr lang="es" sz="1600" b="0" i="0" u="none" dirty="0">
                <a:solidFill>
                  <a:schemeClr val="tx1">
                    <a:lumMod val="65000"/>
                    <a:lumOff val="35000"/>
                  </a:schemeClr>
                </a:solidFill>
              </a:rPr>
              <a:t>CS = B + N – K – A - H</a:t>
            </a:r>
          </a:p>
        </p:txBody>
      </p:sp>
    </p:spTree>
    <p:extLst>
      <p:ext uri="{BB962C8B-B14F-4D97-AF65-F5344CB8AC3E}">
        <p14:creationId xmlns:p14="http://schemas.microsoft.com/office/powerpoint/2010/main" val="4134273670"/>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7031</TotalTime>
  <Words>3732</Words>
  <Application>Microsoft Office PowerPoint</Application>
  <PresentationFormat>On-screen Show (4:3)</PresentationFormat>
  <Paragraphs>661</Paragraphs>
  <Slides>79</Slides>
  <Notes>8</Notes>
  <HiddenSlides>0</HiddenSlides>
  <MMClips>1</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3</vt:i4>
      </vt:variant>
      <vt:variant>
        <vt:lpstr>Slide Titles</vt:lpstr>
      </vt:variant>
      <vt:variant>
        <vt:i4>79</vt:i4>
      </vt:variant>
    </vt:vector>
  </HeadingPairs>
  <TitlesOfParts>
    <vt:vector size="96" baseType="lpstr">
      <vt:lpstr>Arial</vt:lpstr>
      <vt:lpstr>Lucida Grande</vt:lpstr>
      <vt:lpstr>Cambria</vt:lpstr>
      <vt:lpstr>Wingdings</vt:lpstr>
      <vt:lpstr>Times New Roman</vt:lpstr>
      <vt:lpstr>&amp;quot</vt:lpstr>
      <vt:lpstr>Calibri</vt:lpstr>
      <vt:lpstr>Microsoft YaHei</vt:lpstr>
      <vt:lpstr>Garamond</vt:lpstr>
      <vt:lpstr>Arial Unicode MS</vt:lpstr>
      <vt:lpstr>Open Sans</vt:lpstr>
      <vt:lpstr>&amp;amp;amp;quot</vt:lpstr>
      <vt:lpstr>Bell Gossett Eco</vt:lpstr>
      <vt:lpstr>Bell Gossett</vt:lpstr>
      <vt:lpstr>Microsoft Excel Chart</vt:lpstr>
      <vt:lpstr>Bitmap Image</vt:lpstr>
      <vt:lpstr>Document</vt:lpstr>
      <vt:lpstr>Teoría Sensor   Entendiendo los Equipos </vt:lpstr>
      <vt:lpstr>GPS y Posicionamiento</vt:lpstr>
      <vt:lpstr>GPS - Posicionamiento</vt:lpstr>
      <vt:lpstr>GPS - Determinando Posición</vt:lpstr>
      <vt:lpstr>GPS - Determinando Posición</vt:lpstr>
      <vt:lpstr>GPS - Determinando Geometría Posición</vt:lpstr>
      <vt:lpstr>DGPS - Error Posición Corregida</vt:lpstr>
      <vt:lpstr>Correcciones GPS</vt:lpstr>
      <vt:lpstr>Mareas RTK en HYPACK </vt:lpstr>
      <vt:lpstr>GPS - Tiempo con PPs</vt:lpstr>
      <vt:lpstr>Movimiento Embarcación</vt:lpstr>
      <vt:lpstr>Movimiento Embarcación</vt:lpstr>
      <vt:lpstr>Movimiento Embarcación</vt:lpstr>
      <vt:lpstr>Movimiento Embarcación</vt:lpstr>
      <vt:lpstr>Física del Sonido </vt:lpstr>
      <vt:lpstr>Física del Sonido - Onda Sinusoidal</vt:lpstr>
      <vt:lpstr>Física del Sonido - Fase</vt:lpstr>
      <vt:lpstr>Física del Sonido - Frecuencia</vt:lpstr>
      <vt:lpstr>Usando Acústica para medir distancia</vt:lpstr>
      <vt:lpstr>Interacción del sonido con el Fondo marino</vt:lpstr>
      <vt:lpstr>Consideraciones Ambientales</vt:lpstr>
      <vt:lpstr>Características Ambientales</vt:lpstr>
      <vt:lpstr>PowerPoint Presentation</vt:lpstr>
      <vt:lpstr>Entendiendo el Trazado Rayos de la señal</vt:lpstr>
      <vt:lpstr>Velocidad del sonido - Valores Incorrectos</vt:lpstr>
      <vt:lpstr>Velocidad del Sonido - Sondajes Corregidos</vt:lpstr>
      <vt:lpstr>Precisión vs Repetibilidad</vt:lpstr>
      <vt:lpstr>Precisión y Repetibilidad</vt:lpstr>
      <vt:lpstr>Distribución Normal</vt:lpstr>
      <vt:lpstr>Sonares Monohaz</vt:lpstr>
      <vt:lpstr>Ecosonda Monohaz</vt:lpstr>
      <vt:lpstr>Monohaz - Características del Haz</vt:lpstr>
      <vt:lpstr>Monohaz - Características del Haz</vt:lpstr>
      <vt:lpstr>Datos Ecograma Monohaz</vt:lpstr>
      <vt:lpstr>SBES en HYPACK </vt:lpstr>
      <vt:lpstr>SBES en HYPACK </vt:lpstr>
      <vt:lpstr>Sonares Multihaz</vt:lpstr>
      <vt:lpstr>Tipos Sonar Batimétrico</vt:lpstr>
      <vt:lpstr>Principios Básicos MBES</vt:lpstr>
      <vt:lpstr>Transmite y Recibe Haces</vt:lpstr>
      <vt:lpstr>Formador de Haz </vt:lpstr>
      <vt:lpstr>PowerPoint Presentation</vt:lpstr>
      <vt:lpstr>Formador de Haz – Resolución A través del Traqueo</vt:lpstr>
      <vt:lpstr>Sonares Interferométricos</vt:lpstr>
      <vt:lpstr>Ping DSP - Principio de Operación</vt:lpstr>
      <vt:lpstr>MBES _ Datos Snippet</vt:lpstr>
      <vt:lpstr>Datos Columna de Agua</vt:lpstr>
      <vt:lpstr>MBES en HYPACK </vt:lpstr>
      <vt:lpstr>MBES - Editando en HYSWEEP</vt:lpstr>
      <vt:lpstr>Sonares de Barrido Lateral </vt:lpstr>
      <vt:lpstr>Qué se encuentra en un registro de sonar de barrido lateral?</vt:lpstr>
      <vt:lpstr>Componentes Sistema Sonar</vt:lpstr>
      <vt:lpstr>Qué sucede en la región del Nadir</vt:lpstr>
      <vt:lpstr>Lo que encuentra con un Registro de Sonar Lateral</vt:lpstr>
      <vt:lpstr>Amplitud vs Señal de Tiempo</vt:lpstr>
      <vt:lpstr>La importancia de la Sombra</vt:lpstr>
      <vt:lpstr>La importancia de la Sombra</vt:lpstr>
      <vt:lpstr>Generalidades Levantamiento Sonar Lateral</vt:lpstr>
      <vt:lpstr>Frecuencia determina alcance efectivo</vt:lpstr>
      <vt:lpstr>Buscando con un sonar de 100 KHz</vt:lpstr>
      <vt:lpstr>Operaciones Sonar Lateral</vt:lpstr>
      <vt:lpstr>Sonar Lateral Remolcado vs Montado en el Casco</vt:lpstr>
      <vt:lpstr>Sonar Lateral en HYPACK </vt:lpstr>
      <vt:lpstr>Magnetómetros </vt:lpstr>
      <vt:lpstr>Cómo trabaja un Magnetómetro Marino</vt:lpstr>
      <vt:lpstr>Inquietudes Levantamiento Magnetómetro</vt:lpstr>
      <vt:lpstr>Variables que afectan un Lev de Magnetometría</vt:lpstr>
      <vt:lpstr>PowerPoint Presentation</vt:lpstr>
      <vt:lpstr>Planeamiento Levantamiento Magnetometría</vt:lpstr>
      <vt:lpstr>Monitoreando el Fondo </vt:lpstr>
      <vt:lpstr>Datos Magnetómetro en HYPACK</vt:lpstr>
      <vt:lpstr>Magnetómetros en HYPACK </vt:lpstr>
      <vt:lpstr>Perfiladores Sub-Bottom </vt:lpstr>
      <vt:lpstr>Introducción a Perfiles Sub-Bottom</vt:lpstr>
      <vt:lpstr>Principios de Perfiles Sub-Bottom</vt:lpstr>
      <vt:lpstr>Tipos de Perfiladores Sub-Bottom</vt:lpstr>
      <vt:lpstr>Recomendaciones de Instalación &amp; configuración del Remolque</vt:lpstr>
      <vt:lpstr>Sub bottom en HYPACK </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296</cp:revision>
  <dcterms:created xsi:type="dcterms:W3CDTF">2014-07-07T18:31:44Z</dcterms:created>
  <dcterms:modified xsi:type="dcterms:W3CDTF">2020-02-21T14:38:49Z</dcterms:modified>
</cp:coreProperties>
</file>