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45"/>
  </p:notesMasterIdLst>
  <p:handoutMasterIdLst>
    <p:handoutMasterId r:id="rId146"/>
  </p:handoutMasterIdLst>
  <p:sldIdLst>
    <p:sldId id="293" r:id="rId3"/>
    <p:sldId id="507" r:id="rId4"/>
    <p:sldId id="508" r:id="rId5"/>
    <p:sldId id="509" r:id="rId6"/>
    <p:sldId id="510" r:id="rId7"/>
    <p:sldId id="511" r:id="rId8"/>
    <p:sldId id="512" r:id="rId9"/>
    <p:sldId id="513" r:id="rId10"/>
    <p:sldId id="372" r:id="rId11"/>
    <p:sldId id="349" r:id="rId12"/>
    <p:sldId id="363" r:id="rId13"/>
    <p:sldId id="364" r:id="rId14"/>
    <p:sldId id="365" r:id="rId15"/>
    <p:sldId id="366" r:id="rId16"/>
    <p:sldId id="352" r:id="rId17"/>
    <p:sldId id="367" r:id="rId18"/>
    <p:sldId id="369" r:id="rId19"/>
    <p:sldId id="370" r:id="rId20"/>
    <p:sldId id="371" r:id="rId21"/>
    <p:sldId id="373" r:id="rId22"/>
    <p:sldId id="374" r:id="rId23"/>
    <p:sldId id="368" r:id="rId24"/>
    <p:sldId id="362" r:id="rId25"/>
    <p:sldId id="391" r:id="rId26"/>
    <p:sldId id="393" r:id="rId27"/>
    <p:sldId id="394" r:id="rId28"/>
    <p:sldId id="396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21" r:id="rId37"/>
    <p:sldId id="422" r:id="rId38"/>
    <p:sldId id="423" r:id="rId39"/>
    <p:sldId id="424" r:id="rId40"/>
    <p:sldId id="425" r:id="rId41"/>
    <p:sldId id="426" r:id="rId42"/>
    <p:sldId id="427" r:id="rId43"/>
    <p:sldId id="428" r:id="rId44"/>
    <p:sldId id="429" r:id="rId45"/>
    <p:sldId id="430" r:id="rId46"/>
    <p:sldId id="431" r:id="rId47"/>
    <p:sldId id="433" r:id="rId48"/>
    <p:sldId id="432" r:id="rId49"/>
    <p:sldId id="440" r:id="rId50"/>
    <p:sldId id="441" r:id="rId51"/>
    <p:sldId id="442" r:id="rId52"/>
    <p:sldId id="443" r:id="rId53"/>
    <p:sldId id="444" r:id="rId54"/>
    <p:sldId id="445" r:id="rId55"/>
    <p:sldId id="446" r:id="rId56"/>
    <p:sldId id="447" r:id="rId57"/>
    <p:sldId id="448" r:id="rId58"/>
    <p:sldId id="449" r:id="rId59"/>
    <p:sldId id="450" r:id="rId60"/>
    <p:sldId id="451" r:id="rId61"/>
    <p:sldId id="452" r:id="rId62"/>
    <p:sldId id="453" r:id="rId63"/>
    <p:sldId id="454" r:id="rId64"/>
    <p:sldId id="434" r:id="rId65"/>
    <p:sldId id="435" r:id="rId66"/>
    <p:sldId id="436" r:id="rId67"/>
    <p:sldId id="437" r:id="rId68"/>
    <p:sldId id="439" r:id="rId69"/>
    <p:sldId id="492" r:id="rId70"/>
    <p:sldId id="407" r:id="rId71"/>
    <p:sldId id="410" r:id="rId72"/>
    <p:sldId id="411" r:id="rId73"/>
    <p:sldId id="412" r:id="rId74"/>
    <p:sldId id="413" r:id="rId75"/>
    <p:sldId id="414" r:id="rId76"/>
    <p:sldId id="493" r:id="rId77"/>
    <p:sldId id="494" r:id="rId78"/>
    <p:sldId id="495" r:id="rId79"/>
    <p:sldId id="496" r:id="rId80"/>
    <p:sldId id="497" r:id="rId81"/>
    <p:sldId id="498" r:id="rId82"/>
    <p:sldId id="499" r:id="rId83"/>
    <p:sldId id="500" r:id="rId84"/>
    <p:sldId id="501" r:id="rId85"/>
    <p:sldId id="502" r:id="rId86"/>
    <p:sldId id="503" r:id="rId87"/>
    <p:sldId id="504" r:id="rId88"/>
    <p:sldId id="505" r:id="rId89"/>
    <p:sldId id="506" r:id="rId90"/>
    <p:sldId id="416" r:id="rId91"/>
    <p:sldId id="417" r:id="rId92"/>
    <p:sldId id="418" r:id="rId93"/>
    <p:sldId id="419" r:id="rId94"/>
    <p:sldId id="420" r:id="rId95"/>
    <p:sldId id="377" r:id="rId96"/>
    <p:sldId id="378" r:id="rId97"/>
    <p:sldId id="379" r:id="rId98"/>
    <p:sldId id="38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54" r:id="rId109"/>
    <p:sldId id="359" r:id="rId110"/>
    <p:sldId id="455" r:id="rId111"/>
    <p:sldId id="456" r:id="rId112"/>
    <p:sldId id="457" r:id="rId113"/>
    <p:sldId id="458" r:id="rId114"/>
    <p:sldId id="459" r:id="rId115"/>
    <p:sldId id="460" r:id="rId116"/>
    <p:sldId id="461" r:id="rId117"/>
    <p:sldId id="462" r:id="rId118"/>
    <p:sldId id="463" r:id="rId119"/>
    <p:sldId id="464" r:id="rId120"/>
    <p:sldId id="465" r:id="rId121"/>
    <p:sldId id="466" r:id="rId122"/>
    <p:sldId id="467" r:id="rId123"/>
    <p:sldId id="468" r:id="rId124"/>
    <p:sldId id="470" r:id="rId125"/>
    <p:sldId id="471" r:id="rId126"/>
    <p:sldId id="474" r:id="rId127"/>
    <p:sldId id="475" r:id="rId128"/>
    <p:sldId id="476" r:id="rId129"/>
    <p:sldId id="477" r:id="rId130"/>
    <p:sldId id="478" r:id="rId131"/>
    <p:sldId id="479" r:id="rId132"/>
    <p:sldId id="480" r:id="rId133"/>
    <p:sldId id="481" r:id="rId134"/>
    <p:sldId id="482" r:id="rId135"/>
    <p:sldId id="483" r:id="rId136"/>
    <p:sldId id="484" r:id="rId137"/>
    <p:sldId id="485" r:id="rId138"/>
    <p:sldId id="486" r:id="rId139"/>
    <p:sldId id="487" r:id="rId140"/>
    <p:sldId id="488" r:id="rId141"/>
    <p:sldId id="489" r:id="rId142"/>
    <p:sldId id="490" r:id="rId143"/>
    <p:sldId id="491" r:id="rId144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147"/>
    </p:embeddedFont>
    <p:embeddedFont>
      <p:font typeface="Calibri" panose="020F0502020204030204" pitchFamily="34" charset="0"/>
      <p:regular r:id="rId148"/>
      <p:bold r:id="rId149"/>
      <p:italic r:id="rId150"/>
      <p:boldItalic r:id="rId151"/>
    </p:embeddedFont>
    <p:embeddedFont>
      <p:font typeface="Verdana" panose="020B0604030504040204" pitchFamily="34" charset="0"/>
      <p:regular r:id="rId152"/>
      <p:bold r:id="rId153"/>
      <p:italic r:id="rId154"/>
      <p:boldItalic r:id="rId155"/>
    </p:embeddedFont>
    <p:embeddedFont>
      <p:font typeface="Garamond" panose="02020404030301010803" pitchFamily="18" charset="0"/>
      <p:regular r:id="rId156"/>
      <p:bold r:id="rId157"/>
      <p:italic r:id="rId15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18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1896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25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slide" Target="slides/slide136.xml"/><Relationship Id="rId154" Type="http://schemas.openxmlformats.org/officeDocument/2006/relationships/font" Target="fonts/font8.fntdata"/><Relationship Id="rId159" Type="http://schemas.openxmlformats.org/officeDocument/2006/relationships/presProps" Target="presProp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144" Type="http://schemas.openxmlformats.org/officeDocument/2006/relationships/slide" Target="slides/slide142.xml"/><Relationship Id="rId149" Type="http://schemas.openxmlformats.org/officeDocument/2006/relationships/font" Target="fonts/font3.fntdata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60" Type="http://schemas.openxmlformats.org/officeDocument/2006/relationships/viewProps" Target="viewProp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font" Target="fonts/font4.fntdata"/><Relationship Id="rId155" Type="http://schemas.openxmlformats.org/officeDocument/2006/relationships/font" Target="fonts/font9.fntdata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40" Type="http://schemas.openxmlformats.org/officeDocument/2006/relationships/slide" Target="slides/slide138.xml"/><Relationship Id="rId145" Type="http://schemas.openxmlformats.org/officeDocument/2006/relationships/notesMaster" Target="notesMasters/notesMaster1.xml"/><Relationship Id="rId153" Type="http://schemas.openxmlformats.org/officeDocument/2006/relationships/font" Target="fonts/font7.fntdata"/><Relationship Id="rId16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43" Type="http://schemas.openxmlformats.org/officeDocument/2006/relationships/slide" Target="slides/slide141.xml"/><Relationship Id="rId148" Type="http://schemas.openxmlformats.org/officeDocument/2006/relationships/font" Target="fonts/font2.fntdata"/><Relationship Id="rId151" Type="http://schemas.openxmlformats.org/officeDocument/2006/relationships/font" Target="fonts/font5.fntdata"/><Relationship Id="rId156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font" Target="fonts/font11.fntdata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font" Target="fonts/font6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font" Target="fonts/font1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A49DEFFF-9CEF-4C40-BDA5-C91D304D612B}" type="slidenum">
              <a:rPr>
                <a:latin typeface="Arial" pitchFamily="34" charset="0"/>
              </a:rPr>
              <a:pPr/>
              <a:t>11</a:t>
            </a:fld>
            <a:endParaRPr lang="ru-RU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8745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11F5EF0B-7BD4-486B-A8B2-E3012A9EF5EB}" type="slidenum">
              <a:rPr>
                <a:latin typeface="Arial" panose="020B0604020202020204" pitchFamily="34" charset="0"/>
              </a:rPr>
              <a:pPr/>
              <a:t>27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081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7E9F535A-E1FE-41DF-92EE-240FC11D15C0}" type="slidenum">
              <a:rPr>
                <a:latin typeface="Arial" panose="020B0604020202020204" pitchFamily="34" charset="0"/>
              </a:rPr>
              <a:pPr/>
              <a:t>28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7229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0540B3D2-A357-4AB1-BF8B-624853B66426}" type="slidenum">
              <a:rPr>
                <a:latin typeface="Arial" panose="020B0604020202020204" pitchFamily="34" charset="0"/>
              </a:rPr>
              <a:pPr/>
              <a:t>29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150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C885378F-21B1-48C5-BE04-91045ACE4D6F}" type="slidenum">
              <a:rPr>
                <a:latin typeface="Arial" panose="020B0604020202020204" pitchFamily="34" charset="0"/>
              </a:rPr>
              <a:pPr/>
              <a:t>30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4102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047DC6F6-CCB2-41DB-B875-A69F9556CBB3}" type="slidenum">
              <a:rPr>
                <a:latin typeface="Arial" panose="020B0604020202020204" pitchFamily="34" charset="0"/>
              </a:rPr>
              <a:pPr/>
              <a:t>31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4439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786C5F77-7DFC-4BD7-B714-69643FBB6276}" type="slidenum">
              <a:rPr>
                <a:latin typeface="Arial" panose="020B0604020202020204" pitchFamily="34" charset="0"/>
              </a:rPr>
              <a:pPr/>
              <a:t>32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7294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418C9A62-424B-4060-BEAC-2678E8DE203A}" type="slidenum">
              <a:rPr>
                <a:latin typeface="Arial" panose="020B0604020202020204" pitchFamily="34" charset="0"/>
              </a:rPr>
              <a:pPr/>
              <a:t>35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9234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114522AE-A5EE-4DE4-A2D3-54BA779E27A2}" type="slidenum">
              <a:rPr>
                <a:latin typeface="Arial" panose="020B0604020202020204" pitchFamily="34" charset="0"/>
              </a:rPr>
              <a:pPr/>
              <a:t>36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2421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A90495F7-18AB-4D94-A45B-9AD323724E54}" type="slidenum">
              <a:rPr>
                <a:latin typeface="Arial" panose="020B0604020202020204" pitchFamily="34" charset="0"/>
              </a:rPr>
              <a:pPr/>
              <a:t>37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3074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45E8670F-4653-4AFE-913C-07C8054DF558}" type="slidenum">
              <a:rPr>
                <a:latin typeface="Arial" panose="020B0604020202020204" pitchFamily="34" charset="0"/>
              </a:rPr>
              <a:pPr/>
              <a:t>38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467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4CABE930-36C4-4E06-940A-527C3CA586E7}" type="slidenum">
              <a:rPr>
                <a:latin typeface="Arial" pitchFamily="34" charset="0"/>
              </a:rPr>
              <a:pPr/>
              <a:t>12</a:t>
            </a:fld>
            <a:endParaRPr lang="ru-RU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7074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5B802589-D240-4B8D-8A7E-56B911DF8341}" type="slidenum">
              <a:rPr>
                <a:latin typeface="Arial" panose="020B0604020202020204" pitchFamily="34" charset="0"/>
              </a:rPr>
              <a:pPr/>
              <a:t>39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1894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6633E33A-772D-40FD-874D-7D69D4374CD2}" type="slidenum">
              <a:rPr>
                <a:latin typeface="Arial" panose="020B0604020202020204" pitchFamily="34" charset="0"/>
              </a:rPr>
              <a:pPr/>
              <a:t>40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4833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D86A10C6-BB18-4CB9-A178-147E5D8C2859}" type="slidenum">
              <a:rPr>
                <a:latin typeface="Arial" panose="020B0604020202020204" pitchFamily="34" charset="0"/>
              </a:rPr>
              <a:pPr/>
              <a:t>41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0659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434EEB39-C26A-4F12-A11E-7090A7B8A967}" type="slidenum">
              <a:rPr>
                <a:latin typeface="Arial" panose="020B0604020202020204" pitchFamily="34" charset="0"/>
              </a:rPr>
              <a:pPr/>
              <a:t>42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489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6D868813-7B4C-46C3-BCCD-6963388457BC}" type="slidenum">
              <a:rPr>
                <a:latin typeface="Arial" panose="020B0604020202020204" pitchFamily="34" charset="0"/>
              </a:rPr>
              <a:pPr/>
              <a:t>43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1832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F44DADE7-E0A9-477C-925F-78578E4120AB}" type="slidenum">
              <a:rPr>
                <a:latin typeface="Arial" panose="020B0604020202020204" pitchFamily="34" charset="0"/>
              </a:rPr>
              <a:pPr/>
              <a:t>44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5267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F6934A7D-71DD-47F7-9A8E-59BBC2951689}" type="slidenum">
              <a:rPr>
                <a:latin typeface="Arial" panose="020B0604020202020204" pitchFamily="34" charset="0"/>
              </a:rPr>
              <a:pPr/>
              <a:t>45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2655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E587BBA4-4620-49FD-B24F-69C94AFFACF2}" type="slidenum">
              <a:rPr>
                <a:latin typeface="Arial" panose="020B0604020202020204" pitchFamily="34" charset="0"/>
              </a:rPr>
              <a:pPr/>
              <a:t>48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6838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E42CBE5C-9DBD-41D8-91F0-E23844C5461C}" type="slidenum">
              <a:rPr>
                <a:latin typeface="Arial" panose="020B0604020202020204" pitchFamily="34" charset="0"/>
              </a:rPr>
              <a:pPr/>
              <a:t>49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2293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E856E558-B8C5-48CD-AEEF-68EAE210D024}" type="slidenum">
              <a:rPr>
                <a:latin typeface="Arial" panose="020B0604020202020204" pitchFamily="34" charset="0"/>
              </a:rPr>
              <a:pPr/>
              <a:t>50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425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A777CC6D-0778-4ECE-A6F2-5ACFE492AA58}" type="slidenum">
              <a:rPr>
                <a:latin typeface="Arial" pitchFamily="34" charset="0"/>
              </a:rPr>
              <a:pPr/>
              <a:t>14</a:t>
            </a:fld>
            <a:endParaRPr lang="ru-RU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2907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FB6837D9-E556-470B-A6B4-F7B553F98D0E}" type="slidenum">
              <a:rPr>
                <a:latin typeface="Arial" panose="020B0604020202020204" pitchFamily="34" charset="0"/>
              </a:rPr>
              <a:pPr/>
              <a:t>51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6739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88A8D199-F7BA-486F-A15A-F23737BF76B7}" type="slidenum">
              <a:rPr>
                <a:latin typeface="Arial" panose="020B0604020202020204" pitchFamily="34" charset="0"/>
              </a:rPr>
              <a:pPr/>
              <a:t>52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0815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5CA6B307-1527-431C-8BEB-9C5901B7E9B0}" type="slidenum">
              <a:rPr>
                <a:latin typeface="Arial" panose="020B0604020202020204" pitchFamily="34" charset="0"/>
              </a:rPr>
              <a:pPr/>
              <a:t>53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1343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B0730775-3E0D-42E5-8A2D-6F9A0969D24F}" type="slidenum">
              <a:rPr>
                <a:latin typeface="Arial" panose="020B0604020202020204" pitchFamily="34" charset="0"/>
              </a:rPr>
              <a:pPr/>
              <a:t>54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5256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58FE4E89-A879-4A3F-98DA-3A06F2C203C1}" type="slidenum">
              <a:rPr>
                <a:latin typeface="Arial" panose="020B0604020202020204" pitchFamily="34" charset="0"/>
              </a:rPr>
              <a:pPr/>
              <a:t>55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0895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37E9575A-B8F5-45A9-9E1B-16D59E3D00B0}" type="slidenum">
              <a:rPr>
                <a:latin typeface="Arial" panose="020B0604020202020204" pitchFamily="34" charset="0"/>
              </a:rPr>
              <a:pPr/>
              <a:t>58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8521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FB249BD5-8A9C-4312-BF51-3263821B2CD9}" type="slidenum">
              <a:rPr>
                <a:latin typeface="Arial" panose="020B0604020202020204" pitchFamily="34" charset="0"/>
              </a:rPr>
              <a:pPr/>
              <a:t>59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74216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CD4EF78B-EAC5-4F1E-A578-B422053B1EBC}" type="slidenum">
              <a:rPr>
                <a:latin typeface="Arial" panose="020B0604020202020204" pitchFamily="34" charset="0"/>
              </a:rPr>
              <a:pPr/>
              <a:t>60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5020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B8202CD0-C94D-409A-9434-1ACB29676FFD}" type="slidenum">
              <a:rPr>
                <a:latin typeface="Arial" panose="020B0604020202020204" pitchFamily="34" charset="0"/>
              </a:rPr>
              <a:pPr/>
              <a:t>61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9999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2338D31C-39DB-40C1-8365-DC0DF48CB342}" type="slidenum">
              <a:rPr>
                <a:latin typeface="Arial" panose="020B0604020202020204" pitchFamily="34" charset="0"/>
              </a:rPr>
              <a:pPr/>
              <a:t>62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865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B2AA75CB-1E3E-4015-8C4E-6EAEFAA31AAD}" type="slidenum">
              <a:rPr>
                <a:latin typeface="Arial" pitchFamily="34" charset="0"/>
              </a:rPr>
              <a:pPr/>
              <a:t>16</a:t>
            </a:fld>
            <a:endParaRPr lang="ru-RU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27954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2A8FC9E6-9E73-49D8-85C2-956045E93DDD}" type="slidenum">
              <a:rPr>
                <a:latin typeface="Arial" panose="020B0604020202020204" pitchFamily="34" charset="0"/>
              </a:rPr>
              <a:pPr/>
              <a:t>63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26720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DF70E34F-3E21-466A-AE22-49FE78A2458F}" type="slidenum">
              <a:rPr>
                <a:latin typeface="Arial" panose="020B0604020202020204" pitchFamily="34" charset="0"/>
              </a:rPr>
              <a:pPr/>
              <a:t>64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6522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14478708-7AB3-4DD8-8A37-D762928FFCBB}" type="slidenum">
              <a:rPr>
                <a:latin typeface="Arial" panose="020B0604020202020204" pitchFamily="34" charset="0"/>
              </a:rPr>
              <a:pPr/>
              <a:t>65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45247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F08A30D1-E8B3-4391-9241-FF3F8E9364E4}" type="slidenum">
              <a:rPr>
                <a:latin typeface="Arial" panose="020B0604020202020204" pitchFamily="34" charset="0"/>
              </a:rPr>
              <a:pPr/>
              <a:t>66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9308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C8651B7A-D1E3-44B8-9D0B-DB153FA0B269}" type="slidenum">
              <a:rPr>
                <a:latin typeface="Arial" panose="020B0604020202020204" pitchFamily="34" charset="0"/>
              </a:rPr>
              <a:pPr/>
              <a:t>69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0204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B3748B71-59C3-46C6-9131-3702987F84AC}" type="slidenum">
              <a:rPr>
                <a:latin typeface="Arial" panose="020B0604020202020204" pitchFamily="34" charset="0"/>
              </a:rPr>
              <a:pPr/>
              <a:t>70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18270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DDF3DA89-BC5D-4446-8956-5FB0689464A5}" type="slidenum">
              <a:rPr>
                <a:latin typeface="Arial" panose="020B0604020202020204" pitchFamily="34" charset="0"/>
              </a:rPr>
              <a:pPr/>
              <a:t>74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604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248D1A3D-BB52-4884-B95E-05C9669181D8}" type="slidenum">
              <a:rPr>
                <a:latin typeface="Arial" panose="020B0604020202020204" pitchFamily="34" charset="0"/>
              </a:rPr>
              <a:pPr/>
              <a:t>89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26470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F2A921D3-A061-4166-92BC-9792891DF0F3}" type="slidenum">
              <a:rPr>
                <a:latin typeface="Arial" panose="020B0604020202020204" pitchFamily="34" charset="0"/>
              </a:rPr>
              <a:pPr/>
              <a:t>90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26440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0050F0A9-D80A-4B2F-AAEB-37E523B51DD7}" type="slidenum">
              <a:rPr>
                <a:latin typeface="Arial" panose="020B0604020202020204" pitchFamily="34" charset="0"/>
              </a:rPr>
              <a:pPr/>
              <a:t>91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601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5AF59C2E-A4DE-42D1-8D10-47F866858C75}" type="slidenum">
              <a:rPr>
                <a:latin typeface="Arial" pitchFamily="34" charset="0"/>
              </a:rPr>
              <a:pPr/>
              <a:t>18</a:t>
            </a:fld>
            <a:endParaRPr lang="ru-RU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44232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B9837725-7E12-4A76-B15D-C3B69E7A6BA8}" type="slidenum">
              <a:rPr>
                <a:latin typeface="Arial" panose="020B0604020202020204" pitchFamily="34" charset="0"/>
              </a:rPr>
              <a:pPr/>
              <a:t>92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75597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87923F23-6A08-4F9C-ABEF-DD1D2CE7735C}" type="slidenum">
              <a:rPr>
                <a:latin typeface="Arial" panose="020B0604020202020204" pitchFamily="34" charset="0"/>
              </a:rPr>
              <a:pPr/>
              <a:t>93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44875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024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3085298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rtl="0" eaLnBrk="1" hangingPunct="1">
              <a:spcBef>
                <a:spcPct val="0"/>
              </a:spcBef>
            </a:pPr>
            <a:endParaRPr lang="ru-RU" alt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E9970BB6-6109-4D51-8BAA-EC3C903C854C}" type="slidenum">
              <a:rPr/>
              <a:pPr>
                <a:spcBef>
                  <a:spcPct val="0"/>
                </a:spcBef>
              </a:pPr>
              <a:t>96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8094581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A5E3E033-0E5A-4416-B605-16BAEF2AC5C1}" type="slidenum">
              <a:rPr>
                <a:latin typeface="Arial" pitchFamily="34" charset="0"/>
              </a:rPr>
              <a:pPr/>
              <a:t>100</a:t>
            </a:fld>
            <a:endParaRPr lang="ru-RU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65989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44E56CD7-7759-40DE-ABCD-74B9B9168C9D}" type="slidenum">
              <a:rPr>
                <a:latin typeface="Arial" pitchFamily="34" charset="0"/>
              </a:rPr>
              <a:pPr/>
              <a:t>101</a:t>
            </a:fld>
            <a:endParaRPr lang="ru-RU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81671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C482785-D2AE-42DA-A6CA-431B8265B93F}" type="slidenum">
              <a:rPr sz="1200" b="0"/>
              <a:pPr/>
              <a:t>109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48770531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13AEE4AD-935C-43B7-8F3F-E56E70623B5A}" type="slidenum">
              <a:rPr sz="1200" b="0"/>
              <a:pPr/>
              <a:t>110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52188476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AC78BD0-C7AD-4B8F-A669-B758CA3D3AC1}" type="slidenum">
              <a:rPr sz="1200" b="0"/>
              <a:pPr/>
              <a:t>111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55798808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1F317EA1-9A43-4375-B765-889F5D1C4AC8}" type="slidenum">
              <a:rPr sz="1200" b="0"/>
              <a:pPr/>
              <a:t>112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140200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8FBA1941-F5A1-4FE7-80CC-DA6A720E6A48}" type="slidenum">
              <a:rPr>
                <a:latin typeface="Arial" pitchFamily="34" charset="0"/>
              </a:rPr>
              <a:pPr/>
              <a:t>20</a:t>
            </a:fld>
            <a:endParaRPr lang="ru-RU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49139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3F61F5E-D18C-4C07-8FE8-5168F41003CA}" type="slidenum">
              <a:rPr sz="1200" b="0"/>
              <a:pPr/>
              <a:t>113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1003251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6480FD6-9AC6-4784-B127-3C57FEE74E70}" type="slidenum">
              <a:rPr sz="1200" b="0"/>
              <a:pPr/>
              <a:t>114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70791843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1C5886CD-679A-4971-8955-37801AA036E8}" type="slidenum">
              <a:rPr sz="1200" b="0"/>
              <a:pPr/>
              <a:t>115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99006988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2A90712-02FC-4666-B41E-CCE3A9B06BBB}" type="slidenum">
              <a:rPr sz="1200" b="0"/>
              <a:pPr/>
              <a:t>116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86861741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08B1562-6B1B-48A1-BE7C-CA0123A8BC17}" type="slidenum">
              <a:rPr sz="1200" b="0"/>
              <a:pPr/>
              <a:t>117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9285026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1985D67-B9BE-4994-8996-83C8D986E400}" type="slidenum">
              <a:rPr sz="1200" b="0"/>
              <a:pPr/>
              <a:t>118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84359779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822B57FB-9E65-4559-9910-762D2CB6CE94}" type="slidenum">
              <a:rPr sz="1200" b="0"/>
              <a:pPr/>
              <a:t>119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4159442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F48592E-077A-4E18-8CB9-348E253B2630}" type="slidenum">
              <a:rPr sz="1200" b="0"/>
              <a:pPr/>
              <a:t>120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81898315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9844F20-19F9-4C7D-9AC0-3CCA9C4F175F}" type="slidenum">
              <a:rPr sz="1200" b="0"/>
              <a:pPr/>
              <a:t>121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40440586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C22CE122-81B2-4096-BE0C-44C6D62D70B8}" type="slidenum">
              <a:rPr sz="1200" b="0"/>
              <a:pPr/>
              <a:t>122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870826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itchFamily="34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86D714D9-8BF0-4CCB-9826-4A950BFEB8C5}" type="slidenum">
              <a:rPr>
                <a:latin typeface="Arial" pitchFamily="34" charset="0"/>
              </a:rPr>
              <a:pPr/>
              <a:t>21</a:t>
            </a:fld>
            <a:endParaRPr lang="ru-RU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7981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B0969EBA-5084-459D-9DA8-26CBAC895D5B}" type="slidenum">
              <a:rPr sz="1200" b="0"/>
              <a:pPr/>
              <a:t>124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84739267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5DB8940-08AF-475F-9B2A-652353DE007B}" type="slidenum">
              <a:rPr sz="1200" b="0"/>
              <a:pPr/>
              <a:t>125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40700245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19F5BF23-F5DA-481D-8659-8B3BC0F1D7EB}" type="slidenum">
              <a:rPr sz="1200" b="0"/>
              <a:pPr/>
              <a:t>126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75365227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8F840BB-A556-41D7-B531-B7EE508A23FA}" type="slidenum">
              <a:rPr sz="1200" b="0"/>
              <a:pPr/>
              <a:t>127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40219007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6182472-84B4-4430-8C98-90756AAC2B24}" type="slidenum">
              <a:rPr sz="1200" b="0"/>
              <a:pPr/>
              <a:t>128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4761955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C1C4C6B4-F5AC-47C7-85EC-481DE37A21D2}" type="slidenum">
              <a:rPr sz="1200" b="0"/>
              <a:pPr/>
              <a:t>129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41530718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2A7A874-FB7F-4849-9BB6-011E2BD51C74}" type="slidenum">
              <a:rPr sz="1200" b="0"/>
              <a:pPr/>
              <a:t>130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49647876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41A2808-2C44-4952-9239-A6A0D9DA2668}" type="slidenum">
              <a:rPr sz="1200" b="0"/>
              <a:pPr/>
              <a:t>131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50647047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400766DF-8C5C-4F7E-95F7-6AD2B6A1AC18}" type="slidenum">
              <a:rPr sz="1200" b="0"/>
              <a:pPr/>
              <a:t>132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81442812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D9A00CE8-FE4E-4A38-B986-B982CB6893C0}" type="slidenum">
              <a:rPr sz="1200" b="0"/>
              <a:pPr/>
              <a:t>133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466964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DC83A7C7-3FDE-49AE-BD38-2A12848F9BDA}" type="slidenum">
              <a:rPr>
                <a:latin typeface="Arial" panose="020B0604020202020204" pitchFamily="34" charset="0"/>
              </a:rPr>
              <a:pPr/>
              <a:t>25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27205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8C80E34C-BFB6-4504-93E0-4185822D053C}" type="slidenum">
              <a:rPr sz="1200" b="0"/>
              <a:pPr/>
              <a:t>134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25813870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961FABA6-F3E3-4CED-AA55-171B4446D1A9}" type="slidenum">
              <a:rPr sz="1200" b="0"/>
              <a:pPr/>
              <a:t>135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70162451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DA31A70-B12A-43C3-9B79-A16D666D7600}" type="slidenum">
              <a:rPr sz="1200" b="0"/>
              <a:pPr/>
              <a:t>136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14968574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1435DEDA-E6C4-4FA8-84CE-D597BEC0C457}" type="slidenum">
              <a:rPr sz="1200" b="0"/>
              <a:pPr/>
              <a:t>137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4658108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7AE9301-81CD-4DA0-97E8-D2A861FE1A50}" type="slidenum">
              <a:rPr sz="1200" b="0"/>
              <a:pPr/>
              <a:t>138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74134989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19B7E924-97B7-4184-A347-5162A7718AA7}" type="slidenum">
              <a:rPr sz="1200" b="0"/>
              <a:pPr/>
              <a:t>139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401799292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C37CEC49-B247-475C-A19D-21C389BB4056}" type="slidenum">
              <a:rPr sz="1200" b="0"/>
              <a:pPr/>
              <a:t>140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92427865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E388522-00E9-4624-88C9-BC2F82DC4BC8}" type="slidenum">
              <a:rPr sz="1200" b="0"/>
              <a:pPr/>
              <a:t>141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5243412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F6B64D41-4330-40F9-ABD6-B103B4147528}" type="slidenum">
              <a:rPr>
                <a:latin typeface="Arial" panose="020B0604020202020204" pitchFamily="34" charset="0"/>
              </a:rPr>
              <a:pPr/>
              <a:t>26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785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E3046-FACF-43E0-8192-EADAB9780F7B}" type="datetime1">
              <a:rPr lang="en-US" smtClean="0"/>
              <a:pPr/>
              <a:t>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33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8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8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5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5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5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5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3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5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5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8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0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5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5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5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5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5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5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5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5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5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5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5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6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5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5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5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5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5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5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5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6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video" Target="2017%20SHELL%20Sounding%20Display.avi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video" Target="2017%20Line%20Editor%20Centerline%20Offsets.avi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1.xml"/><Relationship Id="rId1" Type="http://schemas.openxmlformats.org/officeDocument/2006/relationships/video" Target="file:///C:\HYPACK%202018%20presentations\2018%20HYPACK%20presentations\C2018%20Editors,%20Geodesy%20and%20Utilities\Editors\2017%20BOAT%20SHAPE%20EDITOR%20Perimeter.avi" TargetMode="External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5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5.xml"/><Relationship Id="rId1" Type="http://schemas.openxmlformats.org/officeDocument/2006/relationships/video" Target="2017%20Line%20Editor%202D%20DXF%20to%20LNW.avi" TargetMode="External"/><Relationship Id="rId4" Type="http://schemas.openxmlformats.org/officeDocument/2006/relationships/image" Target="../media/image116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5.xml"/><Relationship Id="rId1" Type="http://schemas.openxmlformats.org/officeDocument/2006/relationships/video" Target="2017%20Line%20Editor%203D%20DXF%20to%20LNW.avi" TargetMode="External"/><Relationship Id="rId4" Type="http://schemas.openxmlformats.org/officeDocument/2006/relationships/image" Target="../media/image117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1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5" Type="http://schemas.openxmlformats.org/officeDocument/2006/relationships/image" Target="../media/image127.png"/><Relationship Id="rId10" Type="http://schemas.openxmlformats.org/officeDocument/2006/relationships/image" Target="../media/image132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Введение в Съемку и HYPACK 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7" y="3660308"/>
            <a:ext cx="4138863" cy="311618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20"/>
          <a:stretch/>
        </p:blipFill>
        <p:spPr bwMode="auto">
          <a:xfrm>
            <a:off x="0" y="4095751"/>
            <a:ext cx="9144000" cy="276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10</a:t>
            </a:fld>
            <a:endParaRPr lang="ru-RU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91036" y="195673"/>
            <a:ext cx="6037572" cy="760077"/>
          </a:xfrm>
        </p:spPr>
        <p:txBody>
          <a:bodyPr/>
          <a:lstStyle/>
          <a:p>
            <a:pPr algn="l" rtl="0"/>
            <a:r>
              <a:rPr lang="ru-RU" sz="3200" b="0" i="0" u="none" baseline="0"/>
              <a:t>Интерфейс Пользователя (Основное окно программы) 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04" y="1235992"/>
            <a:ext cx="7914800" cy="424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6982" y="5598543"/>
            <a:ext cx="79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Основной интерфейс HYPACK используется для запуска приложений, планирования съемки и просмотра данных по завершению съемки.</a:t>
            </a:r>
          </a:p>
        </p:txBody>
      </p:sp>
    </p:spTree>
    <p:extLst>
      <p:ext uri="{BB962C8B-B14F-4D97-AF65-F5344CB8AC3E}">
        <p14:creationId xmlns:p14="http://schemas.microsoft.com/office/powerpoint/2010/main" val="262131997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3391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Добавление целей:  Режим курсора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1828800" y="1676400"/>
            <a:ext cx="7043738" cy="1752600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Используйте иконку в основном окне для целей и сделайте двойной клик на карте.  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Цели в списке под Цели - Шелл.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Назовите, измените, добавьте символ если нужно</a:t>
            </a: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1436688"/>
            <a:ext cx="1524000" cy="261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3657600"/>
            <a:ext cx="3689350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657600"/>
            <a:ext cx="3230563" cy="249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1633643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5" y="2216150"/>
            <a:ext cx="4305300" cy="2932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9938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2248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Назначение символов S57 целям.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41219" y="5352626"/>
            <a:ext cx="8424863" cy="957263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В РЕДАКТОРЕ ЦЕЛЕЙ выберите символ S-57. 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Цель не будет отображена с выбранным символом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25" y="1476375"/>
            <a:ext cx="5111799" cy="3057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483528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4"/>
          <p:cNvSpPr>
            <a:spLocks noGrp="1"/>
          </p:cNvSpPr>
          <p:nvPr>
            <p:ph type="title"/>
          </p:nvPr>
        </p:nvSpPr>
        <p:spPr>
          <a:xfrm>
            <a:off x="347663" y="0"/>
            <a:ext cx="8415337" cy="989013"/>
          </a:xfrm>
        </p:spPr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Импорт целей из текстового файла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347663" y="1600200"/>
            <a:ext cx="8470900" cy="1219200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Текстовые файлы можно импортировать в РЕДАКТОР ЦЕЛЕЙ.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Под целью выберите импорт целей 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Выберите ограничитель и порядок в полях данных</a:t>
            </a:r>
          </a:p>
        </p:txBody>
      </p:sp>
      <p:pic>
        <p:nvPicPr>
          <p:cNvPr id="4198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00400"/>
            <a:ext cx="29654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079750"/>
            <a:ext cx="3438525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90850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119195" cy="988786"/>
          </a:xfrm>
        </p:spPr>
        <p:txBody>
          <a:bodyPr/>
          <a:lstStyle/>
          <a:p>
            <a:pPr algn="l" rtl="0"/>
            <a:r>
              <a:rPr lang="ru-RU" sz="3200" b="0" i="0" u="none" baseline="0" dirty="0">
                <a:latin typeface="Arial" pitchFamily="34" charset="0"/>
                <a:cs typeface="Arial" pitchFamily="34" charset="0"/>
              </a:rPr>
              <a:t>РЕДАКТОР ЦЕЛЕЙ - Вид Подробностей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CB565CA6-14EF-48E1-9295-6E50020E9A1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Управление базами данных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Добавление метаданных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Импорт и экспорт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Создать отчеты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Опции отображения пикетажа</a:t>
            </a:r>
          </a:p>
          <a:p>
            <a:pPr algn="l" rtl="0"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Группирование целей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 имени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 дате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 галсу съемки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 дате создания 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Настраиваемые группы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012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19D74891-1DA7-4264-A83F-B4B27650B18F}" type="slidenum">
              <a:rPr>
                <a:latin typeface="Arial" pitchFamily="34" charset="0"/>
              </a:rPr>
              <a:pPr/>
              <a:t>103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4301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30"/>
          <a:stretch>
            <a:fillRect/>
          </a:stretch>
        </p:blipFill>
        <p:spPr>
          <a:xfrm>
            <a:off x="304800" y="1676400"/>
            <a:ext cx="4572000" cy="4495800"/>
          </a:xfrm>
          <a:noFill/>
        </p:spPr>
      </p:pic>
    </p:spTree>
    <p:extLst>
      <p:ext uri="{BB962C8B-B14F-4D97-AF65-F5344CB8AC3E}">
        <p14:creationId xmlns:p14="http://schemas.microsoft.com/office/powerpoint/2010/main" val="36173644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Расширенные возможности работы с метаданными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62D21DE-FCE0-4A1B-B6C2-20B86F082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472" y="2209800"/>
            <a:ext cx="4691185" cy="4081272"/>
          </a:xfrm>
          <a:extLst/>
        </p:spPr>
        <p:txBody>
          <a:bodyPr numCol="3">
            <a:normAutofit fontScale="92500" lnSpcReduction="10000"/>
          </a:bodyPr>
          <a:lstStyle/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Название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X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Y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Широта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Долгота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Дата и Время создания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Дата и Время изменений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Название программы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Имя галса съемки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Глубина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Номер маркера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Примечания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Символ S57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Расстояние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Пеленг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Код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Качество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Угол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СКП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Радиус окружности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Количество Окружностей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Длина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Ширина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Диапазон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ЗБУ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Курс ЗБУ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Имя файла снимка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Метод Дисплея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Название класса цели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Расстояние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Прошедшее Время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Минимальный пик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Максимальный пик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Ширина пика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Глубина заложения</a:t>
            </a:r>
          </a:p>
          <a:p>
            <a:pPr marL="171450" indent="-171450"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Активно в основном меню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271B974-8F2C-4B8D-8952-D1D0601C6C3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76863" y="1405467"/>
            <a:ext cx="3429000" cy="4691063"/>
          </a:xfrm>
        </p:spPr>
        <p:txBody>
          <a:bodyPr/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Метаданные со специфическим содержанием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Гидролокатор бокового обзора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Захваты снимка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Измерения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Магнитометры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Статистика по гамме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Донные профилографы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Глубина заложения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037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9FA4CA81-F790-44B6-B597-84B259B8F702}" type="slidenum">
              <a:rPr>
                <a:latin typeface="Arial" pitchFamily="34" charset="0"/>
              </a:rPr>
              <a:pPr/>
              <a:t>104</a:t>
            </a:fld>
            <a:endParaRPr lang="ru-RU" altLang="en-US">
              <a:latin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CEE7049-91AA-4ABF-A42B-607822135981}"/>
              </a:ext>
            </a:extLst>
          </p:cNvPr>
          <p:cNvSpPr txBox="1"/>
          <p:nvPr/>
        </p:nvSpPr>
        <p:spPr>
          <a:xfrm>
            <a:off x="365125" y="1568450"/>
            <a:ext cx="3160713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 eaLnBrk="1" fontAlgn="auto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/>
              <a:buNone/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38 полей данных</a:t>
            </a:r>
          </a:p>
        </p:txBody>
      </p:sp>
    </p:spTree>
    <p:extLst>
      <p:ext uri="{BB962C8B-B14F-4D97-AF65-F5344CB8AC3E}">
        <p14:creationId xmlns:p14="http://schemas.microsoft.com/office/powerpoint/2010/main" val="215856481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РЕДАКТОР ЦЕЛЕЙ - таблица</a:t>
            </a:r>
          </a:p>
        </p:txBody>
      </p:sp>
      <p:sp>
        <p:nvSpPr>
          <p:cNvPr id="45059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82BFBD03-5055-4138-A8B0-0265E6598F2B}" type="slidenum">
              <a:rPr>
                <a:latin typeface="Arial" pitchFamily="34" charset="0"/>
              </a:rPr>
              <a:pPr/>
              <a:t>105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84300"/>
            <a:ext cx="7104063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790950"/>
            <a:ext cx="2690813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7271900-A527-47B1-9EF8-D338E7E177CC}"/>
              </a:ext>
            </a:extLst>
          </p:cNvPr>
          <p:cNvSpPr txBox="1"/>
          <p:nvPr/>
        </p:nvSpPr>
        <p:spPr>
          <a:xfrm>
            <a:off x="1066800" y="4854575"/>
            <a:ext cx="3779838" cy="120173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/>
            </a:solidFill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Настройка вида таблицы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Настроить колонки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Сортировка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Редактирование пакетов</a:t>
            </a:r>
          </a:p>
        </p:txBody>
      </p:sp>
    </p:spTree>
    <p:extLst>
      <p:ext uri="{BB962C8B-B14F-4D97-AF65-F5344CB8AC3E}">
        <p14:creationId xmlns:p14="http://schemas.microsoft.com/office/powerpoint/2010/main" val="408448935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6723063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РЕДАКТОР ЦЕЛЕЙ - Инструмент разности</a:t>
            </a:r>
          </a:p>
        </p:txBody>
      </p:sp>
      <p:sp>
        <p:nvSpPr>
          <p:cNvPr id="46084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3CD70CA4-6A76-41FE-8DC9-DB290C5859B4}" type="slidenum">
              <a:rPr>
                <a:latin typeface="Arial" pitchFamily="34" charset="0"/>
              </a:rPr>
              <a:pPr/>
              <a:t>106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460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108200"/>
            <a:ext cx="4800600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C62AC7F-BB4C-4F5C-BA3E-1F772ECDF949}"/>
              </a:ext>
            </a:extLst>
          </p:cNvPr>
          <p:cNvSpPr txBox="1"/>
          <p:nvPr/>
        </p:nvSpPr>
        <p:spPr>
          <a:xfrm>
            <a:off x="207963" y="3602038"/>
            <a:ext cx="3352800" cy="1323439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/>
            </a:solidFill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Инструмент разности</a:t>
            </a:r>
          </a:p>
          <a:p>
            <a:pPr algn="l" rtl="0"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Сравнение двух баз данных целей для поиска новых или смещенных целей.</a:t>
            </a:r>
          </a:p>
        </p:txBody>
      </p:sp>
    </p:spTree>
    <p:extLst>
      <p:ext uri="{BB962C8B-B14F-4D97-AF65-F5344CB8AC3E}">
        <p14:creationId xmlns:p14="http://schemas.microsoft.com/office/powerpoint/2010/main" val="218914104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Годовое обслуживание и техническая поддержка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107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61544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Методы получения технической поддержки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108</a:t>
            </a:fld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45" y="1275541"/>
            <a:ext cx="2505075" cy="2219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902" y="1275541"/>
            <a:ext cx="5079181" cy="28558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1561382" y="2122098"/>
            <a:ext cx="2317520" cy="86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907104" y="2350699"/>
            <a:ext cx="971798" cy="20180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656273" y="2350699"/>
            <a:ext cx="125083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79397" y="3704566"/>
            <a:ext cx="32378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Существует несколько способов связаться со службой технической поддержки, если у вас есть подключение к Интернету. 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Удаленный Помощник требует разрешение пользователя для доступа к его ПК. </a:t>
            </a: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98940" y="2436959"/>
            <a:ext cx="2421202" cy="57365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902" y="4414100"/>
            <a:ext cx="5079181" cy="13146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09853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sz="36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УТИЛИТЫ</a:t>
            </a:r>
          </a:p>
        </p:txBody>
      </p:sp>
    </p:spTree>
    <p:extLst>
      <p:ext uri="{BB962C8B-B14F-4D97-AF65-F5344CB8AC3E}">
        <p14:creationId xmlns:p14="http://schemas.microsoft.com/office/powerpoint/2010/main" val="2489438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/>
          </p:cNvSpPr>
          <p:nvPr>
            <p:ph type="title"/>
          </p:nvPr>
        </p:nvSpPr>
        <p:spPr>
          <a:xfrm>
            <a:off x="347472" y="6773"/>
            <a:ext cx="6528671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МЕНЕДЖЕР ПРОЕКТОВ</a:t>
            </a:r>
          </a:p>
        </p:txBody>
      </p:sp>
      <p:sp>
        <p:nvSpPr>
          <p:cNvPr id="26627" name="Rectangle 3">
            <a:extLst/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92088" y="1552575"/>
            <a:ext cx="3756353" cy="3384550"/>
          </a:xfrm>
        </p:spPr>
        <p:txBody>
          <a:bodyPr>
            <a:normAutofit fontScale="92500" lnSpcReduction="10000"/>
          </a:bodyPr>
          <a:lstStyle/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или создайте новую папку группы.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endParaRPr lang="ru-RU" alt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Создайте новый проект.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endParaRPr lang="ru-RU" alt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Скопируйте существующий проект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endParaRPr lang="ru-RU" alt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Удалите (из списка) проектов.</a:t>
            </a:r>
          </a:p>
        </p:txBody>
      </p:sp>
      <p:sp>
        <p:nvSpPr>
          <p:cNvPr id="7" name="TextBox 6">
            <a:extLst/>
          </p:cNvPr>
          <p:cNvSpPr txBox="1"/>
          <p:nvPr/>
        </p:nvSpPr>
        <p:spPr>
          <a:xfrm>
            <a:off x="271463" y="5184775"/>
            <a:ext cx="32893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Вкладыш «Projects» содержит список последних 10 проектов, с которыми Вы работали.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441" y="1318611"/>
            <a:ext cx="4810125" cy="3724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829557"/>
      </p:ext>
    </p:extLst>
  </p:cSld>
  <p:clrMapOvr>
    <a:masterClrMapping/>
  </p:clrMapOvr>
  <p:transition spd="slow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УТИЛИТЫ</a:t>
            </a:r>
          </a:p>
        </p:txBody>
      </p:sp>
      <p:sp>
        <p:nvSpPr>
          <p:cNvPr id="12290" name="Content Placeholder 8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411407" y="1299882"/>
            <a:ext cx="3200400" cy="5105400"/>
          </a:xfrm>
        </p:spPr>
        <p:txBody>
          <a:bodyPr rtlCol="0">
            <a:normAutofit fontScale="92500" lnSpcReduction="20000"/>
          </a:bodyPr>
          <a:lstStyle/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Программы для калибрования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LATENCY TEST - ТЕСТ ВРЕМЕНИ ЗАПАЗДЫВАНИЯ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ТЕСТ ZDA</a:t>
            </a:r>
          </a:p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Программы для работы с файлами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CONTOUR EDITOR - РЕДАКТОР ИЗОБАТ 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DATA SPLITTER/JOINER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MANUAL ENTRY - ВВЩД ВРУЧНУЮ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MERGE XYZ - ОБЪЕДИНИТЬ XYZ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METADATA - МЕТАДАННЫЕ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PATH FINDER (Создание осевого галса)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РЕДАКТОР SBET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XYZ MANAGER</a:t>
            </a:r>
          </a:p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Программы Seabed ID (Идентификация грунтов)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ИДЕНТИФИКАЦИЯ ДНА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SEABED MAPPER</a:t>
            </a:r>
          </a:p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Утилиты для дноуглубления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BUCKETS - КОВШЫ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ОТЧЕТЫ ПО КОВШАМ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CORE LEVELS – УРОВНИ ЗАЛЕГАНИЯ ГРУНТОВ С РАЗЛИЧНЫМИ СВОЙСТВАМИ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DREDGE REPORT - ОТЧЕТ ДНОУГЛУБЛЕНИЯ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DREDGE STATS - СТАТИСТИКА ДНОУГЛУБЛЕНИЯ 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INTERSECTOR - ПЕРЕХВАТЧИК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ГЕНЕРАТОР LNW</a:t>
            </a:r>
          </a:p>
          <a:p>
            <a:pPr marL="640080" lvl="1" indent="-137160" algn="l" rtl="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Content Placeholder 8">
            <a:extLst/>
          </p:cNvPr>
          <p:cNvSpPr txBox="1">
            <a:spLocks/>
          </p:cNvSpPr>
          <p:nvPr/>
        </p:nvSpPr>
        <p:spPr bwMode="auto">
          <a:xfrm>
            <a:off x="3922059" y="1299882"/>
            <a:ext cx="3733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Геодезические утилиты</a:t>
            </a:r>
          </a:p>
          <a:p>
            <a:pPr marL="690563" lvl="1" indent="-1714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ПРЕОБРАЗОВАНИЕ ДАТУМОВ</a:t>
            </a:r>
          </a:p>
          <a:p>
            <a:pPr marL="690563" lvl="1" indent="-1714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GRID CONVERSION - ПРЕОБРАЗОВАНИЕ ПРЯМОУГОЛЬНЫХ КООРДИНАТ</a:t>
            </a:r>
          </a:p>
          <a:p>
            <a:pPr marL="690563" lvl="1" indent="-1714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ГЕОДЕЗИЧЕСКОЕ ПРЕОБРАЗОВАНИЕ СПИСКА</a:t>
            </a:r>
          </a:p>
          <a:p>
            <a:pPr marL="690563" lvl="1" indent="-1714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ПРЕОБРАЗОВАНИЕ ПРОЕКТА</a:t>
            </a:r>
          </a:p>
          <a:p>
            <a:pPr marL="690563" lvl="1" indent="-1714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TRAVERSE CALCULATION - ОБРАТНАЯ ГЕОД ЗАДАЧА</a:t>
            </a:r>
          </a:p>
          <a:p>
            <a:pPr marL="690563" lvl="1" indent="-1714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ПРЕОБРАЗОВАНИЕ ЕДИНИЦ ИЗМЕРЕНИЙ</a:t>
            </a:r>
          </a:p>
          <a:p>
            <a:pPr marL="285750" lvl="1" indent="-28575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Программы тестирования серийных подключений</a:t>
            </a:r>
          </a:p>
          <a:p>
            <a:pPr marL="690563" lvl="1" indent="-17145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COM PORT QUERY - ОПРОС КОМ ПОРТА</a:t>
            </a:r>
          </a:p>
          <a:p>
            <a:pPr marL="690563" lvl="1" indent="-17145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Comtrol“s WCOM32 </a:t>
            </a:r>
          </a:p>
          <a:p>
            <a:pPr marL="285750" indent="-2857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Программы ADCP</a:t>
            </a:r>
          </a:p>
          <a:p>
            <a:pPr marL="690563" lvl="1" indent="-1714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tabLst>
                <a:tab pos="682625" algn="l"/>
              </a:tabLst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ПРОФИЛЬ ADCP</a:t>
            </a:r>
          </a:p>
          <a:p>
            <a:pPr marL="690563" lvl="1" indent="-1714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tabLst>
                <a:tab pos="682625" algn="l"/>
              </a:tabLst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ADCP IN SITU </a:t>
            </a:r>
          </a:p>
          <a:p>
            <a:pPr marL="285750" indent="-2857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CHANNEL CONDITION REPORTER - ГЕНЕРАТОР ОТЧЕТА О КАНАЛЕ</a:t>
            </a:r>
          </a:p>
          <a:p>
            <a:pPr marL="285750" indent="-2857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CLOUD - ОБЛАКО</a:t>
            </a:r>
          </a:p>
          <a:p>
            <a:pPr marL="285750" indent="-2857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CROSS CHECK STATISTICS - СТАТИСТИКА НА ПЕРЕСЕЧЕНИЯХ</a:t>
            </a:r>
          </a:p>
          <a:p>
            <a:pPr marL="285750" indent="-2857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ECHOGRAM</a:t>
            </a:r>
          </a:p>
          <a:p>
            <a:pPr marL="285750" indent="-285750" algn="l" rtl="0" eaLnBrk="1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XYZ TO MTX</a:t>
            </a:r>
          </a:p>
          <a:p>
            <a:pPr marL="342900" indent="-342900" algn="l" rtl="0" eaLnBrk="1" hangingPunct="1"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§"/>
              <a:defRPr/>
            </a:pPr>
            <a:endParaRPr lang="ru-RU" sz="11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479582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LATENCY TEST - ТЕСТ ВРЕМЕНИ ЗАПАЗДЫВАНИЯ</a:t>
            </a:r>
          </a:p>
        </p:txBody>
      </p:sp>
      <p:sp>
        <p:nvSpPr>
          <p:cNvPr id="158724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347472" y="5257800"/>
            <a:ext cx="7391400" cy="1323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Определение общего времени запаздывания между GPS и однолучевым эхолотом.  </a:t>
            </a:r>
          </a:p>
          <a:p>
            <a:pPr marL="342900" indent="-342900" algn="l" rtl="0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Подробности в презентации «Hardware – Time Synchronization_rus»</a:t>
            </a:r>
          </a:p>
        </p:txBody>
      </p:sp>
      <p:pic>
        <p:nvPicPr>
          <p:cNvPr id="28676" name="Picture 8" descr="C:\Temp\SBL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483841"/>
            <a:ext cx="7164952" cy="340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370323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ТЕСТ ZDA</a:t>
            </a:r>
          </a:p>
        </p:txBody>
      </p:sp>
      <p:sp>
        <p:nvSpPr>
          <p:cNvPr id="158724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4580963" y="2245191"/>
            <a:ext cx="4563037" cy="209288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Тестирование надежности сообщений $GPZDA и/или 1PPS для синхронизации времени ПК.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Подробности в презентации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«Hardware – Time Synchronization_rus»</a:t>
            </a:r>
          </a:p>
        </p:txBody>
      </p:sp>
      <p:pic>
        <p:nvPicPr>
          <p:cNvPr id="29700" name="Picture 8" descr="2009 Sync Check 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19" y="1558552"/>
            <a:ext cx="4116388" cy="412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779401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CONTOUR EDITOR - РЕДАКТОР ИЗОБАТ</a:t>
            </a:r>
          </a:p>
        </p:txBody>
      </p:sp>
      <p:pic>
        <p:nvPicPr>
          <p:cNvPr id="3072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640540"/>
            <a:ext cx="7385468" cy="42761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70691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DATA SPLITTER / JOINER</a:t>
            </a:r>
          </a:p>
        </p:txBody>
      </p:sp>
      <p:sp>
        <p:nvSpPr>
          <p:cNvPr id="31747" name="Content Placeholder 1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5065058" y="4697786"/>
            <a:ext cx="3469342" cy="685800"/>
          </a:xfrm>
        </p:spPr>
        <p:txBody>
          <a:bodyPr>
            <a:noAutofit/>
          </a:bodyPr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Позволяет пользователю разбить файл HSX и создать новые галсы, основываясь на заданном участке.</a:t>
            </a:r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r="1201"/>
          <a:stretch>
            <a:fillRect/>
          </a:stretch>
        </p:blipFill>
        <p:spPr bwMode="auto">
          <a:xfrm>
            <a:off x="347472" y="1476375"/>
            <a:ext cx="5570538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18" y="4253192"/>
            <a:ext cx="3824288" cy="1933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49481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7695861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MANUAL ENTRY - </a:t>
            </a:r>
            <a:r>
              <a:rPr lang="ru-RU" sz="32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ВВОД </a:t>
            </a:r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ВРУЧНУЮ</a:t>
            </a:r>
          </a:p>
        </p:txBody>
      </p:sp>
      <p:pic>
        <p:nvPicPr>
          <p:cNvPr id="32771" name="Picture 2" descr="ManualEnt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600200"/>
            <a:ext cx="4300538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7" name="Text Box 5">
            <a:extLst/>
          </p:cNvPr>
          <p:cNvSpPr txBox="1">
            <a:spLocks noChangeArrowheads="1"/>
          </p:cNvSpPr>
          <p:nvPr/>
        </p:nvSpPr>
        <p:spPr bwMode="auto">
          <a:xfrm>
            <a:off x="342900" y="5141258"/>
            <a:ext cx="73914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5750" indent="-28575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MANUAL ENTRY позволяет ввести расстояние и глубину вдоль галса и сохранить результаты в формате ALL.</a:t>
            </a:r>
          </a:p>
          <a:p>
            <a:pPr marL="285750" indent="-28575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Используется при промере у причала лотом. Можно включить время (для ввода поправок за уровень в SBMAX) и возможность авто заполнения колонки DBL (расстояние от начала галса).</a:t>
            </a:r>
          </a:p>
        </p:txBody>
      </p:sp>
      <p:pic>
        <p:nvPicPr>
          <p:cNvPr id="32773" name="Picture 10" descr="C:\Temp\Manual Entry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362200"/>
            <a:ext cx="2933700" cy="2466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Arrow Connector 12">
            <a:extLst/>
          </p:cNvPr>
          <p:cNvCxnSpPr/>
          <p:nvPr/>
        </p:nvCxnSpPr>
        <p:spPr>
          <a:xfrm flipV="1">
            <a:off x="4643438" y="3238500"/>
            <a:ext cx="842962" cy="793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12722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/>
          </p:cNvPr>
          <p:cNvSpPr/>
          <p:nvPr/>
        </p:nvSpPr>
        <p:spPr>
          <a:xfrm>
            <a:off x="5486400" y="1371600"/>
            <a:ext cx="3200400" cy="190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33795" name="Rectangle 2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7670461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MERGE XYZ - ОБЪЕДИНИТЬ XYZ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943600" y="2362199"/>
            <a:ext cx="2743200" cy="1514475"/>
            <a:chOff x="5836024" y="2355756"/>
            <a:chExt cx="2743200" cy="1514475"/>
          </a:xfrm>
        </p:grpSpPr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>
              <a:off x="6674224" y="2355756"/>
              <a:ext cx="1905000" cy="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797" name="Line 5"/>
            <p:cNvSpPr>
              <a:spLocks noChangeShapeType="1"/>
            </p:cNvSpPr>
            <p:nvPr/>
          </p:nvSpPr>
          <p:spPr bwMode="auto">
            <a:xfrm>
              <a:off x="6674224" y="2508156"/>
              <a:ext cx="1905000" cy="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798" name="Line 6"/>
            <p:cNvSpPr>
              <a:spLocks noChangeShapeType="1"/>
            </p:cNvSpPr>
            <p:nvPr/>
          </p:nvSpPr>
          <p:spPr bwMode="auto">
            <a:xfrm>
              <a:off x="6674224" y="2660556"/>
              <a:ext cx="1905000" cy="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799" name="Line 7"/>
            <p:cNvSpPr>
              <a:spLocks noChangeShapeType="1"/>
            </p:cNvSpPr>
            <p:nvPr/>
          </p:nvSpPr>
          <p:spPr bwMode="auto">
            <a:xfrm>
              <a:off x="6674224" y="2812956"/>
              <a:ext cx="1905000" cy="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>
              <a:off x="6674224" y="2965356"/>
              <a:ext cx="1905000" cy="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1" name="Line 9"/>
            <p:cNvSpPr>
              <a:spLocks noChangeShapeType="1"/>
            </p:cNvSpPr>
            <p:nvPr/>
          </p:nvSpPr>
          <p:spPr bwMode="auto">
            <a:xfrm>
              <a:off x="6674224" y="3117756"/>
              <a:ext cx="1905000" cy="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2" name="Line 10"/>
            <p:cNvSpPr>
              <a:spLocks noChangeShapeType="1"/>
            </p:cNvSpPr>
            <p:nvPr/>
          </p:nvSpPr>
          <p:spPr bwMode="auto">
            <a:xfrm>
              <a:off x="6674224" y="3270156"/>
              <a:ext cx="1905000" cy="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3" name="Line 11"/>
            <p:cNvSpPr>
              <a:spLocks noChangeShapeType="1"/>
            </p:cNvSpPr>
            <p:nvPr/>
          </p:nvSpPr>
          <p:spPr bwMode="auto">
            <a:xfrm flipH="1">
              <a:off x="5836024" y="2355756"/>
              <a:ext cx="7620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>
              <a:off x="5836024" y="2508156"/>
              <a:ext cx="7620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5" name="Line 13"/>
            <p:cNvSpPr>
              <a:spLocks noChangeShapeType="1"/>
            </p:cNvSpPr>
            <p:nvPr/>
          </p:nvSpPr>
          <p:spPr bwMode="auto">
            <a:xfrm flipH="1">
              <a:off x="5836024" y="2660556"/>
              <a:ext cx="7620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6" name="Line 14"/>
            <p:cNvSpPr>
              <a:spLocks noChangeShapeType="1"/>
            </p:cNvSpPr>
            <p:nvPr/>
          </p:nvSpPr>
          <p:spPr bwMode="auto">
            <a:xfrm flipH="1">
              <a:off x="5836024" y="2812956"/>
              <a:ext cx="7620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7" name="Line 15"/>
            <p:cNvSpPr>
              <a:spLocks noChangeShapeType="1"/>
            </p:cNvSpPr>
            <p:nvPr/>
          </p:nvSpPr>
          <p:spPr bwMode="auto">
            <a:xfrm flipH="1">
              <a:off x="5836024" y="2965356"/>
              <a:ext cx="7620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H="1">
              <a:off x="5836024" y="3117756"/>
              <a:ext cx="7620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9" name="Line 17"/>
            <p:cNvSpPr>
              <a:spLocks noChangeShapeType="1"/>
            </p:cNvSpPr>
            <p:nvPr/>
          </p:nvSpPr>
          <p:spPr bwMode="auto">
            <a:xfrm flipH="1">
              <a:off x="5836024" y="3270156"/>
              <a:ext cx="7620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10" name="Text Box 18"/>
            <p:cNvSpPr txBox="1">
              <a:spLocks noChangeArrowheads="1"/>
            </p:cNvSpPr>
            <p:nvPr/>
          </p:nvSpPr>
          <p:spPr bwMode="auto">
            <a:xfrm>
              <a:off x="7131424" y="3346356"/>
              <a:ext cx="12700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rtl="0">
                <a:spcBef>
                  <a:spcPct val="50000"/>
                </a:spcBef>
              </a:pPr>
              <a:r>
                <a:rPr lang="ru-RU" b="0" i="0" u="none" baseline="0" dirty="0">
                  <a:solidFill>
                    <a:srgbClr val="00B0F0"/>
                  </a:solidFill>
                  <a:latin typeface="Verdana" panose="020B0604030504040204" pitchFamily="34" charset="0"/>
                </a:rPr>
                <a:t>Батиметрия</a:t>
              </a:r>
            </a:p>
          </p:txBody>
        </p:sp>
        <p:sp>
          <p:nvSpPr>
            <p:cNvPr id="33811" name="Text Box 19"/>
            <p:cNvSpPr txBox="1">
              <a:spLocks noChangeArrowheads="1"/>
            </p:cNvSpPr>
            <p:nvPr/>
          </p:nvSpPr>
          <p:spPr bwMode="auto">
            <a:xfrm>
              <a:off x="5836024" y="3346356"/>
              <a:ext cx="91440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rtl="0">
                <a:spcBef>
                  <a:spcPct val="50000"/>
                </a:spcBef>
              </a:pPr>
              <a:r>
                <a:rPr lang="ru-RU" b="0" i="0" u="none" baseline="0" dirty="0" err="1">
                  <a:solidFill>
                    <a:srgbClr val="FF0000"/>
                  </a:solidFill>
                  <a:latin typeface="Verdana" panose="020B0604030504040204" pitchFamily="34" charset="0"/>
                </a:rPr>
                <a:t>Топо</a:t>
              </a:r>
              <a:r>
                <a:rPr lang="ru-RU" b="0" i="0" u="none" baseline="0" dirty="0">
                  <a:solidFill>
                    <a:srgbClr val="FF0000"/>
                  </a:solidFill>
                  <a:latin typeface="Verdana" panose="020B0604030504040204" pitchFamily="34" charset="0"/>
                </a:rPr>
                <a:t> данные</a:t>
              </a:r>
            </a:p>
          </p:txBody>
        </p:sp>
      </p:grpSp>
      <p:sp>
        <p:nvSpPr>
          <p:cNvPr id="165908" name="Text Box 20">
            <a:extLst/>
          </p:cNvPr>
          <p:cNvSpPr txBox="1">
            <a:spLocks noChangeArrowheads="1"/>
          </p:cNvSpPr>
          <p:nvPr/>
        </p:nvSpPr>
        <p:spPr bwMode="auto">
          <a:xfrm>
            <a:off x="347472" y="4987737"/>
            <a:ext cx="859491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Совмещение гидрографических данных в формате ALL с топографическими данными в формате XYZ.</a:t>
            </a:r>
          </a:p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Любая топографическая точка XYZ в пределах заданного пользователем расстояния от запланированного галса, назначается файлу с отредактированными данными.  Файлы перестраиваются от начала до конца заново.</a:t>
            </a:r>
          </a:p>
        </p:txBody>
      </p:sp>
      <p:pic>
        <p:nvPicPr>
          <p:cNvPr id="33813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88" y="1371600"/>
            <a:ext cx="5071212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43817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/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>
                <a:latin typeface="+mn-lt"/>
              </a:rPr>
              <a:t>METADATA - МЕТАДАННЫЕ</a:t>
            </a:r>
          </a:p>
        </p:txBody>
      </p:sp>
      <p:sp>
        <p:nvSpPr>
          <p:cNvPr id="33795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344488" y="5597585"/>
            <a:ext cx="61642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METADATA создает файл метаданных, совместимый с требованиями FGDC.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создать файл метаданных правым кликом на файле XYZ в списке файлов данных.</a:t>
            </a:r>
          </a:p>
        </p:txBody>
      </p:sp>
      <p:sp>
        <p:nvSpPr>
          <p:cNvPr id="33796" name="TextBox 9">
            <a:extLst/>
          </p:cNvPr>
          <p:cNvSpPr txBox="1">
            <a:spLocks noChangeArrowheads="1"/>
          </p:cNvSpPr>
          <p:nvPr/>
        </p:nvSpPr>
        <p:spPr bwMode="auto">
          <a:xfrm>
            <a:off x="6648123" y="5529823"/>
            <a:ext cx="20145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Упрощенный вариант</a:t>
            </a:r>
          </a:p>
        </p:txBody>
      </p:sp>
      <p:sp>
        <p:nvSpPr>
          <p:cNvPr id="34821" name="TextBox 10">
            <a:extLst/>
          </p:cNvPr>
          <p:cNvSpPr txBox="1">
            <a:spLocks noChangeArrowheads="1"/>
          </p:cNvSpPr>
          <p:nvPr/>
        </p:nvSpPr>
        <p:spPr bwMode="auto">
          <a:xfrm>
            <a:off x="1208088" y="5155546"/>
            <a:ext cx="2590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В соответствии с FGDC</a:t>
            </a:r>
          </a:p>
        </p:txBody>
      </p:sp>
      <p:pic>
        <p:nvPicPr>
          <p:cNvPr id="34822" name="Picture 11" descr="C:\Temp\Metadata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424564"/>
            <a:ext cx="4957762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12" descr="C:\Temp\Metadata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180" y="1612246"/>
            <a:ext cx="2638425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38853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PATHFINDER</a:t>
            </a:r>
          </a:p>
        </p:txBody>
      </p:sp>
      <p:pic>
        <p:nvPicPr>
          <p:cNvPr id="35843" name="Picture 3" descr="Util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184525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68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381000" y="4813300"/>
            <a:ext cx="762000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пройти по стрежню русла, сохраняя данные в отредактированный формат edited ALL после обработки.</a:t>
            </a:r>
          </a:p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PATHFINDER создаст запланированный галс, соответствующий пути, используя заданное число точек (в этом примере - 10)</a:t>
            </a:r>
          </a:p>
        </p:txBody>
      </p:sp>
      <p:pic>
        <p:nvPicPr>
          <p:cNvPr id="3584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984375"/>
            <a:ext cx="5127625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2221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Редактор SBET</a:t>
            </a:r>
          </a:p>
        </p:txBody>
      </p:sp>
      <p:sp>
        <p:nvSpPr>
          <p:cNvPr id="164868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347472" y="5447147"/>
            <a:ext cx="8486775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Сравнивает превышения SBET с превышениями POSMV True Heave.  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Удаляет выбросы и автоматически накладывает движение вертикальной составляющей качки при интерполяции.</a:t>
            </a: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124766"/>
            <a:ext cx="5029200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861" y="3016093"/>
            <a:ext cx="5011737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0">
            <a:extLst/>
          </p:cNvPr>
          <p:cNvSpPr txBox="1">
            <a:spLocks noChangeArrowheads="1"/>
          </p:cNvSpPr>
          <p:nvPr/>
        </p:nvSpPr>
        <p:spPr bwMode="auto">
          <a:xfrm>
            <a:off x="347472" y="3357834"/>
            <a:ext cx="364032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defRPr/>
            </a:pPr>
            <a:r>
              <a:rPr lang="ru-RU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Снимок 1  Исходный (до </a:t>
            </a:r>
            <a:r>
              <a:rPr lang="ru-RU" b="0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интерполяции) </a:t>
            </a:r>
            <a:endParaRPr lang="ru-RU" b="0" i="0" u="none" baseline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10">
            <a:extLst/>
          </p:cNvPr>
          <p:cNvSpPr txBox="1">
            <a:spLocks noChangeArrowheads="1"/>
          </p:cNvSpPr>
          <p:nvPr/>
        </p:nvSpPr>
        <p:spPr bwMode="auto">
          <a:xfrm>
            <a:off x="5406485" y="5081211"/>
            <a:ext cx="317024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Снимок 2  После интерполяции </a:t>
            </a:r>
          </a:p>
        </p:txBody>
      </p:sp>
    </p:spTree>
    <p:extLst>
      <p:ext uri="{BB962C8B-B14F-4D97-AF65-F5344CB8AC3E}">
        <p14:creationId xmlns:p14="http://schemas.microsoft.com/office/powerpoint/2010/main" val="897197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14" b="43319"/>
          <a:stretch/>
        </p:blipFill>
        <p:spPr bwMode="auto">
          <a:xfrm>
            <a:off x="3848593" y="1376363"/>
            <a:ext cx="3042745" cy="41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Группы проектов</a:t>
            </a:r>
          </a:p>
        </p:txBody>
      </p:sp>
      <p:sp>
        <p:nvSpPr>
          <p:cNvPr id="27651" name="Content Placeholder 2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7138988" y="4281488"/>
            <a:ext cx="2005012" cy="1700212"/>
          </a:xfrm>
        </p:spPr>
        <p:txBody>
          <a:bodyPr anchor="ctr">
            <a:normAutofit/>
          </a:bodyPr>
          <a:lstStyle/>
          <a:p>
            <a:pPr algn="l" rtl="0" eaLnBrk="1" hangingPunct="1">
              <a:buClr>
                <a:schemeClr val="tx1"/>
              </a:buClr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Каждая группа указывает на папку на Вашем ПК, в которой хранятся проекты HYPACK.</a:t>
            </a:r>
          </a:p>
        </p:txBody>
      </p:sp>
      <p:sp>
        <p:nvSpPr>
          <p:cNvPr id="6" name="TextBox 5">
            <a:extLst/>
          </p:cNvPr>
          <p:cNvSpPr txBox="1"/>
          <p:nvPr/>
        </p:nvSpPr>
        <p:spPr>
          <a:xfrm>
            <a:off x="215900" y="3027363"/>
            <a:ext cx="3025775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Папка HYPACK 2019 создается при установке пакета HYPACK 2019.</a:t>
            </a:r>
          </a:p>
        </p:txBody>
      </p:sp>
      <p:cxnSp>
        <p:nvCxnSpPr>
          <p:cNvPr id="8" name="Straight Arrow Connector 7">
            <a:extLst/>
          </p:cNvPr>
          <p:cNvCxnSpPr>
            <a:stCxn id="6" idx="3"/>
          </p:cNvCxnSpPr>
          <p:nvPr/>
        </p:nvCxnSpPr>
        <p:spPr>
          <a:xfrm>
            <a:off x="3241675" y="3442862"/>
            <a:ext cx="739775" cy="31380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/>
          </p:cNvPr>
          <p:cNvSpPr txBox="1"/>
          <p:nvPr/>
        </p:nvSpPr>
        <p:spPr>
          <a:xfrm>
            <a:off x="219075" y="4503738"/>
            <a:ext cx="2989263" cy="107721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Сетевая группа позволяет назначить любую папку на любом ПК в качестве папки проектов.</a:t>
            </a:r>
          </a:p>
        </p:txBody>
      </p:sp>
      <p:cxnSp>
        <p:nvCxnSpPr>
          <p:cNvPr id="17" name="Shape 16">
            <a:extLst/>
          </p:cNvPr>
          <p:cNvCxnSpPr/>
          <p:nvPr/>
        </p:nvCxnSpPr>
        <p:spPr>
          <a:xfrm flipV="1">
            <a:off x="3155348" y="4024313"/>
            <a:ext cx="1108075" cy="107950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/>
          </p:cNvPr>
          <p:cNvSpPr txBox="1"/>
          <p:nvPr/>
        </p:nvSpPr>
        <p:spPr>
          <a:xfrm>
            <a:off x="211138" y="1798638"/>
            <a:ext cx="3030537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Кликните вкладыш «Project Manager» для доступа во вкладыш Groups.</a:t>
            </a:r>
          </a:p>
        </p:txBody>
      </p:sp>
      <p:cxnSp>
        <p:nvCxnSpPr>
          <p:cNvPr id="22" name="Straight Arrow Connector 21">
            <a:extLst/>
          </p:cNvPr>
          <p:cNvCxnSpPr/>
          <p:nvPr/>
        </p:nvCxnSpPr>
        <p:spPr>
          <a:xfrm>
            <a:off x="3192463" y="2090738"/>
            <a:ext cx="788987" cy="584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/>
          </p:cNvPr>
          <p:cNvSpPr txBox="1"/>
          <p:nvPr/>
        </p:nvSpPr>
        <p:spPr>
          <a:xfrm>
            <a:off x="6891338" y="1606550"/>
            <a:ext cx="1985962" cy="181588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Добавьте проекты из предыдущих версий HYPACK, кликнув «Add Group» и выбрав папку проекта из нужной версии.</a:t>
            </a:r>
          </a:p>
        </p:txBody>
      </p:sp>
      <p:cxnSp>
        <p:nvCxnSpPr>
          <p:cNvPr id="27" name="Straight Arrow Connector 26">
            <a:extLst/>
          </p:cNvPr>
          <p:cNvCxnSpPr>
            <a:stCxn id="25" idx="1"/>
          </p:cNvCxnSpPr>
          <p:nvPr/>
        </p:nvCxnSpPr>
        <p:spPr>
          <a:xfrm flipH="1">
            <a:off x="5197476" y="2514491"/>
            <a:ext cx="1693862" cy="65574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5128747"/>
      </p:ext>
    </p:extLst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МЕНЕДЖЕР XYZ</a:t>
            </a:r>
          </a:p>
        </p:txBody>
      </p:sp>
      <p:sp>
        <p:nvSpPr>
          <p:cNvPr id="166917" name="Rectangle 5">
            <a:extLst/>
          </p:cNvPr>
          <p:cNvSpPr>
            <a:spLocks noChangeArrowheads="1"/>
          </p:cNvSpPr>
          <p:nvPr/>
        </p:nvSpPr>
        <p:spPr bwMode="auto">
          <a:xfrm>
            <a:off x="5952566" y="1938524"/>
            <a:ext cx="30031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Создание базы данных из файлов XYZ по нескольким съемкам и выдача файла XYZ, содержащего последние глубины для всего района.  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Подробнее – в презентации «XYZ MANAGER-rus».</a:t>
            </a:r>
          </a:p>
        </p:txBody>
      </p:sp>
      <p:pic>
        <p:nvPicPr>
          <p:cNvPr id="3789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488140"/>
            <a:ext cx="5340072" cy="460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857375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ИДЕНТИФИКАЦИЯ ДНА</a:t>
            </a:r>
          </a:p>
        </p:txBody>
      </p:sp>
      <p:sp>
        <p:nvSpPr>
          <p:cNvPr id="182275" name="Text Box 3">
            <a:extLst/>
          </p:cNvPr>
          <p:cNvSpPr txBox="1">
            <a:spLocks noChangeArrowheads="1"/>
          </p:cNvSpPr>
          <p:nvPr/>
        </p:nvSpPr>
        <p:spPr bwMode="auto">
          <a:xfrm>
            <a:off x="6429001" y="1887070"/>
            <a:ext cx="259976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SEABED ID используется для обработки данных ROXANN и ECHO PLUS и создания ячеек классификации дна и назначения типов грунта существующим данным.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Подробнее – в презентации «XYZ MANAGER-rus».  </a:t>
            </a:r>
          </a:p>
        </p:txBody>
      </p:sp>
      <p:pic>
        <p:nvPicPr>
          <p:cNvPr id="38916" name="Picture 4" descr="nuz_1_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30" y="1438835"/>
            <a:ext cx="6198071" cy="45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78643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/>
          </p:cNvPr>
          <p:cNvSpPr/>
          <p:nvPr/>
        </p:nvSpPr>
        <p:spPr>
          <a:xfrm>
            <a:off x="914400" y="1600200"/>
            <a:ext cx="7772400" cy="3886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39939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SEABED MAPPER</a:t>
            </a:r>
          </a:p>
        </p:txBody>
      </p:sp>
      <p:sp>
        <p:nvSpPr>
          <p:cNvPr id="182275" name="Text Box 3">
            <a:extLst/>
          </p:cNvPr>
          <p:cNvSpPr txBox="1">
            <a:spLocks noChangeArrowheads="1"/>
          </p:cNvSpPr>
          <p:nvPr/>
        </p:nvSpPr>
        <p:spPr bwMode="auto">
          <a:xfrm>
            <a:off x="609600" y="5273674"/>
            <a:ext cx="838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Используется для классификации информации о дне с помощью обновленной диаграммы классификации (*.SIX)</a:t>
            </a: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304800" y="1905000"/>
            <a:ext cx="8229600" cy="3276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39942" name="Rectangle 4"/>
          <p:cNvSpPr>
            <a:spLocks noChangeArrowheads="1"/>
          </p:cNvSpPr>
          <p:nvPr/>
        </p:nvSpPr>
        <p:spPr bwMode="auto">
          <a:xfrm>
            <a:off x="3505200" y="2209800"/>
            <a:ext cx="1600200" cy="1371600"/>
          </a:xfrm>
          <a:prstGeom prst="rect">
            <a:avLst/>
          </a:prstGeom>
          <a:solidFill>
            <a:srgbClr val="098DB4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/>
            <a:r>
              <a:rPr lang="en-US" sz="1800" dirty="0" smtClean="0">
                <a:solidFill>
                  <a:schemeClr val="bg1"/>
                </a:solidFill>
              </a:rPr>
              <a:t>SEABED </a:t>
            </a:r>
          </a:p>
          <a:p>
            <a:pPr algn="ctr" rtl="0"/>
            <a:r>
              <a:rPr lang="en-US" sz="1800" dirty="0" smtClean="0">
                <a:solidFill>
                  <a:schemeClr val="bg1"/>
                </a:solidFill>
              </a:rPr>
              <a:t>MAPPER</a:t>
            </a:r>
            <a:endParaRPr lang="ru-RU" sz="1800" b="1" i="0" u="none" baseline="0" dirty="0">
              <a:solidFill>
                <a:schemeClr val="bg1"/>
              </a:solidFill>
            </a:endParaRPr>
          </a:p>
        </p:txBody>
      </p:sp>
      <p:sp>
        <p:nvSpPr>
          <p:cNvPr id="39943" name="AutoShape 5"/>
          <p:cNvSpPr>
            <a:spLocks noChangeArrowheads="1"/>
          </p:cNvSpPr>
          <p:nvPr/>
        </p:nvSpPr>
        <p:spPr bwMode="auto">
          <a:xfrm>
            <a:off x="1143000" y="2590800"/>
            <a:ext cx="1447800" cy="609600"/>
          </a:xfrm>
          <a:prstGeom prst="roundRect">
            <a:avLst>
              <a:gd name="adj" fmla="val 35157"/>
            </a:avLst>
          </a:prstGeom>
          <a:solidFill>
            <a:srgbClr val="0000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/>
            <a:r>
              <a:rPr lang="ru-RU" b="1" i="0" u="none" baseline="0">
                <a:solidFill>
                  <a:schemeClr val="bg1"/>
                </a:solidFill>
              </a:rPr>
              <a:t>RAW или EDIT </a:t>
            </a:r>
          </a:p>
          <a:p>
            <a:pPr algn="ctr" rtl="0"/>
            <a:r>
              <a:rPr lang="ru-RU" b="1" i="0" u="none" baseline="0">
                <a:solidFill>
                  <a:schemeClr val="bg1"/>
                </a:solidFill>
              </a:rPr>
              <a:t>Файлы Данных</a:t>
            </a:r>
          </a:p>
        </p:txBody>
      </p:sp>
      <p:sp>
        <p:nvSpPr>
          <p:cNvPr id="39944" name="AutoShape 6"/>
          <p:cNvSpPr>
            <a:spLocks noChangeArrowheads="1"/>
          </p:cNvSpPr>
          <p:nvPr/>
        </p:nvSpPr>
        <p:spPr bwMode="auto">
          <a:xfrm>
            <a:off x="3581400" y="4343400"/>
            <a:ext cx="1447800" cy="609600"/>
          </a:xfrm>
          <a:prstGeom prst="roundRect">
            <a:avLst>
              <a:gd name="adj" fmla="val 35157"/>
            </a:avLst>
          </a:prstGeom>
          <a:solidFill>
            <a:srgbClr val="0000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1200" dirty="0">
                <a:solidFill>
                  <a:schemeClr val="bg1"/>
                </a:solidFill>
              </a:rPr>
              <a:t>Квадрат </a:t>
            </a:r>
            <a:endParaRPr lang="en-US" sz="1200" dirty="0" smtClean="0">
              <a:solidFill>
                <a:schemeClr val="bg1"/>
              </a:solidFill>
            </a:endParaRP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Идентификации </a:t>
            </a:r>
            <a:endParaRPr lang="en-US" sz="1200" b="1" i="0" u="none" baseline="0" dirty="0" smtClean="0">
              <a:solidFill>
                <a:schemeClr val="bg1"/>
              </a:solidFill>
            </a:endParaRPr>
          </a:p>
          <a:p>
            <a:pPr algn="ctr" rtl="0"/>
            <a:r>
              <a:rPr lang="ru-RU" sz="1200" dirty="0">
                <a:solidFill>
                  <a:schemeClr val="bg1"/>
                </a:solidFill>
              </a:rPr>
              <a:t>Д</a:t>
            </a:r>
            <a:r>
              <a:rPr lang="ru-RU" sz="1200" b="1" i="0" u="none" baseline="0" dirty="0" smtClean="0">
                <a:solidFill>
                  <a:schemeClr val="bg1"/>
                </a:solidFill>
              </a:rPr>
              <a:t>на</a:t>
            </a:r>
            <a:endParaRPr lang="ru-RU" sz="1200" b="1" i="0" u="none" baseline="0" dirty="0">
              <a:solidFill>
                <a:schemeClr val="bg1"/>
              </a:solidFill>
            </a:endParaRPr>
          </a:p>
        </p:txBody>
      </p:sp>
      <p:sp>
        <p:nvSpPr>
          <p:cNvPr id="39945" name="AutoShape 7"/>
          <p:cNvSpPr>
            <a:spLocks noChangeArrowheads="1"/>
          </p:cNvSpPr>
          <p:nvPr/>
        </p:nvSpPr>
        <p:spPr bwMode="auto">
          <a:xfrm>
            <a:off x="5943600" y="2590800"/>
            <a:ext cx="2133600" cy="609600"/>
          </a:xfrm>
          <a:prstGeom prst="roundRect">
            <a:avLst>
              <a:gd name="adj" fmla="val 35157"/>
            </a:avLst>
          </a:prstGeom>
          <a:solidFill>
            <a:srgbClr val="0000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/>
            <a:r>
              <a:rPr lang="ru-RU" sz="1200" b="1" i="0" u="none" baseline="0">
                <a:solidFill>
                  <a:schemeClr val="bg1"/>
                </a:solidFill>
              </a:rPr>
              <a:t>Новые RAW или EDIT</a:t>
            </a:r>
          </a:p>
          <a:p>
            <a:pPr algn="ctr" rtl="0"/>
            <a:r>
              <a:rPr lang="ru-RU" sz="1200" b="1" i="0" u="none" baseline="0">
                <a:solidFill>
                  <a:schemeClr val="bg1"/>
                </a:solidFill>
              </a:rPr>
              <a:t>Файлы с обновленными ID</a:t>
            </a:r>
          </a:p>
        </p:txBody>
      </p:sp>
      <p:cxnSp>
        <p:nvCxnSpPr>
          <p:cNvPr id="39946" name="AutoShape 8"/>
          <p:cNvCxnSpPr>
            <a:cxnSpLocks noChangeShapeType="1"/>
            <a:stCxn id="39943" idx="3"/>
            <a:endCxn id="39942" idx="1"/>
          </p:cNvCxnSpPr>
          <p:nvPr/>
        </p:nvCxnSpPr>
        <p:spPr bwMode="auto">
          <a:xfrm>
            <a:off x="2590800" y="2895600"/>
            <a:ext cx="9144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7" name="AutoShape 9"/>
          <p:cNvCxnSpPr>
            <a:cxnSpLocks noChangeShapeType="1"/>
            <a:stCxn id="39944" idx="0"/>
            <a:endCxn id="39942" idx="2"/>
          </p:cNvCxnSpPr>
          <p:nvPr/>
        </p:nvCxnSpPr>
        <p:spPr bwMode="auto">
          <a:xfrm flipV="1">
            <a:off x="4305300" y="3581400"/>
            <a:ext cx="0" cy="7620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8" name="AutoShape 10"/>
          <p:cNvCxnSpPr>
            <a:cxnSpLocks noChangeShapeType="1"/>
            <a:stCxn id="39942" idx="3"/>
            <a:endCxn id="39945" idx="1"/>
          </p:cNvCxnSpPr>
          <p:nvPr/>
        </p:nvCxnSpPr>
        <p:spPr bwMode="auto">
          <a:xfrm>
            <a:off x="5105400" y="2895600"/>
            <a:ext cx="8382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21138341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Отчеты по ковшам</a:t>
            </a:r>
          </a:p>
        </p:txBody>
      </p:sp>
      <p:sp>
        <p:nvSpPr>
          <p:cNvPr id="39939" name="Content Placeholder 2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347472" y="5788109"/>
            <a:ext cx="7066340" cy="990600"/>
          </a:xfrm>
        </p:spPr>
        <p:txBody>
          <a:bodyPr>
            <a:normAutofit lnSpcReduction="10000"/>
          </a:bodyPr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Используется для создания детального отчета для одного файла BKT за прием.  Включить статистику и график отпечатков ковша, а также графики времени и глубины каждого ковша.</a:t>
            </a:r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519" y="1699465"/>
            <a:ext cx="2971800" cy="366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080598"/>
            <a:ext cx="4276692" cy="46156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471741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517128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CORE LEVELS – УРОВНИ ЗАЛЕГАНИЯ ГРУНТОВ С РАЗЛИЧНЫМИ СВОЙСТВАМИ</a:t>
            </a:r>
          </a:p>
        </p:txBody>
      </p:sp>
      <p:sp>
        <p:nvSpPr>
          <p:cNvPr id="58371" name="Content Placeholder 2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347472" y="5246914"/>
            <a:ext cx="7543800" cy="1447800"/>
          </a:xfrm>
        </p:spPr>
        <p:txBody>
          <a:bodyPr>
            <a:normAutofit/>
          </a:bodyPr>
          <a:lstStyle/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Используется для задания уровня залегания разных типов грунта для ввода этой информации в CSV.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Работает только с методом Chinese 1 AEA 1.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Смотрите презентацию «2017-CSV_rus».</a:t>
            </a:r>
          </a:p>
        </p:txBody>
      </p:sp>
      <p:pic>
        <p:nvPicPr>
          <p:cNvPr id="43012" name="Picture 2" descr="C:\2008 HYPACK Final\15 - Utilities\Pictures\CoreLevel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223216"/>
            <a:ext cx="5897541" cy="3869484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004744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INTERSECTOR - перехватчик</a:t>
            </a:r>
            <a:endParaRPr lang="ru-RU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63" name="Content Placeholder 2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5245060" y="1958788"/>
            <a:ext cx="3783106" cy="1676400"/>
          </a:xfrm>
        </p:spPr>
        <p:txBody>
          <a:bodyPr>
            <a:noAutofit/>
          </a:bodyPr>
          <a:lstStyle/>
          <a:p>
            <a:pPr marL="754063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Создание точек шаблона там, где галс (*.LNW) пересекается с 3-мерной полилинией DXF.</a:t>
            </a:r>
          </a:p>
          <a:p>
            <a:pPr marL="754063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Можно сохранить файл XYZ в точках пересечения (LNW и 3D DXF)</a:t>
            </a:r>
          </a:p>
          <a:p>
            <a:pPr marL="754063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Детальнее смотрите дополнительную презентацию «2017 CSV_rus».</a:t>
            </a:r>
          </a:p>
        </p:txBody>
      </p:sp>
      <p:pic>
        <p:nvPicPr>
          <p:cNvPr id="46084" name="Picture 4" descr="Intersector XYZ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671917"/>
            <a:ext cx="5144229" cy="392654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951135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ГЕНЕРАТОР LNW</a:t>
            </a:r>
          </a:p>
        </p:txBody>
      </p:sp>
      <p:sp>
        <p:nvSpPr>
          <p:cNvPr id="41987" name="Content Placeholder 2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5280212" y="3060326"/>
            <a:ext cx="3659929" cy="1371600"/>
          </a:xfrm>
        </p:spPr>
        <p:txBody>
          <a:bodyPr>
            <a:noAutofit/>
          </a:bodyPr>
          <a:lstStyle/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Используется для создания галсов LNW (с шаблонами) перпендикулярно выбранной полилинии DXF.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Детальнее смотрите презентацию «2017 CSV_rus».</a:t>
            </a:r>
          </a:p>
        </p:txBody>
      </p:sp>
      <p:pic>
        <p:nvPicPr>
          <p:cNvPr id="47108" name="Picture 4" descr="LNW Genera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1" y="1295773"/>
            <a:ext cx="4672763" cy="523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605522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ПРЕОБРАЗОВАНИЕ ДАТУМОВ</a:t>
            </a:r>
          </a:p>
        </p:txBody>
      </p:sp>
      <p:sp>
        <p:nvSpPr>
          <p:cNvPr id="45059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219635" y="5796171"/>
            <a:ext cx="7366497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Используется для вычисления 3 или 7 параметров преобразования СК.  </a:t>
            </a:r>
          </a:p>
          <a:p>
            <a:pPr marL="285750" indent="-28575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Детали в презентации в разделе “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Geodesy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”.</a:t>
            </a:r>
          </a:p>
        </p:txBody>
      </p:sp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063247"/>
            <a:ext cx="5237540" cy="46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67655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7975261" cy="988786"/>
          </a:xfrm>
        </p:spPr>
        <p:txBody>
          <a:bodyPr/>
          <a:lstStyle/>
          <a:p>
            <a:pPr marL="53975" algn="l" rtl="0" eaLnBrk="1" hangingPunct="1"/>
            <a:r>
              <a:rPr lang="ru-RU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GRID CONVERSION - ПРЕОБРАЗОВАНИЕ ПРЯМОУГОЛЬНЫХ КООРДИНАТ</a:t>
            </a:r>
          </a:p>
        </p:txBody>
      </p:sp>
      <p:sp>
        <p:nvSpPr>
          <p:cNvPr id="168963" name="Text Box 3">
            <a:extLst/>
          </p:cNvPr>
          <p:cNvSpPr txBox="1">
            <a:spLocks noChangeArrowheads="1"/>
          </p:cNvSpPr>
          <p:nvPr/>
        </p:nvSpPr>
        <p:spPr bwMode="auto">
          <a:xfrm>
            <a:off x="347472" y="5226921"/>
            <a:ext cx="8305800" cy="136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Для преобразования прямоугольных координат в географические и наоборот.  </a:t>
            </a:r>
          </a:p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пересчитать вертикальные расстояния при использовании VDatum (США).</a:t>
            </a:r>
          </a:p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Детали в презентации в разделе “Geodesy”.</a:t>
            </a:r>
          </a:p>
        </p:txBody>
      </p:sp>
      <p:pic>
        <p:nvPicPr>
          <p:cNvPr id="4915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133625"/>
            <a:ext cx="6869116" cy="3959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86449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4915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ГЕОДЕЗИЧЕСКОЕ ПРЕОБРАЗОВАНИЕ СПИСКА</a:t>
            </a:r>
          </a:p>
        </p:txBody>
      </p:sp>
      <p:sp>
        <p:nvSpPr>
          <p:cNvPr id="173060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347663" y="6119906"/>
            <a:ext cx="6934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indent="-28575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Преобразование таблиц точек с геодезическими или прямоугольными координатами</a:t>
            </a:r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251221"/>
            <a:ext cx="5748337" cy="486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4380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Окно Менеджера Проектов</a:t>
            </a:r>
          </a:p>
        </p:txBody>
      </p:sp>
      <p:sp>
        <p:nvSpPr>
          <p:cNvPr id="11" name="TextBox 10">
            <a:extLst/>
          </p:cNvPr>
          <p:cNvSpPr txBox="1"/>
          <p:nvPr/>
        </p:nvSpPr>
        <p:spPr>
          <a:xfrm>
            <a:off x="4776952" y="1789113"/>
            <a:ext cx="4182898" cy="20928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Сортировка по дате: </a:t>
            </a:r>
          </a:p>
          <a:p>
            <a:pPr lvl="1" algn="l" rtl="0">
              <a:defRPr/>
            </a:pPr>
            <a:r>
              <a:rPr lang="ru-RU" sz="2000" b="0" i="0" u="none" baseline="0">
                <a:solidFill>
                  <a:srgbClr val="0000FF"/>
                </a:solidFill>
                <a:latin typeface="+mn-lt"/>
              </a:rPr>
              <a:t>Кликните элемент Last Access</a:t>
            </a:r>
          </a:p>
          <a:p>
            <a:pPr lvl="1" algn="l" rtl="0">
              <a:defRPr/>
            </a:pPr>
            <a:endParaRPr lang="ru-RU" sz="1000" dirty="0">
              <a:solidFill>
                <a:srgbClr val="0000FF"/>
              </a:solidFill>
              <a:latin typeface="+mn-lt"/>
            </a:endParaRPr>
          </a:p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Для изменения групп:</a:t>
            </a:r>
          </a:p>
          <a:p>
            <a:pPr lvl="1" algn="l" rtl="0">
              <a:defRPr/>
            </a:pPr>
            <a:r>
              <a:rPr lang="ru-RU" sz="2000" b="0" i="0" u="none" baseline="0">
                <a:solidFill>
                  <a:srgbClr val="FF0000"/>
                </a:solidFill>
                <a:latin typeface="+mn-lt"/>
              </a:rPr>
              <a:t>Кликните вкладыш Groups.</a:t>
            </a:r>
          </a:p>
          <a:p>
            <a:pPr lvl="1" algn="l" rtl="0">
              <a:defRPr/>
            </a:pPr>
            <a:endParaRPr lang="ru-RU" sz="2000" dirty="0">
              <a:latin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63306" y="1789113"/>
            <a:ext cx="4513646" cy="3743325"/>
            <a:chOff x="152400" y="1209675"/>
            <a:chExt cx="4513646" cy="3743325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1209675"/>
              <a:ext cx="4229100" cy="3743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8" name="Left Arrow 7">
              <a:extLst/>
            </p:cNvPr>
            <p:cNvSpPr/>
            <p:nvPr/>
          </p:nvSpPr>
          <p:spPr>
            <a:xfrm>
              <a:off x="3672271" y="2875755"/>
              <a:ext cx="993775" cy="411163"/>
            </a:xfrm>
            <a:prstGeom prst="leftArrow">
              <a:avLst/>
            </a:prstGeom>
            <a:solidFill>
              <a:srgbClr val="0000FF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9" name="Up Arrow 8">
              <a:extLst/>
            </p:cNvPr>
            <p:cNvSpPr/>
            <p:nvPr/>
          </p:nvSpPr>
          <p:spPr>
            <a:xfrm flipV="1">
              <a:off x="548399" y="1473801"/>
              <a:ext cx="469900" cy="1137881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</p:grpSp>
      <p:sp>
        <p:nvSpPr>
          <p:cNvPr id="2" name="TextBox 1">
            <a:extLst/>
          </p:cNvPr>
          <p:cNvSpPr txBox="1"/>
          <p:nvPr/>
        </p:nvSpPr>
        <p:spPr>
          <a:xfrm>
            <a:off x="4776952" y="3960813"/>
            <a:ext cx="4182898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20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Быстро обнаруживает проекты</a:t>
            </a:r>
          </a:p>
          <a:p>
            <a:pPr algn="l" rtl="0">
              <a:defRPr/>
            </a:pPr>
            <a:endParaRPr lang="ru-RU" sz="8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sz="16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Для каждого проекта можно задать ключевые слова.  Текст в диалоговом окне поиска отобразит все проекты, частично совпадающие с Именем Проекта и полностью совпадающие с ключевыми словами.</a:t>
            </a:r>
          </a:p>
        </p:txBody>
      </p:sp>
    </p:spTree>
    <p:extLst>
      <p:ext uri="{BB962C8B-B14F-4D97-AF65-F5344CB8AC3E}">
        <p14:creationId xmlns:p14="http://schemas.microsoft.com/office/powerpoint/2010/main" val="3829100802"/>
      </p:ext>
    </p:extLst>
  </p:cSld>
  <p:clrMapOvr>
    <a:masterClrMapping/>
  </p:clrMapOvr>
  <p:transition spd="slow"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ПРЕОБРАЗОВАНИЕ ПРОЕКТА</a:t>
            </a:r>
          </a:p>
        </p:txBody>
      </p:sp>
      <p:sp>
        <p:nvSpPr>
          <p:cNvPr id="173060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347472" y="5785505"/>
            <a:ext cx="78098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Преобразование всех файлов в вашем проекте в новый проект с другими настройками геодезии.</a:t>
            </a:r>
          </a:p>
          <a:p>
            <a:pPr marL="285750" indent="-28575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Смотри презентацию в разделе «Geodesy»</a:t>
            </a:r>
          </a:p>
        </p:txBody>
      </p:sp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252258"/>
            <a:ext cx="5506481" cy="440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1750278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TRAVERSE CALCULATION - ОБРАТНАЯ ГЕОД ЗАДАЧА</a:t>
            </a:r>
          </a:p>
        </p:txBody>
      </p:sp>
      <p:pic>
        <p:nvPicPr>
          <p:cNvPr id="52227" name="Picture 3" descr="Traver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381899"/>
            <a:ext cx="6333913" cy="4212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012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347472" y="5701553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Вычисление обратной геодезической задачи на эллипсоиде.</a:t>
            </a:r>
          </a:p>
          <a:p>
            <a:pPr marL="342900" indent="-342900" algn="l" rtl="0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Нужно знать геодезические азимуты и расстояния.</a:t>
            </a:r>
          </a:p>
          <a:p>
            <a:pPr marL="342900" indent="-342900" algn="l" rtl="0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Не выполняет замыкание полигонов.</a:t>
            </a:r>
          </a:p>
        </p:txBody>
      </p:sp>
    </p:spTree>
    <p:extLst>
      <p:ext uri="{BB962C8B-B14F-4D97-AF65-F5344CB8AC3E}">
        <p14:creationId xmlns:p14="http://schemas.microsoft.com/office/powerpoint/2010/main" val="88100190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ПРЕОБРАЗОВАНИЕ ЕДИНИЦ ИЗМЕРЕНИЙ</a:t>
            </a:r>
          </a:p>
        </p:txBody>
      </p:sp>
      <p:sp>
        <p:nvSpPr>
          <p:cNvPr id="172035" name="Text Box 3">
            <a:extLst/>
          </p:cNvPr>
          <p:cNvSpPr txBox="1">
            <a:spLocks noChangeArrowheads="1"/>
          </p:cNvSpPr>
          <p:nvPr/>
        </p:nvSpPr>
        <p:spPr bwMode="auto">
          <a:xfrm>
            <a:off x="272654" y="4199351"/>
            <a:ext cx="356949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Преобразование расстояний и углов из одной системы единиц в другую. </a:t>
            </a:r>
          </a:p>
        </p:txBody>
      </p:sp>
      <p:pic>
        <p:nvPicPr>
          <p:cNvPr id="5325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60581"/>
            <a:ext cx="481012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883" y="3500718"/>
            <a:ext cx="481012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851987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ОПРОС СОМ</a:t>
            </a:r>
          </a:p>
        </p:txBody>
      </p:sp>
      <p:pic>
        <p:nvPicPr>
          <p:cNvPr id="5427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1" y="1169081"/>
            <a:ext cx="4211735" cy="518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133" name="Text Box 5">
            <a:extLst/>
          </p:cNvPr>
          <p:cNvSpPr txBox="1">
            <a:spLocks noChangeArrowheads="1"/>
          </p:cNvSpPr>
          <p:nvPr/>
        </p:nvSpPr>
        <p:spPr bwMode="auto">
          <a:xfrm>
            <a:off x="4906148" y="2874336"/>
            <a:ext cx="3939989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Используется для определения имеющихся серийных портов на ПК.</a:t>
            </a:r>
          </a:p>
          <a:p>
            <a:pPr marL="285750" indent="-28575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Также встроена в HYPACK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HARDWARE</a:t>
            </a: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768027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Comtrol’s Wcom32</a:t>
            </a:r>
          </a:p>
        </p:txBody>
      </p:sp>
      <p:pic>
        <p:nvPicPr>
          <p:cNvPr id="5529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295867"/>
            <a:ext cx="5927822" cy="4495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157" name="Text Box 5">
            <a:extLst/>
          </p:cNvPr>
          <p:cNvSpPr txBox="1">
            <a:spLocks noChangeArrowheads="1"/>
          </p:cNvSpPr>
          <p:nvPr/>
        </p:nvSpPr>
        <p:spPr bwMode="auto">
          <a:xfrm>
            <a:off x="173317" y="5991879"/>
            <a:ext cx="8051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Утилита для тестирования серийного порта и записи с него. Полезна для опрашивания датчиков и считывания информации с них.  Также встроена в HYPACK HARDWARE</a:t>
            </a:r>
          </a:p>
        </p:txBody>
      </p:sp>
    </p:spTree>
    <p:extLst>
      <p:ext uri="{BB962C8B-B14F-4D97-AF65-F5344CB8AC3E}">
        <p14:creationId xmlns:p14="http://schemas.microsoft.com/office/powerpoint/2010/main" val="3085248226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ПРОФИЛЬ ADCP</a:t>
            </a:r>
          </a:p>
        </p:txBody>
      </p:sp>
      <p:sp>
        <p:nvSpPr>
          <p:cNvPr id="177157" name="Text Box 5">
            <a:extLst/>
          </p:cNvPr>
          <p:cNvSpPr txBox="1">
            <a:spLocks noChangeArrowheads="1"/>
          </p:cNvSpPr>
          <p:nvPr/>
        </p:nvSpPr>
        <p:spPr bwMode="auto">
          <a:xfrm>
            <a:off x="228600" y="5410200"/>
            <a:ext cx="85344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5750" indent="-28575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Вычисление расхода воды в русле. </a:t>
            </a:r>
          </a:p>
          <a:p>
            <a:pPr marL="285750" indent="-28575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Совмещает две программы в предыдущих версиях ADCP PROFILE и ADCP TO DXF.  Детальнее смотрите презентацию.</a:t>
            </a:r>
          </a:p>
        </p:txBody>
      </p:sp>
      <p:pic>
        <p:nvPicPr>
          <p:cNvPr id="56324" name="Picture 6" descr="adc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380565"/>
            <a:ext cx="6564313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6840402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itle 2">
            <a:extLst/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/>
              <a:t>ADCP ‘IN SITU</a:t>
            </a:r>
            <a:r>
              <a:rPr lang="ru-RU" sz="3200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</a:p>
        </p:txBody>
      </p:sp>
      <p:sp>
        <p:nvSpPr>
          <p:cNvPr id="54275" name="Content Placeholder 1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6277446" y="2621196"/>
            <a:ext cx="2866554" cy="1371600"/>
          </a:xfrm>
        </p:spPr>
        <p:txBody>
          <a:bodyPr>
            <a:noAutofit/>
          </a:bodyPr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Используется для анализа данных ADCP, установленных на горизонте ‘in situ’.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работы с данными:</a:t>
            </a:r>
          </a:p>
          <a:p>
            <a:pPr marL="846138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SonTek, RDI, Nortek, Rowe</a:t>
            </a:r>
          </a:p>
        </p:txBody>
      </p:sp>
      <p:pic>
        <p:nvPicPr>
          <p:cNvPr id="57348" name="Picture 5" descr="2010 IN SITU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629616"/>
            <a:ext cx="5678394" cy="472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3427835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3391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CHANNEL CONDITION REPORTER (CCR) - ОТЧЕТ О СОСТОЯНИИ КАНАЛА</a:t>
            </a:r>
          </a:p>
        </p:txBody>
      </p:sp>
      <p:pic>
        <p:nvPicPr>
          <p:cNvPr id="58371" name="Picture 3" descr="84_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394012"/>
            <a:ext cx="5392254" cy="490817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8180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6015316" y="2106706"/>
            <a:ext cx="3030071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Определение лимитирующей глубины на канале в соответствии с требованиями NOAA.  </a:t>
            </a:r>
          </a:p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Подробности в презентации «CHANNEL CONDITION REPORTER_rus».</a:t>
            </a:r>
          </a:p>
        </p:txBody>
      </p:sp>
    </p:spTree>
    <p:extLst>
      <p:ext uri="{BB962C8B-B14F-4D97-AF65-F5344CB8AC3E}">
        <p14:creationId xmlns:p14="http://schemas.microsoft.com/office/powerpoint/2010/main" val="284875574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ОБЛАКО</a:t>
            </a:r>
          </a:p>
        </p:txBody>
      </p:sp>
      <p:sp>
        <p:nvSpPr>
          <p:cNvPr id="57347" name="Content Placeholder 2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0" y="6211312"/>
            <a:ext cx="7501467" cy="519688"/>
          </a:xfrm>
        </p:spPr>
        <p:txBody>
          <a:bodyPr>
            <a:noAutofit/>
          </a:bodyPr>
          <a:lstStyle/>
          <a:p>
            <a:pPr marL="754063" indent="-342900" algn="l" rtl="0" eaLnBrk="1" hangingPunct="1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Ввод файлов многолучевой и лазерной съемок и их редактирование.</a:t>
            </a:r>
          </a:p>
        </p:txBody>
      </p:sp>
      <p:pic>
        <p:nvPicPr>
          <p:cNvPr id="59396" name="Picture 2" descr="C:\Temp\Cloud\Durbin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344705"/>
            <a:ext cx="6806363" cy="4866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87452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8153061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CROSS CHECK STATISTICS - СТАТИСТИКА НА ПЕРЕСЕЧЕНИЯХ</a:t>
            </a:r>
          </a:p>
        </p:txBody>
      </p:sp>
      <p:sp>
        <p:nvSpPr>
          <p:cNvPr id="181252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264458" y="5913251"/>
            <a:ext cx="7924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Вычисление разности глубин на пересечениях галсов и создание статистики.</a:t>
            </a:r>
          </a:p>
        </p:txBody>
      </p:sp>
      <p:pic>
        <p:nvPicPr>
          <p:cNvPr id="60420" name="Picture 7" descr="2009 Statistic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278279"/>
            <a:ext cx="6367093" cy="463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54179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5724526" cy="989013"/>
          </a:xfrm>
        </p:spPr>
        <p:txBody>
          <a:bodyPr anchorCtr="1"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Откройте существующий проект</a:t>
            </a:r>
          </a:p>
        </p:txBody>
      </p:sp>
      <p:sp>
        <p:nvSpPr>
          <p:cNvPr id="12" name="TextBox 11">
            <a:extLst/>
          </p:cNvPr>
          <p:cNvSpPr txBox="1"/>
          <p:nvPr/>
        </p:nvSpPr>
        <p:spPr>
          <a:xfrm>
            <a:off x="4668837" y="2108730"/>
            <a:ext cx="385603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Можно открыть существующий проект </a:t>
            </a:r>
          </a:p>
          <a:p>
            <a:pPr algn="l" rtl="0">
              <a:defRPr/>
            </a:pP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 algn="l" rtl="0">
              <a:buFont typeface="+mj-lt"/>
              <a:buAutoNum type="arabicPeriod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Д</a:t>
            </a: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войной клик на имени файла в списке группы</a:t>
            </a:r>
          </a:p>
          <a:p>
            <a:pPr marL="457200" indent="-457200" algn="l" rtl="0">
              <a:buFont typeface="+mj-lt"/>
              <a:buAutoNum type="arabicPeriod"/>
              <a:defRPr/>
            </a:pP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marL="457200" indent="-457200" algn="l" rtl="0">
              <a:buFont typeface="+mj-lt"/>
              <a:buAutoNum type="arabicPeriod"/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</a:t>
            </a: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КМ на проекте в группе - команда «Открыть Проект».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00" b="35413"/>
          <a:stretch/>
        </p:blipFill>
        <p:spPr bwMode="auto">
          <a:xfrm>
            <a:off x="466014" y="1664029"/>
            <a:ext cx="3711848" cy="41473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610420"/>
      </p:ext>
    </p:extLst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ECHOGRAM</a:t>
            </a:r>
          </a:p>
        </p:txBody>
      </p:sp>
      <p:pic>
        <p:nvPicPr>
          <p:cNvPr id="61443" name="Picture 3" descr="Util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392917"/>
            <a:ext cx="6615094" cy="436242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748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185738" y="5867400"/>
            <a:ext cx="79676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Оцифруйте бумажную ленту эхолота в утилите ECHOGRAM для загрузки в редакторе SB MAX. Понадобится дигитайзер.</a:t>
            </a:r>
          </a:p>
        </p:txBody>
      </p:sp>
    </p:spTree>
    <p:extLst>
      <p:ext uri="{BB962C8B-B14F-4D97-AF65-F5344CB8AC3E}">
        <p14:creationId xmlns:p14="http://schemas.microsoft.com/office/powerpoint/2010/main" val="203632441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XYZ TO MTX</a:t>
            </a:r>
          </a:p>
        </p:txBody>
      </p:sp>
      <p:sp>
        <p:nvSpPr>
          <p:cNvPr id="183301" name="Text Box 5">
            <a:extLst/>
          </p:cNvPr>
          <p:cNvSpPr txBox="1">
            <a:spLocks noChangeArrowheads="1"/>
          </p:cNvSpPr>
          <p:nvPr/>
        </p:nvSpPr>
        <p:spPr bwMode="auto">
          <a:xfrm>
            <a:off x="0" y="6048375"/>
            <a:ext cx="7467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5750" indent="-285750" algn="ctr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Автоматическое создание файлов матрицы MTX по данным XYZ.  </a:t>
            </a:r>
          </a:p>
        </p:txBody>
      </p:sp>
      <p:pic>
        <p:nvPicPr>
          <p:cNvPr id="6246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22113"/>
            <a:ext cx="3505200" cy="4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079" y="1396005"/>
            <a:ext cx="4658968" cy="4182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3264353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5623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15</a:t>
            </a:fld>
            <a:endParaRPr lang="ru-RU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037572" cy="977462"/>
          </a:xfrm>
        </p:spPr>
        <p:txBody>
          <a:bodyPr/>
          <a:lstStyle/>
          <a:p>
            <a:pPr algn="l" rtl="0"/>
            <a:r>
              <a:rPr lang="ru-RU" sz="3200" b="0" i="0" u="none" baseline="0"/>
              <a:t>	Структура проектов в HYPACK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344" b="27251"/>
          <a:stretch/>
        </p:blipFill>
        <p:spPr bwMode="auto">
          <a:xfrm>
            <a:off x="6969216" y="1862667"/>
            <a:ext cx="1867655" cy="41240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3212446" y="1420007"/>
            <a:ext cx="3217654" cy="4828377"/>
            <a:chOff x="5944319" y="1758082"/>
            <a:chExt cx="2785644" cy="424177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4319" y="1758082"/>
              <a:ext cx="2785644" cy="42417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5" name="Rounded Rectangle 14"/>
            <p:cNvSpPr/>
            <p:nvPr/>
          </p:nvSpPr>
          <p:spPr>
            <a:xfrm>
              <a:off x="7734340" y="3032376"/>
              <a:ext cx="879895" cy="2674189"/>
            </a:xfrm>
            <a:prstGeom prst="roundRect">
              <a:avLst/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32914" y="1311215"/>
            <a:ext cx="27345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HYPACK - папка, в которой находится информация о текущем проекте.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Рабочий проект ДОЛЖЕН содержать файл конфигурации с именем, совпадающим с названием папки.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папке проекта есть несколько важных папок. 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RAW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РЕДАКТИРОВАНИЕ 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ВЫБОРКА</a:t>
            </a:r>
          </a:p>
        </p:txBody>
      </p:sp>
    </p:spTree>
    <p:extLst>
      <p:ext uri="{BB962C8B-B14F-4D97-AF65-F5344CB8AC3E}">
        <p14:creationId xmlns:p14="http://schemas.microsoft.com/office/powerpoint/2010/main" val="1231204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Элементы проекта:  Опции</a:t>
            </a:r>
          </a:p>
        </p:txBody>
      </p:sp>
      <p:sp>
        <p:nvSpPr>
          <p:cNvPr id="34819" name="Text Placeholder 4">
            <a:extLst/>
          </p:cNvPr>
          <p:cNvSpPr>
            <a:spLocks noGrp="1"/>
          </p:cNvSpPr>
          <p:nvPr>
            <p:ph type="body" sz="half" idx="4294967295"/>
          </p:nvPr>
        </p:nvSpPr>
        <p:spPr>
          <a:xfrm>
            <a:off x="2782888" y="1631950"/>
            <a:ext cx="6361112" cy="4611688"/>
          </a:xfrm>
        </p:spPr>
        <p:txBody>
          <a:bodyPr>
            <a:normAutofit fontScale="92500" lnSpcReduction="20000"/>
          </a:bodyPr>
          <a:lstStyle/>
          <a:p>
            <a:pPr algn="l" rtl="0" eaLnBrk="1" hangingPunct="1">
              <a:spcBef>
                <a:spcPts val="600"/>
              </a:spcBef>
              <a:defRPr/>
            </a:pPr>
            <a:r>
              <a:rPr lang="ru-RU" sz="18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Refresh Folders:</a:t>
            </a: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800" b="0" i="0" u="none" baseline="0">
                <a:solidFill>
                  <a:srgbClr val="0091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Проверяет доступ ко всем элементам проекта.</a:t>
            </a:r>
          </a:p>
          <a:p>
            <a:pPr algn="l" rtl="0" eaLnBrk="1" hangingPunct="1">
              <a:spcBef>
                <a:spcPts val="600"/>
              </a:spcBef>
              <a:defRPr/>
            </a:pPr>
            <a:r>
              <a:rPr lang="ru-RU" sz="18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Rescan Folders:  </a:t>
            </a:r>
            <a:r>
              <a:rPr lang="ru-RU" sz="1800" b="0" i="0" u="none" baseline="0">
                <a:solidFill>
                  <a:srgbClr val="0091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Проверяет наличие новых файлов в папке проекта.</a:t>
            </a:r>
          </a:p>
          <a:p>
            <a:pPr algn="l" rtl="0" eaLnBrk="1" hangingPunct="1">
              <a:spcBef>
                <a:spcPts val="600"/>
              </a:spcBef>
              <a:defRPr/>
            </a:pPr>
            <a:r>
              <a:rPr lang="ru-RU" sz="18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 Missing Files:  </a:t>
            </a:r>
            <a:r>
              <a:rPr lang="ru-RU" sz="1800" b="0" i="0" u="none" baseline="0">
                <a:solidFill>
                  <a:srgbClr val="0091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Удаляет названия файлов в списке Элементов Проекта, которые не находятся в указанном месте.</a:t>
            </a:r>
          </a:p>
          <a:p>
            <a:pPr algn="l" rtl="0" eaLnBrk="1" hangingPunct="1">
              <a:spcBef>
                <a:spcPts val="600"/>
              </a:spcBef>
              <a:defRPr/>
            </a:pPr>
            <a:r>
              <a:rPr lang="ru-RU" sz="18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Disable All Files:</a:t>
            </a: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800" b="0" i="0" u="none" baseline="0">
                <a:solidFill>
                  <a:srgbClr val="0091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Основном Меню не будут показаны файлы.</a:t>
            </a:r>
          </a:p>
          <a:p>
            <a:pPr algn="l" rtl="0" eaLnBrk="1" hangingPunct="1">
              <a:spcBef>
                <a:spcPts val="600"/>
              </a:spcBef>
              <a:defRPr/>
            </a:pPr>
            <a:r>
              <a:rPr lang="ru-RU" sz="18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Disable Data Files:  </a:t>
            </a:r>
            <a:r>
              <a:rPr lang="ru-RU" sz="1800" b="0" i="0" u="none" baseline="0">
                <a:solidFill>
                  <a:srgbClr val="0091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Основном Меню не будут показаны файлы данных.</a:t>
            </a:r>
          </a:p>
          <a:p>
            <a:pPr algn="l" rtl="0" eaLnBrk="1" hangingPunct="1">
              <a:spcBef>
                <a:spcPts val="600"/>
              </a:spcBef>
              <a:defRPr/>
            </a:pPr>
            <a:r>
              <a:rPr lang="ru-RU" sz="18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Disable Project Files:</a:t>
            </a: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800" b="0" i="0" u="none" baseline="0">
                <a:solidFill>
                  <a:srgbClr val="0091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Основном Меню не будут показаны файлы проекта.</a:t>
            </a:r>
          </a:p>
          <a:p>
            <a:pPr algn="l" rtl="0" eaLnBrk="1" hangingPunct="1">
              <a:spcBef>
                <a:spcPts val="600"/>
              </a:spcBef>
              <a:defRPr/>
            </a:pPr>
            <a:r>
              <a:rPr lang="ru-RU" sz="18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 Display Order:  </a:t>
            </a:r>
            <a:r>
              <a:rPr lang="ru-RU" sz="1800" b="0" i="0" u="none" baseline="0">
                <a:solidFill>
                  <a:srgbClr val="0091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Позволяет изменить порядок отображения файлов проекта.</a:t>
            </a:r>
          </a:p>
          <a:p>
            <a:pPr algn="l" rtl="0" eaLnBrk="1" hangingPunct="1">
              <a:spcBef>
                <a:spcPts val="600"/>
              </a:spcBef>
              <a:defRPr/>
            </a:pPr>
            <a:r>
              <a:rPr lang="ru-RU" sz="18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Folder Visibility</a:t>
            </a: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(видимость папки):  </a:t>
            </a:r>
            <a:r>
              <a:rPr lang="ru-RU" sz="1800" b="0" i="0" u="none" baseline="0">
                <a:solidFill>
                  <a:srgbClr val="0091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Убирает папку из списка</a:t>
            </a:r>
          </a:p>
          <a:p>
            <a:pPr algn="l" rtl="0" eaLnBrk="1" hangingPunct="1">
              <a:spcBef>
                <a:spcPts val="600"/>
              </a:spcBef>
              <a:defRPr/>
            </a:pPr>
            <a:r>
              <a:rPr lang="ru-RU" sz="18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Hide Empty Folders:</a:t>
            </a: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800" b="0" i="0" u="none" baseline="0">
                <a:solidFill>
                  <a:srgbClr val="0091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Убирает пустые папки</a:t>
            </a:r>
          </a:p>
          <a:p>
            <a:pPr algn="l" rtl="0" eaLnBrk="1" hangingPunct="1">
              <a:defRPr/>
            </a:pPr>
            <a:endParaRPr lang="ru-RU" altLang="en-US" sz="1800" dirty="0">
              <a:solidFill>
                <a:srgbClr val="0091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defRPr/>
            </a:pPr>
            <a:endParaRPr lang="ru-RU" altLang="en-US" sz="1800" dirty="0">
              <a:solidFill>
                <a:srgbClr val="0091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794" b="39440"/>
          <a:stretch/>
        </p:blipFill>
        <p:spPr bwMode="auto">
          <a:xfrm>
            <a:off x="173421" y="1434661"/>
            <a:ext cx="2398042" cy="47454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689152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Инструменты карты HYPACK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377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6" r="1"/>
          <a:stretch/>
        </p:blipFill>
        <p:spPr bwMode="auto">
          <a:xfrm>
            <a:off x="5378670" y="1230313"/>
            <a:ext cx="3633978" cy="4573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9939" name="Rectangle 2"/>
          <p:cNvSpPr>
            <a:spLocks noGrp="1" noRot="1"/>
          </p:cNvSpPr>
          <p:nvPr>
            <p:ph type="title"/>
          </p:nvPr>
        </p:nvSpPr>
        <p:spPr>
          <a:xfrm>
            <a:off x="347472" y="6773"/>
            <a:ext cx="6528671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Инструменты экрана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44D0CB5-8523-481A-A5EE-965236398036}"/>
              </a:ext>
            </a:extLst>
          </p:cNvPr>
          <p:cNvSpPr txBox="1"/>
          <p:nvPr/>
        </p:nvSpPr>
        <p:spPr>
          <a:xfrm>
            <a:off x="838200" y="1306513"/>
            <a:ext cx="4377267" cy="42473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rt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Зуммировать Все:</a:t>
            </a:r>
          </a:p>
          <a:p>
            <a:pPr algn="l" rt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Вписать в окно</a:t>
            </a:r>
          </a:p>
          <a:p>
            <a:pPr algn="l" rt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Перемещение / Вращение Экрана</a:t>
            </a:r>
          </a:p>
          <a:p>
            <a:pPr algn="l" rt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Инфо о глубине или объекте S-57 </a:t>
            </a:r>
          </a:p>
          <a:p>
            <a:pPr algn="l" rt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Инструмент выбора</a:t>
            </a:r>
          </a:p>
          <a:p>
            <a:pPr algn="l" rt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Линейный Масштаб</a:t>
            </a:r>
          </a:p>
          <a:p>
            <a:pPr algn="l" rt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Разворот на Север</a:t>
            </a:r>
          </a:p>
          <a:p>
            <a:pPr algn="l" rt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Предыдущий зум</a:t>
            </a:r>
          </a:p>
          <a:p>
            <a:pPr algn="l" rt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Стиль и Цвета Глубин</a:t>
            </a:r>
          </a:p>
          <a:p>
            <a:pPr algn="l" rt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Добавить Цель</a:t>
            </a:r>
          </a:p>
          <a:p>
            <a:pPr algn="l" rt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Возврат к активному редактору</a:t>
            </a:r>
          </a:p>
        </p:txBody>
      </p:sp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03325"/>
            <a:ext cx="665163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223799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567" y="2365905"/>
            <a:ext cx="4154251" cy="282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itle 1"/>
          <p:cNvSpPr>
            <a:spLocks noGrp="1"/>
          </p:cNvSpPr>
          <p:nvPr>
            <p:ph type="title"/>
          </p:nvPr>
        </p:nvSpPr>
        <p:spPr>
          <a:xfrm>
            <a:off x="347472" y="6773"/>
            <a:ext cx="6528671" cy="988786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Вращение основного окна в 3D</a:t>
            </a:r>
            <a:endParaRPr lang="ru-RU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2E668DC0-8DC4-442E-A7D6-60C588DE01DF}" type="slidenum">
              <a:rPr>
                <a:latin typeface="Arial" pitchFamily="34" charset="0"/>
              </a:rPr>
              <a:pPr/>
              <a:t>19</a:t>
            </a:fld>
            <a:endParaRPr lang="ru-RU" altLang="en-US">
              <a:latin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B6D26A2-295D-4E90-8EC4-F9A4ABFC8AB5}"/>
              </a:ext>
            </a:extLst>
          </p:cNvPr>
          <p:cNvSpPr txBox="1"/>
          <p:nvPr/>
        </p:nvSpPr>
        <p:spPr>
          <a:xfrm>
            <a:off x="147636" y="1307922"/>
            <a:ext cx="87846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Дисплей основного окна можно вращать для отображения элементов данных в режиме 3Д.  </a:t>
            </a:r>
          </a:p>
          <a:p>
            <a:pPr algn="l" rtl="0">
              <a:defRPr/>
            </a:pPr>
            <a:r>
              <a:rPr lang="ru-RU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Используйте комбинацию иконки с ладонью и мышку для перемещения данных</a:t>
            </a:r>
          </a:p>
        </p:txBody>
      </p:sp>
      <p:pic>
        <p:nvPicPr>
          <p:cNvPr id="41990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28"/>
          <a:stretch/>
        </p:blipFill>
        <p:spPr bwMode="auto">
          <a:xfrm>
            <a:off x="103188" y="5269653"/>
            <a:ext cx="8970962" cy="37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2365905"/>
            <a:ext cx="4155490" cy="282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2" name="Content Placeholder 5"/>
          <p:cNvSpPr>
            <a:spLocks noGrp="1"/>
          </p:cNvSpPr>
          <p:nvPr>
            <p:ph idx="1"/>
          </p:nvPr>
        </p:nvSpPr>
        <p:spPr>
          <a:xfrm>
            <a:off x="284163" y="5715000"/>
            <a:ext cx="8859837" cy="371475"/>
          </a:xfrm>
        </p:spPr>
        <p:txBody>
          <a:bodyPr>
            <a:normAutofit fontScale="85000" lnSpcReduction="20000"/>
          </a:bodyPr>
          <a:lstStyle/>
          <a:p>
            <a:pPr algn="l" rtl="0">
              <a:spcAft>
                <a:spcPct val="0"/>
              </a:spcAft>
            </a:pPr>
            <a:r>
              <a:rPr lang="ru-RU" sz="18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Глубина		   Широта	           Долгота	           </a:t>
            </a:r>
            <a:r>
              <a:rPr lang="en-US" sz="1800" b="0" i="0" u="none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1800" b="0" i="0" u="none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Вращение </a:t>
            </a:r>
            <a:r>
              <a:rPr lang="ru-RU" sz="18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1800" b="0" i="0" u="none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        </a:t>
            </a:r>
            <a:r>
              <a:rPr lang="ru-RU" sz="1800" b="0" i="0" u="none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Наклон</a:t>
            </a:r>
            <a:r>
              <a:rPr lang="ru-RU" sz="18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	 	 Масштаб</a:t>
            </a:r>
          </a:p>
          <a:p>
            <a:pPr algn="l" rtl="0">
              <a:spcAft>
                <a:spcPct val="0"/>
              </a:spcAft>
            </a:pPr>
            <a:r>
              <a:rPr lang="ru-RU" sz="18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											    угол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21D46422-9238-4472-AA81-AA6E8E44FDC2}"/>
              </a:ext>
            </a:extLst>
          </p:cNvPr>
          <p:cNvCxnSpPr/>
          <p:nvPr/>
        </p:nvCxnSpPr>
        <p:spPr>
          <a:xfrm flipH="1">
            <a:off x="6143413" y="4558453"/>
            <a:ext cx="264161" cy="7711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132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Основы SBES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661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49" y="1585762"/>
            <a:ext cx="4281251" cy="40706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3011" name="Rectangle 2"/>
          <p:cNvSpPr>
            <a:spLocks noGrp="1" noRot="1"/>
          </p:cNvSpPr>
          <p:nvPr>
            <p:ph type="title"/>
          </p:nvPr>
        </p:nvSpPr>
        <p:spPr>
          <a:xfrm>
            <a:off x="134938" y="6773"/>
            <a:ext cx="6527800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	Информационный Запрос</a:t>
            </a:r>
          </a:p>
        </p:txBody>
      </p:sp>
      <p:sp>
        <p:nvSpPr>
          <p:cNvPr id="43012" name="Rectangle 3"/>
          <p:cNvSpPr>
            <a:spLocks noGrp="1"/>
          </p:cNvSpPr>
          <p:nvPr>
            <p:ph type="body" sz="half" idx="4294967295"/>
          </p:nvPr>
        </p:nvSpPr>
        <p:spPr>
          <a:xfrm>
            <a:off x="5339255" y="1836437"/>
            <a:ext cx="3804745" cy="3569302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l" rtl="0" eaLnBrk="1" hangingPunct="1">
              <a:buClr>
                <a:schemeClr val="tx1">
                  <a:lumMod val="50000"/>
                  <a:lumOff val="50000"/>
                </a:schemeClr>
              </a:buClr>
            </a:pPr>
            <a:r>
              <a:rPr lang="ru-RU" sz="2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Получение дополнительной информации:</a:t>
            </a:r>
          </a:p>
          <a:p>
            <a:pPr algn="l" rtl="0" eaLnBrk="1" hangingPunct="1">
              <a:buClr>
                <a:schemeClr val="tx1">
                  <a:lumMod val="50000"/>
                  <a:lumOff val="50000"/>
                </a:schemeClr>
              </a:buClr>
            </a:pPr>
            <a:endParaRPr lang="ru-RU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Глубины в отредактированном формате ALL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Атрибуты объектов S-57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Информация S-57 TIF и TXT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Информация о цели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Информация о галсах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B2988357-F33C-44AC-AE6A-8A77DC4ABBE5}"/>
              </a:ext>
            </a:extLst>
          </p:cNvPr>
          <p:cNvSpPr/>
          <p:nvPr/>
        </p:nvSpPr>
        <p:spPr>
          <a:xfrm>
            <a:off x="4572000" y="2945423"/>
            <a:ext cx="380999" cy="3077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183637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347472" y="6773"/>
            <a:ext cx="8026061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 dirty="0">
                <a:latin typeface="Arial" pitchFamily="34" charset="0"/>
                <a:cs typeface="Arial" pitchFamily="34" charset="0"/>
              </a:rPr>
              <a:t>Иконки «</a:t>
            </a:r>
            <a:r>
              <a:rPr lang="ru-RU" sz="3200" b="0" i="0" u="none" baseline="0" dirty="0" err="1">
                <a:latin typeface="Arial" pitchFamily="34" charset="0"/>
                <a:cs typeface="Arial" pitchFamily="34" charset="0"/>
              </a:rPr>
              <a:t>Sounding</a:t>
            </a:r>
            <a:r>
              <a:rPr lang="ru-RU" sz="3200" b="0" i="0" u="none" baseline="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0" i="0" u="none" baseline="0" dirty="0" err="1">
                <a:latin typeface="Arial" pitchFamily="34" charset="0"/>
                <a:cs typeface="Arial" pitchFamily="34" charset="0"/>
              </a:rPr>
              <a:t>Style</a:t>
            </a:r>
            <a:r>
              <a:rPr lang="ru-RU" sz="3200" b="0" i="0" u="none" baseline="0" dirty="0">
                <a:latin typeface="Arial" pitchFamily="34" charset="0"/>
                <a:cs typeface="Arial" pitchFamily="34" charset="0"/>
              </a:rPr>
              <a:t>» и «</a:t>
            </a:r>
            <a:r>
              <a:rPr lang="ru-RU" sz="3200" b="0" i="0" u="none" baseline="0" dirty="0" err="1">
                <a:latin typeface="Arial" pitchFamily="34" charset="0"/>
                <a:cs typeface="Arial" pitchFamily="34" charset="0"/>
              </a:rPr>
              <a:t>Color</a:t>
            </a:r>
            <a:r>
              <a:rPr lang="ru-RU" sz="3200" b="0" i="0" u="none" baseline="0" dirty="0">
                <a:latin typeface="Arial" pitchFamily="34" charset="0"/>
                <a:cs typeface="Arial" pitchFamily="34" charset="0"/>
              </a:rPr>
              <a:t>»</a:t>
            </a:r>
          </a:p>
        </p:txBody>
      </p:sp>
      <p:sp>
        <p:nvSpPr>
          <p:cNvPr id="45059" name="Text Placeholder 2"/>
          <p:cNvSpPr>
            <a:spLocks noGrp="1"/>
          </p:cNvSpPr>
          <p:nvPr>
            <p:ph type="body" sz="half" idx="4294967295"/>
          </p:nvPr>
        </p:nvSpPr>
        <p:spPr>
          <a:xfrm>
            <a:off x="215464" y="5704494"/>
            <a:ext cx="7772400" cy="584200"/>
          </a:xfrm>
        </p:spPr>
        <p:txBody>
          <a:bodyPr/>
          <a:lstStyle/>
          <a:p>
            <a:pPr algn="l" rtl="0" eaLnBrk="1" hangingPunct="1">
              <a:buClr>
                <a:schemeClr val="tx1"/>
              </a:buClr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Быстрый доступ к настройкам стиля и шкалы глубин</a:t>
            </a:r>
          </a:p>
        </p:txBody>
      </p:sp>
      <p:pic>
        <p:nvPicPr>
          <p:cNvPr id="4506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64" y="1156307"/>
            <a:ext cx="3505200" cy="158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64" y="3258157"/>
            <a:ext cx="3505200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2017 SHELL Sounding Display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264" y="2209454"/>
            <a:ext cx="4999038" cy="28956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68979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9815" y="2609193"/>
            <a:ext cx="8560045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Другие настройки проектов в HYPACK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83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347472" y="6773"/>
            <a:ext cx="6528671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Правила округления</a:t>
            </a:r>
          </a:p>
        </p:txBody>
      </p:sp>
      <p:pic>
        <p:nvPicPr>
          <p:cNvPr id="52227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3779"/>
            <a:ext cx="5264989" cy="16553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15156"/>
            <a:ext cx="4330430" cy="229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634" y="3761116"/>
            <a:ext cx="1635125" cy="146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ight Arrow 21">
            <a:extLst>
              <a:ext uri="{FF2B5EF4-FFF2-40B4-BE49-F238E27FC236}">
                <a16:creationId xmlns="" xmlns:a16="http://schemas.microsoft.com/office/drawing/2014/main" id="{B38F61D0-2ED2-4CB1-ABE7-741FB45A5C84}"/>
              </a:ext>
            </a:extLst>
          </p:cNvPr>
          <p:cNvSpPr/>
          <p:nvPr/>
        </p:nvSpPr>
        <p:spPr>
          <a:xfrm>
            <a:off x="5099649" y="4113966"/>
            <a:ext cx="1603076" cy="6096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29728" y="5736566"/>
            <a:ext cx="5547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Правила округления в HYPACK применяются только для отображения</a:t>
            </a:r>
          </a:p>
        </p:txBody>
      </p:sp>
    </p:spTree>
    <p:extLst>
      <p:ext uri="{BB962C8B-B14F-4D97-AF65-F5344CB8AC3E}">
        <p14:creationId xmlns:p14="http://schemas.microsoft.com/office/powerpoint/2010/main" val="395260675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РЕДАКТОР ГАЛСОВ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5989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Базовые определения галсов</a:t>
            </a:r>
          </a:p>
        </p:txBody>
      </p:sp>
      <p:pic>
        <p:nvPicPr>
          <p:cNvPr id="9219" name="Picture 3" descr="PL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212850"/>
            <a:ext cx="3657600" cy="39528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191000" y="1090613"/>
            <a:ext cx="4419600" cy="584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Для создания галса нужно минимум две точки.</a:t>
            </a:r>
          </a:p>
        </p:txBody>
      </p:sp>
      <p:pic>
        <p:nvPicPr>
          <p:cNvPr id="9221" name="Picture 5" descr="pl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1722438"/>
            <a:ext cx="3668712" cy="7350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191000" y="1852613"/>
            <a:ext cx="4419600" cy="584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Галс может иметь больше 100 отрезков.</a:t>
            </a:r>
          </a:p>
        </p:txBody>
      </p:sp>
      <p:pic>
        <p:nvPicPr>
          <p:cNvPr id="9223" name="Picture 7" descr="pl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84450"/>
            <a:ext cx="3668713" cy="16875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191000" y="2614613"/>
            <a:ext cx="4419600" cy="584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Внутренние отрезки могут иметь вид дуги, если ввести радиус закругления.</a:t>
            </a:r>
          </a:p>
        </p:txBody>
      </p:sp>
      <p:pic>
        <p:nvPicPr>
          <p:cNvPr id="9225" name="Picture 9" descr="LINES - 2d vs 3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00550"/>
            <a:ext cx="3657600" cy="159226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4191000" y="3681413"/>
            <a:ext cx="4724400" cy="132343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Галсы могут быть:</a:t>
            </a:r>
          </a:p>
          <a:p>
            <a:pPr lvl="1" algn="l" rtl="0">
              <a:spcBef>
                <a:spcPct val="50000"/>
              </a:spcBef>
            </a:pPr>
            <a:r>
              <a:rPr lang="ru-RU" sz="1600" b="0" i="0" u="none" baseline="0">
                <a:solidFill>
                  <a:schemeClr val="bg2"/>
                </a:solidFill>
                <a:latin typeface="Verdana" panose="020B0604030504040204" pitchFamily="34" charset="0"/>
              </a:rPr>
              <a:t>2Д:  </a:t>
            </a:r>
            <a:r>
              <a:rPr lang="ru-RU" sz="1400" b="0" i="0" u="none" baseline="0">
                <a:solidFill>
                  <a:schemeClr val="bg2"/>
                </a:solidFill>
                <a:latin typeface="Verdana" panose="020B0604030504040204" pitchFamily="34" charset="0"/>
              </a:rPr>
              <a:t>Только координаты X и Y</a:t>
            </a:r>
          </a:p>
          <a:p>
            <a:pPr lvl="1" algn="l" rtl="0">
              <a:spcBef>
                <a:spcPct val="50000"/>
              </a:spcBef>
            </a:pPr>
            <a:r>
              <a:rPr lang="ru-RU" sz="1600" b="0" i="0" u="none" baseline="0">
                <a:solidFill>
                  <a:schemeClr val="bg2"/>
                </a:solidFill>
                <a:latin typeface="Verdana" panose="020B0604030504040204" pitchFamily="34" charset="0"/>
              </a:rPr>
              <a:t>3Д: </a:t>
            </a:r>
            <a:r>
              <a:rPr lang="ru-RU" sz="1400" b="0" i="0" u="none" baseline="0">
                <a:solidFill>
                  <a:schemeClr val="bg2"/>
                </a:solidFill>
                <a:latin typeface="Verdana" panose="020B0604030504040204" pitchFamily="34" charset="0"/>
              </a:rPr>
              <a:t>X-Y в точках и проектная глубина по DBL (расстояние вдоль галса)</a:t>
            </a:r>
            <a:endParaRPr lang="ru-RU" altLang="en-US" sz="1600" dirty="0">
              <a:solidFill>
                <a:schemeClr val="bg2"/>
              </a:solidFill>
              <a:latin typeface="Verdana" panose="020B0604030504040204" pitchFamily="34" charset="0"/>
            </a:endParaRPr>
          </a:p>
        </p:txBody>
      </p:sp>
      <p:sp>
        <p:nvSpPr>
          <p:cNvPr id="11" name="TextBox 10">
            <a:extLst/>
          </p:cNvPr>
          <p:cNvSpPr txBox="1"/>
          <p:nvPr/>
        </p:nvSpPr>
        <p:spPr>
          <a:xfrm>
            <a:off x="296863" y="6132513"/>
            <a:ext cx="70866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Можно выполнять съемку не имея галсов.  Во многих съемках МЛЭ вместо галсов используют файлы MTX для обеспечения 100% покрытия.</a:t>
            </a:r>
          </a:p>
        </p:txBody>
      </p:sp>
    </p:spTree>
    <p:extLst>
      <p:ext uri="{BB962C8B-B14F-4D97-AF65-F5344CB8AC3E}">
        <p14:creationId xmlns:p14="http://schemas.microsoft.com/office/powerpoint/2010/main" val="1011974292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0343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Программы </a:t>
            </a:r>
            <a:r>
              <a:rPr lang="ru-RU" sz="3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для создания галсов</a:t>
            </a:r>
          </a:p>
        </p:txBody>
      </p:sp>
      <p:graphicFrame>
        <p:nvGraphicFramePr>
          <p:cNvPr id="104499" name="Group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205409"/>
              </p:ext>
            </p:extLst>
          </p:nvPr>
        </p:nvGraphicFramePr>
        <p:xfrm>
          <a:off x="110067" y="1100667"/>
          <a:ext cx="8686800" cy="4807623"/>
        </p:xfrm>
        <a:graphic>
          <a:graphicData uri="http://schemas.openxmlformats.org/drawingml/2006/table">
            <a:tbl>
              <a:tblPr/>
              <a:tblGrid>
                <a:gridCol w="1905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9013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34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0301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Программа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/>
                        </a:rPr>
                        <a:t>↓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Местоположение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2D или 3D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Дуги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Множество сегментов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Ввод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D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85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РЕДАКТОР ГАЛСОВ</a:t>
                      </a:r>
                    </a:p>
                  </a:txBody>
                  <a:tcPr marT="45691" marB="4569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Preparation-Editors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2D и 3D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/>
                        </a:rPr>
                        <a:t>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/>
                        </a:rPr>
                        <a:t>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X-Y или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Широта - Долгота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314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ПРОЕКТ КАНАЛА</a:t>
                      </a:r>
                    </a:p>
                  </a:txBody>
                  <a:tcPr marT="45691" marB="4569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Preparation-CHANNEL DESIGN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Только 3D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X-Y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619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DXF/DGN TO LNW</a:t>
                      </a:r>
                    </a:p>
                  </a:txBody>
                  <a:tcPr marT="45691" marB="4569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Правый клик на файле DXF или DGN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2D и 3D 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(3D – только в DXF)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/>
                        </a:rPr>
                        <a:t>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XY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870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BRD to LNW</a:t>
                      </a:r>
                      <a:endParaRPr kumimoji="0" lang="ru-RU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(в презентации Редактор Границ)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РЕДАКТОР ГАЛСОВ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Только 2D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Файл BRD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22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ПРОЕКТ СЛОЖНОЙ АКВАТОРИИ</a:t>
                      </a:r>
                    </a:p>
                  </a:txBody>
                  <a:tcPr marT="45691" marB="4569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Меню Preparation - Editors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3D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X-Y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830398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7755128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РЕДАКТОР ГАЛСОВ: Сегменты дуги</a:t>
            </a:r>
          </a:p>
        </p:txBody>
      </p:sp>
      <p:pic>
        <p:nvPicPr>
          <p:cNvPr id="35843" name="Picture 6" descr="PlannedLinesArcs2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9763" y="2030413"/>
            <a:ext cx="2513012" cy="257175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7" descr="PlannedLinesArcs1">
            <a:extLst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057400"/>
            <a:ext cx="2497138" cy="251618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/>
          </p:cNvPr>
          <p:cNvSpPr txBox="1"/>
          <p:nvPr/>
        </p:nvSpPr>
        <p:spPr>
          <a:xfrm>
            <a:off x="5845175" y="2133600"/>
            <a:ext cx="2895600" cy="8402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Введите радиус дуги внутри или снаружи на отрезке.</a:t>
            </a:r>
          </a:p>
        </p:txBody>
      </p:sp>
      <p:sp>
        <p:nvSpPr>
          <p:cNvPr id="7" name="TextBox 6">
            <a:extLst/>
          </p:cNvPr>
          <p:cNvSpPr txBox="1"/>
          <p:nvPr/>
        </p:nvSpPr>
        <p:spPr>
          <a:xfrm>
            <a:off x="5845175" y="3048000"/>
            <a:ext cx="32766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Искривленные галсы нельзя использовать для вычисления объемов.</a:t>
            </a:r>
          </a:p>
          <a:p>
            <a:pPr algn="l" rtl="0"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Если дуга создана не в ту сторону, введите «-» в радиус для ее зеркального смещения</a:t>
            </a:r>
          </a:p>
        </p:txBody>
      </p:sp>
      <p:sp>
        <p:nvSpPr>
          <p:cNvPr id="11" name="Right Arrow 10">
            <a:extLst/>
          </p:cNvPr>
          <p:cNvSpPr/>
          <p:nvPr/>
        </p:nvSpPr>
        <p:spPr>
          <a:xfrm>
            <a:off x="2286000" y="2335213"/>
            <a:ext cx="1046163" cy="38893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cxnSp>
        <p:nvCxnSpPr>
          <p:cNvPr id="4" name="Straight Arrow Connector 3">
            <a:extLst/>
          </p:cNvPr>
          <p:cNvCxnSpPr/>
          <p:nvPr/>
        </p:nvCxnSpPr>
        <p:spPr>
          <a:xfrm flipH="1" flipV="1">
            <a:off x="3635375" y="2505075"/>
            <a:ext cx="811213" cy="722313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8246948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Офсеты: Centerline</a:t>
            </a:r>
          </a:p>
        </p:txBody>
      </p:sp>
      <p:sp>
        <p:nvSpPr>
          <p:cNvPr id="14339" name="Rectangle 3"/>
          <p:cNvSpPr>
            <a:spLocks noGrp="1"/>
          </p:cNvSpPr>
          <p:nvPr>
            <p:ph type="body" sz="half" idx="4294967295"/>
          </p:nvPr>
        </p:nvSpPr>
        <p:spPr>
          <a:xfrm>
            <a:off x="5334000" y="4992688"/>
            <a:ext cx="3810000" cy="1001712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Clr>
                <a:schemeClr val="tx1"/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Создайте базовый галс, выберите офсеты: Centerline. Создайте перпендикулярные галсы.</a:t>
            </a:r>
          </a:p>
        </p:txBody>
      </p:sp>
      <p:sp>
        <p:nvSpPr>
          <p:cNvPr id="14340" name="TextBox 8"/>
          <p:cNvSpPr txBox="1">
            <a:spLocks noChangeArrowheads="1"/>
          </p:cNvSpPr>
          <p:nvPr/>
        </p:nvSpPr>
        <p:spPr bwMode="auto">
          <a:xfrm>
            <a:off x="2368550" y="5410200"/>
            <a:ext cx="2133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Corners (умные углы), Офсет Centerline.</a:t>
            </a:r>
          </a:p>
        </p:txBody>
      </p:sp>
      <p:pic>
        <p:nvPicPr>
          <p:cNvPr id="14341" name="Picture 4" descr="PlannedLineCenterlineOffse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5057775"/>
            <a:ext cx="1754187" cy="1619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017 Line Editor Centerline Offset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500717"/>
            <a:ext cx="7848600" cy="320040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6457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 descr="C:\2010 HYPACK Presentations\03 - Shell Editors\Pictures\2010 LINE EDITOR CL Offsets Results.jpg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3886200" cy="2633663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«умные углы» Smart Corners</a:t>
            </a:r>
          </a:p>
        </p:txBody>
      </p:sp>
      <p:sp>
        <p:nvSpPr>
          <p:cNvPr id="15364" name="Text Placeholder 2"/>
          <p:cNvSpPr>
            <a:spLocks noGrp="1"/>
          </p:cNvSpPr>
          <p:nvPr>
            <p:ph type="body" sz="half" idx="4294967295"/>
          </p:nvPr>
        </p:nvSpPr>
        <p:spPr>
          <a:xfrm>
            <a:off x="304800" y="4191000"/>
            <a:ext cx="8534400" cy="1524000"/>
          </a:xfrm>
        </p:spPr>
        <p:txBody>
          <a:bodyPr/>
          <a:lstStyle/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Эта опция предотвращает пересечение галсов в точках поворота базового галса.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Разворот каждого галса на повороте так, чтобы он не пересекался с остальными.</a:t>
            </a:r>
          </a:p>
        </p:txBody>
      </p:sp>
      <p:pic>
        <p:nvPicPr>
          <p:cNvPr id="38917" name="Picture 2" descr="C:\2010 HYPACK Presentations\03 - Shell Editors\Pictures\2010 LINE EDITOR CL Offset Window.jpg">
            <a:extLst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1600200"/>
            <a:ext cx="4562475" cy="22574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/>
          </p:cNvPr>
          <p:cNvSpPr/>
          <p:nvPr/>
        </p:nvSpPr>
        <p:spPr>
          <a:xfrm>
            <a:off x="6629400" y="2743200"/>
            <a:ext cx="1219200" cy="30480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7" name="TextBox 6">
            <a:extLst/>
          </p:cNvPr>
          <p:cNvSpPr txBox="1"/>
          <p:nvPr/>
        </p:nvSpPr>
        <p:spPr>
          <a:xfrm>
            <a:off x="0" y="5715000"/>
            <a:ext cx="91440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ru-RU" b="0" i="0" u="none" baseline="0">
                <a:solidFill>
                  <a:srgbClr val="080808"/>
                </a:solidFill>
                <a:latin typeface="+mj-lt"/>
              </a:rPr>
              <a:t>Пересекающиеся галсы могут привести к искаженным объемам впоследствии.</a:t>
            </a:r>
          </a:p>
        </p:txBody>
      </p:sp>
    </p:spTree>
    <p:extLst>
      <p:ext uri="{BB962C8B-B14F-4D97-AF65-F5344CB8AC3E}">
        <p14:creationId xmlns:p14="http://schemas.microsoft.com/office/powerpoint/2010/main" val="34766946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Что такое однолучевой эхолот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</a:t>
            </a:fld>
            <a:endParaRPr lang="ru-R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34" y="3832781"/>
            <a:ext cx="8392160" cy="22228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5026" y="1344377"/>
            <a:ext cx="777007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Измеряет время прохода акустического сигнала, отраженного от дна.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Измеряет одну точку под судном за один сигнал.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Может «звонить» несколько раз в секунду.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Чем глубже, тем меньше сигналов в секунду.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5026" y="6055611"/>
            <a:ext cx="30380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Источник: Учебный Курс МГО ЮЗ Региона Тихого Окена</a:t>
            </a:r>
          </a:p>
        </p:txBody>
      </p:sp>
    </p:spTree>
    <p:extLst>
      <p:ext uri="{BB962C8B-B14F-4D97-AF65-F5344CB8AC3E}">
        <p14:creationId xmlns:p14="http://schemas.microsoft.com/office/powerpoint/2010/main" val="6836034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Офсеты:  Parallel Lines - параллельные галсы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sz="half" idx="4294967295"/>
          </p:nvPr>
        </p:nvSpPr>
        <p:spPr>
          <a:xfrm>
            <a:off x="5513293" y="2430349"/>
            <a:ext cx="3867706" cy="2211387"/>
          </a:xfrm>
        </p:spPr>
        <p:txBody>
          <a:bodyPr>
            <a:normAutofit fontScale="92500" lnSpcReduction="20000"/>
          </a:bodyPr>
          <a:lstStyle/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Введите базовый галс.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Выберите опцию Офсеты: Параллельно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Создайте галсы, параллельные базовому.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Теперь можно ввести неравномерное расстояние между галсами:</a:t>
            </a:r>
          </a:p>
          <a:p>
            <a:pPr marL="457200" lvl="1" indent="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50m, 100m, 50m, 100m, и т.д.</a:t>
            </a:r>
          </a:p>
        </p:txBody>
      </p:sp>
      <p:pic>
        <p:nvPicPr>
          <p:cNvPr id="39940" name="Picture 4" descr="PlannedLinesParallelOffsets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472" y="1704208"/>
            <a:ext cx="4949295" cy="408269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/>
          </p:cNvPr>
          <p:cNvSpPr txBox="1"/>
          <p:nvPr/>
        </p:nvSpPr>
        <p:spPr>
          <a:xfrm>
            <a:off x="347472" y="5935850"/>
            <a:ext cx="85090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Для параллельных офсетов галсы нумеруются с севера на юг и с запада на восток.</a:t>
            </a:r>
          </a:p>
        </p:txBody>
      </p:sp>
    </p:spTree>
    <p:extLst>
      <p:ext uri="{BB962C8B-B14F-4D97-AF65-F5344CB8AC3E}">
        <p14:creationId xmlns:p14="http://schemas.microsoft.com/office/powerpoint/2010/main" val="836717662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/>
          </p:cNvSpPr>
          <p:nvPr>
            <p:ph type="title"/>
          </p:nvPr>
        </p:nvSpPr>
        <p:spPr>
          <a:xfrm>
            <a:off x="347472" y="6773"/>
            <a:ext cx="7712795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Офсеты: </a:t>
            </a:r>
            <a:r>
              <a:rPr lang="ru-RU" sz="3200" b="0" i="0" u="non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Radial</a:t>
            </a:r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0" i="0" u="non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Lines</a:t>
            </a:r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 - радиальные</a:t>
            </a:r>
          </a:p>
        </p:txBody>
      </p:sp>
      <p:sp>
        <p:nvSpPr>
          <p:cNvPr id="1741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6008034" y="2885114"/>
            <a:ext cx="2947707" cy="1592262"/>
          </a:xfrm>
        </p:spPr>
        <p:txBody>
          <a:bodyPr>
            <a:normAutofit fontScale="85000" lnSpcReduction="10000"/>
          </a:bodyPr>
          <a:lstStyle/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галс.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базовую точку разворота.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опцию Офсеты: Radial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Создайте радиальные галсы.</a:t>
            </a:r>
          </a:p>
        </p:txBody>
      </p:sp>
      <p:pic>
        <p:nvPicPr>
          <p:cNvPr id="17412" name="Picture 4" descr="PlannedLinesRadialOffse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358966"/>
            <a:ext cx="5346205" cy="49790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235433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47" y="4695825"/>
            <a:ext cx="1746250" cy="1981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Офсеты:  Другие офсеты для запланированных галсов</a:t>
            </a:r>
          </a:p>
        </p:txBody>
      </p:sp>
      <p:sp>
        <p:nvSpPr>
          <p:cNvPr id="18436" name="Text Placeholder 7"/>
          <p:cNvSpPr>
            <a:spLocks noGrp="1"/>
          </p:cNvSpPr>
          <p:nvPr>
            <p:ph type="body" sz="half" idx="4294967295"/>
          </p:nvPr>
        </p:nvSpPr>
        <p:spPr>
          <a:xfrm>
            <a:off x="652272" y="4232275"/>
            <a:ext cx="2209800" cy="381000"/>
          </a:xfrm>
        </p:spPr>
        <p:txBody>
          <a:bodyPr>
            <a:normAutofit fontScale="85000" lnSpcReduction="20000"/>
          </a:bodyPr>
          <a:lstStyle/>
          <a:p>
            <a:pPr algn="l" rtl="0" eaLnBrk="1" hangingPunct="1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Search Pattern - модель поиска</a:t>
            </a:r>
          </a:p>
        </p:txBody>
      </p:sp>
      <p:pic>
        <p:nvPicPr>
          <p:cNvPr id="18437" name="Picture 4" descr="PlannedLinesSearchOffse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371600"/>
            <a:ext cx="2514600" cy="27781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005" y="1371600"/>
            <a:ext cx="2895600" cy="27876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7">
            <a:extLst/>
          </p:cNvPr>
          <p:cNvSpPr txBox="1">
            <a:spLocks/>
          </p:cNvSpPr>
          <p:nvPr/>
        </p:nvSpPr>
        <p:spPr bwMode="auto">
          <a:xfrm>
            <a:off x="4011706" y="4196416"/>
            <a:ext cx="1828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spcBef>
                <a:spcPct val="20000"/>
              </a:spcBef>
              <a:defRPr/>
            </a:pPr>
            <a:r>
              <a:rPr lang="ru-RU" b="0" i="0" u="none" kern="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Radial</a:t>
            </a:r>
          </a:p>
        </p:txBody>
      </p:sp>
      <p:pic>
        <p:nvPicPr>
          <p:cNvPr id="1844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538" y="2230770"/>
            <a:ext cx="2913500" cy="192847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7">
            <a:extLst/>
          </p:cNvPr>
          <p:cNvSpPr txBox="1">
            <a:spLocks/>
          </p:cNvSpPr>
          <p:nvPr/>
        </p:nvSpPr>
        <p:spPr bwMode="auto">
          <a:xfrm>
            <a:off x="6934200" y="4191000"/>
            <a:ext cx="1828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spcBef>
                <a:spcPct val="20000"/>
              </a:spcBef>
              <a:defRPr/>
            </a:pPr>
            <a:r>
              <a:rPr lang="ru-RU" b="0" i="0" u="none" kern="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Ступенчатый</a:t>
            </a:r>
          </a:p>
        </p:txBody>
      </p:sp>
      <p:sp>
        <p:nvSpPr>
          <p:cNvPr id="18442" name="TextBox 12"/>
          <p:cNvSpPr txBox="1">
            <a:spLocks noChangeArrowheads="1"/>
          </p:cNvSpPr>
          <p:nvPr/>
        </p:nvSpPr>
        <p:spPr bwMode="auto">
          <a:xfrm>
            <a:off x="2716306" y="5224760"/>
            <a:ext cx="4419600" cy="92333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Можно отменить офсеты, кликнув меню Line - Undo Offsets.</a:t>
            </a:r>
          </a:p>
        </p:txBody>
      </p:sp>
    </p:spTree>
    <p:extLst>
      <p:ext uri="{BB962C8B-B14F-4D97-AF65-F5344CB8AC3E}">
        <p14:creationId xmlns:p14="http://schemas.microsoft.com/office/powerpoint/2010/main" val="2933726954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567737" cy="989013"/>
          </a:xfrm>
        </p:spPr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Добавление префикса и суффикса в названия галсов</a:t>
            </a:r>
          </a:p>
        </p:txBody>
      </p:sp>
      <p:pic>
        <p:nvPicPr>
          <p:cNvPr id="43011" name="Picture 2">
            <a:extLst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1643530"/>
            <a:ext cx="5181600" cy="4005262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4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4306" y="1626067"/>
            <a:ext cx="3048000" cy="40227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/>
          </p:cNvPr>
          <p:cNvSpPr txBox="1"/>
          <p:nvPr/>
        </p:nvSpPr>
        <p:spPr>
          <a:xfrm>
            <a:off x="347663" y="5903259"/>
            <a:ext cx="7467600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Можно добавить и префикс и суффикс в название галсов.  </a:t>
            </a: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Меню Line - последние две опции.</a:t>
            </a:r>
          </a:p>
        </p:txBody>
      </p:sp>
    </p:spTree>
    <p:extLst>
      <p:ext uri="{BB962C8B-B14F-4D97-AF65-F5344CB8AC3E}">
        <p14:creationId xmlns:p14="http://schemas.microsoft.com/office/powerpoint/2010/main" val="1370575064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102261" cy="988786"/>
          </a:xfrm>
        </p:spPr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РЕДАКТОР ГАЛСОВ:  Другие опции</a:t>
            </a:r>
          </a:p>
        </p:txBody>
      </p:sp>
      <p:pic>
        <p:nvPicPr>
          <p:cNvPr id="44035" name="Picture 5">
            <a:extLst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472" y="1516856"/>
            <a:ext cx="2832100" cy="2605087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/>
          </p:cNvPr>
          <p:cNvSpPr txBox="1"/>
          <p:nvPr/>
        </p:nvSpPr>
        <p:spPr>
          <a:xfrm>
            <a:off x="228600" y="4276725"/>
            <a:ext cx="3338512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ПКМ на имени галса в списке - можно переименовать (Rename), поменять начало и конец местами (Reverse Order), удалить галсы (Delete Lines) или добавить галсы между выбранными (Add Lines).</a:t>
            </a:r>
          </a:p>
        </p:txBody>
      </p:sp>
      <p:pic>
        <p:nvPicPr>
          <p:cNvPr id="44037" name="Picture 6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7112" y="1600200"/>
            <a:ext cx="5208588" cy="257175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/>
          </p:cNvPr>
          <p:cNvSpPr txBox="1"/>
          <p:nvPr/>
        </p:nvSpPr>
        <p:spPr>
          <a:xfrm>
            <a:off x="3733006" y="4276725"/>
            <a:ext cx="4876800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 меню Офсеты можно изменить длину выбранных галсов.  Перейти во вкладыш Extend Lines (Удлинить Галсы).</a:t>
            </a:r>
          </a:p>
        </p:txBody>
      </p:sp>
      <p:sp>
        <p:nvSpPr>
          <p:cNvPr id="10" name="TextBox 9">
            <a:extLst/>
          </p:cNvPr>
          <p:cNvSpPr txBox="1"/>
          <p:nvPr/>
        </p:nvSpPr>
        <p:spPr>
          <a:xfrm>
            <a:off x="336550" y="6031051"/>
            <a:ext cx="7124700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 удлинении галсов изменяется также шаблон.</a:t>
            </a:r>
          </a:p>
        </p:txBody>
      </p:sp>
      <p:sp>
        <p:nvSpPr>
          <p:cNvPr id="3" name="Up Arrow 2">
            <a:extLst/>
          </p:cNvPr>
          <p:cNvSpPr/>
          <p:nvPr/>
        </p:nvSpPr>
        <p:spPr>
          <a:xfrm>
            <a:off x="7239000" y="2209800"/>
            <a:ext cx="457200" cy="6096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821491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AF90B9-BDF4-4FDC-886F-26E09B623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ru-RU" sz="3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BOAT SHAPE EDITOR РЕДАКТОР ОБВОДОВ СУДНА</a:t>
            </a:r>
          </a:p>
        </p:txBody>
      </p:sp>
    </p:spTree>
    <p:extLst>
      <p:ext uri="{BB962C8B-B14F-4D97-AF65-F5344CB8AC3E}">
        <p14:creationId xmlns:p14="http://schemas.microsoft.com/office/powerpoint/2010/main" val="3558983558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Импорт файлов DXF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="" xmlns:a16="http://schemas.microsoft.com/office/drawing/2014/main" id="{E4B2AEB9-8EE4-4A01-AFFC-9A7299553AF3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5284695" y="1824598"/>
            <a:ext cx="3581400" cy="3733800"/>
          </a:xfrm>
        </p:spPr>
        <p:txBody>
          <a:bodyPr>
            <a:normAutofit lnSpcReduction="10000"/>
          </a:bodyPr>
          <a:lstStyle/>
          <a:p>
            <a:pPr algn="l" rtl="0" eaLnBrk="1" hangingPunct="1"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создать обводы судна в BOAT SHAPE EDITOR либо импортировать файл DXF.</a:t>
            </a:r>
          </a:p>
          <a:p>
            <a:pPr algn="l" rtl="0" eaLnBrk="1" hangingPunct="1">
              <a:buClr>
                <a:schemeClr val="tx1"/>
              </a:buClr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используется файл DXF:</a:t>
            </a:r>
          </a:p>
          <a:p>
            <a:pPr lvl="2" algn="l" rtl="0" eaLnBrk="1" hangingPunct="1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Сохраните файл версии 12 DXF.</a:t>
            </a:r>
          </a:p>
          <a:p>
            <a:pPr lvl="2" algn="l" rtl="0" eaLnBrk="1" hangingPunct="1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Ноль координат в DXF (0,0) должен соответствовать базовой точке в HYPACK!</a:t>
            </a:r>
          </a:p>
        </p:txBody>
      </p:sp>
      <p:pic>
        <p:nvPicPr>
          <p:cNvPr id="28676" name="Picture 4" descr="Editors Boat Shape in Autoc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63650"/>
            <a:ext cx="4686300" cy="45497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C049E8C-CC32-4DE0-9DB5-4A5F2715E8C1}"/>
              </a:ext>
            </a:extLst>
          </p:cNvPr>
          <p:cNvSpPr txBox="1"/>
          <p:nvPr/>
        </p:nvSpPr>
        <p:spPr>
          <a:xfrm>
            <a:off x="304800" y="5867400"/>
            <a:ext cx="62484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Файлы обводов судна по умолчанию сохраняются в папке \\Boat Shape.</a:t>
            </a:r>
          </a:p>
        </p:txBody>
      </p:sp>
    </p:spTree>
    <p:extLst>
      <p:ext uri="{BB962C8B-B14F-4D97-AF65-F5344CB8AC3E}">
        <p14:creationId xmlns:p14="http://schemas.microsoft.com/office/powerpoint/2010/main" val="395350317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Отображение судна</a:t>
            </a:r>
          </a:p>
        </p:txBody>
      </p:sp>
      <p:sp>
        <p:nvSpPr>
          <p:cNvPr id="30723" name="Content Placeholder 6"/>
          <p:cNvSpPr>
            <a:spLocks noGrp="1"/>
          </p:cNvSpPr>
          <p:nvPr>
            <p:ph idx="1"/>
          </p:nvPr>
        </p:nvSpPr>
        <p:spPr>
          <a:xfrm>
            <a:off x="347472" y="1278731"/>
            <a:ext cx="2481262" cy="4791075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параметр судна, якорные точки и объекты внутри судна.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Наведите курсор мышки и кликните.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Проверьте базовую точку (0,0) до рисования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C70BDC9-7F9C-4CEA-BD19-8512B7FDEAE9}"/>
              </a:ext>
            </a:extLst>
          </p:cNvPr>
          <p:cNvSpPr txBox="1"/>
          <p:nvPr/>
        </p:nvSpPr>
        <p:spPr>
          <a:xfrm>
            <a:off x="5071534" y="5797973"/>
            <a:ext cx="2590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Режим от курсора</a:t>
            </a:r>
          </a:p>
        </p:txBody>
      </p:sp>
      <p:pic>
        <p:nvPicPr>
          <p:cNvPr id="5" name="2017 BOAT SHAPE EDITOR Perimeter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088" y="1557338"/>
            <a:ext cx="5903912" cy="4233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421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="" xmlns:a16="http://schemas.microsoft.com/office/drawing/2014/main" id="{376D40F5-FF17-4A96-BFEF-35F3DE95C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/>
              <a:t>2D обводы судна в СЪЕМКЕ</a:t>
            </a:r>
          </a:p>
        </p:txBody>
      </p:sp>
      <p:sp>
        <p:nvSpPr>
          <p:cNvPr id="32771" name="Content Placeholder 3"/>
          <p:cNvSpPr>
            <a:spLocks noGrp="1"/>
          </p:cNvSpPr>
          <p:nvPr>
            <p:ph idx="1"/>
          </p:nvPr>
        </p:nvSpPr>
        <p:spPr>
          <a:xfrm>
            <a:off x="198495" y="1216866"/>
            <a:ext cx="6826624" cy="884144"/>
          </a:xfrm>
        </p:spPr>
        <p:txBody>
          <a:bodyPr>
            <a:normAutofit fontScale="85000" lnSpcReduction="10000"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меню Суда - выберите Отображение Обводов и выберите один из папки обводов судна. Выберите окно карты для применения настроек. 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Обводы судна можно использовать на основном судне или на мобиле</a:t>
            </a: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785" y="2381251"/>
            <a:ext cx="3354668" cy="37885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228599" y="2381251"/>
            <a:ext cx="4657165" cy="3788528"/>
            <a:chOff x="228600" y="3103563"/>
            <a:chExt cx="3962400" cy="3201987"/>
          </a:xfrm>
        </p:grpSpPr>
        <p:pic>
          <p:nvPicPr>
            <p:cNvPr id="32773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3103563"/>
              <a:ext cx="3962400" cy="32019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E8623524-07B9-4595-BD66-F755B13AF60A}"/>
                </a:ext>
              </a:extLst>
            </p:cNvPr>
            <p:cNvSpPr/>
            <p:nvPr/>
          </p:nvSpPr>
          <p:spPr>
            <a:xfrm>
              <a:off x="228600" y="4191000"/>
              <a:ext cx="1219200" cy="3048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106886837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9E5BA3C-B33E-42A0-82DF-429F5743A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ru-RU" sz="3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BORDER EDITOR - РЕДАКТОР ГРАНИЦ</a:t>
            </a:r>
          </a:p>
        </p:txBody>
      </p:sp>
    </p:spTree>
    <p:extLst>
      <p:ext uri="{BB962C8B-B14F-4D97-AF65-F5344CB8AC3E}">
        <p14:creationId xmlns:p14="http://schemas.microsoft.com/office/powerpoint/2010/main" val="44464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Что такое однолучевой эхолот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</a:t>
            </a:fld>
            <a:endParaRPr lang="ru-R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0" y="3617700"/>
            <a:ext cx="6096000" cy="25622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5026" y="1517227"/>
            <a:ext cx="79722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Расстояние (глубина) вычисляется по формуле:</a:t>
            </a: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Расстояние = (Скорость * Время) / 2</a:t>
            </a: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Если скорость звука в воде 1500 м/с, а время между генерацией импульса и возврата эхосигнала 0.05 мс, глубина будет равна 37.5м</a:t>
            </a:r>
          </a:p>
        </p:txBody>
      </p:sp>
    </p:spTree>
    <p:extLst>
      <p:ext uri="{BB962C8B-B14F-4D97-AF65-F5344CB8AC3E}">
        <p14:creationId xmlns:p14="http://schemas.microsoft.com/office/powerpoint/2010/main" val="33190406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Файлы границ (*.BRD)</a:t>
            </a:r>
          </a:p>
        </p:txBody>
      </p:sp>
      <p:sp>
        <p:nvSpPr>
          <p:cNvPr id="13315" name="Rectangle 9">
            <a:extLst>
              <a:ext uri="{FF2B5EF4-FFF2-40B4-BE49-F238E27FC236}">
                <a16:creationId xmlns="" xmlns:a16="http://schemas.microsoft.com/office/drawing/2014/main" id="{E4EC3684-089B-4207-BA32-6C439D0788F0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47472" y="1361774"/>
            <a:ext cx="3655270" cy="4237038"/>
          </a:xfrm>
        </p:spPr>
        <p:txBody>
          <a:bodyPr rtlCol="0">
            <a:noAutofit/>
          </a:bodyPr>
          <a:lstStyle/>
          <a:p>
            <a:pPr marL="411163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Создаются:</a:t>
            </a:r>
          </a:p>
          <a:p>
            <a:pPr marL="754063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Редакторе Границ</a:t>
            </a:r>
          </a:p>
          <a:p>
            <a:pPr marL="945515" lvl="1" indent="-342900" algn="l" rtl="0">
              <a:lnSpc>
                <a:spcPct val="9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11163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Используются:</a:t>
            </a:r>
          </a:p>
          <a:p>
            <a:pPr marL="754063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РЕДАКТОР ГАЛСОВ:</a:t>
            </a:r>
          </a:p>
          <a:p>
            <a:pPr marL="891223" lvl="1" indent="-342900" algn="l" rtl="0">
              <a:lnSpc>
                <a:spcPct val="9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Обрезать галсы в BRD</a:t>
            </a:r>
          </a:p>
          <a:p>
            <a:pPr marL="891223" lvl="1" indent="-342900" algn="l" rtl="0">
              <a:lnSpc>
                <a:spcPct val="9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Создать галсы в BRD</a:t>
            </a:r>
          </a:p>
          <a:p>
            <a:pPr marL="754063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sz="1600" dirty="0">
              <a:solidFill>
                <a:schemeClr val="bg2"/>
              </a:solidFill>
            </a:endParaRPr>
          </a:p>
          <a:p>
            <a:pPr marL="754063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HYPACK® - ОСНОВНОЕ ОКНО ПРОГРАММЫ:</a:t>
            </a:r>
          </a:p>
          <a:p>
            <a:pPr marL="891223" lvl="1" indent="-342900" algn="l" rtl="0">
              <a:lnSpc>
                <a:spcPct val="9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Обрезать Файл XYZ</a:t>
            </a:r>
            <a:endParaRPr lang="ru-RU" sz="1400" dirty="0">
              <a:solidFill>
                <a:schemeClr val="bg2"/>
              </a:solidFill>
            </a:endParaRPr>
          </a:p>
          <a:p>
            <a:pPr marL="754063" indent="-342900" algn="l" rtl="0">
              <a:lnSpc>
                <a:spcPct val="9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sz="1600" dirty="0">
              <a:solidFill>
                <a:schemeClr val="bg2"/>
              </a:solidFill>
            </a:endParaRPr>
          </a:p>
          <a:p>
            <a:pPr marL="754063" indent="-342900" algn="l" rtl="0">
              <a:lnSpc>
                <a:spcPct val="9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МОДЕЛЬ TIN</a:t>
            </a:r>
          </a:p>
          <a:p>
            <a:pPr marL="891223" lvl="1" indent="-342900" algn="l" rtl="0">
              <a:lnSpc>
                <a:spcPct val="9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Обрезать модель для ограничения объемов</a:t>
            </a:r>
          </a:p>
          <a:p>
            <a:pPr marL="754063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sz="1600" dirty="0">
              <a:solidFill>
                <a:schemeClr val="bg2"/>
              </a:solidFill>
            </a:endParaRPr>
          </a:p>
          <a:p>
            <a:pPr marL="754063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CSV:</a:t>
            </a:r>
          </a:p>
          <a:p>
            <a:pPr marL="891223" lvl="1" indent="-342900" algn="l" rtl="0">
              <a:lnSpc>
                <a:spcPct val="9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Ограничить участок вычисления объемов</a:t>
            </a:r>
          </a:p>
          <a:p>
            <a:pPr marL="754063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sz="1600" dirty="0">
              <a:solidFill>
                <a:schemeClr val="bg2"/>
              </a:solidFill>
            </a:endParaRPr>
          </a:p>
          <a:p>
            <a:pPr marL="754063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HYSCAN:</a:t>
            </a:r>
          </a:p>
          <a:p>
            <a:pPr marL="891223" lvl="1" indent="-342900" algn="l" rtl="0">
              <a:lnSpc>
                <a:spcPct val="9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Ограничить участок для мозаики</a:t>
            </a:r>
          </a:p>
          <a:p>
            <a:pPr marL="411163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"/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748" name="Text Box 4">
            <a:extLst>
              <a:ext uri="{FF2B5EF4-FFF2-40B4-BE49-F238E27FC236}">
                <a16:creationId xmlns="" xmlns:a16="http://schemas.microsoft.com/office/drawing/2014/main" id="{6BBFF8A0-E293-43F4-8501-5C02D883D1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2742" y="4647824"/>
            <a:ext cx="22098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РЕДАКТОР ГРАНИЦ в геор. к-тах</a:t>
            </a:r>
          </a:p>
        </p:txBody>
      </p:sp>
      <p:sp>
        <p:nvSpPr>
          <p:cNvPr id="31751" name="Text Box 7">
            <a:extLst>
              <a:ext uri="{FF2B5EF4-FFF2-40B4-BE49-F238E27FC236}">
                <a16:creationId xmlns="" xmlns:a16="http://schemas.microsoft.com/office/drawing/2014/main" id="{5E07870E-B32A-4F01-B5F2-B6E7D3505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3900" y="5899943"/>
            <a:ext cx="1981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РЕДАКТОР ГРАНИЦ в прямоуг. к-тах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A362A4B-950F-485F-A4F9-F48CAB48A532}"/>
              </a:ext>
            </a:extLst>
          </p:cNvPr>
          <p:cNvSpPr txBox="1"/>
          <p:nvPr/>
        </p:nvSpPr>
        <p:spPr>
          <a:xfrm>
            <a:off x="347472" y="6176168"/>
            <a:ext cx="8610600" cy="38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Можно переключится в меню Edit</a:t>
            </a:r>
          </a:p>
        </p:txBody>
      </p:sp>
      <p:pic>
        <p:nvPicPr>
          <p:cNvPr id="3379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318" y="1361774"/>
            <a:ext cx="2790825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143" y="2522536"/>
            <a:ext cx="280035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2096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" y="1452281"/>
            <a:ext cx="5950683" cy="460786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3584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Граница: Ввод от курсора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="" xmlns:a16="http://schemas.microsoft.com/office/drawing/2014/main" id="{95FFB53C-39B8-4A96-B6B1-50AA29C0F3E7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481483" y="2236694"/>
            <a:ext cx="2572870" cy="3375212"/>
          </a:xfrm>
        </p:spPr>
        <p:txBody>
          <a:bodyPr rtlCol="0">
            <a:normAutofit/>
          </a:bodyPr>
          <a:lstStyle/>
          <a:p>
            <a:pPr algn="l" rtl="0" eaLnBrk="1" fontAlgn="auto" hangingPunct="1">
              <a:buClr>
                <a:schemeClr val="tx1"/>
              </a:buClr>
              <a:buFont typeface="Arial"/>
              <a:buNone/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Отметьте опцию «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Outside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», если точка должна быть снаружи.</a:t>
            </a:r>
          </a:p>
          <a:p>
            <a:pPr algn="l" rtl="0" eaLnBrk="1" fontAlgn="auto" hangingPunct="1">
              <a:buClr>
                <a:schemeClr val="tx1"/>
              </a:buClr>
              <a:buFont typeface="Arial"/>
              <a:buNone/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fontAlgn="auto" hangingPunct="1">
              <a:buClr>
                <a:schemeClr val="tx1"/>
              </a:buClr>
              <a:buFont typeface="Arial"/>
              <a:buNone/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Точки можно захватить курсором и переместить перетаскиванием в нужное местоположение. </a:t>
            </a:r>
          </a:p>
          <a:p>
            <a:pPr algn="l" rtl="0" eaLnBrk="1" fontAlgn="auto" hangingPunct="1">
              <a:buClr>
                <a:schemeClr val="tx1"/>
              </a:buClr>
              <a:buFont typeface="Arial"/>
              <a:buNone/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fontAlgn="auto" hangingPunct="1">
              <a:buClr>
                <a:schemeClr val="tx1"/>
              </a:buClr>
              <a:buFont typeface="Arial"/>
              <a:buNone/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7472" y="6060141"/>
            <a:ext cx="5950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Новые точки можно вставить, кликнув на узловой точке между двумя существующими точками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11807" y="1864659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rgbClr val="FF0000"/>
                </a:solidFill>
              </a:rPr>
              <a:t>Существующие точки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1647" y="5242574"/>
            <a:ext cx="2573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dirty="0" smtClean="0">
                <a:solidFill>
                  <a:srgbClr val="FFFF00"/>
                </a:solidFill>
              </a:rPr>
              <a:t>Промежуточные</a:t>
            </a:r>
            <a:r>
              <a:rPr lang="ru-RU" b="0" i="0" u="none" baseline="0" dirty="0" smtClean="0">
                <a:solidFill>
                  <a:srgbClr val="FFFF00"/>
                </a:solidFill>
              </a:rPr>
              <a:t> </a:t>
            </a:r>
            <a:r>
              <a:rPr lang="ru-RU" b="0" i="0" u="none" baseline="0" dirty="0">
                <a:solidFill>
                  <a:srgbClr val="FFFF00"/>
                </a:solidFill>
              </a:rPr>
              <a:t>точки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880133" y="1730188"/>
            <a:ext cx="1598173" cy="2420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004845" y="2366682"/>
            <a:ext cx="585888" cy="10847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1308847" y="2770094"/>
            <a:ext cx="161365" cy="2196353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079812" y="4596243"/>
            <a:ext cx="599407" cy="589839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57815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Обрезка данных XYZ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1528138-17DB-4DD7-8C41-9120B0E7767E}"/>
              </a:ext>
            </a:extLst>
          </p:cNvPr>
          <p:cNvSpPr txBox="1"/>
          <p:nvPr/>
        </p:nvSpPr>
        <p:spPr>
          <a:xfrm>
            <a:off x="347472" y="1748117"/>
            <a:ext cx="29718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Обрежьте файл XYZ из контекстного меню на нем в списке файлов.</a:t>
            </a:r>
          </a:p>
        </p:txBody>
      </p:sp>
      <p:pic>
        <p:nvPicPr>
          <p:cNvPr id="37892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8"/>
          <a:stretch/>
        </p:blipFill>
        <p:spPr bwMode="auto">
          <a:xfrm>
            <a:off x="3500511" y="1748117"/>
            <a:ext cx="5464195" cy="43478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789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31" y="2978804"/>
            <a:ext cx="206057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89789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Обрезка в TIN MODEL</a:t>
            </a:r>
          </a:p>
        </p:txBody>
      </p:sp>
      <p:sp>
        <p:nvSpPr>
          <p:cNvPr id="20483" name="TextBox 8">
            <a:extLst>
              <a:ext uri="{FF2B5EF4-FFF2-40B4-BE49-F238E27FC236}">
                <a16:creationId xmlns="" xmlns:a16="http://schemas.microsoft.com/office/drawing/2014/main" id="{C9348A06-370A-4DCF-B46D-AAE2577B9C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1638299"/>
            <a:ext cx="2198504" cy="1956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Arial" charset="0"/>
              </a:rPr>
              <a:t>Ограничьте участок расчета объемов файлом BRD.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037829" y="1532792"/>
            <a:ext cx="5526835" cy="5166006"/>
            <a:chOff x="123825" y="1219200"/>
            <a:chExt cx="6227763" cy="5589588"/>
          </a:xfrm>
        </p:grpSpPr>
        <p:pic>
          <p:nvPicPr>
            <p:cNvPr id="39938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88" y="4594225"/>
              <a:ext cx="3276600" cy="2214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1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825" y="2057400"/>
              <a:ext cx="3359150" cy="227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2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238" y="1219200"/>
              <a:ext cx="5657850" cy="83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3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4988" y="2700338"/>
              <a:ext cx="3276600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Arc 2">
              <a:extLst>
                <a:ext uri="{FF2B5EF4-FFF2-40B4-BE49-F238E27FC236}">
                  <a16:creationId xmlns="" xmlns:a16="http://schemas.microsoft.com/office/drawing/2014/main" id="{2D6682D7-E164-4C28-8754-EC74A360AA1D}"/>
                </a:ext>
              </a:extLst>
            </p:cNvPr>
            <p:cNvSpPr/>
            <p:nvPr/>
          </p:nvSpPr>
          <p:spPr>
            <a:xfrm>
              <a:off x="3078163" y="2286000"/>
              <a:ext cx="1112837" cy="731838"/>
            </a:xfrm>
            <a:prstGeom prst="arc">
              <a:avLst/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10" name="Arc 9">
              <a:extLst>
                <a:ext uri="{FF2B5EF4-FFF2-40B4-BE49-F238E27FC236}">
                  <a16:creationId xmlns="" xmlns:a16="http://schemas.microsoft.com/office/drawing/2014/main" id="{BB6BB63B-E2A9-456D-A0C4-2B6EC30D2B22}"/>
                </a:ext>
              </a:extLst>
            </p:cNvPr>
            <p:cNvSpPr/>
            <p:nvPr/>
          </p:nvSpPr>
          <p:spPr>
            <a:xfrm rot="6922097">
              <a:off x="3217863" y="4613275"/>
              <a:ext cx="1112838" cy="731837"/>
            </a:xfrm>
            <a:prstGeom prst="arc">
              <a:avLst/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1526682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Ограничьте объемы в CS&amp;V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4D715E7-8239-4FD6-A2FB-83F09151D973}"/>
              </a:ext>
            </a:extLst>
          </p:cNvPr>
          <p:cNvSpPr txBox="1"/>
          <p:nvPr/>
        </p:nvSpPr>
        <p:spPr>
          <a:xfrm>
            <a:off x="347472" y="5607485"/>
            <a:ext cx="81476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вычислить объемы внутри файла границ в программе CSV.</a:t>
            </a:r>
          </a:p>
        </p:txBody>
      </p:sp>
      <p:pic>
        <p:nvPicPr>
          <p:cNvPr id="4198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716301"/>
            <a:ext cx="7010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47472" y="1100642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файла границ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455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900057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Создание галсов внутри файла границ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="" xmlns:a16="http://schemas.microsoft.com/office/drawing/2014/main" id="{0AF17102-C42B-4C2D-B84F-3546FF432B3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147763"/>
            <a:ext cx="6334125" cy="681037"/>
          </a:xfrm>
        </p:spPr>
        <p:txBody>
          <a:bodyPr rtlCol="0">
            <a:noAutofit/>
          </a:bodyPr>
          <a:lstStyle/>
          <a:p>
            <a:pPr marL="411163" algn="l" rtl="0" eaLnBrk="1" fontAlgn="auto" hangingPunct="1">
              <a:buClr>
                <a:schemeClr val="tx1"/>
              </a:buClr>
              <a:buFont typeface="Arial"/>
              <a:buNone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файл *.BRD.  Откройте РЕДАКТОР ГАЛСОВ.  Выберите меню Галс - Создать Галсы в Границе.</a:t>
            </a:r>
          </a:p>
        </p:txBody>
      </p:sp>
      <p:pic>
        <p:nvPicPr>
          <p:cNvPr id="440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987777"/>
            <a:ext cx="3319463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97" y="4510315"/>
            <a:ext cx="1349375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572" y="4510315"/>
            <a:ext cx="443865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797" y="1987777"/>
            <a:ext cx="3429000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48367D5D-3530-486F-BD38-1B891E078E2F}"/>
              </a:ext>
            </a:extLst>
          </p:cNvPr>
          <p:cNvCxnSpPr/>
          <p:nvPr/>
        </p:nvCxnSpPr>
        <p:spPr>
          <a:xfrm>
            <a:off x="3730435" y="3356202"/>
            <a:ext cx="77946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375DAC4-B2E7-4934-A60D-55FDB53EB235}"/>
              </a:ext>
            </a:extLst>
          </p:cNvPr>
          <p:cNvSpPr txBox="1"/>
          <p:nvPr/>
        </p:nvSpPr>
        <p:spPr>
          <a:xfrm>
            <a:off x="483997" y="6390671"/>
            <a:ext cx="58864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Выберите границу, укажите шаг и азимут для создания галсов в РЕДАКТОРЕ ГАЛСОВ</a:t>
            </a:r>
          </a:p>
        </p:txBody>
      </p:sp>
    </p:spTree>
    <p:extLst>
      <p:ext uri="{BB962C8B-B14F-4D97-AF65-F5344CB8AC3E}">
        <p14:creationId xmlns:p14="http://schemas.microsoft.com/office/powerpoint/2010/main" val="14177245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Новый отчет о площади в Редакторе Границ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46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1333325"/>
            <a:ext cx="4295261" cy="30518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06085" y="4569849"/>
            <a:ext cx="4336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Площадь теперь в отчете в Редакторе Границ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13935" y="3876236"/>
            <a:ext cx="2424546" cy="3879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646" y="2310673"/>
            <a:ext cx="3306994" cy="2694709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5222646" y="5119199"/>
            <a:ext cx="328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Граница заполнена в Режиме 3Д</a:t>
            </a:r>
          </a:p>
        </p:txBody>
      </p:sp>
    </p:spTree>
    <p:extLst>
      <p:ext uri="{BB962C8B-B14F-4D97-AF65-F5344CB8AC3E}">
        <p14:creationId xmlns:p14="http://schemas.microsoft.com/office/powerpoint/2010/main" val="1106193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33333" b="4924"/>
          <a:stretch/>
        </p:blipFill>
        <p:spPr>
          <a:xfrm>
            <a:off x="325582" y="1312227"/>
            <a:ext cx="6096000" cy="489021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Отчет о границе</a:t>
            </a:r>
          </a:p>
        </p:txBody>
      </p:sp>
      <p:sp>
        <p:nvSpPr>
          <p:cNvPr id="38915" name="Content Placeholder 2">
            <a:extLst>
              <a:ext uri="{FF2B5EF4-FFF2-40B4-BE49-F238E27FC236}">
                <a16:creationId xmlns="" xmlns:a16="http://schemas.microsoft.com/office/drawing/2014/main" id="{6C2CF5E1-00C4-4A44-9BB3-B61D6B289FE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885329" y="3197018"/>
            <a:ext cx="2962836" cy="25146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algn="l" rtl="0" eaLnBrk="1" hangingPunct="1">
              <a:buClr>
                <a:schemeClr val="tx1"/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ПКМ на файле BRD в списке файлов проекта.</a:t>
            </a:r>
          </a:p>
          <a:p>
            <a:pPr algn="l" rtl="0" eaLnBrk="1" hangingPunct="1">
              <a:buClr>
                <a:schemeClr val="tx1"/>
              </a:buClr>
              <a:defRPr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buClr>
                <a:schemeClr val="tx1"/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Опция «Отчет Файла Границ».</a:t>
            </a:r>
          </a:p>
          <a:p>
            <a:pPr algn="l" rtl="0" eaLnBrk="1" hangingPunct="1">
              <a:buClr>
                <a:schemeClr val="tx1"/>
              </a:buClr>
              <a:defRPr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buClr>
                <a:schemeClr val="tx1"/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 представляет длину периметра и площадь границы.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206ACF3-E09B-4257-A37B-04FED12815F8}"/>
              </a:ext>
            </a:extLst>
          </p:cNvPr>
          <p:cNvSpPr/>
          <p:nvPr/>
        </p:nvSpPr>
        <p:spPr>
          <a:xfrm>
            <a:off x="1125070" y="4820345"/>
            <a:ext cx="1044389" cy="18196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243" y="1585980"/>
            <a:ext cx="3449171" cy="133728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823481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MATRIX EDITOR – РЕДАКТОР МАТРИЦЫ</a:t>
            </a:r>
          </a:p>
        </p:txBody>
      </p:sp>
    </p:spTree>
    <p:extLst>
      <p:ext uri="{BB962C8B-B14F-4D97-AF65-F5344CB8AC3E}">
        <p14:creationId xmlns:p14="http://schemas.microsoft.com/office/powerpoint/2010/main" val="25045309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>
          <a:xfrm>
            <a:off x="304800" y="0"/>
            <a:ext cx="6400800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РЕДАКТОР МАТРИЦЫ (*.MTX)</a:t>
            </a:r>
          </a:p>
        </p:txBody>
      </p:sp>
      <p:graphicFrame>
        <p:nvGraphicFramePr>
          <p:cNvPr id="103437" name="Group 13">
            <a:extLst>
              <a:ext uri="{FF2B5EF4-FFF2-40B4-BE49-F238E27FC236}">
                <a16:creationId xmlns="" xmlns:a16="http://schemas.microsoft.com/office/drawing/2014/main" id="{E1612D85-09AC-4FAC-8673-1F92F16B0F1A}"/>
              </a:ext>
            </a:extLst>
          </p:cNvPr>
          <p:cNvGraphicFramePr>
            <a:graphicFrameLocks noGrp="1"/>
          </p:cNvGraphicFramePr>
          <p:nvPr>
            <p:ph type="tbl" idx="4294967295"/>
            <p:extLst>
              <p:ext uri="{D42A27DB-BD31-4B8C-83A1-F6EECF244321}">
                <p14:modId xmlns:p14="http://schemas.microsoft.com/office/powerpoint/2010/main" val="4109462464"/>
              </p:ext>
            </p:extLst>
          </p:nvPr>
        </p:nvGraphicFramePr>
        <p:xfrm>
          <a:off x="228600" y="5181600"/>
          <a:ext cx="5029200" cy="1447800"/>
        </p:xfrm>
        <a:graphic>
          <a:graphicData uri="http://schemas.openxmlformats.org/drawingml/2006/table">
            <a:tbl>
              <a:tblPr/>
              <a:tblGrid>
                <a:gridCol w="863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65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Прим:</a:t>
                      </a:r>
                    </a:p>
                  </a:txBody>
                  <a:tcPr marT="45699" marB="456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 создании файла матрицы, укажите ее назначение - HYPACK® SURVEY, DREDGEPACK® или HYSWEEP® SURVEY.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659" name="Text Box 3">
            <a:extLst>
              <a:ext uri="{FF2B5EF4-FFF2-40B4-BE49-F238E27FC236}">
                <a16:creationId xmlns="" xmlns:a16="http://schemas.microsoft.com/office/drawing/2014/main" id="{692311D3-EF0B-4503-B04C-BB83BDA1B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667" y="1625226"/>
            <a:ext cx="3886200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chemeClr val="bg2"/>
                </a:solidFill>
                <a:latin typeface="+mj-lt"/>
              </a:rPr>
              <a:t>Файлы MTX создаются в: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	</a:t>
            </a:r>
          </a:p>
          <a:p>
            <a:pPr marL="800100" lvl="1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РЕДАКТОР МАТРИЦЫ</a:t>
            </a:r>
          </a:p>
          <a:p>
            <a:pPr marL="800100" lvl="1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XYZ TO MTX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chemeClr val="bg2"/>
                </a:solidFill>
                <a:latin typeface="+mj-lt"/>
              </a:rPr>
              <a:t>Файлы MTX используются в:</a:t>
            </a:r>
          </a:p>
          <a:p>
            <a:pPr marL="800100" lvl="1" indent="-342900" algn="l" rtl="0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HYPACK</a:t>
            </a:r>
            <a:r>
              <a:rPr lang="ru-RU" sz="1600" b="0" i="0" u="none" baseline="300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®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SURVEY, HYSWEEP</a:t>
            </a:r>
            <a:r>
              <a:rPr lang="ru-RU" sz="1600" b="0" i="0" u="none" baseline="300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®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SURVEY и DREDGEPACK</a:t>
            </a:r>
            <a:r>
              <a:rPr lang="ru-RU" sz="1600" b="0" i="0" u="none" baseline="300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®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: Заполняются глубиной или покрытием.</a:t>
            </a:r>
          </a:p>
          <a:p>
            <a:pPr marL="800100" lvl="1" indent="-342900" algn="l" rtl="0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КАРТОГРАФ:  Для выборки данных МЛЭС.</a:t>
            </a:r>
          </a:p>
          <a:p>
            <a:pPr marL="800100" lvl="1" indent="-342900" algn="l" rtl="0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SURVEY, DREDGEPACK</a:t>
            </a:r>
            <a:r>
              <a:rPr lang="ru-RU" sz="1600" b="0" i="0" u="none" baseline="300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®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SBMAX и HYPLOT: Отображение в виде подложки</a:t>
            </a:r>
          </a:p>
          <a:p>
            <a:pPr marL="800100" lvl="1" indent="-342900" algn="l" rtl="0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TIN MODEL - файл данных</a:t>
            </a:r>
          </a:p>
        </p:txBody>
      </p:sp>
      <p:pic>
        <p:nvPicPr>
          <p:cNvPr id="48140" name="Picture 4" descr="Matri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3429000" cy="3621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923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Параметры луча - ширина луча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1522"/>
          <a:stretch/>
        </p:blipFill>
        <p:spPr>
          <a:xfrm>
            <a:off x="463029" y="2262293"/>
            <a:ext cx="7983317" cy="38743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4925" y="3599319"/>
            <a:ext cx="15953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Широкий луч </a:t>
            </a:r>
          </a:p>
          <a:p>
            <a:endParaRPr lang="ru-RU" dirty="0"/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Узкий луч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1517227" y="2987040"/>
            <a:ext cx="1090506" cy="2743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628053" y="2987040"/>
            <a:ext cx="1165014" cy="27161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2255520" y="2987040"/>
            <a:ext cx="352213" cy="2743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628053" y="2987040"/>
            <a:ext cx="399627" cy="2743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429173" y="4693920"/>
            <a:ext cx="846667" cy="49445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576174" y="3826933"/>
            <a:ext cx="529494" cy="2641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062480" y="6235681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Отпечаток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69026" y="5703147"/>
            <a:ext cx="30380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Источник: Учебный Курс МГО ЮЗ Региона Тихого Окена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64925" y="1428655"/>
            <a:ext cx="8181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Разность отпечатков влияет на горизонтальное расположение точки глубины и может привести к скрытым погрешностям</a:t>
            </a:r>
          </a:p>
        </p:txBody>
      </p:sp>
    </p:spTree>
    <p:extLst>
      <p:ext uri="{BB962C8B-B14F-4D97-AF65-F5344CB8AC3E}">
        <p14:creationId xmlns:p14="http://schemas.microsoft.com/office/powerpoint/2010/main" val="15339185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7201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Создание MTX в РЕДАКТОРЕ МАТРИЦЫ</a:t>
            </a:r>
          </a:p>
        </p:txBody>
      </p:sp>
      <p:sp>
        <p:nvSpPr>
          <p:cNvPr id="47107" name="Rectangle 6">
            <a:extLst>
              <a:ext uri="{FF2B5EF4-FFF2-40B4-BE49-F238E27FC236}">
                <a16:creationId xmlns="" xmlns:a16="http://schemas.microsoft.com/office/drawing/2014/main" id="{894FCE7A-A68A-4066-A601-5420347AB7A3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5281" y="1201798"/>
            <a:ext cx="6950235" cy="575801"/>
          </a:xfrm>
        </p:spPr>
        <p:txBody>
          <a:bodyPr/>
          <a:lstStyle/>
          <a:p>
            <a:pPr algn="l" rtl="0" eaLnBrk="1" hangingPunct="1">
              <a:buClr>
                <a:schemeClr val="tx1"/>
              </a:buClr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РЕДАКТОР МАТРИЦЫ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81" y="1779419"/>
            <a:ext cx="6530108" cy="3842327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cxnSp>
        <p:nvCxnSpPr>
          <p:cNvPr id="5" name="Straight Arrow Connector 4"/>
          <p:cNvCxnSpPr/>
          <p:nvPr/>
        </p:nvCxnSpPr>
        <p:spPr>
          <a:xfrm flipV="1">
            <a:off x="2020489" y="3802259"/>
            <a:ext cx="550159" cy="1408852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385554" y="3228326"/>
            <a:ext cx="50870" cy="942693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05251" y="5174734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Origin Point - первая пут. точка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70562" y="2858994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Точка вращения</a:t>
            </a:r>
          </a:p>
        </p:txBody>
      </p:sp>
      <p:sp>
        <p:nvSpPr>
          <p:cNvPr id="9" name="Rectangle 8"/>
          <p:cNvSpPr/>
          <p:nvPr/>
        </p:nvSpPr>
        <p:spPr>
          <a:xfrm>
            <a:off x="-116149" y="5777991"/>
            <a:ext cx="83164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88988" lvl="1" indent="-285750"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Расположите ноль матрицы, потянув уголок с кружком.</a:t>
            </a:r>
          </a:p>
          <a:p>
            <a:pPr marL="788988" lvl="1" indent="-285750"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Разверните матрицу, потянув уголок наискосок.</a:t>
            </a:r>
          </a:p>
          <a:p>
            <a:pPr marL="788988" lvl="1" indent="-285750"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Измените длину и ширину, потянув за остальные уголки.</a:t>
            </a:r>
          </a:p>
        </p:txBody>
      </p:sp>
    </p:spTree>
    <p:extLst>
      <p:ext uri="{BB962C8B-B14F-4D97-AF65-F5344CB8AC3E}">
        <p14:creationId xmlns:p14="http://schemas.microsoft.com/office/powerpoint/2010/main" val="3948065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0343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Файл MTX: Заполнение в Основном Меню HYPACK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="" xmlns:a16="http://schemas.microsoft.com/office/drawing/2014/main" id="{839C5A09-B43B-4EEE-B315-074C73B942AF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47662" y="5984548"/>
            <a:ext cx="7646988" cy="533400"/>
          </a:xfrm>
          <a:noFill/>
        </p:spPr>
        <p:txBody>
          <a:bodyPr>
            <a:normAutofit fontScale="70000" lnSpcReduction="20000"/>
          </a:bodyPr>
          <a:lstStyle/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Величины XYZ присваиваются каждой ячейке, содержащей данные съемки.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Пустые ячейки не заполняются.</a:t>
            </a:r>
          </a:p>
        </p:txBody>
      </p:sp>
      <p:pic>
        <p:nvPicPr>
          <p:cNvPr id="5222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2" y="1542472"/>
            <a:ext cx="7430177" cy="4257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594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Файл MTX:  Заполнение в MAPPER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="" xmlns:a16="http://schemas.microsoft.com/office/drawing/2014/main" id="{57079EA1-A56C-4488-9F9E-DAE3FFDE6C6A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47472" y="5918200"/>
            <a:ext cx="7772400" cy="641350"/>
          </a:xfrm>
        </p:spPr>
        <p:txBody>
          <a:bodyPr rtlCol="0">
            <a:noAutofit/>
          </a:bodyPr>
          <a:lstStyle/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Величины XYZ присваиваются каждой ячейке, содержащей данные съемки.</a:t>
            </a: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Пустые ячейки не заполняются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pic>
        <p:nvPicPr>
          <p:cNvPr id="5427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484746"/>
            <a:ext cx="7434206" cy="42602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104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4153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Файл MTX:  Заполнение в TIN MODEL</a:t>
            </a:r>
          </a:p>
        </p:txBody>
      </p:sp>
      <p:sp>
        <p:nvSpPr>
          <p:cNvPr id="5632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347663" y="5590309"/>
            <a:ext cx="7658100" cy="1143000"/>
          </a:xfrm>
        </p:spPr>
        <p:txBody>
          <a:bodyPr>
            <a:noAutofit/>
          </a:bodyPr>
          <a:lstStyle/>
          <a:p>
            <a:pPr marL="285750" indent="-285750" algn="l" rtl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 MODEL выполняет интерполяцию в соответствии с параметрами модели.</a:t>
            </a:r>
          </a:p>
          <a:p>
            <a:pPr marL="285750" indent="-285750" algn="l" rtl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Создайте ЦМД в TIN MODEL</a:t>
            </a:r>
          </a:p>
          <a:p>
            <a:pPr marL="285750" indent="-285750" algn="l" rtl="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Экспортируйте заполненный файл MTX.</a:t>
            </a:r>
          </a:p>
          <a:p>
            <a:pPr algn="l" rtl="0" eaLnBrk="1" hangingPunct="1">
              <a:buClr>
                <a:schemeClr val="tx1"/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pic>
        <p:nvPicPr>
          <p:cNvPr id="5632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454005"/>
            <a:ext cx="6923738" cy="39677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645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XYZ TO MTX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005079F-9C3C-41A4-A2D9-C4B7AABCAEE3}"/>
              </a:ext>
            </a:extLst>
          </p:cNvPr>
          <p:cNvSpPr txBox="1"/>
          <p:nvPr/>
        </p:nvSpPr>
        <p:spPr>
          <a:xfrm>
            <a:off x="262806" y="5731934"/>
            <a:ext cx="7738540" cy="7080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Автоматически создает заполненную матрицу по Вашим данным, используя МОДЕЛЬ TIN для определения ее границ.</a:t>
            </a:r>
          </a:p>
        </p:txBody>
      </p:sp>
      <p:pic>
        <p:nvPicPr>
          <p:cNvPr id="5837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06" y="1218769"/>
            <a:ext cx="7738540" cy="43692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241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1867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Дисплей файла MTX в HYPACK SURVEY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4432D7A-DB4B-4563-9230-CE5935785AD9}"/>
              </a:ext>
            </a:extLst>
          </p:cNvPr>
          <p:cNvSpPr txBox="1"/>
          <p:nvPr/>
        </p:nvSpPr>
        <p:spPr>
          <a:xfrm>
            <a:off x="228600" y="6196013"/>
            <a:ext cx="7391400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Нельзя использовать совместно автоматические и ручные матрицы.  После выбора метода, не меняйте его до завершения работы программы.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6884BEB7-EED1-4741-88D4-4C122CB3A6B9}"/>
              </a:ext>
            </a:extLst>
          </p:cNvPr>
          <p:cNvSpPr txBox="1"/>
          <p:nvPr/>
        </p:nvSpPr>
        <p:spPr>
          <a:xfrm>
            <a:off x="6705600" y="1682750"/>
            <a:ext cx="2286000" cy="3046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Такие настройки для авто матрицы. </a:t>
            </a:r>
          </a:p>
          <a:p>
            <a:pPr algn="l" rtl="0"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Такие настройки для авто матрицы Файлы MTX создаются автоматически по мере движения судна.</a:t>
            </a:r>
          </a:p>
          <a:p>
            <a:pPr algn="l" rtl="0"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Эта опция не активна в DREDGEPACK.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938A8C52-50E9-47E3-B646-BE882B18752B}"/>
              </a:ext>
            </a:extLst>
          </p:cNvPr>
          <p:cNvSpPr txBox="1"/>
          <p:nvPr/>
        </p:nvSpPr>
        <p:spPr>
          <a:xfrm>
            <a:off x="228600" y="5492750"/>
            <a:ext cx="7239000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Такие настройки при использовании созданной матрицы для использования в HYPACK Survey или в DREDGEPACK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38225" y="1384300"/>
            <a:ext cx="5667375" cy="4191000"/>
            <a:chOff x="1038225" y="1384300"/>
            <a:chExt cx="5667375" cy="4191000"/>
          </a:xfrm>
        </p:grpSpPr>
        <p:pic>
          <p:nvPicPr>
            <p:cNvPr id="60418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8225" y="1384300"/>
              <a:ext cx="5248275" cy="389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C8BBBB01-A432-4AD8-95F0-B377155A250E}"/>
                </a:ext>
              </a:extLst>
            </p:cNvPr>
            <p:cNvSpPr/>
            <p:nvPr/>
          </p:nvSpPr>
          <p:spPr>
            <a:xfrm>
              <a:off x="4010025" y="1612900"/>
              <a:ext cx="2133600" cy="28956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B9C5BFDA-9851-448C-9CBC-8627EC1099A8}"/>
                </a:ext>
              </a:extLst>
            </p:cNvPr>
            <p:cNvSpPr/>
            <p:nvPr/>
          </p:nvSpPr>
          <p:spPr>
            <a:xfrm>
              <a:off x="1266825" y="1993900"/>
              <a:ext cx="2667000" cy="30480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="" xmlns:a16="http://schemas.microsoft.com/office/drawing/2014/main" id="{6C2ADE7B-44E6-4054-89D3-763235F05523}"/>
                </a:ext>
              </a:extLst>
            </p:cNvPr>
            <p:cNvCxnSpPr/>
            <p:nvPr/>
          </p:nvCxnSpPr>
          <p:spPr>
            <a:xfrm flipH="1">
              <a:off x="6172200" y="2368550"/>
              <a:ext cx="53340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="" xmlns:a16="http://schemas.microsoft.com/office/drawing/2014/main" id="{94D5AB00-1E69-4C44-BDBA-EB758BCBAB09}"/>
                </a:ext>
              </a:extLst>
            </p:cNvPr>
            <p:cNvCxnSpPr/>
            <p:nvPr/>
          </p:nvCxnSpPr>
          <p:spPr>
            <a:xfrm flipV="1">
              <a:off x="2562225" y="5041900"/>
              <a:ext cx="0" cy="53340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0CF95AA8-C85B-470B-85BB-750175628F45}"/>
              </a:ext>
            </a:extLst>
          </p:cNvPr>
          <p:cNvSpPr txBox="1"/>
          <p:nvPr/>
        </p:nvSpPr>
        <p:spPr>
          <a:xfrm>
            <a:off x="342900" y="1079500"/>
            <a:ext cx="7010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Вход в настройки в меню Matrix - Options в основном окне HYPACK SURVEY</a:t>
            </a:r>
          </a:p>
        </p:txBody>
      </p:sp>
    </p:spTree>
    <p:extLst>
      <p:ext uri="{BB962C8B-B14F-4D97-AF65-F5344CB8AC3E}">
        <p14:creationId xmlns:p14="http://schemas.microsoft.com/office/powerpoint/2010/main" val="117954702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267049"/>
            <a:ext cx="4233493" cy="287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Команды в Окне Карты</a:t>
            </a:r>
          </a:p>
        </p:txBody>
      </p:sp>
      <p:pic>
        <p:nvPicPr>
          <p:cNvPr id="6246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564" y="1961097"/>
            <a:ext cx="2478648" cy="148440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49" y="3641082"/>
            <a:ext cx="4233492" cy="287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C97E49E-F521-429A-9E82-E08AD4D43D95}"/>
              </a:ext>
            </a:extLst>
          </p:cNvPr>
          <p:cNvSpPr txBox="1"/>
          <p:nvPr/>
        </p:nvSpPr>
        <p:spPr>
          <a:xfrm>
            <a:off x="5087564" y="3556815"/>
            <a:ext cx="3862107" cy="24622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Дисплей автоматической матрицы теперь всегда освещен.  Можно изменить вертикальный масштаб (справа) для выделения объектов на дне.</a:t>
            </a:r>
          </a:p>
          <a:p>
            <a:pPr algn="l" rtl="0">
              <a:defRPr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переключаться между отображением средней глубины, количеством точек в ячейке и СКП.  </a:t>
            </a:r>
          </a:p>
          <a:p>
            <a:pPr algn="l" rtl="0">
              <a:defRPr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каждом окне карты можно отображать разные статистики матрицы.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4C7F869-5DB0-4532-9124-3E542A5D9105}"/>
              </a:ext>
            </a:extLst>
          </p:cNvPr>
          <p:cNvSpPr txBox="1"/>
          <p:nvPr/>
        </p:nvSpPr>
        <p:spPr>
          <a:xfrm>
            <a:off x="5001839" y="1365504"/>
            <a:ext cx="27162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Настройки вида матрицы - через меню в окне карты.</a:t>
            </a:r>
          </a:p>
        </p:txBody>
      </p:sp>
    </p:spTree>
    <p:extLst>
      <p:ext uri="{BB962C8B-B14F-4D97-AF65-F5344CB8AC3E}">
        <p14:creationId xmlns:p14="http://schemas.microsoft.com/office/powerpoint/2010/main" val="8934888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7958137" cy="989013"/>
          </a:xfrm>
        </p:spPr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Дисплей файла MTX в HYPACK SURVEY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435EEB2-148C-4BBF-9021-BC4EFAFAF1B2}"/>
              </a:ext>
            </a:extLst>
          </p:cNvPr>
          <p:cNvSpPr txBox="1"/>
          <p:nvPr/>
        </p:nvSpPr>
        <p:spPr>
          <a:xfrm>
            <a:off x="347663" y="5629835"/>
            <a:ext cx="7451725" cy="92392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 каждом окне карты можно отображать разные статистики матрицы.  Можно отображать Среднюю Глубину, Количество Точек или СКП как показано выше.</a:t>
            </a:r>
          </a:p>
        </p:txBody>
      </p:sp>
      <p:pic>
        <p:nvPicPr>
          <p:cNvPr id="6349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75122"/>
            <a:ext cx="7342188" cy="38446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850009"/>
      </p:ext>
    </p:extLst>
  </p:cSld>
  <p:clrMapOvr>
    <a:masterClrMapping/>
  </p:clrMapOvr>
  <p:transition spd="slow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7894FEF-6CFA-4D8A-93D8-D9F8EA4E4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ru-RU" sz="3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PLOTTING SHEET EDITOR - РЕДАКТОР РАМОК ПЛАНШЕТА</a:t>
            </a:r>
          </a:p>
        </p:txBody>
      </p:sp>
    </p:spTree>
    <p:extLst>
      <p:ext uri="{BB962C8B-B14F-4D97-AF65-F5344CB8AC3E}">
        <p14:creationId xmlns:p14="http://schemas.microsoft.com/office/powerpoint/2010/main" val="20921847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/>
          </p:cNvSpPr>
          <p:nvPr>
            <p:ph type="title"/>
          </p:nvPr>
        </p:nvSpPr>
        <p:spPr>
          <a:xfrm>
            <a:off x="304800" y="0"/>
            <a:ext cx="6223000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Планшет (*.PLT)</a:t>
            </a:r>
          </a:p>
        </p:txBody>
      </p:sp>
      <p:pic>
        <p:nvPicPr>
          <p:cNvPr id="34819" name="Picture 14" descr="C:\Users\Rob\Desktop\Plotting sheet editor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80211" y="2008748"/>
            <a:ext cx="3581400" cy="2798762"/>
          </a:xfrm>
          <a:noFill/>
        </p:spPr>
      </p:pic>
      <p:sp>
        <p:nvSpPr>
          <p:cNvPr id="32772" name="Rectangle 14">
            <a:extLst>
              <a:ext uri="{FF2B5EF4-FFF2-40B4-BE49-F238E27FC236}">
                <a16:creationId xmlns="" xmlns:a16="http://schemas.microsoft.com/office/drawing/2014/main" id="{8B0E48BD-4072-4D5C-B459-88A78B73E7B4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1685365"/>
            <a:ext cx="4831976" cy="3276600"/>
          </a:xfrm>
        </p:spPr>
        <p:txBody>
          <a:bodyPr>
            <a:normAutofit/>
          </a:bodyPr>
          <a:lstStyle/>
          <a:p>
            <a:pPr algn="l" rtl="0" eaLnBrk="1" hangingPunct="1">
              <a:buClr>
                <a:srgbClr val="F8F8F8"/>
              </a:buClr>
              <a:buFont typeface="Wingdings 2" panose="05020102010507070707" pitchFamily="18" charset="2"/>
              <a:buChar char=""/>
              <a:defRPr/>
            </a:pPr>
            <a:r>
              <a:rPr lang="ru-RU" sz="1800" b="1" i="0" u="none" baseline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Создается:</a:t>
            </a:r>
            <a:r>
              <a:rPr lang="ru-RU" sz="1800" b="0" i="0" u="none" baseline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639763" lvl="1" algn="l" rtl="0" eaLnBrk="1" hangingPunct="1">
              <a:buClr>
                <a:srgbClr val="F8F8F8"/>
              </a:buClr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РЕДАКТОР РАМОК ПЛАНШЕТА</a:t>
            </a:r>
          </a:p>
          <a:p>
            <a:pPr algn="l" rtl="0" eaLnBrk="1" hangingPunct="1">
              <a:buClr>
                <a:srgbClr val="F8F8F8"/>
              </a:buClr>
              <a:buFont typeface="Wingdings 2" panose="05020102010507070707" pitchFamily="18" charset="2"/>
              <a:buChar char=""/>
              <a:defRPr/>
            </a:pPr>
            <a:r>
              <a:rPr lang="ru-RU" sz="1800" b="1" i="0" u="none" baseline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Используется:</a:t>
            </a:r>
          </a:p>
          <a:p>
            <a:pPr marL="639763" lvl="1" algn="l" rtl="0" eaLnBrk="1" hangingPunct="1">
              <a:buClr>
                <a:srgbClr val="F8F8F8"/>
              </a:buClr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HYPLOT &amp; HYPLOT: MULTI:  Для задания границ печатаемого планшета</a:t>
            </a:r>
          </a:p>
          <a:p>
            <a:pPr marL="639763" lvl="1" algn="l" rtl="0" eaLnBrk="1" hangingPunct="1">
              <a:buClr>
                <a:srgbClr val="F8F8F8"/>
              </a:buClr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КРОСС ВЫБОРКА:  Для выборки однолучевых данных.</a:t>
            </a:r>
          </a:p>
          <a:p>
            <a:pPr marL="639763" lvl="1" algn="l" rtl="0" eaLnBrk="1" hangingPunct="1">
              <a:buClr>
                <a:srgbClr val="F8F8F8"/>
              </a:buClr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ЭКСПОРТ В CAD Экспорт координатной сетки.</a:t>
            </a:r>
          </a:p>
        </p:txBody>
      </p:sp>
      <p:graphicFrame>
        <p:nvGraphicFramePr>
          <p:cNvPr id="9234" name="Group 18">
            <a:extLst>
              <a:ext uri="{FF2B5EF4-FFF2-40B4-BE49-F238E27FC236}">
                <a16:creationId xmlns="" xmlns:a16="http://schemas.microsoft.com/office/drawing/2014/main" id="{ABD05AD5-5F06-4466-9E70-ABF8163E8E80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815133169"/>
              </p:ext>
            </p:extLst>
          </p:nvPr>
        </p:nvGraphicFramePr>
        <p:xfrm>
          <a:off x="0" y="5592233"/>
          <a:ext cx="7391400" cy="1115440"/>
        </p:xfrm>
        <a:graphic>
          <a:graphicData uri="http://schemas.openxmlformats.org/drawingml/2006/table">
            <a:tbl>
              <a:tblPr/>
              <a:tblGrid>
                <a:gridCol w="9565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348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715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Прим:</a:t>
                      </a:r>
                    </a:p>
                  </a:txBody>
                  <a:tcPr marT="45656" marB="4565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Если вы работаете в футовой системе, масштаб – в футах на дюйм, длина и ширина планшета – в дюймах.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метрической системе: масштаб в метрах на метр, длина и ширина в см.</a:t>
                      </a:r>
                    </a:p>
                  </a:txBody>
                  <a:tcPr marT="45656" marB="4565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1494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Параметры луча - ширина луча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2804160"/>
            <a:ext cx="4122328" cy="24145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4346" y="2627470"/>
            <a:ext cx="4310113" cy="264604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469800" y="2573867"/>
            <a:ext cx="0" cy="291253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47472" y="1434808"/>
            <a:ext cx="3765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Погрешности широкого луча можно исправить в HYPACK с помощью программы Sounding Migration.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48107" y="1573307"/>
            <a:ext cx="3836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Сонары с узким лучом дают более точную глубину и ее положение</a:t>
            </a:r>
          </a:p>
        </p:txBody>
      </p:sp>
    </p:spTree>
    <p:extLst>
      <p:ext uri="{BB962C8B-B14F-4D97-AF65-F5344CB8AC3E}">
        <p14:creationId xmlns:p14="http://schemas.microsoft.com/office/powerpoint/2010/main" val="18170037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Стандартные размеры планшетов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sz="half" idx="4294967295"/>
          </p:nvPr>
        </p:nvSpPr>
        <p:spPr>
          <a:xfrm>
            <a:off x="609600" y="5604102"/>
            <a:ext cx="6781800" cy="762000"/>
          </a:xfrm>
        </p:spPr>
        <p:txBody>
          <a:bodyPr/>
          <a:lstStyle/>
          <a:p>
            <a:pPr algn="l" rtl="0" eaLnBrk="1" hangingPunct="1">
              <a:buClr>
                <a:schemeClr val="tx1"/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выбора стандартного размера планшета, войдите в меню «Edit» в редакторе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6868" name="Picture 2" descr="C:\2010 HYPACK Presentations\03 - Shell Editors\Pictures\2010 PLT EDITOR Sheet Siz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63688"/>
            <a:ext cx="7124700" cy="384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74136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47472" y="1497979"/>
            <a:ext cx="7861798" cy="4016888"/>
            <a:chOff x="347472" y="1659344"/>
            <a:chExt cx="7861798" cy="401688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472" y="1659344"/>
              <a:ext cx="7861798" cy="4016888"/>
            </a:xfrm>
            <a:prstGeom prst="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cxnSp>
          <p:nvCxnSpPr>
            <p:cNvPr id="7" name="Straight Arrow Connector 6"/>
            <p:cNvCxnSpPr/>
            <p:nvPr/>
          </p:nvCxnSpPr>
          <p:spPr>
            <a:xfrm flipH="1">
              <a:off x="2662518" y="5076640"/>
              <a:ext cx="797690" cy="481478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>
              <a:stCxn id="10" idx="0"/>
            </p:cNvCxnSpPr>
            <p:nvPr/>
          </p:nvCxnSpPr>
          <p:spPr>
            <a:xfrm flipV="1">
              <a:off x="5542496" y="3200400"/>
              <a:ext cx="696939" cy="282722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2888247" y="4708198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Origin Point - первая пут. точка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25605" y="3483122"/>
              <a:ext cx="1633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Точка вращения</a:t>
              </a:r>
            </a:p>
          </p:txBody>
        </p:sp>
      </p:grpSp>
      <p:sp>
        <p:nvSpPr>
          <p:cNvPr id="3891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Создание файла *.PLT</a:t>
            </a:r>
          </a:p>
        </p:txBody>
      </p:sp>
      <p:sp>
        <p:nvSpPr>
          <p:cNvPr id="3" name="Rectangle 2"/>
          <p:cNvSpPr/>
          <p:nvPr/>
        </p:nvSpPr>
        <p:spPr>
          <a:xfrm>
            <a:off x="347472" y="5661835"/>
            <a:ext cx="8623945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Задайте масштаб планшета (Scale).</a:t>
            </a:r>
          </a:p>
          <a:p>
            <a:pPr marL="788353" lvl="1" indent="-28575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Метры в метре для метрических проектов - футы/дюймы для футовых.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Потянув за углы планшета можно опционально:</a:t>
            </a:r>
          </a:p>
          <a:p>
            <a:pPr marL="788353" lvl="1" indent="-28575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Изменить масштаб планшета или его размеры.</a:t>
            </a:r>
          </a:p>
        </p:txBody>
      </p:sp>
    </p:spTree>
    <p:extLst>
      <p:ext uri="{BB962C8B-B14F-4D97-AF65-F5344CB8AC3E}">
        <p14:creationId xmlns:p14="http://schemas.microsoft.com/office/powerpoint/2010/main" val="1806908347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1105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Планшет (*.PLT) в HYPLOT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C3AF151-6AA3-4F6F-A757-25E2022CDB36}"/>
              </a:ext>
            </a:extLst>
          </p:cNvPr>
          <p:cNvSpPr txBox="1"/>
          <p:nvPr/>
        </p:nvSpPr>
        <p:spPr>
          <a:xfrm>
            <a:off x="347663" y="5553635"/>
            <a:ext cx="7696200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 HYPLOT элементы планшета (подписи, стрелки, линейный масштаб и т.д.) будут сохранены в файл PLT и при последующем использовании планшета будут восстановлены.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488141"/>
            <a:ext cx="7229161" cy="4065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385411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CDF427-1F35-41E3-8FA2-4AC3E9F67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rtl="0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32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KINEMATIC TIDAL DATUM (KTD) EDITOR – Редактор кинематической уровенной поверхности</a:t>
            </a:r>
          </a:p>
        </p:txBody>
      </p:sp>
    </p:spTree>
    <p:extLst>
      <p:ext uri="{BB962C8B-B14F-4D97-AF65-F5344CB8AC3E}">
        <p14:creationId xmlns:p14="http://schemas.microsoft.com/office/powerpoint/2010/main" val="28448022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491537" cy="989013"/>
          </a:xfrm>
        </p:spPr>
        <p:txBody>
          <a:bodyPr/>
          <a:lstStyle/>
          <a:p>
            <a:pPr marL="53975" algn="l" rtl="0" eaLnBrk="1" hangingPunct="1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KTD EDITOR</a:t>
            </a:r>
            <a:r>
              <a:rPr lang="ru-RU" sz="18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Файлы KTD можно использовать с уровнями RTK</a:t>
            </a:r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2" name="Rectangle 3">
            <a:extLst>
              <a:ext uri="{FF2B5EF4-FFF2-40B4-BE49-F238E27FC236}">
                <a16:creationId xmlns="" xmlns:a16="http://schemas.microsoft.com/office/drawing/2014/main" id="{E9F7F2C8-A5C2-4D85-A72D-1D972CB715C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347663" y="1380564"/>
            <a:ext cx="3505200" cy="3962400"/>
          </a:xfrm>
        </p:spPr>
        <p:txBody>
          <a:bodyPr>
            <a:normAutofit lnSpcReduction="10000"/>
          </a:bodyPr>
          <a:lstStyle/>
          <a:p>
            <a:pPr marL="285750" indent="-28575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 для драйверов GPS.DLL и ИНС (POSMV.DLL, SBG.DLL, F180.DLL и др.) для вычисления уровней RTK.</a:t>
            </a:r>
          </a:p>
          <a:p>
            <a:pPr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Содержит:</a:t>
            </a:r>
          </a:p>
          <a:p>
            <a:pPr marL="639763" lvl="1" algn="l" rtl="0" eaLnBrk="1" hangingPunct="1">
              <a:lnSpc>
                <a:spcPct val="90000"/>
              </a:lnSpc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Разделение между эллипсоидом и нулем карты </a:t>
            </a:r>
            <a:r>
              <a:rPr lang="ru-RU" sz="180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0" i="0" u="none" baseline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(N-K).</a:t>
            </a:r>
          </a:p>
          <a:p>
            <a:pPr marL="639763" lvl="1" algn="l" rtl="0" eaLnBrk="1" hangingPunct="1">
              <a:lnSpc>
                <a:spcPct val="90000"/>
              </a:lnSpc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Разделение между геоидом и нулем карты (-K).  (Используется модель геоида для определения N.)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4D33C51-F645-4218-A6D2-B558C001B10C}"/>
              </a:ext>
            </a:extLst>
          </p:cNvPr>
          <p:cNvSpPr txBox="1"/>
          <p:nvPr/>
        </p:nvSpPr>
        <p:spPr>
          <a:xfrm>
            <a:off x="347663" y="5208494"/>
            <a:ext cx="2971270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Подробнее об уровнях RTK смотрите в презентации в разделе «Обработка данных ОЛЭ»</a:t>
            </a:r>
          </a:p>
        </p:txBody>
      </p:sp>
      <p:pic>
        <p:nvPicPr>
          <p:cNvPr id="2970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387" y="1810870"/>
            <a:ext cx="4310063" cy="2527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970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387" y="4722813"/>
            <a:ext cx="4849813" cy="1371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03484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424862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Определение (N-K) на уровенном посту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CA3E7C71-92DC-4BAF-A074-65B71893D3CB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347663" y="1528762"/>
            <a:ext cx="3733800" cy="3729037"/>
          </a:xfrm>
        </p:spPr>
        <p:txBody>
          <a:bodyPr rtlCol="0">
            <a:noAutofit/>
          </a:bodyPr>
          <a:lstStyle/>
          <a:p>
            <a:pPr algn="l" rtl="0" eaLnBrk="1" fontAlgn="auto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N-K определяется на уровенных постах.</a:t>
            </a:r>
          </a:p>
          <a:p>
            <a:pPr algn="l" rtl="0" eaLnBrk="1" fontAlgn="auto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(N – K) = T1 + A – H + D</a:t>
            </a:r>
            <a:r>
              <a:rPr lang="ru-RU">
                <a:solidFill>
                  <a:schemeClr val="bg2"/>
                </a:solidFill>
              </a:rPr>
              <a:t/>
            </a:r>
            <a:br>
              <a:rPr lang="ru-RU">
                <a:solidFill>
                  <a:schemeClr val="bg2"/>
                </a:solidFill>
              </a:rPr>
            </a:br>
            <a:r>
              <a:rPr lang="ru-RU" b="0" i="0" u="none" baseline="0">
                <a:solidFill>
                  <a:schemeClr val="bg2"/>
                </a:solidFill>
              </a:rPr>
              <a:t>где D = 0</a:t>
            </a:r>
          </a:p>
          <a:p>
            <a:pPr algn="l" rtl="0" eaLnBrk="1" fontAlgn="auto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используется модель геоида, тогда величина ‘N’ берется из модели геоида, а величина –K определяется на посту.</a:t>
            </a:r>
          </a:p>
          <a:p>
            <a:pPr algn="l" rtl="0" eaLnBrk="1" fontAlgn="auto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fontAlgn="auto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chemeClr val="bg2"/>
                </a:solidFill>
              </a:rPr>
              <a:t>(N-K) = -2,5 + 7,1 + (-4,0)</a:t>
            </a:r>
          </a:p>
          <a:p>
            <a:pPr algn="l" rtl="0" eaLnBrk="1" fontAlgn="auto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chemeClr val="bg2"/>
                </a:solidFill>
              </a:rPr>
              <a:t>(N-K) = 0.6</a:t>
            </a:r>
          </a:p>
        </p:txBody>
      </p:sp>
      <p:pic>
        <p:nvPicPr>
          <p:cNvPr id="31748" name="Picture 4" descr="30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38" y="1528763"/>
            <a:ext cx="4548187" cy="37290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648200" y="2286000"/>
            <a:ext cx="4572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000" b="0" i="0" u="none" baseline="0">
                <a:solidFill>
                  <a:srgbClr val="000000"/>
                </a:solidFill>
                <a:latin typeface="Arial" panose="020B0604020202020204" pitchFamily="34" charset="0"/>
              </a:rPr>
              <a:t>H = -4.0</a:t>
            </a:r>
          </a:p>
        </p:txBody>
      </p:sp>
      <p:sp>
        <p:nvSpPr>
          <p:cNvPr id="28678" name="TextBox 8">
            <a:extLst>
              <a:ext uri="{FF2B5EF4-FFF2-40B4-BE49-F238E27FC236}">
                <a16:creationId xmlns="" xmlns:a16="http://schemas.microsoft.com/office/drawing/2014/main" id="{D0420287-8993-462C-A69C-9C831E053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663" y="5691980"/>
            <a:ext cx="7467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Прим:  В США величина ‘K’ может быть определена в процедуре Vdatum, а ‘N’ взята в файле геоида.</a:t>
            </a:r>
          </a:p>
        </p:txBody>
      </p:sp>
    </p:spTree>
    <p:extLst>
      <p:ext uri="{BB962C8B-B14F-4D97-AF65-F5344CB8AC3E}">
        <p14:creationId xmlns:p14="http://schemas.microsoft.com/office/powerpoint/2010/main" val="51794707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RTK на большой площади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="" xmlns:a16="http://schemas.microsoft.com/office/drawing/2014/main" id="{FDCD34DA-013B-4DB9-9021-2FF64ACDE881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28600" y="1795463"/>
            <a:ext cx="4419600" cy="4148137"/>
          </a:xfrm>
        </p:spPr>
        <p:txBody>
          <a:bodyPr>
            <a:normAutofit fontScale="92500"/>
          </a:bodyPr>
          <a:lstStyle/>
          <a:p>
            <a:pPr marL="285750" indent="-285750" algn="l" rtl="0" eaLnBrk="1" hangingPunct="1">
              <a:lnSpc>
                <a:spcPct val="12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большой площади съемки были выполнены измерения на четырех уровенных постах.</a:t>
            </a:r>
          </a:p>
          <a:p>
            <a:pPr marL="285750" indent="-285750" algn="l" rtl="0" eaLnBrk="1" hangingPunct="1">
              <a:lnSpc>
                <a:spcPct val="12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рисунке показаны значения (N -K) в каждом пункте.</a:t>
            </a:r>
          </a:p>
          <a:p>
            <a:pPr marL="285750" indent="-285750" algn="l" rtl="0" eaLnBrk="1" hangingPunct="1">
              <a:lnSpc>
                <a:spcPct val="12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Создадим «сетку» </a:t>
            </a:r>
            <a:r>
              <a:rPr lang="ru-RU" sz="1600" b="1">
                <a:latin typeface="Arial" pitchFamily="34" charset="0"/>
                <a:cs typeface="Arial" pitchFamily="34" charset="0"/>
              </a:rPr>
              <a:t/>
            </a:r>
            <a:br>
              <a:rPr lang="ru-RU" sz="1600" b="1">
                <a:latin typeface="Arial" pitchFamily="34" charset="0"/>
                <a:cs typeface="Arial" pitchFamily="34" charset="0"/>
              </a:rPr>
            </a:b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величин (N-K) и сохраним их в файл KTD.</a:t>
            </a:r>
          </a:p>
          <a:p>
            <a:pPr marL="285750" indent="-285750" algn="l" rtl="0" eaLnBrk="1" hangingPunct="1">
              <a:lnSpc>
                <a:spcPct val="12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Драйвер GPS и большинство драйверов ИНС рассчитываютт значение (N-K), основываясь на местоположении судна в созданной сетке.</a:t>
            </a:r>
          </a:p>
        </p:txBody>
      </p:sp>
      <p:pic>
        <p:nvPicPr>
          <p:cNvPr id="33796" name="Picture 4" descr="30_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00200"/>
            <a:ext cx="4146550" cy="43973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7010400" y="2362200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1" i="0" u="none" baseline="0">
                <a:solidFill>
                  <a:srgbClr val="FF0000"/>
                </a:solidFill>
                <a:latin typeface="Arial" panose="020B0604020202020204" pitchFamily="34" charset="0"/>
              </a:rPr>
              <a:t>Участок KTD</a:t>
            </a:r>
          </a:p>
        </p:txBody>
      </p:sp>
      <p:sp>
        <p:nvSpPr>
          <p:cNvPr id="33798" name="Line 6"/>
          <p:cNvSpPr>
            <a:spLocks noChangeShapeType="1"/>
          </p:cNvSpPr>
          <p:nvPr/>
        </p:nvSpPr>
        <p:spPr bwMode="auto">
          <a:xfrm flipH="1">
            <a:off x="6629400" y="2514600"/>
            <a:ext cx="381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799" name="TextBox 6"/>
          <p:cNvSpPr txBox="1">
            <a:spLocks noChangeArrowheads="1"/>
          </p:cNvSpPr>
          <p:nvPr/>
        </p:nvSpPr>
        <p:spPr bwMode="auto">
          <a:xfrm>
            <a:off x="5334000" y="19050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3.85</a:t>
            </a:r>
          </a:p>
        </p:txBody>
      </p:sp>
      <p:sp>
        <p:nvSpPr>
          <p:cNvPr id="33800" name="TextBox 7"/>
          <p:cNvSpPr txBox="1">
            <a:spLocks noChangeArrowheads="1"/>
          </p:cNvSpPr>
          <p:nvPr/>
        </p:nvSpPr>
        <p:spPr bwMode="auto">
          <a:xfrm>
            <a:off x="5334000" y="29718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3.40</a:t>
            </a:r>
          </a:p>
        </p:txBody>
      </p:sp>
      <p:sp>
        <p:nvSpPr>
          <p:cNvPr id="33801" name="TextBox 8"/>
          <p:cNvSpPr txBox="1">
            <a:spLocks noChangeArrowheads="1"/>
          </p:cNvSpPr>
          <p:nvPr/>
        </p:nvSpPr>
        <p:spPr bwMode="auto">
          <a:xfrm>
            <a:off x="5334000" y="39624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3.10</a:t>
            </a:r>
          </a:p>
        </p:txBody>
      </p:sp>
      <p:sp>
        <p:nvSpPr>
          <p:cNvPr id="33802" name="TextBox 9"/>
          <p:cNvSpPr txBox="1">
            <a:spLocks noChangeArrowheads="1"/>
          </p:cNvSpPr>
          <p:nvPr/>
        </p:nvSpPr>
        <p:spPr bwMode="auto">
          <a:xfrm>
            <a:off x="5334000" y="50292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2.79</a:t>
            </a:r>
          </a:p>
        </p:txBody>
      </p:sp>
      <p:sp>
        <p:nvSpPr>
          <p:cNvPr id="33803" name="TextBox 10"/>
          <p:cNvSpPr txBox="1">
            <a:spLocks noChangeArrowheads="1"/>
          </p:cNvSpPr>
          <p:nvPr/>
        </p:nvSpPr>
        <p:spPr bwMode="auto">
          <a:xfrm>
            <a:off x="6400800" y="19050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3.45</a:t>
            </a:r>
          </a:p>
        </p:txBody>
      </p:sp>
      <p:sp>
        <p:nvSpPr>
          <p:cNvPr id="33804" name="TextBox 11"/>
          <p:cNvSpPr txBox="1">
            <a:spLocks noChangeArrowheads="1"/>
          </p:cNvSpPr>
          <p:nvPr/>
        </p:nvSpPr>
        <p:spPr bwMode="auto">
          <a:xfrm>
            <a:off x="6400800" y="29718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3.60</a:t>
            </a:r>
          </a:p>
        </p:txBody>
      </p:sp>
      <p:sp>
        <p:nvSpPr>
          <p:cNvPr id="33805" name="TextBox 12"/>
          <p:cNvSpPr txBox="1">
            <a:spLocks noChangeArrowheads="1"/>
          </p:cNvSpPr>
          <p:nvPr/>
        </p:nvSpPr>
        <p:spPr bwMode="auto">
          <a:xfrm>
            <a:off x="6400800" y="39624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3.06</a:t>
            </a:r>
          </a:p>
        </p:txBody>
      </p:sp>
      <p:sp>
        <p:nvSpPr>
          <p:cNvPr id="33806" name="TextBox 13"/>
          <p:cNvSpPr txBox="1">
            <a:spLocks noChangeArrowheads="1"/>
          </p:cNvSpPr>
          <p:nvPr/>
        </p:nvSpPr>
        <p:spPr bwMode="auto">
          <a:xfrm>
            <a:off x="6400800" y="50292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2.89</a:t>
            </a:r>
          </a:p>
        </p:txBody>
      </p:sp>
      <p:sp>
        <p:nvSpPr>
          <p:cNvPr id="33807" name="TextBox 14"/>
          <p:cNvSpPr txBox="1">
            <a:spLocks noChangeArrowheads="1"/>
          </p:cNvSpPr>
          <p:nvPr/>
        </p:nvSpPr>
        <p:spPr bwMode="auto">
          <a:xfrm>
            <a:off x="7391400" y="19050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3.25</a:t>
            </a:r>
          </a:p>
        </p:txBody>
      </p:sp>
      <p:sp>
        <p:nvSpPr>
          <p:cNvPr id="33808" name="TextBox 15"/>
          <p:cNvSpPr txBox="1">
            <a:spLocks noChangeArrowheads="1"/>
          </p:cNvSpPr>
          <p:nvPr/>
        </p:nvSpPr>
        <p:spPr bwMode="auto">
          <a:xfrm>
            <a:off x="7391400" y="29718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3.15</a:t>
            </a:r>
          </a:p>
        </p:txBody>
      </p:sp>
      <p:sp>
        <p:nvSpPr>
          <p:cNvPr id="33809" name="TextBox 16"/>
          <p:cNvSpPr txBox="1">
            <a:spLocks noChangeArrowheads="1"/>
          </p:cNvSpPr>
          <p:nvPr/>
        </p:nvSpPr>
        <p:spPr bwMode="auto">
          <a:xfrm>
            <a:off x="7391400" y="39624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3.10</a:t>
            </a:r>
          </a:p>
        </p:txBody>
      </p:sp>
      <p:sp>
        <p:nvSpPr>
          <p:cNvPr id="33810" name="TextBox 17"/>
          <p:cNvSpPr txBox="1">
            <a:spLocks noChangeArrowheads="1"/>
          </p:cNvSpPr>
          <p:nvPr/>
        </p:nvSpPr>
        <p:spPr bwMode="auto">
          <a:xfrm>
            <a:off x="7391400" y="5029200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2.84</a:t>
            </a:r>
          </a:p>
        </p:txBody>
      </p:sp>
    </p:spTree>
    <p:extLst>
      <p:ext uri="{BB962C8B-B14F-4D97-AF65-F5344CB8AC3E}">
        <p14:creationId xmlns:p14="http://schemas.microsoft.com/office/powerpoint/2010/main" val="238389858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Отображение поправок KTD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4294967295"/>
          </p:nvPr>
        </p:nvSpPr>
        <p:spPr>
          <a:xfrm>
            <a:off x="533400" y="5867400"/>
            <a:ext cx="8610600" cy="685800"/>
          </a:xfrm>
        </p:spPr>
        <p:txBody>
          <a:bodyPr/>
          <a:lstStyle/>
          <a:p>
            <a:pPr algn="l" rtl="0" eaLnBrk="1" hangingPunct="1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Поправки KTD можно отображать в окне карты HYPACK SHELL в виде черного текста в окружностях.</a:t>
            </a:r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1524000"/>
            <a:ext cx="7499350" cy="42179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393317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ПРОЕКТ КАНАЛА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F8ACDD5C-7E0E-412D-8A05-E8490F9BA6A6}" type="slidenum">
              <a:rPr/>
              <a:pPr>
                <a:defRPr/>
              </a:pPr>
              <a:t>68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01361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ПРОЕКТ КАНАЛА</a:t>
            </a:r>
          </a:p>
        </p:txBody>
      </p:sp>
      <p:sp>
        <p:nvSpPr>
          <p:cNvPr id="46083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6248400" y="1566863"/>
            <a:ext cx="2895600" cy="4343400"/>
          </a:xfrm>
        </p:spPr>
        <p:txBody>
          <a:bodyPr>
            <a:normAutofit lnSpcReduction="10000"/>
          </a:bodyPr>
          <a:lstStyle/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Введите линии, описывающие ваш канал:</a:t>
            </a:r>
          </a:p>
          <a:p>
            <a:pPr marL="788988" lvl="1" indent="-285750" algn="l" rtl="0" eaLnBrk="1" hangingPunct="1">
              <a:buClr>
                <a:schemeClr val="bg2"/>
              </a:buClr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Линия левой бровки</a:t>
            </a:r>
          </a:p>
          <a:p>
            <a:pPr marL="788988" lvl="1" indent="-285750" algn="l" rtl="0" eaLnBrk="1" hangingPunct="1">
              <a:buClr>
                <a:schemeClr val="bg2"/>
              </a:buClr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Centerline</a:t>
            </a:r>
          </a:p>
          <a:p>
            <a:pPr marL="788988" lvl="1" indent="-285750" algn="l" rtl="0" eaLnBrk="1" hangingPunct="1">
              <a:buClr>
                <a:schemeClr val="bg2"/>
              </a:buClr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Линия правой бровки</a:t>
            </a:r>
          </a:p>
          <a:p>
            <a:pPr marL="788988" lvl="1" indent="-285750" algn="l" rtl="0" eaLnBrk="1" hangingPunct="1">
              <a:buClr>
                <a:schemeClr val="bg2"/>
              </a:buClr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Информация о склонах</a:t>
            </a:r>
          </a:p>
          <a:p>
            <a:pPr marL="788988" lvl="1" indent="-285750" algn="l" rtl="0" eaLnBrk="1" hangingPunct="1">
              <a:buClr>
                <a:schemeClr val="bg2"/>
              </a:buClr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Поворотные бассейны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CHANNEL DESIGN вычисляет места пересечения каждого галса с этими линиями канала и создает 3-мерные галсы.</a:t>
            </a:r>
          </a:p>
        </p:txBody>
      </p:sp>
      <p:sp>
        <p:nvSpPr>
          <p:cNvPr id="23556" name="Text Box 17"/>
          <p:cNvSpPr txBox="1">
            <a:spLocks noChangeArrowheads="1"/>
          </p:cNvSpPr>
          <p:nvPr/>
        </p:nvSpPr>
        <p:spPr bwMode="auto">
          <a:xfrm>
            <a:off x="2514600" y="4343400"/>
            <a:ext cx="1447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4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Вид в плане</a:t>
            </a:r>
          </a:p>
        </p:txBody>
      </p:sp>
      <p:grpSp>
        <p:nvGrpSpPr>
          <p:cNvPr id="23557" name="Group 3"/>
          <p:cNvGrpSpPr>
            <a:grpSpLocks/>
          </p:cNvGrpSpPr>
          <p:nvPr/>
        </p:nvGrpSpPr>
        <p:grpSpPr bwMode="auto">
          <a:xfrm>
            <a:off x="1284288" y="4343400"/>
            <a:ext cx="4191000" cy="1412875"/>
            <a:chOff x="1283814" y="4343400"/>
            <a:chExt cx="4191000" cy="1412875"/>
          </a:xfrm>
        </p:grpSpPr>
        <p:sp>
          <p:nvSpPr>
            <p:cNvPr id="23579" name="Line 24"/>
            <p:cNvSpPr>
              <a:spLocks noChangeShapeType="1"/>
            </p:cNvSpPr>
            <p:nvPr/>
          </p:nvSpPr>
          <p:spPr bwMode="auto">
            <a:xfrm>
              <a:off x="1991003" y="5375114"/>
              <a:ext cx="2781021" cy="0"/>
            </a:xfrm>
            <a:prstGeom prst="line">
              <a:avLst/>
            </a:prstGeom>
            <a:noFill/>
            <a:ln w="28575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3580" name="Group 2"/>
            <p:cNvGrpSpPr>
              <a:grpSpLocks/>
            </p:cNvGrpSpPr>
            <p:nvPr/>
          </p:nvGrpSpPr>
          <p:grpSpPr bwMode="auto">
            <a:xfrm>
              <a:off x="1283814" y="4343400"/>
              <a:ext cx="4191000" cy="1412875"/>
              <a:chOff x="1066800" y="4495800"/>
              <a:chExt cx="4343400" cy="1565275"/>
            </a:xfrm>
          </p:grpSpPr>
          <p:sp>
            <p:nvSpPr>
              <p:cNvPr id="23581" name="Line 23"/>
              <p:cNvSpPr>
                <a:spLocks noChangeShapeType="1"/>
              </p:cNvSpPr>
              <p:nvPr/>
            </p:nvSpPr>
            <p:spPr bwMode="auto">
              <a:xfrm>
                <a:off x="1219200" y="4648200"/>
                <a:ext cx="533400" cy="990600"/>
              </a:xfrm>
              <a:prstGeom prst="line">
                <a:avLst/>
              </a:prstGeom>
              <a:noFill/>
              <a:ln w="28575">
                <a:solidFill>
                  <a:srgbClr val="92D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82" name="Line 25"/>
              <p:cNvSpPr>
                <a:spLocks noChangeShapeType="1"/>
              </p:cNvSpPr>
              <p:nvPr/>
            </p:nvSpPr>
            <p:spPr bwMode="auto">
              <a:xfrm flipV="1">
                <a:off x="4648200" y="4648200"/>
                <a:ext cx="609600" cy="990600"/>
              </a:xfrm>
              <a:prstGeom prst="line">
                <a:avLst/>
              </a:prstGeom>
              <a:noFill/>
              <a:ln w="28575">
                <a:solidFill>
                  <a:srgbClr val="92D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83" name="Oval 26"/>
              <p:cNvSpPr>
                <a:spLocks noChangeArrowheads="1"/>
              </p:cNvSpPr>
              <p:nvPr/>
            </p:nvSpPr>
            <p:spPr bwMode="auto">
              <a:xfrm>
                <a:off x="1066800" y="4495800"/>
                <a:ext cx="304800" cy="304800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pPr algn="ctr" rtl="0"/>
                <a:r>
                  <a:rPr lang="ru-RU" b="0" i="0" u="none" baseline="0">
                    <a:solidFill>
                      <a:srgbClr val="000000"/>
                    </a:solidFill>
                    <a:latin typeface="Verdana" panose="020B0604030504040204" pitchFamily="34" charset="0"/>
                  </a:rPr>
                  <a:t>1</a:t>
                </a:r>
              </a:p>
            </p:txBody>
          </p:sp>
          <p:sp>
            <p:nvSpPr>
              <p:cNvPr id="23584" name="Oval 27"/>
              <p:cNvSpPr>
                <a:spLocks noChangeArrowheads="1"/>
              </p:cNvSpPr>
              <p:nvPr/>
            </p:nvSpPr>
            <p:spPr bwMode="auto">
              <a:xfrm>
                <a:off x="1600200" y="5486400"/>
                <a:ext cx="304800" cy="304800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pPr algn="ctr" rtl="0"/>
                <a:r>
                  <a:rPr lang="ru-RU" b="0" i="0" u="none" baseline="0">
                    <a:solidFill>
                      <a:srgbClr val="000000"/>
                    </a:solidFill>
                    <a:latin typeface="Verdana" panose="020B0604030504040204" pitchFamily="34" charset="0"/>
                  </a:rPr>
                  <a:t>2</a:t>
                </a:r>
              </a:p>
            </p:txBody>
          </p:sp>
          <p:sp>
            <p:nvSpPr>
              <p:cNvPr id="23585" name="Oval 28"/>
              <p:cNvSpPr>
                <a:spLocks noChangeArrowheads="1"/>
              </p:cNvSpPr>
              <p:nvPr/>
            </p:nvSpPr>
            <p:spPr bwMode="auto">
              <a:xfrm>
                <a:off x="2971800" y="5486400"/>
                <a:ext cx="304800" cy="304800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pPr algn="ctr" rtl="0"/>
                <a:r>
                  <a:rPr lang="ru-RU" b="0" i="0" u="none" baseline="0">
                    <a:solidFill>
                      <a:srgbClr val="000000"/>
                    </a:solidFill>
                    <a:latin typeface="Verdana" panose="020B0604030504040204" pitchFamily="34" charset="0"/>
                  </a:rPr>
                  <a:t>3</a:t>
                </a:r>
              </a:p>
            </p:txBody>
          </p:sp>
          <p:sp>
            <p:nvSpPr>
              <p:cNvPr id="23586" name="Oval 29"/>
              <p:cNvSpPr>
                <a:spLocks noChangeArrowheads="1"/>
              </p:cNvSpPr>
              <p:nvPr/>
            </p:nvSpPr>
            <p:spPr bwMode="auto">
              <a:xfrm>
                <a:off x="4495800" y="5486400"/>
                <a:ext cx="304800" cy="304800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pPr algn="ctr" rtl="0"/>
                <a:r>
                  <a:rPr lang="ru-RU" b="0" i="0" u="none" baseline="0">
                    <a:solidFill>
                      <a:srgbClr val="000000"/>
                    </a:solidFill>
                    <a:latin typeface="Verdana" panose="020B0604030504040204" pitchFamily="34" charset="0"/>
                  </a:rPr>
                  <a:t>4</a:t>
                </a:r>
              </a:p>
            </p:txBody>
          </p:sp>
          <p:sp>
            <p:nvSpPr>
              <p:cNvPr id="23587" name="Oval 30"/>
              <p:cNvSpPr>
                <a:spLocks noChangeArrowheads="1"/>
              </p:cNvSpPr>
              <p:nvPr/>
            </p:nvSpPr>
            <p:spPr bwMode="auto">
              <a:xfrm>
                <a:off x="5105400" y="4495800"/>
                <a:ext cx="304800" cy="304800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pPr algn="ctr" rtl="0"/>
                <a:r>
                  <a:rPr lang="ru-RU" b="0" i="0" u="none" baseline="0">
                    <a:solidFill>
                      <a:srgbClr val="000000"/>
                    </a:solidFill>
                    <a:latin typeface="Verdana" panose="020B0604030504040204" pitchFamily="34" charset="0"/>
                  </a:rPr>
                  <a:t>5</a:t>
                </a:r>
              </a:p>
            </p:txBody>
          </p:sp>
          <p:sp>
            <p:nvSpPr>
              <p:cNvPr id="23588" name="Text Box 31"/>
              <p:cNvSpPr txBox="1">
                <a:spLocks noChangeArrowheads="1"/>
              </p:cNvSpPr>
              <p:nvPr/>
            </p:nvSpPr>
            <p:spPr bwMode="auto">
              <a:xfrm>
                <a:off x="2514600" y="5756275"/>
                <a:ext cx="17526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sz="1400" b="0" i="0" u="none" baseline="0">
                    <a:latin typeface="Arial" panose="020B0604020202020204" pitchFamily="34" charset="0"/>
                  </a:rPr>
                  <a:t>Результирующий профиль</a:t>
                </a:r>
              </a:p>
            </p:txBody>
          </p:sp>
        </p:grpSp>
      </p:grpSp>
      <p:grpSp>
        <p:nvGrpSpPr>
          <p:cNvPr id="23558" name="Group 1"/>
          <p:cNvGrpSpPr>
            <a:grpSpLocks/>
          </p:cNvGrpSpPr>
          <p:nvPr/>
        </p:nvGrpSpPr>
        <p:grpSpPr bwMode="auto">
          <a:xfrm>
            <a:off x="800100" y="1138238"/>
            <a:ext cx="5295900" cy="3052762"/>
            <a:chOff x="457200" y="762000"/>
            <a:chExt cx="5638800" cy="3581400"/>
          </a:xfrm>
        </p:grpSpPr>
        <p:sp>
          <p:nvSpPr>
            <p:cNvPr id="23560" name="Line 4"/>
            <p:cNvSpPr>
              <a:spLocks noChangeShapeType="1"/>
            </p:cNvSpPr>
            <p:nvPr/>
          </p:nvSpPr>
          <p:spPr bwMode="auto">
            <a:xfrm flipH="1" flipV="1">
              <a:off x="914400" y="1447800"/>
              <a:ext cx="304800" cy="2895600"/>
            </a:xfrm>
            <a:prstGeom prst="line">
              <a:avLst/>
            </a:prstGeom>
            <a:noFill/>
            <a:ln w="28575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1" name="Line 5"/>
            <p:cNvSpPr>
              <a:spLocks noChangeShapeType="1"/>
            </p:cNvSpPr>
            <p:nvPr/>
          </p:nvSpPr>
          <p:spPr bwMode="auto">
            <a:xfrm flipH="1" flipV="1">
              <a:off x="1524000" y="1447800"/>
              <a:ext cx="304800" cy="2895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2" name="Line 6"/>
            <p:cNvSpPr>
              <a:spLocks noChangeShapeType="1"/>
            </p:cNvSpPr>
            <p:nvPr/>
          </p:nvSpPr>
          <p:spPr bwMode="auto">
            <a:xfrm flipV="1">
              <a:off x="3124200" y="1447800"/>
              <a:ext cx="0" cy="2895600"/>
            </a:xfrm>
            <a:prstGeom prst="line">
              <a:avLst/>
            </a:prstGeom>
            <a:noFill/>
            <a:ln w="28575">
              <a:solidFill>
                <a:srgbClr val="92D050"/>
              </a:solidFill>
              <a:prstDash val="lg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3" name="Line 7"/>
            <p:cNvSpPr>
              <a:spLocks noChangeShapeType="1"/>
            </p:cNvSpPr>
            <p:nvPr/>
          </p:nvSpPr>
          <p:spPr bwMode="auto">
            <a:xfrm flipV="1">
              <a:off x="4495800" y="1371600"/>
              <a:ext cx="381000" cy="2971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4" name="Line 8"/>
            <p:cNvSpPr>
              <a:spLocks noChangeShapeType="1"/>
            </p:cNvSpPr>
            <p:nvPr/>
          </p:nvSpPr>
          <p:spPr bwMode="auto">
            <a:xfrm flipV="1">
              <a:off x="5181600" y="1371600"/>
              <a:ext cx="457200" cy="2971800"/>
            </a:xfrm>
            <a:prstGeom prst="line">
              <a:avLst/>
            </a:prstGeom>
            <a:noFill/>
            <a:ln w="28575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5" name="Line 9"/>
            <p:cNvSpPr>
              <a:spLocks noChangeShapeType="1"/>
            </p:cNvSpPr>
            <p:nvPr/>
          </p:nvSpPr>
          <p:spPr bwMode="auto">
            <a:xfrm>
              <a:off x="685800" y="3124200"/>
              <a:ext cx="51816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6" name="Line 10"/>
            <p:cNvSpPr>
              <a:spLocks noChangeShapeType="1"/>
            </p:cNvSpPr>
            <p:nvPr/>
          </p:nvSpPr>
          <p:spPr bwMode="auto">
            <a:xfrm flipV="1">
              <a:off x="685800" y="2819400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7" name="Line 11"/>
            <p:cNvSpPr>
              <a:spLocks noChangeShapeType="1"/>
            </p:cNvSpPr>
            <p:nvPr/>
          </p:nvSpPr>
          <p:spPr bwMode="auto">
            <a:xfrm flipV="1">
              <a:off x="5867400" y="2819400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8" name="Oval 12"/>
            <p:cNvSpPr>
              <a:spLocks noChangeArrowheads="1"/>
            </p:cNvSpPr>
            <p:nvPr/>
          </p:nvSpPr>
          <p:spPr bwMode="auto">
            <a:xfrm>
              <a:off x="914400" y="2971800"/>
              <a:ext cx="304800" cy="304800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rtl="0"/>
              <a:r>
                <a:rPr lang="ru-RU" b="0" i="0" u="none" baseline="0">
                  <a:solidFill>
                    <a:srgbClr val="000000"/>
                  </a:solidFill>
                  <a:latin typeface="Verdana" panose="020B0604030504040204" pitchFamily="34" charset="0"/>
                </a:rPr>
                <a:t>1</a:t>
              </a:r>
            </a:p>
          </p:txBody>
        </p:sp>
        <p:sp>
          <p:nvSpPr>
            <p:cNvPr id="23569" name="Oval 13"/>
            <p:cNvSpPr>
              <a:spLocks noChangeArrowheads="1"/>
            </p:cNvSpPr>
            <p:nvPr/>
          </p:nvSpPr>
          <p:spPr bwMode="auto">
            <a:xfrm>
              <a:off x="1524000" y="2971800"/>
              <a:ext cx="304800" cy="304800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rtl="0"/>
              <a:r>
                <a:rPr lang="ru-RU" b="0" i="0" u="none" baseline="0">
                  <a:solidFill>
                    <a:srgbClr val="000000"/>
                  </a:solidFill>
                  <a:latin typeface="Verdana" panose="020B0604030504040204" pitchFamily="34" charset="0"/>
                </a:rPr>
                <a:t>2</a:t>
              </a:r>
            </a:p>
          </p:txBody>
        </p:sp>
        <p:sp>
          <p:nvSpPr>
            <p:cNvPr id="23570" name="Oval 14"/>
            <p:cNvSpPr>
              <a:spLocks noChangeArrowheads="1"/>
            </p:cNvSpPr>
            <p:nvPr/>
          </p:nvSpPr>
          <p:spPr bwMode="auto">
            <a:xfrm>
              <a:off x="2971800" y="2971800"/>
              <a:ext cx="304800" cy="304800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rtl="0"/>
              <a:r>
                <a:rPr lang="ru-RU" b="0" i="0" u="none" baseline="0">
                  <a:solidFill>
                    <a:srgbClr val="000000"/>
                  </a:solidFill>
                  <a:latin typeface="Verdana" panose="020B0604030504040204" pitchFamily="34" charset="0"/>
                </a:rPr>
                <a:t>3</a:t>
              </a:r>
            </a:p>
          </p:txBody>
        </p:sp>
        <p:sp>
          <p:nvSpPr>
            <p:cNvPr id="23571" name="Oval 15"/>
            <p:cNvSpPr>
              <a:spLocks noChangeArrowheads="1"/>
            </p:cNvSpPr>
            <p:nvPr/>
          </p:nvSpPr>
          <p:spPr bwMode="auto">
            <a:xfrm>
              <a:off x="4495800" y="2971800"/>
              <a:ext cx="304800" cy="304800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rtl="0"/>
              <a:r>
                <a:rPr lang="ru-RU" b="0" i="0" u="none" baseline="0">
                  <a:solidFill>
                    <a:srgbClr val="000000"/>
                  </a:solidFill>
                  <a:latin typeface="Verdana" panose="020B0604030504040204" pitchFamily="34" charset="0"/>
                </a:rPr>
                <a:t>4</a:t>
              </a:r>
            </a:p>
          </p:txBody>
        </p:sp>
        <p:sp>
          <p:nvSpPr>
            <p:cNvPr id="23572" name="Oval 16"/>
            <p:cNvSpPr>
              <a:spLocks noChangeArrowheads="1"/>
            </p:cNvSpPr>
            <p:nvPr/>
          </p:nvSpPr>
          <p:spPr bwMode="auto">
            <a:xfrm>
              <a:off x="5181600" y="2971800"/>
              <a:ext cx="304800" cy="304800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rtl="0"/>
              <a:r>
                <a:rPr lang="ru-RU" b="0" i="0" u="none" baseline="0">
                  <a:solidFill>
                    <a:srgbClr val="000000"/>
                  </a:solidFill>
                  <a:latin typeface="Verdana" panose="020B0604030504040204" pitchFamily="34" charset="0"/>
                </a:rPr>
                <a:t>5</a:t>
              </a:r>
            </a:p>
          </p:txBody>
        </p:sp>
        <p:sp>
          <p:nvSpPr>
            <p:cNvPr id="23573" name="Text Box 18"/>
            <p:cNvSpPr txBox="1">
              <a:spLocks noChangeArrowheads="1"/>
            </p:cNvSpPr>
            <p:nvPr/>
          </p:nvSpPr>
          <p:spPr bwMode="auto">
            <a:xfrm>
              <a:off x="2667000" y="990600"/>
              <a:ext cx="1143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200" b="1" i="0" u="none" baseline="0">
                  <a:latin typeface="Arial" panose="020B0604020202020204" pitchFamily="34" charset="0"/>
                </a:rPr>
                <a:t>Centerline</a:t>
              </a:r>
            </a:p>
          </p:txBody>
        </p:sp>
        <p:sp>
          <p:nvSpPr>
            <p:cNvPr id="23574" name="Text Box 19"/>
            <p:cNvSpPr txBox="1">
              <a:spLocks noChangeArrowheads="1"/>
            </p:cNvSpPr>
            <p:nvPr/>
          </p:nvSpPr>
          <p:spPr bwMode="auto">
            <a:xfrm>
              <a:off x="4428250" y="914400"/>
              <a:ext cx="981950" cy="469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1" i="0" u="none" baseline="0">
                  <a:latin typeface="Arial" panose="020B0604020202020204" pitchFamily="34" charset="0"/>
                </a:rPr>
                <a:t>Правая подошва</a:t>
              </a:r>
            </a:p>
          </p:txBody>
        </p:sp>
        <p:sp>
          <p:nvSpPr>
            <p:cNvPr id="23575" name="Text Box 20"/>
            <p:cNvSpPr txBox="1">
              <a:spLocks noChangeArrowheads="1"/>
            </p:cNvSpPr>
            <p:nvPr/>
          </p:nvSpPr>
          <p:spPr bwMode="auto">
            <a:xfrm>
              <a:off x="5410200" y="762000"/>
              <a:ext cx="685800" cy="649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rtl="0">
                <a:spcBef>
                  <a:spcPct val="50000"/>
                </a:spcBef>
              </a:pPr>
              <a:r>
                <a:rPr lang="ru-RU" sz="1000" b="1" i="0" u="none" baseline="0" dirty="0">
                  <a:solidFill>
                    <a:srgbClr val="FFFFFF"/>
                  </a:solidFill>
                  <a:latin typeface="Arial" panose="020B0604020202020204" pitchFamily="34" charset="0"/>
                </a:rPr>
                <a:t>Правая </a:t>
              </a:r>
              <a:r>
                <a:rPr lang="ru-RU" sz="1000" b="1" i="0" u="none" baseline="0" dirty="0">
                  <a:latin typeface="Arial" panose="020B0604020202020204" pitchFamily="34" charset="0"/>
                </a:rPr>
                <a:t>бровка</a:t>
              </a:r>
            </a:p>
          </p:txBody>
        </p:sp>
        <p:sp>
          <p:nvSpPr>
            <p:cNvPr id="23576" name="Text Box 21"/>
            <p:cNvSpPr txBox="1">
              <a:spLocks noChangeArrowheads="1"/>
            </p:cNvSpPr>
            <p:nvPr/>
          </p:nvSpPr>
          <p:spPr bwMode="auto">
            <a:xfrm>
              <a:off x="1295400" y="914400"/>
              <a:ext cx="987311" cy="469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1" i="0" u="none" baseline="0" dirty="0">
                  <a:latin typeface="Arial" panose="020B0604020202020204" pitchFamily="34" charset="0"/>
                </a:rPr>
                <a:t>Левая подошва</a:t>
              </a:r>
            </a:p>
          </p:txBody>
        </p:sp>
        <p:sp>
          <p:nvSpPr>
            <p:cNvPr id="23577" name="Text Box 22"/>
            <p:cNvSpPr txBox="1">
              <a:spLocks noChangeArrowheads="1"/>
            </p:cNvSpPr>
            <p:nvPr/>
          </p:nvSpPr>
          <p:spPr bwMode="auto">
            <a:xfrm>
              <a:off x="457200" y="838200"/>
              <a:ext cx="685800" cy="649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rtl="0">
                <a:spcBef>
                  <a:spcPct val="50000"/>
                </a:spcBef>
              </a:pPr>
              <a:r>
                <a:rPr lang="ru-RU" sz="1000" b="1" i="0" u="none" baseline="0" dirty="0">
                  <a:latin typeface="Arial" panose="020B0604020202020204" pitchFamily="34" charset="0"/>
                </a:rPr>
                <a:t>Левая бровка канала</a:t>
              </a:r>
            </a:p>
          </p:txBody>
        </p:sp>
        <p:sp>
          <p:nvSpPr>
            <p:cNvPr id="23578" name="Text Box 32"/>
            <p:cNvSpPr txBox="1">
              <a:spLocks noChangeArrowheads="1"/>
            </p:cNvSpPr>
            <p:nvPr/>
          </p:nvSpPr>
          <p:spPr bwMode="auto">
            <a:xfrm>
              <a:off x="1905000" y="3124200"/>
              <a:ext cx="1905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200" b="1" i="0" u="none" baseline="0">
                  <a:latin typeface="Arial" panose="020B0604020202020204" pitchFamily="34" charset="0"/>
                </a:rPr>
                <a:t>Проектный галс</a:t>
              </a:r>
            </a:p>
          </p:txBody>
        </p:sp>
      </p:grpSp>
      <p:sp>
        <p:nvSpPr>
          <p:cNvPr id="33" name="TextBox 32">
            <a:extLst/>
          </p:cNvPr>
          <p:cNvSpPr txBox="1"/>
          <p:nvPr/>
        </p:nvSpPr>
        <p:spPr>
          <a:xfrm>
            <a:off x="228600" y="5913438"/>
            <a:ext cx="76200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 ПРОЕКТЕ КАНАЛА можно создавать только простые каналы.  </a:t>
            </a: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Для создания более сложного проекта, используйте программу ADVANCED CHANNEL DESIGN - ПРОЕКТ СЛОЖНОЙ АКВАТОРИИ.</a:t>
            </a:r>
          </a:p>
        </p:txBody>
      </p:sp>
    </p:spTree>
    <p:extLst>
      <p:ext uri="{BB962C8B-B14F-4D97-AF65-F5344CB8AC3E}">
        <p14:creationId xmlns:p14="http://schemas.microsoft.com/office/powerpoint/2010/main" val="250765897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Рабочие решения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90600"/>
            <a:ext cx="9144000" cy="25909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867" y="1232747"/>
            <a:ext cx="77080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Ориентация галса и скорость съемки</a:t>
            </a: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Галсы съемки должны располагаться перпендикулярно изобатам, чтобы охватить максимум изменений рельефа.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82134" y="5623645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Обнаружена песчаная волна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61653" y="5623645"/>
            <a:ext cx="2890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Не обнаружена песчаная волна</a:t>
            </a:r>
          </a:p>
        </p:txBody>
      </p:sp>
    </p:spTree>
    <p:extLst>
      <p:ext uri="{BB962C8B-B14F-4D97-AF65-F5344CB8AC3E}">
        <p14:creationId xmlns:p14="http://schemas.microsoft.com/office/powerpoint/2010/main" val="109457314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ПРОЕКТ КАНАЛА: Toe Shift:</a:t>
            </a:r>
          </a:p>
        </p:txBody>
      </p:sp>
      <p:pic>
        <p:nvPicPr>
          <p:cNvPr id="50179" name="Picture 4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627" y="1538031"/>
            <a:ext cx="7228840" cy="393609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/>
          </p:cNvPr>
          <p:cNvSpPr txBox="1"/>
          <p:nvPr/>
        </p:nvSpPr>
        <p:spPr>
          <a:xfrm>
            <a:off x="335492" y="5700311"/>
            <a:ext cx="72929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Toe Shift:  Есть во вкладышах Left Toe и Right Toe.  Поднимает линию подошвы на введенное значение.</a:t>
            </a:r>
          </a:p>
        </p:txBody>
      </p:sp>
    </p:spTree>
    <p:extLst>
      <p:ext uri="{BB962C8B-B14F-4D97-AF65-F5344CB8AC3E}">
        <p14:creationId xmlns:p14="http://schemas.microsoft.com/office/powerpoint/2010/main" val="2444993586"/>
      </p:ext>
    </p:extLst>
  </p:cSld>
  <p:clrMapOvr>
    <a:masterClrMapping/>
  </p:clrMapOvr>
  <p:transition spd="slow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Top of Bank - бровка канала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15" b="1213"/>
          <a:stretch/>
        </p:blipFill>
        <p:spPr bwMode="auto">
          <a:xfrm>
            <a:off x="347472" y="1497107"/>
            <a:ext cx="7238661" cy="391478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/>
          </p:cNvPr>
          <p:cNvSpPr txBox="1"/>
          <p:nvPr/>
        </p:nvSpPr>
        <p:spPr>
          <a:xfrm>
            <a:off x="347472" y="5680709"/>
            <a:ext cx="7696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Можно указать уровень бровки относительно нуля карты для левого и правого края канала во вкладыше General.</a:t>
            </a:r>
          </a:p>
        </p:txBody>
      </p:sp>
    </p:spTree>
    <p:extLst>
      <p:ext uri="{BB962C8B-B14F-4D97-AF65-F5344CB8AC3E}">
        <p14:creationId xmlns:p14="http://schemas.microsoft.com/office/powerpoint/2010/main" val="2230837238"/>
      </p:ext>
    </p:extLst>
  </p:cSld>
  <p:clrMapOvr>
    <a:masterClrMapping/>
  </p:clrMapOvr>
  <p:transition spd="slow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330200" y="-12700"/>
            <a:ext cx="6527800" cy="989013"/>
          </a:xfrm>
        </p:spPr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Extension - расширение</a:t>
            </a:r>
          </a:p>
        </p:txBody>
      </p:sp>
      <p:sp>
        <p:nvSpPr>
          <p:cNvPr id="5" name="TextBox 4">
            <a:extLst/>
          </p:cNvPr>
          <p:cNvSpPr txBox="1"/>
          <p:nvPr/>
        </p:nvSpPr>
        <p:spPr>
          <a:xfrm>
            <a:off x="381000" y="5555403"/>
            <a:ext cx="7467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Можно удлинить галсы и их шаблоны за пределы бровок.  Не всегда требуется, но некоторым это нравится...</a:t>
            </a: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17858"/>
            <a:ext cx="7279640" cy="388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0414783"/>
      </p:ext>
    </p:extLst>
  </p:cSld>
  <p:clrMapOvr>
    <a:masterClrMapping/>
  </p:clrMapOvr>
  <p:transition spd="slow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«умные углы» Smart Corners</a:t>
            </a:r>
          </a:p>
        </p:txBody>
      </p:sp>
      <p:grpSp>
        <p:nvGrpSpPr>
          <p:cNvPr id="29699" name="Group 1"/>
          <p:cNvGrpSpPr>
            <a:grpSpLocks/>
          </p:cNvGrpSpPr>
          <p:nvPr/>
        </p:nvGrpSpPr>
        <p:grpSpPr bwMode="auto">
          <a:xfrm>
            <a:off x="304800" y="1480926"/>
            <a:ext cx="8344747" cy="4235662"/>
            <a:chOff x="304800" y="1524000"/>
            <a:chExt cx="8829675" cy="4486275"/>
          </a:xfrm>
        </p:grpSpPr>
        <p:pic>
          <p:nvPicPr>
            <p:cNvPr id="2970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600" y="1524000"/>
              <a:ext cx="3627438" cy="448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2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7050" y="4149725"/>
              <a:ext cx="2257425" cy="117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3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1574800"/>
              <a:ext cx="3581400" cy="4397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2200" y="4114800"/>
              <a:ext cx="1971675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Box 7">
            <a:extLst/>
          </p:cNvPr>
          <p:cNvSpPr txBox="1"/>
          <p:nvPr/>
        </p:nvSpPr>
        <p:spPr>
          <a:xfrm>
            <a:off x="304800" y="5716588"/>
            <a:ext cx="7543800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rgbClr val="080808"/>
                </a:solidFill>
                <a:latin typeface="+mj-lt"/>
              </a:rPr>
              <a:t>Опция Smart Corners разворачивает галсы на повороте так, чтобы они не пересекались.  ОСОБЕННО важно для подсчета объемов.  </a:t>
            </a:r>
            <a:r>
              <a:rPr lang="ru-RU" b="0" i="0" u="none" baseline="0">
                <a:solidFill>
                  <a:srgbClr val="FF0000"/>
                </a:solidFill>
                <a:latin typeface="+mj-lt"/>
              </a:rPr>
              <a:t>НЕ НУЖНО</a:t>
            </a:r>
            <a:r>
              <a:rPr lang="ru-RU" b="0" i="0" u="none" baseline="0">
                <a:solidFill>
                  <a:srgbClr val="080808"/>
                </a:solidFill>
                <a:latin typeface="+mj-lt"/>
              </a:rPr>
              <a:t>, чтобы галсы пересекались.</a:t>
            </a:r>
          </a:p>
        </p:txBody>
      </p:sp>
    </p:spTree>
    <p:extLst>
      <p:ext uri="{BB962C8B-B14F-4D97-AF65-F5344CB8AC3E}">
        <p14:creationId xmlns:p14="http://schemas.microsoft.com/office/powerpoint/2010/main" val="3426181956"/>
      </p:ext>
    </p:extLst>
  </p:cSld>
  <p:clrMapOvr>
    <a:masterClrMapping/>
  </p:clrMapOvr>
  <p:transition spd="slow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2629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ПРОЕКТ КАНАЛА:  Поворотные бассейны</a:t>
            </a:r>
          </a:p>
        </p:txBody>
      </p:sp>
      <p:sp>
        <p:nvSpPr>
          <p:cNvPr id="30723" name="Line 3"/>
          <p:cNvSpPr>
            <a:spLocks noChangeShapeType="1"/>
          </p:cNvSpPr>
          <p:nvPr/>
        </p:nvSpPr>
        <p:spPr bwMode="auto">
          <a:xfrm flipV="1">
            <a:off x="1295400" y="3581400"/>
            <a:ext cx="0" cy="2057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 flipV="1">
            <a:off x="1295400" y="2590800"/>
            <a:ext cx="9144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2209800" y="2590800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 flipH="1" flipV="1">
            <a:off x="685800" y="3962400"/>
            <a:ext cx="609600" cy="457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 flipV="1">
            <a:off x="685800" y="2590800"/>
            <a:ext cx="76200" cy="1371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 flipV="1">
            <a:off x="762000" y="1524000"/>
            <a:ext cx="205740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2819400" y="1524000"/>
            <a:ext cx="60960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1371600" y="5486400"/>
            <a:ext cx="533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LT1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1371600" y="4267200"/>
            <a:ext cx="533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LT2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1371600" y="3581400"/>
            <a:ext cx="533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LT3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2209800" y="2667000"/>
            <a:ext cx="533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LT4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3048000" y="2667000"/>
            <a:ext cx="533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LT5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3581400" y="2667000"/>
            <a:ext cx="533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LT6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838200" y="4343400"/>
            <a:ext cx="533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solidFill>
                  <a:srgbClr val="FF0000"/>
                </a:solidFill>
                <a:latin typeface="Arial" panose="020B0604020202020204" pitchFamily="34" charset="0"/>
              </a:rPr>
              <a:t>TB1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228600" y="3886200"/>
            <a:ext cx="533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solidFill>
                  <a:srgbClr val="FF0000"/>
                </a:solidFill>
                <a:latin typeface="Arial" panose="020B0604020202020204" pitchFamily="34" charset="0"/>
              </a:rPr>
              <a:t>TB2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304800" y="2362200"/>
            <a:ext cx="533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solidFill>
                  <a:srgbClr val="FF0000"/>
                </a:solidFill>
                <a:latin typeface="Arial" panose="020B0604020202020204" pitchFamily="34" charset="0"/>
              </a:rPr>
              <a:t>TB3</a:t>
            </a: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2438400" y="1219200"/>
            <a:ext cx="533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solidFill>
                  <a:srgbClr val="FF0000"/>
                </a:solidFill>
                <a:latin typeface="Arial" panose="020B0604020202020204" pitchFamily="34" charset="0"/>
              </a:rPr>
              <a:t>TB4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3276600" y="2286000"/>
            <a:ext cx="533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solidFill>
                  <a:srgbClr val="FF0000"/>
                </a:solidFill>
                <a:latin typeface="Arial" panose="020B0604020202020204" pitchFamily="34" charset="0"/>
              </a:rPr>
              <a:t>TB5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1752600" y="1990725"/>
            <a:ext cx="143933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>
                <a:latin typeface="Arial" panose="020B0604020202020204" pitchFamily="34" charset="0"/>
              </a:rPr>
              <a:t>Левый поворотный бассейн</a:t>
            </a:r>
          </a:p>
        </p:txBody>
      </p:sp>
      <p:sp>
        <p:nvSpPr>
          <p:cNvPr id="53271" name="Text Box 23">
            <a:extLst/>
          </p:cNvPr>
          <p:cNvSpPr txBox="1">
            <a:spLocks noChangeArrowheads="1"/>
          </p:cNvSpPr>
          <p:nvPr/>
        </p:nvSpPr>
        <p:spPr bwMode="auto">
          <a:xfrm>
            <a:off x="3676650" y="1616075"/>
            <a:ext cx="5486400" cy="401648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Список точек левой подошвы и поворотного бассейна должны содержать одинаковое количество точек от точки, с которой начинается поворотный бассейн.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 списке левой подошвы:</a:t>
            </a:r>
            <a:endParaRPr lang="ru-RU" altLang="en-US" sz="2000" dirty="0">
              <a:solidFill>
                <a:srgbClr val="098DB4"/>
              </a:solidFill>
              <a:latin typeface="+mj-lt"/>
            </a:endParaRP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98DB4"/>
                </a:solidFill>
                <a:latin typeface="+mj-lt"/>
              </a:rPr>
              <a:t>LT1, LT2, LT3, LT4, LT5, LT6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 списке бассейна:</a:t>
            </a:r>
            <a:endParaRPr lang="ru-RU" altLang="en-US" sz="2000" dirty="0">
              <a:solidFill>
                <a:srgbClr val="098DB4"/>
              </a:solidFill>
              <a:latin typeface="+mj-lt"/>
            </a:endParaRP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98DB4"/>
                </a:solidFill>
                <a:latin typeface="+mj-lt"/>
              </a:rPr>
              <a:t>TB1, TB2, TB3, TB4, TB5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Где:</a:t>
            </a:r>
            <a:endParaRPr lang="ru-RU" altLang="en-US" sz="2000" dirty="0">
              <a:solidFill>
                <a:srgbClr val="098DB4"/>
              </a:solidFill>
              <a:latin typeface="+mj-lt"/>
            </a:endParaRP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98DB4"/>
                </a:solidFill>
                <a:latin typeface="+mj-lt"/>
              </a:rPr>
              <a:t>LT2 = TB1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98DB4"/>
                </a:solidFill>
                <a:latin typeface="+mj-lt"/>
              </a:rPr>
              <a:t>LT5 = TB5</a:t>
            </a:r>
          </a:p>
        </p:txBody>
      </p:sp>
    </p:spTree>
    <p:extLst>
      <p:ext uri="{BB962C8B-B14F-4D97-AF65-F5344CB8AC3E}">
        <p14:creationId xmlns:p14="http://schemas.microsoft.com/office/powerpoint/2010/main" val="803143112"/>
      </p:ext>
    </p:extLst>
  </p:cSld>
  <p:clrMapOvr>
    <a:masterClrMapping/>
  </p:clrMapOvr>
  <p:transition spd="slow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 КАНАЛА</a:t>
            </a:r>
          </a:p>
        </p:txBody>
      </p:sp>
      <p:pic>
        <p:nvPicPr>
          <p:cNvPr id="6146" name="Picture 2" descr="C:\Temp\DEF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73192"/>
            <a:ext cx="6670783" cy="374895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1000" y="5265420"/>
            <a:ext cx="8229600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После ввода геометрии канала, ПРОЕКТ КАНАЛА (ПК) создает проектные галсы с поперечным сечением в каждом галсе.</a:t>
            </a:r>
          </a:p>
        </p:txBody>
      </p:sp>
    </p:spTree>
    <p:extLst>
      <p:ext uri="{BB962C8B-B14F-4D97-AF65-F5344CB8AC3E}">
        <p14:creationId xmlns:p14="http://schemas.microsoft.com/office/powerpoint/2010/main" val="102750145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1483"/>
            <a:ext cx="8229600" cy="987701"/>
          </a:xfrm>
        </p:spPr>
        <p:txBody>
          <a:bodyPr/>
          <a:lstStyle/>
          <a:p>
            <a:pPr algn="l" rtl="0"/>
            <a:r>
              <a:rPr lang="ru-RU" sz="3200" b="0" i="0" u="none" baseline="0"/>
              <a:t>ПРОЕКТ КАНАЛА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717041"/>
            <a:ext cx="2514600" cy="584775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X, Y, Z - Пикетаж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2555241"/>
            <a:ext cx="2514600" cy="584775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X – Y – Z - Склон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3393441"/>
            <a:ext cx="2514600" cy="584775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X – Y – Z - Склон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4231641"/>
            <a:ext cx="2514600" cy="553998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1"/>
                </a:solidFill>
              </a:rPr>
              <a:t>Левый поворотный бассейн</a:t>
            </a:r>
          </a:p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X – Y – Z - Склон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4993641"/>
            <a:ext cx="2590800" cy="769441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1"/>
                </a:solidFill>
              </a:rPr>
              <a:t>Точки правого поворотного бассейна</a:t>
            </a:r>
          </a:p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X – Y – Z - Склон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733800" y="2841753"/>
            <a:ext cx="3962400" cy="1752600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1" i="0" u="sng" baseline="0"/>
              <a:t>Общий</a:t>
            </a:r>
          </a:p>
          <a:p>
            <a:pPr algn="l" rtl="0"/>
            <a:r>
              <a:rPr lang="ru-RU" sz="1400" b="1" i="0" u="none" baseline="0"/>
              <a:t>Величина Z на бровке канала (Л/П)</a:t>
            </a:r>
          </a:p>
          <a:p>
            <a:pPr algn="l" rtl="0"/>
            <a:r>
              <a:rPr lang="ru-RU" sz="1400" b="1" i="0" u="none" baseline="0"/>
              <a:t>Расстояние расширения (Л/П) за бровки</a:t>
            </a:r>
          </a:p>
          <a:p>
            <a:pPr algn="l" rtl="0"/>
            <a:r>
              <a:rPr lang="ru-RU" sz="1400" b="1" i="0" u="none" baseline="0"/>
              <a:t>Шаг между запланированными галсами</a:t>
            </a:r>
          </a:p>
          <a:p>
            <a:pPr algn="l" rtl="0"/>
            <a:r>
              <a:rPr lang="ru-RU" sz="1400" b="1" i="0" u="none" baseline="0"/>
              <a:t>Схема наименования</a:t>
            </a:r>
          </a:p>
          <a:p>
            <a:pPr algn="l" rtl="0"/>
            <a:r>
              <a:rPr lang="ru-RU" sz="1400" b="1" i="0" u="none" baseline="0"/>
              <a:t>«умные углы» (Да/Нет)</a:t>
            </a:r>
          </a:p>
        </p:txBody>
      </p:sp>
      <p:cxnSp>
        <p:nvCxnSpPr>
          <p:cNvPr id="11" name="Straight Arrow Connector 10"/>
          <p:cNvCxnSpPr>
            <a:stCxn id="6" idx="3"/>
            <a:endCxn id="9" idx="1"/>
          </p:cNvCxnSpPr>
          <p:nvPr/>
        </p:nvCxnSpPr>
        <p:spPr>
          <a:xfrm>
            <a:off x="2895600" y="3685829"/>
            <a:ext cx="838200" cy="3222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4" idx="3"/>
            <a:endCxn id="9" idx="1"/>
          </p:cNvCxnSpPr>
          <p:nvPr/>
        </p:nvCxnSpPr>
        <p:spPr>
          <a:xfrm>
            <a:off x="2895600" y="2009429"/>
            <a:ext cx="838200" cy="170862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5" idx="3"/>
            <a:endCxn id="9" idx="1"/>
          </p:cNvCxnSpPr>
          <p:nvPr/>
        </p:nvCxnSpPr>
        <p:spPr>
          <a:xfrm>
            <a:off x="2895600" y="2847629"/>
            <a:ext cx="838200" cy="87042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7" idx="3"/>
            <a:endCxn id="9" idx="1"/>
          </p:cNvCxnSpPr>
          <p:nvPr/>
        </p:nvCxnSpPr>
        <p:spPr>
          <a:xfrm flipV="1">
            <a:off x="2895600" y="3718053"/>
            <a:ext cx="838200" cy="790587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8" idx="3"/>
            <a:endCxn id="9" idx="1"/>
          </p:cNvCxnSpPr>
          <p:nvPr/>
        </p:nvCxnSpPr>
        <p:spPr>
          <a:xfrm flipV="1">
            <a:off x="2895600" y="3718053"/>
            <a:ext cx="838200" cy="1660309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4343400" y="5298441"/>
            <a:ext cx="2743200" cy="1295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1" i="0" u="sng" baseline="0"/>
              <a:t>Сохранено:</a:t>
            </a:r>
          </a:p>
          <a:p>
            <a:pPr algn="ctr" rtl="0"/>
            <a:r>
              <a:rPr lang="ru-RU" sz="1400" b="1" i="0" u="none" baseline="0"/>
              <a:t>Файл запланированных галсов (*.LNW)</a:t>
            </a:r>
          </a:p>
          <a:p>
            <a:pPr algn="ctr" rtl="0"/>
            <a:r>
              <a:rPr lang="ru-RU" sz="1400" b="1" i="0" u="none" baseline="0"/>
              <a:t>Файл плана канала (*.PLN)</a:t>
            </a:r>
          </a:p>
        </p:txBody>
      </p:sp>
      <p:cxnSp>
        <p:nvCxnSpPr>
          <p:cNvPr id="22" name="Straight Arrow Connector 21"/>
          <p:cNvCxnSpPr>
            <a:stCxn id="9" idx="2"/>
            <a:endCxn id="20" idx="0"/>
          </p:cNvCxnSpPr>
          <p:nvPr/>
        </p:nvCxnSpPr>
        <p:spPr>
          <a:xfrm rot="5400000">
            <a:off x="5362956" y="4946397"/>
            <a:ext cx="70408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304800" y="1128900"/>
            <a:ext cx="1757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 требуется</a:t>
            </a:r>
          </a:p>
        </p:txBody>
      </p:sp>
    </p:spTree>
    <p:extLst>
      <p:ext uri="{BB962C8B-B14F-4D97-AF65-F5344CB8AC3E}">
        <p14:creationId xmlns:p14="http://schemas.microsoft.com/office/powerpoint/2010/main" val="96937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53198"/>
            <a:ext cx="629412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 КАНАЛА:  Пример №1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089802"/>
            <a:ext cx="29718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1000Y  25Z  CH=0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2000Y  25Z  CH=1000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3000Y  25Z  CH=2414.21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4000Y  25Z  CH=3414.21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392984"/>
            <a:ext cx="29718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699662"/>
            <a:ext cx="29718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4998720"/>
            <a:ext cx="2971800" cy="144655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Общий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TOB(L/R)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Расширение (Л/П)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Шаг = 50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Формат Названия = 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Умные Углы = Нет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524000"/>
            <a:ext cx="3667637" cy="279121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665220" y="4648200"/>
            <a:ext cx="4572000" cy="147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умные углы отключены, все галсы будут перпендикулярны осевой линии.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Пересекающиеся запланированные галсы </a:t>
            </a:r>
            <a:r>
              <a:rPr lang="ru-RU" b="0" i="0" u="none" baseline="0">
                <a:solidFill>
                  <a:srgbClr val="FF0000"/>
                </a:solidFill>
              </a:rPr>
              <a:t>не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рекомендуются при подсчете объемов.</a:t>
            </a:r>
          </a:p>
        </p:txBody>
      </p:sp>
    </p:spTree>
    <p:extLst>
      <p:ext uri="{BB962C8B-B14F-4D97-AF65-F5344CB8AC3E}">
        <p14:creationId xmlns:p14="http://schemas.microsoft.com/office/powerpoint/2010/main" val="12755390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" y="-3126"/>
            <a:ext cx="657606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 КАНАЛА:  Пример №1А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139874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1000Y  25Z  CH=00+00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2000Y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3000Y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4000Y  25Z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436316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732758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5029200"/>
            <a:ext cx="2743200" cy="144655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Общий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TOB(L/R)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Расширение (Л/П)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Шаг = 50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Формат Названия = 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Умные Углы = Да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67200" y="1544244"/>
            <a:ext cx="3667637" cy="275072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733800" y="4648200"/>
            <a:ext cx="4572000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умные углы включены, галсы, которые бы пересеклись, теперь пропорционально расположены в районе поворота канала.</a:t>
            </a:r>
          </a:p>
        </p:txBody>
      </p:sp>
    </p:spTree>
    <p:extLst>
      <p:ext uri="{BB962C8B-B14F-4D97-AF65-F5344CB8AC3E}">
        <p14:creationId xmlns:p14="http://schemas.microsoft.com/office/powerpoint/2010/main" val="13355847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22860"/>
            <a:ext cx="702564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 КАНАЛА:  Пример №1В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120140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1000Y  25Z  CH=00+00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2000Y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3000Y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4000Y  25Z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423160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726180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5029200"/>
            <a:ext cx="2743200" cy="144655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Общий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TOB(L/R) = -5.0/0.0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Расширение (Л/П)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Шаг = 50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Формат Названия = 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Умные Углы = Да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57050" y="1735693"/>
            <a:ext cx="5696450" cy="304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38500" y="5120640"/>
            <a:ext cx="5715000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 можете указать, на каком уровне Z расположить бровку (левую и правую).  Можно иметь разные уровни на левой и правой стороне.</a:t>
            </a:r>
          </a:p>
        </p:txBody>
      </p:sp>
    </p:spTree>
    <p:extLst>
      <p:ext uri="{BB962C8B-B14F-4D97-AF65-F5344CB8AC3E}">
        <p14:creationId xmlns:p14="http://schemas.microsoft.com/office/powerpoint/2010/main" val="1522996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Измерение глубин и уровней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88"/>
          <a:stretch/>
        </p:blipFill>
        <p:spPr>
          <a:xfrm>
            <a:off x="0" y="1510452"/>
            <a:ext cx="9144000" cy="48024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2580" y="1418912"/>
            <a:ext cx="6519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Картированную глубину составляют множество составляющих.</a:t>
            </a:r>
          </a:p>
        </p:txBody>
      </p:sp>
    </p:spTree>
    <p:extLst>
      <p:ext uri="{BB962C8B-B14F-4D97-AF65-F5344CB8AC3E}">
        <p14:creationId xmlns:p14="http://schemas.microsoft.com/office/powerpoint/2010/main" val="266202276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8579"/>
            <a:ext cx="679704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 КАНАЛА:  Пример №1С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143000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1000Y  25Z  CH=00+00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2000Y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3000Y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4000Y  25Z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447984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738592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5029200"/>
            <a:ext cx="2743200" cy="144655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Общий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TOB(L/R) = -5.0/0.0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Расширение (Л/П) = </a:t>
            </a:r>
            <a:r>
              <a:rPr lang="ru-RU" sz="1400" b="1" i="0" u="none" baseline="0">
                <a:solidFill>
                  <a:srgbClr val="FFFF00"/>
                </a:solidFill>
              </a:rPr>
              <a:t>50.0/50.0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Шаг = 50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Формат Названия = 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Умные Углы = Да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4190" y="1550952"/>
            <a:ext cx="5696450" cy="302516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133475" y="4576121"/>
            <a:ext cx="5897880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Расстояние расширения (лево / право) создает плоский участок наружу от точки бровки.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Сделано специально, чтобы дать больше времени драйверу закрепиться на запланированном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галсе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Большинство не любят и не используют.</a:t>
            </a:r>
          </a:p>
        </p:txBody>
      </p:sp>
    </p:spTree>
    <p:extLst>
      <p:ext uri="{BB962C8B-B14F-4D97-AF65-F5344CB8AC3E}">
        <p14:creationId xmlns:p14="http://schemas.microsoft.com/office/powerpoint/2010/main" val="421156873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21920"/>
            <a:ext cx="9144000" cy="762000"/>
          </a:xfrm>
        </p:spPr>
        <p:txBody>
          <a:bodyPr/>
          <a:lstStyle/>
          <a:p>
            <a:pPr algn="l" rtl="0"/>
            <a:r>
              <a:rPr lang="ru-RU" b="0" i="0" u="none" baseline="0"/>
              <a:t>Изменения в пикетаже ПК:  Пример №1D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202188"/>
            <a:ext cx="2935082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1000Y  25Z  CH=0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2000Y  25Z  CH=2000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3000Y  25Z  CH=3414.21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4000Y  25Z  CH=4414.21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490788"/>
            <a:ext cx="2935082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759994"/>
            <a:ext cx="2935082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5036820"/>
            <a:ext cx="2935082" cy="144655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Общий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TOB(L/R)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Расширение (Л/П)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Шаг = 50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Формат Названия = 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Умные Углы = Нет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867296" y="1521899"/>
            <a:ext cx="3920343" cy="316888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14202" y="4852154"/>
            <a:ext cx="5286898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Пикетаж на второй точке должен быть 1000, но мы указали 2000.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ПК создает галс 10+00 и еще один галс 20+00 в том же месте.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записать их оба (и смутить промерную группу) или удалить один из них.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 повлияет на объемы.</a:t>
            </a:r>
          </a:p>
        </p:txBody>
      </p:sp>
    </p:spTree>
    <p:extLst>
      <p:ext uri="{BB962C8B-B14F-4D97-AF65-F5344CB8AC3E}">
        <p14:creationId xmlns:p14="http://schemas.microsoft.com/office/powerpoint/2010/main" val="353504553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40" y="99060"/>
            <a:ext cx="7162800" cy="838200"/>
          </a:xfrm>
        </p:spPr>
        <p:txBody>
          <a:bodyPr/>
          <a:lstStyle/>
          <a:p>
            <a:pPr algn="l" rtl="0"/>
            <a:r>
              <a:rPr lang="ru-RU" b="0" i="0" u="none" baseline="0"/>
              <a:t>Изменения глубины канала</a:t>
            </a:r>
          </a:p>
        </p:txBody>
      </p:sp>
      <p:pic>
        <p:nvPicPr>
          <p:cNvPr id="9218" name="Picture 2" descr="C:\Temp\DEF7.png"/>
          <p:cNvPicPr>
            <a:picLocks noChangeAspect="1" noChangeArrowheads="1"/>
          </p:cNvPicPr>
          <p:nvPr/>
        </p:nvPicPr>
        <p:blipFill rotWithShape="1">
          <a:blip r:embed="rId2" cstate="print"/>
          <a:srcRect r="14927"/>
          <a:stretch/>
        </p:blipFill>
        <p:spPr bwMode="auto">
          <a:xfrm>
            <a:off x="5196840" y="1615440"/>
            <a:ext cx="3760427" cy="447737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20040" y="1367195"/>
            <a:ext cx="4876800" cy="2031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Следует создать точки на осевой линии, левой и правой подошвах в каждом месте изменения глубины. 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Чтобы получить оптимальный результат объемов, следует также создать запланированный галс в каждой точке осевой линии.</a:t>
            </a:r>
          </a:p>
        </p:txBody>
      </p:sp>
      <p:pic>
        <p:nvPicPr>
          <p:cNvPr id="9219" name="Picture 3" descr="C:\Temp\DEF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" y="3611644"/>
            <a:ext cx="3180690" cy="270533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1545753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99477"/>
            <a:ext cx="9144000" cy="7620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Изменения глубины канала:  Пример №1E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7180" y="1318260"/>
            <a:ext cx="2971800" cy="166199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Точки на осевой</a:t>
            </a:r>
          </a:p>
          <a:p>
            <a:pPr algn="l" rtl="0"/>
            <a:r>
              <a:rPr lang="ru-RU" sz="1400" b="1" i="0" u="none" baseline="0"/>
              <a:t>1000X   1000Y  25Z  Пикетаж=0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1000X   1470Y  25Z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1000X   1480Y  20Z</a:t>
            </a:r>
          </a:p>
          <a:p>
            <a:pPr algn="l" rtl="0"/>
            <a:r>
              <a:rPr lang="ru-RU" sz="1400" b="1" i="0" u="none" baseline="0"/>
              <a:t>1000X   2000Y  20Z</a:t>
            </a:r>
          </a:p>
          <a:p>
            <a:pPr algn="l" rtl="0"/>
            <a:r>
              <a:rPr lang="ru-RU" sz="1400" b="1" i="0" u="none" baseline="0"/>
              <a:t>2000X   3000Y  20Z</a:t>
            </a:r>
          </a:p>
          <a:p>
            <a:pPr algn="l" rtl="0"/>
            <a:r>
              <a:rPr lang="ru-RU" sz="1400" b="1" i="0" u="none" baseline="0"/>
              <a:t>2000X   4000Y  20Z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7180" y="3131820"/>
            <a:ext cx="2971800" cy="166199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Линия левой бровки</a:t>
            </a:r>
          </a:p>
          <a:p>
            <a:pPr algn="l" rtl="0"/>
            <a:r>
              <a:rPr lang="ru-RU" sz="1400" b="1" i="0" u="none" baseline="0"/>
              <a:t>850X  1000Y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850X  1470Y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850X  1480Y</a:t>
            </a:r>
          </a:p>
          <a:p>
            <a:pPr algn="l" rtl="0"/>
            <a:r>
              <a:rPr lang="ru-RU" sz="1400" b="1" i="0" u="none" baseline="0"/>
              <a:t>850X  2062.13Y</a:t>
            </a:r>
          </a:p>
          <a:p>
            <a:pPr algn="l" rtl="0"/>
            <a:r>
              <a:rPr lang="ru-RU" sz="1400" b="1" i="0" u="none" baseline="0"/>
              <a:t>1850X  3062.13Y</a:t>
            </a:r>
          </a:p>
          <a:p>
            <a:pPr algn="l" rtl="0"/>
            <a:r>
              <a:rPr lang="ru-RU" sz="1400" b="1" i="0" u="none" baseline="0"/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7180" y="4945378"/>
            <a:ext cx="2971800" cy="166199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Линия правой бровки</a:t>
            </a:r>
          </a:p>
          <a:p>
            <a:pPr algn="l" rtl="0"/>
            <a:r>
              <a:rPr lang="ru-RU" sz="1400" b="1" i="0" u="none" baseline="0"/>
              <a:t>1150X  1000Y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1150X  1470Y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1150X  1480Y</a:t>
            </a:r>
          </a:p>
          <a:p>
            <a:pPr algn="l" rtl="0"/>
            <a:r>
              <a:rPr lang="ru-RU" sz="1400" b="1" i="0" u="none" baseline="0"/>
              <a:t>1150X  2062.13Y</a:t>
            </a:r>
          </a:p>
          <a:p>
            <a:pPr algn="l" rtl="0"/>
            <a:r>
              <a:rPr lang="ru-RU" sz="1400" b="1" i="0" u="none" baseline="0"/>
              <a:t>2150X  3062.13Y</a:t>
            </a:r>
          </a:p>
          <a:p>
            <a:pPr algn="l" rtl="0"/>
            <a:r>
              <a:rPr lang="ru-RU" sz="1400" b="1" i="0" u="none" baseline="0"/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96640" y="4945379"/>
            <a:ext cx="3820160" cy="1661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/>
              <a:t>Общий</a:t>
            </a:r>
          </a:p>
          <a:p>
            <a:pPr algn="l" rtl="0"/>
            <a:r>
              <a:rPr lang="ru-RU" sz="1400" b="1" i="0" u="none" baseline="0" dirty="0"/>
              <a:t>TOB(L/R) = -5.0/0.0</a:t>
            </a:r>
          </a:p>
          <a:p>
            <a:pPr algn="l" rtl="0"/>
            <a:r>
              <a:rPr lang="ru-RU" sz="1400" b="1" i="0" u="none" baseline="0" dirty="0"/>
              <a:t>Расширение (Л/П) = 50.0/50.0</a:t>
            </a:r>
          </a:p>
          <a:p>
            <a:pPr algn="l" rtl="0"/>
            <a:r>
              <a:rPr lang="ru-RU" sz="1400" b="1" i="0" u="none" baseline="0" dirty="0"/>
              <a:t>Шаг = 50</a:t>
            </a:r>
          </a:p>
          <a:p>
            <a:pPr algn="l" rtl="0"/>
            <a:r>
              <a:rPr lang="ru-RU" sz="1400" b="1" i="0" u="none" baseline="0" dirty="0"/>
              <a:t>Формат Названия = 00+00</a:t>
            </a:r>
          </a:p>
          <a:p>
            <a:pPr algn="l" rtl="0"/>
            <a:r>
              <a:rPr lang="ru-RU" sz="1400" b="1" i="0" u="none" baseline="0" dirty="0">
                <a:solidFill>
                  <a:schemeClr val="bg2"/>
                </a:solidFill>
              </a:rPr>
              <a:t>Создать Профиль в каждом углу = Да</a:t>
            </a:r>
          </a:p>
          <a:p>
            <a:pPr algn="l" rtl="0"/>
            <a:r>
              <a:rPr lang="ru-RU" sz="1400" b="1" i="0" u="none" baseline="0" dirty="0"/>
              <a:t>Умные Углы = Да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596640" y="1491413"/>
            <a:ext cx="4366260" cy="3302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893402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ПК:  Пример №1F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7471" y="5386614"/>
            <a:ext cx="4089061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Поздравляем!  Вы только что создали 5150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галсов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за 1 минуту.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1342 мили съемки...</a:t>
            </a:r>
          </a:p>
        </p:txBody>
      </p:sp>
      <p:pic>
        <p:nvPicPr>
          <p:cNvPr id="10242" name="Picture 2" descr="C:\Temp\DEF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2440" y="1833880"/>
            <a:ext cx="4711131" cy="3276600"/>
          </a:xfrm>
          <a:prstGeom prst="rect">
            <a:avLst/>
          </a:prstGeom>
          <a:noFill/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825505"/>
              </p:ext>
            </p:extLst>
          </p:nvPr>
        </p:nvGraphicFramePr>
        <p:xfrm>
          <a:off x="243840" y="1110827"/>
          <a:ext cx="4191000" cy="41884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48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42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3246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 dirty="0"/>
                        <a:t>Программа: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ПРОЕКТ КАНАЛА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Файл плана канала: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CDE.PLN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Сохранить В LNW: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CDE.LNW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Бровка канала (Л/П)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-5. / -5.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Расширение галса (Л/П)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100. / 100.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 err="1"/>
                        <a:t>Межгалсовое</a:t>
                      </a:r>
                      <a:r>
                        <a:rPr lang="ru-RU" sz="1400" b="0" i="0" u="none" baseline="0" dirty="0"/>
                        <a:t> Расстояние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Формат наименования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0+000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Создать профили в углах: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«умные углы»: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40580" y="5410200"/>
            <a:ext cx="450342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сделать то же в ПРОЕКТЕ СЛОЖНОЙ АКВАТОРИИ!</a:t>
            </a:r>
          </a:p>
        </p:txBody>
      </p:sp>
    </p:spTree>
    <p:extLst>
      <p:ext uri="{BB962C8B-B14F-4D97-AF65-F5344CB8AC3E}">
        <p14:creationId xmlns:p14="http://schemas.microsoft.com/office/powerpoint/2010/main" val="78687593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/>
              <a:t>Работа ПРОЕКТ КАНАЛА внутри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866900"/>
            <a:ext cx="5113020" cy="1089660"/>
          </a:xfrm>
        </p:spPr>
        <p:txBody>
          <a:bodyPr>
            <a:normAutofit lnSpcReduction="10000"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Все функции ПК внедрены в ПСА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 создания запланированных галсов in ACD, вам следует конвертировать данные PLN в 3D канал!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7360" y="1866900"/>
            <a:ext cx="3352800" cy="4141237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347472" y="3139440"/>
          <a:ext cx="4876800" cy="3327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05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71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ADV. ПРОЕКТ КАНАЛА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Открыть Файл (*.PLN)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CDE.PLN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Вкладыш PLN: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Бровка канала: -5 / -5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Расширение:   100. / 100.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Создать 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Вкладыш Centerline: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Шаг: 100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Формат Названия:  0+000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Добавить галсы на осевой: Да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«умные углы»: Да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Создать LNW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47472" y="1243177"/>
            <a:ext cx="355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ПРОЕКТ СЛОЖНОЙ АКВАТОРИИ</a:t>
            </a:r>
          </a:p>
        </p:txBody>
      </p:sp>
    </p:spTree>
    <p:extLst>
      <p:ext uri="{BB962C8B-B14F-4D97-AF65-F5344CB8AC3E}">
        <p14:creationId xmlns:p14="http://schemas.microsoft.com/office/powerpoint/2010/main" val="411861042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Поворотные бассейны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787314"/>
            <a:ext cx="4808220" cy="4525963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Бассейн Поворота: Участок на стороне основного канала, </a:t>
            </a:r>
            <a:r>
              <a:rPr lang="ru-RU" sz="2400" b="0" i="0" u="none" baseline="0">
                <a:solidFill>
                  <a:schemeClr val="bg2"/>
                </a:solidFill>
              </a:rPr>
              <a:t>имеющий отличную от основного канала глубину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Поворотные бассейны должны начинаться и заканчиваться в точках, составляющих линии левой и правой подошв.</a:t>
            </a:r>
          </a:p>
        </p:txBody>
      </p:sp>
      <p:pic>
        <p:nvPicPr>
          <p:cNvPr id="1026" name="Picture 2" descr="C:\Temp\CD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1207" y="1787314"/>
            <a:ext cx="3534269" cy="3324689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4388412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Пример №1-G - Добавить поворотный бассейн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3860" y="1615440"/>
            <a:ext cx="2743200" cy="2308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Левый поворотный бассейн = 20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850x  1700y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385x  2235y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580x  2680y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1390x  2600y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Переход склона 1:1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3860" y="4739390"/>
            <a:ext cx="5257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Подсказки: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1:  Вставьте точки окончания в список левой подошвы.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2:  Добавить точки в список левого бассейна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3:  Создать ваши запланированные галсы.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4:  Сохраните Ваши данные.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111204"/>
              </p:ext>
            </p:extLst>
          </p:nvPr>
        </p:nvGraphicFramePr>
        <p:xfrm>
          <a:off x="4220633" y="1625600"/>
          <a:ext cx="4191000" cy="3591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48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42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ПРОЕКТ КАНАЛА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Задача: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Добавить поворотный бассейн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Save to PLN: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DEFTB.PLN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Сохранить В LNW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DEFTB.LNW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Расширение галса (Л/П)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0. / 0.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Бровка канала (Л/П)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0. / 0.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Шаг: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«умные углы»: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58769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"/>
            <a:ext cx="6705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№ 1-G Как это должно выглядеть...</a:t>
            </a:r>
          </a:p>
        </p:txBody>
      </p:sp>
      <p:pic>
        <p:nvPicPr>
          <p:cNvPr id="2051" name="Picture 3" descr="C:\Temp\CDE3.png"/>
          <p:cNvPicPr>
            <a:picLocks noChangeAspect="1" noChangeArrowheads="1"/>
          </p:cNvPicPr>
          <p:nvPr/>
        </p:nvPicPr>
        <p:blipFill rotWithShape="1">
          <a:blip r:embed="rId2" cstate="print"/>
          <a:srcRect l="2387" t="502" r="-1" b="2287"/>
          <a:stretch/>
        </p:blipFill>
        <p:spPr bwMode="auto">
          <a:xfrm rot="5400000">
            <a:off x="2166649" y="-499064"/>
            <a:ext cx="1543233" cy="485784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499866" y="2819400"/>
            <a:ext cx="8145012" cy="3305637"/>
            <a:chOff x="457200" y="3200400"/>
            <a:chExt cx="8145012" cy="3305637"/>
          </a:xfrm>
        </p:grpSpPr>
        <p:pic>
          <p:nvPicPr>
            <p:cNvPr id="2050" name="Picture 2" descr="C:\Temp\cde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" y="3200400"/>
              <a:ext cx="8145012" cy="330563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3581400" y="4267200"/>
              <a:ext cx="1828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400" b="1" i="0" u="none" baseline="0"/>
                <a:t>Поворотные бассейны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257800" y="4038600"/>
              <a:ext cx="2286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rgbClr val="FF0000"/>
                  </a:solidFill>
                </a:rPr>
                <a:t>Склон 1:3 канала справа и слева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28800" y="5257800"/>
              <a:ext cx="21336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rgbClr val="FF0000"/>
                  </a:solidFill>
                </a:rPr>
                <a:t>Склон 1:1 при переходе в поворотный бассейн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V="1">
              <a:off x="3429000" y="4800600"/>
              <a:ext cx="533400" cy="3810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stCxn id="7" idx="1"/>
            </p:cNvCxnSpPr>
            <p:nvPr/>
          </p:nvCxnSpPr>
          <p:spPr>
            <a:xfrm rot="10800000">
              <a:off x="4800600" y="4191000"/>
              <a:ext cx="457200" cy="17076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rot="5400000">
              <a:off x="5448300" y="4914900"/>
              <a:ext cx="685800" cy="3048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rot="16200000" flipH="1">
              <a:off x="6172200" y="5029200"/>
              <a:ext cx="838200" cy="3810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rot="10800000" flipV="1">
              <a:off x="4572000" y="4724400"/>
              <a:ext cx="990600" cy="7620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944677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/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ru-RU" sz="3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DXF/DGN TO LNW</a:t>
            </a:r>
          </a:p>
        </p:txBody>
      </p:sp>
      <p:sp>
        <p:nvSpPr>
          <p:cNvPr id="32771" name="Subtitle 5"/>
          <p:cNvSpPr>
            <a:spLocks noGrp="1"/>
          </p:cNvSpPr>
          <p:nvPr>
            <p:ph type="subTitle" idx="4294967295"/>
          </p:nvPr>
        </p:nvSpPr>
        <p:spPr>
          <a:xfrm>
            <a:off x="347472" y="3419475"/>
            <a:ext cx="8229600" cy="457200"/>
          </a:xfrm>
        </p:spPr>
        <p:txBody>
          <a:bodyPr/>
          <a:lstStyle/>
          <a:p>
            <a:pPr algn="l" rtl="0" eaLnBrk="1" hangingPunct="1">
              <a:spcAft>
                <a:spcPct val="0"/>
              </a:spcAft>
            </a:pPr>
            <a:r>
              <a:rPr lang="ru-RU" b="0" i="0" u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Импорт полилиний файла DXF в 2-D и 3-D галсы LNW</a:t>
            </a:r>
          </a:p>
        </p:txBody>
      </p:sp>
    </p:spTree>
    <p:extLst>
      <p:ext uri="{BB962C8B-B14F-4D97-AF65-F5344CB8AC3E}">
        <p14:creationId xmlns:p14="http://schemas.microsoft.com/office/powerpoint/2010/main" val="24279058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Понимание структуры проектов в HYPACK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28710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Что для этого требуется</a:t>
            </a:r>
          </a:p>
        </p:txBody>
      </p:sp>
      <p:sp>
        <p:nvSpPr>
          <p:cNvPr id="57347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15900" y="1466850"/>
            <a:ext cx="3505200" cy="4267200"/>
          </a:xfrm>
        </p:spPr>
        <p:txBody>
          <a:bodyPr/>
          <a:lstStyle/>
          <a:p>
            <a:pPr algn="l" rtl="0" eaLnBrk="1" hangingPunct="1">
              <a:spcAft>
                <a:spcPct val="0"/>
              </a:spcAft>
              <a:buClr>
                <a:schemeClr val="tx1"/>
              </a:buClr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Импорт 2-мерных галсов</a:t>
            </a:r>
          </a:p>
          <a:p>
            <a:pPr algn="l" rtl="0" eaLnBrk="1" hangingPunct="1">
              <a:spcAft>
                <a:spcPct val="0"/>
              </a:spcAft>
              <a:buClr>
                <a:schemeClr val="tx1"/>
              </a:buClr>
              <a:defRPr/>
            </a:pPr>
            <a:endParaRPr lang="ru-RU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6913" lvl="1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Файл DXF с галсами в определенном слое.</a:t>
            </a:r>
          </a:p>
          <a:p>
            <a:pPr marL="354013" lvl="1" indent="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None/>
              <a:defRPr/>
            </a:pPr>
            <a:endParaRPr lang="ru-RU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5988" lvl="2" indent="-285750" algn="l" rtl="0" eaLnBrk="1" hangingPunct="1"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Галсы должны быть двухмерными.</a:t>
            </a:r>
          </a:p>
          <a:p>
            <a:pPr marL="915988" lvl="2" indent="-285750" algn="l" rtl="0" eaLnBrk="1" hangingPunct="1"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Только две точки на галсе.</a:t>
            </a:r>
          </a:p>
          <a:p>
            <a:pPr marL="630238" lvl="2" indent="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Lucida Grande"/>
              <a:buNone/>
              <a:defRPr/>
            </a:pPr>
            <a:endParaRPr lang="ru-RU" altLang="en-US" sz="1600" dirty="0">
              <a:solidFill>
                <a:srgbClr val="098DB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6913" lvl="1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 XY в файле DXF должна совпадать с проекцией в HYPACK®.</a:t>
            </a:r>
          </a:p>
        </p:txBody>
      </p:sp>
      <p:sp>
        <p:nvSpPr>
          <p:cNvPr id="140292" name="Rectangle 4">
            <a:extLst/>
          </p:cNvPr>
          <p:cNvSpPr>
            <a:spLocks noChangeArrowheads="1"/>
          </p:cNvSpPr>
          <p:nvPr/>
        </p:nvSpPr>
        <p:spPr bwMode="auto">
          <a:xfrm>
            <a:off x="3721100" y="1419225"/>
            <a:ext cx="5257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rtl="0" eaLnBrk="1" hangingPunct="1">
              <a:spcBef>
                <a:spcPct val="20000"/>
              </a:spcBef>
              <a:buClr>
                <a:schemeClr val="tx1"/>
              </a:buClr>
              <a:buSzPct val="70000"/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Импорт 3-мерных галсов (только DXF)</a:t>
            </a:r>
          </a:p>
          <a:p>
            <a:pPr algn="l" rtl="0" eaLnBrk="1" hangingPunct="1">
              <a:spcBef>
                <a:spcPct val="20000"/>
              </a:spcBef>
              <a:buClr>
                <a:schemeClr val="tx1"/>
              </a:buClr>
              <a:buSzPct val="70000"/>
              <a:defRPr/>
            </a:pPr>
            <a:endParaRPr lang="ru-RU" sz="1600" b="1" dirty="0">
              <a:latin typeface="+mn-lt"/>
            </a:endParaRPr>
          </a:p>
          <a:p>
            <a:pPr marL="800100" lvl="1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Файл DXF с: </a:t>
            </a:r>
          </a:p>
          <a:p>
            <a:pPr marL="1200150" lvl="2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Галсами (полилинии 2D или 3D) в отдельном слое.</a:t>
            </a:r>
          </a:p>
          <a:p>
            <a:pPr marL="1200150" lvl="2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Осью канала  (3D) в отдельном слое.</a:t>
            </a:r>
          </a:p>
          <a:p>
            <a:pPr marL="1200150" lvl="2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Линией левой подошвы (3D) в отдельном слое.</a:t>
            </a:r>
          </a:p>
          <a:p>
            <a:pPr marL="1200150" lvl="2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Линией левой бровки (3D) в отдельном слое.</a:t>
            </a:r>
          </a:p>
          <a:p>
            <a:pPr marL="1200150" lvl="2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Линией правой подошвы(3D) в отдельном слое.</a:t>
            </a:r>
          </a:p>
          <a:p>
            <a:pPr marL="1200150" lvl="2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Линией левой бровки (3D) в отдельном слое.</a:t>
            </a:r>
          </a:p>
        </p:txBody>
      </p:sp>
    </p:spTree>
    <p:extLst>
      <p:ext uri="{BB962C8B-B14F-4D97-AF65-F5344CB8AC3E}">
        <p14:creationId xmlns:p14="http://schemas.microsoft.com/office/powerpoint/2010/main" val="1606198818"/>
      </p:ext>
    </p:extLst>
  </p:cSld>
  <p:clrMapOvr>
    <a:masterClrMapping/>
  </p:clrMapOvr>
  <p:transition spd="slow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DXF TO LNW  Пример 2D</a:t>
            </a:r>
          </a:p>
        </p:txBody>
      </p:sp>
      <p:pic>
        <p:nvPicPr>
          <p:cNvPr id="2" name="2017 Line Editor 2D DXF to LNW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8128000" cy="43180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3194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/>
          </p:cNvPr>
          <p:cNvSpPr/>
          <p:nvPr/>
        </p:nvSpPr>
        <p:spPr>
          <a:xfrm>
            <a:off x="152400" y="1066800"/>
            <a:ext cx="8991600" cy="4953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35843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Правила 3D</a:t>
            </a:r>
          </a:p>
        </p:txBody>
      </p:sp>
      <p:sp>
        <p:nvSpPr>
          <p:cNvPr id="30723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52400" y="1314450"/>
            <a:ext cx="4267200" cy="5143500"/>
          </a:xfrm>
        </p:spPr>
        <p:txBody>
          <a:bodyPr rtlCol="0">
            <a:normAutofit fontScale="77500" lnSpcReduction="20000"/>
          </a:bodyPr>
          <a:lstStyle/>
          <a:p>
            <a:pPr marL="381000" indent="-3810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Линии 3D содержат информацию о шаблоне разреза.</a:t>
            </a:r>
          </a:p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81000" indent="-3810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В вашем файле DXF:</a:t>
            </a:r>
          </a:p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–"/>
              <a:defRPr/>
            </a:pPr>
            <a:r>
              <a:rPr lang="ru-RU" sz="2400" b="0" i="0" u="none" baseline="0">
                <a:solidFill>
                  <a:srgbClr val="098DB4"/>
                </a:solidFill>
              </a:rPr>
              <a:t>Создайте отдельные полилинии в отдельных слоях для:</a:t>
            </a:r>
          </a:p>
          <a:p>
            <a:pPr marL="457200" lvl="1" indent="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None/>
              <a:defRPr/>
            </a:pPr>
            <a:endParaRPr lang="ru-RU" dirty="0">
              <a:solidFill>
                <a:srgbClr val="098DB4"/>
              </a:solidFill>
            </a:endParaRPr>
          </a:p>
          <a:p>
            <a:pPr marL="1219200" lvl="2" indent="-3048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9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Галсов (2-D)</a:t>
            </a:r>
          </a:p>
          <a:p>
            <a:pPr marL="1219200" lvl="2" indent="-3048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9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Левой бровки (3-D)</a:t>
            </a:r>
          </a:p>
          <a:p>
            <a:pPr marL="1219200" lvl="2" indent="-3048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9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Левой подошвы (3-D)</a:t>
            </a:r>
          </a:p>
          <a:p>
            <a:pPr marL="1219200" lvl="2" indent="-3048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9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Осевой (3-D)</a:t>
            </a:r>
          </a:p>
          <a:p>
            <a:pPr marL="1219200" lvl="2" indent="-3048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9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Правой подошвы (3-D)</a:t>
            </a:r>
          </a:p>
          <a:p>
            <a:pPr marL="1219200" lvl="2" indent="-3048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9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Правой бровки (3-D)</a:t>
            </a:r>
          </a:p>
          <a:p>
            <a:pPr marL="914400" lvl="2" indent="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Lucida Grande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–"/>
              <a:defRPr/>
            </a:pPr>
            <a:r>
              <a:rPr lang="ru-RU" sz="2400" b="0" i="0" u="none" baseline="0">
                <a:solidFill>
                  <a:srgbClr val="098DB4"/>
                </a:solidFill>
              </a:rPr>
              <a:t>Введите глубины положительными Z.</a:t>
            </a:r>
          </a:p>
          <a:p>
            <a:pPr marL="800100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–"/>
              <a:defRPr/>
            </a:pPr>
            <a:r>
              <a:rPr lang="ru-RU" sz="2400" b="0" i="0" u="none" baseline="0">
                <a:solidFill>
                  <a:srgbClr val="098DB4"/>
                </a:solidFill>
              </a:rPr>
              <a:t>Галсы должны пересекать все границы канала!</a:t>
            </a:r>
          </a:p>
          <a:p>
            <a:pPr marL="457200" lvl="1" indent="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None/>
              <a:defRPr/>
            </a:pPr>
            <a:endParaRPr lang="ru-RU" dirty="0">
              <a:solidFill>
                <a:srgbClr val="098DB4"/>
              </a:solidFill>
            </a:endParaRPr>
          </a:p>
          <a:p>
            <a:pPr marL="381000" indent="-3810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Компьютер вычислит пересечение для каждой точки шаблона канала.</a:t>
            </a:r>
          </a:p>
        </p:txBody>
      </p:sp>
      <p:sp>
        <p:nvSpPr>
          <p:cNvPr id="35845" name="Line 4"/>
          <p:cNvSpPr>
            <a:spLocks noChangeShapeType="1"/>
          </p:cNvSpPr>
          <p:nvPr/>
        </p:nvSpPr>
        <p:spPr bwMode="auto">
          <a:xfrm>
            <a:off x="4648200" y="1828800"/>
            <a:ext cx="320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6" name="Line 5"/>
          <p:cNvSpPr>
            <a:spLocks noChangeShapeType="1"/>
          </p:cNvSpPr>
          <p:nvPr/>
        </p:nvSpPr>
        <p:spPr bwMode="auto">
          <a:xfrm>
            <a:off x="4648200" y="2133600"/>
            <a:ext cx="3200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7" name="Line 6"/>
          <p:cNvSpPr>
            <a:spLocks noChangeShapeType="1"/>
          </p:cNvSpPr>
          <p:nvPr/>
        </p:nvSpPr>
        <p:spPr bwMode="auto">
          <a:xfrm>
            <a:off x="4648200" y="2971800"/>
            <a:ext cx="32004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8" name="Line 7"/>
          <p:cNvSpPr>
            <a:spLocks noChangeShapeType="1"/>
          </p:cNvSpPr>
          <p:nvPr/>
        </p:nvSpPr>
        <p:spPr bwMode="auto">
          <a:xfrm>
            <a:off x="4648200" y="3962400"/>
            <a:ext cx="3124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9" name="Line 8"/>
          <p:cNvSpPr>
            <a:spLocks noChangeShapeType="1"/>
          </p:cNvSpPr>
          <p:nvPr/>
        </p:nvSpPr>
        <p:spPr bwMode="auto">
          <a:xfrm>
            <a:off x="4648200" y="4267200"/>
            <a:ext cx="3124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0" name="Text Box 9"/>
          <p:cNvSpPr txBox="1">
            <a:spLocks noChangeArrowheads="1"/>
          </p:cNvSpPr>
          <p:nvPr/>
        </p:nvSpPr>
        <p:spPr bwMode="auto">
          <a:xfrm>
            <a:off x="7924800" y="1676400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200" b="1" i="0" u="none" baseline="0">
                <a:latin typeface="Arial" panose="020B0604020202020204" pitchFamily="34" charset="0"/>
              </a:rPr>
              <a:t>Левая Бровка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ru-RU" sz="1200" b="1" i="0" u="none" baseline="0">
                <a:latin typeface="Arial" panose="020B0604020202020204" pitchFamily="34" charset="0"/>
              </a:rPr>
              <a:t>Левая подошва</a:t>
            </a:r>
          </a:p>
        </p:txBody>
      </p:sp>
      <p:sp>
        <p:nvSpPr>
          <p:cNvPr id="35851" name="Text Box 10"/>
          <p:cNvSpPr txBox="1">
            <a:spLocks noChangeArrowheads="1"/>
          </p:cNvSpPr>
          <p:nvPr/>
        </p:nvSpPr>
        <p:spPr bwMode="auto">
          <a:xfrm>
            <a:off x="7924800" y="3733800"/>
            <a:ext cx="12192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1" i="0" u="none" baseline="0">
                <a:latin typeface="Arial" panose="020B0604020202020204" pitchFamily="34" charset="0"/>
              </a:rPr>
              <a:t>Правая подошва 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ru-RU" sz="1400" b="1" i="0" u="none" baseline="0">
                <a:latin typeface="Arial" panose="020B0604020202020204" pitchFamily="34" charset="0"/>
              </a:rPr>
              <a:t>Правая бровка</a:t>
            </a:r>
          </a:p>
        </p:txBody>
      </p:sp>
      <p:sp>
        <p:nvSpPr>
          <p:cNvPr id="35852" name="Text Box 11"/>
          <p:cNvSpPr txBox="1">
            <a:spLocks noChangeArrowheads="1"/>
          </p:cNvSpPr>
          <p:nvPr/>
        </p:nvSpPr>
        <p:spPr bwMode="auto">
          <a:xfrm>
            <a:off x="7924800" y="2819400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1" i="0" u="none" baseline="0">
                <a:latin typeface="Arial" panose="020B0604020202020204" pitchFamily="34" charset="0"/>
              </a:rPr>
              <a:t>Centerline</a:t>
            </a:r>
          </a:p>
        </p:txBody>
      </p:sp>
      <p:sp>
        <p:nvSpPr>
          <p:cNvPr id="35853" name="Line 12"/>
          <p:cNvSpPr>
            <a:spLocks noChangeShapeType="1"/>
          </p:cNvSpPr>
          <p:nvPr/>
        </p:nvSpPr>
        <p:spPr bwMode="auto">
          <a:xfrm>
            <a:off x="5943600" y="1600200"/>
            <a:ext cx="0" cy="3048000"/>
          </a:xfrm>
          <a:prstGeom prst="line">
            <a:avLst/>
          </a:prstGeom>
          <a:noFill/>
          <a:ln w="38100">
            <a:solidFill>
              <a:srgbClr val="098DB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4" name="Text Box 13"/>
          <p:cNvSpPr txBox="1">
            <a:spLocks noChangeArrowheads="1"/>
          </p:cNvSpPr>
          <p:nvPr/>
        </p:nvSpPr>
        <p:spPr bwMode="auto">
          <a:xfrm>
            <a:off x="6096000" y="1371600"/>
            <a:ext cx="1828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0" i="0" u="none" baseline="0">
                <a:solidFill>
                  <a:srgbClr val="098DB4"/>
                </a:solidFill>
                <a:latin typeface="Arial" panose="020B0604020202020204" pitchFamily="34" charset="0"/>
              </a:rPr>
              <a:t>Проектный галс</a:t>
            </a:r>
          </a:p>
        </p:txBody>
      </p:sp>
      <p:sp>
        <p:nvSpPr>
          <p:cNvPr id="35855" name="Oval 14"/>
          <p:cNvSpPr>
            <a:spLocks noChangeArrowheads="1"/>
          </p:cNvSpPr>
          <p:nvPr/>
        </p:nvSpPr>
        <p:spPr bwMode="auto">
          <a:xfrm>
            <a:off x="5867400" y="1752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35856" name="Oval 15"/>
          <p:cNvSpPr>
            <a:spLocks noChangeArrowheads="1"/>
          </p:cNvSpPr>
          <p:nvPr/>
        </p:nvSpPr>
        <p:spPr bwMode="auto">
          <a:xfrm>
            <a:off x="5867400" y="20574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35857" name="Oval 16"/>
          <p:cNvSpPr>
            <a:spLocks noChangeArrowheads="1"/>
          </p:cNvSpPr>
          <p:nvPr/>
        </p:nvSpPr>
        <p:spPr bwMode="auto">
          <a:xfrm>
            <a:off x="5867400" y="2895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35858" name="Oval 17"/>
          <p:cNvSpPr>
            <a:spLocks noChangeArrowheads="1"/>
          </p:cNvSpPr>
          <p:nvPr/>
        </p:nvSpPr>
        <p:spPr bwMode="auto">
          <a:xfrm>
            <a:off x="5867400" y="38862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35859" name="Oval 18"/>
          <p:cNvSpPr>
            <a:spLocks noChangeArrowheads="1"/>
          </p:cNvSpPr>
          <p:nvPr/>
        </p:nvSpPr>
        <p:spPr bwMode="auto">
          <a:xfrm>
            <a:off x="5867400" y="4191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35860" name="Text Box 19"/>
          <p:cNvSpPr txBox="1">
            <a:spLocks noChangeArrowheads="1"/>
          </p:cNvSpPr>
          <p:nvPr/>
        </p:nvSpPr>
        <p:spPr bwMode="auto">
          <a:xfrm>
            <a:off x="5943600" y="15240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0" i="0" u="none" baseline="0">
                <a:solidFill>
                  <a:srgbClr val="098DB4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35861" name="Text Box 20"/>
          <p:cNvSpPr txBox="1">
            <a:spLocks noChangeArrowheads="1"/>
          </p:cNvSpPr>
          <p:nvPr/>
        </p:nvSpPr>
        <p:spPr bwMode="auto">
          <a:xfrm>
            <a:off x="5943600" y="18288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0" i="0" u="none" baseline="0">
                <a:solidFill>
                  <a:srgbClr val="098DB4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35862" name="Text Box 21"/>
          <p:cNvSpPr txBox="1">
            <a:spLocks noChangeArrowheads="1"/>
          </p:cNvSpPr>
          <p:nvPr/>
        </p:nvSpPr>
        <p:spPr bwMode="auto">
          <a:xfrm>
            <a:off x="6400800" y="54864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0" i="0" u="none" baseline="0">
                <a:solidFill>
                  <a:srgbClr val="098DB4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35863" name="Text Box 22"/>
          <p:cNvSpPr txBox="1">
            <a:spLocks noChangeArrowheads="1"/>
          </p:cNvSpPr>
          <p:nvPr/>
        </p:nvSpPr>
        <p:spPr bwMode="auto">
          <a:xfrm>
            <a:off x="5943600" y="35814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0" i="0" u="none" baseline="0">
                <a:solidFill>
                  <a:srgbClr val="098DB4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35864" name="Text Box 23"/>
          <p:cNvSpPr txBox="1">
            <a:spLocks noChangeArrowheads="1"/>
          </p:cNvSpPr>
          <p:nvPr/>
        </p:nvSpPr>
        <p:spPr bwMode="auto">
          <a:xfrm>
            <a:off x="5943600" y="40386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0" i="0" u="none" baseline="0">
                <a:solidFill>
                  <a:srgbClr val="098DB4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5865" name="Line 24"/>
          <p:cNvSpPr>
            <a:spLocks noChangeShapeType="1"/>
          </p:cNvSpPr>
          <p:nvPr/>
        </p:nvSpPr>
        <p:spPr bwMode="auto">
          <a:xfrm>
            <a:off x="4572000" y="5029200"/>
            <a:ext cx="762000" cy="838200"/>
          </a:xfrm>
          <a:prstGeom prst="line">
            <a:avLst/>
          </a:prstGeom>
          <a:noFill/>
          <a:ln w="28575">
            <a:solidFill>
              <a:srgbClr val="098DB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66" name="Line 25"/>
          <p:cNvSpPr>
            <a:spLocks noChangeShapeType="1"/>
          </p:cNvSpPr>
          <p:nvPr/>
        </p:nvSpPr>
        <p:spPr bwMode="auto">
          <a:xfrm>
            <a:off x="5334000" y="5867400"/>
            <a:ext cx="2438400" cy="0"/>
          </a:xfrm>
          <a:prstGeom prst="line">
            <a:avLst/>
          </a:prstGeom>
          <a:noFill/>
          <a:ln w="28575">
            <a:solidFill>
              <a:srgbClr val="098DB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67" name="Line 26"/>
          <p:cNvSpPr>
            <a:spLocks noChangeShapeType="1"/>
          </p:cNvSpPr>
          <p:nvPr/>
        </p:nvSpPr>
        <p:spPr bwMode="auto">
          <a:xfrm flipV="1">
            <a:off x="7772400" y="5029200"/>
            <a:ext cx="685800" cy="838200"/>
          </a:xfrm>
          <a:prstGeom prst="line">
            <a:avLst/>
          </a:prstGeom>
          <a:noFill/>
          <a:ln w="28575">
            <a:solidFill>
              <a:srgbClr val="098DB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68" name="Oval 27"/>
          <p:cNvSpPr>
            <a:spLocks noChangeArrowheads="1"/>
          </p:cNvSpPr>
          <p:nvPr/>
        </p:nvSpPr>
        <p:spPr bwMode="auto">
          <a:xfrm>
            <a:off x="4495800" y="4953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35869" name="Oval 28"/>
          <p:cNvSpPr>
            <a:spLocks noChangeArrowheads="1"/>
          </p:cNvSpPr>
          <p:nvPr/>
        </p:nvSpPr>
        <p:spPr bwMode="auto">
          <a:xfrm>
            <a:off x="5257800" y="57912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35870" name="Oval 29"/>
          <p:cNvSpPr>
            <a:spLocks noChangeArrowheads="1"/>
          </p:cNvSpPr>
          <p:nvPr/>
        </p:nvSpPr>
        <p:spPr bwMode="auto">
          <a:xfrm>
            <a:off x="6477000" y="57912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35871" name="Oval 30"/>
          <p:cNvSpPr>
            <a:spLocks noChangeArrowheads="1"/>
          </p:cNvSpPr>
          <p:nvPr/>
        </p:nvSpPr>
        <p:spPr bwMode="auto">
          <a:xfrm>
            <a:off x="7696200" y="57912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35872" name="Oval 31"/>
          <p:cNvSpPr>
            <a:spLocks noChangeArrowheads="1"/>
          </p:cNvSpPr>
          <p:nvPr/>
        </p:nvSpPr>
        <p:spPr bwMode="auto">
          <a:xfrm>
            <a:off x="8382000" y="4953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35873" name="Text Box 32"/>
          <p:cNvSpPr txBox="1">
            <a:spLocks noChangeArrowheads="1"/>
          </p:cNvSpPr>
          <p:nvPr/>
        </p:nvSpPr>
        <p:spPr bwMode="auto">
          <a:xfrm>
            <a:off x="4419600" y="46482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0" i="0" u="none" baseline="0">
                <a:solidFill>
                  <a:srgbClr val="098DB4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35874" name="Text Box 33"/>
          <p:cNvSpPr txBox="1">
            <a:spLocks noChangeArrowheads="1"/>
          </p:cNvSpPr>
          <p:nvPr/>
        </p:nvSpPr>
        <p:spPr bwMode="auto">
          <a:xfrm>
            <a:off x="5257800" y="54102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0" i="0" u="none" baseline="0">
                <a:solidFill>
                  <a:srgbClr val="098DB4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35875" name="Text Box 34"/>
          <p:cNvSpPr txBox="1">
            <a:spLocks noChangeArrowheads="1"/>
          </p:cNvSpPr>
          <p:nvPr/>
        </p:nvSpPr>
        <p:spPr bwMode="auto">
          <a:xfrm>
            <a:off x="7620000" y="54864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0" i="0" u="none" baseline="0">
                <a:solidFill>
                  <a:srgbClr val="098DB4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35876" name="Text Box 35"/>
          <p:cNvSpPr txBox="1">
            <a:spLocks noChangeArrowheads="1"/>
          </p:cNvSpPr>
          <p:nvPr/>
        </p:nvSpPr>
        <p:spPr bwMode="auto">
          <a:xfrm>
            <a:off x="8305800" y="46482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0" i="0" u="none" baseline="0">
                <a:solidFill>
                  <a:srgbClr val="098DB4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5877" name="Rectangle 38"/>
          <p:cNvSpPr>
            <a:spLocks noChangeArrowheads="1"/>
          </p:cNvSpPr>
          <p:nvPr/>
        </p:nvSpPr>
        <p:spPr bwMode="auto">
          <a:xfrm>
            <a:off x="5943600" y="26670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400" b="0" i="0" u="none" baseline="0">
                <a:solidFill>
                  <a:srgbClr val="098DB4"/>
                </a:solidFill>
                <a:latin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09441331"/>
      </p:ext>
    </p:extLst>
  </p:cSld>
  <p:clrMapOvr>
    <a:masterClrMapping/>
  </p:clrMapOvr>
  <p:transition spd="slow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3D</a:t>
            </a:r>
          </a:p>
        </p:txBody>
      </p:sp>
      <p:pic>
        <p:nvPicPr>
          <p:cNvPr id="2" name="2017 Line Editor 3D DXF to LNW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8229600" cy="43688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3305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4"/>
          <p:cNvSpPr>
            <a:spLocks noGrp="1"/>
          </p:cNvSpPr>
          <p:nvPr>
            <p:ph type="title"/>
          </p:nvPr>
        </p:nvSpPr>
        <p:spPr>
          <a:xfrm>
            <a:off x="347663" y="6773"/>
            <a:ext cx="8380412" cy="989013"/>
          </a:xfrm>
        </p:spPr>
        <p:txBody>
          <a:bodyPr/>
          <a:lstStyle/>
          <a:p>
            <a:pPr algn="l" rtl="0" eaLnBrk="1" hangingPunct="1"/>
            <a:r>
              <a:rPr lang="ru-RU" b="0" i="0" u="none" baseline="0">
                <a:latin typeface="Arial" pitchFamily="34" charset="0"/>
                <a:cs typeface="Arial" pitchFamily="34" charset="0"/>
              </a:rPr>
              <a:t>Получение снимков из GOOGLE EARTH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BFA4EF4C-83B7-4760-814C-B56C11FEFE07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4986337" y="1565275"/>
            <a:ext cx="3995738" cy="4206875"/>
          </a:xfrm>
        </p:spPr>
        <p:txBody>
          <a:bodyPr rtlCol="0">
            <a:normAutofit fontScale="85000" lnSpcReduction="20000"/>
          </a:bodyPr>
          <a:lstStyle/>
          <a:p>
            <a:pPr algn="l" rtl="0" eaLnBrk="1" fontAlgn="auto" hangingPunct="1">
              <a:spcBef>
                <a:spcPts val="0"/>
              </a:spcBef>
              <a:buClr>
                <a:srgbClr val="080808"/>
              </a:buClr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Поставьте 2 цели (противоп. углы) и выпишите координаты (WGS-84) или скопируйте и вставьте географические координаты в имени путевой точки.</a:t>
            </a:r>
          </a:p>
          <a:p>
            <a:pPr algn="l" rtl="0" eaLnBrk="1" fontAlgn="auto" hangingPunct="1">
              <a:spcBef>
                <a:spcPts val="0"/>
              </a:spcBef>
              <a:buClr>
                <a:srgbClr val="080808"/>
              </a:buClr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fontAlgn="auto" hangingPunct="1">
              <a:spcBef>
                <a:spcPts val="0"/>
              </a:spcBef>
              <a:buClr>
                <a:srgbClr val="080808"/>
              </a:buClr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Рекомендуется использовать цель - «окружность», как показано на рисунке.</a:t>
            </a:r>
          </a:p>
          <a:p>
            <a:pPr algn="l" rtl="0" eaLnBrk="1" fontAlgn="auto" hangingPunct="1">
              <a:spcBef>
                <a:spcPts val="0"/>
              </a:spcBef>
              <a:buClr>
                <a:srgbClr val="080808"/>
              </a:buClr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 algn="l" rtl="0" eaLnBrk="1" fontAlgn="auto" hangingPunct="1">
              <a:spcBef>
                <a:spcPts val="0"/>
              </a:spcBef>
              <a:buClr>
                <a:srgbClr val="080808"/>
              </a:buClr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Выберите меню File - Save - Save Image</a:t>
            </a:r>
          </a:p>
          <a:p>
            <a:pPr algn="l" rtl="0" eaLnBrk="1" fontAlgn="auto" hangingPunct="1">
              <a:spcBef>
                <a:spcPts val="0"/>
              </a:spcBef>
              <a:buClr>
                <a:srgbClr val="080808"/>
              </a:buClr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</a:p>
          <a:p>
            <a:pPr algn="l" rtl="0" eaLnBrk="1" fontAlgn="auto" hangingPunct="1">
              <a:spcBef>
                <a:spcPts val="0"/>
              </a:spcBef>
              <a:buClr>
                <a:srgbClr val="080808"/>
              </a:buClr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В HYPACK запустите программу IMAGE GEOREFERENCE из меню Подготовка - Редакторы.</a:t>
            </a:r>
          </a:p>
        </p:txBody>
      </p:sp>
      <p:sp>
        <p:nvSpPr>
          <p:cNvPr id="36868" name="TextBox 11"/>
          <p:cNvSpPr txBox="1">
            <a:spLocks noChangeArrowheads="1"/>
          </p:cNvSpPr>
          <p:nvPr/>
        </p:nvSpPr>
        <p:spPr bwMode="auto">
          <a:xfrm>
            <a:off x="104775" y="6076950"/>
            <a:ext cx="74474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r>
              <a:rPr lang="ru-RU" sz="1600" b="1" i="0" u="none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Прим</a:t>
            </a:r>
            <a:r>
              <a:rPr lang="ru-RU" sz="16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  Обычно снимки в сферической проекции Меркатора.  Будет некоторое искажение после привязки снимка по целям на пользовательскую проекцию.</a:t>
            </a:r>
          </a:p>
        </p:txBody>
      </p:sp>
      <p:pic>
        <p:nvPicPr>
          <p:cNvPr id="3686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1489075"/>
            <a:ext cx="4381500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219525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b="0" i="0" u="none" baseline="0">
                <a:latin typeface="Arial" pitchFamily="34" charset="0"/>
                <a:cs typeface="Arial" pitchFamily="34" charset="0"/>
              </a:rPr>
              <a:t>Геопривязка Снимка - Панель Информации</a:t>
            </a:r>
          </a:p>
        </p:txBody>
      </p:sp>
      <p:sp>
        <p:nvSpPr>
          <p:cNvPr id="37891" name="Text Box 1028"/>
          <p:cNvSpPr txBox="1">
            <a:spLocks noChangeArrowheads="1"/>
          </p:cNvSpPr>
          <p:nvPr/>
        </p:nvSpPr>
        <p:spPr bwMode="auto">
          <a:xfrm>
            <a:off x="2986088" y="5619750"/>
            <a:ext cx="45593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>
              <a:spcAft>
                <a:spcPts val="400"/>
              </a:spcAft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None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Отображение привязанного снимка на экране HYPACK</a:t>
            </a:r>
          </a:p>
        </p:txBody>
      </p:sp>
      <p:sp>
        <p:nvSpPr>
          <p:cNvPr id="37892" name="Text Box 1029"/>
          <p:cNvSpPr txBox="1">
            <a:spLocks noChangeArrowheads="1"/>
          </p:cNvSpPr>
          <p:nvPr/>
        </p:nvSpPr>
        <p:spPr bwMode="auto">
          <a:xfrm>
            <a:off x="2986088" y="1485900"/>
            <a:ext cx="4183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5000" rIns="90000" bIns="45000">
            <a:spAutoFit/>
          </a:bodyPr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>
              <a:spcAft>
                <a:spcPts val="400"/>
              </a:spcAft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None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Имя и размерности исх. снимка</a:t>
            </a:r>
          </a:p>
        </p:txBody>
      </p:sp>
      <p:sp>
        <p:nvSpPr>
          <p:cNvPr id="37893" name="Text Box 1030"/>
          <p:cNvSpPr txBox="1">
            <a:spLocks noChangeArrowheads="1"/>
          </p:cNvSpPr>
          <p:nvPr/>
        </p:nvSpPr>
        <p:spPr bwMode="auto">
          <a:xfrm>
            <a:off x="2990850" y="2368550"/>
            <a:ext cx="447833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>
              <a:spcAft>
                <a:spcPts val="400"/>
              </a:spcAft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None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Матрица трансформации.  Можно редактировать вручную.</a:t>
            </a:r>
          </a:p>
        </p:txBody>
      </p:sp>
      <p:sp>
        <p:nvSpPr>
          <p:cNvPr id="37894" name="Text Box 1031"/>
          <p:cNvSpPr txBox="1">
            <a:spLocks noChangeArrowheads="1"/>
          </p:cNvSpPr>
          <p:nvPr/>
        </p:nvSpPr>
        <p:spPr bwMode="auto">
          <a:xfrm>
            <a:off x="2965450" y="4316413"/>
            <a:ext cx="4549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>
              <a:spcAft>
                <a:spcPts val="400"/>
              </a:spcAft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None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Создать матрицу трансформации.</a:t>
            </a:r>
          </a:p>
        </p:txBody>
      </p:sp>
      <p:sp>
        <p:nvSpPr>
          <p:cNvPr id="8" name="Left Arrow 7">
            <a:extLst>
              <a:ext uri="{FF2B5EF4-FFF2-40B4-BE49-F238E27FC236}">
                <a16:creationId xmlns="" xmlns:a16="http://schemas.microsoft.com/office/drawing/2014/main" id="{1EE81BA6-6623-49EB-A757-CF0E0FD88BD3}"/>
              </a:ext>
            </a:extLst>
          </p:cNvPr>
          <p:cNvSpPr/>
          <p:nvPr/>
        </p:nvSpPr>
        <p:spPr>
          <a:xfrm>
            <a:off x="2517775" y="1584325"/>
            <a:ext cx="422275" cy="266700"/>
          </a:xfrm>
          <a:prstGeom prst="leftArrow">
            <a:avLst/>
          </a:prstGeom>
          <a:solidFill>
            <a:srgbClr val="FF0000"/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Left Arrow 8">
            <a:extLst>
              <a:ext uri="{FF2B5EF4-FFF2-40B4-BE49-F238E27FC236}">
                <a16:creationId xmlns="" xmlns:a16="http://schemas.microsoft.com/office/drawing/2014/main" id="{2DC5AEFD-E17D-4C14-A282-9C24434681B9}"/>
              </a:ext>
            </a:extLst>
          </p:cNvPr>
          <p:cNvSpPr/>
          <p:nvPr/>
        </p:nvSpPr>
        <p:spPr>
          <a:xfrm>
            <a:off x="2530475" y="2411413"/>
            <a:ext cx="422275" cy="268287"/>
          </a:xfrm>
          <a:prstGeom prst="leftArrow">
            <a:avLst/>
          </a:prstGeom>
          <a:solidFill>
            <a:srgbClr val="FF0000"/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Left Arrow 9">
            <a:extLst>
              <a:ext uri="{FF2B5EF4-FFF2-40B4-BE49-F238E27FC236}">
                <a16:creationId xmlns="" xmlns:a16="http://schemas.microsoft.com/office/drawing/2014/main" id="{B2DE3221-6854-4AF9-A0F4-F0D88676BF84}"/>
              </a:ext>
            </a:extLst>
          </p:cNvPr>
          <p:cNvSpPr/>
          <p:nvPr/>
        </p:nvSpPr>
        <p:spPr>
          <a:xfrm>
            <a:off x="2484438" y="4354513"/>
            <a:ext cx="422275" cy="266700"/>
          </a:xfrm>
          <a:prstGeom prst="leftArrow">
            <a:avLst/>
          </a:prstGeom>
          <a:solidFill>
            <a:srgbClr val="FF0000"/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Left Arrow 10">
            <a:extLst>
              <a:ext uri="{FF2B5EF4-FFF2-40B4-BE49-F238E27FC236}">
                <a16:creationId xmlns="" xmlns:a16="http://schemas.microsoft.com/office/drawing/2014/main" id="{26114EEE-A22B-4254-8B31-F998E3210A03}"/>
              </a:ext>
            </a:extLst>
          </p:cNvPr>
          <p:cNvSpPr/>
          <p:nvPr/>
        </p:nvSpPr>
        <p:spPr>
          <a:xfrm>
            <a:off x="2501900" y="5675313"/>
            <a:ext cx="422275" cy="266700"/>
          </a:xfrm>
          <a:prstGeom prst="leftArrow">
            <a:avLst/>
          </a:prstGeom>
          <a:solidFill>
            <a:srgbClr val="FF0000"/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828" name="TextBox 11">
            <a:extLst>
              <a:ext uri="{FF2B5EF4-FFF2-40B4-BE49-F238E27FC236}">
                <a16:creationId xmlns="" xmlns:a16="http://schemas.microsoft.com/office/drawing/2014/main" id="{3D80E30E-9C5A-46B8-8871-C09DA088EC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0788" y="3065463"/>
            <a:ext cx="50831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Если Вы импортируете снимок из Google Earth, после трансформации величины D и B должны быть близкими 0.  Иначе снимок будет искажен.</a:t>
            </a:r>
          </a:p>
        </p:txBody>
      </p:sp>
      <p:pic>
        <p:nvPicPr>
          <p:cNvPr id="37900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1214438"/>
            <a:ext cx="2047875" cy="534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36379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3"/>
          <p:cNvSpPr>
            <a:spLocks noGrp="1"/>
          </p:cNvSpPr>
          <p:nvPr>
            <p:ph type="title"/>
          </p:nvPr>
        </p:nvSpPr>
        <p:spPr>
          <a:xfrm>
            <a:off x="347472" y="0"/>
            <a:ext cx="7910703" cy="988786"/>
          </a:xfrm>
        </p:spPr>
        <p:txBody>
          <a:bodyPr/>
          <a:lstStyle/>
          <a:p>
            <a:pPr marL="53975" algn="l" rtl="0" eaLnBrk="1" hangingPunct="1"/>
            <a:r>
              <a:rPr lang="ru-RU" b="0" i="0" u="none" baseline="0">
                <a:latin typeface="Arial" pitchFamily="34" charset="0"/>
                <a:cs typeface="Arial" pitchFamily="34" charset="0"/>
              </a:rPr>
              <a:t>Блок - схема геопривязки снимка </a:t>
            </a:r>
          </a:p>
        </p:txBody>
      </p:sp>
      <p:sp>
        <p:nvSpPr>
          <p:cNvPr id="5" name="Flowchart: Alternate Process 4">
            <a:extLst>
              <a:ext uri="{FF2B5EF4-FFF2-40B4-BE49-F238E27FC236}">
                <a16:creationId xmlns="" xmlns:a16="http://schemas.microsoft.com/office/drawing/2014/main" id="{7C485B53-FE30-4B28-A79B-7845911D7A50}"/>
              </a:ext>
            </a:extLst>
          </p:cNvPr>
          <p:cNvSpPr/>
          <p:nvPr/>
        </p:nvSpPr>
        <p:spPr>
          <a:xfrm>
            <a:off x="179388" y="1228725"/>
            <a:ext cx="2644775" cy="1638300"/>
          </a:xfrm>
          <a:prstGeom prst="flowChartAlternateProcess">
            <a:avLst/>
          </a:prstGeom>
          <a:solidFill>
            <a:srgbClr val="309F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0" u="none" baseline="0"/>
              <a:t>Загрузите обычный снимок JPG, BMP либо TIF в ГЕОПРИВЯЗКУ СНИМКОВ</a:t>
            </a:r>
          </a:p>
        </p:txBody>
      </p:sp>
      <p:sp>
        <p:nvSpPr>
          <p:cNvPr id="6" name="Flowchart: Alternate Process 5">
            <a:extLst>
              <a:ext uri="{FF2B5EF4-FFF2-40B4-BE49-F238E27FC236}">
                <a16:creationId xmlns="" xmlns:a16="http://schemas.microsoft.com/office/drawing/2014/main" id="{AADF965E-7B80-4414-A652-1F5FF6343E57}"/>
              </a:ext>
            </a:extLst>
          </p:cNvPr>
          <p:cNvSpPr/>
          <p:nvPr/>
        </p:nvSpPr>
        <p:spPr>
          <a:xfrm>
            <a:off x="3390900" y="1466850"/>
            <a:ext cx="1371600" cy="1162050"/>
          </a:xfrm>
          <a:prstGeom prst="flowChartAlternateProcess">
            <a:avLst/>
          </a:prstGeom>
          <a:solidFill>
            <a:srgbClr val="309F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0" u="none" baseline="0"/>
              <a:t>Зарегистрируйте две или больше точек.</a:t>
            </a:r>
          </a:p>
        </p:txBody>
      </p:sp>
      <p:sp>
        <p:nvSpPr>
          <p:cNvPr id="7" name="Flowchart: Alternate Process 6">
            <a:extLst>
              <a:ext uri="{FF2B5EF4-FFF2-40B4-BE49-F238E27FC236}">
                <a16:creationId xmlns="" xmlns:a16="http://schemas.microsoft.com/office/drawing/2014/main" id="{33596C35-9723-4728-9D05-7607D429CD10}"/>
              </a:ext>
            </a:extLst>
          </p:cNvPr>
          <p:cNvSpPr/>
          <p:nvPr/>
        </p:nvSpPr>
        <p:spPr>
          <a:xfrm>
            <a:off x="5186363" y="1466850"/>
            <a:ext cx="1609725" cy="1195388"/>
          </a:xfrm>
          <a:prstGeom prst="flowChartAlternateProcess">
            <a:avLst/>
          </a:prstGeom>
          <a:solidFill>
            <a:srgbClr val="309F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0" u="none" baseline="0"/>
              <a:t>Определите масштаб и разворот снимка.</a:t>
            </a:r>
          </a:p>
        </p:txBody>
      </p:sp>
      <p:sp>
        <p:nvSpPr>
          <p:cNvPr id="8" name="Flowchart: Alternate Process 7">
            <a:extLst>
              <a:ext uri="{FF2B5EF4-FFF2-40B4-BE49-F238E27FC236}">
                <a16:creationId xmlns="" xmlns:a16="http://schemas.microsoft.com/office/drawing/2014/main" id="{4EFDD315-22D1-410F-BF66-F3B6CC585F03}"/>
              </a:ext>
            </a:extLst>
          </p:cNvPr>
          <p:cNvSpPr/>
          <p:nvPr/>
        </p:nvSpPr>
        <p:spPr>
          <a:xfrm>
            <a:off x="7210425" y="1489075"/>
            <a:ext cx="1371600" cy="1195388"/>
          </a:xfrm>
          <a:prstGeom prst="flowChartAlternateProcess">
            <a:avLst/>
          </a:prstGeom>
          <a:solidFill>
            <a:srgbClr val="309F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0" u="none" baseline="0"/>
              <a:t>Сохраните в GeoTIF.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8464ED58-22B1-417B-A42C-907C87144630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4762500" y="2047875"/>
            <a:ext cx="423863" cy="1746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2786418C-A009-4C2C-9CFB-ABFC986F59C0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824163" y="2047875"/>
            <a:ext cx="566737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DD3FFA24-0C5D-4DCF-92E7-EE41ECB28531}"/>
              </a:ext>
            </a:extLst>
          </p:cNvPr>
          <p:cNvCxnSpPr>
            <a:stCxn id="7" idx="3"/>
            <a:endCxn id="8" idx="1"/>
          </p:cNvCxnSpPr>
          <p:nvPr/>
        </p:nvCxnSpPr>
        <p:spPr>
          <a:xfrm>
            <a:off x="6796088" y="2065338"/>
            <a:ext cx="414337" cy="2222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4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048000"/>
            <a:ext cx="4191000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337" y="4013993"/>
            <a:ext cx="2720975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8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2868613"/>
            <a:ext cx="1914525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195953"/>
      </p:ext>
    </p:extLst>
  </p:cSld>
  <p:clrMapOvr>
    <a:masterClrMapping/>
  </p:clrMapOvr>
  <p:transition spd="slow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РЕДАКТОР ЦЕЛЕЙ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97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27973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Что такое цели?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9FBE8CCB-AFFE-40AE-AB83-34B0117E1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>
            <a:normAutofit fontScale="92500" lnSpcReduction="10000"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Цель показывает точку интереса</a:t>
            </a:r>
          </a:p>
          <a:p>
            <a:pPr algn="l" rtl="0"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проект HYPACK содержит базу данных целей проекта. Цели можно создавать в: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РЕДАКТОР ЦЕЛЕЙ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HYPACK SURVEY (F5 или двойной клик)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HYSWEEP® SURVEY (двойной клик)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SIDESCAN SURVEY (двойной клик)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SINGLE BEAM EDITOR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MULTIBEAM EDITOR (MBMAX)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SIDE SCAN MOSAICKING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РЕДАКТОР ДАННЫХ МАГНИТОМЕТРА (MAGEDIT)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SUB-BOTTOM PROCESSING - ОБРАБОТКА ДАННЫХ ДОННОГО ПРОФИЛОГРАФА</a:t>
            </a:r>
          </a:p>
        </p:txBody>
      </p:sp>
      <p:sp>
        <p:nvSpPr>
          <p:cNvPr id="35844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D1B01338-D84C-4A15-96E7-48C5C2C42BC1}" type="slidenum">
              <a:rPr>
                <a:latin typeface="Arial" pitchFamily="34" charset="0"/>
              </a:rPr>
              <a:pPr/>
              <a:t>98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35845" name="Picture 4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0" b="5350"/>
          <a:stretch>
            <a:fillRect/>
          </a:stretch>
        </p:blipFill>
        <p:spPr>
          <a:xfrm>
            <a:off x="5376863" y="1600200"/>
            <a:ext cx="3429000" cy="377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67439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1867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Множество опций дисплея в Основном окне и в СЪЕМКЕ</a:t>
            </a:r>
          </a:p>
        </p:txBody>
      </p:sp>
      <p:sp>
        <p:nvSpPr>
          <p:cNvPr id="36867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DD856315-BF60-4D06-91FF-E284538FFDB1}" type="slidenum">
              <a:rPr>
                <a:latin typeface="Arial" pitchFamily="34" charset="0"/>
              </a:rPr>
              <a:pPr/>
              <a:t>99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4940300"/>
            <a:ext cx="13430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30413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925" y="4981575"/>
            <a:ext cx="1371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438" y="3681413"/>
            <a:ext cx="163830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3398838"/>
            <a:ext cx="7334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13" y="1411288"/>
            <a:ext cx="158115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863" y="4716463"/>
            <a:ext cx="5429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02125"/>
            <a:ext cx="12477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4187825"/>
            <a:ext cx="6477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7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988" y="1939925"/>
            <a:ext cx="3189287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8" name="TextBox 3"/>
          <p:cNvSpPr txBox="1">
            <a:spLocks noChangeArrowheads="1"/>
          </p:cNvSpPr>
          <p:nvPr/>
        </p:nvSpPr>
        <p:spPr bwMode="auto">
          <a:xfrm>
            <a:off x="6553200" y="4505325"/>
            <a:ext cx="21923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r>
              <a:rPr lang="ru-RU" b="0" i="0" u="none" baseline="0"/>
              <a:t>Меню Настройки F9</a:t>
            </a:r>
          </a:p>
        </p:txBody>
      </p:sp>
    </p:spTree>
    <p:extLst>
      <p:ext uri="{BB962C8B-B14F-4D97-AF65-F5344CB8AC3E}">
        <p14:creationId xmlns:p14="http://schemas.microsoft.com/office/powerpoint/2010/main" val="3367287713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5642</TotalTime>
  <Words>5318</Words>
  <Application>Microsoft Office PowerPoint</Application>
  <PresentationFormat>Экран (4:3)</PresentationFormat>
  <Paragraphs>1146</Paragraphs>
  <Slides>142</Slides>
  <Notes>87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142</vt:i4>
      </vt:variant>
    </vt:vector>
  </HeadingPairs>
  <TitlesOfParts>
    <vt:vector size="152" baseType="lpstr">
      <vt:lpstr>Arial</vt:lpstr>
      <vt:lpstr>Times New Roman</vt:lpstr>
      <vt:lpstr>Wingdings 2</vt:lpstr>
      <vt:lpstr>Calibri</vt:lpstr>
      <vt:lpstr>Lucida Grande</vt:lpstr>
      <vt:lpstr>Verdana</vt:lpstr>
      <vt:lpstr>Wingdings</vt:lpstr>
      <vt:lpstr>Garamond</vt:lpstr>
      <vt:lpstr>Bell Gossett Eco</vt:lpstr>
      <vt:lpstr>Bell Gossett</vt:lpstr>
      <vt:lpstr>Введение в Съемку и HYPACK </vt:lpstr>
      <vt:lpstr>Основы SBES</vt:lpstr>
      <vt:lpstr>Что такое однолучевой эхолот</vt:lpstr>
      <vt:lpstr>Что такое однолучевой эхолот</vt:lpstr>
      <vt:lpstr>Параметры луча - ширина луча</vt:lpstr>
      <vt:lpstr>Параметры луча - ширина луча</vt:lpstr>
      <vt:lpstr>Рабочие решения</vt:lpstr>
      <vt:lpstr>Измерение глубин и уровней</vt:lpstr>
      <vt:lpstr>Понимание структуры проектов в HYPACK</vt:lpstr>
      <vt:lpstr>Интерфейс Пользователя (Основное окно программы)  </vt:lpstr>
      <vt:lpstr>МЕНЕДЖЕР ПРОЕКТОВ</vt:lpstr>
      <vt:lpstr>Группы проектов</vt:lpstr>
      <vt:lpstr>Окно Менеджера Проектов</vt:lpstr>
      <vt:lpstr>Откройте существующий проект</vt:lpstr>
      <vt:lpstr> Структура проектов в HYPACK</vt:lpstr>
      <vt:lpstr>Элементы проекта:  Опции</vt:lpstr>
      <vt:lpstr>Инструменты карты HYPACK</vt:lpstr>
      <vt:lpstr>Инструменты экрана</vt:lpstr>
      <vt:lpstr>Вращение основного окна в 3D</vt:lpstr>
      <vt:lpstr> Информационный Запрос</vt:lpstr>
      <vt:lpstr>Иконки «Sounding Style» и «Color»</vt:lpstr>
      <vt:lpstr>Другие настройки проектов в HYPACK</vt:lpstr>
      <vt:lpstr>Правила округления</vt:lpstr>
      <vt:lpstr>РЕДАКТОР ГАЛСОВ</vt:lpstr>
      <vt:lpstr>Базовые определения галсов</vt:lpstr>
      <vt:lpstr>Программы для создания галсов</vt:lpstr>
      <vt:lpstr>РЕДАКТОР ГАЛСОВ: Сегменты дуги</vt:lpstr>
      <vt:lpstr>Офсеты: Centerline</vt:lpstr>
      <vt:lpstr>«умные углы» Smart Corners</vt:lpstr>
      <vt:lpstr>Офсеты:  Parallel Lines - параллельные галсы</vt:lpstr>
      <vt:lpstr>Офсеты: Radial Lines - радиальные</vt:lpstr>
      <vt:lpstr>Офсеты:  Другие офсеты для запланированных галсов</vt:lpstr>
      <vt:lpstr>Добавление префикса и суффикса в названия галсов</vt:lpstr>
      <vt:lpstr>РЕДАКТОР ГАЛСОВ:  Другие опции</vt:lpstr>
      <vt:lpstr>BOAT SHAPE EDITOR РЕДАКТОР ОБВОДОВ СУДНА</vt:lpstr>
      <vt:lpstr>Импорт файлов DXF</vt:lpstr>
      <vt:lpstr>Отображение судна</vt:lpstr>
      <vt:lpstr>2D обводы судна в СЪЕМКЕ</vt:lpstr>
      <vt:lpstr>BORDER EDITOR - РЕДАКТОР ГРАНИЦ</vt:lpstr>
      <vt:lpstr>Файлы границ (*.BRD)</vt:lpstr>
      <vt:lpstr>Граница: Ввод от курсора</vt:lpstr>
      <vt:lpstr>Обрезка данных XYZ</vt:lpstr>
      <vt:lpstr>Обрезка в TIN MODEL</vt:lpstr>
      <vt:lpstr>Ограничьте объемы в CS&amp;V</vt:lpstr>
      <vt:lpstr>Создание галсов внутри файла границ</vt:lpstr>
      <vt:lpstr>Новый отчет о площади в Редакторе Границ</vt:lpstr>
      <vt:lpstr>Отчет о границе</vt:lpstr>
      <vt:lpstr>MATRIX EDITOR – РЕДАКТОР МАТРИЦЫ</vt:lpstr>
      <vt:lpstr>РЕДАКТОР МАТРИЦЫ (*.MTX)</vt:lpstr>
      <vt:lpstr>Создание MTX в РЕДАКТОРЕ МАТРИЦЫ</vt:lpstr>
      <vt:lpstr>Файл MTX: Заполнение в Основном Меню HYPACK</vt:lpstr>
      <vt:lpstr>Файл MTX:  Заполнение в MAPPER</vt:lpstr>
      <vt:lpstr>Файл MTX:  Заполнение в TIN MODEL</vt:lpstr>
      <vt:lpstr>XYZ TO MTX</vt:lpstr>
      <vt:lpstr>Дисплей файла MTX в HYPACK SURVEY</vt:lpstr>
      <vt:lpstr>Команды в Окне Карты</vt:lpstr>
      <vt:lpstr>Дисплей файла MTX в HYPACK SURVEY</vt:lpstr>
      <vt:lpstr>PLOTTING SHEET EDITOR - РЕДАКТОР РАМОК ПЛАНШЕТА</vt:lpstr>
      <vt:lpstr>Планшет (*.PLT)</vt:lpstr>
      <vt:lpstr>Стандартные размеры планшетов</vt:lpstr>
      <vt:lpstr>Создание файла *.PLT</vt:lpstr>
      <vt:lpstr>Планшет (*.PLT) в HYPLOT</vt:lpstr>
      <vt:lpstr>KINEMATIC TIDAL DATUM (KTD) EDITOR – Редактор кинематической уровенной поверхности</vt:lpstr>
      <vt:lpstr>KTD EDITOR Файлы KTD можно использовать с уровнями RTK</vt:lpstr>
      <vt:lpstr>Определение (N-K) на уровенном посту</vt:lpstr>
      <vt:lpstr>RTK на большой площади</vt:lpstr>
      <vt:lpstr>Отображение поправок KTD</vt:lpstr>
      <vt:lpstr>ПРОЕКТ КАНАЛА</vt:lpstr>
      <vt:lpstr>ПРОЕКТ КАНАЛА</vt:lpstr>
      <vt:lpstr>ПРОЕКТ КАНАЛА: Toe Shift:</vt:lpstr>
      <vt:lpstr>Top of Bank - бровка канала</vt:lpstr>
      <vt:lpstr>Extension - расширение</vt:lpstr>
      <vt:lpstr>«умные углы» Smart Corners</vt:lpstr>
      <vt:lpstr>ПРОЕКТ КАНАЛА:  Поворотные бассейны</vt:lpstr>
      <vt:lpstr>ПРОЕКТ КАНАЛА</vt:lpstr>
      <vt:lpstr>ПРОЕКТ КАНАЛА</vt:lpstr>
      <vt:lpstr>ПРОЕКТ КАНАЛА:  Пример №1</vt:lpstr>
      <vt:lpstr>ПРОЕКТ КАНАЛА:  Пример №1А</vt:lpstr>
      <vt:lpstr>ПРОЕКТ КАНАЛА:  Пример №1В</vt:lpstr>
      <vt:lpstr>ПРОЕКТ КАНАЛА:  Пример №1С</vt:lpstr>
      <vt:lpstr>Изменения в пикетаже ПК:  Пример №1D</vt:lpstr>
      <vt:lpstr>Изменения глубины канала</vt:lpstr>
      <vt:lpstr>Изменения глубины канала:  Пример №1E</vt:lpstr>
      <vt:lpstr>ПК:  Пример №1F</vt:lpstr>
      <vt:lpstr>Работа ПРОЕКТ КАНАЛА внутри</vt:lpstr>
      <vt:lpstr>Поворотные бассейны</vt:lpstr>
      <vt:lpstr>Пример №1-G - Добавить поворотный бассейн</vt:lpstr>
      <vt:lpstr>Пример № 1-G Как это должно выглядеть...</vt:lpstr>
      <vt:lpstr>DXF/DGN TO LNW</vt:lpstr>
      <vt:lpstr>Что для этого требуется</vt:lpstr>
      <vt:lpstr>DXF TO LNW  Пример 2D</vt:lpstr>
      <vt:lpstr>Правила 3D</vt:lpstr>
      <vt:lpstr>Пример 3D</vt:lpstr>
      <vt:lpstr>Получение снимков из GOOGLE EARTH</vt:lpstr>
      <vt:lpstr>Геопривязка Снимка - Панель Информации</vt:lpstr>
      <vt:lpstr>Блок - схема геопривязки снимка </vt:lpstr>
      <vt:lpstr>РЕДАКТОР ЦЕЛЕЙ</vt:lpstr>
      <vt:lpstr>Что такое цели?</vt:lpstr>
      <vt:lpstr>Множество опций дисплея в Основном окне и в СЪЕМКЕ</vt:lpstr>
      <vt:lpstr>Добавление целей:  Режим курсора</vt:lpstr>
      <vt:lpstr>Назначение символов S57 целям.</vt:lpstr>
      <vt:lpstr>Импорт целей из текстового файла</vt:lpstr>
      <vt:lpstr>РЕДАКТОР ЦЕЛЕЙ - Вид Подробностей</vt:lpstr>
      <vt:lpstr>Расширенные возможности работы с метаданными</vt:lpstr>
      <vt:lpstr>РЕДАКТОР ЦЕЛЕЙ - таблица</vt:lpstr>
      <vt:lpstr>РЕДАКТОР ЦЕЛЕЙ - Инструмент разности</vt:lpstr>
      <vt:lpstr>Годовое обслуживание и техническая поддержка </vt:lpstr>
      <vt:lpstr>Методы получения технической поддержки</vt:lpstr>
      <vt:lpstr>УТИЛИТЫ</vt:lpstr>
      <vt:lpstr>УТИЛИТЫ</vt:lpstr>
      <vt:lpstr>LATENCY TEST - ТЕСТ ВРЕМЕНИ ЗАПАЗДЫВАНИЯ</vt:lpstr>
      <vt:lpstr>ТЕСТ ZDA</vt:lpstr>
      <vt:lpstr>CONTOUR EDITOR - РЕДАКТОР ИЗОБАТ</vt:lpstr>
      <vt:lpstr>DATA SPLITTER / JOINER</vt:lpstr>
      <vt:lpstr>MANUAL ENTRY - ВВОД ВРУЧНУЮ</vt:lpstr>
      <vt:lpstr>MERGE XYZ - ОБЪЕДИНИТЬ XYZ</vt:lpstr>
      <vt:lpstr>METADATA - МЕТАДАННЫЕ</vt:lpstr>
      <vt:lpstr>PATHFINDER</vt:lpstr>
      <vt:lpstr>Редактор SBET</vt:lpstr>
      <vt:lpstr>МЕНЕДЖЕР XYZ</vt:lpstr>
      <vt:lpstr>ИДЕНТИФИКАЦИЯ ДНА</vt:lpstr>
      <vt:lpstr>SEABED MAPPER</vt:lpstr>
      <vt:lpstr>Отчеты по ковшам</vt:lpstr>
      <vt:lpstr>CORE LEVELS – УРОВНИ ЗАЛЕГАНИЯ ГРУНТОВ С РАЗЛИЧНЫМИ СВОЙСТВАМИ</vt:lpstr>
      <vt:lpstr>INTERSECTOR - перехватчик</vt:lpstr>
      <vt:lpstr>ГЕНЕРАТОР LNW</vt:lpstr>
      <vt:lpstr>ПРЕОБРАЗОВАНИЕ ДАТУМОВ</vt:lpstr>
      <vt:lpstr>GRID CONVERSION - ПРЕОБРАЗОВАНИЕ ПРЯМОУГОЛЬНЫХ КООРДИНАТ</vt:lpstr>
      <vt:lpstr>ГЕОДЕЗИЧЕСКОЕ ПРЕОБРАЗОВАНИЕ СПИСКА</vt:lpstr>
      <vt:lpstr>ПРЕОБРАЗОВАНИЕ ПРОЕКТА</vt:lpstr>
      <vt:lpstr>TRAVERSE CALCULATION - ОБРАТНАЯ ГЕОД ЗАДАЧА</vt:lpstr>
      <vt:lpstr>ПРЕОБРАЗОВАНИЕ ЕДИНИЦ ИЗМЕРЕНИЙ</vt:lpstr>
      <vt:lpstr>ОПРОС СОМ</vt:lpstr>
      <vt:lpstr>Comtrol’s Wcom32</vt:lpstr>
      <vt:lpstr>ПРОФИЛЬ ADCP</vt:lpstr>
      <vt:lpstr>ADCP ‘IN SITU’</vt:lpstr>
      <vt:lpstr>CHANNEL CONDITION REPORTER (CCR) - ОТЧЕТ О СОСТОЯНИИ КАНАЛА</vt:lpstr>
      <vt:lpstr>ОБЛАКО</vt:lpstr>
      <vt:lpstr>CROSS CHECK STATISTICS - СТАТИСТИКА НА ПЕРЕСЕЧЕНИЯХ</vt:lpstr>
      <vt:lpstr>ECHOGRAM</vt:lpstr>
      <vt:lpstr>XYZ TO MTX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209</cp:revision>
  <dcterms:created xsi:type="dcterms:W3CDTF">2014-07-07T18:31:44Z</dcterms:created>
  <dcterms:modified xsi:type="dcterms:W3CDTF">2020-01-27T12:32:55Z</dcterms:modified>
</cp:coreProperties>
</file>