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72.xml" ContentType="application/vnd.openxmlformats-officedocument.presentationml.notesSlide+xml"/>
  <Override PartName="/ppt/notesSlides/notesSlide73.xml" ContentType="application/vnd.openxmlformats-officedocument.presentationml.notesSlide+xml"/>
  <Override PartName="/ppt/notesSlides/notesSlide74.xml" ContentType="application/vnd.openxmlformats-officedocument.presentationml.notesSlide+xml"/>
  <Override PartName="/ppt/notesSlides/notesSlide75.xml" ContentType="application/vnd.openxmlformats-officedocument.presentationml.notesSlide+xml"/>
  <Override PartName="/ppt/notesSlides/notesSlide76.xml" ContentType="application/vnd.openxmlformats-officedocument.presentationml.notesSlide+xml"/>
  <Override PartName="/ppt/notesSlides/notesSlide77.xml" ContentType="application/vnd.openxmlformats-officedocument.presentationml.notesSlide+xml"/>
  <Override PartName="/ppt/notesSlides/notesSlide78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129"/>
  </p:notesMasterIdLst>
  <p:sldIdLst>
    <p:sldId id="293" r:id="rId5"/>
    <p:sldId id="664" r:id="rId6"/>
    <p:sldId id="372" r:id="rId7"/>
    <p:sldId id="349" r:id="rId8"/>
    <p:sldId id="365" r:id="rId9"/>
    <p:sldId id="364" r:id="rId10"/>
    <p:sldId id="366" r:id="rId11"/>
    <p:sldId id="352" r:id="rId12"/>
    <p:sldId id="367" r:id="rId13"/>
    <p:sldId id="369" r:id="rId14"/>
    <p:sldId id="370" r:id="rId15"/>
    <p:sldId id="371" r:id="rId16"/>
    <p:sldId id="373" r:id="rId17"/>
    <p:sldId id="374" r:id="rId18"/>
    <p:sldId id="368" r:id="rId19"/>
    <p:sldId id="362" r:id="rId20"/>
    <p:sldId id="391" r:id="rId21"/>
    <p:sldId id="393" r:id="rId22"/>
    <p:sldId id="394" r:id="rId23"/>
    <p:sldId id="396" r:id="rId24"/>
    <p:sldId id="398" r:id="rId25"/>
    <p:sldId id="400" r:id="rId26"/>
    <p:sldId id="402" r:id="rId27"/>
    <p:sldId id="403" r:id="rId28"/>
    <p:sldId id="404" r:id="rId29"/>
    <p:sldId id="389" r:id="rId30"/>
    <p:sldId id="380" r:id="rId31"/>
    <p:sldId id="381" r:id="rId32"/>
    <p:sldId id="382" r:id="rId33"/>
    <p:sldId id="383" r:id="rId34"/>
    <p:sldId id="384" r:id="rId35"/>
    <p:sldId id="385" r:id="rId36"/>
    <p:sldId id="386" r:id="rId37"/>
    <p:sldId id="387" r:id="rId38"/>
    <p:sldId id="388" r:id="rId39"/>
    <p:sldId id="440" r:id="rId40"/>
    <p:sldId id="441" r:id="rId41"/>
    <p:sldId id="442" r:id="rId42"/>
    <p:sldId id="447" r:id="rId43"/>
    <p:sldId id="665" r:id="rId44"/>
    <p:sldId id="448" r:id="rId45"/>
    <p:sldId id="449" r:id="rId46"/>
    <p:sldId id="425" r:id="rId47"/>
    <p:sldId id="426" r:id="rId48"/>
    <p:sldId id="427" r:id="rId49"/>
    <p:sldId id="428" r:id="rId50"/>
    <p:sldId id="429" r:id="rId51"/>
    <p:sldId id="430" r:id="rId52"/>
    <p:sldId id="431" r:id="rId53"/>
    <p:sldId id="666" r:id="rId54"/>
    <p:sldId id="432" r:id="rId55"/>
    <p:sldId id="421" r:id="rId56"/>
    <p:sldId id="422" r:id="rId57"/>
    <p:sldId id="423" r:id="rId58"/>
    <p:sldId id="424" r:id="rId59"/>
    <p:sldId id="450" r:id="rId60"/>
    <p:sldId id="451" r:id="rId61"/>
    <p:sldId id="452" r:id="rId62"/>
    <p:sldId id="453" r:id="rId63"/>
    <p:sldId id="454" r:id="rId64"/>
    <p:sldId id="434" r:id="rId65"/>
    <p:sldId id="435" r:id="rId66"/>
    <p:sldId id="436" r:id="rId67"/>
    <p:sldId id="437" r:id="rId68"/>
    <p:sldId id="439" r:id="rId69"/>
    <p:sldId id="492" r:id="rId70"/>
    <p:sldId id="407" r:id="rId71"/>
    <p:sldId id="410" r:id="rId72"/>
    <p:sldId id="411" r:id="rId73"/>
    <p:sldId id="412" r:id="rId74"/>
    <p:sldId id="413" r:id="rId75"/>
    <p:sldId id="414" r:id="rId76"/>
    <p:sldId id="493" r:id="rId77"/>
    <p:sldId id="494" r:id="rId78"/>
    <p:sldId id="495" r:id="rId79"/>
    <p:sldId id="496" r:id="rId80"/>
    <p:sldId id="497" r:id="rId81"/>
    <p:sldId id="498" r:id="rId82"/>
    <p:sldId id="499" r:id="rId83"/>
    <p:sldId id="500" r:id="rId84"/>
    <p:sldId id="501" r:id="rId85"/>
    <p:sldId id="502" r:id="rId86"/>
    <p:sldId id="503" r:id="rId87"/>
    <p:sldId id="504" r:id="rId88"/>
    <p:sldId id="505" r:id="rId89"/>
    <p:sldId id="506" r:id="rId90"/>
    <p:sldId id="416" r:id="rId91"/>
    <p:sldId id="417" r:id="rId92"/>
    <p:sldId id="418" r:id="rId93"/>
    <p:sldId id="419" r:id="rId94"/>
    <p:sldId id="420" r:id="rId95"/>
    <p:sldId id="377" r:id="rId96"/>
    <p:sldId id="378" r:id="rId97"/>
    <p:sldId id="379" r:id="rId98"/>
    <p:sldId id="455" r:id="rId99"/>
    <p:sldId id="456" r:id="rId100"/>
    <p:sldId id="457" r:id="rId101"/>
    <p:sldId id="458" r:id="rId102"/>
    <p:sldId id="459" r:id="rId103"/>
    <p:sldId id="460" r:id="rId104"/>
    <p:sldId id="461" r:id="rId105"/>
    <p:sldId id="462" r:id="rId106"/>
    <p:sldId id="463" r:id="rId107"/>
    <p:sldId id="464" r:id="rId108"/>
    <p:sldId id="465" r:id="rId109"/>
    <p:sldId id="466" r:id="rId110"/>
    <p:sldId id="467" r:id="rId111"/>
    <p:sldId id="468" r:id="rId112"/>
    <p:sldId id="470" r:id="rId113"/>
    <p:sldId id="471" r:id="rId114"/>
    <p:sldId id="474" r:id="rId115"/>
    <p:sldId id="475" r:id="rId116"/>
    <p:sldId id="476" r:id="rId117"/>
    <p:sldId id="477" r:id="rId118"/>
    <p:sldId id="478" r:id="rId119"/>
    <p:sldId id="479" r:id="rId120"/>
    <p:sldId id="480" r:id="rId121"/>
    <p:sldId id="482" r:id="rId122"/>
    <p:sldId id="484" r:id="rId123"/>
    <p:sldId id="485" r:id="rId124"/>
    <p:sldId id="486" r:id="rId125"/>
    <p:sldId id="488" r:id="rId126"/>
    <p:sldId id="490" r:id="rId127"/>
    <p:sldId id="514" r:id="rId128"/>
  </p:sldIdLst>
  <p:sldSz cx="12192000" cy="6858000"/>
  <p:notesSz cx="6858000" cy="9144000"/>
  <p:defaultTextStyle>
    <a:defPPr>
      <a:defRPr lang="en-US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 charset="-128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 charset="-128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 charset="-128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 charset="-128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ヒラギノ角ゴ Pro W3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ヒラギノ角ゴ Pro W3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ヒラギノ角ゴ Pro W3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ヒラギノ角ゴ Pro W3" charset="-128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BFBE4C1B-3DC3-4C97-BB8E-F6C8E1BA9529}">
          <p14:sldIdLst>
            <p14:sldId id="293"/>
            <p14:sldId id="664"/>
          </p14:sldIdLst>
        </p14:section>
        <p14:section name="HYPACK PROJECT STRUCTURE" id="{91812B30-27C9-44C0-99D6-379BE8522DDD}">
          <p14:sldIdLst>
            <p14:sldId id="372"/>
            <p14:sldId id="349"/>
            <p14:sldId id="365"/>
            <p14:sldId id="364"/>
            <p14:sldId id="366"/>
            <p14:sldId id="352"/>
            <p14:sldId id="367"/>
          </p14:sldIdLst>
        </p14:section>
        <p14:section name="HYPACK Scren Tools" id="{A5201F30-A139-4125-9216-84F3B6520250}">
          <p14:sldIdLst>
            <p14:sldId id="369"/>
            <p14:sldId id="370"/>
            <p14:sldId id="371"/>
            <p14:sldId id="373"/>
            <p14:sldId id="374"/>
            <p14:sldId id="368"/>
            <p14:sldId id="362"/>
          </p14:sldIdLst>
        </p14:section>
        <p14:section name="Planned Line Editor" id="{C06A5403-29D0-4860-8299-6627E0973886}">
          <p14:sldIdLst>
            <p14:sldId id="391"/>
            <p14:sldId id="393"/>
            <p14:sldId id="394"/>
            <p14:sldId id="396"/>
            <p14:sldId id="398"/>
            <p14:sldId id="400"/>
            <p14:sldId id="402"/>
            <p14:sldId id="403"/>
            <p14:sldId id="404"/>
          </p14:sldIdLst>
        </p14:section>
        <p14:section name="Target Editor" id="{9E2BF7AA-24EB-4217-A358-D5630749A583}">
          <p14:sldIdLst>
            <p14:sldId id="389"/>
            <p14:sldId id="380"/>
            <p14:sldId id="381"/>
            <p14:sldId id="382"/>
            <p14:sldId id="383"/>
            <p14:sldId id="384"/>
            <p14:sldId id="385"/>
            <p14:sldId id="386"/>
            <p14:sldId id="387"/>
            <p14:sldId id="388"/>
          </p14:sldIdLst>
        </p14:section>
        <p14:section name="Matrix Editor" id="{87F3845C-33EF-4C91-B9DF-AD71A42A8BBD}">
          <p14:sldIdLst>
            <p14:sldId id="440"/>
            <p14:sldId id="441"/>
            <p14:sldId id="442"/>
            <p14:sldId id="447"/>
            <p14:sldId id="665"/>
            <p14:sldId id="448"/>
            <p14:sldId id="449"/>
          </p14:sldIdLst>
        </p14:section>
        <p14:section name="Border Editor" id="{2750EDD7-FF27-4EEC-8A1A-56FDB68B6A53}">
          <p14:sldIdLst>
            <p14:sldId id="425"/>
            <p14:sldId id="426"/>
            <p14:sldId id="427"/>
            <p14:sldId id="428"/>
            <p14:sldId id="429"/>
            <p14:sldId id="430"/>
            <p14:sldId id="431"/>
            <p14:sldId id="666"/>
            <p14:sldId id="432"/>
          </p14:sldIdLst>
        </p14:section>
        <p14:section name="Boat Shape Editor" id="{D06F688B-3642-4F50-90CD-62F9D5D5704A}">
          <p14:sldIdLst>
            <p14:sldId id="421"/>
            <p14:sldId id="422"/>
            <p14:sldId id="423"/>
            <p14:sldId id="424"/>
          </p14:sldIdLst>
        </p14:section>
        <p14:section name="Plotting Sheet Editor" id="{09BF3599-2166-43BB-8C71-FBEBD6B87BBE}">
          <p14:sldIdLst>
            <p14:sldId id="450"/>
            <p14:sldId id="451"/>
            <p14:sldId id="452"/>
            <p14:sldId id="453"/>
            <p14:sldId id="454"/>
          </p14:sldIdLst>
        </p14:section>
        <p14:section name="KTD Editor" id="{BFA7B705-D3EC-459E-91D8-0FDF4D31ACA6}">
          <p14:sldIdLst>
            <p14:sldId id="434"/>
            <p14:sldId id="435"/>
            <p14:sldId id="436"/>
            <p14:sldId id="437"/>
            <p14:sldId id="439"/>
          </p14:sldIdLst>
        </p14:section>
        <p14:section name="Channel Design" id="{ED253466-810F-416B-A26C-44747C42EA09}">
          <p14:sldIdLst>
            <p14:sldId id="492"/>
            <p14:sldId id="407"/>
            <p14:sldId id="410"/>
            <p14:sldId id="411"/>
            <p14:sldId id="412"/>
            <p14:sldId id="413"/>
            <p14:sldId id="414"/>
            <p14:sldId id="493"/>
            <p14:sldId id="494"/>
            <p14:sldId id="495"/>
            <p14:sldId id="496"/>
            <p14:sldId id="497"/>
            <p14:sldId id="498"/>
            <p14:sldId id="499"/>
            <p14:sldId id="500"/>
            <p14:sldId id="501"/>
            <p14:sldId id="502"/>
            <p14:sldId id="503"/>
            <p14:sldId id="504"/>
            <p14:sldId id="505"/>
            <p14:sldId id="506"/>
          </p14:sldIdLst>
        </p14:section>
        <p14:section name="DXF/DGN to LNW" id="{819127D0-0046-4B58-9983-4BE827B5861C}">
          <p14:sldIdLst>
            <p14:sldId id="416"/>
            <p14:sldId id="417"/>
            <p14:sldId id="418"/>
            <p14:sldId id="419"/>
            <p14:sldId id="420"/>
            <p14:sldId id="377"/>
            <p14:sldId id="378"/>
            <p14:sldId id="379"/>
          </p14:sldIdLst>
        </p14:section>
        <p14:section name="Utility Section" id="{399E7454-4E3E-4C2A-84B3-D01753B91D5F}">
          <p14:sldIdLst>
            <p14:sldId id="455"/>
            <p14:sldId id="456"/>
            <p14:sldId id="457"/>
            <p14:sldId id="458"/>
            <p14:sldId id="459"/>
            <p14:sldId id="460"/>
            <p14:sldId id="461"/>
            <p14:sldId id="462"/>
            <p14:sldId id="463"/>
            <p14:sldId id="464"/>
            <p14:sldId id="465"/>
            <p14:sldId id="466"/>
            <p14:sldId id="467"/>
            <p14:sldId id="468"/>
            <p14:sldId id="470"/>
            <p14:sldId id="471"/>
            <p14:sldId id="474"/>
            <p14:sldId id="475"/>
            <p14:sldId id="476"/>
            <p14:sldId id="477"/>
            <p14:sldId id="478"/>
            <p14:sldId id="479"/>
            <p14:sldId id="480"/>
            <p14:sldId id="482"/>
            <p14:sldId id="484"/>
            <p14:sldId id="485"/>
            <p14:sldId id="486"/>
            <p14:sldId id="488"/>
            <p14:sldId id="490"/>
            <p14:sldId id="514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D4452DC-AFD1-4181-BF58-9DF062E94342}" v="6" dt="2022-09-29T15:59:20.649"/>
    <p1510:client id="{5EAEE6E0-7F4A-4650-A469-C931D9A297D9}" v="3" dt="2022-09-29T16:38:46.71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49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90" d="100"/>
        <a:sy n="90" d="100"/>
      </p:scale>
      <p:origin x="0" y="-172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3.xml"/><Relationship Id="rId21" Type="http://schemas.openxmlformats.org/officeDocument/2006/relationships/slide" Target="slides/slide17.xml"/><Relationship Id="rId42" Type="http://schemas.openxmlformats.org/officeDocument/2006/relationships/slide" Target="slides/slide38.xml"/><Relationship Id="rId63" Type="http://schemas.openxmlformats.org/officeDocument/2006/relationships/slide" Target="slides/slide59.xml"/><Relationship Id="rId84" Type="http://schemas.openxmlformats.org/officeDocument/2006/relationships/slide" Target="slides/slide80.xml"/><Relationship Id="rId16" Type="http://schemas.openxmlformats.org/officeDocument/2006/relationships/slide" Target="slides/slide12.xml"/><Relationship Id="rId107" Type="http://schemas.openxmlformats.org/officeDocument/2006/relationships/slide" Target="slides/slide103.xml"/><Relationship Id="rId11" Type="http://schemas.openxmlformats.org/officeDocument/2006/relationships/slide" Target="slides/slide7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74" Type="http://schemas.openxmlformats.org/officeDocument/2006/relationships/slide" Target="slides/slide70.xml"/><Relationship Id="rId79" Type="http://schemas.openxmlformats.org/officeDocument/2006/relationships/slide" Target="slides/slide75.xml"/><Relationship Id="rId102" Type="http://schemas.openxmlformats.org/officeDocument/2006/relationships/slide" Target="slides/slide98.xml"/><Relationship Id="rId123" Type="http://schemas.openxmlformats.org/officeDocument/2006/relationships/slide" Target="slides/slide119.xml"/><Relationship Id="rId128" Type="http://schemas.openxmlformats.org/officeDocument/2006/relationships/slide" Target="slides/slide124.xml"/><Relationship Id="rId5" Type="http://schemas.openxmlformats.org/officeDocument/2006/relationships/slide" Target="slides/slide1.xml"/><Relationship Id="rId90" Type="http://schemas.openxmlformats.org/officeDocument/2006/relationships/slide" Target="slides/slide86.xml"/><Relationship Id="rId95" Type="http://schemas.openxmlformats.org/officeDocument/2006/relationships/slide" Target="slides/slide91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64" Type="http://schemas.openxmlformats.org/officeDocument/2006/relationships/slide" Target="slides/slide60.xml"/><Relationship Id="rId69" Type="http://schemas.openxmlformats.org/officeDocument/2006/relationships/slide" Target="slides/slide65.xml"/><Relationship Id="rId113" Type="http://schemas.openxmlformats.org/officeDocument/2006/relationships/slide" Target="slides/slide109.xml"/><Relationship Id="rId118" Type="http://schemas.openxmlformats.org/officeDocument/2006/relationships/slide" Target="slides/slide114.xml"/><Relationship Id="rId134" Type="http://schemas.microsoft.com/office/2016/11/relationships/changesInfo" Target="changesInfos/changesInfo1.xml"/><Relationship Id="rId80" Type="http://schemas.openxmlformats.org/officeDocument/2006/relationships/slide" Target="slides/slide76.xml"/><Relationship Id="rId85" Type="http://schemas.openxmlformats.org/officeDocument/2006/relationships/slide" Target="slides/slide81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59" Type="http://schemas.openxmlformats.org/officeDocument/2006/relationships/slide" Target="slides/slide55.xml"/><Relationship Id="rId103" Type="http://schemas.openxmlformats.org/officeDocument/2006/relationships/slide" Target="slides/slide99.xml"/><Relationship Id="rId108" Type="http://schemas.openxmlformats.org/officeDocument/2006/relationships/slide" Target="slides/slide104.xml"/><Relationship Id="rId124" Type="http://schemas.openxmlformats.org/officeDocument/2006/relationships/slide" Target="slides/slide120.xml"/><Relationship Id="rId129" Type="http://schemas.openxmlformats.org/officeDocument/2006/relationships/notesMaster" Target="notesMasters/notesMaster1.xml"/><Relationship Id="rId54" Type="http://schemas.openxmlformats.org/officeDocument/2006/relationships/slide" Target="slides/slide50.xml"/><Relationship Id="rId70" Type="http://schemas.openxmlformats.org/officeDocument/2006/relationships/slide" Target="slides/slide66.xml"/><Relationship Id="rId75" Type="http://schemas.openxmlformats.org/officeDocument/2006/relationships/slide" Target="slides/slide71.xml"/><Relationship Id="rId91" Type="http://schemas.openxmlformats.org/officeDocument/2006/relationships/slide" Target="slides/slide87.xml"/><Relationship Id="rId96" Type="http://schemas.openxmlformats.org/officeDocument/2006/relationships/slide" Target="slides/slide9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49" Type="http://schemas.openxmlformats.org/officeDocument/2006/relationships/slide" Target="slides/slide45.xml"/><Relationship Id="rId114" Type="http://schemas.openxmlformats.org/officeDocument/2006/relationships/slide" Target="slides/slide110.xml"/><Relationship Id="rId119" Type="http://schemas.openxmlformats.org/officeDocument/2006/relationships/slide" Target="slides/slide115.xml"/><Relationship Id="rId44" Type="http://schemas.openxmlformats.org/officeDocument/2006/relationships/slide" Target="slides/slide40.xml"/><Relationship Id="rId60" Type="http://schemas.openxmlformats.org/officeDocument/2006/relationships/slide" Target="slides/slide56.xml"/><Relationship Id="rId65" Type="http://schemas.openxmlformats.org/officeDocument/2006/relationships/slide" Target="slides/slide61.xml"/><Relationship Id="rId81" Type="http://schemas.openxmlformats.org/officeDocument/2006/relationships/slide" Target="slides/slide77.xml"/><Relationship Id="rId86" Type="http://schemas.openxmlformats.org/officeDocument/2006/relationships/slide" Target="slides/slide82.xml"/><Relationship Id="rId130" Type="http://schemas.openxmlformats.org/officeDocument/2006/relationships/presProps" Target="presProps.xml"/><Relationship Id="rId135" Type="http://schemas.microsoft.com/office/2015/10/relationships/revisionInfo" Target="revisionInfo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Relationship Id="rId109" Type="http://schemas.openxmlformats.org/officeDocument/2006/relationships/slide" Target="slides/slide105.xml"/><Relationship Id="rId34" Type="http://schemas.openxmlformats.org/officeDocument/2006/relationships/slide" Target="slides/slide30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76" Type="http://schemas.openxmlformats.org/officeDocument/2006/relationships/slide" Target="slides/slide72.xml"/><Relationship Id="rId97" Type="http://schemas.openxmlformats.org/officeDocument/2006/relationships/slide" Target="slides/slide93.xml"/><Relationship Id="rId104" Type="http://schemas.openxmlformats.org/officeDocument/2006/relationships/slide" Target="slides/slide100.xml"/><Relationship Id="rId120" Type="http://schemas.openxmlformats.org/officeDocument/2006/relationships/slide" Target="slides/slide116.xml"/><Relationship Id="rId125" Type="http://schemas.openxmlformats.org/officeDocument/2006/relationships/slide" Target="slides/slide121.xml"/><Relationship Id="rId7" Type="http://schemas.openxmlformats.org/officeDocument/2006/relationships/slide" Target="slides/slide3.xml"/><Relationship Id="rId71" Type="http://schemas.openxmlformats.org/officeDocument/2006/relationships/slide" Target="slides/slide67.xml"/><Relationship Id="rId92" Type="http://schemas.openxmlformats.org/officeDocument/2006/relationships/slide" Target="slides/slide88.xml"/><Relationship Id="rId2" Type="http://schemas.openxmlformats.org/officeDocument/2006/relationships/customXml" Target="../customXml/item2.xml"/><Relationship Id="rId29" Type="http://schemas.openxmlformats.org/officeDocument/2006/relationships/slide" Target="slides/slide25.xml"/><Relationship Id="rId24" Type="http://schemas.openxmlformats.org/officeDocument/2006/relationships/slide" Target="slides/slide20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66" Type="http://schemas.openxmlformats.org/officeDocument/2006/relationships/slide" Target="slides/slide62.xml"/><Relationship Id="rId87" Type="http://schemas.openxmlformats.org/officeDocument/2006/relationships/slide" Target="slides/slide83.xml"/><Relationship Id="rId110" Type="http://schemas.openxmlformats.org/officeDocument/2006/relationships/slide" Target="slides/slide106.xml"/><Relationship Id="rId115" Type="http://schemas.openxmlformats.org/officeDocument/2006/relationships/slide" Target="slides/slide111.xml"/><Relationship Id="rId131" Type="http://schemas.openxmlformats.org/officeDocument/2006/relationships/viewProps" Target="viewProps.xml"/><Relationship Id="rId61" Type="http://schemas.openxmlformats.org/officeDocument/2006/relationships/slide" Target="slides/slide57.xml"/><Relationship Id="rId82" Type="http://schemas.openxmlformats.org/officeDocument/2006/relationships/slide" Target="slides/slide78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56" Type="http://schemas.openxmlformats.org/officeDocument/2006/relationships/slide" Target="slides/slide52.xml"/><Relationship Id="rId77" Type="http://schemas.openxmlformats.org/officeDocument/2006/relationships/slide" Target="slides/slide73.xml"/><Relationship Id="rId100" Type="http://schemas.openxmlformats.org/officeDocument/2006/relationships/slide" Target="slides/slide96.xml"/><Relationship Id="rId105" Type="http://schemas.openxmlformats.org/officeDocument/2006/relationships/slide" Target="slides/slide101.xml"/><Relationship Id="rId126" Type="http://schemas.openxmlformats.org/officeDocument/2006/relationships/slide" Target="slides/slide122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72" Type="http://schemas.openxmlformats.org/officeDocument/2006/relationships/slide" Target="slides/slide68.xml"/><Relationship Id="rId93" Type="http://schemas.openxmlformats.org/officeDocument/2006/relationships/slide" Target="slides/slide89.xml"/><Relationship Id="rId98" Type="http://schemas.openxmlformats.org/officeDocument/2006/relationships/slide" Target="slides/slide94.xml"/><Relationship Id="rId121" Type="http://schemas.openxmlformats.org/officeDocument/2006/relationships/slide" Target="slides/slide117.xml"/><Relationship Id="rId3" Type="http://schemas.openxmlformats.org/officeDocument/2006/relationships/customXml" Target="../customXml/item3.xml"/><Relationship Id="rId25" Type="http://schemas.openxmlformats.org/officeDocument/2006/relationships/slide" Target="slides/slide21.xml"/><Relationship Id="rId46" Type="http://schemas.openxmlformats.org/officeDocument/2006/relationships/slide" Target="slides/slide42.xml"/><Relationship Id="rId67" Type="http://schemas.openxmlformats.org/officeDocument/2006/relationships/slide" Target="slides/slide63.xml"/><Relationship Id="rId116" Type="http://schemas.openxmlformats.org/officeDocument/2006/relationships/slide" Target="slides/slide112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62" Type="http://schemas.openxmlformats.org/officeDocument/2006/relationships/slide" Target="slides/slide58.xml"/><Relationship Id="rId83" Type="http://schemas.openxmlformats.org/officeDocument/2006/relationships/slide" Target="slides/slide79.xml"/><Relationship Id="rId88" Type="http://schemas.openxmlformats.org/officeDocument/2006/relationships/slide" Target="slides/slide84.xml"/><Relationship Id="rId111" Type="http://schemas.openxmlformats.org/officeDocument/2006/relationships/slide" Target="slides/slide107.xml"/><Relationship Id="rId132" Type="http://schemas.openxmlformats.org/officeDocument/2006/relationships/theme" Target="theme/theme1.xml"/><Relationship Id="rId15" Type="http://schemas.openxmlformats.org/officeDocument/2006/relationships/slide" Target="slides/slide11.xml"/><Relationship Id="rId36" Type="http://schemas.openxmlformats.org/officeDocument/2006/relationships/slide" Target="slides/slide32.xml"/><Relationship Id="rId57" Type="http://schemas.openxmlformats.org/officeDocument/2006/relationships/slide" Target="slides/slide53.xml"/><Relationship Id="rId106" Type="http://schemas.openxmlformats.org/officeDocument/2006/relationships/slide" Target="slides/slide102.xml"/><Relationship Id="rId127" Type="http://schemas.openxmlformats.org/officeDocument/2006/relationships/slide" Target="slides/slide12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52" Type="http://schemas.openxmlformats.org/officeDocument/2006/relationships/slide" Target="slides/slide48.xml"/><Relationship Id="rId73" Type="http://schemas.openxmlformats.org/officeDocument/2006/relationships/slide" Target="slides/slide69.xml"/><Relationship Id="rId78" Type="http://schemas.openxmlformats.org/officeDocument/2006/relationships/slide" Target="slides/slide74.xml"/><Relationship Id="rId94" Type="http://schemas.openxmlformats.org/officeDocument/2006/relationships/slide" Target="slides/slide90.xml"/><Relationship Id="rId99" Type="http://schemas.openxmlformats.org/officeDocument/2006/relationships/slide" Target="slides/slide95.xml"/><Relationship Id="rId101" Type="http://schemas.openxmlformats.org/officeDocument/2006/relationships/slide" Target="slides/slide97.xml"/><Relationship Id="rId122" Type="http://schemas.openxmlformats.org/officeDocument/2006/relationships/slide" Target="slides/slide118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26" Type="http://schemas.openxmlformats.org/officeDocument/2006/relationships/slide" Target="slides/slide22.xml"/><Relationship Id="rId47" Type="http://schemas.openxmlformats.org/officeDocument/2006/relationships/slide" Target="slides/slide43.xml"/><Relationship Id="rId68" Type="http://schemas.openxmlformats.org/officeDocument/2006/relationships/slide" Target="slides/slide64.xml"/><Relationship Id="rId89" Type="http://schemas.openxmlformats.org/officeDocument/2006/relationships/slide" Target="slides/slide85.xml"/><Relationship Id="rId112" Type="http://schemas.openxmlformats.org/officeDocument/2006/relationships/slide" Target="slides/slide108.xml"/><Relationship Id="rId133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ecastro, Calandria - Xylem" userId="f2dd0ad7-6e25-4c85-a617-859f06aeba74" providerId="ADAL" clId="{5EAEE6E0-7F4A-4650-A469-C931D9A297D9}"/>
    <pc:docChg chg="modSld">
      <pc:chgData name="Decastro, Calandria - Xylem" userId="f2dd0ad7-6e25-4c85-a617-859f06aeba74" providerId="ADAL" clId="{5EAEE6E0-7F4A-4650-A469-C931D9A297D9}" dt="2022-09-29T16:38:46.712" v="2"/>
      <pc:docMkLst>
        <pc:docMk/>
      </pc:docMkLst>
      <pc:sldChg chg="modSp">
        <pc:chgData name="Decastro, Calandria - Xylem" userId="f2dd0ad7-6e25-4c85-a617-859f06aeba74" providerId="ADAL" clId="{5EAEE6E0-7F4A-4650-A469-C931D9A297D9}" dt="2022-09-29T16:35:31.086" v="1"/>
        <pc:sldMkLst>
          <pc:docMk/>
          <pc:sldMk cId="2208689793" sldId="374"/>
        </pc:sldMkLst>
        <pc:picChg chg="mod">
          <ac:chgData name="Decastro, Calandria - Xylem" userId="f2dd0ad7-6e25-4c85-a617-859f06aeba74" providerId="ADAL" clId="{5EAEE6E0-7F4A-4650-A469-C931D9A297D9}" dt="2022-09-29T16:35:31.086" v="1"/>
          <ac:picMkLst>
            <pc:docMk/>
            <pc:sldMk cId="2208689793" sldId="374"/>
            <ac:picMk id="2" creationId="{00000000-0000-0000-0000-000000000000}"/>
          </ac:picMkLst>
        </pc:picChg>
      </pc:sldChg>
      <pc:sldChg chg="modSp">
        <pc:chgData name="Decastro, Calandria - Xylem" userId="f2dd0ad7-6e25-4c85-a617-859f06aeba74" providerId="ADAL" clId="{5EAEE6E0-7F4A-4650-A469-C931D9A297D9}" dt="2022-09-29T16:38:46.712" v="2"/>
        <pc:sldMkLst>
          <pc:docMk/>
          <pc:sldMk cId="1840645766" sldId="398"/>
        </pc:sldMkLst>
        <pc:picChg chg="mod">
          <ac:chgData name="Decastro, Calandria - Xylem" userId="f2dd0ad7-6e25-4c85-a617-859f06aeba74" providerId="ADAL" clId="{5EAEE6E0-7F4A-4650-A469-C931D9A297D9}" dt="2022-09-29T16:38:46.712" v="2"/>
          <ac:picMkLst>
            <pc:docMk/>
            <pc:sldMk cId="1840645766" sldId="398"/>
            <ac:picMk id="2" creationId="{00000000-0000-0000-0000-000000000000}"/>
          </ac:picMkLst>
        </pc:picChg>
      </pc:sldChg>
      <pc:sldChg chg="modSp">
        <pc:chgData name="Decastro, Calandria - Xylem" userId="f2dd0ad7-6e25-4c85-a617-859f06aeba74" providerId="ADAL" clId="{5EAEE6E0-7F4A-4650-A469-C931D9A297D9}" dt="2022-09-29T16:30:34.204" v="0"/>
        <pc:sldMkLst>
          <pc:docMk/>
          <pc:sldMk cId="399942175" sldId="423"/>
        </pc:sldMkLst>
        <pc:picChg chg="mod">
          <ac:chgData name="Decastro, Calandria - Xylem" userId="f2dd0ad7-6e25-4c85-a617-859f06aeba74" providerId="ADAL" clId="{5EAEE6E0-7F4A-4650-A469-C931D9A297D9}" dt="2022-09-29T16:30:34.204" v="0"/>
          <ac:picMkLst>
            <pc:docMk/>
            <pc:sldMk cId="399942175" sldId="423"/>
            <ac:picMk id="5" creationId="{00000000-0000-0000-0000-000000000000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529A4B-5010-4E0E-B00E-D2836A52292B}" type="datetimeFigureOut">
              <a:rPr lang="en-US" smtClean="0"/>
              <a:t>9/29/2022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51BE853-A9A8-42F8-891E-626C149DBF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08466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7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8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9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0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1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4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5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6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7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8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9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0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1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2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4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5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6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7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8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0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1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2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3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5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6.xml"/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7.xml"/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8.xml"/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9.xml"/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0.xml"/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1.xml"/><Relationship Id="rId1" Type="http://schemas.openxmlformats.org/officeDocument/2006/relationships/notesMaster" Target="../notesMasters/notesMaster1.xml"/></Relationships>
</file>

<file path=ppt/notesSlides/_rels/notesSlide7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2.xml"/><Relationship Id="rId1" Type="http://schemas.openxmlformats.org/officeDocument/2006/relationships/notesMaster" Target="../notesMasters/notesMaster1.xml"/></Relationships>
</file>

<file path=ppt/notesSlides/_rels/notesSlide7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000" b="1" dirty="0">
                <a:latin typeface="Arial" panose="020B0604020202020204" pitchFamily="34" charset="0"/>
                <a:cs typeface="Arial" panose="020B0604020202020204" pitchFamily="34" charset="0"/>
              </a:rPr>
              <a:t>Stressed Water Supply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000" b="1" i="1" dirty="0">
                <a:latin typeface="Arial" panose="020B0604020202020204" pitchFamily="34" charset="0"/>
                <a:cs typeface="Arial" panose="020B0604020202020204" pitchFamily="34" charset="0"/>
              </a:rPr>
              <a:t>Issue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Maintain the health of traditional water sources and execute a water source diversification strategy  </a:t>
            </a:r>
          </a:p>
          <a:p>
            <a:r>
              <a:rPr lang="en-US" sz="1000" b="1" i="1" dirty="0">
                <a:latin typeface="Arial" panose="020B0604020202020204" pitchFamily="34" charset="0"/>
                <a:cs typeface="Arial" panose="020B0604020202020204" pitchFamily="34" charset="0"/>
              </a:rPr>
              <a:t>Solution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Xylem’s leading-edge technologies monitor, pump and treat water from all sources and enable water reuse </a:t>
            </a:r>
          </a:p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pPr lvl="0"/>
            <a:r>
              <a:rPr lang="en-US" sz="1000" b="1" dirty="0">
                <a:latin typeface="Arial" panose="020B0604020202020204" pitchFamily="34" charset="0"/>
                <a:cs typeface="Arial" panose="020B0604020202020204" pitchFamily="34" charset="0"/>
              </a:rPr>
              <a:t>Aging Infrastructure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000" b="1" i="1" dirty="0">
                <a:latin typeface="Arial" panose="020B0604020202020204" pitchFamily="34" charset="0"/>
                <a:cs typeface="Arial" panose="020B0604020202020204" pitchFamily="34" charset="0"/>
              </a:rPr>
              <a:t>Issue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Utilities have to effectively assess and identify high-risk areas for repair/replacement before problems occur</a:t>
            </a:r>
          </a:p>
          <a:p>
            <a:r>
              <a:rPr lang="en-US" sz="1000" b="1" i="1" dirty="0">
                <a:latin typeface="Arial" panose="020B0604020202020204" pitchFamily="34" charset="0"/>
                <a:cs typeface="Arial" panose="020B0604020202020204" pitchFamily="34" charset="0"/>
              </a:rPr>
              <a:t>Solution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Xylem’s intelligent pipeline and critical infrastructure services perform condition assessment, identify defective assets, provide bypass services and replacement technologies, reduce or eliminate combined sewer overflows and leaks/non-revenue water</a:t>
            </a:r>
          </a:p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pPr lvl="0"/>
            <a:r>
              <a:rPr lang="en-US" sz="1000" b="1" dirty="0">
                <a:latin typeface="Arial" panose="020B0604020202020204" pitchFamily="34" charset="0"/>
                <a:cs typeface="Arial" panose="020B0604020202020204" pitchFamily="34" charset="0"/>
              </a:rPr>
              <a:t>Stormwater &amp; Flooding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000" b="1" i="1" dirty="0">
                <a:latin typeface="Arial" panose="020B0604020202020204" pitchFamily="34" charset="0"/>
                <a:cs typeface="Arial" panose="020B0604020202020204" pitchFamily="34" charset="0"/>
              </a:rPr>
              <a:t>Issue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Significant increase in severe weather patterns is causing flooding and related damages to communities</a:t>
            </a:r>
          </a:p>
          <a:p>
            <a:r>
              <a:rPr lang="en-US" sz="1000" b="1" i="1" dirty="0">
                <a:latin typeface="Arial" panose="020B0604020202020204" pitchFamily="34" charset="0"/>
                <a:cs typeface="Arial" panose="020B0604020202020204" pitchFamily="34" charset="0"/>
              </a:rPr>
              <a:t>Solution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Xylem’s flood management solutions include sensors for </a:t>
            </a:r>
            <a:r>
              <a:rPr lang="en-US" sz="1000" i="1" dirty="0">
                <a:latin typeface="Arial" panose="020B0604020202020204" pitchFamily="34" charset="0"/>
                <a:cs typeface="Arial" panose="020B0604020202020204" pitchFamily="34" charset="0"/>
              </a:rPr>
              <a:t>early warnings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, dewatering for </a:t>
            </a:r>
            <a:r>
              <a:rPr lang="en-US" sz="1000" i="1" dirty="0">
                <a:latin typeface="Arial" panose="020B0604020202020204" pitchFamily="34" charset="0"/>
                <a:cs typeface="Arial" panose="020B0604020202020204" pitchFamily="34" charset="0"/>
              </a:rPr>
              <a:t>disaster response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, communications for </a:t>
            </a:r>
            <a:r>
              <a:rPr lang="en-US" sz="1000" i="1" dirty="0">
                <a:latin typeface="Arial" panose="020B0604020202020204" pitchFamily="34" charset="0"/>
                <a:cs typeface="Arial" panose="020B0604020202020204" pitchFamily="34" charset="0"/>
              </a:rPr>
              <a:t>recovery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 and submersible pumping for </a:t>
            </a:r>
            <a:r>
              <a:rPr lang="en-US" sz="1000" i="1" dirty="0">
                <a:latin typeface="Arial" panose="020B0604020202020204" pitchFamily="34" charset="0"/>
                <a:cs typeface="Arial" panose="020B0604020202020204" pitchFamily="34" charset="0"/>
              </a:rPr>
              <a:t>resilient infrastructure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pPr lvl="0"/>
            <a:r>
              <a:rPr lang="en-US" sz="1000" b="1" dirty="0">
                <a:latin typeface="Arial" panose="020B0604020202020204" pitchFamily="34" charset="0"/>
                <a:cs typeface="Arial" panose="020B0604020202020204" pitchFamily="34" charset="0"/>
              </a:rPr>
              <a:t>Regulatory Compliance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000" b="1" i="1" dirty="0">
                <a:latin typeface="Arial" panose="020B0604020202020204" pitchFamily="34" charset="0"/>
                <a:cs typeface="Arial" panose="020B0604020202020204" pitchFamily="34" charset="0"/>
              </a:rPr>
              <a:t>Issue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Utilities must successfully comply with a growing body of compliance regulations</a:t>
            </a:r>
          </a:p>
          <a:p>
            <a:r>
              <a:rPr lang="en-US" sz="1000" b="1" i="1" dirty="0">
                <a:latin typeface="Arial" panose="020B0604020202020204" pitchFamily="34" charset="0"/>
                <a:cs typeface="Arial" panose="020B0604020202020204" pitchFamily="34" charset="0"/>
              </a:rPr>
              <a:t>Solution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Xylem’s analytics and sensors evaluate a broad range of water quality parameters, and our technologies treat water and wastewater to meet regulatory standards</a:t>
            </a:r>
          </a:p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pPr lvl="0"/>
            <a:r>
              <a:rPr lang="en-US" sz="1000" b="1" dirty="0">
                <a:latin typeface="Arial" panose="020B0604020202020204" pitchFamily="34" charset="0"/>
                <a:cs typeface="Arial" panose="020B0604020202020204" pitchFamily="34" charset="0"/>
              </a:rPr>
              <a:t>Non-Revenue Water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000" b="1" i="1" dirty="0">
                <a:latin typeface="Arial" panose="020B0604020202020204" pitchFamily="34" charset="0"/>
                <a:cs typeface="Arial" panose="020B0604020202020204" pitchFamily="34" charset="0"/>
              </a:rPr>
              <a:t>Issue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Utilities have an important opportunity to reduce persistent and costly water losses from leaks and faulty meter readings</a:t>
            </a:r>
          </a:p>
          <a:p>
            <a:r>
              <a:rPr lang="en-US" sz="1000" b="1" i="1" dirty="0">
                <a:latin typeface="Arial" panose="020B0604020202020204" pitchFamily="34" charset="0"/>
                <a:cs typeface="Arial" panose="020B0604020202020204" pitchFamily="34" charset="0"/>
              </a:rPr>
              <a:t>Solution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Xylem’s broad portfolio of solutions monitors for, and identifies, water leaks, as well as faulty meters. Our communications network enables point-to-multipoint communications throughout the system</a:t>
            </a:r>
          </a:p>
          <a:p>
            <a:r>
              <a:rPr lang="en-US" sz="1000" b="1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en-US" sz="1000" b="1" dirty="0">
                <a:latin typeface="Arial" panose="020B0604020202020204" pitchFamily="34" charset="0"/>
                <a:cs typeface="Arial" panose="020B0604020202020204" pitchFamily="34" charset="0"/>
              </a:rPr>
              <a:t>Operating Strategy Reducing Costs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000" b="1" i="1" dirty="0">
                <a:latin typeface="Arial" panose="020B0604020202020204" pitchFamily="34" charset="0"/>
                <a:cs typeface="Arial" panose="020B0604020202020204" pitchFamily="34" charset="0"/>
              </a:rPr>
              <a:t>Issue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Utilities want to lower operating and energy costs, and leverage new revenue opportunities</a:t>
            </a:r>
          </a:p>
          <a:p>
            <a:r>
              <a:rPr lang="en-US" sz="1000" b="1" i="1" dirty="0">
                <a:latin typeface="Arial" panose="020B0604020202020204" pitchFamily="34" charset="0"/>
                <a:cs typeface="Arial" panose="020B0604020202020204" pitchFamily="34" charset="0"/>
              </a:rPr>
              <a:t>Solution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Xylem offers industry-leading pumping and treatment solutions for energy efficiency, and software-enabled solutions to optimize operations and identify revenue opportunities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71937BF-DD90-4A42-A696-A87EFA3DBD27}" type="slidenum">
              <a:rPr lang="en-US" altLang="en-US" smtClean="0"/>
              <a:pPr>
                <a:defRPr/>
              </a:pPr>
              <a:t>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6373209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45059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4506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fld id="{11F5EF0B-7BD4-486B-A8B2-E3012A9EF5EB}" type="slidenum">
              <a:rPr lang="en-US" altLang="en-US">
                <a:latin typeface="Arial" panose="020B0604020202020204" pitchFamily="34" charset="0"/>
              </a:rPr>
              <a:pPr/>
              <a:t>20</a:t>
            </a:fld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208156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4710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4710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fld id="{7E9F535A-E1FE-41DF-92EE-240FC11D15C0}" type="slidenum">
              <a:rPr lang="en-US" altLang="en-US">
                <a:latin typeface="Arial" panose="020B0604020202020204" pitchFamily="34" charset="0"/>
              </a:rPr>
              <a:pPr/>
              <a:t>21</a:t>
            </a:fld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072294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4915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4915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fld id="{C885378F-21B1-48C5-BE04-91045ACE4D6F}" type="slidenum">
              <a:rPr lang="en-US" altLang="en-US">
                <a:latin typeface="Arial" panose="020B0604020202020204" pitchFamily="34" charset="0"/>
              </a:rPr>
              <a:pPr/>
              <a:t>22</a:t>
            </a:fld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341025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51203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5120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fld id="{786C5F77-7DFC-4BD7-B714-69643FBB6276}" type="slidenum">
              <a:rPr lang="en-US" altLang="en-US">
                <a:latin typeface="Arial" panose="020B0604020202020204" pitchFamily="34" charset="0"/>
              </a:rPr>
              <a:pPr/>
              <a:t>23</a:t>
            </a:fld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872948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3891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itchFamily="34" charset="0"/>
            </a:endParaRPr>
          </a:p>
        </p:txBody>
      </p:sp>
      <p:sp>
        <p:nvSpPr>
          <p:cNvPr id="3891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Garamond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9pPr>
          </a:lstStyle>
          <a:p>
            <a:fld id="{A5E3E033-0E5A-4416-B605-16BAEF2AC5C1}" type="slidenum">
              <a:rPr lang="en-US" altLang="en-US">
                <a:latin typeface="Arial" pitchFamily="34" charset="0"/>
              </a:rPr>
              <a:pPr/>
              <a:t>29</a:t>
            </a:fld>
            <a:endParaRPr lang="en-US" altLang="en-US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665989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40963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itchFamily="34" charset="0"/>
            </a:endParaRPr>
          </a:p>
        </p:txBody>
      </p:sp>
      <p:sp>
        <p:nvSpPr>
          <p:cNvPr id="4096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Garamond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9pPr>
          </a:lstStyle>
          <a:p>
            <a:fld id="{44E56CD7-7759-40DE-ABCD-74B9B9168C9D}" type="slidenum">
              <a:rPr lang="en-US" altLang="en-US">
                <a:latin typeface="Arial" pitchFamily="34" charset="0"/>
              </a:rPr>
              <a:pPr/>
              <a:t>30</a:t>
            </a:fld>
            <a:endParaRPr lang="en-US" altLang="en-US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681671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4710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4710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fld id="{E587BBA4-4620-49FD-B24F-69C94AFFACF2}" type="slidenum">
              <a:rPr lang="en-US" altLang="en-US">
                <a:latin typeface="Arial" panose="020B0604020202020204" pitchFamily="34" charset="0"/>
              </a:rPr>
              <a:pPr/>
              <a:t>36</a:t>
            </a:fld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868386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4915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altLang="en-US">
              <a:latin typeface="Arial" panose="020B0604020202020204" pitchFamily="34" charset="0"/>
            </a:endParaRPr>
          </a:p>
        </p:txBody>
      </p:sp>
      <p:sp>
        <p:nvSpPr>
          <p:cNvPr id="4915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fld id="{E42CBE5C-9DBD-41D8-91F0-E23844C5461C}" type="slidenum">
              <a:rPr lang="en-US" altLang="en-US">
                <a:latin typeface="Arial" panose="020B0604020202020204" pitchFamily="34" charset="0"/>
              </a:rPr>
              <a:pPr/>
              <a:t>37</a:t>
            </a:fld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422935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51203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altLang="en-US">
              <a:latin typeface="Arial" panose="020B0604020202020204" pitchFamily="34" charset="0"/>
            </a:endParaRPr>
          </a:p>
        </p:txBody>
      </p:sp>
      <p:sp>
        <p:nvSpPr>
          <p:cNvPr id="5120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fld id="{E856E558-B8C5-48CD-AEEF-68EAE210D024}" type="slidenum">
              <a:rPr lang="en-US" altLang="en-US">
                <a:latin typeface="Arial" panose="020B0604020202020204" pitchFamily="34" charset="0"/>
              </a:rPr>
              <a:pPr/>
              <a:t>38</a:t>
            </a:fld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342524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61443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altLang="en-US">
              <a:latin typeface="Arial" panose="020B0604020202020204" pitchFamily="34" charset="0"/>
            </a:endParaRPr>
          </a:p>
        </p:txBody>
      </p:sp>
      <p:sp>
        <p:nvSpPr>
          <p:cNvPr id="6144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fld id="{58FE4E89-A879-4A3F-98DA-3A06F2C203C1}" type="slidenum">
              <a:rPr lang="en-US" altLang="en-US">
                <a:latin typeface="Arial" panose="020B0604020202020204" pitchFamily="34" charset="0"/>
              </a:rPr>
              <a:pPr/>
              <a:t>39</a:t>
            </a:fld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50895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40963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itchFamily="34" charset="0"/>
            </a:endParaRPr>
          </a:p>
        </p:txBody>
      </p:sp>
      <p:sp>
        <p:nvSpPr>
          <p:cNvPr id="4096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Garamond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9pPr>
          </a:lstStyle>
          <a:p>
            <a:fld id="{4CABE930-36C4-4E06-940A-527C3CA586E7}" type="slidenum">
              <a:rPr lang="en-US" altLang="en-US">
                <a:latin typeface="Arial" pitchFamily="34" charset="0"/>
              </a:rPr>
              <a:pPr/>
              <a:t>6</a:t>
            </a:fld>
            <a:endParaRPr lang="en-US" altLang="en-US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370748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61443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altLang="en-US">
              <a:latin typeface="Arial" panose="020B0604020202020204" pitchFamily="34" charset="0"/>
            </a:endParaRPr>
          </a:p>
        </p:txBody>
      </p:sp>
      <p:sp>
        <p:nvSpPr>
          <p:cNvPr id="6144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fld id="{58FE4E89-A879-4A3F-98DA-3A06F2C203C1}" type="slidenum">
              <a:rPr lang="en-US" altLang="en-US">
                <a:latin typeface="Arial" panose="020B0604020202020204" pitchFamily="34" charset="0"/>
              </a:rPr>
              <a:pPr/>
              <a:t>40</a:t>
            </a:fld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536290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3277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3277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fld id="{5B802589-D240-4B8D-8A7E-56B911DF8341}" type="slidenum">
              <a:rPr lang="en-US" altLang="en-US">
                <a:latin typeface="Arial" panose="020B0604020202020204" pitchFamily="34" charset="0"/>
              </a:rPr>
              <a:pPr/>
              <a:t>43</a:t>
            </a:fld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318942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34819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3482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fld id="{6633E33A-772D-40FD-874D-7D69D4374CD2}" type="slidenum">
              <a:rPr lang="en-US" altLang="en-US">
                <a:latin typeface="Arial" panose="020B0604020202020204" pitchFamily="34" charset="0"/>
              </a:rPr>
              <a:pPr/>
              <a:t>44</a:t>
            </a:fld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148338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3686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3686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fld id="{D86A10C6-BB18-4CB9-A178-147E5D8C2859}" type="slidenum">
              <a:rPr lang="en-US" altLang="en-US">
                <a:latin typeface="Arial" panose="020B0604020202020204" pitchFamily="34" charset="0"/>
              </a:rPr>
              <a:pPr/>
              <a:t>45</a:t>
            </a:fld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606591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3891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3891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fld id="{434EEB39-C26A-4F12-A11E-7090A7B8A967}" type="slidenum">
              <a:rPr lang="en-US" altLang="en-US">
                <a:latin typeface="Arial" panose="020B0604020202020204" pitchFamily="34" charset="0"/>
              </a:rPr>
              <a:pPr/>
              <a:t>46</a:t>
            </a:fld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164890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40963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4096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fld id="{6D868813-7B4C-46C3-BCCD-6963388457BC}" type="slidenum">
              <a:rPr lang="en-US" altLang="en-US">
                <a:latin typeface="Arial" panose="020B0604020202020204" pitchFamily="34" charset="0"/>
              </a:rPr>
              <a:pPr/>
              <a:t>47</a:t>
            </a:fld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818321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4301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4301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fld id="{F44DADE7-E0A9-477C-925F-78578E4120AB}" type="slidenum">
              <a:rPr lang="en-US" altLang="en-US">
                <a:latin typeface="Arial" panose="020B0604020202020204" pitchFamily="34" charset="0"/>
              </a:rPr>
              <a:pPr/>
              <a:t>48</a:t>
            </a:fld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152674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45059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4506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fld id="{F6934A7D-71DD-47F7-9A8E-59BBC2951689}" type="slidenum">
              <a:rPr lang="en-US" altLang="en-US">
                <a:latin typeface="Arial" panose="020B0604020202020204" pitchFamily="34" charset="0"/>
              </a:rPr>
              <a:pPr/>
              <a:t>49</a:t>
            </a:fld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026558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2765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2765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fld id="{418C9A62-424B-4060-BEAC-2678E8DE203A}" type="slidenum">
              <a:rPr lang="en-US" altLang="en-US">
                <a:latin typeface="Arial" panose="020B0604020202020204" pitchFamily="34" charset="0"/>
              </a:rPr>
              <a:pPr/>
              <a:t>52</a:t>
            </a:fld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6923470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29699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2970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fld id="{114522AE-A5EE-4DE4-A2D3-54BA779E27A2}" type="slidenum">
              <a:rPr lang="en-US" altLang="en-US">
                <a:latin typeface="Arial" panose="020B0604020202020204" pitchFamily="34" charset="0"/>
              </a:rPr>
              <a:pPr/>
              <a:t>53</a:t>
            </a:fld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324210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4198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itchFamily="34" charset="0"/>
            </a:endParaRPr>
          </a:p>
        </p:txBody>
      </p:sp>
      <p:sp>
        <p:nvSpPr>
          <p:cNvPr id="4198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Garamond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9pPr>
          </a:lstStyle>
          <a:p>
            <a:fld id="{A777CC6D-0778-4ECE-A6F2-5ACFE492AA58}" type="slidenum">
              <a:rPr lang="en-US" altLang="en-US">
                <a:latin typeface="Arial" pitchFamily="34" charset="0"/>
              </a:rPr>
              <a:pPr/>
              <a:t>7</a:t>
            </a:fld>
            <a:endParaRPr lang="en-US" altLang="en-US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8290770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3174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3174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fld id="{A90495F7-18AB-4D94-A45B-9AD323724E54}" type="slidenum">
              <a:rPr lang="en-US" altLang="en-US">
                <a:latin typeface="Arial" panose="020B0604020202020204" pitchFamily="34" charset="0"/>
              </a:rPr>
              <a:pPr/>
              <a:t>54</a:t>
            </a:fld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4307458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3379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3379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fld id="{45E8670F-4653-4AFE-913C-07C8054DF558}" type="slidenum">
              <a:rPr lang="en-US" altLang="en-US">
                <a:latin typeface="Arial" panose="020B0604020202020204" pitchFamily="34" charset="0"/>
              </a:rPr>
              <a:pPr/>
              <a:t>55</a:t>
            </a:fld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3467869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3379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3379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fld id="{37E9575A-B8F5-45A9-9E1B-16D59E3D00B0}" type="slidenum">
              <a:rPr lang="en-US" altLang="en-US">
                <a:latin typeface="Arial" panose="020B0604020202020204" pitchFamily="34" charset="0"/>
              </a:rPr>
              <a:pPr/>
              <a:t>56</a:t>
            </a:fld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4852108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35843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3584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fld id="{FB249BD5-8A9C-4312-BF51-3263821B2CD9}" type="slidenum">
              <a:rPr lang="en-US" altLang="en-US">
                <a:latin typeface="Arial" panose="020B0604020202020204" pitchFamily="34" charset="0"/>
              </a:rPr>
              <a:pPr/>
              <a:t>57</a:t>
            </a:fld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9742169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3789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3789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fld id="{CD4EF78B-EAC5-4F1E-A578-B422053B1EBC}" type="slidenum">
              <a:rPr lang="en-US" altLang="en-US">
                <a:latin typeface="Arial" panose="020B0604020202020204" pitchFamily="34" charset="0"/>
              </a:rPr>
              <a:pPr/>
              <a:t>58</a:t>
            </a:fld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4502069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39939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3994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fld id="{B8202CD0-C94D-409A-9434-1ACB29676FFD}" type="slidenum">
              <a:rPr lang="en-US" altLang="en-US">
                <a:latin typeface="Arial" panose="020B0604020202020204" pitchFamily="34" charset="0"/>
              </a:rPr>
              <a:pPr/>
              <a:t>59</a:t>
            </a:fld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2999939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4198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4198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fld id="{2338D31C-39DB-40C1-8365-DC0DF48CB342}" type="slidenum">
              <a:rPr lang="en-US" altLang="en-US">
                <a:latin typeface="Arial" panose="020B0604020202020204" pitchFamily="34" charset="0"/>
              </a:rPr>
              <a:pPr/>
              <a:t>60</a:t>
            </a:fld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8865244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2867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2867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fld id="{2A8FC9E6-9E73-49D8-85C2-956045E93DDD}" type="slidenum">
              <a:rPr lang="en-US" altLang="en-US">
                <a:latin typeface="Arial" panose="020B0604020202020204" pitchFamily="34" charset="0"/>
              </a:rPr>
              <a:pPr/>
              <a:t>61</a:t>
            </a:fld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5267206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30723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3072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fld id="{DF70E34F-3E21-466A-AE22-49FE78A2458F}" type="slidenum">
              <a:rPr lang="en-US" altLang="en-US">
                <a:latin typeface="Arial" panose="020B0604020202020204" pitchFamily="34" charset="0"/>
              </a:rPr>
              <a:pPr/>
              <a:t>62</a:t>
            </a:fld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8652282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3277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3277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fld id="{14478708-7AB3-4DD8-8A37-D762928FFCBB}" type="slidenum">
              <a:rPr lang="en-US" altLang="en-US">
                <a:latin typeface="Arial" panose="020B0604020202020204" pitchFamily="34" charset="0"/>
              </a:rPr>
              <a:pPr/>
              <a:t>63</a:t>
            </a:fld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845247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46083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itchFamily="34" charset="0"/>
            </a:endParaRPr>
          </a:p>
        </p:txBody>
      </p:sp>
      <p:sp>
        <p:nvSpPr>
          <p:cNvPr id="4608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Garamond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9pPr>
          </a:lstStyle>
          <a:p>
            <a:fld id="{B2AA75CB-1E3E-4015-8C4E-6EAEFAA31AAD}" type="slidenum">
              <a:rPr lang="en-US" altLang="en-US">
                <a:latin typeface="Arial" pitchFamily="34" charset="0"/>
              </a:rPr>
              <a:pPr/>
              <a:t>9</a:t>
            </a:fld>
            <a:endParaRPr lang="en-US" altLang="en-US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1279543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34819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3482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fld id="{F08A30D1-E8B3-4391-9241-FF3F8E9364E4}" type="slidenum">
              <a:rPr lang="en-US" altLang="en-US">
                <a:latin typeface="Arial" panose="020B0604020202020204" pitchFamily="34" charset="0"/>
              </a:rPr>
              <a:pPr/>
              <a:t>64</a:t>
            </a:fld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1930892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5325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5325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fld id="{C8651B7A-D1E3-44B8-9D0B-DB153FA0B269}" type="slidenum">
              <a:rPr lang="en-US" altLang="en-US">
                <a:latin typeface="Arial" panose="020B0604020202020204" pitchFamily="34" charset="0"/>
              </a:rPr>
              <a:pPr/>
              <a:t>67</a:t>
            </a:fld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6020475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56323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5632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fld id="{B3748B71-59C3-46C6-9131-3702987F84AC}" type="slidenum">
              <a:rPr lang="en-US" altLang="en-US">
                <a:latin typeface="Arial" panose="020B0604020202020204" pitchFamily="34" charset="0"/>
              </a:rPr>
              <a:pPr/>
              <a:t>68</a:t>
            </a:fld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6182707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5734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5734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fld id="{DDF3DA89-BC5D-4446-8956-5FB0689464A5}" type="slidenum">
              <a:rPr lang="en-US" altLang="en-US">
                <a:latin typeface="Arial" panose="020B0604020202020204" pitchFamily="34" charset="0"/>
              </a:rPr>
              <a:pPr/>
              <a:t>72</a:t>
            </a:fld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560403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5939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5939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fld id="{248D1A3D-BB52-4884-B95E-05C9669181D8}" type="slidenum">
              <a:rPr lang="en-US" altLang="en-US">
                <a:latin typeface="Arial" panose="020B0604020202020204" pitchFamily="34" charset="0"/>
              </a:rPr>
              <a:pPr/>
              <a:t>87</a:t>
            </a:fld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3264707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60419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6042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fld id="{F2A921D3-A061-4166-92BC-9792891DF0F3}" type="slidenum">
              <a:rPr lang="en-US" altLang="en-US">
                <a:latin typeface="Arial" panose="020B0604020202020204" pitchFamily="34" charset="0"/>
              </a:rPr>
              <a:pPr/>
              <a:t>88</a:t>
            </a:fld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1264407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61443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6144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fld id="{0050F0A9-D80A-4B2F-AAEB-37E523B51DD7}" type="slidenum">
              <a:rPr lang="en-US" altLang="en-US">
                <a:latin typeface="Arial" panose="020B0604020202020204" pitchFamily="34" charset="0"/>
              </a:rPr>
              <a:pPr/>
              <a:t>89</a:t>
            </a:fld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4601523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6246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6246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fld id="{B9837725-7E12-4A76-B15D-C3B69E7A6BA8}" type="slidenum">
              <a:rPr lang="en-US" altLang="en-US">
                <a:latin typeface="Arial" panose="020B0604020202020204" pitchFamily="34" charset="0"/>
              </a:rPr>
              <a:pPr/>
              <a:t>90</a:t>
            </a:fld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5755976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6349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6349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fld id="{87923F23-6A08-4F9C-ABEF-DD1D2CE7735C}" type="slidenum">
              <a:rPr lang="en-US" altLang="en-US">
                <a:latin typeface="Arial" panose="020B0604020202020204" pitchFamily="34" charset="0"/>
              </a:rPr>
              <a:pPr/>
              <a:t>91</a:t>
            </a:fld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1448753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2588" y="685800"/>
            <a:ext cx="6091237" cy="342741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8915" name="Rectangle 1027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4813" cy="402431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3085298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40963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itchFamily="34" charset="0"/>
            </a:endParaRPr>
          </a:p>
        </p:txBody>
      </p:sp>
      <p:sp>
        <p:nvSpPr>
          <p:cNvPr id="4096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Garamond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9pPr>
          </a:lstStyle>
          <a:p>
            <a:fld id="{5AF59C2E-A4DE-42D1-8D10-47F866858C75}" type="slidenum">
              <a:rPr lang="en-US" altLang="en-US">
                <a:latin typeface="Arial" pitchFamily="34" charset="0"/>
              </a:rPr>
              <a:pPr/>
              <a:t>11</a:t>
            </a:fld>
            <a:endParaRPr lang="en-US" altLang="en-US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9442328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6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4096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</a:pPr>
            <a:fld id="{E9970BB6-6109-4D51-8BAA-EC3C903C854C}" type="slidenum">
              <a:rPr lang="en-US" altLang="en-US"/>
              <a:pPr>
                <a:spcBef>
                  <a:spcPct val="0"/>
                </a:spcBef>
              </a:pPr>
              <a:t>94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80945812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6451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58825" indent="-292100"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68400" indent="-233363"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35125" indent="-233363"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103438" indent="-233363"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60638" indent="-233363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17838" indent="-233363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75038" indent="-233363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32238" indent="-233363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5C482785-D2AE-42DA-A6CA-431B8265B93F}" type="slidenum">
              <a:rPr lang="en-US" altLang="en-US" sz="1200" b="0"/>
              <a:pPr/>
              <a:t>95</a:t>
            </a:fld>
            <a:endParaRPr lang="en-US" altLang="en-US" sz="1200" b="0"/>
          </a:p>
        </p:txBody>
      </p:sp>
    </p:spTree>
    <p:extLst>
      <p:ext uri="{BB962C8B-B14F-4D97-AF65-F5344CB8AC3E}">
        <p14:creationId xmlns:p14="http://schemas.microsoft.com/office/powerpoint/2010/main" val="2487705319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65539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6554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58825" indent="-292100"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68400" indent="-233363"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35125" indent="-233363"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103438" indent="-233363"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60638" indent="-233363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17838" indent="-233363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75038" indent="-233363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32238" indent="-233363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13AEE4AD-935C-43B7-8F3F-E56E70623B5A}" type="slidenum">
              <a:rPr lang="en-US" altLang="en-US" sz="1200" b="0"/>
              <a:pPr/>
              <a:t>96</a:t>
            </a:fld>
            <a:endParaRPr lang="en-US" altLang="en-US" sz="1200" b="0"/>
          </a:p>
        </p:txBody>
      </p:sp>
    </p:spTree>
    <p:extLst>
      <p:ext uri="{BB962C8B-B14F-4D97-AF65-F5344CB8AC3E}">
        <p14:creationId xmlns:p14="http://schemas.microsoft.com/office/powerpoint/2010/main" val="3521884769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66563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6656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58825" indent="-292100"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68400" indent="-233363"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35125" indent="-233363"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103438" indent="-233363"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60638" indent="-233363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17838" indent="-233363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75038" indent="-233363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32238" indent="-233363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0AC78BD0-C7AD-4B8F-A669-B758CA3D3AC1}" type="slidenum">
              <a:rPr lang="en-US" altLang="en-US" sz="1200" b="0"/>
              <a:pPr/>
              <a:t>97</a:t>
            </a:fld>
            <a:endParaRPr lang="en-US" altLang="en-US" sz="1200" b="0"/>
          </a:p>
        </p:txBody>
      </p:sp>
    </p:spTree>
    <p:extLst>
      <p:ext uri="{BB962C8B-B14F-4D97-AF65-F5344CB8AC3E}">
        <p14:creationId xmlns:p14="http://schemas.microsoft.com/office/powerpoint/2010/main" val="2557988080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6758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6758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58825" indent="-292100"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68400" indent="-233363"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35125" indent="-233363"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103438" indent="-233363"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60638" indent="-233363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17838" indent="-233363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75038" indent="-233363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32238" indent="-233363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1F317EA1-9A43-4375-B765-889F5D1C4AC8}" type="slidenum">
              <a:rPr lang="en-US" altLang="en-US" sz="1200" b="0"/>
              <a:pPr/>
              <a:t>98</a:t>
            </a:fld>
            <a:endParaRPr lang="en-US" altLang="en-US" sz="1200" b="0"/>
          </a:p>
        </p:txBody>
      </p:sp>
    </p:spTree>
    <p:extLst>
      <p:ext uri="{BB962C8B-B14F-4D97-AF65-F5344CB8AC3E}">
        <p14:creationId xmlns:p14="http://schemas.microsoft.com/office/powerpoint/2010/main" val="1140200765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6861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6861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58825" indent="-292100"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68400" indent="-233363"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35125" indent="-233363"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103438" indent="-233363"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60638" indent="-233363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17838" indent="-233363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75038" indent="-233363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32238" indent="-233363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73F61F5E-D18C-4C07-8FE8-5168F41003CA}" type="slidenum">
              <a:rPr lang="en-US" altLang="en-US" sz="1200" b="0"/>
              <a:pPr/>
              <a:t>99</a:t>
            </a:fld>
            <a:endParaRPr lang="en-US" altLang="en-US" sz="1200" b="0"/>
          </a:p>
        </p:txBody>
      </p:sp>
    </p:spTree>
    <p:extLst>
      <p:ext uri="{BB962C8B-B14F-4D97-AF65-F5344CB8AC3E}">
        <p14:creationId xmlns:p14="http://schemas.microsoft.com/office/powerpoint/2010/main" val="310032514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6963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6963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58825" indent="-292100"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68400" indent="-233363"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35125" indent="-233363"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103438" indent="-233363"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60638" indent="-233363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17838" indent="-233363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75038" indent="-233363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32238" indent="-233363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36480FD6-9AC6-4784-B127-3C57FEE74E70}" type="slidenum">
              <a:rPr lang="en-US" altLang="en-US" sz="1200" b="0"/>
              <a:pPr/>
              <a:t>100</a:t>
            </a:fld>
            <a:endParaRPr lang="en-US" altLang="en-US" sz="1200" b="0"/>
          </a:p>
        </p:txBody>
      </p:sp>
    </p:spTree>
    <p:extLst>
      <p:ext uri="{BB962C8B-B14F-4D97-AF65-F5344CB8AC3E}">
        <p14:creationId xmlns:p14="http://schemas.microsoft.com/office/powerpoint/2010/main" val="1707918436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70659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7066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58825" indent="-292100"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68400" indent="-233363"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35125" indent="-233363"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103438" indent="-233363"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60638" indent="-233363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17838" indent="-233363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75038" indent="-233363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32238" indent="-233363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1C5886CD-679A-4971-8955-37801AA036E8}" type="slidenum">
              <a:rPr lang="en-US" altLang="en-US" sz="1200" b="0"/>
              <a:pPr/>
              <a:t>101</a:t>
            </a:fld>
            <a:endParaRPr lang="en-US" altLang="en-US" sz="1200" b="0"/>
          </a:p>
        </p:txBody>
      </p:sp>
    </p:spTree>
    <p:extLst>
      <p:ext uri="{BB962C8B-B14F-4D97-AF65-F5344CB8AC3E}">
        <p14:creationId xmlns:p14="http://schemas.microsoft.com/office/powerpoint/2010/main" val="990069885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71683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7168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58825" indent="-292100"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68400" indent="-233363"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35125" indent="-233363"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103438" indent="-233363"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60638" indent="-233363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17838" indent="-233363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75038" indent="-233363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32238" indent="-233363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52A90712-02FC-4666-B41E-CCE3A9B06BBB}" type="slidenum">
              <a:rPr lang="en-US" altLang="en-US" sz="1200" b="0"/>
              <a:pPr/>
              <a:t>102</a:t>
            </a:fld>
            <a:endParaRPr lang="en-US" altLang="en-US" sz="1200" b="0"/>
          </a:p>
        </p:txBody>
      </p:sp>
    </p:spTree>
    <p:extLst>
      <p:ext uri="{BB962C8B-B14F-4D97-AF65-F5344CB8AC3E}">
        <p14:creationId xmlns:p14="http://schemas.microsoft.com/office/powerpoint/2010/main" val="2868617415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7270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7270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58825" indent="-292100"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68400" indent="-233363"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35125" indent="-233363"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103438" indent="-233363"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60638" indent="-233363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17838" indent="-233363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75038" indent="-233363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32238" indent="-233363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A08B1562-6B1B-48A1-BE7C-CA0123A8BC17}" type="slidenum">
              <a:rPr lang="en-US" altLang="en-US" sz="1200" b="0"/>
              <a:pPr/>
              <a:t>103</a:t>
            </a:fld>
            <a:endParaRPr lang="en-US" altLang="en-US" sz="1200" b="0"/>
          </a:p>
        </p:txBody>
      </p:sp>
    </p:spTree>
    <p:extLst>
      <p:ext uri="{BB962C8B-B14F-4D97-AF65-F5344CB8AC3E}">
        <p14:creationId xmlns:p14="http://schemas.microsoft.com/office/powerpoint/2010/main" val="192850267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4403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itchFamily="34" charset="0"/>
            </a:endParaRPr>
          </a:p>
        </p:txBody>
      </p:sp>
      <p:sp>
        <p:nvSpPr>
          <p:cNvPr id="4403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Garamond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9pPr>
          </a:lstStyle>
          <a:p>
            <a:fld id="{8FBA1941-F5A1-4FE7-80CC-DA6A720E6A48}" type="slidenum">
              <a:rPr lang="en-US" altLang="en-US">
                <a:latin typeface="Arial" pitchFamily="34" charset="0"/>
              </a:rPr>
              <a:pPr/>
              <a:t>13</a:t>
            </a:fld>
            <a:endParaRPr lang="en-US" altLang="en-US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0491393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7373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7373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58825" indent="-292100"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68400" indent="-233363"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35125" indent="-233363"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103438" indent="-233363"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60638" indent="-233363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17838" indent="-233363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75038" indent="-233363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32238" indent="-233363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31985D67-B9BE-4994-8996-83C8D986E400}" type="slidenum">
              <a:rPr lang="en-US" altLang="en-US" sz="1200" b="0"/>
              <a:pPr/>
              <a:t>104</a:t>
            </a:fld>
            <a:endParaRPr lang="en-US" altLang="en-US" sz="1200" b="0"/>
          </a:p>
        </p:txBody>
      </p:sp>
    </p:spTree>
    <p:extLst>
      <p:ext uri="{BB962C8B-B14F-4D97-AF65-F5344CB8AC3E}">
        <p14:creationId xmlns:p14="http://schemas.microsoft.com/office/powerpoint/2010/main" val="3843597794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7475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7475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58825" indent="-292100"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68400" indent="-233363"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35125" indent="-233363"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103438" indent="-233363"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60638" indent="-233363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17838" indent="-233363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75038" indent="-233363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32238" indent="-233363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822B57FB-9E65-4559-9910-762D2CB6CE94}" type="slidenum">
              <a:rPr lang="en-US" altLang="en-US" sz="1200" b="0"/>
              <a:pPr/>
              <a:t>105</a:t>
            </a:fld>
            <a:endParaRPr lang="en-US" altLang="en-US" sz="1200" b="0"/>
          </a:p>
        </p:txBody>
      </p:sp>
    </p:spTree>
    <p:extLst>
      <p:ext uri="{BB962C8B-B14F-4D97-AF65-F5344CB8AC3E}">
        <p14:creationId xmlns:p14="http://schemas.microsoft.com/office/powerpoint/2010/main" val="341594425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75779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7578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58825" indent="-292100"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68400" indent="-233363"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35125" indent="-233363"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103438" indent="-233363"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60638" indent="-233363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17838" indent="-233363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75038" indent="-233363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32238" indent="-233363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3F48592E-077A-4E18-8CB9-348E253B2630}" type="slidenum">
              <a:rPr lang="en-US" altLang="en-US" sz="1200" b="0"/>
              <a:pPr/>
              <a:t>106</a:t>
            </a:fld>
            <a:endParaRPr lang="en-US" altLang="en-US" sz="1200" b="0"/>
          </a:p>
        </p:txBody>
      </p:sp>
    </p:spTree>
    <p:extLst>
      <p:ext uri="{BB962C8B-B14F-4D97-AF65-F5344CB8AC3E}">
        <p14:creationId xmlns:p14="http://schemas.microsoft.com/office/powerpoint/2010/main" val="1818983153"/>
      </p:ext>
    </p:extLst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76803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7680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58825" indent="-292100"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68400" indent="-233363"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35125" indent="-233363"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103438" indent="-233363"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60638" indent="-233363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17838" indent="-233363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75038" indent="-233363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32238" indent="-233363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29844F20-19F9-4C7D-9AC0-3CCA9C4F175F}" type="slidenum">
              <a:rPr lang="en-US" altLang="en-US" sz="1200" b="0"/>
              <a:pPr/>
              <a:t>107</a:t>
            </a:fld>
            <a:endParaRPr lang="en-US" altLang="en-US" sz="1200" b="0"/>
          </a:p>
        </p:txBody>
      </p:sp>
    </p:spTree>
    <p:extLst>
      <p:ext uri="{BB962C8B-B14F-4D97-AF65-F5344CB8AC3E}">
        <p14:creationId xmlns:p14="http://schemas.microsoft.com/office/powerpoint/2010/main" val="3404405864"/>
      </p:ext>
    </p:extLst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7782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7782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58825" indent="-292100"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68400" indent="-233363"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35125" indent="-233363"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103438" indent="-233363"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60638" indent="-233363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17838" indent="-233363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75038" indent="-233363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32238" indent="-233363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C22CE122-81B2-4096-BE0C-44C6D62D70B8}" type="slidenum">
              <a:rPr lang="en-US" altLang="en-US" sz="1200" b="0"/>
              <a:pPr/>
              <a:t>108</a:t>
            </a:fld>
            <a:endParaRPr lang="en-US" altLang="en-US" sz="1200" b="0"/>
          </a:p>
        </p:txBody>
      </p:sp>
    </p:spTree>
    <p:extLst>
      <p:ext uri="{BB962C8B-B14F-4D97-AF65-F5344CB8AC3E}">
        <p14:creationId xmlns:p14="http://schemas.microsoft.com/office/powerpoint/2010/main" val="2870826899"/>
      </p:ext>
    </p:extLst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7885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7885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58825" indent="-292100"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68400" indent="-233363"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35125" indent="-233363"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103438" indent="-233363"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60638" indent="-233363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17838" indent="-233363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75038" indent="-233363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32238" indent="-233363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B0969EBA-5084-459D-9DA8-26CBAC895D5B}" type="slidenum">
              <a:rPr lang="en-US" altLang="en-US" sz="1200" b="0"/>
              <a:pPr/>
              <a:t>110</a:t>
            </a:fld>
            <a:endParaRPr lang="en-US" altLang="en-US" sz="1200" b="0"/>
          </a:p>
        </p:txBody>
      </p:sp>
    </p:spTree>
    <p:extLst>
      <p:ext uri="{BB962C8B-B14F-4D97-AF65-F5344CB8AC3E}">
        <p14:creationId xmlns:p14="http://schemas.microsoft.com/office/powerpoint/2010/main" val="2847392675"/>
      </p:ext>
    </p:extLst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80899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8090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58825" indent="-292100"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68400" indent="-233363"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35125" indent="-233363"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103438" indent="-233363"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60638" indent="-233363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17838" indent="-233363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75038" indent="-233363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32238" indent="-233363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55DB8940-08AF-475F-9B2A-652353DE007B}" type="slidenum">
              <a:rPr lang="en-US" altLang="en-US" sz="1200" b="0"/>
              <a:pPr/>
              <a:t>111</a:t>
            </a:fld>
            <a:endParaRPr lang="en-US" altLang="en-US" sz="1200" b="0"/>
          </a:p>
        </p:txBody>
      </p:sp>
    </p:spTree>
    <p:extLst>
      <p:ext uri="{BB962C8B-B14F-4D97-AF65-F5344CB8AC3E}">
        <p14:creationId xmlns:p14="http://schemas.microsoft.com/office/powerpoint/2010/main" val="2407002459"/>
      </p:ext>
    </p:extLst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81923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8192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58825" indent="-292100"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68400" indent="-233363"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35125" indent="-233363"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103438" indent="-233363"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60638" indent="-233363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17838" indent="-233363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75038" indent="-233363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32238" indent="-233363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19F5BF23-F5DA-481D-8659-8B3BC0F1D7EB}" type="slidenum">
              <a:rPr lang="en-US" altLang="en-US" sz="1200" b="0"/>
              <a:pPr/>
              <a:t>112</a:t>
            </a:fld>
            <a:endParaRPr lang="en-US" altLang="en-US" sz="1200" b="0"/>
          </a:p>
        </p:txBody>
      </p:sp>
    </p:spTree>
    <p:extLst>
      <p:ext uri="{BB962C8B-B14F-4D97-AF65-F5344CB8AC3E}">
        <p14:creationId xmlns:p14="http://schemas.microsoft.com/office/powerpoint/2010/main" val="3753652271"/>
      </p:ext>
    </p:extLst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8294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8294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58825" indent="-292100"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68400" indent="-233363"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35125" indent="-233363"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103438" indent="-233363"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60638" indent="-233363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17838" indent="-233363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75038" indent="-233363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32238" indent="-233363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08F840BB-A556-41D7-B531-B7EE508A23FA}" type="slidenum">
              <a:rPr lang="en-US" altLang="en-US" sz="1200" b="0"/>
              <a:pPr/>
              <a:t>113</a:t>
            </a:fld>
            <a:endParaRPr lang="en-US" altLang="en-US" sz="1200" b="0"/>
          </a:p>
        </p:txBody>
      </p:sp>
    </p:spTree>
    <p:extLst>
      <p:ext uri="{BB962C8B-B14F-4D97-AF65-F5344CB8AC3E}">
        <p14:creationId xmlns:p14="http://schemas.microsoft.com/office/powerpoint/2010/main" val="2402190075"/>
      </p:ext>
    </p:extLst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8397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8397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58825" indent="-292100"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68400" indent="-233363"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35125" indent="-233363"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103438" indent="-233363"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60638" indent="-233363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17838" indent="-233363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75038" indent="-233363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32238" indent="-233363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66182472-84B4-4430-8C98-90756AAC2B24}" type="slidenum">
              <a:rPr lang="en-US" altLang="en-US" sz="1200" b="0"/>
              <a:pPr/>
              <a:t>114</a:t>
            </a:fld>
            <a:endParaRPr lang="en-US" altLang="en-US" sz="1200" b="0"/>
          </a:p>
        </p:txBody>
      </p:sp>
    </p:spTree>
    <p:extLst>
      <p:ext uri="{BB962C8B-B14F-4D97-AF65-F5344CB8AC3E}">
        <p14:creationId xmlns:p14="http://schemas.microsoft.com/office/powerpoint/2010/main" val="4761955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46083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itchFamily="34" charset="0"/>
            </a:endParaRPr>
          </a:p>
        </p:txBody>
      </p:sp>
      <p:sp>
        <p:nvSpPr>
          <p:cNvPr id="4608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Garamond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9pPr>
          </a:lstStyle>
          <a:p>
            <a:fld id="{86D714D9-8BF0-4CCB-9826-4A950BFEB8C5}" type="slidenum">
              <a:rPr lang="en-US" altLang="en-US">
                <a:latin typeface="Arial" pitchFamily="34" charset="0"/>
              </a:rPr>
              <a:pPr/>
              <a:t>14</a:t>
            </a:fld>
            <a:endParaRPr lang="en-US" altLang="en-US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779811"/>
      </p:ext>
    </p:extLst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8499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8499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58825" indent="-292100"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68400" indent="-233363"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35125" indent="-233363"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103438" indent="-233363"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60638" indent="-233363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17838" indent="-233363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75038" indent="-233363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32238" indent="-233363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C1C4C6B4-F5AC-47C7-85EC-481DE37A21D2}" type="slidenum">
              <a:rPr lang="en-US" altLang="en-US" sz="1200" b="0"/>
              <a:pPr/>
              <a:t>115</a:t>
            </a:fld>
            <a:endParaRPr lang="en-US" altLang="en-US" sz="1200" b="0"/>
          </a:p>
        </p:txBody>
      </p:sp>
    </p:spTree>
    <p:extLst>
      <p:ext uri="{BB962C8B-B14F-4D97-AF65-F5344CB8AC3E}">
        <p14:creationId xmlns:p14="http://schemas.microsoft.com/office/powerpoint/2010/main" val="2415307183"/>
      </p:ext>
    </p:extLst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86019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8602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58825" indent="-292100"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68400" indent="-233363"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35125" indent="-233363"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103438" indent="-233363"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60638" indent="-233363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17838" indent="-233363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75038" indent="-233363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32238" indent="-233363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22A7A874-FB7F-4849-9BB6-011E2BD51C74}" type="slidenum">
              <a:rPr lang="en-US" altLang="en-US" sz="1200" b="0"/>
              <a:pPr/>
              <a:t>116</a:t>
            </a:fld>
            <a:endParaRPr lang="en-US" altLang="en-US" sz="1200" b="0"/>
          </a:p>
        </p:txBody>
      </p:sp>
    </p:spTree>
    <p:extLst>
      <p:ext uri="{BB962C8B-B14F-4D97-AF65-F5344CB8AC3E}">
        <p14:creationId xmlns:p14="http://schemas.microsoft.com/office/powerpoint/2010/main" val="1496478769"/>
      </p:ext>
    </p:extLst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87043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8704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58825" indent="-292100"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68400" indent="-233363"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35125" indent="-233363"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103438" indent="-233363"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60638" indent="-233363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17838" indent="-233363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75038" indent="-233363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32238" indent="-233363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041A2808-2C44-4952-9239-A6A0D9DA2668}" type="slidenum">
              <a:rPr lang="en-US" altLang="en-US" sz="1200" b="0"/>
              <a:pPr/>
              <a:t>117</a:t>
            </a:fld>
            <a:endParaRPr lang="en-US" altLang="en-US" sz="1200" b="0"/>
          </a:p>
        </p:txBody>
      </p:sp>
    </p:spTree>
    <p:extLst>
      <p:ext uri="{BB962C8B-B14F-4D97-AF65-F5344CB8AC3E}">
        <p14:creationId xmlns:p14="http://schemas.microsoft.com/office/powerpoint/2010/main" val="1506470470"/>
      </p:ext>
    </p:extLst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8909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8909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58825" indent="-292100"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68400" indent="-233363"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35125" indent="-233363"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103438" indent="-233363"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60638" indent="-233363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17838" indent="-233363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75038" indent="-233363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32238" indent="-233363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D9A00CE8-FE4E-4A38-B986-B982CB6893C0}" type="slidenum">
              <a:rPr lang="en-US" altLang="en-US" sz="1200" b="0"/>
              <a:pPr/>
              <a:t>118</a:t>
            </a:fld>
            <a:endParaRPr lang="en-US" altLang="en-US" sz="1200" b="0"/>
          </a:p>
        </p:txBody>
      </p:sp>
    </p:spTree>
    <p:extLst>
      <p:ext uri="{BB962C8B-B14F-4D97-AF65-F5344CB8AC3E}">
        <p14:creationId xmlns:p14="http://schemas.microsoft.com/office/powerpoint/2010/main" val="2466964117"/>
      </p:ext>
    </p:extLst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91139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9114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58825" indent="-292100"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68400" indent="-233363"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35125" indent="-233363"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103438" indent="-233363"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60638" indent="-233363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17838" indent="-233363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75038" indent="-233363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32238" indent="-233363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961FABA6-F3E3-4CED-AA55-171B4446D1A9}" type="slidenum">
              <a:rPr lang="en-US" altLang="en-US" sz="1200" b="0"/>
              <a:pPr/>
              <a:t>119</a:t>
            </a:fld>
            <a:endParaRPr lang="en-US" altLang="en-US" sz="1200" b="0"/>
          </a:p>
        </p:txBody>
      </p:sp>
    </p:spTree>
    <p:extLst>
      <p:ext uri="{BB962C8B-B14F-4D97-AF65-F5344CB8AC3E}">
        <p14:creationId xmlns:p14="http://schemas.microsoft.com/office/powerpoint/2010/main" val="2701624512"/>
      </p:ext>
    </p:extLst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92163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9216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58825" indent="-292100"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68400" indent="-233363"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35125" indent="-233363"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103438" indent="-233363"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60638" indent="-233363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17838" indent="-233363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75038" indent="-233363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32238" indent="-233363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3DA31A70-B12A-43C3-9B79-A16D666D7600}" type="slidenum">
              <a:rPr lang="en-US" altLang="en-US" sz="1200" b="0"/>
              <a:pPr/>
              <a:t>120</a:t>
            </a:fld>
            <a:endParaRPr lang="en-US" altLang="en-US" sz="1200" b="0"/>
          </a:p>
        </p:txBody>
      </p:sp>
    </p:spTree>
    <p:extLst>
      <p:ext uri="{BB962C8B-B14F-4D97-AF65-F5344CB8AC3E}">
        <p14:creationId xmlns:p14="http://schemas.microsoft.com/office/powerpoint/2010/main" val="3149685749"/>
      </p:ext>
    </p:extLst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9318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9318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58825" indent="-292100"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68400" indent="-233363"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35125" indent="-233363"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103438" indent="-233363"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60638" indent="-233363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17838" indent="-233363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75038" indent="-233363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32238" indent="-233363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1435DEDA-E6C4-4FA8-84CE-D597BEC0C457}" type="slidenum">
              <a:rPr lang="en-US" altLang="en-US" sz="1200" b="0"/>
              <a:pPr/>
              <a:t>121</a:t>
            </a:fld>
            <a:endParaRPr lang="en-US" altLang="en-US" sz="1200" b="0"/>
          </a:p>
        </p:txBody>
      </p:sp>
    </p:spTree>
    <p:extLst>
      <p:ext uri="{BB962C8B-B14F-4D97-AF65-F5344CB8AC3E}">
        <p14:creationId xmlns:p14="http://schemas.microsoft.com/office/powerpoint/2010/main" val="46581084"/>
      </p:ext>
    </p:extLst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9523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9523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58825" indent="-292100"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68400" indent="-233363"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35125" indent="-233363"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103438" indent="-233363"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60638" indent="-233363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17838" indent="-233363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75038" indent="-233363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32238" indent="-233363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19B7E924-97B7-4184-A347-5162A7718AA7}" type="slidenum">
              <a:rPr lang="en-US" altLang="en-US" sz="1200" b="0"/>
              <a:pPr/>
              <a:t>122</a:t>
            </a:fld>
            <a:endParaRPr lang="en-US" altLang="en-US" sz="1200" b="0"/>
          </a:p>
        </p:txBody>
      </p:sp>
    </p:spTree>
    <p:extLst>
      <p:ext uri="{BB962C8B-B14F-4D97-AF65-F5344CB8AC3E}">
        <p14:creationId xmlns:p14="http://schemas.microsoft.com/office/powerpoint/2010/main" val="4017992928"/>
      </p:ext>
    </p:extLst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97283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9728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58825" indent="-292100"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68400" indent="-233363"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35125" indent="-233363"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103438" indent="-233363"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60638" indent="-233363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17838" indent="-233363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75038" indent="-233363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32238" indent="-233363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6E388522-00E9-4624-88C9-BC2F82DC4BC8}" type="slidenum">
              <a:rPr lang="en-US" altLang="en-US" sz="1200" b="0"/>
              <a:pPr/>
              <a:t>123</a:t>
            </a:fld>
            <a:endParaRPr lang="en-US" altLang="en-US" sz="1200" b="0"/>
          </a:p>
        </p:txBody>
      </p:sp>
    </p:spTree>
    <p:extLst>
      <p:ext uri="{BB962C8B-B14F-4D97-AF65-F5344CB8AC3E}">
        <p14:creationId xmlns:p14="http://schemas.microsoft.com/office/powerpoint/2010/main" val="252434128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4198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4198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fld id="{DC83A7C7-3FDE-49AE-BD38-2A12848F9BDA}" type="slidenum">
              <a:rPr lang="en-US" altLang="en-US">
                <a:latin typeface="Arial" panose="020B0604020202020204" pitchFamily="34" charset="0"/>
              </a:rPr>
              <a:pPr/>
              <a:t>18</a:t>
            </a:fld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727205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4301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4301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fld id="{F6B64D41-4330-40F9-ABD6-B103B4147528}" type="slidenum">
              <a:rPr lang="en-US" altLang="en-US">
                <a:latin typeface="Arial" panose="020B0604020202020204" pitchFamily="34" charset="0"/>
              </a:rPr>
              <a:pPr/>
              <a:t>19</a:t>
            </a:fld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17854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jp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9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ivider-Purple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320" y="2941984"/>
            <a:ext cx="7549079" cy="2743200"/>
          </a:xfrm>
          <a:prstGeom prst="rect">
            <a:avLst/>
          </a:prstGeom>
        </p:spPr>
        <p:txBody>
          <a:bodyPr tIns="0" bIns="0" rtlCol="0" anchor="b" anchorCtr="0">
            <a:noAutofit/>
          </a:bodyPr>
          <a:lstStyle>
            <a:lvl1pPr>
              <a:lnSpc>
                <a:spcPct val="80000"/>
              </a:lnSpc>
              <a:defRPr lang="en-US" sz="6000" b="0" dirty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35D7A56-0967-D442-92A0-85A847FD6B15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897880"/>
            <a:ext cx="11903000" cy="6477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319" y="402336"/>
            <a:ext cx="1829276" cy="645226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DD3A769E-7BA6-40F8-9174-818ACE5F72AD}"/>
              </a:ext>
            </a:extLst>
          </p:cNvPr>
          <p:cNvSpPr txBox="1"/>
          <p:nvPr/>
        </p:nvSpPr>
        <p:spPr>
          <a:xfrm>
            <a:off x="1631703" y="6146910"/>
            <a:ext cx="3424912" cy="36923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>
                <a:solidFill>
                  <a:schemeClr val="bg1"/>
                </a:solidFill>
              </a:rPr>
              <a:t>HYPACK 2022 – Training Event</a:t>
            </a:r>
          </a:p>
        </p:txBody>
      </p:sp>
      <p:pic>
        <p:nvPicPr>
          <p:cNvPr id="14" name="Picture 13" descr="A picture containing cup&#10;&#10;Description automatically generated">
            <a:extLst>
              <a:ext uri="{FF2B5EF4-FFF2-40B4-BE49-F238E27FC236}">
                <a16:creationId xmlns:a16="http://schemas.microsoft.com/office/drawing/2014/main" id="{35CE9B9A-6D40-4024-904F-16C6EBF90AD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7946" y="5997278"/>
            <a:ext cx="773757" cy="760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15238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-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6AA9DB8-0C28-3641-BEED-8EE8DF37E68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633"/>
          <a:stretch/>
        </p:blipFill>
        <p:spPr>
          <a:xfrm>
            <a:off x="789478" y="6099659"/>
            <a:ext cx="11113522" cy="6477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D0667AA-22B6-324D-A947-DB04F2668F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31044" y="6263439"/>
            <a:ext cx="1371957" cy="483920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4F4FA756-AEE3-47B7-89C9-EBBF6D6681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320" y="110652"/>
            <a:ext cx="11277598" cy="98901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F253764D-BDE7-44F2-AEB7-89F7B974006A}"/>
              </a:ext>
            </a:extLst>
          </p:cNvPr>
          <p:cNvGrpSpPr/>
          <p:nvPr userDrawn="1"/>
        </p:nvGrpSpPr>
        <p:grpSpPr>
          <a:xfrm>
            <a:off x="924040" y="5970906"/>
            <a:ext cx="4132575" cy="721244"/>
            <a:chOff x="923799" y="5970906"/>
            <a:chExt cx="4131499" cy="721244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F1624F55-51EE-44ED-A677-02DD89A2EE12}"/>
                </a:ext>
              </a:extLst>
            </p:cNvPr>
            <p:cNvSpPr txBox="1"/>
            <p:nvPr/>
          </p:nvSpPr>
          <p:spPr>
            <a:xfrm>
              <a:off x="1631278" y="6146910"/>
              <a:ext cx="3424020" cy="36923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HYPACK 2022 – Training Event</a:t>
              </a:r>
            </a:p>
          </p:txBody>
        </p:sp>
        <p:pic>
          <p:nvPicPr>
            <p:cNvPr id="9" name="Picture 8" descr="A picture containing drawing, table&#10;&#10;Description automatically generated">
              <a:extLst>
                <a:ext uri="{FF2B5EF4-FFF2-40B4-BE49-F238E27FC236}">
                  <a16:creationId xmlns:a16="http://schemas.microsoft.com/office/drawing/2014/main" id="{E1C9DB1E-1C11-48DC-837A-787A398426C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r="60893"/>
            <a:stretch/>
          </p:blipFill>
          <p:spPr>
            <a:xfrm>
              <a:off x="923799" y="5970906"/>
              <a:ext cx="707479" cy="72124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6037620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ontent-Title Only-Blue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319" y="1"/>
            <a:ext cx="11277489" cy="98901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9DC44BB-4EA1-A144-B619-C31CCFF20C2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600"/>
          <a:stretch/>
        </p:blipFill>
        <p:spPr>
          <a:xfrm>
            <a:off x="785651" y="6099048"/>
            <a:ext cx="11117349" cy="6477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D0667AA-22B6-324D-A947-DB04F2668FC6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531044" y="6263643"/>
            <a:ext cx="1371957" cy="48391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7115103B-DB89-4CEC-ABE9-4B3B351C5552}"/>
              </a:ext>
            </a:extLst>
          </p:cNvPr>
          <p:cNvSpPr txBox="1"/>
          <p:nvPr userDrawn="1"/>
        </p:nvSpPr>
        <p:spPr>
          <a:xfrm>
            <a:off x="1593835" y="6163269"/>
            <a:ext cx="3424912" cy="36923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>
                <a:solidFill>
                  <a:schemeClr val="bg1"/>
                </a:solidFill>
              </a:rPr>
              <a:t>HYPACK 2022 – Training Event</a:t>
            </a:r>
          </a:p>
        </p:txBody>
      </p:sp>
      <p:pic>
        <p:nvPicPr>
          <p:cNvPr id="9" name="Picture 8" descr="A picture containing cup&#10;&#10;Description automatically generated">
            <a:extLst>
              <a:ext uri="{FF2B5EF4-FFF2-40B4-BE49-F238E27FC236}">
                <a16:creationId xmlns:a16="http://schemas.microsoft.com/office/drawing/2014/main" id="{410164A6-CFB8-498A-9E45-795BB37A867C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785650" y="5967388"/>
            <a:ext cx="773757" cy="760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9481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012BE7CB-04AA-4542-9200-874B58C6CC02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633"/>
          <a:stretch/>
        </p:blipFill>
        <p:spPr>
          <a:xfrm>
            <a:off x="789478" y="6099659"/>
            <a:ext cx="11113522" cy="647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24799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70" r:id="rId3"/>
  </p:sldLayoutIdLst>
  <p:txStyles>
    <p:titleStyle>
      <a:lvl1pPr algn="l" defTabSz="608013" rtl="0" eaLnBrk="1" fontAlgn="base" hangingPunct="1">
        <a:lnSpc>
          <a:spcPts val="2900"/>
        </a:lnSpc>
        <a:spcBef>
          <a:spcPct val="0"/>
        </a:spcBef>
        <a:spcAft>
          <a:spcPct val="0"/>
        </a:spcAft>
        <a:defRPr sz="2800" kern="1200">
          <a:solidFill>
            <a:schemeClr val="tx1"/>
          </a:solidFill>
          <a:latin typeface="Arial"/>
          <a:ea typeface="ヒラギノ角ゴ Pro W3" charset="0"/>
          <a:cs typeface="Arial"/>
        </a:defRPr>
      </a:lvl1pPr>
      <a:lvl2pPr algn="l" defTabSz="608013" rtl="0" eaLnBrk="1" fontAlgn="base" hangingPunct="1">
        <a:lnSpc>
          <a:spcPts val="2900"/>
        </a:lnSpc>
        <a:spcBef>
          <a:spcPct val="0"/>
        </a:spcBef>
        <a:spcAft>
          <a:spcPct val="0"/>
        </a:spcAft>
        <a:defRPr sz="2800">
          <a:solidFill>
            <a:srgbClr val="53565A"/>
          </a:solidFill>
          <a:latin typeface="Arial" pitchFamily="34" charset="0"/>
          <a:ea typeface="ヒラギノ角ゴ Pro W3" charset="0"/>
          <a:cs typeface="Arial" pitchFamily="34" charset="0"/>
        </a:defRPr>
      </a:lvl2pPr>
      <a:lvl3pPr algn="l" defTabSz="608013" rtl="0" eaLnBrk="1" fontAlgn="base" hangingPunct="1">
        <a:lnSpc>
          <a:spcPts val="2900"/>
        </a:lnSpc>
        <a:spcBef>
          <a:spcPct val="0"/>
        </a:spcBef>
        <a:spcAft>
          <a:spcPct val="0"/>
        </a:spcAft>
        <a:defRPr sz="2800">
          <a:solidFill>
            <a:srgbClr val="53565A"/>
          </a:solidFill>
          <a:latin typeface="Arial" pitchFamily="34" charset="0"/>
          <a:ea typeface="ヒラギノ角ゴ Pro W3" charset="0"/>
          <a:cs typeface="Arial" pitchFamily="34" charset="0"/>
        </a:defRPr>
      </a:lvl3pPr>
      <a:lvl4pPr algn="l" defTabSz="608013" rtl="0" eaLnBrk="1" fontAlgn="base" hangingPunct="1">
        <a:lnSpc>
          <a:spcPts val="2900"/>
        </a:lnSpc>
        <a:spcBef>
          <a:spcPct val="0"/>
        </a:spcBef>
        <a:spcAft>
          <a:spcPct val="0"/>
        </a:spcAft>
        <a:defRPr sz="2800">
          <a:solidFill>
            <a:srgbClr val="53565A"/>
          </a:solidFill>
          <a:latin typeface="Arial" pitchFamily="34" charset="0"/>
          <a:ea typeface="ヒラギノ角ゴ Pro W3" charset="0"/>
          <a:cs typeface="Arial" pitchFamily="34" charset="0"/>
        </a:defRPr>
      </a:lvl4pPr>
      <a:lvl5pPr algn="l" defTabSz="608013" rtl="0" eaLnBrk="1" fontAlgn="base" hangingPunct="1">
        <a:lnSpc>
          <a:spcPts val="2900"/>
        </a:lnSpc>
        <a:spcBef>
          <a:spcPct val="0"/>
        </a:spcBef>
        <a:spcAft>
          <a:spcPct val="0"/>
        </a:spcAft>
        <a:defRPr sz="2800">
          <a:solidFill>
            <a:srgbClr val="53565A"/>
          </a:solidFill>
          <a:latin typeface="Arial" pitchFamily="34" charset="0"/>
          <a:ea typeface="ヒラギノ角ゴ Pro W3" charset="0"/>
          <a:cs typeface="Arial" pitchFamily="34" charset="0"/>
        </a:defRPr>
      </a:lvl5pPr>
      <a:lvl6pPr marL="609458" algn="l" defTabSz="609458" rtl="0" eaLnBrk="1" fontAlgn="base" hangingPunct="1">
        <a:lnSpc>
          <a:spcPts val="3866"/>
        </a:lnSpc>
        <a:spcBef>
          <a:spcPct val="0"/>
        </a:spcBef>
        <a:spcAft>
          <a:spcPct val="0"/>
        </a:spcAft>
        <a:defRPr sz="3732">
          <a:solidFill>
            <a:schemeClr val="bg1"/>
          </a:solidFill>
          <a:latin typeface="Arial" pitchFamily="34" charset="0"/>
          <a:cs typeface="Arial" pitchFamily="34" charset="0"/>
        </a:defRPr>
      </a:lvl6pPr>
      <a:lvl7pPr marL="1218915" algn="l" defTabSz="609458" rtl="0" eaLnBrk="1" fontAlgn="base" hangingPunct="1">
        <a:lnSpc>
          <a:spcPts val="3866"/>
        </a:lnSpc>
        <a:spcBef>
          <a:spcPct val="0"/>
        </a:spcBef>
        <a:spcAft>
          <a:spcPct val="0"/>
        </a:spcAft>
        <a:defRPr sz="3732">
          <a:solidFill>
            <a:schemeClr val="bg1"/>
          </a:solidFill>
          <a:latin typeface="Arial" pitchFamily="34" charset="0"/>
          <a:cs typeface="Arial" pitchFamily="34" charset="0"/>
        </a:defRPr>
      </a:lvl7pPr>
      <a:lvl8pPr marL="1828373" algn="l" defTabSz="609458" rtl="0" eaLnBrk="1" fontAlgn="base" hangingPunct="1">
        <a:lnSpc>
          <a:spcPts val="3866"/>
        </a:lnSpc>
        <a:spcBef>
          <a:spcPct val="0"/>
        </a:spcBef>
        <a:spcAft>
          <a:spcPct val="0"/>
        </a:spcAft>
        <a:defRPr sz="3732">
          <a:solidFill>
            <a:schemeClr val="bg1"/>
          </a:solidFill>
          <a:latin typeface="Arial" pitchFamily="34" charset="0"/>
          <a:cs typeface="Arial" pitchFamily="34" charset="0"/>
        </a:defRPr>
      </a:lvl8pPr>
      <a:lvl9pPr marL="2437830" algn="l" defTabSz="609458" rtl="0" eaLnBrk="1" fontAlgn="base" hangingPunct="1">
        <a:lnSpc>
          <a:spcPts val="3866"/>
        </a:lnSpc>
        <a:spcBef>
          <a:spcPct val="0"/>
        </a:spcBef>
        <a:spcAft>
          <a:spcPct val="0"/>
        </a:spcAft>
        <a:defRPr sz="3732">
          <a:solidFill>
            <a:schemeClr val="bg1"/>
          </a:solidFill>
          <a:latin typeface="Arial" pitchFamily="34" charset="0"/>
          <a:cs typeface="Arial" pitchFamily="34" charset="0"/>
        </a:defRPr>
      </a:lvl9pPr>
    </p:titleStyle>
    <p:bodyStyle>
      <a:lvl1pPr marL="0" indent="0" algn="l" defTabSz="608013" rtl="0" eaLnBrk="1" fontAlgn="base" hangingPunct="1">
        <a:spcBef>
          <a:spcPct val="0"/>
        </a:spcBef>
        <a:spcAft>
          <a:spcPts val="800"/>
        </a:spcAft>
        <a:buClr>
          <a:schemeClr val="bg2"/>
        </a:buClr>
        <a:buFont typeface="Arial" charset="0"/>
        <a:defRPr sz="2200" kern="1200">
          <a:solidFill>
            <a:schemeClr val="tx1"/>
          </a:solidFill>
          <a:latin typeface="Arial"/>
          <a:ea typeface="ヒラギノ角ゴ Pro W3" charset="0"/>
          <a:cs typeface="Arial"/>
        </a:defRPr>
      </a:lvl1pPr>
      <a:lvl2pPr marL="180975" indent="-180975" algn="l" defTabSz="608013" rtl="0" eaLnBrk="1" fontAlgn="base" hangingPunct="1">
        <a:spcBef>
          <a:spcPct val="0"/>
        </a:spcBef>
        <a:spcAft>
          <a:spcPts val="538"/>
        </a:spcAft>
        <a:buClrTx/>
        <a:buSzPct val="100000"/>
        <a:buFont typeface="Arial" charset="0"/>
        <a:buChar char="•"/>
        <a:defRPr sz="2000" kern="1200">
          <a:solidFill>
            <a:schemeClr val="tx1"/>
          </a:solidFill>
          <a:latin typeface="Arial"/>
          <a:ea typeface="Arial" charset="0"/>
          <a:cs typeface="Arial"/>
        </a:defRPr>
      </a:lvl2pPr>
      <a:lvl3pPr marL="363538" indent="-180975" algn="l" defTabSz="608013" rtl="0" eaLnBrk="1" fontAlgn="base" hangingPunct="1">
        <a:spcBef>
          <a:spcPct val="0"/>
        </a:spcBef>
        <a:spcAft>
          <a:spcPts val="538"/>
        </a:spcAft>
        <a:buFont typeface="Lucida Grande" charset="0"/>
        <a:buChar char="-"/>
        <a:defRPr kern="1200">
          <a:solidFill>
            <a:schemeClr val="tx1"/>
          </a:solidFill>
          <a:latin typeface="Arial"/>
          <a:ea typeface="Arial" charset="0"/>
          <a:cs typeface="Arial"/>
        </a:defRPr>
      </a:lvl3pPr>
      <a:lvl4pPr marL="547688" indent="-180975" algn="l" defTabSz="608013" rtl="0" eaLnBrk="1" fontAlgn="base" hangingPunct="1">
        <a:spcBef>
          <a:spcPct val="0"/>
        </a:spcBef>
        <a:spcAft>
          <a:spcPts val="538"/>
        </a:spcAft>
        <a:buFont typeface="Arial" charset="0"/>
        <a:buChar char="•"/>
        <a:defRPr sz="1600" kern="1200">
          <a:solidFill>
            <a:schemeClr val="tx1"/>
          </a:solidFill>
          <a:latin typeface="Arial"/>
          <a:ea typeface="Arial" charset="0"/>
          <a:cs typeface="Arial"/>
        </a:defRPr>
      </a:lvl4pPr>
      <a:lvl5pPr marL="728663" indent="-180975" algn="l" defTabSz="608013" rtl="0" eaLnBrk="1" fontAlgn="base" hangingPunct="1">
        <a:spcBef>
          <a:spcPct val="0"/>
        </a:spcBef>
        <a:spcAft>
          <a:spcPts val="538"/>
        </a:spcAft>
        <a:buFont typeface="Lucida Grande" charset="0"/>
        <a:buChar char="-"/>
        <a:defRPr sz="1600" kern="1200">
          <a:solidFill>
            <a:schemeClr val="tx1"/>
          </a:solidFill>
          <a:latin typeface="Arial"/>
          <a:ea typeface="Arial" charset="0"/>
          <a:cs typeface="Arial"/>
        </a:defRPr>
      </a:lvl5pPr>
      <a:lvl6pPr marL="3352018" indent="-304729" algn="l" defTabSz="609458" rtl="0" eaLnBrk="1" latinLnBrk="0" hangingPunct="1">
        <a:spcBef>
          <a:spcPct val="20000"/>
        </a:spcBef>
        <a:buFont typeface="Arial"/>
        <a:buChar char="•"/>
        <a:defRPr sz="2666" kern="1200">
          <a:solidFill>
            <a:schemeClr val="tx1"/>
          </a:solidFill>
          <a:latin typeface="+mn-lt"/>
          <a:ea typeface="+mn-ea"/>
          <a:cs typeface="+mn-cs"/>
        </a:defRPr>
      </a:lvl6pPr>
      <a:lvl7pPr marL="3961475" indent="-304729" algn="l" defTabSz="609458" rtl="0" eaLnBrk="1" latinLnBrk="0" hangingPunct="1">
        <a:spcBef>
          <a:spcPct val="20000"/>
        </a:spcBef>
        <a:buFont typeface="Arial"/>
        <a:buChar char="•"/>
        <a:defRPr sz="2666" kern="1200">
          <a:solidFill>
            <a:schemeClr val="tx1"/>
          </a:solidFill>
          <a:latin typeface="+mn-lt"/>
          <a:ea typeface="+mn-ea"/>
          <a:cs typeface="+mn-cs"/>
        </a:defRPr>
      </a:lvl7pPr>
      <a:lvl8pPr marL="4570933" indent="-304729" algn="l" defTabSz="609458" rtl="0" eaLnBrk="1" latinLnBrk="0" hangingPunct="1">
        <a:spcBef>
          <a:spcPct val="20000"/>
        </a:spcBef>
        <a:buFont typeface="Arial"/>
        <a:buChar char="•"/>
        <a:defRPr sz="2666" kern="1200">
          <a:solidFill>
            <a:schemeClr val="tx1"/>
          </a:solidFill>
          <a:latin typeface="+mn-lt"/>
          <a:ea typeface="+mn-ea"/>
          <a:cs typeface="+mn-cs"/>
        </a:defRPr>
      </a:lvl8pPr>
      <a:lvl9pPr marL="5180391" indent="-304729" algn="l" defTabSz="609458" rtl="0" eaLnBrk="1" latinLnBrk="0" hangingPunct="1">
        <a:spcBef>
          <a:spcPct val="20000"/>
        </a:spcBef>
        <a:buFont typeface="Arial"/>
        <a:buChar char="•"/>
        <a:defRPr sz="266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458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1pPr>
      <a:lvl2pPr marL="609458" algn="l" defTabSz="609458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2pPr>
      <a:lvl3pPr marL="1218915" algn="l" defTabSz="609458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3pPr>
      <a:lvl4pPr marL="1828373" algn="l" defTabSz="609458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4pPr>
      <a:lvl5pPr marL="2437830" algn="l" defTabSz="609458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5pPr>
      <a:lvl6pPr marL="3047289" algn="l" defTabSz="609458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6pPr>
      <a:lvl7pPr marL="3656747" algn="l" defTabSz="609458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7pPr>
      <a:lvl8pPr marL="4266204" algn="l" defTabSz="609458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8pPr>
      <a:lvl9pPr marL="4875662" algn="l" defTabSz="609458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4.pn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5.png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6.png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7.png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8.png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2.xml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9.png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0.png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1.jpeg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2.png"/></Relationships>
</file>

<file path=ppt/slides/_rels/slide1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3.png"/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4.png"/></Relationships>
</file>

<file path=ppt/slides/_rels/slide1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5.png"/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2.xml"/></Relationships>
</file>

<file path=ppt/slides/_rels/slide1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6.jpeg"/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2.xml"/></Relationships>
</file>

<file path=ppt/slides/_rels/slide10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2.xml"/></Relationships>
</file>

<file path=ppt/slides/_rels/slide1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8.png"/><Relationship Id="rId2" Type="http://schemas.openxmlformats.org/officeDocument/2006/relationships/image" Target="../media/image15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9.jpeg"/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2.xml"/></Relationships>
</file>

<file path=ppt/slides/_rels/slide1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0.jpeg"/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2.xml"/></Relationships>
</file>

<file path=ppt/slides/_rels/slide1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1.jpeg"/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2.xml"/></Relationships>
</file>

<file path=ppt/slides/_rels/slide1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2.png"/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2.xml"/></Relationships>
</file>

<file path=ppt/slides/_rels/slide1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3.png"/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2.xml"/></Relationships>
</file>

<file path=ppt/slides/_rels/slide1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4.png"/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2.xml"/></Relationships>
</file>

<file path=ppt/slides/_rels/slide1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5.png"/><Relationship Id="rId2" Type="http://schemas.openxmlformats.org/officeDocument/2006/relationships/notesSlide" Target="../notesSlides/notesSlide71.xml"/><Relationship Id="rId1" Type="http://schemas.openxmlformats.org/officeDocument/2006/relationships/slideLayout" Target="../slideLayouts/slideLayout2.xml"/></Relationships>
</file>

<file path=ppt/slides/_rels/slide1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6.jpeg"/><Relationship Id="rId2" Type="http://schemas.openxmlformats.org/officeDocument/2006/relationships/notesSlide" Target="../notesSlides/notesSlide72.xml"/><Relationship Id="rId1" Type="http://schemas.openxmlformats.org/officeDocument/2006/relationships/slideLayout" Target="../slideLayouts/slideLayout2.xml"/></Relationships>
</file>

<file path=ppt/slides/_rels/slide1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7.png"/><Relationship Id="rId2" Type="http://schemas.openxmlformats.org/officeDocument/2006/relationships/notesSlide" Target="../notesSlides/notesSlide73.xml"/><Relationship Id="rId1" Type="http://schemas.openxmlformats.org/officeDocument/2006/relationships/slideLayout" Target="../slideLayouts/slideLayout2.xml"/></Relationships>
</file>

<file path=ppt/slides/_rels/slide1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8.jpeg"/><Relationship Id="rId2" Type="http://schemas.openxmlformats.org/officeDocument/2006/relationships/notesSlide" Target="../notesSlides/notesSlide74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9.jpeg"/><Relationship Id="rId2" Type="http://schemas.openxmlformats.org/officeDocument/2006/relationships/notesSlide" Target="../notesSlides/notesSlide75.xml"/><Relationship Id="rId1" Type="http://schemas.openxmlformats.org/officeDocument/2006/relationships/slideLayout" Target="../slideLayouts/slideLayout2.xml"/></Relationships>
</file>

<file path=ppt/slides/_rels/slide1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0.jpeg"/><Relationship Id="rId2" Type="http://schemas.openxmlformats.org/officeDocument/2006/relationships/notesSlide" Target="../notesSlides/notesSlide76.xml"/><Relationship Id="rId1" Type="http://schemas.openxmlformats.org/officeDocument/2006/relationships/slideLayout" Target="../slideLayouts/slideLayout2.xml"/></Relationships>
</file>

<file path=ppt/slides/_rels/slide1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1.jpeg"/><Relationship Id="rId2" Type="http://schemas.openxmlformats.org/officeDocument/2006/relationships/notesSlide" Target="../notesSlides/notesSlide77.xml"/><Relationship Id="rId1" Type="http://schemas.openxmlformats.org/officeDocument/2006/relationships/slideLayout" Target="../slideLayouts/slideLayout2.xml"/></Relationships>
</file>

<file path=ppt/slides/_rels/slide1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2.png"/><Relationship Id="rId2" Type="http://schemas.openxmlformats.org/officeDocument/2006/relationships/notesSlide" Target="../notesSlides/notesSlide7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3.png"/></Relationships>
</file>

<file path=ppt/slides/_rels/slide124.xml.rels><?xml version="1.0" encoding="UTF-8" standalone="yes"?>
<Relationships xmlns="http://schemas.openxmlformats.org/package/2006/relationships"><Relationship Id="rId3" Type="http://schemas.openxmlformats.org/officeDocument/2006/relationships/hyperlink" Target="https://support.hypack.com/support/visitor/index.php?/LiveChat/Chat/Request/_sessionID=uldLlWxjCstAadc8e3e434ecaff6151a1935473db5d95454bce6ryxs99pjTF5daVD6sRxXwWj9eGb/_proactive=0/_filterDepartmentID=/_randomNumber=20/_fullName=/_email=/_promptType=chat" TargetMode="External"/><Relationship Id="rId2" Type="http://schemas.openxmlformats.org/officeDocument/2006/relationships/hyperlink" Target="https://www.youtube.com/user/HYPACK2013/videos" TargetMode="External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www.hypack.com/" TargetMode="External"/><Relationship Id="rId5" Type="http://schemas.openxmlformats.org/officeDocument/2006/relationships/hyperlink" Target="http://www.ustream.tv/channel/hypack" TargetMode="External"/><Relationship Id="rId4" Type="http://schemas.openxmlformats.org/officeDocument/2006/relationships/hyperlink" Target="https://www.youtube.com/channel/UCOzhxa2gkVQD3ArsKVXiXnQ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4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notesSlide" Target="../notesSlides/notesSlide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7.jpeg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notesSlide" Target="../notesSlides/notesSlide1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image" Target="../media/image49.png"/><Relationship Id="rId7" Type="http://schemas.openxmlformats.org/officeDocument/2006/relationships/image" Target="../media/image53.png"/><Relationship Id="rId12" Type="http://schemas.openxmlformats.org/officeDocument/2006/relationships/image" Target="../media/image57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2.png"/><Relationship Id="rId11" Type="http://schemas.openxmlformats.org/officeDocument/2006/relationships/image" Target="../media/image25.png"/><Relationship Id="rId5" Type="http://schemas.openxmlformats.org/officeDocument/2006/relationships/image" Target="../media/image51.png"/><Relationship Id="rId10" Type="http://schemas.openxmlformats.org/officeDocument/2006/relationships/image" Target="../media/image56.png"/><Relationship Id="rId4" Type="http://schemas.openxmlformats.org/officeDocument/2006/relationships/image" Target="../media/image50.png"/><Relationship Id="rId9" Type="http://schemas.openxmlformats.org/officeDocument/2006/relationships/image" Target="../media/image55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0.png"/><Relationship Id="rId4" Type="http://schemas.openxmlformats.org/officeDocument/2006/relationships/image" Target="../media/image59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2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2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7.png"/><Relationship Id="rId4" Type="http://schemas.openxmlformats.org/officeDocument/2006/relationships/image" Target="../media/image76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0.png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3.jpe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6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0.png"/><Relationship Id="rId5" Type="http://schemas.openxmlformats.org/officeDocument/2006/relationships/image" Target="../media/image89.png"/><Relationship Id="rId4" Type="http://schemas.openxmlformats.org/officeDocument/2006/relationships/image" Target="../media/image88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5.png"/><Relationship Id="rId5" Type="http://schemas.openxmlformats.org/officeDocument/2006/relationships/image" Target="../media/image94.png"/><Relationship Id="rId4" Type="http://schemas.openxmlformats.org/officeDocument/2006/relationships/image" Target="../media/image93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png"/><Relationship Id="rId2" Type="http://schemas.openxmlformats.org/officeDocument/2006/relationships/image" Target="../media/image96.JP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5" Type="http://schemas.openxmlformats.org/officeDocument/2006/relationships/image" Target="../media/image101.png"/><Relationship Id="rId4" Type="http://schemas.openxmlformats.org/officeDocument/2006/relationships/notesSlide" Target="../notesSlides/notesSlide30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3.png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9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jpe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jpe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2.pn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5.pn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7.png"/><Relationship Id="rId2" Type="http://schemas.openxmlformats.org/officeDocument/2006/relationships/image" Target="../media/image11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9.png"/><Relationship Id="rId4" Type="http://schemas.openxmlformats.org/officeDocument/2006/relationships/image" Target="../media/image118.png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0.png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1.png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2.png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3.png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4.png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7.png"/><Relationship Id="rId2" Type="http://schemas.openxmlformats.org/officeDocument/2006/relationships/image" Target="../media/image126.png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8.png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9.png"/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0.png"/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1.png"/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3.png"/><Relationship Id="rId2" Type="http://schemas.openxmlformats.org/officeDocument/2006/relationships/image" Target="../media/image132.png"/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5" Type="http://schemas.openxmlformats.org/officeDocument/2006/relationships/image" Target="../media/image134.png"/><Relationship Id="rId4" Type="http://schemas.openxmlformats.org/officeDocument/2006/relationships/notesSlide" Target="../notesSlides/notesSlide4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5" Type="http://schemas.openxmlformats.org/officeDocument/2006/relationships/image" Target="../media/image135.png"/><Relationship Id="rId4" Type="http://schemas.openxmlformats.org/officeDocument/2006/relationships/notesSlide" Target="../notesSlides/notesSlide48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6.jpeg"/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7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8.pn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0.png"/><Relationship Id="rId4" Type="http://schemas.openxmlformats.org/officeDocument/2006/relationships/image" Target="../media/image139.png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1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1.pn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2.jpe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3.pn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320" y="2941984"/>
            <a:ext cx="10058280" cy="2743200"/>
          </a:xfrm>
        </p:spPr>
        <p:txBody>
          <a:bodyPr/>
          <a:lstStyle/>
          <a:p>
            <a:r>
              <a:rPr lang="en-US" dirty="0"/>
              <a:t>Introduction to Surveying and HYPACK 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9070507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HYPACK Shell Screen Tools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1377691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26C8D6-5972-4B12-9F78-ECDFA88334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DATA SPLITTER / JOINER</a:t>
            </a:r>
          </a:p>
        </p:txBody>
      </p:sp>
      <p:sp>
        <p:nvSpPr>
          <p:cNvPr id="31747" name="Content Placeholder 1"/>
          <p:cNvSpPr>
            <a:spLocks noGrp="1"/>
          </p:cNvSpPr>
          <p:nvPr>
            <p:ph idx="4294967295"/>
          </p:nvPr>
        </p:nvSpPr>
        <p:spPr>
          <a:xfrm>
            <a:off x="7008702" y="3192041"/>
            <a:ext cx="4467951" cy="685800"/>
          </a:xfrm>
          <a:prstGeom prst="rect">
            <a:avLst/>
          </a:prstGeom>
        </p:spPr>
        <p:txBody>
          <a:bodyPr>
            <a:noAutofit/>
          </a:bodyPr>
          <a:lstStyle/>
          <a:p>
            <a:pPr marL="342900" indent="-342900">
              <a:buClr>
                <a:schemeClr val="tx1">
                  <a:lumMod val="65000"/>
                  <a:lumOff val="35000"/>
                </a:schemeClr>
              </a:buClr>
              <a:buFont typeface="Arial" panose="020B0604020202020204" pitchFamily="34" charset="0"/>
              <a:buChar char="•"/>
              <a:defRPr/>
            </a:pPr>
            <a:r>
              <a:rPr lang="en-US" altLang="en-US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Allows users to split HSX file and generate new lines based on a defined area.</a:t>
            </a:r>
          </a:p>
        </p:txBody>
      </p:sp>
      <p:pic>
        <p:nvPicPr>
          <p:cNvPr id="3174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54" r="1201"/>
          <a:stretch>
            <a:fillRect/>
          </a:stretch>
        </p:blipFill>
        <p:spPr bwMode="auto">
          <a:xfrm>
            <a:off x="947742" y="963191"/>
            <a:ext cx="5570538" cy="2571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4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4979" y="3730625"/>
            <a:ext cx="3824288" cy="19335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34494812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3"/>
          <p:cNvSpPr>
            <a:spLocks noGrp="1" noRot="1"/>
          </p:cNvSpPr>
          <p:nvPr>
            <p:ph type="title"/>
          </p:nvPr>
        </p:nvSpPr>
        <p:spPr/>
        <p:txBody>
          <a:bodyPr/>
          <a:lstStyle/>
          <a:p>
            <a:pPr marL="53975"/>
            <a:r>
              <a:rPr lang="en-US" altLang="en-US" sz="3200" dirty="0">
                <a:latin typeface="Arial" panose="020B0604020202020204" pitchFamily="34" charset="0"/>
                <a:cs typeface="Arial" panose="020B0604020202020204" pitchFamily="34" charset="0"/>
              </a:rPr>
              <a:t>MANUAL ENTRY</a:t>
            </a:r>
          </a:p>
        </p:txBody>
      </p:sp>
      <p:pic>
        <p:nvPicPr>
          <p:cNvPr id="32771" name="Picture 2" descr="ManualEntry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462" y="902961"/>
            <a:ext cx="4300538" cy="3290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1797" name="Text Box 5"/>
          <p:cNvSpPr txBox="1">
            <a:spLocks noChangeArrowheads="1"/>
          </p:cNvSpPr>
          <p:nvPr/>
        </p:nvSpPr>
        <p:spPr bwMode="auto">
          <a:xfrm>
            <a:off x="1955913" y="4477076"/>
            <a:ext cx="7391400" cy="1477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285750" indent="-285750">
              <a:spcBef>
                <a:spcPct val="50000"/>
              </a:spcBef>
              <a:buClr>
                <a:schemeClr val="tx1">
                  <a:lumMod val="65000"/>
                  <a:lumOff val="35000"/>
                </a:schemeClr>
              </a:buClr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MANUAL ENTRY allows you to enter distance and depth pairs and save the data to an ALL format data file.</a:t>
            </a:r>
          </a:p>
          <a:p>
            <a:pPr marL="285750" indent="-285750">
              <a:spcBef>
                <a:spcPct val="50000"/>
              </a:spcBef>
              <a:buClr>
                <a:schemeClr val="tx1">
                  <a:lumMod val="65000"/>
                  <a:lumOff val="35000"/>
                </a:schemeClr>
              </a:buClr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This can be used to save ‘Tagline’ data to a file so that it can be used in HYPACK.</a:t>
            </a:r>
          </a:p>
        </p:txBody>
      </p:sp>
      <p:pic>
        <p:nvPicPr>
          <p:cNvPr id="32773" name="Picture 10" descr="C:\Temp\Manual Entry2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0400" y="1726873"/>
            <a:ext cx="2933700" cy="24669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3" name="Straight Arrow Connector 12"/>
          <p:cNvCxnSpPr/>
          <p:nvPr/>
        </p:nvCxnSpPr>
        <p:spPr>
          <a:xfrm flipV="1">
            <a:off x="6167438" y="3238500"/>
            <a:ext cx="842962" cy="793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20127221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/>
          <p:cNvSpPr/>
          <p:nvPr/>
        </p:nvSpPr>
        <p:spPr>
          <a:xfrm>
            <a:off x="7010400" y="1371600"/>
            <a:ext cx="3200400" cy="1905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568387E-9CA4-45F3-81D8-D3468E27B9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MERGE XYZ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7585812" y="1727719"/>
            <a:ext cx="2743200" cy="1514475"/>
            <a:chOff x="5836024" y="2355756"/>
            <a:chExt cx="2743200" cy="1514475"/>
          </a:xfrm>
        </p:grpSpPr>
        <p:sp>
          <p:nvSpPr>
            <p:cNvPr id="33796" name="Line 4"/>
            <p:cNvSpPr>
              <a:spLocks noChangeShapeType="1"/>
            </p:cNvSpPr>
            <p:nvPr/>
          </p:nvSpPr>
          <p:spPr bwMode="auto">
            <a:xfrm>
              <a:off x="6674224" y="2355756"/>
              <a:ext cx="1905000" cy="0"/>
            </a:xfrm>
            <a:prstGeom prst="line">
              <a:avLst/>
            </a:prstGeom>
            <a:noFill/>
            <a:ln w="28575">
              <a:solidFill>
                <a:srgbClr val="00B0F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797" name="Line 5"/>
            <p:cNvSpPr>
              <a:spLocks noChangeShapeType="1"/>
            </p:cNvSpPr>
            <p:nvPr/>
          </p:nvSpPr>
          <p:spPr bwMode="auto">
            <a:xfrm>
              <a:off x="6674224" y="2508156"/>
              <a:ext cx="1905000" cy="0"/>
            </a:xfrm>
            <a:prstGeom prst="line">
              <a:avLst/>
            </a:prstGeom>
            <a:noFill/>
            <a:ln w="28575">
              <a:solidFill>
                <a:srgbClr val="00B0F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798" name="Line 6"/>
            <p:cNvSpPr>
              <a:spLocks noChangeShapeType="1"/>
            </p:cNvSpPr>
            <p:nvPr/>
          </p:nvSpPr>
          <p:spPr bwMode="auto">
            <a:xfrm>
              <a:off x="6674224" y="2660556"/>
              <a:ext cx="1905000" cy="0"/>
            </a:xfrm>
            <a:prstGeom prst="line">
              <a:avLst/>
            </a:prstGeom>
            <a:noFill/>
            <a:ln w="28575">
              <a:solidFill>
                <a:srgbClr val="00B0F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799" name="Line 7"/>
            <p:cNvSpPr>
              <a:spLocks noChangeShapeType="1"/>
            </p:cNvSpPr>
            <p:nvPr/>
          </p:nvSpPr>
          <p:spPr bwMode="auto">
            <a:xfrm>
              <a:off x="6674224" y="2812956"/>
              <a:ext cx="1905000" cy="0"/>
            </a:xfrm>
            <a:prstGeom prst="line">
              <a:avLst/>
            </a:prstGeom>
            <a:noFill/>
            <a:ln w="28575">
              <a:solidFill>
                <a:srgbClr val="00B0F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800" name="Line 8"/>
            <p:cNvSpPr>
              <a:spLocks noChangeShapeType="1"/>
            </p:cNvSpPr>
            <p:nvPr/>
          </p:nvSpPr>
          <p:spPr bwMode="auto">
            <a:xfrm>
              <a:off x="6674224" y="2965356"/>
              <a:ext cx="1905000" cy="0"/>
            </a:xfrm>
            <a:prstGeom prst="line">
              <a:avLst/>
            </a:prstGeom>
            <a:noFill/>
            <a:ln w="28575">
              <a:solidFill>
                <a:srgbClr val="00B0F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801" name="Line 9"/>
            <p:cNvSpPr>
              <a:spLocks noChangeShapeType="1"/>
            </p:cNvSpPr>
            <p:nvPr/>
          </p:nvSpPr>
          <p:spPr bwMode="auto">
            <a:xfrm>
              <a:off x="6674224" y="3117756"/>
              <a:ext cx="1905000" cy="0"/>
            </a:xfrm>
            <a:prstGeom prst="line">
              <a:avLst/>
            </a:prstGeom>
            <a:noFill/>
            <a:ln w="28575">
              <a:solidFill>
                <a:srgbClr val="00B0F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802" name="Line 10"/>
            <p:cNvSpPr>
              <a:spLocks noChangeShapeType="1"/>
            </p:cNvSpPr>
            <p:nvPr/>
          </p:nvSpPr>
          <p:spPr bwMode="auto">
            <a:xfrm>
              <a:off x="6674224" y="3270156"/>
              <a:ext cx="1905000" cy="0"/>
            </a:xfrm>
            <a:prstGeom prst="line">
              <a:avLst/>
            </a:prstGeom>
            <a:noFill/>
            <a:ln w="28575">
              <a:solidFill>
                <a:srgbClr val="00B0F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803" name="Line 11"/>
            <p:cNvSpPr>
              <a:spLocks noChangeShapeType="1"/>
            </p:cNvSpPr>
            <p:nvPr/>
          </p:nvSpPr>
          <p:spPr bwMode="auto">
            <a:xfrm flipH="1">
              <a:off x="5836024" y="2355756"/>
              <a:ext cx="762000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804" name="Line 12"/>
            <p:cNvSpPr>
              <a:spLocks noChangeShapeType="1"/>
            </p:cNvSpPr>
            <p:nvPr/>
          </p:nvSpPr>
          <p:spPr bwMode="auto">
            <a:xfrm flipH="1">
              <a:off x="5836024" y="2508156"/>
              <a:ext cx="762000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805" name="Line 13"/>
            <p:cNvSpPr>
              <a:spLocks noChangeShapeType="1"/>
            </p:cNvSpPr>
            <p:nvPr/>
          </p:nvSpPr>
          <p:spPr bwMode="auto">
            <a:xfrm flipH="1">
              <a:off x="5836024" y="2660556"/>
              <a:ext cx="762000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806" name="Line 14"/>
            <p:cNvSpPr>
              <a:spLocks noChangeShapeType="1"/>
            </p:cNvSpPr>
            <p:nvPr/>
          </p:nvSpPr>
          <p:spPr bwMode="auto">
            <a:xfrm flipH="1">
              <a:off x="5836024" y="2812956"/>
              <a:ext cx="762000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807" name="Line 15"/>
            <p:cNvSpPr>
              <a:spLocks noChangeShapeType="1"/>
            </p:cNvSpPr>
            <p:nvPr/>
          </p:nvSpPr>
          <p:spPr bwMode="auto">
            <a:xfrm flipH="1">
              <a:off x="5836024" y="2965356"/>
              <a:ext cx="762000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808" name="Line 16"/>
            <p:cNvSpPr>
              <a:spLocks noChangeShapeType="1"/>
            </p:cNvSpPr>
            <p:nvPr/>
          </p:nvSpPr>
          <p:spPr bwMode="auto">
            <a:xfrm flipH="1">
              <a:off x="5836024" y="3117756"/>
              <a:ext cx="762000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809" name="Line 17"/>
            <p:cNvSpPr>
              <a:spLocks noChangeShapeType="1"/>
            </p:cNvSpPr>
            <p:nvPr/>
          </p:nvSpPr>
          <p:spPr bwMode="auto">
            <a:xfrm flipH="1">
              <a:off x="5836024" y="3270156"/>
              <a:ext cx="762000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810" name="Text Box 18"/>
            <p:cNvSpPr txBox="1">
              <a:spLocks noChangeArrowheads="1"/>
            </p:cNvSpPr>
            <p:nvPr/>
          </p:nvSpPr>
          <p:spPr bwMode="auto">
            <a:xfrm>
              <a:off x="7131424" y="3346356"/>
              <a:ext cx="838200" cy="523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14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14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14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14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14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altLang="en-US" b="0">
                  <a:solidFill>
                    <a:srgbClr val="00B0F0"/>
                  </a:solidFill>
                  <a:latin typeface="Verdana" panose="020B0604030504040204" pitchFamily="34" charset="0"/>
                </a:rPr>
                <a:t>HYDRO data</a:t>
              </a:r>
            </a:p>
          </p:txBody>
        </p:sp>
        <p:sp>
          <p:nvSpPr>
            <p:cNvPr id="33811" name="Text Box 19"/>
            <p:cNvSpPr txBox="1">
              <a:spLocks noChangeArrowheads="1"/>
            </p:cNvSpPr>
            <p:nvPr/>
          </p:nvSpPr>
          <p:spPr bwMode="auto">
            <a:xfrm>
              <a:off x="5912224" y="3346356"/>
              <a:ext cx="838200" cy="523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14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14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14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14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14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altLang="en-US" b="0">
                  <a:solidFill>
                    <a:srgbClr val="FF0000"/>
                  </a:solidFill>
                  <a:latin typeface="Verdana" panose="020B0604030504040204" pitchFamily="34" charset="0"/>
                </a:rPr>
                <a:t>TOPO data</a:t>
              </a:r>
            </a:p>
          </p:txBody>
        </p:sp>
      </p:grpSp>
      <p:sp>
        <p:nvSpPr>
          <p:cNvPr id="165908" name="Text Box 20"/>
          <p:cNvSpPr txBox="1">
            <a:spLocks noChangeArrowheads="1"/>
          </p:cNvSpPr>
          <p:nvPr/>
        </p:nvSpPr>
        <p:spPr bwMode="auto">
          <a:xfrm>
            <a:off x="1989684" y="4353256"/>
            <a:ext cx="8594912" cy="13388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342900" indent="-342900">
              <a:spcBef>
                <a:spcPct val="50000"/>
              </a:spcBef>
              <a:buClr>
                <a:schemeClr val="tx1">
                  <a:lumMod val="65000"/>
                  <a:lumOff val="35000"/>
                </a:schemeClr>
              </a:buClr>
              <a:buFont typeface="Arial" panose="020B0604020202020204" pitchFamily="34" charset="0"/>
              <a:buChar char="•"/>
              <a:defRPr/>
            </a:pP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Merges hydrographic data and topographic data and saves to Edited ALL format.</a:t>
            </a:r>
          </a:p>
          <a:p>
            <a:pPr marL="342900" indent="-342900">
              <a:spcBef>
                <a:spcPct val="50000"/>
              </a:spcBef>
              <a:buClr>
                <a:schemeClr val="tx1">
                  <a:lumMod val="65000"/>
                  <a:lumOff val="35000"/>
                </a:schemeClr>
              </a:buClr>
              <a:buFont typeface="Arial" panose="020B0604020202020204" pitchFamily="34" charset="0"/>
              <a:buChar char="•"/>
              <a:defRPr/>
            </a:pP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Any XYZ topographic point within a user-defined distance of a planned hydro line is assigned to that file.  Files are re-sequenced from beginning to end.</a:t>
            </a:r>
          </a:p>
        </p:txBody>
      </p:sp>
      <p:pic>
        <p:nvPicPr>
          <p:cNvPr id="33813" name="Picture 2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737120"/>
            <a:ext cx="5071212" cy="3495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23438175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D1EE79-C661-49E5-A3B4-B95E45C18C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METADATA</a:t>
            </a:r>
          </a:p>
        </p:txBody>
      </p:sp>
      <p:sp>
        <p:nvSpPr>
          <p:cNvPr id="33795" name="Text Box 4"/>
          <p:cNvSpPr txBox="1">
            <a:spLocks noChangeArrowheads="1"/>
          </p:cNvSpPr>
          <p:nvPr/>
        </p:nvSpPr>
        <p:spPr bwMode="auto">
          <a:xfrm>
            <a:off x="1905810" y="4972435"/>
            <a:ext cx="6164262" cy="10618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342900" indent="-342900">
              <a:spcBef>
                <a:spcPct val="50000"/>
              </a:spcBef>
              <a:buFont typeface="Arial" panose="020B0604020202020204" pitchFamily="34" charset="0"/>
              <a:buChar char="•"/>
              <a:defRPr/>
            </a:pPr>
            <a:r>
              <a:rPr lang="en-US" altLang="en-US" sz="18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METADATA creates an FDGC compatible metadata file.</a:t>
            </a:r>
          </a:p>
          <a:p>
            <a:pPr marL="342900" indent="-342900">
              <a:spcBef>
                <a:spcPct val="50000"/>
              </a:spcBef>
              <a:buFont typeface="Arial" panose="020B0604020202020204" pitchFamily="34" charset="0"/>
              <a:buChar char="•"/>
              <a:defRPr/>
            </a:pPr>
            <a:r>
              <a:rPr lang="en-US" altLang="en-US" sz="18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You can also create a METADATA file by right-clicking on the XYZ filename in the Data Files List.</a:t>
            </a:r>
          </a:p>
        </p:txBody>
      </p:sp>
      <p:sp>
        <p:nvSpPr>
          <p:cNvPr id="33796" name="TextBox 9"/>
          <p:cNvSpPr txBox="1">
            <a:spLocks noChangeArrowheads="1"/>
          </p:cNvSpPr>
          <p:nvPr/>
        </p:nvSpPr>
        <p:spPr bwMode="auto">
          <a:xfrm>
            <a:off x="8209445" y="4904672"/>
            <a:ext cx="2014538" cy="306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defRPr/>
            </a:pPr>
            <a:r>
              <a:rPr lang="en-US" altLang="en-US" b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Simplified Program</a:t>
            </a:r>
          </a:p>
        </p:txBody>
      </p:sp>
      <p:sp>
        <p:nvSpPr>
          <p:cNvPr id="34821" name="TextBox 10"/>
          <p:cNvSpPr txBox="1">
            <a:spLocks noChangeArrowheads="1"/>
          </p:cNvSpPr>
          <p:nvPr/>
        </p:nvSpPr>
        <p:spPr bwMode="auto">
          <a:xfrm>
            <a:off x="2769410" y="4530396"/>
            <a:ext cx="25908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400" b="1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1400" b="1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1400" b="1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1400" b="1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1400" b="1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>
              <a:defRPr/>
            </a:pPr>
            <a:r>
              <a:rPr lang="en-US" altLang="en-US" b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FGDC Compliant Program</a:t>
            </a:r>
          </a:p>
        </p:txBody>
      </p:sp>
      <p:pic>
        <p:nvPicPr>
          <p:cNvPr id="34822" name="Picture 11" descr="C:\Temp\Metadata1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810" y="799413"/>
            <a:ext cx="4957762" cy="3663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23" name="Picture 12" descr="C:\Temp\Metadata2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7503" y="987096"/>
            <a:ext cx="2638425" cy="3851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94388537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6CE818-B61E-4DFA-9A46-5269B33E0D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PATHFINDER</a:t>
            </a:r>
          </a:p>
        </p:txBody>
      </p:sp>
      <p:pic>
        <p:nvPicPr>
          <p:cNvPr id="35843" name="Picture 3" descr="Util2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1" y="814387"/>
            <a:ext cx="3184525" cy="3670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4868" name="Text Box 4"/>
          <p:cNvSpPr txBox="1">
            <a:spLocks noChangeArrowheads="1"/>
          </p:cNvSpPr>
          <p:nvPr/>
        </p:nvSpPr>
        <p:spPr bwMode="auto">
          <a:xfrm>
            <a:off x="1905000" y="4484687"/>
            <a:ext cx="7620000" cy="13388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>
              <a:spcBef>
                <a:spcPct val="50000"/>
              </a:spcBef>
              <a:buClr>
                <a:schemeClr val="tx1">
                  <a:lumMod val="65000"/>
                  <a:lumOff val="35000"/>
                </a:schemeClr>
              </a:buClr>
              <a:buFont typeface="Arial" panose="020B0604020202020204" pitchFamily="34" charset="0"/>
              <a:buChar char="•"/>
              <a:defRPr/>
            </a:pP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User runs the river center, saving position data and processing it to an edited ALL format file in SBMAX.</a:t>
            </a:r>
          </a:p>
          <a:p>
            <a:pPr marL="342900" indent="-342900">
              <a:spcBef>
                <a:spcPct val="50000"/>
              </a:spcBef>
              <a:buClr>
                <a:schemeClr val="tx1">
                  <a:lumMod val="65000"/>
                  <a:lumOff val="35000"/>
                </a:schemeClr>
              </a:buClr>
              <a:buFont typeface="Arial" panose="020B0604020202020204" pitchFamily="34" charset="0"/>
              <a:buChar char="•"/>
              <a:defRPr/>
            </a:pP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PATHFINDER will create a planned line that matches the “path” of the edited file using ‘n’ waypoints (10 in this example)</a:t>
            </a:r>
          </a:p>
        </p:txBody>
      </p:sp>
      <p:pic>
        <p:nvPicPr>
          <p:cNvPr id="35845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1" y="1655762"/>
            <a:ext cx="5127625" cy="1773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9022210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C78D18-AC6B-44EE-A67B-22375693E6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SBET Editor</a:t>
            </a:r>
          </a:p>
        </p:txBody>
      </p:sp>
      <p:sp>
        <p:nvSpPr>
          <p:cNvPr id="164868" name="Text Box 4"/>
          <p:cNvSpPr txBox="1">
            <a:spLocks noChangeArrowheads="1"/>
          </p:cNvSpPr>
          <p:nvPr/>
        </p:nvSpPr>
        <p:spPr bwMode="auto">
          <a:xfrm>
            <a:off x="2058085" y="5008609"/>
            <a:ext cx="8486775" cy="10618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>
              <a:spcBef>
                <a:spcPct val="50000"/>
              </a:spcBef>
              <a:buFont typeface="Arial" panose="020B0604020202020204" pitchFamily="34" charset="0"/>
              <a:buChar char="•"/>
              <a:defRPr/>
            </a:pP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Compares the SBET elevations with the POSMV true heave elevations.  </a:t>
            </a:r>
          </a:p>
          <a:p>
            <a:pPr marL="342900" indent="-342900">
              <a:spcBef>
                <a:spcPct val="50000"/>
              </a:spcBef>
              <a:buFont typeface="Arial" panose="020B0604020202020204" pitchFamily="34" charset="0"/>
              <a:buChar char="•"/>
              <a:defRPr/>
            </a:pP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Removes bad data and automatically superimposes the heave motion on the interpolation.</a:t>
            </a:r>
          </a:p>
        </p:txBody>
      </p:sp>
      <p:pic>
        <p:nvPicPr>
          <p:cNvPr id="3686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8084" y="686227"/>
            <a:ext cx="5029200" cy="2097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6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7474" y="2577555"/>
            <a:ext cx="5011737" cy="2071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10"/>
          <p:cNvSpPr txBox="1">
            <a:spLocks noChangeArrowheads="1"/>
          </p:cNvSpPr>
          <p:nvPr/>
        </p:nvSpPr>
        <p:spPr bwMode="auto">
          <a:xfrm>
            <a:off x="2058084" y="2919296"/>
            <a:ext cx="3455748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1400" b="1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1400" b="1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1400" b="1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1400" b="1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1400" b="1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defRPr/>
            </a:pPr>
            <a:r>
              <a:rPr lang="en-US" altLang="en-US" b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Image 1:  Original (before interpolation). </a:t>
            </a:r>
          </a:p>
        </p:txBody>
      </p:sp>
      <p:sp>
        <p:nvSpPr>
          <p:cNvPr id="9" name="TextBox 10"/>
          <p:cNvSpPr txBox="1">
            <a:spLocks noChangeArrowheads="1"/>
          </p:cNvSpPr>
          <p:nvPr/>
        </p:nvSpPr>
        <p:spPr bwMode="auto">
          <a:xfrm>
            <a:off x="7117098" y="4642673"/>
            <a:ext cx="2412487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1400" b="1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1400" b="1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1400" b="1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1400" b="1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1400" b="1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defRPr/>
            </a:pPr>
            <a:r>
              <a:rPr lang="en-US" altLang="en-US" b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Image 2:  After interpolation </a:t>
            </a:r>
          </a:p>
        </p:txBody>
      </p:sp>
    </p:spTree>
    <p:extLst>
      <p:ext uri="{BB962C8B-B14F-4D97-AF65-F5344CB8AC3E}">
        <p14:creationId xmlns:p14="http://schemas.microsoft.com/office/powerpoint/2010/main" val="897197300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B50B2058-D32E-4AF4-BA9B-EE8E3447DE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XYZ Manager</a:t>
            </a:r>
          </a:p>
        </p:txBody>
      </p:sp>
      <p:sp>
        <p:nvSpPr>
          <p:cNvPr id="166917" name="Rectangle 5"/>
          <p:cNvSpPr>
            <a:spLocks noChangeArrowheads="1"/>
          </p:cNvSpPr>
          <p:nvPr/>
        </p:nvSpPr>
        <p:spPr bwMode="auto">
          <a:xfrm>
            <a:off x="7094376" y="1994096"/>
            <a:ext cx="4383742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285750" indent="-285750">
              <a:buClr>
                <a:schemeClr val="tx1">
                  <a:lumMod val="65000"/>
                  <a:lumOff val="35000"/>
                </a:schemeClr>
              </a:buClr>
              <a:buFont typeface="Arial" panose="020B0604020202020204" pitchFamily="34" charset="0"/>
              <a:buChar char="•"/>
              <a:defRPr/>
            </a:pP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Creates a database that contains all of the XYZ data from multiple surveys and outputs an XYZ file that contains the latest soundings for the entire area.  </a:t>
            </a:r>
          </a:p>
          <a:p>
            <a:pPr marL="285750" indent="-285750">
              <a:buClr>
                <a:schemeClr val="tx1">
                  <a:lumMod val="65000"/>
                  <a:lumOff val="35000"/>
                </a:schemeClr>
              </a:buClr>
              <a:buFont typeface="Arial" panose="020B0604020202020204" pitchFamily="34" charset="0"/>
              <a:buChar char="•"/>
              <a:defRPr/>
            </a:pPr>
            <a:endParaRPr 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285750" indent="-285750">
              <a:buClr>
                <a:schemeClr val="tx1">
                  <a:lumMod val="65000"/>
                  <a:lumOff val="35000"/>
                </a:schemeClr>
              </a:buClr>
              <a:buFont typeface="Arial" panose="020B0604020202020204" pitchFamily="34" charset="0"/>
              <a:buChar char="•"/>
              <a:defRPr/>
            </a:pP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Details can be found in the ‘Utilities - XYZ MANAGER’ presentation.</a:t>
            </a:r>
          </a:p>
        </p:txBody>
      </p:sp>
      <p:pic>
        <p:nvPicPr>
          <p:cNvPr id="37892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5022" y="1099665"/>
            <a:ext cx="5340072" cy="46078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58573751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Rot="1"/>
          </p:cNvSpPr>
          <p:nvPr>
            <p:ph type="title"/>
          </p:nvPr>
        </p:nvSpPr>
        <p:spPr/>
        <p:txBody>
          <a:bodyPr/>
          <a:lstStyle/>
          <a:p>
            <a:pPr marL="53975"/>
            <a:r>
              <a:rPr lang="en-US" altLang="en-US" sz="3200" dirty="0">
                <a:latin typeface="Arial" panose="020B0604020202020204" pitchFamily="34" charset="0"/>
                <a:cs typeface="Arial" panose="020B0604020202020204" pitchFamily="34" charset="0"/>
              </a:rPr>
              <a:t>Seabed ID</a:t>
            </a:r>
          </a:p>
        </p:txBody>
      </p:sp>
      <p:sp>
        <p:nvSpPr>
          <p:cNvPr id="182275" name="Text Box 3"/>
          <p:cNvSpPr txBox="1">
            <a:spLocks noChangeArrowheads="1"/>
          </p:cNvSpPr>
          <p:nvPr/>
        </p:nvSpPr>
        <p:spPr bwMode="auto">
          <a:xfrm>
            <a:off x="7953002" y="1887070"/>
            <a:ext cx="2599765" cy="3416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342900" indent="-342900">
              <a:spcBef>
                <a:spcPct val="50000"/>
              </a:spcBef>
              <a:buFont typeface="Arial" panose="020B0604020202020204" pitchFamily="34" charset="0"/>
              <a:buChar char="•"/>
              <a:defRPr/>
            </a:pP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SEABED ID is used to process your ROXANN and ECHO PLUS information to create bottom classification polygons and to re-assign classifications to existing data.</a:t>
            </a:r>
          </a:p>
          <a:p>
            <a:pPr marL="342900" indent="-342900">
              <a:spcBef>
                <a:spcPct val="50000"/>
              </a:spcBef>
              <a:buFont typeface="Arial" panose="020B0604020202020204" pitchFamily="34" charset="0"/>
              <a:buChar char="•"/>
              <a:defRPr/>
            </a:pP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Details can be found in the ‘Utilities - XYZ MANAGER’ presentation  </a:t>
            </a:r>
          </a:p>
        </p:txBody>
      </p:sp>
      <p:pic>
        <p:nvPicPr>
          <p:cNvPr id="38916" name="Picture 4" descr="nuz_1_1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6772" y="864300"/>
            <a:ext cx="6198071" cy="454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54786439"/>
      </p:ext>
    </p:extLst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2438400" y="1600200"/>
            <a:ext cx="7772400" cy="3886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9939" name="Rectangle 2"/>
          <p:cNvSpPr>
            <a:spLocks noGrp="1" noRot="1"/>
          </p:cNvSpPr>
          <p:nvPr>
            <p:ph type="title"/>
          </p:nvPr>
        </p:nvSpPr>
        <p:spPr/>
        <p:txBody>
          <a:bodyPr/>
          <a:lstStyle/>
          <a:p>
            <a:pPr marL="53975"/>
            <a:r>
              <a:rPr lang="en-US" altLang="en-US" sz="3200">
                <a:latin typeface="Arial" panose="020B0604020202020204" pitchFamily="34" charset="0"/>
                <a:cs typeface="Arial" panose="020B0604020202020204" pitchFamily="34" charset="0"/>
              </a:rPr>
              <a:t>Seabed Mapper</a:t>
            </a:r>
          </a:p>
        </p:txBody>
      </p:sp>
      <p:sp>
        <p:nvSpPr>
          <p:cNvPr id="182275" name="Text Box 3"/>
          <p:cNvSpPr txBox="1">
            <a:spLocks noChangeArrowheads="1"/>
          </p:cNvSpPr>
          <p:nvPr/>
        </p:nvSpPr>
        <p:spPr bwMode="auto">
          <a:xfrm>
            <a:off x="2133600" y="5273675"/>
            <a:ext cx="83820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>
              <a:spcBef>
                <a:spcPct val="50000"/>
              </a:spcBef>
              <a:buClr>
                <a:schemeClr val="tx1">
                  <a:lumMod val="65000"/>
                  <a:lumOff val="35000"/>
                </a:schemeClr>
              </a:buClr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Used to re-classify seabed ID info using an updated classification diagram (*.SIX)</a:t>
            </a:r>
          </a:p>
        </p:txBody>
      </p:sp>
      <p:sp>
        <p:nvSpPr>
          <p:cNvPr id="6" name="Rectangle 5"/>
          <p:cNvSpPr/>
          <p:nvPr/>
        </p:nvSpPr>
        <p:spPr>
          <a:xfrm>
            <a:off x="1828800" y="1905000"/>
            <a:ext cx="8229600" cy="3276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9942" name="Rectangle 4"/>
          <p:cNvSpPr>
            <a:spLocks noChangeArrowheads="1"/>
          </p:cNvSpPr>
          <p:nvPr/>
        </p:nvSpPr>
        <p:spPr bwMode="auto">
          <a:xfrm>
            <a:off x="5029200" y="2209800"/>
            <a:ext cx="1600200" cy="1371600"/>
          </a:xfrm>
          <a:prstGeom prst="rect">
            <a:avLst/>
          </a:prstGeom>
          <a:solidFill>
            <a:srgbClr val="098DB4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en-US" sz="1800">
                <a:solidFill>
                  <a:schemeClr val="bg1"/>
                </a:solidFill>
              </a:rPr>
              <a:t>SEABED </a:t>
            </a:r>
          </a:p>
          <a:p>
            <a:pPr algn="ctr"/>
            <a:r>
              <a:rPr lang="en-US" altLang="en-US" sz="1800">
                <a:solidFill>
                  <a:schemeClr val="bg1"/>
                </a:solidFill>
              </a:rPr>
              <a:t>MAPPER</a:t>
            </a:r>
          </a:p>
          <a:p>
            <a:pPr algn="ctr"/>
            <a:r>
              <a:rPr lang="en-US" altLang="en-US" sz="1800">
                <a:solidFill>
                  <a:schemeClr val="bg1"/>
                </a:solidFill>
              </a:rPr>
              <a:t>Program</a:t>
            </a:r>
          </a:p>
        </p:txBody>
      </p:sp>
      <p:sp>
        <p:nvSpPr>
          <p:cNvPr id="39943" name="AutoShape 5"/>
          <p:cNvSpPr>
            <a:spLocks noChangeArrowheads="1"/>
          </p:cNvSpPr>
          <p:nvPr/>
        </p:nvSpPr>
        <p:spPr bwMode="auto">
          <a:xfrm>
            <a:off x="2667000" y="2590800"/>
            <a:ext cx="1447800" cy="609600"/>
          </a:xfrm>
          <a:prstGeom prst="roundRect">
            <a:avLst>
              <a:gd name="adj" fmla="val 35157"/>
            </a:avLst>
          </a:prstGeom>
          <a:solidFill>
            <a:srgbClr val="0000FF"/>
          </a:solidFill>
          <a:ln w="9525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en-US">
                <a:solidFill>
                  <a:schemeClr val="bg1"/>
                </a:solidFill>
              </a:rPr>
              <a:t>RAW or EDIT </a:t>
            </a:r>
          </a:p>
          <a:p>
            <a:pPr algn="ctr"/>
            <a:r>
              <a:rPr lang="en-US" altLang="en-US">
                <a:solidFill>
                  <a:schemeClr val="bg1"/>
                </a:solidFill>
              </a:rPr>
              <a:t>Data Files</a:t>
            </a:r>
          </a:p>
        </p:txBody>
      </p:sp>
      <p:sp>
        <p:nvSpPr>
          <p:cNvPr id="39944" name="AutoShape 6"/>
          <p:cNvSpPr>
            <a:spLocks noChangeArrowheads="1"/>
          </p:cNvSpPr>
          <p:nvPr/>
        </p:nvSpPr>
        <p:spPr bwMode="auto">
          <a:xfrm>
            <a:off x="5105400" y="4343400"/>
            <a:ext cx="1447800" cy="609600"/>
          </a:xfrm>
          <a:prstGeom prst="roundRect">
            <a:avLst>
              <a:gd name="adj" fmla="val 35157"/>
            </a:avLst>
          </a:prstGeom>
          <a:solidFill>
            <a:srgbClr val="0000FF"/>
          </a:solidFill>
          <a:ln w="9525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en-US">
                <a:solidFill>
                  <a:schemeClr val="bg1"/>
                </a:solidFill>
              </a:rPr>
              <a:t>Seabed ID</a:t>
            </a:r>
          </a:p>
          <a:p>
            <a:pPr algn="ctr"/>
            <a:r>
              <a:rPr lang="en-US" altLang="en-US">
                <a:solidFill>
                  <a:schemeClr val="bg1"/>
                </a:solidFill>
              </a:rPr>
              <a:t>Square</a:t>
            </a:r>
          </a:p>
        </p:txBody>
      </p:sp>
      <p:sp>
        <p:nvSpPr>
          <p:cNvPr id="39945" name="AutoShape 7"/>
          <p:cNvSpPr>
            <a:spLocks noChangeArrowheads="1"/>
          </p:cNvSpPr>
          <p:nvPr/>
        </p:nvSpPr>
        <p:spPr bwMode="auto">
          <a:xfrm>
            <a:off x="7467600" y="2590800"/>
            <a:ext cx="2133600" cy="609600"/>
          </a:xfrm>
          <a:prstGeom prst="roundRect">
            <a:avLst>
              <a:gd name="adj" fmla="val 35157"/>
            </a:avLst>
          </a:prstGeom>
          <a:solidFill>
            <a:srgbClr val="0000FF"/>
          </a:solidFill>
          <a:ln w="9525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en-US">
                <a:solidFill>
                  <a:schemeClr val="bg1"/>
                </a:solidFill>
              </a:rPr>
              <a:t>New RAW or EDIT Data</a:t>
            </a:r>
          </a:p>
          <a:p>
            <a:pPr algn="ctr"/>
            <a:r>
              <a:rPr lang="en-US" altLang="en-US">
                <a:solidFill>
                  <a:schemeClr val="bg1"/>
                </a:solidFill>
              </a:rPr>
              <a:t>Files with Updated ID</a:t>
            </a:r>
          </a:p>
        </p:txBody>
      </p:sp>
      <p:cxnSp>
        <p:nvCxnSpPr>
          <p:cNvPr id="39946" name="AutoShape 8"/>
          <p:cNvCxnSpPr>
            <a:cxnSpLocks noChangeShapeType="1"/>
            <a:stCxn id="39943" idx="3"/>
            <a:endCxn id="39942" idx="1"/>
          </p:cNvCxnSpPr>
          <p:nvPr/>
        </p:nvCxnSpPr>
        <p:spPr bwMode="auto">
          <a:xfrm>
            <a:off x="4114800" y="2895600"/>
            <a:ext cx="914400" cy="0"/>
          </a:xfrm>
          <a:prstGeom prst="straightConnector1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9947" name="AutoShape 9"/>
          <p:cNvCxnSpPr>
            <a:cxnSpLocks noChangeShapeType="1"/>
            <a:stCxn id="39944" idx="0"/>
            <a:endCxn id="39942" idx="2"/>
          </p:cNvCxnSpPr>
          <p:nvPr/>
        </p:nvCxnSpPr>
        <p:spPr bwMode="auto">
          <a:xfrm flipV="1">
            <a:off x="5829300" y="3581400"/>
            <a:ext cx="0" cy="762000"/>
          </a:xfrm>
          <a:prstGeom prst="straightConnector1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9948" name="AutoShape 10"/>
          <p:cNvCxnSpPr>
            <a:cxnSpLocks noChangeShapeType="1"/>
            <a:stCxn id="39942" idx="3"/>
            <a:endCxn id="39945" idx="1"/>
          </p:cNvCxnSpPr>
          <p:nvPr/>
        </p:nvCxnSpPr>
        <p:spPr bwMode="auto">
          <a:xfrm>
            <a:off x="6629400" y="2895600"/>
            <a:ext cx="838200" cy="0"/>
          </a:xfrm>
          <a:prstGeom prst="straightConnector1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  <p:extLst>
      <p:ext uri="{BB962C8B-B14F-4D97-AF65-F5344CB8AC3E}">
        <p14:creationId xmlns:p14="http://schemas.microsoft.com/office/powerpoint/2010/main" val="1211383410"/>
      </p:ext>
    </p:extLst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3200" dirty="0">
                <a:latin typeface="Arial" panose="020B0604020202020204" pitchFamily="34" charset="0"/>
                <a:cs typeface="Arial" panose="020B0604020202020204" pitchFamily="34" charset="0"/>
              </a:rPr>
              <a:t>Bucket Report</a:t>
            </a:r>
          </a:p>
        </p:txBody>
      </p:sp>
      <p:sp>
        <p:nvSpPr>
          <p:cNvPr id="39939" name="Content Placeholder 2"/>
          <p:cNvSpPr>
            <a:spLocks noGrp="1"/>
          </p:cNvSpPr>
          <p:nvPr>
            <p:ph idx="4294967295"/>
          </p:nvPr>
        </p:nvSpPr>
        <p:spPr>
          <a:xfrm>
            <a:off x="271395" y="1594170"/>
            <a:ext cx="2892809" cy="2968459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indent="-342900">
              <a:buClr>
                <a:schemeClr val="tx1">
                  <a:lumMod val="65000"/>
                  <a:lumOff val="35000"/>
                </a:schemeClr>
              </a:buClr>
              <a:buFont typeface="Arial" panose="020B0604020202020204" pitchFamily="34" charset="0"/>
              <a:buChar char="•"/>
              <a:defRPr/>
            </a:pPr>
            <a:r>
              <a:rPr lang="en-US" altLang="en-US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Used to create a detailed report for one BKT file at a time.  Include statistics and bucket pattern graphic and bar graph for the time and depth of each bucket.</a:t>
            </a:r>
          </a:p>
        </p:txBody>
      </p:sp>
      <p:pic>
        <p:nvPicPr>
          <p:cNvPr id="4198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8566" y="893916"/>
            <a:ext cx="2971800" cy="3668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8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3039" y="605158"/>
            <a:ext cx="4276692" cy="461569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604717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7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426" r="1"/>
          <a:stretch/>
        </p:blipFill>
        <p:spPr bwMode="auto">
          <a:xfrm>
            <a:off x="6449481" y="1099665"/>
            <a:ext cx="3633978" cy="457358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7950A1C-05DB-4B7E-8E0C-5A1373FF26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Screen Tools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44D0CB5-8523-481A-A5EE-965236398036}"/>
              </a:ext>
            </a:extLst>
          </p:cNvPr>
          <p:cNvSpPr txBox="1"/>
          <p:nvPr/>
        </p:nvSpPr>
        <p:spPr>
          <a:xfrm>
            <a:off x="1608221" y="966787"/>
            <a:ext cx="4648200" cy="492442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>
              <a:spcBef>
                <a:spcPts val="300"/>
              </a:spcBef>
              <a:spcAft>
                <a:spcPts val="300"/>
              </a:spcAft>
              <a:defRPr/>
            </a:pPr>
            <a:r>
              <a:rPr lang="en-US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Zoom Extents</a:t>
            </a:r>
          </a:p>
          <a:p>
            <a:pPr>
              <a:spcBef>
                <a:spcPts val="300"/>
              </a:spcBef>
              <a:spcAft>
                <a:spcPts val="300"/>
              </a:spcAft>
              <a:defRPr/>
            </a:pPr>
            <a:r>
              <a:rPr lang="en-US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Zoom Window</a:t>
            </a:r>
          </a:p>
          <a:p>
            <a:pPr>
              <a:spcBef>
                <a:spcPts val="300"/>
              </a:spcBef>
              <a:spcAft>
                <a:spcPts val="300"/>
              </a:spcAft>
              <a:defRPr/>
            </a:pPr>
            <a:r>
              <a:rPr lang="en-US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Pan / Rotate Screen</a:t>
            </a:r>
          </a:p>
          <a:p>
            <a:pPr>
              <a:spcBef>
                <a:spcPts val="300"/>
              </a:spcBef>
              <a:spcAft>
                <a:spcPts val="300"/>
              </a:spcAft>
              <a:defRPr/>
            </a:pPr>
            <a:r>
              <a:rPr lang="en-US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Query Sounding or S-57 </a:t>
            </a:r>
          </a:p>
          <a:p>
            <a:pPr>
              <a:spcBef>
                <a:spcPts val="300"/>
              </a:spcBef>
              <a:spcAft>
                <a:spcPts val="300"/>
              </a:spcAft>
              <a:defRPr/>
            </a:pPr>
            <a:r>
              <a:rPr lang="en-US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Selection Tool</a:t>
            </a:r>
          </a:p>
          <a:p>
            <a:pPr>
              <a:spcBef>
                <a:spcPts val="300"/>
              </a:spcBef>
              <a:spcAft>
                <a:spcPts val="300"/>
              </a:spcAft>
              <a:defRPr/>
            </a:pPr>
            <a:r>
              <a:rPr lang="en-US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Ruler</a:t>
            </a:r>
          </a:p>
          <a:p>
            <a:pPr>
              <a:spcBef>
                <a:spcPts val="300"/>
              </a:spcBef>
              <a:spcAft>
                <a:spcPts val="300"/>
              </a:spcAft>
              <a:defRPr/>
            </a:pPr>
            <a:r>
              <a:rPr lang="en-US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Snap to North Up</a:t>
            </a:r>
          </a:p>
          <a:p>
            <a:pPr>
              <a:spcBef>
                <a:spcPts val="300"/>
              </a:spcBef>
              <a:spcAft>
                <a:spcPts val="300"/>
              </a:spcAft>
              <a:defRPr/>
            </a:pPr>
            <a:r>
              <a:rPr lang="en-US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Previous Screen Zoom</a:t>
            </a:r>
          </a:p>
          <a:p>
            <a:pPr>
              <a:spcBef>
                <a:spcPts val="300"/>
              </a:spcBef>
              <a:spcAft>
                <a:spcPts val="300"/>
              </a:spcAft>
              <a:defRPr/>
            </a:pPr>
            <a:r>
              <a:rPr lang="en-US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Sounding Style and Color</a:t>
            </a:r>
          </a:p>
          <a:p>
            <a:pPr>
              <a:spcBef>
                <a:spcPts val="300"/>
              </a:spcBef>
              <a:spcAft>
                <a:spcPts val="300"/>
              </a:spcAft>
              <a:defRPr/>
            </a:pPr>
            <a:r>
              <a:rPr lang="en-US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Add a Target</a:t>
            </a:r>
          </a:p>
          <a:p>
            <a:pPr>
              <a:spcBef>
                <a:spcPts val="300"/>
              </a:spcBef>
              <a:spcAft>
                <a:spcPts val="300"/>
              </a:spcAft>
              <a:defRPr/>
            </a:pPr>
            <a:r>
              <a:rPr lang="en-US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Return to Editor for Digitizing</a:t>
            </a:r>
          </a:p>
        </p:txBody>
      </p:sp>
      <p:pic>
        <p:nvPicPr>
          <p:cNvPr id="39941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2422" y="939799"/>
            <a:ext cx="665163" cy="4951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72237990"/>
      </p:ext>
    </p:extLst>
  </p:cSld>
  <p:clrMapOvr>
    <a:masterClrMapping/>
  </p:clrMapOvr>
  <p:transition/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53975"/>
            <a:r>
              <a:rPr lang="en-US" altLang="en-US" sz="3200" dirty="0">
                <a:latin typeface="Arial" panose="020B0604020202020204" pitchFamily="34" charset="0"/>
                <a:cs typeface="Arial" panose="020B0604020202020204" pitchFamily="34" charset="0"/>
              </a:rPr>
              <a:t>CORE LEVELS</a:t>
            </a:r>
          </a:p>
        </p:txBody>
      </p:sp>
      <p:sp>
        <p:nvSpPr>
          <p:cNvPr id="58371" name="Content Placeholder 2"/>
          <p:cNvSpPr>
            <a:spLocks noGrp="1"/>
          </p:cNvSpPr>
          <p:nvPr>
            <p:ph idx="4294967295"/>
          </p:nvPr>
        </p:nvSpPr>
        <p:spPr>
          <a:xfrm>
            <a:off x="180475" y="1600200"/>
            <a:ext cx="4788568" cy="4495132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285750" indent="-285750">
              <a:buClr>
                <a:schemeClr val="tx1">
                  <a:lumMod val="65000"/>
                  <a:lumOff val="35000"/>
                </a:schemeClr>
              </a:buClr>
              <a:buFont typeface="Arial" panose="020B0604020202020204" pitchFamily="34" charset="0"/>
              <a:buChar char="•"/>
              <a:defRPr/>
            </a:pPr>
            <a:r>
              <a:rPr lang="en-US" altLang="en-US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Used to define levels of different materials for input to CSV.</a:t>
            </a:r>
          </a:p>
          <a:p>
            <a:pPr marL="285750" indent="-285750">
              <a:buClr>
                <a:schemeClr val="tx1">
                  <a:lumMod val="65000"/>
                  <a:lumOff val="35000"/>
                </a:schemeClr>
              </a:buClr>
              <a:buFont typeface="Arial" panose="020B0604020202020204" pitchFamily="34" charset="0"/>
              <a:buChar char="•"/>
              <a:defRPr/>
            </a:pPr>
            <a:r>
              <a:rPr lang="en-US" altLang="en-US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Works only with Chinese 1 AEA 1 Method.</a:t>
            </a:r>
          </a:p>
          <a:p>
            <a:pPr marL="285750" indent="-285750">
              <a:buClr>
                <a:schemeClr val="tx1">
                  <a:lumMod val="65000"/>
                  <a:lumOff val="35000"/>
                </a:schemeClr>
              </a:buClr>
              <a:buFont typeface="Arial" panose="020B0604020202020204" pitchFamily="34" charset="0"/>
              <a:buChar char="•"/>
              <a:defRPr/>
            </a:pPr>
            <a:r>
              <a:rPr lang="en-US" altLang="en-US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See the presentation under ‘Cross Sections and Volumes – Utility Programs.’</a:t>
            </a:r>
          </a:p>
        </p:txBody>
      </p:sp>
      <p:pic>
        <p:nvPicPr>
          <p:cNvPr id="43012" name="Picture 2" descr="C:\2008 HYPACK Final\15 - Utilities\Pictures\CoreLevel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1873" y="862269"/>
            <a:ext cx="5897541" cy="3869484"/>
          </a:xfrm>
          <a:prstGeom prst="rect">
            <a:avLst/>
          </a:prstGeom>
          <a:noFill/>
          <a:ln w="9525">
            <a:solidFill>
              <a:srgbClr val="FF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8004744"/>
      </p:ext>
    </p:extLst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53975"/>
            <a:r>
              <a:rPr lang="en-US" alt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Intersector</a:t>
            </a:r>
            <a:endParaRPr lang="en-US" alt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963" name="Content Placeholder 2"/>
          <p:cNvSpPr>
            <a:spLocks noGrp="1"/>
          </p:cNvSpPr>
          <p:nvPr>
            <p:ph idx="4294967295"/>
          </p:nvPr>
        </p:nvSpPr>
        <p:spPr>
          <a:xfrm>
            <a:off x="8408988" y="1958975"/>
            <a:ext cx="3783012" cy="1676400"/>
          </a:xfrm>
          <a:prstGeom prst="rect">
            <a:avLst/>
          </a:prstGeom>
        </p:spPr>
        <p:txBody>
          <a:bodyPr>
            <a:noAutofit/>
          </a:bodyPr>
          <a:lstStyle/>
          <a:p>
            <a:pPr marL="754063" indent="-342900">
              <a:buClr>
                <a:schemeClr val="tx1">
                  <a:lumMod val="65000"/>
                  <a:lumOff val="35000"/>
                </a:schemeClr>
              </a:buClr>
              <a:buFont typeface="Arial" panose="020B0604020202020204" pitchFamily="34" charset="0"/>
              <a:buChar char="•"/>
              <a:defRPr/>
            </a:pPr>
            <a:r>
              <a:rPr lang="en-US" altLang="en-US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Creates a template transition point everywhere a planned line file (*.LNW) intersects a 3-D polyline from a DXF file.</a:t>
            </a:r>
          </a:p>
          <a:p>
            <a:pPr marL="754063" indent="-342900">
              <a:buClr>
                <a:schemeClr val="tx1">
                  <a:lumMod val="65000"/>
                  <a:lumOff val="35000"/>
                </a:schemeClr>
              </a:buClr>
              <a:buFont typeface="Arial" panose="020B0604020202020204" pitchFamily="34" charset="0"/>
              <a:buChar char="•"/>
              <a:defRPr/>
            </a:pPr>
            <a:r>
              <a:rPr lang="en-US" altLang="en-US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Can also output an X-Y-Z file of the intersection points (LNW vs 3-D DXF)</a:t>
            </a:r>
          </a:p>
          <a:p>
            <a:pPr marL="754063" indent="-342900">
              <a:buClr>
                <a:schemeClr val="tx1">
                  <a:lumMod val="65000"/>
                  <a:lumOff val="35000"/>
                </a:schemeClr>
              </a:buClr>
              <a:buFont typeface="Arial" panose="020B0604020202020204" pitchFamily="34" charset="0"/>
              <a:buChar char="•"/>
              <a:defRPr/>
            </a:pPr>
            <a:r>
              <a:rPr lang="en-US" altLang="en-US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Details are provided in the CSV presentation.</a:t>
            </a:r>
          </a:p>
        </p:txBody>
      </p:sp>
      <p:pic>
        <p:nvPicPr>
          <p:cNvPr id="46084" name="Picture 4" descr="Intersector XYZ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1473" y="1671918"/>
            <a:ext cx="5144229" cy="3926541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1951135"/>
      </p:ext>
    </p:extLst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53975"/>
            <a:r>
              <a:rPr lang="en-US" altLang="en-US" sz="3200" dirty="0">
                <a:latin typeface="Arial" panose="020B0604020202020204" pitchFamily="34" charset="0"/>
                <a:cs typeface="Arial" panose="020B0604020202020204" pitchFamily="34" charset="0"/>
              </a:rPr>
              <a:t>LNW Generator</a:t>
            </a:r>
          </a:p>
        </p:txBody>
      </p:sp>
      <p:sp>
        <p:nvSpPr>
          <p:cNvPr id="41987" name="Content Placeholder 2"/>
          <p:cNvSpPr>
            <a:spLocks noGrp="1"/>
          </p:cNvSpPr>
          <p:nvPr>
            <p:ph idx="4294967295"/>
          </p:nvPr>
        </p:nvSpPr>
        <p:spPr>
          <a:xfrm>
            <a:off x="8531225" y="3060700"/>
            <a:ext cx="3660775" cy="1371600"/>
          </a:xfrm>
          <a:prstGeom prst="rect">
            <a:avLst/>
          </a:prstGeom>
        </p:spPr>
        <p:txBody>
          <a:bodyPr>
            <a:noAutofit/>
          </a:bodyPr>
          <a:lstStyle/>
          <a:p>
            <a:pPr marL="342900" indent="-342900">
              <a:spcAft>
                <a:spcPct val="0"/>
              </a:spcAft>
              <a:buClr>
                <a:schemeClr val="tx1">
                  <a:lumMod val="65000"/>
                  <a:lumOff val="35000"/>
                </a:schemeClr>
              </a:buClr>
              <a:buFont typeface="Arial" panose="020B0604020202020204" pitchFamily="34" charset="0"/>
              <a:buChar char="•"/>
              <a:defRPr/>
            </a:pPr>
            <a:r>
              <a:rPr lang="en-US" altLang="en-US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Used to create an LNW by fixing a planned line (with template) perpendicular to a user selected DXF-polyline.</a:t>
            </a:r>
          </a:p>
          <a:p>
            <a:pPr marL="342900" indent="-342900">
              <a:spcAft>
                <a:spcPct val="0"/>
              </a:spcAft>
              <a:buClr>
                <a:schemeClr val="tx1">
                  <a:lumMod val="65000"/>
                  <a:lumOff val="35000"/>
                </a:schemeClr>
              </a:buClr>
              <a:buFont typeface="Arial" panose="020B0604020202020204" pitchFamily="34" charset="0"/>
              <a:buChar char="•"/>
              <a:defRPr/>
            </a:pPr>
            <a:endParaRPr lang="en-US" altLang="en-US" sz="1800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>
              <a:spcAft>
                <a:spcPct val="0"/>
              </a:spcAft>
              <a:buClr>
                <a:schemeClr val="tx1">
                  <a:lumMod val="65000"/>
                  <a:lumOff val="35000"/>
                </a:schemeClr>
              </a:buClr>
              <a:buFont typeface="Arial" panose="020B0604020202020204" pitchFamily="34" charset="0"/>
              <a:buChar char="•"/>
              <a:defRPr/>
            </a:pPr>
            <a:r>
              <a:rPr lang="en-US" altLang="en-US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Details are in the CSV presentation.</a:t>
            </a:r>
          </a:p>
        </p:txBody>
      </p:sp>
      <p:pic>
        <p:nvPicPr>
          <p:cNvPr id="47108" name="Picture 4" descr="LNW Generato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1472" y="1295773"/>
            <a:ext cx="4672763" cy="52361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16055229"/>
      </p:ext>
    </p:extLst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Rot="1"/>
          </p:cNvSpPr>
          <p:nvPr>
            <p:ph type="title"/>
          </p:nvPr>
        </p:nvSpPr>
        <p:spPr/>
        <p:txBody>
          <a:bodyPr/>
          <a:lstStyle/>
          <a:p>
            <a:pPr marL="53975"/>
            <a:r>
              <a:rPr lang="en-US" altLang="en-US" sz="3200" dirty="0">
                <a:latin typeface="Arial" panose="020B0604020202020204" pitchFamily="34" charset="0"/>
                <a:cs typeface="Arial" panose="020B0604020202020204" pitchFamily="34" charset="0"/>
              </a:rPr>
              <a:t>DATUM TRANSFORMATION</a:t>
            </a:r>
          </a:p>
        </p:txBody>
      </p:sp>
      <p:sp>
        <p:nvSpPr>
          <p:cNvPr id="45059" name="Text Box 4"/>
          <p:cNvSpPr txBox="1">
            <a:spLocks noChangeArrowheads="1"/>
          </p:cNvSpPr>
          <p:nvPr/>
        </p:nvSpPr>
        <p:spPr bwMode="auto">
          <a:xfrm>
            <a:off x="7019643" y="1951672"/>
            <a:ext cx="4819004" cy="1477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285750" indent="-285750">
              <a:spcBef>
                <a:spcPct val="50000"/>
              </a:spcBef>
              <a:buClr>
                <a:schemeClr val="tx1">
                  <a:lumMod val="65000"/>
                  <a:lumOff val="35000"/>
                </a:schemeClr>
              </a:buClr>
              <a:buFont typeface="Arial" panose="020B0604020202020204" pitchFamily="34" charset="0"/>
              <a:buChar char="•"/>
              <a:defRPr/>
            </a:pPr>
            <a:r>
              <a:rPr lang="en-US" altLang="en-US" sz="20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Used to compute a 3 or 7-parameter transformation.  </a:t>
            </a:r>
          </a:p>
          <a:p>
            <a:pPr marL="285750" indent="-285750">
              <a:spcBef>
                <a:spcPct val="50000"/>
              </a:spcBef>
              <a:buClr>
                <a:schemeClr val="tx1">
                  <a:lumMod val="65000"/>
                  <a:lumOff val="35000"/>
                </a:schemeClr>
              </a:buClr>
              <a:buFont typeface="Arial" panose="020B0604020202020204" pitchFamily="34" charset="0"/>
              <a:buChar char="•"/>
              <a:defRPr/>
            </a:pPr>
            <a:r>
              <a:rPr lang="en-US" altLang="en-US" sz="20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Details in Project Geodesy presentation.</a:t>
            </a:r>
          </a:p>
        </p:txBody>
      </p:sp>
      <p:pic>
        <p:nvPicPr>
          <p:cNvPr id="48132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6017" y="737843"/>
            <a:ext cx="5237540" cy="4672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77676554"/>
      </p:ext>
    </p:extLst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Rot="1"/>
          </p:cNvSpPr>
          <p:nvPr>
            <p:ph type="title"/>
          </p:nvPr>
        </p:nvSpPr>
        <p:spPr/>
        <p:txBody>
          <a:bodyPr/>
          <a:lstStyle/>
          <a:p>
            <a:pPr marL="53975"/>
            <a:r>
              <a:rPr lang="en-US" altLang="en-US" sz="3200" dirty="0">
                <a:latin typeface="Arial" panose="020B0604020202020204" pitchFamily="34" charset="0"/>
                <a:cs typeface="Arial" panose="020B0604020202020204" pitchFamily="34" charset="0"/>
              </a:rPr>
              <a:t>GRID CONVERSION</a:t>
            </a:r>
          </a:p>
        </p:txBody>
      </p:sp>
      <p:sp>
        <p:nvSpPr>
          <p:cNvPr id="168963" name="Text Box 3"/>
          <p:cNvSpPr txBox="1">
            <a:spLocks noChangeArrowheads="1"/>
          </p:cNvSpPr>
          <p:nvPr/>
        </p:nvSpPr>
        <p:spPr bwMode="auto">
          <a:xfrm>
            <a:off x="7326198" y="1705912"/>
            <a:ext cx="4772089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342900" indent="-342900">
              <a:spcBef>
                <a:spcPct val="50000"/>
              </a:spcBef>
              <a:buClr>
                <a:schemeClr val="tx1">
                  <a:lumMod val="65000"/>
                  <a:lumOff val="35000"/>
                </a:schemeClr>
              </a:buClr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Used to convert from Lat-Long to X-Y and back.  </a:t>
            </a:r>
          </a:p>
          <a:p>
            <a:pPr marL="342900" indent="-342900">
              <a:spcBef>
                <a:spcPct val="50000"/>
              </a:spcBef>
              <a:buClr>
                <a:schemeClr val="tx1">
                  <a:lumMod val="65000"/>
                  <a:lumOff val="35000"/>
                </a:schemeClr>
              </a:buClr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Performs height conversions when using </a:t>
            </a:r>
            <a:r>
              <a:rPr 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VDatum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</a:t>
            </a:r>
          </a:p>
          <a:p>
            <a:pPr marL="342900" indent="-342900">
              <a:spcBef>
                <a:spcPct val="50000"/>
              </a:spcBef>
              <a:buClr>
                <a:schemeClr val="tx1">
                  <a:lumMod val="65000"/>
                  <a:lumOff val="35000"/>
                </a:schemeClr>
              </a:buClr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Details in geodesy presentations.</a:t>
            </a:r>
          </a:p>
        </p:txBody>
      </p:sp>
      <p:pic>
        <p:nvPicPr>
          <p:cNvPr id="49156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082" y="970811"/>
            <a:ext cx="6869116" cy="39593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85864496"/>
      </p:ext>
    </p:extLst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Rot="1"/>
          </p:cNvSpPr>
          <p:nvPr>
            <p:ph type="title"/>
          </p:nvPr>
        </p:nvSpPr>
        <p:spPr/>
        <p:txBody>
          <a:bodyPr/>
          <a:lstStyle/>
          <a:p>
            <a:pPr marL="53975"/>
            <a:r>
              <a:rPr lang="en-US" altLang="en-US" sz="3200" dirty="0">
                <a:latin typeface="Arial" panose="020B0604020202020204" pitchFamily="34" charset="0"/>
                <a:cs typeface="Arial" panose="020B0604020202020204" pitchFamily="34" charset="0"/>
              </a:rPr>
              <a:t>GEODETIC LIST CONVERSION</a:t>
            </a:r>
          </a:p>
        </p:txBody>
      </p:sp>
      <p:sp>
        <p:nvSpPr>
          <p:cNvPr id="173060" name="Text Box 4"/>
          <p:cNvSpPr txBox="1">
            <a:spLocks noChangeArrowheads="1"/>
          </p:cNvSpPr>
          <p:nvPr/>
        </p:nvSpPr>
        <p:spPr bwMode="auto">
          <a:xfrm>
            <a:off x="6599641" y="2361502"/>
            <a:ext cx="4812358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marL="285750" indent="-285750">
              <a:spcBef>
                <a:spcPct val="50000"/>
              </a:spcBef>
              <a:buClr>
                <a:schemeClr val="tx1">
                  <a:lumMod val="65000"/>
                  <a:lumOff val="35000"/>
                </a:schemeClr>
              </a:buClr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Converts lists between X-Y and Lat-Long values.</a:t>
            </a:r>
          </a:p>
        </p:txBody>
      </p:sp>
      <p:pic>
        <p:nvPicPr>
          <p:cNvPr id="50180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386" y="748513"/>
            <a:ext cx="5748337" cy="48686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84380485"/>
      </p:ext>
    </p:extLst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Rot="1"/>
          </p:cNvSpPr>
          <p:nvPr>
            <p:ph type="title"/>
          </p:nvPr>
        </p:nvSpPr>
        <p:spPr/>
        <p:txBody>
          <a:bodyPr/>
          <a:lstStyle/>
          <a:p>
            <a:pPr marL="53975"/>
            <a:r>
              <a:rPr lang="en-US" altLang="en-US" sz="3200" dirty="0">
                <a:latin typeface="Arial" panose="020B0604020202020204" pitchFamily="34" charset="0"/>
                <a:cs typeface="Arial" panose="020B0604020202020204" pitchFamily="34" charset="0"/>
              </a:rPr>
              <a:t>PROJECT CONVERSION</a:t>
            </a:r>
          </a:p>
        </p:txBody>
      </p:sp>
      <p:sp>
        <p:nvSpPr>
          <p:cNvPr id="173060" name="Text Box 4"/>
          <p:cNvSpPr txBox="1">
            <a:spLocks noChangeArrowheads="1"/>
          </p:cNvSpPr>
          <p:nvPr/>
        </p:nvSpPr>
        <p:spPr bwMode="auto">
          <a:xfrm>
            <a:off x="6435380" y="2440780"/>
            <a:ext cx="5168599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285750" indent="-285750">
              <a:spcBef>
                <a:spcPct val="50000"/>
              </a:spcBef>
              <a:buClr>
                <a:schemeClr val="tx1">
                  <a:lumMod val="65000"/>
                  <a:lumOff val="35000"/>
                </a:schemeClr>
              </a:buClr>
              <a:buFont typeface="Arial" panose="020B0604020202020204" pitchFamily="34" charset="0"/>
              <a:buChar char="•"/>
              <a:defRPr/>
            </a:pP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Convert all of the files in a HYPACK</a:t>
            </a:r>
            <a:r>
              <a:rPr lang="en-US" sz="1600" baseline="300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® </a:t>
            </a: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project from one geodetic basis to another geodetic basis.</a:t>
            </a:r>
          </a:p>
          <a:p>
            <a:pPr marL="285750" indent="-285750">
              <a:spcBef>
                <a:spcPct val="50000"/>
              </a:spcBef>
              <a:buClr>
                <a:schemeClr val="tx1">
                  <a:lumMod val="65000"/>
                  <a:lumOff val="35000"/>
                </a:schemeClr>
              </a:buClr>
              <a:buFont typeface="Arial" panose="020B0604020202020204" pitchFamily="34" charset="0"/>
              <a:buChar char="•"/>
              <a:defRPr/>
            </a:pP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See Geodesy – Geodetic Tools Presentation for details</a:t>
            </a:r>
          </a:p>
        </p:txBody>
      </p:sp>
      <p:pic>
        <p:nvPicPr>
          <p:cNvPr id="51204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447" y="839564"/>
            <a:ext cx="5506481" cy="4402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81750278"/>
      </p:ext>
    </p:extLst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Rot="1"/>
          </p:cNvSpPr>
          <p:nvPr>
            <p:ph type="title"/>
          </p:nvPr>
        </p:nvSpPr>
        <p:spPr/>
        <p:txBody>
          <a:bodyPr/>
          <a:lstStyle/>
          <a:p>
            <a:pPr marL="53975"/>
            <a:r>
              <a:rPr lang="en-US" altLang="en-US" sz="3200" dirty="0">
                <a:latin typeface="Arial" panose="020B0604020202020204" pitchFamily="34" charset="0"/>
                <a:cs typeface="Arial" panose="020B0604020202020204" pitchFamily="34" charset="0"/>
              </a:rPr>
              <a:t>TRAVERSE CALCULATION</a:t>
            </a:r>
          </a:p>
        </p:txBody>
      </p:sp>
      <p:pic>
        <p:nvPicPr>
          <p:cNvPr id="52227" name="Picture 3" descr="Travers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931" y="904469"/>
            <a:ext cx="6333913" cy="42120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1012" name="Text Box 4"/>
          <p:cNvSpPr txBox="1">
            <a:spLocks noChangeArrowheads="1"/>
          </p:cNvSpPr>
          <p:nvPr/>
        </p:nvSpPr>
        <p:spPr bwMode="auto">
          <a:xfrm>
            <a:off x="6926296" y="2194900"/>
            <a:ext cx="5265704" cy="163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342900" indent="-342900">
              <a:buClr>
                <a:schemeClr val="tx1">
                  <a:lumMod val="65000"/>
                  <a:lumOff val="35000"/>
                </a:schemeClr>
              </a:buClr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Computes a traverse on the ellipsoid.</a:t>
            </a:r>
          </a:p>
          <a:p>
            <a:pPr marL="342900" indent="-342900">
              <a:buClr>
                <a:schemeClr val="tx1">
                  <a:lumMod val="65000"/>
                  <a:lumOff val="35000"/>
                </a:schemeClr>
              </a:buClr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Requires geodetic angles and geodetic distances.</a:t>
            </a:r>
          </a:p>
          <a:p>
            <a:pPr marL="342900" indent="-342900">
              <a:buClr>
                <a:schemeClr val="tx1">
                  <a:lumMod val="65000"/>
                  <a:lumOff val="35000"/>
                </a:schemeClr>
              </a:buClr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Does not perform any closure computation or adjustment.</a:t>
            </a:r>
          </a:p>
        </p:txBody>
      </p:sp>
    </p:spTree>
    <p:extLst>
      <p:ext uri="{BB962C8B-B14F-4D97-AF65-F5344CB8AC3E}">
        <p14:creationId xmlns:p14="http://schemas.microsoft.com/office/powerpoint/2010/main" val="88100190"/>
      </p:ext>
    </p:extLst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Rot="1"/>
          </p:cNvSpPr>
          <p:nvPr>
            <p:ph type="title"/>
          </p:nvPr>
        </p:nvSpPr>
        <p:spPr/>
        <p:txBody>
          <a:bodyPr/>
          <a:lstStyle/>
          <a:p>
            <a:pPr marL="53975"/>
            <a:r>
              <a:rPr lang="en-US" altLang="en-US" sz="3200" dirty="0">
                <a:latin typeface="Arial" panose="020B0604020202020204" pitchFamily="34" charset="0"/>
                <a:cs typeface="Arial" panose="020B0604020202020204" pitchFamily="34" charset="0"/>
              </a:rPr>
              <a:t>COM PORT QUERY</a:t>
            </a:r>
          </a:p>
        </p:txBody>
      </p:sp>
      <p:pic>
        <p:nvPicPr>
          <p:cNvPr id="54275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1539" y="605158"/>
            <a:ext cx="4211735" cy="51868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6133" name="Text Box 5"/>
          <p:cNvSpPr txBox="1">
            <a:spLocks noChangeArrowheads="1"/>
          </p:cNvSpPr>
          <p:nvPr/>
        </p:nvSpPr>
        <p:spPr bwMode="auto">
          <a:xfrm>
            <a:off x="6550472" y="2024672"/>
            <a:ext cx="3939989" cy="1785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285750" indent="-285750">
              <a:spcBef>
                <a:spcPct val="50000"/>
              </a:spcBef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Program used to verify available COM ports for data communication.</a:t>
            </a:r>
          </a:p>
          <a:p>
            <a:pPr marL="285750" indent="-285750">
              <a:spcBef>
                <a:spcPct val="50000"/>
              </a:spcBef>
              <a:buClr>
                <a:schemeClr val="tx1">
                  <a:lumMod val="65000"/>
                  <a:lumOff val="35000"/>
                </a:schemeClr>
              </a:buClr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Also available from HYPACK</a:t>
            </a:r>
            <a:r>
              <a:rPr lang="en-US" sz="20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®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 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HARDWARE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27680276"/>
      </p:ext>
    </p:extLst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760330-19BC-4B68-A38E-3A577DF2FF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ADCP PROFILE</a:t>
            </a:r>
          </a:p>
        </p:txBody>
      </p:sp>
      <p:sp>
        <p:nvSpPr>
          <p:cNvPr id="177157" name="Text Box 5"/>
          <p:cNvSpPr txBox="1">
            <a:spLocks noChangeArrowheads="1"/>
          </p:cNvSpPr>
          <p:nvPr/>
        </p:nvSpPr>
        <p:spPr bwMode="auto">
          <a:xfrm>
            <a:off x="1724608" y="4757366"/>
            <a:ext cx="8534400" cy="1169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285750" indent="-285750">
              <a:spcBef>
                <a:spcPct val="50000"/>
              </a:spcBef>
              <a:buClr>
                <a:schemeClr val="tx1">
                  <a:lumMod val="65000"/>
                  <a:lumOff val="35000"/>
                </a:schemeClr>
              </a:buClr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Computes the flow across a river transit. </a:t>
            </a:r>
          </a:p>
          <a:p>
            <a:pPr marL="285750" indent="-285750">
              <a:spcBef>
                <a:spcPct val="50000"/>
              </a:spcBef>
              <a:buClr>
                <a:schemeClr val="tx1">
                  <a:lumMod val="65000"/>
                  <a:lumOff val="35000"/>
                </a:schemeClr>
              </a:buClr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Combines the ability of the older ADCP PROFILE and ADCP TO DXF programs.  Details are in the ‘Utilities – ADCP’ presentation.</a:t>
            </a:r>
          </a:p>
        </p:txBody>
      </p:sp>
      <p:pic>
        <p:nvPicPr>
          <p:cNvPr id="56324" name="Picture 6" descr="adcp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8673" y="783406"/>
            <a:ext cx="6564313" cy="388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4684040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1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1719765"/>
            <a:ext cx="4154251" cy="2824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5E5F617-78F5-40EB-8EF6-086A31B372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Shell Rotation in 3D</a:t>
            </a:r>
          </a:p>
        </p:txBody>
      </p:sp>
      <p:sp>
        <p:nvSpPr>
          <p:cNvPr id="41992" name="Content Placeholder 5"/>
          <p:cNvSpPr>
            <a:spLocks noGrp="1"/>
          </p:cNvSpPr>
          <p:nvPr>
            <p:ph idx="4294967295"/>
          </p:nvPr>
        </p:nvSpPr>
        <p:spPr>
          <a:xfrm>
            <a:off x="2096921" y="5386890"/>
            <a:ext cx="8859837" cy="371475"/>
          </a:xfrm>
        </p:spPr>
        <p:txBody>
          <a:bodyPr>
            <a:normAutofit fontScale="62500" lnSpcReduction="20000"/>
          </a:bodyPr>
          <a:lstStyle/>
          <a:p>
            <a:pPr>
              <a:spcAft>
                <a:spcPct val="0"/>
              </a:spcAft>
            </a:pPr>
            <a:r>
              <a:rPr lang="en-US" altLang="en-U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Depth		   Latitude	                      Longitude	           Rotation 	              Tilt		 Scale</a:t>
            </a:r>
          </a:p>
          <a:p>
            <a:pPr>
              <a:spcAft>
                <a:spcPct val="0"/>
              </a:spcAft>
            </a:pPr>
            <a:r>
              <a:rPr lang="en-US" altLang="en-U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											</a:t>
            </a:r>
          </a:p>
        </p:txBody>
      </p:sp>
      <p:sp>
        <p:nvSpPr>
          <p:cNvPr id="41988" name="Slide Number Placeholder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0" y="6403975"/>
            <a:ext cx="714375" cy="454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Garamond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9pPr>
          </a:lstStyle>
          <a:p>
            <a:fld id="{2E668DC0-8DC4-442E-A7D6-60C588DE01DF}" type="slidenum">
              <a:rPr lang="en-US" altLang="en-US">
                <a:latin typeface="Arial" pitchFamily="34" charset="0"/>
              </a:rPr>
              <a:pPr/>
              <a:t>12</a:t>
            </a:fld>
            <a:endParaRPr lang="en-US" altLang="en-US">
              <a:latin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B6D26A2-295D-4E90-8EC4-F9A4ABFC8AB5}"/>
              </a:ext>
            </a:extLst>
          </p:cNvPr>
          <p:cNvSpPr txBox="1"/>
          <p:nvPr/>
        </p:nvSpPr>
        <p:spPr>
          <a:xfrm>
            <a:off x="1861077" y="634674"/>
            <a:ext cx="7756748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Display in the Shell can be rotated to show data elements in 3D.  </a:t>
            </a:r>
          </a:p>
          <a:p>
            <a:pPr>
              <a:defRPr/>
            </a:pPr>
            <a:r>
              <a:rPr lang="en-US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Use a combination of hand icon and mouse to move data. Information about the cursor location and rotation is shown below</a:t>
            </a:r>
          </a:p>
        </p:txBody>
      </p:sp>
      <p:pic>
        <p:nvPicPr>
          <p:cNvPr id="41990" name="Picture 5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028"/>
          <a:stretch/>
        </p:blipFill>
        <p:spPr bwMode="auto">
          <a:xfrm>
            <a:off x="1550619" y="5012980"/>
            <a:ext cx="8970962" cy="3739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91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6669" y="1719765"/>
            <a:ext cx="4155490" cy="2824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21D46422-9238-4472-AA81-AA6E8E44FDC2}"/>
              </a:ext>
            </a:extLst>
          </p:cNvPr>
          <p:cNvCxnSpPr/>
          <p:nvPr/>
        </p:nvCxnSpPr>
        <p:spPr>
          <a:xfrm flipH="1">
            <a:off x="7590845" y="4301781"/>
            <a:ext cx="264161" cy="77115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0F3889B5-60A9-40BD-A057-8E1C4A8B0A73}"/>
              </a:ext>
            </a:extLst>
          </p:cNvPr>
          <p:cNvSpPr/>
          <p:nvPr/>
        </p:nvSpPr>
        <p:spPr>
          <a:xfrm>
            <a:off x="6096000" y="4164676"/>
            <a:ext cx="4154251" cy="137105"/>
          </a:xfrm>
          <a:prstGeom prst="roundRect">
            <a:avLst/>
          </a:prstGeom>
          <a:noFill/>
          <a:ln w="28575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7132645"/>
      </p:ext>
    </p:extLst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43E25F-D682-4516-9413-A7082F73B6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ADCP ‘IN SITU’</a:t>
            </a:r>
          </a:p>
        </p:txBody>
      </p:sp>
      <p:sp>
        <p:nvSpPr>
          <p:cNvPr id="54275" name="Content Placeholder 1"/>
          <p:cNvSpPr>
            <a:spLocks noGrp="1"/>
          </p:cNvSpPr>
          <p:nvPr>
            <p:ph idx="4294967295"/>
          </p:nvPr>
        </p:nvSpPr>
        <p:spPr>
          <a:xfrm>
            <a:off x="7827082" y="2620962"/>
            <a:ext cx="3953069" cy="1371600"/>
          </a:xfrm>
          <a:prstGeom prst="rect">
            <a:avLst/>
          </a:prstGeom>
        </p:spPr>
        <p:txBody>
          <a:bodyPr>
            <a:noAutofit/>
          </a:bodyPr>
          <a:lstStyle/>
          <a:p>
            <a:pPr marL="342900" indent="-342900">
              <a:buClr>
                <a:schemeClr val="tx1">
                  <a:lumMod val="65000"/>
                  <a:lumOff val="35000"/>
                </a:schemeClr>
              </a:buClr>
              <a:buFont typeface="Arial" panose="020B0604020202020204" pitchFamily="34" charset="0"/>
              <a:buChar char="•"/>
              <a:defRPr/>
            </a:pPr>
            <a:r>
              <a:rPr lang="en-US" altLang="en-US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Used to analyze ADCP data from ‘in situ’ ADCP installations.</a:t>
            </a:r>
          </a:p>
          <a:p>
            <a:pPr marL="342900" indent="-342900">
              <a:buClr>
                <a:schemeClr val="tx1">
                  <a:lumMod val="65000"/>
                  <a:lumOff val="35000"/>
                </a:schemeClr>
              </a:buClr>
              <a:buFont typeface="Arial" panose="020B0604020202020204" pitchFamily="34" charset="0"/>
              <a:buChar char="•"/>
              <a:defRPr/>
            </a:pPr>
            <a:r>
              <a:rPr lang="en-US" altLang="en-US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Designed to work with internally logged data from:</a:t>
            </a:r>
          </a:p>
          <a:p>
            <a:pPr marL="846138" lvl="1" indent="-342900">
              <a:buClr>
                <a:schemeClr val="tx1">
                  <a:lumMod val="65000"/>
                  <a:lumOff val="35000"/>
                </a:schemeClr>
              </a:buClr>
              <a:buFont typeface="Arial" panose="020B0604020202020204" pitchFamily="34" charset="0"/>
              <a:buChar char="•"/>
              <a:defRPr/>
            </a:pPr>
            <a:r>
              <a:rPr lang="en-US" altLang="en-US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SonTek, RDI, Nortek, Rowe</a:t>
            </a:r>
          </a:p>
        </p:txBody>
      </p:sp>
      <p:pic>
        <p:nvPicPr>
          <p:cNvPr id="57348" name="Picture 5" descr="2010 IN SITU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398" y="943582"/>
            <a:ext cx="5678394" cy="47263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93427835"/>
      </p:ext>
    </p:extLst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FF8F04F-6189-4004-9C15-48D3B8EA20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CHANNEL CONDITION REPORTER (CCR)</a:t>
            </a:r>
          </a:p>
        </p:txBody>
      </p:sp>
      <p:pic>
        <p:nvPicPr>
          <p:cNvPr id="58371" name="Picture 3" descr="84_1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6557" y="912750"/>
            <a:ext cx="5392254" cy="4908177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8180" name="Text Box 4"/>
          <p:cNvSpPr txBox="1">
            <a:spLocks noChangeArrowheads="1"/>
          </p:cNvSpPr>
          <p:nvPr/>
        </p:nvSpPr>
        <p:spPr bwMode="auto">
          <a:xfrm>
            <a:off x="7539317" y="2106706"/>
            <a:ext cx="4019020" cy="24006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342900" indent="-342900">
              <a:spcBef>
                <a:spcPct val="50000"/>
              </a:spcBef>
              <a:buClr>
                <a:schemeClr val="tx1">
                  <a:lumMod val="65000"/>
                  <a:lumOff val="35000"/>
                </a:schemeClr>
              </a:buClr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Determine the ‘controlling depth’ for your channel sections as per NOAA requirements.  </a:t>
            </a:r>
          </a:p>
          <a:p>
            <a:pPr marL="342900" indent="-342900">
              <a:spcBef>
                <a:spcPct val="50000"/>
              </a:spcBef>
              <a:buClr>
                <a:schemeClr val="tx1">
                  <a:lumMod val="65000"/>
                  <a:lumOff val="35000"/>
                </a:schemeClr>
              </a:buClr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Details in CHANNEL CONDITION REPORTER presentation.</a:t>
            </a:r>
          </a:p>
        </p:txBody>
      </p:sp>
    </p:spTree>
    <p:extLst>
      <p:ext uri="{BB962C8B-B14F-4D97-AF65-F5344CB8AC3E}">
        <p14:creationId xmlns:p14="http://schemas.microsoft.com/office/powerpoint/2010/main" val="2848755747"/>
      </p:ext>
    </p:extLst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076CB7-BBEC-449A-AA7A-A47704F13B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CROSS CHECK STATISTICS</a:t>
            </a:r>
          </a:p>
        </p:txBody>
      </p:sp>
      <p:sp>
        <p:nvSpPr>
          <p:cNvPr id="181252" name="Text Box 4"/>
          <p:cNvSpPr txBox="1">
            <a:spLocks noChangeArrowheads="1"/>
          </p:cNvSpPr>
          <p:nvPr/>
        </p:nvSpPr>
        <p:spPr bwMode="auto">
          <a:xfrm>
            <a:off x="1788457" y="5385043"/>
            <a:ext cx="79248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285750" indent="-285750">
              <a:spcBef>
                <a:spcPct val="50000"/>
              </a:spcBef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Compute z-value difference between regular and cross check lines and generate statistics.</a:t>
            </a:r>
          </a:p>
        </p:txBody>
      </p:sp>
      <p:pic>
        <p:nvPicPr>
          <p:cNvPr id="60420" name="Picture 7" descr="2009 Statistics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7311" y="764932"/>
            <a:ext cx="6367093" cy="46349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25417924"/>
      </p:ext>
    </p:extLst>
  </p:cSld>
  <p:clrMapOvr>
    <a:masterClrMapping/>
  </p:clrMapOvr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AE3CEA-3218-41FB-958B-3D4D7187EE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XYZ TO MTX</a:t>
            </a:r>
          </a:p>
        </p:txBody>
      </p:sp>
      <p:sp>
        <p:nvSpPr>
          <p:cNvPr id="183301" name="Text Box 5"/>
          <p:cNvSpPr txBox="1">
            <a:spLocks noChangeArrowheads="1"/>
          </p:cNvSpPr>
          <p:nvPr/>
        </p:nvSpPr>
        <p:spPr bwMode="auto">
          <a:xfrm>
            <a:off x="1973179" y="5790901"/>
            <a:ext cx="74676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285750" indent="-285750" algn="ctr">
              <a:spcBef>
                <a:spcPct val="50000"/>
              </a:spcBef>
              <a:buClr>
                <a:schemeClr val="tx1">
                  <a:lumMod val="65000"/>
                  <a:lumOff val="35000"/>
                </a:schemeClr>
              </a:buClr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Automates the creation of filled MTX files from XYZ Data.  </a:t>
            </a:r>
          </a:p>
        </p:txBody>
      </p:sp>
      <p:pic>
        <p:nvPicPr>
          <p:cNvPr id="62468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5325" y="873906"/>
            <a:ext cx="3505200" cy="4862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2469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6979" y="1214051"/>
            <a:ext cx="4658968" cy="4182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23264353"/>
      </p:ext>
    </p:extLst>
  </p:cSld>
  <p:clrMapOvr>
    <a:masterClrMapping/>
  </p:clrMapOvr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24681" y="2181836"/>
            <a:ext cx="7547113" cy="1080879"/>
          </a:xfrm>
        </p:spPr>
        <p:txBody>
          <a:bodyPr/>
          <a:lstStyle/>
          <a:p>
            <a:r>
              <a:rPr lang="en-US" dirty="0"/>
              <a:t>Thank You !</a:t>
            </a:r>
            <a:endParaRPr lang="en-US" sz="2400" dirty="0"/>
          </a:p>
        </p:txBody>
      </p:sp>
      <p:sp>
        <p:nvSpPr>
          <p:cNvPr id="6" name="Rectangle 5"/>
          <p:cNvSpPr/>
          <p:nvPr/>
        </p:nvSpPr>
        <p:spPr>
          <a:xfrm>
            <a:off x="253460" y="4204698"/>
            <a:ext cx="8142645" cy="15388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prstClr val="black">
                  <a:lumMod val="65000"/>
                  <a:lumOff val="35000"/>
                </a:prstClr>
              </a:buClr>
            </a:pPr>
            <a:r>
              <a:rPr lang="en-US" sz="1600" dirty="0">
                <a:solidFill>
                  <a:schemeClr val="bg1"/>
                </a:solidFill>
                <a:latin typeface="Arial"/>
                <a:ea typeface="+mn-ea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HYPACK on Youtube.com</a:t>
            </a:r>
            <a:r>
              <a:rPr lang="en-US" sz="1600" dirty="0">
                <a:solidFill>
                  <a:schemeClr val="bg1"/>
                </a:solidFill>
                <a:latin typeface="Arial"/>
                <a:ea typeface="+mn-ea"/>
              </a:rPr>
              <a:t>  ( Historical Sessions )		</a:t>
            </a:r>
            <a:r>
              <a:rPr lang="en-US" sz="1600" dirty="0">
                <a:solidFill>
                  <a:schemeClr val="bg1"/>
                </a:solidFill>
                <a:latin typeface="Arial"/>
                <a:ea typeface="+mn-ea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HYPACK Live Chat</a:t>
            </a:r>
            <a:r>
              <a:rPr lang="en-US" sz="1600" dirty="0">
                <a:solidFill>
                  <a:schemeClr val="bg1"/>
                </a:solidFill>
                <a:latin typeface="Arial"/>
                <a:ea typeface="+mn-ea"/>
              </a:rPr>
              <a:t>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prstClr val="black">
                  <a:lumMod val="65000"/>
                  <a:lumOff val="35000"/>
                </a:prstClr>
              </a:buClr>
            </a:pPr>
            <a:endParaRPr lang="en-US" sz="1600" dirty="0">
              <a:solidFill>
                <a:schemeClr val="bg1"/>
              </a:solidFill>
              <a:latin typeface="Arial"/>
              <a:ea typeface="+mn-ea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prstClr val="black">
                  <a:lumMod val="65000"/>
                  <a:lumOff val="35000"/>
                </a:prstClr>
              </a:buClr>
            </a:pPr>
            <a:r>
              <a:rPr lang="en-US" sz="1600" dirty="0">
                <a:solidFill>
                  <a:schemeClr val="bg1"/>
                </a:solidFill>
                <a:latin typeface="Arial"/>
                <a:ea typeface="+mn-ea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HYPACK on Youtube.com </a:t>
            </a:r>
            <a:r>
              <a:rPr lang="en-US" sz="1600" dirty="0">
                <a:solidFill>
                  <a:schemeClr val="bg1"/>
                </a:solidFill>
                <a:latin typeface="Arial"/>
                <a:ea typeface="+mn-ea"/>
              </a:rPr>
              <a:t>  ( Newer Sessions ) 		</a:t>
            </a:r>
            <a:r>
              <a:rPr lang="en-US" sz="1600" dirty="0">
                <a:solidFill>
                  <a:schemeClr val="bg1"/>
                </a:solidFill>
                <a:latin typeface="Arial"/>
                <a:ea typeface="+mn-ea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HYPACK </a:t>
            </a:r>
            <a:r>
              <a:rPr lang="en-US" sz="1600" dirty="0" err="1">
                <a:solidFill>
                  <a:schemeClr val="bg1"/>
                </a:solidFill>
                <a:latin typeface="Arial"/>
                <a:ea typeface="+mn-ea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Ustream</a:t>
            </a:r>
            <a:endParaRPr lang="en-US" sz="1600" dirty="0">
              <a:solidFill>
                <a:schemeClr val="bg1"/>
              </a:solidFill>
              <a:latin typeface="Arial"/>
              <a:ea typeface="+mn-ea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prstClr val="black">
                  <a:lumMod val="65000"/>
                  <a:lumOff val="35000"/>
                </a:prstClr>
              </a:buClr>
            </a:pPr>
            <a:endParaRPr lang="en-US" sz="1600" dirty="0">
              <a:solidFill>
                <a:schemeClr val="bg1"/>
              </a:solidFill>
              <a:latin typeface="Arial"/>
              <a:ea typeface="+mn-ea"/>
              <a:hlinkClick r:id="" action="ppaction://noaction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prstClr val="black">
                  <a:lumMod val="65000"/>
                  <a:lumOff val="35000"/>
                </a:prstClr>
              </a:buClr>
            </a:pPr>
            <a:r>
              <a:rPr lang="en-US" sz="1600" dirty="0">
                <a:solidFill>
                  <a:schemeClr val="bg1"/>
                </a:solidFill>
                <a:latin typeface="Arial"/>
                <a:ea typeface="+mn-ea"/>
                <a:hlinkClick r:id="" action="ppaction://noaction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HYPACK SUPPORT Site </a:t>
            </a:r>
            <a:r>
              <a:rPr lang="en-US" sz="1600" dirty="0">
                <a:solidFill>
                  <a:schemeClr val="bg1"/>
                </a:solidFill>
                <a:latin typeface="Arial"/>
                <a:ea typeface="+mn-ea"/>
              </a:rPr>
              <a:t>						</a:t>
            </a:r>
            <a:r>
              <a:rPr lang="en-US" sz="1600" dirty="0">
                <a:solidFill>
                  <a:schemeClr val="bg1"/>
                </a:solidFill>
                <a:latin typeface="Arial"/>
                <a:ea typeface="+mn-ea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HYPACK Website</a:t>
            </a:r>
            <a:r>
              <a:rPr lang="en-US" sz="1600" dirty="0">
                <a:solidFill>
                  <a:schemeClr val="bg1"/>
                </a:solidFill>
                <a:latin typeface="Arial"/>
                <a:ea typeface="+mn-ea"/>
              </a:rPr>
              <a:t>		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prstClr val="black">
                  <a:lumMod val="65000"/>
                  <a:lumOff val="35000"/>
                </a:prstClr>
              </a:buClr>
            </a:pPr>
            <a:endParaRPr lang="en-US" sz="1400" dirty="0">
              <a:solidFill>
                <a:prstClr val="black">
                  <a:lumMod val="65000"/>
                  <a:lumOff val="35000"/>
                </a:prstClr>
              </a:solidFill>
              <a:latin typeface="Arial"/>
              <a:ea typeface="+mn-ea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41506" y="3767253"/>
            <a:ext cx="31085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b="1" dirty="0">
                <a:solidFill>
                  <a:schemeClr val="bg1"/>
                </a:solidFill>
                <a:latin typeface="Arial"/>
                <a:ea typeface="+mn-ea"/>
              </a:rPr>
              <a:t>Links to more information: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193765" y="2108552"/>
            <a:ext cx="349584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b="1" u="sng" dirty="0">
                <a:solidFill>
                  <a:prstClr val="white"/>
                </a:solidFill>
                <a:latin typeface="Arial"/>
                <a:ea typeface="+mn-ea"/>
              </a:rPr>
              <a:t>Contact Us: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prstClr val="black"/>
              </a:solidFill>
              <a:latin typeface="Arial"/>
              <a:ea typeface="+mn-ea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dirty="0">
                <a:solidFill>
                  <a:prstClr val="white"/>
                </a:solidFill>
                <a:latin typeface="Arial"/>
                <a:ea typeface="+mn-ea"/>
              </a:rPr>
              <a:t>Sales@HYPACK.com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prstClr val="white"/>
              </a:solidFill>
              <a:latin typeface="Arial"/>
              <a:ea typeface="+mn-ea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dirty="0">
                <a:solidFill>
                  <a:prstClr val="white"/>
                </a:solidFill>
                <a:latin typeface="Arial"/>
                <a:ea typeface="+mn-ea"/>
              </a:rPr>
              <a:t>Help@HYPACK.com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prstClr val="white"/>
              </a:solidFill>
              <a:latin typeface="Arial"/>
              <a:ea typeface="+mn-ea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dirty="0">
                <a:solidFill>
                  <a:prstClr val="white"/>
                </a:solidFill>
                <a:latin typeface="Arial"/>
                <a:ea typeface="+mn-ea"/>
              </a:rPr>
              <a:t>(860) 635 - 1500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prstClr val="black"/>
              </a:solidFill>
              <a:latin typeface="Arial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26147962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370" y="1160647"/>
            <a:ext cx="5577106" cy="407065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7A56188-FB8B-4B00-8D52-9FEEBD8203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	Query Tool</a:t>
            </a:r>
          </a:p>
        </p:txBody>
      </p:sp>
      <p:sp>
        <p:nvSpPr>
          <p:cNvPr id="43012" name="Rectangle 3"/>
          <p:cNvSpPr>
            <a:spLocks noGrp="1"/>
          </p:cNvSpPr>
          <p:nvPr>
            <p:ph type="body" sz="half" idx="4294967295"/>
          </p:nvPr>
        </p:nvSpPr>
        <p:spPr>
          <a:xfrm>
            <a:off x="7034463" y="1411622"/>
            <a:ext cx="4957011" cy="3568700"/>
          </a:xfrm>
          <a:prstGeom prst="rect">
            <a:avLst/>
          </a:prstGeom>
          <a:solidFill>
            <a:schemeClr val="bg1"/>
          </a:solidFill>
        </p:spPr>
        <p:txBody>
          <a:bodyPr>
            <a:normAutofit/>
          </a:bodyPr>
          <a:lstStyle/>
          <a:p>
            <a:pPr eaLnBrk="1" hangingPunct="1">
              <a:buClr>
                <a:schemeClr val="tx1">
                  <a:lumMod val="50000"/>
                  <a:lumOff val="50000"/>
                </a:schemeClr>
              </a:buClr>
            </a:pPr>
            <a:r>
              <a:rPr lang="en-US" altLang="en-US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Used to get more information about:</a:t>
            </a:r>
          </a:p>
          <a:p>
            <a:pPr eaLnBrk="1" hangingPunct="1">
              <a:buClr>
                <a:schemeClr val="tx1">
                  <a:lumMod val="50000"/>
                  <a:lumOff val="50000"/>
                </a:schemeClr>
              </a:buClr>
            </a:pPr>
            <a:endParaRPr lang="en-US" altLang="en-US" sz="2400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>
              <a:buClr>
                <a:schemeClr val="tx1">
                  <a:lumMod val="50000"/>
                  <a:lumOff val="50000"/>
                </a:schemeClr>
              </a:buClr>
              <a:buFont typeface="Arial" panose="020B0604020202020204" pitchFamily="34" charset="0"/>
              <a:buChar char="•"/>
            </a:pPr>
            <a:r>
              <a:rPr lang="en-US" alt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Edited ALL Format Sounding</a:t>
            </a:r>
          </a:p>
          <a:p>
            <a:pPr marL="342900" indent="-342900">
              <a:buClr>
                <a:schemeClr val="tx1">
                  <a:lumMod val="50000"/>
                  <a:lumOff val="50000"/>
                </a:schemeClr>
              </a:buClr>
              <a:buFont typeface="Arial" panose="020B0604020202020204" pitchFamily="34" charset="0"/>
              <a:buChar char="•"/>
            </a:pPr>
            <a:r>
              <a:rPr lang="en-US" alt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S-57 Object Attributes</a:t>
            </a:r>
          </a:p>
          <a:p>
            <a:pPr marL="342900" indent="-342900">
              <a:buClr>
                <a:schemeClr val="tx1">
                  <a:lumMod val="50000"/>
                  <a:lumOff val="50000"/>
                </a:schemeClr>
              </a:buClr>
              <a:buFont typeface="Arial" panose="020B0604020202020204" pitchFamily="34" charset="0"/>
              <a:buChar char="•"/>
            </a:pPr>
            <a:r>
              <a:rPr lang="en-US" alt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S-57 TIF and TXT Info</a:t>
            </a:r>
          </a:p>
          <a:p>
            <a:pPr marL="342900" indent="-342900">
              <a:buClr>
                <a:schemeClr val="tx1">
                  <a:lumMod val="50000"/>
                  <a:lumOff val="50000"/>
                </a:schemeClr>
              </a:buClr>
              <a:buFont typeface="Arial" panose="020B0604020202020204" pitchFamily="34" charset="0"/>
              <a:buChar char="•"/>
            </a:pPr>
            <a:r>
              <a:rPr lang="en-US" alt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Target Info</a:t>
            </a:r>
          </a:p>
          <a:p>
            <a:pPr marL="342900" indent="-342900">
              <a:buClr>
                <a:schemeClr val="tx1">
                  <a:lumMod val="50000"/>
                  <a:lumOff val="50000"/>
                </a:schemeClr>
              </a:buClr>
              <a:buFont typeface="Arial" panose="020B0604020202020204" pitchFamily="34" charset="0"/>
              <a:buChar char="•"/>
            </a:pPr>
            <a:r>
              <a:rPr lang="en-US" alt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Planned Line Info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2988357-F33C-44AC-AE6A-8A77DC4ABBE5}"/>
              </a:ext>
            </a:extLst>
          </p:cNvPr>
          <p:cNvSpPr/>
          <p:nvPr/>
        </p:nvSpPr>
        <p:spPr>
          <a:xfrm>
            <a:off x="5895475" y="2520308"/>
            <a:ext cx="380999" cy="30773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3183637"/>
      </p:ext>
    </p:extLst>
  </p:cSld>
  <p:clrMapOvr>
    <a:masterClrMapping/>
  </p:clrMapOvr>
  <p:transition spd="slow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025AC713-531C-4858-B42C-B55948536E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Sounding Style and Color Icon</a:t>
            </a:r>
          </a:p>
        </p:txBody>
      </p:sp>
      <p:sp>
        <p:nvSpPr>
          <p:cNvPr id="45059" name="Text Placeholder 2"/>
          <p:cNvSpPr>
            <a:spLocks noGrp="1"/>
          </p:cNvSpPr>
          <p:nvPr>
            <p:ph type="body" sz="half" idx="4294967295"/>
          </p:nvPr>
        </p:nvSpPr>
        <p:spPr>
          <a:xfrm>
            <a:off x="2518611" y="5278773"/>
            <a:ext cx="7772400" cy="584200"/>
          </a:xfrm>
          <a:prstGeom prst="rect">
            <a:avLst/>
          </a:prstGeom>
        </p:spPr>
        <p:txBody>
          <a:bodyPr/>
          <a:lstStyle/>
          <a:p>
            <a:pPr eaLnBrk="1" hangingPunct="1">
              <a:buClr>
                <a:schemeClr val="tx1"/>
              </a:buClr>
            </a:pPr>
            <a:r>
              <a:rPr lang="en-US" alt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Saves a little time from having to go to the Settings window…</a:t>
            </a:r>
          </a:p>
        </p:txBody>
      </p:sp>
      <p:pic>
        <p:nvPicPr>
          <p:cNvPr id="45060" name="Picture 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9464" y="1156308"/>
            <a:ext cx="3505200" cy="1589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061" name="Picture 10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9698" y="2937383"/>
            <a:ext cx="3505200" cy="2241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2017 SHELL Sounding Display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rcRect/>
          <a:stretch>
            <a:fillRect/>
          </a:stretch>
        </p:blipFill>
        <p:spPr bwMode="auto">
          <a:xfrm>
            <a:off x="5673790" y="1776318"/>
            <a:ext cx="4999038" cy="2895600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08689793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 fullScrn="1"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Other HYPACK Project Settings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58397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EB4CF48-E51C-4D02-9284-9C0859B341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Rounding Rules</a:t>
            </a:r>
          </a:p>
        </p:txBody>
      </p:sp>
      <p:sp>
        <p:nvSpPr>
          <p:cNvPr id="22" name="Right Arrow 21">
            <a:extLst>
              <a:ext uri="{FF2B5EF4-FFF2-40B4-BE49-F238E27FC236}">
                <a16:creationId xmlns:a16="http://schemas.microsoft.com/office/drawing/2014/main" id="{B38F61D0-2ED2-4CB1-ABE7-741FB45A5C84}"/>
              </a:ext>
            </a:extLst>
          </p:cNvPr>
          <p:cNvSpPr/>
          <p:nvPr/>
        </p:nvSpPr>
        <p:spPr>
          <a:xfrm>
            <a:off x="5690588" y="3740742"/>
            <a:ext cx="1603076" cy="609600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2916976" y="5380860"/>
            <a:ext cx="55472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HYPACK Rounding Rules apply to the display only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511F751-6A6A-4250-8D40-CA70A44D09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9677" y="599971"/>
            <a:ext cx="1867161" cy="51442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D48E271-9FF2-43AB-8E6C-F3FF495346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66748" y="605158"/>
            <a:ext cx="4439892" cy="2442637"/>
          </a:xfrm>
          <a:prstGeom prst="rect">
            <a:avLst/>
          </a:prstGeom>
        </p:spPr>
      </p:pic>
      <p:cxnSp>
        <p:nvCxnSpPr>
          <p:cNvPr id="7" name="Connector: Elbow 6">
            <a:extLst>
              <a:ext uri="{FF2B5EF4-FFF2-40B4-BE49-F238E27FC236}">
                <a16:creationId xmlns:a16="http://schemas.microsoft.com/office/drawing/2014/main" id="{283BF08D-A17E-43BA-B91B-2466F4F1013C}"/>
              </a:ext>
            </a:extLst>
          </p:cNvPr>
          <p:cNvCxnSpPr>
            <a:cxnSpLocks/>
            <a:stCxn id="4" idx="2"/>
          </p:cNvCxnSpPr>
          <p:nvPr/>
        </p:nvCxnSpPr>
        <p:spPr>
          <a:xfrm rot="16200000" flipH="1">
            <a:off x="2030648" y="907003"/>
            <a:ext cx="728710" cy="1143490"/>
          </a:xfrm>
          <a:prstGeom prst="bentConnector2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9" name="Picture 8">
            <a:extLst>
              <a:ext uri="{FF2B5EF4-FFF2-40B4-BE49-F238E27FC236}">
                <a16:creationId xmlns:a16="http://schemas.microsoft.com/office/drawing/2014/main" id="{CB3D83BC-FDBC-4DA7-A482-9548B0EF01C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95002" y="3540404"/>
            <a:ext cx="3124771" cy="149111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3370BB6-D663-4F55-8081-CB0DE6DFFD7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35019" y="3540404"/>
            <a:ext cx="1603075" cy="1615697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28CAC4E8-747A-4D45-B4DD-761E616C0653}"/>
              </a:ext>
            </a:extLst>
          </p:cNvPr>
          <p:cNvSpPr/>
          <p:nvPr/>
        </p:nvSpPr>
        <p:spPr>
          <a:xfrm>
            <a:off x="4896196" y="2340900"/>
            <a:ext cx="1199804" cy="277609"/>
          </a:xfrm>
          <a:prstGeom prst="rect">
            <a:avLst/>
          </a:prstGeom>
          <a:noFill/>
          <a:ln w="28575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4E42E980-991F-4509-8AE5-EB9A45775E2B}"/>
              </a:ext>
            </a:extLst>
          </p:cNvPr>
          <p:cNvCxnSpPr>
            <a:stCxn id="12" idx="2"/>
            <a:endCxn id="9" idx="0"/>
          </p:cNvCxnSpPr>
          <p:nvPr/>
        </p:nvCxnSpPr>
        <p:spPr>
          <a:xfrm flipH="1">
            <a:off x="3957388" y="2618509"/>
            <a:ext cx="1538710" cy="921895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4C566708-D415-4C10-A1F9-C3F38E504E4A}"/>
              </a:ext>
            </a:extLst>
          </p:cNvPr>
          <p:cNvSpPr txBox="1"/>
          <p:nvPr/>
        </p:nvSpPr>
        <p:spPr>
          <a:xfrm>
            <a:off x="7508485" y="2224389"/>
            <a:ext cx="30460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Test the rounding selection by clicking “Test Rounding” and entering a value</a:t>
            </a:r>
          </a:p>
        </p:txBody>
      </p:sp>
    </p:spTree>
    <p:extLst>
      <p:ext uri="{BB962C8B-B14F-4D97-AF65-F5344CB8AC3E}">
        <p14:creationId xmlns:p14="http://schemas.microsoft.com/office/powerpoint/2010/main" val="3952606752"/>
      </p:ext>
    </p:extLst>
  </p:cSld>
  <p:clrMapOvr>
    <a:masterClrMapping/>
  </p:clrMapOvr>
  <p:transition spd="slow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Planned Line Editor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259893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A69606-553E-4AD0-8E52-59A3D18F4C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Planned Lines Basics</a:t>
            </a:r>
          </a:p>
        </p:txBody>
      </p:sp>
      <p:pic>
        <p:nvPicPr>
          <p:cNvPr id="9219" name="Picture 3" descr="PL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0220" y="718328"/>
            <a:ext cx="3657600" cy="395288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220" name="Text Box 4"/>
          <p:cNvSpPr txBox="1">
            <a:spLocks noChangeArrowheads="1"/>
          </p:cNvSpPr>
          <p:nvPr/>
        </p:nvSpPr>
        <p:spPr bwMode="auto">
          <a:xfrm>
            <a:off x="5437057" y="592123"/>
            <a:ext cx="5582396" cy="64135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</a:rPr>
              <a:t>A planned line needs a minimum of two waypoints.</a:t>
            </a:r>
          </a:p>
        </p:txBody>
      </p:sp>
      <p:pic>
        <p:nvPicPr>
          <p:cNvPr id="9221" name="Picture 5" descr="pl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0220" y="1179533"/>
            <a:ext cx="3668712" cy="735012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222" name="Text Box 6"/>
          <p:cNvSpPr txBox="1">
            <a:spLocks noChangeArrowheads="1"/>
          </p:cNvSpPr>
          <p:nvPr/>
        </p:nvSpPr>
        <p:spPr bwMode="auto">
          <a:xfrm>
            <a:off x="5437056" y="1423228"/>
            <a:ext cx="5395784" cy="369332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</a:rPr>
              <a:t>A planned line can have over 100 segments.</a:t>
            </a:r>
          </a:p>
        </p:txBody>
      </p:sp>
      <p:pic>
        <p:nvPicPr>
          <p:cNvPr id="9223" name="Picture 7" descr="pl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9337" y="1980462"/>
            <a:ext cx="3668713" cy="1687513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224" name="Text Box 8"/>
          <p:cNvSpPr txBox="1">
            <a:spLocks noChangeArrowheads="1"/>
          </p:cNvSpPr>
          <p:nvPr/>
        </p:nvSpPr>
        <p:spPr bwMode="auto">
          <a:xfrm>
            <a:off x="5437057" y="2116124"/>
            <a:ext cx="5759678" cy="646331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</a:rPr>
              <a:t>Internal segments can be made as arcs by entering the radius for the arc.</a:t>
            </a:r>
          </a:p>
        </p:txBody>
      </p:sp>
      <p:pic>
        <p:nvPicPr>
          <p:cNvPr id="9225" name="Picture 9" descr="LINES - 2d vs 3d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0450" y="3752640"/>
            <a:ext cx="3657600" cy="1592263"/>
          </a:xfrm>
          <a:prstGeom prst="rect">
            <a:avLst/>
          </a:prstGeom>
          <a:noFill/>
          <a:ln w="1905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226" name="Text Box 10"/>
          <p:cNvSpPr txBox="1">
            <a:spLocks noChangeArrowheads="1"/>
          </p:cNvSpPr>
          <p:nvPr/>
        </p:nvSpPr>
        <p:spPr bwMode="auto">
          <a:xfrm>
            <a:off x="5437056" y="3182923"/>
            <a:ext cx="5582395" cy="1446212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</a:rPr>
              <a:t>Lines can be:</a:t>
            </a:r>
          </a:p>
          <a:p>
            <a:pPr lvl="1">
              <a:spcBef>
                <a:spcPct val="50000"/>
              </a:spcBef>
            </a:pPr>
            <a:r>
              <a:rPr lang="en-US" altLang="en-US" dirty="0">
                <a:solidFill>
                  <a:schemeClr val="bg2"/>
                </a:solidFill>
                <a:latin typeface="Verdana" panose="020B0604030504040204" pitchFamily="34" charset="0"/>
              </a:rPr>
              <a:t>2D:  </a:t>
            </a:r>
            <a:r>
              <a:rPr lang="en-US" altLang="en-US" sz="1600" dirty="0">
                <a:solidFill>
                  <a:schemeClr val="bg2"/>
                </a:solidFill>
                <a:latin typeface="Verdana" panose="020B0604030504040204" pitchFamily="34" charset="0"/>
              </a:rPr>
              <a:t>Only X-Y at waypoints</a:t>
            </a:r>
          </a:p>
          <a:p>
            <a:pPr lvl="1">
              <a:spcBef>
                <a:spcPct val="50000"/>
              </a:spcBef>
            </a:pPr>
            <a:r>
              <a:rPr lang="en-US" altLang="en-US" dirty="0">
                <a:solidFill>
                  <a:schemeClr val="bg2"/>
                </a:solidFill>
                <a:latin typeface="Verdana" panose="020B0604030504040204" pitchFamily="34" charset="0"/>
              </a:rPr>
              <a:t>3D: </a:t>
            </a:r>
            <a:r>
              <a:rPr lang="en-US" altLang="en-US" sz="1600" dirty="0">
                <a:solidFill>
                  <a:schemeClr val="bg2"/>
                </a:solidFill>
                <a:latin typeface="Verdana" panose="020B0604030504040204" pitchFamily="34" charset="0"/>
              </a:rPr>
              <a:t>X-Y at waypoints and design depth at Distance Along Line</a:t>
            </a:r>
            <a:endParaRPr lang="en-US" altLang="en-US" dirty="0">
              <a:solidFill>
                <a:schemeClr val="bg2"/>
              </a:solidFill>
              <a:latin typeface="Verdana" panose="020B060403050404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843941" y="5435298"/>
            <a:ext cx="8504117" cy="584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You can survey without Planned Lines.  Many multibeam surveys do not use them and rely on a MTX file(s) to ensure 100% coverage.</a:t>
            </a:r>
          </a:p>
        </p:txBody>
      </p:sp>
    </p:spTree>
    <p:extLst>
      <p:ext uri="{BB962C8B-B14F-4D97-AF65-F5344CB8AC3E}">
        <p14:creationId xmlns:p14="http://schemas.microsoft.com/office/powerpoint/2010/main" val="1011974292"/>
      </p:ext>
    </p:extLst>
  </p:cSld>
  <p:clrMapOvr>
    <a:masterClrMapping/>
  </p:clrMapOvr>
  <p:transition spd="slow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ACD2E5-BA9F-42BF-8A34-9D9BA8151B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Programs for Making Planned Lines</a:t>
            </a:r>
          </a:p>
        </p:txBody>
      </p:sp>
      <p:graphicFrame>
        <p:nvGraphicFramePr>
          <p:cNvPr id="104499" name="Group 5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93209417"/>
              </p:ext>
            </p:extLst>
          </p:nvPr>
        </p:nvGraphicFramePr>
        <p:xfrm>
          <a:off x="1752600" y="910389"/>
          <a:ext cx="8686800" cy="4672018"/>
        </p:xfrm>
        <a:graphic>
          <a:graphicData uri="http://schemas.openxmlformats.org/drawingml/2006/table">
            <a:tbl>
              <a:tblPr/>
              <a:tblGrid>
                <a:gridCol w="1905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19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1128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71291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103016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Program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/>
                        </a:rPr>
                        <a:t>↓</a:t>
                      </a:r>
                      <a:endParaRPr kumimoji="0" lang="en-US" sz="28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marT="45691" marB="45691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98DB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Location</a:t>
                      </a:r>
                    </a:p>
                  </a:txBody>
                  <a:tcPr marT="45691" marB="4569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98DB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2D vs. 3D</a:t>
                      </a:r>
                    </a:p>
                  </a:txBody>
                  <a:tcPr marT="45691" marB="4569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98DB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Arcs</a:t>
                      </a:r>
                    </a:p>
                  </a:txBody>
                  <a:tcPr marT="45691" marB="4569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98DB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Multiple Segments</a:t>
                      </a:r>
                    </a:p>
                  </a:txBody>
                  <a:tcPr marT="45691" marB="4569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98DB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Input</a:t>
                      </a:r>
                    </a:p>
                  </a:txBody>
                  <a:tcPr marT="45691" marB="4569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98D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3852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LINE EDITOR</a:t>
                      </a:r>
                    </a:p>
                  </a:txBody>
                  <a:tcPr marT="45691" marB="45691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Preparation-Editors</a:t>
                      </a:r>
                    </a:p>
                  </a:txBody>
                  <a:tcPr marT="45691" marB="4569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2D &amp; 3D</a:t>
                      </a:r>
                    </a:p>
                  </a:txBody>
                  <a:tcPr marT="45691" marB="4569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3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sym typeface="Wingdings 2"/>
                        </a:rPr>
                        <a:t></a:t>
                      </a:r>
                      <a:endParaRPr kumimoji="0" lang="en-US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91" marB="4569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sym typeface="Wingdings 2"/>
                        </a:rPr>
                        <a:t></a:t>
                      </a:r>
                      <a:endParaRPr kumimoji="0" lang="en-US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91" marB="4569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X-Y or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Lat-Long</a:t>
                      </a:r>
                    </a:p>
                  </a:txBody>
                  <a:tcPr marT="45691" marB="4569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3146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CHANNEL DESIGN</a:t>
                      </a:r>
                    </a:p>
                  </a:txBody>
                  <a:tcPr marT="45691" marB="45691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Preparation-CHANNEL DESIGN</a:t>
                      </a:r>
                    </a:p>
                  </a:txBody>
                  <a:tcPr marT="45691" marB="4569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3D Only</a:t>
                      </a:r>
                    </a:p>
                  </a:txBody>
                  <a:tcPr marT="45691" marB="4569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91" marB="4569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91" marB="4569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X-Y</a:t>
                      </a:r>
                    </a:p>
                  </a:txBody>
                  <a:tcPr marT="45691" marB="4569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6194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DXF/DGN TO LNW</a:t>
                      </a:r>
                    </a:p>
                  </a:txBody>
                  <a:tcPr marT="45691" marB="45691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Right click on DXF or DGN file</a:t>
                      </a:r>
                    </a:p>
                  </a:txBody>
                  <a:tcPr marT="45691" marB="4569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2D &amp; 3D </a:t>
                      </a: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(3D – DXF Only)</a:t>
                      </a:r>
                    </a:p>
                  </a:txBody>
                  <a:tcPr marT="45691" marB="4569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91" marB="4569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sym typeface="Wingdings 2"/>
                        </a:rPr>
                        <a:t></a:t>
                      </a:r>
                      <a:endParaRPr kumimoji="0" lang="en-US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91" marB="4569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XY</a:t>
                      </a:r>
                    </a:p>
                  </a:txBody>
                  <a:tcPr marT="45691" marB="4569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8702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BRD to LNW</a:t>
                      </a:r>
                      <a:endParaRPr kumimoji="0" 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(shown in BORDER EDITOR presentation)</a:t>
                      </a:r>
                      <a:endParaRPr kumimoji="0" lang="en-US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91" marB="45691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Line Editor</a:t>
                      </a:r>
                    </a:p>
                  </a:txBody>
                  <a:tcPr marT="45691" marB="4569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2D Only</a:t>
                      </a:r>
                    </a:p>
                  </a:txBody>
                  <a:tcPr marT="45691" marB="4569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91" marB="4569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91" marB="4569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BRD File</a:t>
                      </a:r>
                    </a:p>
                  </a:txBody>
                  <a:tcPr marT="45691" marB="4569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2290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ADVANCED CHANNEL DESIGN</a:t>
                      </a:r>
                    </a:p>
                  </a:txBody>
                  <a:tcPr marT="45691" marB="45691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Utilities Menu</a:t>
                      </a:r>
                    </a:p>
                  </a:txBody>
                  <a:tcPr marT="45691" marB="4569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3D</a:t>
                      </a:r>
                    </a:p>
                  </a:txBody>
                  <a:tcPr marT="45691" marB="4569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91" marB="4569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91" marB="4569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X-Y</a:t>
                      </a:r>
                    </a:p>
                  </a:txBody>
                  <a:tcPr marT="45691" marB="4569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48303980"/>
      </p:ext>
    </p:extLst>
  </p:cSld>
  <p:clrMapOvr>
    <a:masterClrMapping/>
  </p:clrMapOvr>
  <p:transition spd="slow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en-US" dirty="0"/>
              <a:t>Objectives of this session</a:t>
            </a:r>
          </a:p>
        </p:txBody>
      </p:sp>
      <p:sp>
        <p:nvSpPr>
          <p:cNvPr id="57" name="object 3"/>
          <p:cNvSpPr txBox="1"/>
          <p:nvPr/>
        </p:nvSpPr>
        <p:spPr>
          <a:xfrm>
            <a:off x="1436761" y="1724870"/>
            <a:ext cx="3136995" cy="1743811"/>
          </a:xfrm>
          <a:prstGeom prst="rect">
            <a:avLst/>
          </a:prstGeom>
        </p:spPr>
        <p:txBody>
          <a:bodyPr vert="horz" wrap="square" lIns="0" tIns="54610" rIns="0" bIns="0" rtlCol="0">
            <a:spAutoFit/>
          </a:bodyPr>
          <a:lstStyle/>
          <a:p>
            <a:pPr marL="12700" marR="785495">
              <a:lnSpc>
                <a:spcPct val="90000"/>
              </a:lnSpc>
              <a:spcBef>
                <a:spcPts val="430"/>
              </a:spcBef>
            </a:pPr>
            <a:r>
              <a: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HYPACK Project Structure</a:t>
            </a:r>
          </a:p>
          <a:p>
            <a:pPr marL="12700" marR="785495">
              <a:lnSpc>
                <a:spcPct val="90000"/>
              </a:lnSpc>
              <a:spcBef>
                <a:spcPts val="430"/>
              </a:spcBef>
            </a:pPr>
            <a:endParaRPr lang="en-US" sz="1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84150" marR="785495" indent="-171450">
              <a:lnSpc>
                <a:spcPct val="90000"/>
              </a:lnSpc>
              <a:spcBef>
                <a:spcPts val="430"/>
              </a:spcBef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Project Manager </a:t>
            </a:r>
          </a:p>
          <a:p>
            <a:pPr marL="184150" marR="785495" indent="-171450">
              <a:lnSpc>
                <a:spcPct val="90000"/>
              </a:lnSpc>
              <a:spcBef>
                <a:spcPts val="430"/>
              </a:spcBef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Using Project Groups</a:t>
            </a:r>
          </a:p>
          <a:p>
            <a:pPr marL="184150" marR="785495" indent="-171450">
              <a:lnSpc>
                <a:spcPct val="90000"/>
              </a:lnSpc>
              <a:spcBef>
                <a:spcPts val="430"/>
              </a:spcBef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Project folder structure </a:t>
            </a:r>
          </a:p>
          <a:p>
            <a:pPr marL="184150" marR="785495" indent="-171450">
              <a:lnSpc>
                <a:spcPct val="90000"/>
              </a:lnSpc>
              <a:spcBef>
                <a:spcPts val="430"/>
              </a:spcBef>
              <a:buFont typeface="Arial" panose="020B0604020202020204" pitchFamily="34" charset="0"/>
              <a:buChar char="•"/>
            </a:pPr>
            <a:endParaRPr lang="en-US" sz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 marR="785495">
              <a:lnSpc>
                <a:spcPct val="90000"/>
              </a:lnSpc>
              <a:spcBef>
                <a:spcPts val="430"/>
              </a:spcBef>
            </a:pPr>
            <a:endParaRPr lang="en-US" sz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 marR="785495">
              <a:lnSpc>
                <a:spcPct val="90000"/>
              </a:lnSpc>
              <a:spcBef>
                <a:spcPts val="430"/>
              </a:spcBef>
            </a:pPr>
            <a:endParaRPr sz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8" name="object 7"/>
          <p:cNvSpPr/>
          <p:nvPr/>
        </p:nvSpPr>
        <p:spPr>
          <a:xfrm>
            <a:off x="1429020" y="1707749"/>
            <a:ext cx="2598500" cy="26097"/>
          </a:xfrm>
          <a:custGeom>
            <a:avLst/>
            <a:gdLst/>
            <a:ahLst/>
            <a:cxnLst/>
            <a:rect l="l" t="t" r="r" b="b"/>
            <a:pathLst>
              <a:path w="4754880">
                <a:moveTo>
                  <a:pt x="0" y="0"/>
                </a:moveTo>
                <a:lnTo>
                  <a:pt x="4754462" y="0"/>
                </a:lnTo>
              </a:path>
            </a:pathLst>
          </a:custGeom>
          <a:ln w="20941">
            <a:solidFill>
              <a:srgbClr val="FCFFFF"/>
            </a:solidFill>
          </a:ln>
        </p:spPr>
        <p:txBody>
          <a:bodyPr wrap="square" lIns="0" tIns="0" rIns="0" bIns="0" rtlCol="0"/>
          <a:lstStyle/>
          <a:p>
            <a:pPr>
              <a:lnSpc>
                <a:spcPct val="90000"/>
              </a:lnSpc>
            </a:pPr>
            <a:endParaRPr sz="1050">
              <a:solidFill>
                <a:prstClr val="black"/>
              </a:solidFill>
            </a:endParaRPr>
          </a:p>
        </p:txBody>
      </p:sp>
      <p:sp>
        <p:nvSpPr>
          <p:cNvPr id="55" name="object 3"/>
          <p:cNvSpPr txBox="1"/>
          <p:nvPr/>
        </p:nvSpPr>
        <p:spPr>
          <a:xfrm>
            <a:off x="5133888" y="1750686"/>
            <a:ext cx="3217632" cy="1475019"/>
          </a:xfrm>
          <a:prstGeom prst="rect">
            <a:avLst/>
          </a:prstGeom>
        </p:spPr>
        <p:txBody>
          <a:bodyPr vert="horz" wrap="square" lIns="0" tIns="54610" rIns="0" bIns="0" rtlCol="0">
            <a:spAutoFit/>
          </a:bodyPr>
          <a:lstStyle/>
          <a:p>
            <a:pPr marL="12700" marR="785495">
              <a:lnSpc>
                <a:spcPct val="90000"/>
              </a:lnSpc>
              <a:spcBef>
                <a:spcPts val="430"/>
              </a:spcBef>
            </a:pPr>
            <a:r>
              <a:rPr lang="en-US" sz="1200" b="1" dirty="0">
                <a:solidFill>
                  <a:srgbClr val="FC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Planned Line Editor</a:t>
            </a:r>
          </a:p>
          <a:p>
            <a:pPr marL="12700" marR="785495">
              <a:lnSpc>
                <a:spcPct val="90000"/>
              </a:lnSpc>
              <a:spcBef>
                <a:spcPts val="430"/>
              </a:spcBef>
            </a:pPr>
            <a:endParaRPr lang="en-US" sz="1200" b="1" dirty="0">
              <a:solidFill>
                <a:srgbClr val="FC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84150" marR="785495" indent="-171450">
              <a:lnSpc>
                <a:spcPct val="90000"/>
              </a:lnSpc>
              <a:spcBef>
                <a:spcPts val="430"/>
              </a:spcBef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FC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Types of Planned Lines available</a:t>
            </a:r>
          </a:p>
          <a:p>
            <a:pPr marL="184150" marR="785495" indent="-171450">
              <a:lnSpc>
                <a:spcPct val="90000"/>
              </a:lnSpc>
              <a:spcBef>
                <a:spcPts val="430"/>
              </a:spcBef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FC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Offsets options</a:t>
            </a:r>
          </a:p>
          <a:p>
            <a:pPr marL="184150" marR="785495" indent="-171450">
              <a:lnSpc>
                <a:spcPct val="90000"/>
              </a:lnSpc>
              <a:spcBef>
                <a:spcPts val="430"/>
              </a:spcBef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FC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Extend and Shorten a group of Lines</a:t>
            </a:r>
          </a:p>
          <a:p>
            <a:pPr marL="12700" marR="785495">
              <a:lnSpc>
                <a:spcPct val="90000"/>
              </a:lnSpc>
              <a:spcBef>
                <a:spcPts val="430"/>
              </a:spcBef>
            </a:pPr>
            <a:endParaRPr lang="en-US" sz="1200" dirty="0">
              <a:solidFill>
                <a:srgbClr val="FC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6" name="object 7"/>
          <p:cNvSpPr/>
          <p:nvPr/>
        </p:nvSpPr>
        <p:spPr>
          <a:xfrm>
            <a:off x="5126147" y="1707749"/>
            <a:ext cx="2598500" cy="26097"/>
          </a:xfrm>
          <a:custGeom>
            <a:avLst/>
            <a:gdLst/>
            <a:ahLst/>
            <a:cxnLst/>
            <a:rect l="l" t="t" r="r" b="b"/>
            <a:pathLst>
              <a:path w="4754880">
                <a:moveTo>
                  <a:pt x="0" y="0"/>
                </a:moveTo>
                <a:lnTo>
                  <a:pt x="4754462" y="0"/>
                </a:lnTo>
              </a:path>
            </a:pathLst>
          </a:custGeom>
          <a:ln w="20941">
            <a:solidFill>
              <a:srgbClr val="FCFFFF"/>
            </a:solidFill>
          </a:ln>
        </p:spPr>
        <p:txBody>
          <a:bodyPr wrap="square" lIns="0" tIns="0" rIns="0" bIns="0" rtlCol="0"/>
          <a:lstStyle/>
          <a:p>
            <a:pPr>
              <a:lnSpc>
                <a:spcPct val="90000"/>
              </a:lnSpc>
            </a:pPr>
            <a:endParaRPr sz="1050">
              <a:solidFill>
                <a:prstClr val="black"/>
              </a:solidFill>
            </a:endParaRPr>
          </a:p>
        </p:txBody>
      </p:sp>
      <p:sp>
        <p:nvSpPr>
          <p:cNvPr id="36" name="object 3"/>
          <p:cNvSpPr txBox="1"/>
          <p:nvPr/>
        </p:nvSpPr>
        <p:spPr>
          <a:xfrm>
            <a:off x="9030025" y="1750686"/>
            <a:ext cx="3442711" cy="2127505"/>
          </a:xfrm>
          <a:prstGeom prst="rect">
            <a:avLst/>
          </a:prstGeom>
        </p:spPr>
        <p:txBody>
          <a:bodyPr vert="horz" wrap="square" lIns="0" tIns="54610" rIns="0" bIns="0" rtlCol="0">
            <a:spAutoFit/>
          </a:bodyPr>
          <a:lstStyle/>
          <a:p>
            <a:pPr marL="12700" marR="785495">
              <a:lnSpc>
                <a:spcPct val="90000"/>
              </a:lnSpc>
              <a:spcBef>
                <a:spcPts val="430"/>
              </a:spcBef>
            </a:pPr>
            <a:r>
              <a:rPr lang="en-US" sz="1200" b="1" dirty="0">
                <a:solidFill>
                  <a:srgbClr val="FC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Target Editor</a:t>
            </a:r>
          </a:p>
          <a:p>
            <a:pPr marL="12700" marR="785495">
              <a:lnSpc>
                <a:spcPct val="90000"/>
              </a:lnSpc>
              <a:spcBef>
                <a:spcPts val="430"/>
              </a:spcBef>
            </a:pPr>
            <a:endParaRPr lang="en-US" sz="1200" b="1" dirty="0">
              <a:solidFill>
                <a:srgbClr val="FC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84150" marR="785495" indent="-171450">
              <a:lnSpc>
                <a:spcPct val="90000"/>
              </a:lnSpc>
              <a:spcBef>
                <a:spcPts val="430"/>
              </a:spcBef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FC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Display options for a Target</a:t>
            </a:r>
          </a:p>
          <a:p>
            <a:pPr marL="184150" marR="785495" indent="-171450">
              <a:lnSpc>
                <a:spcPct val="90000"/>
              </a:lnSpc>
              <a:spcBef>
                <a:spcPts val="430"/>
              </a:spcBef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FC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How to mark a target in various programs</a:t>
            </a:r>
          </a:p>
          <a:p>
            <a:pPr marL="184150" marR="785495" indent="-171450">
              <a:lnSpc>
                <a:spcPct val="90000"/>
              </a:lnSpc>
              <a:spcBef>
                <a:spcPts val="430"/>
              </a:spcBef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FC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S-57 Symbols for targets</a:t>
            </a:r>
          </a:p>
          <a:p>
            <a:pPr marL="184150" marR="785495" indent="-171450">
              <a:lnSpc>
                <a:spcPct val="90000"/>
              </a:lnSpc>
              <a:spcBef>
                <a:spcPts val="430"/>
              </a:spcBef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FC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Importing Targets from TXT Files</a:t>
            </a:r>
          </a:p>
          <a:p>
            <a:pPr marL="184150" marR="785495" indent="-171450">
              <a:lnSpc>
                <a:spcPct val="90000"/>
              </a:lnSpc>
              <a:spcBef>
                <a:spcPts val="430"/>
              </a:spcBef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FC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Comparing two Target Databases</a:t>
            </a:r>
          </a:p>
          <a:p>
            <a:pPr marL="184150" marR="785495" indent="-171450">
              <a:lnSpc>
                <a:spcPct val="90000"/>
              </a:lnSpc>
              <a:spcBef>
                <a:spcPts val="430"/>
              </a:spcBef>
              <a:buFont typeface="Arial" panose="020B0604020202020204" pitchFamily="34" charset="0"/>
              <a:buChar char="•"/>
            </a:pPr>
            <a:endParaRPr lang="en-US" sz="1200" dirty="0">
              <a:solidFill>
                <a:srgbClr val="FC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 marR="785495">
              <a:lnSpc>
                <a:spcPct val="90000"/>
              </a:lnSpc>
              <a:spcBef>
                <a:spcPts val="430"/>
              </a:spcBef>
            </a:pPr>
            <a:endParaRPr lang="en-US" sz="1200" b="1" dirty="0">
              <a:solidFill>
                <a:srgbClr val="FC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object 7"/>
          <p:cNvSpPr/>
          <p:nvPr/>
        </p:nvSpPr>
        <p:spPr>
          <a:xfrm>
            <a:off x="9033502" y="1707749"/>
            <a:ext cx="2609736" cy="43495"/>
          </a:xfrm>
          <a:custGeom>
            <a:avLst/>
            <a:gdLst/>
            <a:ahLst/>
            <a:cxnLst/>
            <a:rect l="l" t="t" r="r" b="b"/>
            <a:pathLst>
              <a:path w="4754880">
                <a:moveTo>
                  <a:pt x="0" y="0"/>
                </a:moveTo>
                <a:lnTo>
                  <a:pt x="4754462" y="0"/>
                </a:lnTo>
              </a:path>
            </a:pathLst>
          </a:custGeom>
          <a:ln w="20941">
            <a:solidFill>
              <a:srgbClr val="FCFFFF"/>
            </a:solidFill>
          </a:ln>
        </p:spPr>
        <p:txBody>
          <a:bodyPr wrap="square" lIns="0" tIns="0" rIns="0" bIns="0" rtlCol="0"/>
          <a:lstStyle/>
          <a:p>
            <a:pPr>
              <a:lnSpc>
                <a:spcPct val="90000"/>
              </a:lnSpc>
            </a:pPr>
            <a:endParaRPr sz="1100">
              <a:solidFill>
                <a:prstClr val="black"/>
              </a:solidFill>
            </a:endParaRPr>
          </a:p>
        </p:txBody>
      </p:sp>
      <p:sp>
        <p:nvSpPr>
          <p:cNvPr id="38" name="object 15"/>
          <p:cNvSpPr/>
          <p:nvPr/>
        </p:nvSpPr>
        <p:spPr>
          <a:xfrm>
            <a:off x="8012033" y="1707748"/>
            <a:ext cx="899618" cy="850252"/>
          </a:xfrm>
          <a:custGeom>
            <a:avLst/>
            <a:gdLst/>
            <a:ahLst/>
            <a:cxnLst/>
            <a:rect l="l" t="t" r="r" b="b"/>
            <a:pathLst>
              <a:path w="2823210" h="2779395">
                <a:moveTo>
                  <a:pt x="2822584" y="0"/>
                </a:moveTo>
                <a:lnTo>
                  <a:pt x="1396491" y="0"/>
                </a:lnTo>
                <a:lnTo>
                  <a:pt x="1348482" y="798"/>
                </a:lnTo>
                <a:lnTo>
                  <a:pt x="1300879" y="3175"/>
                </a:lnTo>
                <a:lnTo>
                  <a:pt x="1253709" y="7108"/>
                </a:lnTo>
                <a:lnTo>
                  <a:pt x="1206997" y="12569"/>
                </a:lnTo>
                <a:lnTo>
                  <a:pt x="1160769" y="19536"/>
                </a:lnTo>
                <a:lnTo>
                  <a:pt x="1115051" y="27981"/>
                </a:lnTo>
                <a:lnTo>
                  <a:pt x="1069870" y="37882"/>
                </a:lnTo>
                <a:lnTo>
                  <a:pt x="1025251" y="49211"/>
                </a:lnTo>
                <a:lnTo>
                  <a:pt x="981220" y="61946"/>
                </a:lnTo>
                <a:lnTo>
                  <a:pt x="937803" y="76059"/>
                </a:lnTo>
                <a:lnTo>
                  <a:pt x="895027" y="91527"/>
                </a:lnTo>
                <a:lnTo>
                  <a:pt x="852916" y="108325"/>
                </a:lnTo>
                <a:lnTo>
                  <a:pt x="811498" y="126427"/>
                </a:lnTo>
                <a:lnTo>
                  <a:pt x="770799" y="145808"/>
                </a:lnTo>
                <a:lnTo>
                  <a:pt x="730843" y="166444"/>
                </a:lnTo>
                <a:lnTo>
                  <a:pt x="691658" y="188309"/>
                </a:lnTo>
                <a:lnTo>
                  <a:pt x="653269" y="211378"/>
                </a:lnTo>
                <a:lnTo>
                  <a:pt x="615702" y="235627"/>
                </a:lnTo>
                <a:lnTo>
                  <a:pt x="578984" y="261030"/>
                </a:lnTo>
                <a:lnTo>
                  <a:pt x="543140" y="287562"/>
                </a:lnTo>
                <a:lnTo>
                  <a:pt x="508196" y="315198"/>
                </a:lnTo>
                <a:lnTo>
                  <a:pt x="474178" y="343914"/>
                </a:lnTo>
                <a:lnTo>
                  <a:pt x="441112" y="373684"/>
                </a:lnTo>
                <a:lnTo>
                  <a:pt x="409025" y="404483"/>
                </a:lnTo>
                <a:lnTo>
                  <a:pt x="377942" y="436287"/>
                </a:lnTo>
                <a:lnTo>
                  <a:pt x="347889" y="469069"/>
                </a:lnTo>
                <a:lnTo>
                  <a:pt x="318893" y="502806"/>
                </a:lnTo>
                <a:lnTo>
                  <a:pt x="290978" y="537472"/>
                </a:lnTo>
                <a:lnTo>
                  <a:pt x="264172" y="573042"/>
                </a:lnTo>
                <a:lnTo>
                  <a:pt x="238500" y="609491"/>
                </a:lnTo>
                <a:lnTo>
                  <a:pt x="213988" y="646795"/>
                </a:lnTo>
                <a:lnTo>
                  <a:pt x="190663" y="684927"/>
                </a:lnTo>
                <a:lnTo>
                  <a:pt x="168550" y="723864"/>
                </a:lnTo>
                <a:lnTo>
                  <a:pt x="147675" y="763579"/>
                </a:lnTo>
                <a:lnTo>
                  <a:pt x="128064" y="804049"/>
                </a:lnTo>
                <a:lnTo>
                  <a:pt x="109744" y="845248"/>
                </a:lnTo>
                <a:lnTo>
                  <a:pt x="92739" y="887151"/>
                </a:lnTo>
                <a:lnTo>
                  <a:pt x="77077" y="929732"/>
                </a:lnTo>
                <a:lnTo>
                  <a:pt x="62784" y="972968"/>
                </a:lnTo>
                <a:lnTo>
                  <a:pt x="49884" y="1016833"/>
                </a:lnTo>
                <a:lnTo>
                  <a:pt x="38405" y="1061301"/>
                </a:lnTo>
                <a:lnTo>
                  <a:pt x="28372" y="1106349"/>
                </a:lnTo>
                <a:lnTo>
                  <a:pt x="19811" y="1151951"/>
                </a:lnTo>
                <a:lnTo>
                  <a:pt x="12748" y="1198081"/>
                </a:lnTo>
                <a:lnTo>
                  <a:pt x="7210" y="1244715"/>
                </a:lnTo>
                <a:lnTo>
                  <a:pt x="3221" y="1291829"/>
                </a:lnTo>
                <a:lnTo>
                  <a:pt x="809" y="1339396"/>
                </a:lnTo>
                <a:lnTo>
                  <a:pt x="0" y="1387392"/>
                </a:lnTo>
                <a:lnTo>
                  <a:pt x="828" y="1435394"/>
                </a:lnTo>
                <a:lnTo>
                  <a:pt x="3296" y="1482979"/>
                </a:lnTo>
                <a:lnTo>
                  <a:pt x="7376" y="1530121"/>
                </a:lnTo>
                <a:lnTo>
                  <a:pt x="13039" y="1576794"/>
                </a:lnTo>
                <a:lnTo>
                  <a:pt x="20259" y="1622973"/>
                </a:lnTo>
                <a:lnTo>
                  <a:pt x="29007" y="1668632"/>
                </a:lnTo>
                <a:lnTo>
                  <a:pt x="39257" y="1713747"/>
                </a:lnTo>
                <a:lnTo>
                  <a:pt x="50980" y="1758290"/>
                </a:lnTo>
                <a:lnTo>
                  <a:pt x="64149" y="1802238"/>
                </a:lnTo>
                <a:lnTo>
                  <a:pt x="78736" y="1845564"/>
                </a:lnTo>
                <a:lnTo>
                  <a:pt x="94714" y="1888243"/>
                </a:lnTo>
                <a:lnTo>
                  <a:pt x="112056" y="1930249"/>
                </a:lnTo>
                <a:lnTo>
                  <a:pt x="130732" y="1971557"/>
                </a:lnTo>
                <a:lnTo>
                  <a:pt x="150717" y="2012141"/>
                </a:lnTo>
                <a:lnTo>
                  <a:pt x="171982" y="2051976"/>
                </a:lnTo>
                <a:lnTo>
                  <a:pt x="194499" y="2091036"/>
                </a:lnTo>
                <a:lnTo>
                  <a:pt x="218242" y="2129297"/>
                </a:lnTo>
                <a:lnTo>
                  <a:pt x="243182" y="2166731"/>
                </a:lnTo>
                <a:lnTo>
                  <a:pt x="269292" y="2203315"/>
                </a:lnTo>
                <a:lnTo>
                  <a:pt x="296544" y="2239021"/>
                </a:lnTo>
                <a:lnTo>
                  <a:pt x="324911" y="2273826"/>
                </a:lnTo>
                <a:lnTo>
                  <a:pt x="354365" y="2307703"/>
                </a:lnTo>
                <a:lnTo>
                  <a:pt x="384879" y="2340626"/>
                </a:lnTo>
                <a:lnTo>
                  <a:pt x="416424" y="2372571"/>
                </a:lnTo>
                <a:lnTo>
                  <a:pt x="448974" y="2403512"/>
                </a:lnTo>
                <a:lnTo>
                  <a:pt x="482500" y="2433423"/>
                </a:lnTo>
                <a:lnTo>
                  <a:pt x="516975" y="2462278"/>
                </a:lnTo>
                <a:lnTo>
                  <a:pt x="552372" y="2490053"/>
                </a:lnTo>
                <a:lnTo>
                  <a:pt x="588662" y="2516722"/>
                </a:lnTo>
                <a:lnTo>
                  <a:pt x="625819" y="2542259"/>
                </a:lnTo>
                <a:lnTo>
                  <a:pt x="663814" y="2566639"/>
                </a:lnTo>
                <a:lnTo>
                  <a:pt x="702621" y="2589836"/>
                </a:lnTo>
                <a:lnTo>
                  <a:pt x="742211" y="2611824"/>
                </a:lnTo>
                <a:lnTo>
                  <a:pt x="782556" y="2632579"/>
                </a:lnTo>
                <a:lnTo>
                  <a:pt x="823630" y="2652075"/>
                </a:lnTo>
                <a:lnTo>
                  <a:pt x="865404" y="2670286"/>
                </a:lnTo>
                <a:lnTo>
                  <a:pt x="907852" y="2687186"/>
                </a:lnTo>
                <a:lnTo>
                  <a:pt x="950945" y="2702751"/>
                </a:lnTo>
                <a:lnTo>
                  <a:pt x="994655" y="2716954"/>
                </a:lnTo>
                <a:lnTo>
                  <a:pt x="1038956" y="2729771"/>
                </a:lnTo>
                <a:lnTo>
                  <a:pt x="1083820" y="2741175"/>
                </a:lnTo>
                <a:lnTo>
                  <a:pt x="1129218" y="2751142"/>
                </a:lnTo>
                <a:lnTo>
                  <a:pt x="1175124" y="2759645"/>
                </a:lnTo>
                <a:lnTo>
                  <a:pt x="1221509" y="2766659"/>
                </a:lnTo>
                <a:lnTo>
                  <a:pt x="1268347" y="2772159"/>
                </a:lnTo>
                <a:lnTo>
                  <a:pt x="1315609" y="2776119"/>
                </a:lnTo>
                <a:lnTo>
                  <a:pt x="1363268" y="2778514"/>
                </a:lnTo>
                <a:lnTo>
                  <a:pt x="1411297" y="2779318"/>
                </a:lnTo>
                <a:lnTo>
                  <a:pt x="1459325" y="2778502"/>
                </a:lnTo>
                <a:lnTo>
                  <a:pt x="1506983" y="2776073"/>
                </a:lnTo>
                <a:lnTo>
                  <a:pt x="1554245" y="2772057"/>
                </a:lnTo>
                <a:lnTo>
                  <a:pt x="1601082" y="2766481"/>
                </a:lnTo>
                <a:lnTo>
                  <a:pt x="1647467" y="2759371"/>
                </a:lnTo>
                <a:lnTo>
                  <a:pt x="1693372" y="2750753"/>
                </a:lnTo>
                <a:lnTo>
                  <a:pt x="1738770" y="2740654"/>
                </a:lnTo>
                <a:lnTo>
                  <a:pt x="1783633" y="2729100"/>
                </a:lnTo>
                <a:lnTo>
                  <a:pt x="1827934" y="2716119"/>
                </a:lnTo>
                <a:lnTo>
                  <a:pt x="1871644" y="2701735"/>
                </a:lnTo>
                <a:lnTo>
                  <a:pt x="1914736" y="2685977"/>
                </a:lnTo>
                <a:lnTo>
                  <a:pt x="1957183" y="2668871"/>
                </a:lnTo>
                <a:lnTo>
                  <a:pt x="1998957" y="2650442"/>
                </a:lnTo>
                <a:lnTo>
                  <a:pt x="2040031" y="2630717"/>
                </a:lnTo>
                <a:lnTo>
                  <a:pt x="2080376" y="2609724"/>
                </a:lnTo>
                <a:lnTo>
                  <a:pt x="2119966" y="2587488"/>
                </a:lnTo>
                <a:lnTo>
                  <a:pt x="2158772" y="2564036"/>
                </a:lnTo>
                <a:lnTo>
                  <a:pt x="2196767" y="2539394"/>
                </a:lnTo>
                <a:lnTo>
                  <a:pt x="2233923" y="2513589"/>
                </a:lnTo>
                <a:lnTo>
                  <a:pt x="2270214" y="2486647"/>
                </a:lnTo>
                <a:lnTo>
                  <a:pt x="2305610" y="2458595"/>
                </a:lnTo>
                <a:lnTo>
                  <a:pt x="2340085" y="2429460"/>
                </a:lnTo>
                <a:lnTo>
                  <a:pt x="2373611" y="2399267"/>
                </a:lnTo>
                <a:lnTo>
                  <a:pt x="2406161" y="2368044"/>
                </a:lnTo>
                <a:lnTo>
                  <a:pt x="2437706" y="2335816"/>
                </a:lnTo>
                <a:lnTo>
                  <a:pt x="2468219" y="2302611"/>
                </a:lnTo>
                <a:lnTo>
                  <a:pt x="2497673" y="2268454"/>
                </a:lnTo>
                <a:lnTo>
                  <a:pt x="2526040" y="2233373"/>
                </a:lnTo>
                <a:lnTo>
                  <a:pt x="2553292" y="2197394"/>
                </a:lnTo>
                <a:lnTo>
                  <a:pt x="2579402" y="2160542"/>
                </a:lnTo>
                <a:lnTo>
                  <a:pt x="2604342" y="2122846"/>
                </a:lnTo>
                <a:lnTo>
                  <a:pt x="2628084" y="2084330"/>
                </a:lnTo>
                <a:lnTo>
                  <a:pt x="2650602" y="2045023"/>
                </a:lnTo>
                <a:lnTo>
                  <a:pt x="2671867" y="2004949"/>
                </a:lnTo>
                <a:lnTo>
                  <a:pt x="2691851" y="1964137"/>
                </a:lnTo>
                <a:lnTo>
                  <a:pt x="2710528" y="1922611"/>
                </a:lnTo>
                <a:lnTo>
                  <a:pt x="2727869" y="1880399"/>
                </a:lnTo>
                <a:lnTo>
                  <a:pt x="2743847" y="1837527"/>
                </a:lnTo>
                <a:lnTo>
                  <a:pt x="2758434" y="1794022"/>
                </a:lnTo>
                <a:lnTo>
                  <a:pt x="2771603" y="1749910"/>
                </a:lnTo>
                <a:lnTo>
                  <a:pt x="2783326" y="1705218"/>
                </a:lnTo>
                <a:lnTo>
                  <a:pt x="2793576" y="1659971"/>
                </a:lnTo>
                <a:lnTo>
                  <a:pt x="2802324" y="1614198"/>
                </a:lnTo>
                <a:lnTo>
                  <a:pt x="2809544" y="1567923"/>
                </a:lnTo>
                <a:lnTo>
                  <a:pt x="2815208" y="1521174"/>
                </a:lnTo>
                <a:lnTo>
                  <a:pt x="2819287" y="1473977"/>
                </a:lnTo>
                <a:lnTo>
                  <a:pt x="2821755" y="1426358"/>
                </a:lnTo>
                <a:lnTo>
                  <a:pt x="2822584" y="1378345"/>
                </a:lnTo>
                <a:lnTo>
                  <a:pt x="2822584" y="0"/>
                </a:lnTo>
                <a:close/>
              </a:path>
            </a:pathLst>
          </a:custGeom>
          <a:solidFill>
            <a:srgbClr val="FCFFFF">
              <a:alpha val="25000"/>
            </a:srgbClr>
          </a:solidFill>
        </p:spPr>
        <p:txBody>
          <a:bodyPr wrap="square" lIns="0" tIns="0" rIns="0" bIns="0" rtlCol="0" anchor="ctr"/>
          <a:lstStyle/>
          <a:p>
            <a:pPr algn="ctr">
              <a:lnSpc>
                <a:spcPct val="90000"/>
              </a:lnSpc>
            </a:pPr>
            <a:r>
              <a:rPr lang="en-US" sz="4800" b="1" dirty="0">
                <a:solidFill>
                  <a:schemeClr val="bg1"/>
                </a:solidFill>
              </a:rPr>
              <a:t>3</a:t>
            </a:r>
            <a:endParaRPr sz="4800" b="1" dirty="0">
              <a:solidFill>
                <a:schemeClr val="bg1"/>
              </a:solidFill>
            </a:endParaRPr>
          </a:p>
        </p:txBody>
      </p:sp>
      <p:sp>
        <p:nvSpPr>
          <p:cNvPr id="39" name="object 3"/>
          <p:cNvSpPr txBox="1"/>
          <p:nvPr/>
        </p:nvSpPr>
        <p:spPr>
          <a:xfrm>
            <a:off x="1436760" y="3707388"/>
            <a:ext cx="3136998" cy="1910010"/>
          </a:xfrm>
          <a:prstGeom prst="rect">
            <a:avLst/>
          </a:prstGeom>
        </p:spPr>
        <p:txBody>
          <a:bodyPr vert="horz" wrap="square" lIns="0" tIns="54610" rIns="0" bIns="0" rtlCol="0">
            <a:spAutoFit/>
          </a:bodyPr>
          <a:lstStyle/>
          <a:p>
            <a:pPr marL="12700" marR="785495">
              <a:lnSpc>
                <a:spcPct val="90000"/>
              </a:lnSpc>
              <a:spcBef>
                <a:spcPts val="430"/>
              </a:spcBef>
            </a:pPr>
            <a:r>
              <a:rPr lang="en-US" sz="1200" b="1" dirty="0">
                <a:solidFill>
                  <a:srgbClr val="FC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Matrix Editor</a:t>
            </a:r>
          </a:p>
          <a:p>
            <a:pPr marL="12700" marR="785495">
              <a:lnSpc>
                <a:spcPct val="90000"/>
              </a:lnSpc>
              <a:spcBef>
                <a:spcPts val="430"/>
              </a:spcBef>
            </a:pPr>
            <a:endParaRPr lang="en-US" sz="1200" b="1" dirty="0">
              <a:solidFill>
                <a:srgbClr val="FC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84150" marR="785495" indent="-171450">
              <a:lnSpc>
                <a:spcPct val="90000"/>
              </a:lnSpc>
              <a:spcBef>
                <a:spcPts val="430"/>
              </a:spcBef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FC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Understanding the Matrix purpose</a:t>
            </a:r>
          </a:p>
          <a:p>
            <a:pPr marL="184150" marR="785495" indent="-171450">
              <a:lnSpc>
                <a:spcPct val="90000"/>
              </a:lnSpc>
              <a:spcBef>
                <a:spcPts val="430"/>
              </a:spcBef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FC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Creating a Matrix</a:t>
            </a:r>
          </a:p>
          <a:p>
            <a:pPr marL="184150" marR="785495" indent="-171450">
              <a:lnSpc>
                <a:spcPct val="90000"/>
              </a:lnSpc>
              <a:spcBef>
                <a:spcPts val="430"/>
              </a:spcBef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FC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Filling a Matrix</a:t>
            </a:r>
          </a:p>
          <a:p>
            <a:pPr marL="12700" marR="785495">
              <a:lnSpc>
                <a:spcPct val="90000"/>
              </a:lnSpc>
              <a:spcBef>
                <a:spcPts val="430"/>
              </a:spcBef>
            </a:pPr>
            <a:endParaRPr lang="en-US" sz="1200" dirty="0">
              <a:solidFill>
                <a:srgbClr val="FC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 marR="785495">
              <a:lnSpc>
                <a:spcPct val="90000"/>
              </a:lnSpc>
              <a:spcBef>
                <a:spcPts val="430"/>
              </a:spcBef>
            </a:pPr>
            <a:endParaRPr lang="en-US" sz="1200" dirty="0">
              <a:solidFill>
                <a:srgbClr val="FC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 marR="785495">
              <a:lnSpc>
                <a:spcPct val="90000"/>
              </a:lnSpc>
              <a:spcBef>
                <a:spcPts val="430"/>
              </a:spcBef>
            </a:pPr>
            <a:endParaRPr lang="en-US" sz="1200" dirty="0">
              <a:solidFill>
                <a:srgbClr val="FC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object 7"/>
          <p:cNvSpPr/>
          <p:nvPr/>
        </p:nvSpPr>
        <p:spPr>
          <a:xfrm>
            <a:off x="1421771" y="3639706"/>
            <a:ext cx="2609736" cy="37490"/>
          </a:xfrm>
          <a:custGeom>
            <a:avLst/>
            <a:gdLst/>
            <a:ahLst/>
            <a:cxnLst/>
            <a:rect l="l" t="t" r="r" b="b"/>
            <a:pathLst>
              <a:path w="4754880">
                <a:moveTo>
                  <a:pt x="0" y="0"/>
                </a:moveTo>
                <a:lnTo>
                  <a:pt x="4754462" y="0"/>
                </a:lnTo>
              </a:path>
            </a:pathLst>
          </a:custGeom>
          <a:ln w="20941">
            <a:solidFill>
              <a:srgbClr val="FCFFFF"/>
            </a:solidFill>
          </a:ln>
        </p:spPr>
        <p:txBody>
          <a:bodyPr wrap="square" lIns="0" tIns="0" rIns="0" bIns="0" rtlCol="0"/>
          <a:lstStyle/>
          <a:p>
            <a:pPr>
              <a:lnSpc>
                <a:spcPct val="90000"/>
              </a:lnSpc>
            </a:pPr>
            <a:endParaRPr sz="1100">
              <a:solidFill>
                <a:prstClr val="black"/>
              </a:solidFill>
            </a:endParaRPr>
          </a:p>
        </p:txBody>
      </p:sp>
      <p:sp>
        <p:nvSpPr>
          <p:cNvPr id="53" name="object 3"/>
          <p:cNvSpPr txBox="1"/>
          <p:nvPr/>
        </p:nvSpPr>
        <p:spPr>
          <a:xfrm>
            <a:off x="5133889" y="3709407"/>
            <a:ext cx="3217631" cy="1692515"/>
          </a:xfrm>
          <a:prstGeom prst="rect">
            <a:avLst/>
          </a:prstGeom>
        </p:spPr>
        <p:txBody>
          <a:bodyPr vert="horz" wrap="square" lIns="0" tIns="54610" rIns="0" bIns="0" rtlCol="0">
            <a:spAutoFit/>
          </a:bodyPr>
          <a:lstStyle/>
          <a:p>
            <a:pPr marL="12700" marR="785495">
              <a:lnSpc>
                <a:spcPct val="90000"/>
              </a:lnSpc>
              <a:spcBef>
                <a:spcPts val="430"/>
              </a:spcBef>
            </a:pPr>
            <a:r>
              <a:rPr lang="en-US" sz="1200" b="1" dirty="0">
                <a:solidFill>
                  <a:srgbClr val="FC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Border Editor</a:t>
            </a:r>
          </a:p>
          <a:p>
            <a:pPr marL="12700" marR="785495">
              <a:lnSpc>
                <a:spcPct val="90000"/>
              </a:lnSpc>
              <a:spcBef>
                <a:spcPts val="430"/>
              </a:spcBef>
            </a:pPr>
            <a:endParaRPr lang="en-US" sz="1200" b="1" dirty="0">
              <a:solidFill>
                <a:srgbClr val="FC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84150" marR="785495" indent="-171450">
              <a:lnSpc>
                <a:spcPct val="90000"/>
              </a:lnSpc>
              <a:spcBef>
                <a:spcPts val="430"/>
              </a:spcBef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FC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Creating a Border File</a:t>
            </a:r>
          </a:p>
          <a:p>
            <a:pPr marL="184150" marR="785495" indent="-171450">
              <a:lnSpc>
                <a:spcPct val="90000"/>
              </a:lnSpc>
              <a:spcBef>
                <a:spcPts val="430"/>
              </a:spcBef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FC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Uses of a Border File</a:t>
            </a:r>
          </a:p>
          <a:p>
            <a:pPr marL="184150" marR="785495" indent="-171450">
              <a:lnSpc>
                <a:spcPct val="90000"/>
              </a:lnSpc>
              <a:spcBef>
                <a:spcPts val="430"/>
              </a:spcBef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FC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Border File Report for area coverage</a:t>
            </a:r>
          </a:p>
          <a:p>
            <a:pPr marL="184150" marR="785495" indent="-171450">
              <a:lnSpc>
                <a:spcPct val="90000"/>
              </a:lnSpc>
              <a:spcBef>
                <a:spcPts val="430"/>
              </a:spcBef>
              <a:buFont typeface="Arial" panose="020B0604020202020204" pitchFamily="34" charset="0"/>
              <a:buChar char="•"/>
            </a:pPr>
            <a:endParaRPr lang="en-US" sz="1200" dirty="0">
              <a:solidFill>
                <a:srgbClr val="FC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 marR="785495">
              <a:lnSpc>
                <a:spcPct val="90000"/>
              </a:lnSpc>
              <a:spcBef>
                <a:spcPts val="430"/>
              </a:spcBef>
            </a:pPr>
            <a:endParaRPr lang="en-US" sz="1200" b="1" dirty="0">
              <a:solidFill>
                <a:srgbClr val="FC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4" name="object 7"/>
          <p:cNvSpPr/>
          <p:nvPr/>
        </p:nvSpPr>
        <p:spPr>
          <a:xfrm>
            <a:off x="5126147" y="3639707"/>
            <a:ext cx="2598500" cy="37737"/>
          </a:xfrm>
          <a:custGeom>
            <a:avLst/>
            <a:gdLst/>
            <a:ahLst/>
            <a:cxnLst/>
            <a:rect l="l" t="t" r="r" b="b"/>
            <a:pathLst>
              <a:path w="4754880">
                <a:moveTo>
                  <a:pt x="0" y="0"/>
                </a:moveTo>
                <a:lnTo>
                  <a:pt x="4754462" y="0"/>
                </a:lnTo>
              </a:path>
            </a:pathLst>
          </a:custGeom>
          <a:ln w="20941">
            <a:solidFill>
              <a:srgbClr val="FCFFFF"/>
            </a:solidFill>
          </a:ln>
        </p:spPr>
        <p:txBody>
          <a:bodyPr wrap="square" lIns="0" tIns="0" rIns="0" bIns="0" rtlCol="0"/>
          <a:lstStyle/>
          <a:p>
            <a:pPr>
              <a:lnSpc>
                <a:spcPct val="90000"/>
              </a:lnSpc>
            </a:pPr>
            <a:endParaRPr sz="1050">
              <a:solidFill>
                <a:prstClr val="black"/>
              </a:solidFill>
            </a:endParaRPr>
          </a:p>
        </p:txBody>
      </p:sp>
      <p:sp>
        <p:nvSpPr>
          <p:cNvPr id="45" name="object 15"/>
          <p:cNvSpPr/>
          <p:nvPr/>
        </p:nvSpPr>
        <p:spPr>
          <a:xfrm>
            <a:off x="413818" y="1707748"/>
            <a:ext cx="899618" cy="850252"/>
          </a:xfrm>
          <a:custGeom>
            <a:avLst/>
            <a:gdLst/>
            <a:ahLst/>
            <a:cxnLst/>
            <a:rect l="l" t="t" r="r" b="b"/>
            <a:pathLst>
              <a:path w="2823210" h="2779395">
                <a:moveTo>
                  <a:pt x="2822584" y="0"/>
                </a:moveTo>
                <a:lnTo>
                  <a:pt x="1396491" y="0"/>
                </a:lnTo>
                <a:lnTo>
                  <a:pt x="1348482" y="798"/>
                </a:lnTo>
                <a:lnTo>
                  <a:pt x="1300879" y="3175"/>
                </a:lnTo>
                <a:lnTo>
                  <a:pt x="1253709" y="7108"/>
                </a:lnTo>
                <a:lnTo>
                  <a:pt x="1206997" y="12569"/>
                </a:lnTo>
                <a:lnTo>
                  <a:pt x="1160769" y="19536"/>
                </a:lnTo>
                <a:lnTo>
                  <a:pt x="1115051" y="27981"/>
                </a:lnTo>
                <a:lnTo>
                  <a:pt x="1069870" y="37882"/>
                </a:lnTo>
                <a:lnTo>
                  <a:pt x="1025251" y="49211"/>
                </a:lnTo>
                <a:lnTo>
                  <a:pt x="981220" y="61946"/>
                </a:lnTo>
                <a:lnTo>
                  <a:pt x="937803" y="76059"/>
                </a:lnTo>
                <a:lnTo>
                  <a:pt x="895027" y="91527"/>
                </a:lnTo>
                <a:lnTo>
                  <a:pt x="852916" y="108325"/>
                </a:lnTo>
                <a:lnTo>
                  <a:pt x="811498" y="126427"/>
                </a:lnTo>
                <a:lnTo>
                  <a:pt x="770799" y="145808"/>
                </a:lnTo>
                <a:lnTo>
                  <a:pt x="730843" y="166444"/>
                </a:lnTo>
                <a:lnTo>
                  <a:pt x="691658" y="188309"/>
                </a:lnTo>
                <a:lnTo>
                  <a:pt x="653269" y="211378"/>
                </a:lnTo>
                <a:lnTo>
                  <a:pt x="615702" y="235627"/>
                </a:lnTo>
                <a:lnTo>
                  <a:pt x="578984" y="261030"/>
                </a:lnTo>
                <a:lnTo>
                  <a:pt x="543140" y="287562"/>
                </a:lnTo>
                <a:lnTo>
                  <a:pt x="508196" y="315198"/>
                </a:lnTo>
                <a:lnTo>
                  <a:pt x="474178" y="343914"/>
                </a:lnTo>
                <a:lnTo>
                  <a:pt x="441112" y="373684"/>
                </a:lnTo>
                <a:lnTo>
                  <a:pt x="409025" y="404483"/>
                </a:lnTo>
                <a:lnTo>
                  <a:pt x="377942" y="436287"/>
                </a:lnTo>
                <a:lnTo>
                  <a:pt x="347889" y="469069"/>
                </a:lnTo>
                <a:lnTo>
                  <a:pt x="318893" y="502806"/>
                </a:lnTo>
                <a:lnTo>
                  <a:pt x="290978" y="537472"/>
                </a:lnTo>
                <a:lnTo>
                  <a:pt x="264172" y="573042"/>
                </a:lnTo>
                <a:lnTo>
                  <a:pt x="238500" y="609491"/>
                </a:lnTo>
                <a:lnTo>
                  <a:pt x="213988" y="646795"/>
                </a:lnTo>
                <a:lnTo>
                  <a:pt x="190663" y="684927"/>
                </a:lnTo>
                <a:lnTo>
                  <a:pt x="168550" y="723864"/>
                </a:lnTo>
                <a:lnTo>
                  <a:pt x="147675" y="763579"/>
                </a:lnTo>
                <a:lnTo>
                  <a:pt x="128064" y="804049"/>
                </a:lnTo>
                <a:lnTo>
                  <a:pt x="109744" y="845248"/>
                </a:lnTo>
                <a:lnTo>
                  <a:pt x="92739" y="887151"/>
                </a:lnTo>
                <a:lnTo>
                  <a:pt x="77077" y="929732"/>
                </a:lnTo>
                <a:lnTo>
                  <a:pt x="62784" y="972968"/>
                </a:lnTo>
                <a:lnTo>
                  <a:pt x="49884" y="1016833"/>
                </a:lnTo>
                <a:lnTo>
                  <a:pt x="38405" y="1061301"/>
                </a:lnTo>
                <a:lnTo>
                  <a:pt x="28372" y="1106349"/>
                </a:lnTo>
                <a:lnTo>
                  <a:pt x="19811" y="1151951"/>
                </a:lnTo>
                <a:lnTo>
                  <a:pt x="12748" y="1198081"/>
                </a:lnTo>
                <a:lnTo>
                  <a:pt x="7210" y="1244715"/>
                </a:lnTo>
                <a:lnTo>
                  <a:pt x="3221" y="1291829"/>
                </a:lnTo>
                <a:lnTo>
                  <a:pt x="809" y="1339396"/>
                </a:lnTo>
                <a:lnTo>
                  <a:pt x="0" y="1387392"/>
                </a:lnTo>
                <a:lnTo>
                  <a:pt x="828" y="1435394"/>
                </a:lnTo>
                <a:lnTo>
                  <a:pt x="3296" y="1482979"/>
                </a:lnTo>
                <a:lnTo>
                  <a:pt x="7376" y="1530121"/>
                </a:lnTo>
                <a:lnTo>
                  <a:pt x="13039" y="1576794"/>
                </a:lnTo>
                <a:lnTo>
                  <a:pt x="20259" y="1622973"/>
                </a:lnTo>
                <a:lnTo>
                  <a:pt x="29007" y="1668632"/>
                </a:lnTo>
                <a:lnTo>
                  <a:pt x="39257" y="1713747"/>
                </a:lnTo>
                <a:lnTo>
                  <a:pt x="50980" y="1758290"/>
                </a:lnTo>
                <a:lnTo>
                  <a:pt x="64149" y="1802238"/>
                </a:lnTo>
                <a:lnTo>
                  <a:pt x="78736" y="1845564"/>
                </a:lnTo>
                <a:lnTo>
                  <a:pt x="94714" y="1888243"/>
                </a:lnTo>
                <a:lnTo>
                  <a:pt x="112056" y="1930249"/>
                </a:lnTo>
                <a:lnTo>
                  <a:pt x="130732" y="1971557"/>
                </a:lnTo>
                <a:lnTo>
                  <a:pt x="150717" y="2012141"/>
                </a:lnTo>
                <a:lnTo>
                  <a:pt x="171982" y="2051976"/>
                </a:lnTo>
                <a:lnTo>
                  <a:pt x="194499" y="2091036"/>
                </a:lnTo>
                <a:lnTo>
                  <a:pt x="218242" y="2129297"/>
                </a:lnTo>
                <a:lnTo>
                  <a:pt x="243182" y="2166731"/>
                </a:lnTo>
                <a:lnTo>
                  <a:pt x="269292" y="2203315"/>
                </a:lnTo>
                <a:lnTo>
                  <a:pt x="296544" y="2239021"/>
                </a:lnTo>
                <a:lnTo>
                  <a:pt x="324911" y="2273826"/>
                </a:lnTo>
                <a:lnTo>
                  <a:pt x="354365" y="2307703"/>
                </a:lnTo>
                <a:lnTo>
                  <a:pt x="384879" y="2340626"/>
                </a:lnTo>
                <a:lnTo>
                  <a:pt x="416424" y="2372571"/>
                </a:lnTo>
                <a:lnTo>
                  <a:pt x="448974" y="2403512"/>
                </a:lnTo>
                <a:lnTo>
                  <a:pt x="482500" y="2433423"/>
                </a:lnTo>
                <a:lnTo>
                  <a:pt x="516975" y="2462278"/>
                </a:lnTo>
                <a:lnTo>
                  <a:pt x="552372" y="2490053"/>
                </a:lnTo>
                <a:lnTo>
                  <a:pt x="588662" y="2516722"/>
                </a:lnTo>
                <a:lnTo>
                  <a:pt x="625819" y="2542259"/>
                </a:lnTo>
                <a:lnTo>
                  <a:pt x="663814" y="2566639"/>
                </a:lnTo>
                <a:lnTo>
                  <a:pt x="702621" y="2589836"/>
                </a:lnTo>
                <a:lnTo>
                  <a:pt x="742211" y="2611824"/>
                </a:lnTo>
                <a:lnTo>
                  <a:pt x="782556" y="2632579"/>
                </a:lnTo>
                <a:lnTo>
                  <a:pt x="823630" y="2652075"/>
                </a:lnTo>
                <a:lnTo>
                  <a:pt x="865404" y="2670286"/>
                </a:lnTo>
                <a:lnTo>
                  <a:pt x="907852" y="2687186"/>
                </a:lnTo>
                <a:lnTo>
                  <a:pt x="950945" y="2702751"/>
                </a:lnTo>
                <a:lnTo>
                  <a:pt x="994655" y="2716954"/>
                </a:lnTo>
                <a:lnTo>
                  <a:pt x="1038956" y="2729771"/>
                </a:lnTo>
                <a:lnTo>
                  <a:pt x="1083820" y="2741175"/>
                </a:lnTo>
                <a:lnTo>
                  <a:pt x="1129218" y="2751142"/>
                </a:lnTo>
                <a:lnTo>
                  <a:pt x="1175124" y="2759645"/>
                </a:lnTo>
                <a:lnTo>
                  <a:pt x="1221509" y="2766659"/>
                </a:lnTo>
                <a:lnTo>
                  <a:pt x="1268347" y="2772159"/>
                </a:lnTo>
                <a:lnTo>
                  <a:pt x="1315609" y="2776119"/>
                </a:lnTo>
                <a:lnTo>
                  <a:pt x="1363268" y="2778514"/>
                </a:lnTo>
                <a:lnTo>
                  <a:pt x="1411297" y="2779318"/>
                </a:lnTo>
                <a:lnTo>
                  <a:pt x="1459325" y="2778502"/>
                </a:lnTo>
                <a:lnTo>
                  <a:pt x="1506983" y="2776073"/>
                </a:lnTo>
                <a:lnTo>
                  <a:pt x="1554245" y="2772057"/>
                </a:lnTo>
                <a:lnTo>
                  <a:pt x="1601082" y="2766481"/>
                </a:lnTo>
                <a:lnTo>
                  <a:pt x="1647467" y="2759371"/>
                </a:lnTo>
                <a:lnTo>
                  <a:pt x="1693372" y="2750753"/>
                </a:lnTo>
                <a:lnTo>
                  <a:pt x="1738770" y="2740654"/>
                </a:lnTo>
                <a:lnTo>
                  <a:pt x="1783633" y="2729100"/>
                </a:lnTo>
                <a:lnTo>
                  <a:pt x="1827934" y="2716119"/>
                </a:lnTo>
                <a:lnTo>
                  <a:pt x="1871644" y="2701735"/>
                </a:lnTo>
                <a:lnTo>
                  <a:pt x="1914736" y="2685977"/>
                </a:lnTo>
                <a:lnTo>
                  <a:pt x="1957183" y="2668871"/>
                </a:lnTo>
                <a:lnTo>
                  <a:pt x="1998957" y="2650442"/>
                </a:lnTo>
                <a:lnTo>
                  <a:pt x="2040031" y="2630717"/>
                </a:lnTo>
                <a:lnTo>
                  <a:pt x="2080376" y="2609724"/>
                </a:lnTo>
                <a:lnTo>
                  <a:pt x="2119966" y="2587488"/>
                </a:lnTo>
                <a:lnTo>
                  <a:pt x="2158772" y="2564036"/>
                </a:lnTo>
                <a:lnTo>
                  <a:pt x="2196767" y="2539394"/>
                </a:lnTo>
                <a:lnTo>
                  <a:pt x="2233923" y="2513589"/>
                </a:lnTo>
                <a:lnTo>
                  <a:pt x="2270214" y="2486647"/>
                </a:lnTo>
                <a:lnTo>
                  <a:pt x="2305610" y="2458595"/>
                </a:lnTo>
                <a:lnTo>
                  <a:pt x="2340085" y="2429460"/>
                </a:lnTo>
                <a:lnTo>
                  <a:pt x="2373611" y="2399267"/>
                </a:lnTo>
                <a:lnTo>
                  <a:pt x="2406161" y="2368044"/>
                </a:lnTo>
                <a:lnTo>
                  <a:pt x="2437706" y="2335816"/>
                </a:lnTo>
                <a:lnTo>
                  <a:pt x="2468219" y="2302611"/>
                </a:lnTo>
                <a:lnTo>
                  <a:pt x="2497673" y="2268454"/>
                </a:lnTo>
                <a:lnTo>
                  <a:pt x="2526040" y="2233373"/>
                </a:lnTo>
                <a:lnTo>
                  <a:pt x="2553292" y="2197394"/>
                </a:lnTo>
                <a:lnTo>
                  <a:pt x="2579402" y="2160542"/>
                </a:lnTo>
                <a:lnTo>
                  <a:pt x="2604342" y="2122846"/>
                </a:lnTo>
                <a:lnTo>
                  <a:pt x="2628084" y="2084330"/>
                </a:lnTo>
                <a:lnTo>
                  <a:pt x="2650602" y="2045023"/>
                </a:lnTo>
                <a:lnTo>
                  <a:pt x="2671867" y="2004949"/>
                </a:lnTo>
                <a:lnTo>
                  <a:pt x="2691851" y="1964137"/>
                </a:lnTo>
                <a:lnTo>
                  <a:pt x="2710528" y="1922611"/>
                </a:lnTo>
                <a:lnTo>
                  <a:pt x="2727869" y="1880399"/>
                </a:lnTo>
                <a:lnTo>
                  <a:pt x="2743847" y="1837527"/>
                </a:lnTo>
                <a:lnTo>
                  <a:pt x="2758434" y="1794022"/>
                </a:lnTo>
                <a:lnTo>
                  <a:pt x="2771603" y="1749910"/>
                </a:lnTo>
                <a:lnTo>
                  <a:pt x="2783326" y="1705218"/>
                </a:lnTo>
                <a:lnTo>
                  <a:pt x="2793576" y="1659971"/>
                </a:lnTo>
                <a:lnTo>
                  <a:pt x="2802324" y="1614198"/>
                </a:lnTo>
                <a:lnTo>
                  <a:pt x="2809544" y="1567923"/>
                </a:lnTo>
                <a:lnTo>
                  <a:pt x="2815208" y="1521174"/>
                </a:lnTo>
                <a:lnTo>
                  <a:pt x="2819287" y="1473977"/>
                </a:lnTo>
                <a:lnTo>
                  <a:pt x="2821755" y="1426358"/>
                </a:lnTo>
                <a:lnTo>
                  <a:pt x="2822584" y="1378345"/>
                </a:lnTo>
                <a:lnTo>
                  <a:pt x="2822584" y="0"/>
                </a:lnTo>
                <a:close/>
              </a:path>
            </a:pathLst>
          </a:custGeom>
          <a:solidFill>
            <a:srgbClr val="FCFFFF">
              <a:alpha val="25000"/>
            </a:srgbClr>
          </a:solidFill>
        </p:spPr>
        <p:txBody>
          <a:bodyPr wrap="square" lIns="0" tIns="0" rIns="0" bIns="0" rtlCol="0" anchor="ctr"/>
          <a:lstStyle/>
          <a:p>
            <a:pPr algn="ctr">
              <a:lnSpc>
                <a:spcPct val="90000"/>
              </a:lnSpc>
            </a:pPr>
            <a:r>
              <a:rPr lang="en-US" sz="4800" b="1" dirty="0">
                <a:solidFill>
                  <a:schemeClr val="bg1"/>
                </a:solidFill>
              </a:rPr>
              <a:t>1</a:t>
            </a:r>
            <a:endParaRPr sz="4800" b="1" dirty="0">
              <a:solidFill>
                <a:schemeClr val="bg1"/>
              </a:solidFill>
            </a:endParaRPr>
          </a:p>
        </p:txBody>
      </p:sp>
      <p:sp>
        <p:nvSpPr>
          <p:cNvPr id="46" name="object 15"/>
          <p:cNvSpPr/>
          <p:nvPr/>
        </p:nvSpPr>
        <p:spPr>
          <a:xfrm>
            <a:off x="4118499" y="1707748"/>
            <a:ext cx="899618" cy="850252"/>
          </a:xfrm>
          <a:custGeom>
            <a:avLst/>
            <a:gdLst/>
            <a:ahLst/>
            <a:cxnLst/>
            <a:rect l="l" t="t" r="r" b="b"/>
            <a:pathLst>
              <a:path w="2823210" h="2779395">
                <a:moveTo>
                  <a:pt x="2822584" y="0"/>
                </a:moveTo>
                <a:lnTo>
                  <a:pt x="1396491" y="0"/>
                </a:lnTo>
                <a:lnTo>
                  <a:pt x="1348482" y="798"/>
                </a:lnTo>
                <a:lnTo>
                  <a:pt x="1300879" y="3175"/>
                </a:lnTo>
                <a:lnTo>
                  <a:pt x="1253709" y="7108"/>
                </a:lnTo>
                <a:lnTo>
                  <a:pt x="1206997" y="12569"/>
                </a:lnTo>
                <a:lnTo>
                  <a:pt x="1160769" y="19536"/>
                </a:lnTo>
                <a:lnTo>
                  <a:pt x="1115051" y="27981"/>
                </a:lnTo>
                <a:lnTo>
                  <a:pt x="1069870" y="37882"/>
                </a:lnTo>
                <a:lnTo>
                  <a:pt x="1025251" y="49211"/>
                </a:lnTo>
                <a:lnTo>
                  <a:pt x="981220" y="61946"/>
                </a:lnTo>
                <a:lnTo>
                  <a:pt x="937803" y="76059"/>
                </a:lnTo>
                <a:lnTo>
                  <a:pt x="895027" y="91527"/>
                </a:lnTo>
                <a:lnTo>
                  <a:pt x="852916" y="108325"/>
                </a:lnTo>
                <a:lnTo>
                  <a:pt x="811498" y="126427"/>
                </a:lnTo>
                <a:lnTo>
                  <a:pt x="770799" y="145808"/>
                </a:lnTo>
                <a:lnTo>
                  <a:pt x="730843" y="166444"/>
                </a:lnTo>
                <a:lnTo>
                  <a:pt x="691658" y="188309"/>
                </a:lnTo>
                <a:lnTo>
                  <a:pt x="653269" y="211378"/>
                </a:lnTo>
                <a:lnTo>
                  <a:pt x="615702" y="235627"/>
                </a:lnTo>
                <a:lnTo>
                  <a:pt x="578984" y="261030"/>
                </a:lnTo>
                <a:lnTo>
                  <a:pt x="543140" y="287562"/>
                </a:lnTo>
                <a:lnTo>
                  <a:pt x="508196" y="315198"/>
                </a:lnTo>
                <a:lnTo>
                  <a:pt x="474178" y="343914"/>
                </a:lnTo>
                <a:lnTo>
                  <a:pt x="441112" y="373684"/>
                </a:lnTo>
                <a:lnTo>
                  <a:pt x="409025" y="404483"/>
                </a:lnTo>
                <a:lnTo>
                  <a:pt x="377942" y="436287"/>
                </a:lnTo>
                <a:lnTo>
                  <a:pt x="347889" y="469069"/>
                </a:lnTo>
                <a:lnTo>
                  <a:pt x="318893" y="502806"/>
                </a:lnTo>
                <a:lnTo>
                  <a:pt x="290978" y="537472"/>
                </a:lnTo>
                <a:lnTo>
                  <a:pt x="264172" y="573042"/>
                </a:lnTo>
                <a:lnTo>
                  <a:pt x="238500" y="609491"/>
                </a:lnTo>
                <a:lnTo>
                  <a:pt x="213988" y="646795"/>
                </a:lnTo>
                <a:lnTo>
                  <a:pt x="190663" y="684927"/>
                </a:lnTo>
                <a:lnTo>
                  <a:pt x="168550" y="723864"/>
                </a:lnTo>
                <a:lnTo>
                  <a:pt x="147675" y="763579"/>
                </a:lnTo>
                <a:lnTo>
                  <a:pt x="128064" y="804049"/>
                </a:lnTo>
                <a:lnTo>
                  <a:pt x="109744" y="845248"/>
                </a:lnTo>
                <a:lnTo>
                  <a:pt x="92739" y="887151"/>
                </a:lnTo>
                <a:lnTo>
                  <a:pt x="77077" y="929732"/>
                </a:lnTo>
                <a:lnTo>
                  <a:pt x="62784" y="972968"/>
                </a:lnTo>
                <a:lnTo>
                  <a:pt x="49884" y="1016833"/>
                </a:lnTo>
                <a:lnTo>
                  <a:pt x="38405" y="1061301"/>
                </a:lnTo>
                <a:lnTo>
                  <a:pt x="28372" y="1106349"/>
                </a:lnTo>
                <a:lnTo>
                  <a:pt x="19811" y="1151951"/>
                </a:lnTo>
                <a:lnTo>
                  <a:pt x="12748" y="1198081"/>
                </a:lnTo>
                <a:lnTo>
                  <a:pt x="7210" y="1244715"/>
                </a:lnTo>
                <a:lnTo>
                  <a:pt x="3221" y="1291829"/>
                </a:lnTo>
                <a:lnTo>
                  <a:pt x="809" y="1339396"/>
                </a:lnTo>
                <a:lnTo>
                  <a:pt x="0" y="1387392"/>
                </a:lnTo>
                <a:lnTo>
                  <a:pt x="828" y="1435394"/>
                </a:lnTo>
                <a:lnTo>
                  <a:pt x="3296" y="1482979"/>
                </a:lnTo>
                <a:lnTo>
                  <a:pt x="7376" y="1530121"/>
                </a:lnTo>
                <a:lnTo>
                  <a:pt x="13039" y="1576794"/>
                </a:lnTo>
                <a:lnTo>
                  <a:pt x="20259" y="1622973"/>
                </a:lnTo>
                <a:lnTo>
                  <a:pt x="29007" y="1668632"/>
                </a:lnTo>
                <a:lnTo>
                  <a:pt x="39257" y="1713747"/>
                </a:lnTo>
                <a:lnTo>
                  <a:pt x="50980" y="1758290"/>
                </a:lnTo>
                <a:lnTo>
                  <a:pt x="64149" y="1802238"/>
                </a:lnTo>
                <a:lnTo>
                  <a:pt x="78736" y="1845564"/>
                </a:lnTo>
                <a:lnTo>
                  <a:pt x="94714" y="1888243"/>
                </a:lnTo>
                <a:lnTo>
                  <a:pt x="112056" y="1930249"/>
                </a:lnTo>
                <a:lnTo>
                  <a:pt x="130732" y="1971557"/>
                </a:lnTo>
                <a:lnTo>
                  <a:pt x="150717" y="2012141"/>
                </a:lnTo>
                <a:lnTo>
                  <a:pt x="171982" y="2051976"/>
                </a:lnTo>
                <a:lnTo>
                  <a:pt x="194499" y="2091036"/>
                </a:lnTo>
                <a:lnTo>
                  <a:pt x="218242" y="2129297"/>
                </a:lnTo>
                <a:lnTo>
                  <a:pt x="243182" y="2166731"/>
                </a:lnTo>
                <a:lnTo>
                  <a:pt x="269292" y="2203315"/>
                </a:lnTo>
                <a:lnTo>
                  <a:pt x="296544" y="2239021"/>
                </a:lnTo>
                <a:lnTo>
                  <a:pt x="324911" y="2273826"/>
                </a:lnTo>
                <a:lnTo>
                  <a:pt x="354365" y="2307703"/>
                </a:lnTo>
                <a:lnTo>
                  <a:pt x="384879" y="2340626"/>
                </a:lnTo>
                <a:lnTo>
                  <a:pt x="416424" y="2372571"/>
                </a:lnTo>
                <a:lnTo>
                  <a:pt x="448974" y="2403512"/>
                </a:lnTo>
                <a:lnTo>
                  <a:pt x="482500" y="2433423"/>
                </a:lnTo>
                <a:lnTo>
                  <a:pt x="516975" y="2462278"/>
                </a:lnTo>
                <a:lnTo>
                  <a:pt x="552372" y="2490053"/>
                </a:lnTo>
                <a:lnTo>
                  <a:pt x="588662" y="2516722"/>
                </a:lnTo>
                <a:lnTo>
                  <a:pt x="625819" y="2542259"/>
                </a:lnTo>
                <a:lnTo>
                  <a:pt x="663814" y="2566639"/>
                </a:lnTo>
                <a:lnTo>
                  <a:pt x="702621" y="2589836"/>
                </a:lnTo>
                <a:lnTo>
                  <a:pt x="742211" y="2611824"/>
                </a:lnTo>
                <a:lnTo>
                  <a:pt x="782556" y="2632579"/>
                </a:lnTo>
                <a:lnTo>
                  <a:pt x="823630" y="2652075"/>
                </a:lnTo>
                <a:lnTo>
                  <a:pt x="865404" y="2670286"/>
                </a:lnTo>
                <a:lnTo>
                  <a:pt x="907852" y="2687186"/>
                </a:lnTo>
                <a:lnTo>
                  <a:pt x="950945" y="2702751"/>
                </a:lnTo>
                <a:lnTo>
                  <a:pt x="994655" y="2716954"/>
                </a:lnTo>
                <a:lnTo>
                  <a:pt x="1038956" y="2729771"/>
                </a:lnTo>
                <a:lnTo>
                  <a:pt x="1083820" y="2741175"/>
                </a:lnTo>
                <a:lnTo>
                  <a:pt x="1129218" y="2751142"/>
                </a:lnTo>
                <a:lnTo>
                  <a:pt x="1175124" y="2759645"/>
                </a:lnTo>
                <a:lnTo>
                  <a:pt x="1221509" y="2766659"/>
                </a:lnTo>
                <a:lnTo>
                  <a:pt x="1268347" y="2772159"/>
                </a:lnTo>
                <a:lnTo>
                  <a:pt x="1315609" y="2776119"/>
                </a:lnTo>
                <a:lnTo>
                  <a:pt x="1363268" y="2778514"/>
                </a:lnTo>
                <a:lnTo>
                  <a:pt x="1411297" y="2779318"/>
                </a:lnTo>
                <a:lnTo>
                  <a:pt x="1459325" y="2778502"/>
                </a:lnTo>
                <a:lnTo>
                  <a:pt x="1506983" y="2776073"/>
                </a:lnTo>
                <a:lnTo>
                  <a:pt x="1554245" y="2772057"/>
                </a:lnTo>
                <a:lnTo>
                  <a:pt x="1601082" y="2766481"/>
                </a:lnTo>
                <a:lnTo>
                  <a:pt x="1647467" y="2759371"/>
                </a:lnTo>
                <a:lnTo>
                  <a:pt x="1693372" y="2750753"/>
                </a:lnTo>
                <a:lnTo>
                  <a:pt x="1738770" y="2740654"/>
                </a:lnTo>
                <a:lnTo>
                  <a:pt x="1783633" y="2729100"/>
                </a:lnTo>
                <a:lnTo>
                  <a:pt x="1827934" y="2716119"/>
                </a:lnTo>
                <a:lnTo>
                  <a:pt x="1871644" y="2701735"/>
                </a:lnTo>
                <a:lnTo>
                  <a:pt x="1914736" y="2685977"/>
                </a:lnTo>
                <a:lnTo>
                  <a:pt x="1957183" y="2668871"/>
                </a:lnTo>
                <a:lnTo>
                  <a:pt x="1998957" y="2650442"/>
                </a:lnTo>
                <a:lnTo>
                  <a:pt x="2040031" y="2630717"/>
                </a:lnTo>
                <a:lnTo>
                  <a:pt x="2080376" y="2609724"/>
                </a:lnTo>
                <a:lnTo>
                  <a:pt x="2119966" y="2587488"/>
                </a:lnTo>
                <a:lnTo>
                  <a:pt x="2158772" y="2564036"/>
                </a:lnTo>
                <a:lnTo>
                  <a:pt x="2196767" y="2539394"/>
                </a:lnTo>
                <a:lnTo>
                  <a:pt x="2233923" y="2513589"/>
                </a:lnTo>
                <a:lnTo>
                  <a:pt x="2270214" y="2486647"/>
                </a:lnTo>
                <a:lnTo>
                  <a:pt x="2305610" y="2458595"/>
                </a:lnTo>
                <a:lnTo>
                  <a:pt x="2340085" y="2429460"/>
                </a:lnTo>
                <a:lnTo>
                  <a:pt x="2373611" y="2399267"/>
                </a:lnTo>
                <a:lnTo>
                  <a:pt x="2406161" y="2368044"/>
                </a:lnTo>
                <a:lnTo>
                  <a:pt x="2437706" y="2335816"/>
                </a:lnTo>
                <a:lnTo>
                  <a:pt x="2468219" y="2302611"/>
                </a:lnTo>
                <a:lnTo>
                  <a:pt x="2497673" y="2268454"/>
                </a:lnTo>
                <a:lnTo>
                  <a:pt x="2526040" y="2233373"/>
                </a:lnTo>
                <a:lnTo>
                  <a:pt x="2553292" y="2197394"/>
                </a:lnTo>
                <a:lnTo>
                  <a:pt x="2579402" y="2160542"/>
                </a:lnTo>
                <a:lnTo>
                  <a:pt x="2604342" y="2122846"/>
                </a:lnTo>
                <a:lnTo>
                  <a:pt x="2628084" y="2084330"/>
                </a:lnTo>
                <a:lnTo>
                  <a:pt x="2650602" y="2045023"/>
                </a:lnTo>
                <a:lnTo>
                  <a:pt x="2671867" y="2004949"/>
                </a:lnTo>
                <a:lnTo>
                  <a:pt x="2691851" y="1964137"/>
                </a:lnTo>
                <a:lnTo>
                  <a:pt x="2710528" y="1922611"/>
                </a:lnTo>
                <a:lnTo>
                  <a:pt x="2727869" y="1880399"/>
                </a:lnTo>
                <a:lnTo>
                  <a:pt x="2743847" y="1837527"/>
                </a:lnTo>
                <a:lnTo>
                  <a:pt x="2758434" y="1794022"/>
                </a:lnTo>
                <a:lnTo>
                  <a:pt x="2771603" y="1749910"/>
                </a:lnTo>
                <a:lnTo>
                  <a:pt x="2783326" y="1705218"/>
                </a:lnTo>
                <a:lnTo>
                  <a:pt x="2793576" y="1659971"/>
                </a:lnTo>
                <a:lnTo>
                  <a:pt x="2802324" y="1614198"/>
                </a:lnTo>
                <a:lnTo>
                  <a:pt x="2809544" y="1567923"/>
                </a:lnTo>
                <a:lnTo>
                  <a:pt x="2815208" y="1521174"/>
                </a:lnTo>
                <a:lnTo>
                  <a:pt x="2819287" y="1473977"/>
                </a:lnTo>
                <a:lnTo>
                  <a:pt x="2821755" y="1426358"/>
                </a:lnTo>
                <a:lnTo>
                  <a:pt x="2822584" y="1378345"/>
                </a:lnTo>
                <a:lnTo>
                  <a:pt x="2822584" y="0"/>
                </a:lnTo>
                <a:close/>
              </a:path>
            </a:pathLst>
          </a:custGeom>
          <a:solidFill>
            <a:srgbClr val="FCFFFF">
              <a:alpha val="25000"/>
            </a:srgbClr>
          </a:solidFill>
        </p:spPr>
        <p:txBody>
          <a:bodyPr wrap="square" lIns="0" tIns="0" rIns="0" bIns="0" rtlCol="0" anchor="ctr"/>
          <a:lstStyle/>
          <a:p>
            <a:pPr algn="ctr">
              <a:lnSpc>
                <a:spcPct val="90000"/>
              </a:lnSpc>
            </a:pPr>
            <a:r>
              <a:rPr lang="en-US" sz="4800" b="1" dirty="0">
                <a:solidFill>
                  <a:schemeClr val="bg1"/>
                </a:solidFill>
              </a:rPr>
              <a:t>2</a:t>
            </a:r>
            <a:endParaRPr sz="4800" b="1" dirty="0">
              <a:solidFill>
                <a:schemeClr val="bg1"/>
              </a:solidFill>
            </a:endParaRPr>
          </a:p>
        </p:txBody>
      </p:sp>
      <p:sp>
        <p:nvSpPr>
          <p:cNvPr id="47" name="object 15"/>
          <p:cNvSpPr/>
          <p:nvPr/>
        </p:nvSpPr>
        <p:spPr>
          <a:xfrm>
            <a:off x="413818" y="3639706"/>
            <a:ext cx="899618" cy="850252"/>
          </a:xfrm>
          <a:custGeom>
            <a:avLst/>
            <a:gdLst/>
            <a:ahLst/>
            <a:cxnLst/>
            <a:rect l="l" t="t" r="r" b="b"/>
            <a:pathLst>
              <a:path w="2823210" h="2779395">
                <a:moveTo>
                  <a:pt x="2822584" y="0"/>
                </a:moveTo>
                <a:lnTo>
                  <a:pt x="1396491" y="0"/>
                </a:lnTo>
                <a:lnTo>
                  <a:pt x="1348482" y="798"/>
                </a:lnTo>
                <a:lnTo>
                  <a:pt x="1300879" y="3175"/>
                </a:lnTo>
                <a:lnTo>
                  <a:pt x="1253709" y="7108"/>
                </a:lnTo>
                <a:lnTo>
                  <a:pt x="1206997" y="12569"/>
                </a:lnTo>
                <a:lnTo>
                  <a:pt x="1160769" y="19536"/>
                </a:lnTo>
                <a:lnTo>
                  <a:pt x="1115051" y="27981"/>
                </a:lnTo>
                <a:lnTo>
                  <a:pt x="1069870" y="37882"/>
                </a:lnTo>
                <a:lnTo>
                  <a:pt x="1025251" y="49211"/>
                </a:lnTo>
                <a:lnTo>
                  <a:pt x="981220" y="61946"/>
                </a:lnTo>
                <a:lnTo>
                  <a:pt x="937803" y="76059"/>
                </a:lnTo>
                <a:lnTo>
                  <a:pt x="895027" y="91527"/>
                </a:lnTo>
                <a:lnTo>
                  <a:pt x="852916" y="108325"/>
                </a:lnTo>
                <a:lnTo>
                  <a:pt x="811498" y="126427"/>
                </a:lnTo>
                <a:lnTo>
                  <a:pt x="770799" y="145808"/>
                </a:lnTo>
                <a:lnTo>
                  <a:pt x="730843" y="166444"/>
                </a:lnTo>
                <a:lnTo>
                  <a:pt x="691658" y="188309"/>
                </a:lnTo>
                <a:lnTo>
                  <a:pt x="653269" y="211378"/>
                </a:lnTo>
                <a:lnTo>
                  <a:pt x="615702" y="235627"/>
                </a:lnTo>
                <a:lnTo>
                  <a:pt x="578984" y="261030"/>
                </a:lnTo>
                <a:lnTo>
                  <a:pt x="543140" y="287562"/>
                </a:lnTo>
                <a:lnTo>
                  <a:pt x="508196" y="315198"/>
                </a:lnTo>
                <a:lnTo>
                  <a:pt x="474178" y="343914"/>
                </a:lnTo>
                <a:lnTo>
                  <a:pt x="441112" y="373684"/>
                </a:lnTo>
                <a:lnTo>
                  <a:pt x="409025" y="404483"/>
                </a:lnTo>
                <a:lnTo>
                  <a:pt x="377942" y="436287"/>
                </a:lnTo>
                <a:lnTo>
                  <a:pt x="347889" y="469069"/>
                </a:lnTo>
                <a:lnTo>
                  <a:pt x="318893" y="502806"/>
                </a:lnTo>
                <a:lnTo>
                  <a:pt x="290978" y="537472"/>
                </a:lnTo>
                <a:lnTo>
                  <a:pt x="264172" y="573042"/>
                </a:lnTo>
                <a:lnTo>
                  <a:pt x="238500" y="609491"/>
                </a:lnTo>
                <a:lnTo>
                  <a:pt x="213988" y="646795"/>
                </a:lnTo>
                <a:lnTo>
                  <a:pt x="190663" y="684927"/>
                </a:lnTo>
                <a:lnTo>
                  <a:pt x="168550" y="723864"/>
                </a:lnTo>
                <a:lnTo>
                  <a:pt x="147675" y="763579"/>
                </a:lnTo>
                <a:lnTo>
                  <a:pt x="128064" y="804049"/>
                </a:lnTo>
                <a:lnTo>
                  <a:pt x="109744" y="845248"/>
                </a:lnTo>
                <a:lnTo>
                  <a:pt x="92739" y="887151"/>
                </a:lnTo>
                <a:lnTo>
                  <a:pt x="77077" y="929732"/>
                </a:lnTo>
                <a:lnTo>
                  <a:pt x="62784" y="972968"/>
                </a:lnTo>
                <a:lnTo>
                  <a:pt x="49884" y="1016833"/>
                </a:lnTo>
                <a:lnTo>
                  <a:pt x="38405" y="1061301"/>
                </a:lnTo>
                <a:lnTo>
                  <a:pt x="28372" y="1106349"/>
                </a:lnTo>
                <a:lnTo>
                  <a:pt x="19811" y="1151951"/>
                </a:lnTo>
                <a:lnTo>
                  <a:pt x="12748" y="1198081"/>
                </a:lnTo>
                <a:lnTo>
                  <a:pt x="7210" y="1244715"/>
                </a:lnTo>
                <a:lnTo>
                  <a:pt x="3221" y="1291829"/>
                </a:lnTo>
                <a:lnTo>
                  <a:pt x="809" y="1339396"/>
                </a:lnTo>
                <a:lnTo>
                  <a:pt x="0" y="1387392"/>
                </a:lnTo>
                <a:lnTo>
                  <a:pt x="828" y="1435394"/>
                </a:lnTo>
                <a:lnTo>
                  <a:pt x="3296" y="1482979"/>
                </a:lnTo>
                <a:lnTo>
                  <a:pt x="7376" y="1530121"/>
                </a:lnTo>
                <a:lnTo>
                  <a:pt x="13039" y="1576794"/>
                </a:lnTo>
                <a:lnTo>
                  <a:pt x="20259" y="1622973"/>
                </a:lnTo>
                <a:lnTo>
                  <a:pt x="29007" y="1668632"/>
                </a:lnTo>
                <a:lnTo>
                  <a:pt x="39257" y="1713747"/>
                </a:lnTo>
                <a:lnTo>
                  <a:pt x="50980" y="1758290"/>
                </a:lnTo>
                <a:lnTo>
                  <a:pt x="64149" y="1802238"/>
                </a:lnTo>
                <a:lnTo>
                  <a:pt x="78736" y="1845564"/>
                </a:lnTo>
                <a:lnTo>
                  <a:pt x="94714" y="1888243"/>
                </a:lnTo>
                <a:lnTo>
                  <a:pt x="112056" y="1930249"/>
                </a:lnTo>
                <a:lnTo>
                  <a:pt x="130732" y="1971557"/>
                </a:lnTo>
                <a:lnTo>
                  <a:pt x="150717" y="2012141"/>
                </a:lnTo>
                <a:lnTo>
                  <a:pt x="171982" y="2051976"/>
                </a:lnTo>
                <a:lnTo>
                  <a:pt x="194499" y="2091036"/>
                </a:lnTo>
                <a:lnTo>
                  <a:pt x="218242" y="2129297"/>
                </a:lnTo>
                <a:lnTo>
                  <a:pt x="243182" y="2166731"/>
                </a:lnTo>
                <a:lnTo>
                  <a:pt x="269292" y="2203315"/>
                </a:lnTo>
                <a:lnTo>
                  <a:pt x="296544" y="2239021"/>
                </a:lnTo>
                <a:lnTo>
                  <a:pt x="324911" y="2273826"/>
                </a:lnTo>
                <a:lnTo>
                  <a:pt x="354365" y="2307703"/>
                </a:lnTo>
                <a:lnTo>
                  <a:pt x="384879" y="2340626"/>
                </a:lnTo>
                <a:lnTo>
                  <a:pt x="416424" y="2372571"/>
                </a:lnTo>
                <a:lnTo>
                  <a:pt x="448974" y="2403512"/>
                </a:lnTo>
                <a:lnTo>
                  <a:pt x="482500" y="2433423"/>
                </a:lnTo>
                <a:lnTo>
                  <a:pt x="516975" y="2462278"/>
                </a:lnTo>
                <a:lnTo>
                  <a:pt x="552372" y="2490053"/>
                </a:lnTo>
                <a:lnTo>
                  <a:pt x="588662" y="2516722"/>
                </a:lnTo>
                <a:lnTo>
                  <a:pt x="625819" y="2542259"/>
                </a:lnTo>
                <a:lnTo>
                  <a:pt x="663814" y="2566639"/>
                </a:lnTo>
                <a:lnTo>
                  <a:pt x="702621" y="2589836"/>
                </a:lnTo>
                <a:lnTo>
                  <a:pt x="742211" y="2611824"/>
                </a:lnTo>
                <a:lnTo>
                  <a:pt x="782556" y="2632579"/>
                </a:lnTo>
                <a:lnTo>
                  <a:pt x="823630" y="2652075"/>
                </a:lnTo>
                <a:lnTo>
                  <a:pt x="865404" y="2670286"/>
                </a:lnTo>
                <a:lnTo>
                  <a:pt x="907852" y="2687186"/>
                </a:lnTo>
                <a:lnTo>
                  <a:pt x="950945" y="2702751"/>
                </a:lnTo>
                <a:lnTo>
                  <a:pt x="994655" y="2716954"/>
                </a:lnTo>
                <a:lnTo>
                  <a:pt x="1038956" y="2729771"/>
                </a:lnTo>
                <a:lnTo>
                  <a:pt x="1083820" y="2741175"/>
                </a:lnTo>
                <a:lnTo>
                  <a:pt x="1129218" y="2751142"/>
                </a:lnTo>
                <a:lnTo>
                  <a:pt x="1175124" y="2759645"/>
                </a:lnTo>
                <a:lnTo>
                  <a:pt x="1221509" y="2766659"/>
                </a:lnTo>
                <a:lnTo>
                  <a:pt x="1268347" y="2772159"/>
                </a:lnTo>
                <a:lnTo>
                  <a:pt x="1315609" y="2776119"/>
                </a:lnTo>
                <a:lnTo>
                  <a:pt x="1363268" y="2778514"/>
                </a:lnTo>
                <a:lnTo>
                  <a:pt x="1411297" y="2779318"/>
                </a:lnTo>
                <a:lnTo>
                  <a:pt x="1459325" y="2778502"/>
                </a:lnTo>
                <a:lnTo>
                  <a:pt x="1506983" y="2776073"/>
                </a:lnTo>
                <a:lnTo>
                  <a:pt x="1554245" y="2772057"/>
                </a:lnTo>
                <a:lnTo>
                  <a:pt x="1601082" y="2766481"/>
                </a:lnTo>
                <a:lnTo>
                  <a:pt x="1647467" y="2759371"/>
                </a:lnTo>
                <a:lnTo>
                  <a:pt x="1693372" y="2750753"/>
                </a:lnTo>
                <a:lnTo>
                  <a:pt x="1738770" y="2740654"/>
                </a:lnTo>
                <a:lnTo>
                  <a:pt x="1783633" y="2729100"/>
                </a:lnTo>
                <a:lnTo>
                  <a:pt x="1827934" y="2716119"/>
                </a:lnTo>
                <a:lnTo>
                  <a:pt x="1871644" y="2701735"/>
                </a:lnTo>
                <a:lnTo>
                  <a:pt x="1914736" y="2685977"/>
                </a:lnTo>
                <a:lnTo>
                  <a:pt x="1957183" y="2668871"/>
                </a:lnTo>
                <a:lnTo>
                  <a:pt x="1998957" y="2650442"/>
                </a:lnTo>
                <a:lnTo>
                  <a:pt x="2040031" y="2630717"/>
                </a:lnTo>
                <a:lnTo>
                  <a:pt x="2080376" y="2609724"/>
                </a:lnTo>
                <a:lnTo>
                  <a:pt x="2119966" y="2587488"/>
                </a:lnTo>
                <a:lnTo>
                  <a:pt x="2158772" y="2564036"/>
                </a:lnTo>
                <a:lnTo>
                  <a:pt x="2196767" y="2539394"/>
                </a:lnTo>
                <a:lnTo>
                  <a:pt x="2233923" y="2513589"/>
                </a:lnTo>
                <a:lnTo>
                  <a:pt x="2270214" y="2486647"/>
                </a:lnTo>
                <a:lnTo>
                  <a:pt x="2305610" y="2458595"/>
                </a:lnTo>
                <a:lnTo>
                  <a:pt x="2340085" y="2429460"/>
                </a:lnTo>
                <a:lnTo>
                  <a:pt x="2373611" y="2399267"/>
                </a:lnTo>
                <a:lnTo>
                  <a:pt x="2406161" y="2368044"/>
                </a:lnTo>
                <a:lnTo>
                  <a:pt x="2437706" y="2335816"/>
                </a:lnTo>
                <a:lnTo>
                  <a:pt x="2468219" y="2302611"/>
                </a:lnTo>
                <a:lnTo>
                  <a:pt x="2497673" y="2268454"/>
                </a:lnTo>
                <a:lnTo>
                  <a:pt x="2526040" y="2233373"/>
                </a:lnTo>
                <a:lnTo>
                  <a:pt x="2553292" y="2197394"/>
                </a:lnTo>
                <a:lnTo>
                  <a:pt x="2579402" y="2160542"/>
                </a:lnTo>
                <a:lnTo>
                  <a:pt x="2604342" y="2122846"/>
                </a:lnTo>
                <a:lnTo>
                  <a:pt x="2628084" y="2084330"/>
                </a:lnTo>
                <a:lnTo>
                  <a:pt x="2650602" y="2045023"/>
                </a:lnTo>
                <a:lnTo>
                  <a:pt x="2671867" y="2004949"/>
                </a:lnTo>
                <a:lnTo>
                  <a:pt x="2691851" y="1964137"/>
                </a:lnTo>
                <a:lnTo>
                  <a:pt x="2710528" y="1922611"/>
                </a:lnTo>
                <a:lnTo>
                  <a:pt x="2727869" y="1880399"/>
                </a:lnTo>
                <a:lnTo>
                  <a:pt x="2743847" y="1837527"/>
                </a:lnTo>
                <a:lnTo>
                  <a:pt x="2758434" y="1794022"/>
                </a:lnTo>
                <a:lnTo>
                  <a:pt x="2771603" y="1749910"/>
                </a:lnTo>
                <a:lnTo>
                  <a:pt x="2783326" y="1705218"/>
                </a:lnTo>
                <a:lnTo>
                  <a:pt x="2793576" y="1659971"/>
                </a:lnTo>
                <a:lnTo>
                  <a:pt x="2802324" y="1614198"/>
                </a:lnTo>
                <a:lnTo>
                  <a:pt x="2809544" y="1567923"/>
                </a:lnTo>
                <a:lnTo>
                  <a:pt x="2815208" y="1521174"/>
                </a:lnTo>
                <a:lnTo>
                  <a:pt x="2819287" y="1473977"/>
                </a:lnTo>
                <a:lnTo>
                  <a:pt x="2821755" y="1426358"/>
                </a:lnTo>
                <a:lnTo>
                  <a:pt x="2822584" y="1378345"/>
                </a:lnTo>
                <a:lnTo>
                  <a:pt x="2822584" y="0"/>
                </a:lnTo>
                <a:close/>
              </a:path>
            </a:pathLst>
          </a:custGeom>
          <a:solidFill>
            <a:srgbClr val="FCFFFF">
              <a:alpha val="25000"/>
            </a:srgbClr>
          </a:solidFill>
        </p:spPr>
        <p:txBody>
          <a:bodyPr wrap="square" lIns="0" tIns="0" rIns="0" bIns="0" rtlCol="0" anchor="ctr"/>
          <a:lstStyle/>
          <a:p>
            <a:pPr algn="ctr">
              <a:lnSpc>
                <a:spcPct val="90000"/>
              </a:lnSpc>
            </a:pPr>
            <a:r>
              <a:rPr lang="en-US" sz="4800" b="1" dirty="0">
                <a:solidFill>
                  <a:schemeClr val="bg1"/>
                </a:solidFill>
              </a:rPr>
              <a:t>4</a:t>
            </a:r>
            <a:endParaRPr sz="4800" b="1" dirty="0">
              <a:solidFill>
                <a:schemeClr val="bg1"/>
              </a:solidFill>
            </a:endParaRPr>
          </a:p>
        </p:txBody>
      </p:sp>
      <p:sp>
        <p:nvSpPr>
          <p:cNvPr id="49" name="object 15"/>
          <p:cNvSpPr/>
          <p:nvPr/>
        </p:nvSpPr>
        <p:spPr>
          <a:xfrm>
            <a:off x="4118499" y="3639706"/>
            <a:ext cx="899618" cy="850252"/>
          </a:xfrm>
          <a:custGeom>
            <a:avLst/>
            <a:gdLst/>
            <a:ahLst/>
            <a:cxnLst/>
            <a:rect l="l" t="t" r="r" b="b"/>
            <a:pathLst>
              <a:path w="2823210" h="2779395">
                <a:moveTo>
                  <a:pt x="2822584" y="0"/>
                </a:moveTo>
                <a:lnTo>
                  <a:pt x="1396491" y="0"/>
                </a:lnTo>
                <a:lnTo>
                  <a:pt x="1348482" y="798"/>
                </a:lnTo>
                <a:lnTo>
                  <a:pt x="1300879" y="3175"/>
                </a:lnTo>
                <a:lnTo>
                  <a:pt x="1253709" y="7108"/>
                </a:lnTo>
                <a:lnTo>
                  <a:pt x="1206997" y="12569"/>
                </a:lnTo>
                <a:lnTo>
                  <a:pt x="1160769" y="19536"/>
                </a:lnTo>
                <a:lnTo>
                  <a:pt x="1115051" y="27981"/>
                </a:lnTo>
                <a:lnTo>
                  <a:pt x="1069870" y="37882"/>
                </a:lnTo>
                <a:lnTo>
                  <a:pt x="1025251" y="49211"/>
                </a:lnTo>
                <a:lnTo>
                  <a:pt x="981220" y="61946"/>
                </a:lnTo>
                <a:lnTo>
                  <a:pt x="937803" y="76059"/>
                </a:lnTo>
                <a:lnTo>
                  <a:pt x="895027" y="91527"/>
                </a:lnTo>
                <a:lnTo>
                  <a:pt x="852916" y="108325"/>
                </a:lnTo>
                <a:lnTo>
                  <a:pt x="811498" y="126427"/>
                </a:lnTo>
                <a:lnTo>
                  <a:pt x="770799" y="145808"/>
                </a:lnTo>
                <a:lnTo>
                  <a:pt x="730843" y="166444"/>
                </a:lnTo>
                <a:lnTo>
                  <a:pt x="691658" y="188309"/>
                </a:lnTo>
                <a:lnTo>
                  <a:pt x="653269" y="211378"/>
                </a:lnTo>
                <a:lnTo>
                  <a:pt x="615702" y="235627"/>
                </a:lnTo>
                <a:lnTo>
                  <a:pt x="578984" y="261030"/>
                </a:lnTo>
                <a:lnTo>
                  <a:pt x="543140" y="287562"/>
                </a:lnTo>
                <a:lnTo>
                  <a:pt x="508196" y="315198"/>
                </a:lnTo>
                <a:lnTo>
                  <a:pt x="474178" y="343914"/>
                </a:lnTo>
                <a:lnTo>
                  <a:pt x="441112" y="373684"/>
                </a:lnTo>
                <a:lnTo>
                  <a:pt x="409025" y="404483"/>
                </a:lnTo>
                <a:lnTo>
                  <a:pt x="377942" y="436287"/>
                </a:lnTo>
                <a:lnTo>
                  <a:pt x="347889" y="469069"/>
                </a:lnTo>
                <a:lnTo>
                  <a:pt x="318893" y="502806"/>
                </a:lnTo>
                <a:lnTo>
                  <a:pt x="290978" y="537472"/>
                </a:lnTo>
                <a:lnTo>
                  <a:pt x="264172" y="573042"/>
                </a:lnTo>
                <a:lnTo>
                  <a:pt x="238500" y="609491"/>
                </a:lnTo>
                <a:lnTo>
                  <a:pt x="213988" y="646795"/>
                </a:lnTo>
                <a:lnTo>
                  <a:pt x="190663" y="684927"/>
                </a:lnTo>
                <a:lnTo>
                  <a:pt x="168550" y="723864"/>
                </a:lnTo>
                <a:lnTo>
                  <a:pt x="147675" y="763579"/>
                </a:lnTo>
                <a:lnTo>
                  <a:pt x="128064" y="804049"/>
                </a:lnTo>
                <a:lnTo>
                  <a:pt x="109744" y="845248"/>
                </a:lnTo>
                <a:lnTo>
                  <a:pt x="92739" y="887151"/>
                </a:lnTo>
                <a:lnTo>
                  <a:pt x="77077" y="929732"/>
                </a:lnTo>
                <a:lnTo>
                  <a:pt x="62784" y="972968"/>
                </a:lnTo>
                <a:lnTo>
                  <a:pt x="49884" y="1016833"/>
                </a:lnTo>
                <a:lnTo>
                  <a:pt x="38405" y="1061301"/>
                </a:lnTo>
                <a:lnTo>
                  <a:pt x="28372" y="1106349"/>
                </a:lnTo>
                <a:lnTo>
                  <a:pt x="19811" y="1151951"/>
                </a:lnTo>
                <a:lnTo>
                  <a:pt x="12748" y="1198081"/>
                </a:lnTo>
                <a:lnTo>
                  <a:pt x="7210" y="1244715"/>
                </a:lnTo>
                <a:lnTo>
                  <a:pt x="3221" y="1291829"/>
                </a:lnTo>
                <a:lnTo>
                  <a:pt x="809" y="1339396"/>
                </a:lnTo>
                <a:lnTo>
                  <a:pt x="0" y="1387392"/>
                </a:lnTo>
                <a:lnTo>
                  <a:pt x="828" y="1435394"/>
                </a:lnTo>
                <a:lnTo>
                  <a:pt x="3296" y="1482979"/>
                </a:lnTo>
                <a:lnTo>
                  <a:pt x="7376" y="1530121"/>
                </a:lnTo>
                <a:lnTo>
                  <a:pt x="13039" y="1576794"/>
                </a:lnTo>
                <a:lnTo>
                  <a:pt x="20259" y="1622973"/>
                </a:lnTo>
                <a:lnTo>
                  <a:pt x="29007" y="1668632"/>
                </a:lnTo>
                <a:lnTo>
                  <a:pt x="39257" y="1713747"/>
                </a:lnTo>
                <a:lnTo>
                  <a:pt x="50980" y="1758290"/>
                </a:lnTo>
                <a:lnTo>
                  <a:pt x="64149" y="1802238"/>
                </a:lnTo>
                <a:lnTo>
                  <a:pt x="78736" y="1845564"/>
                </a:lnTo>
                <a:lnTo>
                  <a:pt x="94714" y="1888243"/>
                </a:lnTo>
                <a:lnTo>
                  <a:pt x="112056" y="1930249"/>
                </a:lnTo>
                <a:lnTo>
                  <a:pt x="130732" y="1971557"/>
                </a:lnTo>
                <a:lnTo>
                  <a:pt x="150717" y="2012141"/>
                </a:lnTo>
                <a:lnTo>
                  <a:pt x="171982" y="2051976"/>
                </a:lnTo>
                <a:lnTo>
                  <a:pt x="194499" y="2091036"/>
                </a:lnTo>
                <a:lnTo>
                  <a:pt x="218242" y="2129297"/>
                </a:lnTo>
                <a:lnTo>
                  <a:pt x="243182" y="2166731"/>
                </a:lnTo>
                <a:lnTo>
                  <a:pt x="269292" y="2203315"/>
                </a:lnTo>
                <a:lnTo>
                  <a:pt x="296544" y="2239021"/>
                </a:lnTo>
                <a:lnTo>
                  <a:pt x="324911" y="2273826"/>
                </a:lnTo>
                <a:lnTo>
                  <a:pt x="354365" y="2307703"/>
                </a:lnTo>
                <a:lnTo>
                  <a:pt x="384879" y="2340626"/>
                </a:lnTo>
                <a:lnTo>
                  <a:pt x="416424" y="2372571"/>
                </a:lnTo>
                <a:lnTo>
                  <a:pt x="448974" y="2403512"/>
                </a:lnTo>
                <a:lnTo>
                  <a:pt x="482500" y="2433423"/>
                </a:lnTo>
                <a:lnTo>
                  <a:pt x="516975" y="2462278"/>
                </a:lnTo>
                <a:lnTo>
                  <a:pt x="552372" y="2490053"/>
                </a:lnTo>
                <a:lnTo>
                  <a:pt x="588662" y="2516722"/>
                </a:lnTo>
                <a:lnTo>
                  <a:pt x="625819" y="2542259"/>
                </a:lnTo>
                <a:lnTo>
                  <a:pt x="663814" y="2566639"/>
                </a:lnTo>
                <a:lnTo>
                  <a:pt x="702621" y="2589836"/>
                </a:lnTo>
                <a:lnTo>
                  <a:pt x="742211" y="2611824"/>
                </a:lnTo>
                <a:lnTo>
                  <a:pt x="782556" y="2632579"/>
                </a:lnTo>
                <a:lnTo>
                  <a:pt x="823630" y="2652075"/>
                </a:lnTo>
                <a:lnTo>
                  <a:pt x="865404" y="2670286"/>
                </a:lnTo>
                <a:lnTo>
                  <a:pt x="907852" y="2687186"/>
                </a:lnTo>
                <a:lnTo>
                  <a:pt x="950945" y="2702751"/>
                </a:lnTo>
                <a:lnTo>
                  <a:pt x="994655" y="2716954"/>
                </a:lnTo>
                <a:lnTo>
                  <a:pt x="1038956" y="2729771"/>
                </a:lnTo>
                <a:lnTo>
                  <a:pt x="1083820" y="2741175"/>
                </a:lnTo>
                <a:lnTo>
                  <a:pt x="1129218" y="2751142"/>
                </a:lnTo>
                <a:lnTo>
                  <a:pt x="1175124" y="2759645"/>
                </a:lnTo>
                <a:lnTo>
                  <a:pt x="1221509" y="2766659"/>
                </a:lnTo>
                <a:lnTo>
                  <a:pt x="1268347" y="2772159"/>
                </a:lnTo>
                <a:lnTo>
                  <a:pt x="1315609" y="2776119"/>
                </a:lnTo>
                <a:lnTo>
                  <a:pt x="1363268" y="2778514"/>
                </a:lnTo>
                <a:lnTo>
                  <a:pt x="1411297" y="2779318"/>
                </a:lnTo>
                <a:lnTo>
                  <a:pt x="1459325" y="2778502"/>
                </a:lnTo>
                <a:lnTo>
                  <a:pt x="1506983" y="2776073"/>
                </a:lnTo>
                <a:lnTo>
                  <a:pt x="1554245" y="2772057"/>
                </a:lnTo>
                <a:lnTo>
                  <a:pt x="1601082" y="2766481"/>
                </a:lnTo>
                <a:lnTo>
                  <a:pt x="1647467" y="2759371"/>
                </a:lnTo>
                <a:lnTo>
                  <a:pt x="1693372" y="2750753"/>
                </a:lnTo>
                <a:lnTo>
                  <a:pt x="1738770" y="2740654"/>
                </a:lnTo>
                <a:lnTo>
                  <a:pt x="1783633" y="2729100"/>
                </a:lnTo>
                <a:lnTo>
                  <a:pt x="1827934" y="2716119"/>
                </a:lnTo>
                <a:lnTo>
                  <a:pt x="1871644" y="2701735"/>
                </a:lnTo>
                <a:lnTo>
                  <a:pt x="1914736" y="2685977"/>
                </a:lnTo>
                <a:lnTo>
                  <a:pt x="1957183" y="2668871"/>
                </a:lnTo>
                <a:lnTo>
                  <a:pt x="1998957" y="2650442"/>
                </a:lnTo>
                <a:lnTo>
                  <a:pt x="2040031" y="2630717"/>
                </a:lnTo>
                <a:lnTo>
                  <a:pt x="2080376" y="2609724"/>
                </a:lnTo>
                <a:lnTo>
                  <a:pt x="2119966" y="2587488"/>
                </a:lnTo>
                <a:lnTo>
                  <a:pt x="2158772" y="2564036"/>
                </a:lnTo>
                <a:lnTo>
                  <a:pt x="2196767" y="2539394"/>
                </a:lnTo>
                <a:lnTo>
                  <a:pt x="2233923" y="2513589"/>
                </a:lnTo>
                <a:lnTo>
                  <a:pt x="2270214" y="2486647"/>
                </a:lnTo>
                <a:lnTo>
                  <a:pt x="2305610" y="2458595"/>
                </a:lnTo>
                <a:lnTo>
                  <a:pt x="2340085" y="2429460"/>
                </a:lnTo>
                <a:lnTo>
                  <a:pt x="2373611" y="2399267"/>
                </a:lnTo>
                <a:lnTo>
                  <a:pt x="2406161" y="2368044"/>
                </a:lnTo>
                <a:lnTo>
                  <a:pt x="2437706" y="2335816"/>
                </a:lnTo>
                <a:lnTo>
                  <a:pt x="2468219" y="2302611"/>
                </a:lnTo>
                <a:lnTo>
                  <a:pt x="2497673" y="2268454"/>
                </a:lnTo>
                <a:lnTo>
                  <a:pt x="2526040" y="2233373"/>
                </a:lnTo>
                <a:lnTo>
                  <a:pt x="2553292" y="2197394"/>
                </a:lnTo>
                <a:lnTo>
                  <a:pt x="2579402" y="2160542"/>
                </a:lnTo>
                <a:lnTo>
                  <a:pt x="2604342" y="2122846"/>
                </a:lnTo>
                <a:lnTo>
                  <a:pt x="2628084" y="2084330"/>
                </a:lnTo>
                <a:lnTo>
                  <a:pt x="2650602" y="2045023"/>
                </a:lnTo>
                <a:lnTo>
                  <a:pt x="2671867" y="2004949"/>
                </a:lnTo>
                <a:lnTo>
                  <a:pt x="2691851" y="1964137"/>
                </a:lnTo>
                <a:lnTo>
                  <a:pt x="2710528" y="1922611"/>
                </a:lnTo>
                <a:lnTo>
                  <a:pt x="2727869" y="1880399"/>
                </a:lnTo>
                <a:lnTo>
                  <a:pt x="2743847" y="1837527"/>
                </a:lnTo>
                <a:lnTo>
                  <a:pt x="2758434" y="1794022"/>
                </a:lnTo>
                <a:lnTo>
                  <a:pt x="2771603" y="1749910"/>
                </a:lnTo>
                <a:lnTo>
                  <a:pt x="2783326" y="1705218"/>
                </a:lnTo>
                <a:lnTo>
                  <a:pt x="2793576" y="1659971"/>
                </a:lnTo>
                <a:lnTo>
                  <a:pt x="2802324" y="1614198"/>
                </a:lnTo>
                <a:lnTo>
                  <a:pt x="2809544" y="1567923"/>
                </a:lnTo>
                <a:lnTo>
                  <a:pt x="2815208" y="1521174"/>
                </a:lnTo>
                <a:lnTo>
                  <a:pt x="2819287" y="1473977"/>
                </a:lnTo>
                <a:lnTo>
                  <a:pt x="2821755" y="1426358"/>
                </a:lnTo>
                <a:lnTo>
                  <a:pt x="2822584" y="1378345"/>
                </a:lnTo>
                <a:lnTo>
                  <a:pt x="2822584" y="0"/>
                </a:lnTo>
                <a:close/>
              </a:path>
            </a:pathLst>
          </a:custGeom>
          <a:solidFill>
            <a:srgbClr val="FCFFFF">
              <a:alpha val="25000"/>
            </a:srgbClr>
          </a:solidFill>
        </p:spPr>
        <p:txBody>
          <a:bodyPr wrap="square" lIns="0" tIns="0" rIns="0" bIns="0" rtlCol="0" anchor="ctr"/>
          <a:lstStyle/>
          <a:p>
            <a:pPr algn="ctr">
              <a:lnSpc>
                <a:spcPct val="90000"/>
              </a:lnSpc>
            </a:pPr>
            <a:r>
              <a:rPr lang="en-US" sz="4800" b="1" dirty="0">
                <a:solidFill>
                  <a:schemeClr val="bg1"/>
                </a:solidFill>
              </a:rPr>
              <a:t>5</a:t>
            </a:r>
            <a:endParaRPr sz="4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954462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F4E7127-2746-47A9-B3D4-CEF0CCF90B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Line Editor: Arc Segments</a:t>
            </a:r>
          </a:p>
        </p:txBody>
      </p:sp>
      <p:pic>
        <p:nvPicPr>
          <p:cNvPr id="35843" name="Picture 6" descr="PlannedLinesArcs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03763" y="2030413"/>
            <a:ext cx="2513012" cy="2571750"/>
          </a:xfrm>
          <a:prstGeom prst="rect">
            <a:avLst/>
          </a:prstGeom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844" name="Picture 7" descr="PlannedLinesArcs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660358" y="2085975"/>
            <a:ext cx="2497138" cy="2516188"/>
          </a:xfrm>
          <a:prstGeom prst="rect">
            <a:avLst/>
          </a:prstGeom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7369175" y="2133601"/>
            <a:ext cx="3354972" cy="646113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eaLnBrk="1" hangingPunct="1">
              <a:lnSpc>
                <a:spcPct val="90000"/>
              </a:lnSpc>
              <a:buClr>
                <a:schemeClr val="tx1"/>
              </a:buClr>
              <a:defRPr/>
            </a:pPr>
            <a:r>
              <a:rPr lang="en-US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Enter inside (or outside) radius for a segment.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69175" y="3048000"/>
            <a:ext cx="4100930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Curved lines CANNOT be used when computing volume quantities.</a:t>
            </a:r>
          </a:p>
          <a:p>
            <a:pPr>
              <a:defRPr/>
            </a:pPr>
            <a:endParaRPr lang="en-US" sz="2000" dirty="0">
              <a:solidFill>
                <a:schemeClr val="tx1">
                  <a:lumMod val="50000"/>
                  <a:lumOff val="50000"/>
                </a:schemeClr>
              </a:solidFill>
              <a:latin typeface="+mj-lt"/>
            </a:endParaRPr>
          </a:p>
          <a:p>
            <a:pPr>
              <a:defRPr/>
            </a:pPr>
            <a:r>
              <a:rPr lang="en-US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If the arc is created on the wrong side, add a “-” to the radius to flip it to the other side!</a:t>
            </a:r>
          </a:p>
        </p:txBody>
      </p:sp>
      <p:sp>
        <p:nvSpPr>
          <p:cNvPr id="11" name="Right Arrow 10"/>
          <p:cNvSpPr/>
          <p:nvPr/>
        </p:nvSpPr>
        <p:spPr>
          <a:xfrm>
            <a:off x="3810001" y="2335214"/>
            <a:ext cx="1046163" cy="388937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cxnSp>
        <p:nvCxnSpPr>
          <p:cNvPr id="4" name="Straight Arrow Connector 3"/>
          <p:cNvCxnSpPr/>
          <p:nvPr/>
        </p:nvCxnSpPr>
        <p:spPr>
          <a:xfrm flipH="1" flipV="1">
            <a:off x="5159376" y="2505076"/>
            <a:ext cx="811213" cy="722313"/>
          </a:xfrm>
          <a:prstGeom prst="straightConnector1">
            <a:avLst/>
          </a:prstGeom>
          <a:ln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18246948"/>
      </p:ext>
    </p:extLst>
  </p:cSld>
  <p:clrMapOvr>
    <a:masterClrMapping/>
  </p:clrMapOvr>
  <p:transition spd="slow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9452FE91-E9BE-4A3A-B19D-1C7FEE669B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Offsets: Centerline</a:t>
            </a:r>
          </a:p>
        </p:txBody>
      </p:sp>
      <p:sp>
        <p:nvSpPr>
          <p:cNvPr id="14339" name="Rectangle 3"/>
          <p:cNvSpPr>
            <a:spLocks noGrp="1"/>
          </p:cNvSpPr>
          <p:nvPr>
            <p:ph type="body" sz="half" idx="4294967295"/>
          </p:nvPr>
        </p:nvSpPr>
        <p:spPr>
          <a:xfrm>
            <a:off x="945733" y="4298938"/>
            <a:ext cx="6746457" cy="1001712"/>
          </a:xfrm>
          <a:prstGeom prst="rect">
            <a:avLst/>
          </a:prstGeom>
        </p:spPr>
        <p:txBody>
          <a:bodyPr/>
          <a:lstStyle/>
          <a:p>
            <a:pPr eaLnBrk="1" hangingPunct="1">
              <a:lnSpc>
                <a:spcPct val="90000"/>
              </a:lnSpc>
              <a:buClr>
                <a:schemeClr val="tx1"/>
              </a:buClr>
            </a:pPr>
            <a:r>
              <a:rPr lang="en-US" altLang="en-U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Create your centerline, Select Offsets: Centerline, Generate perpendicular lines</a:t>
            </a:r>
            <a:r>
              <a:rPr lang="en-US" altLang="en-US" sz="18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4340" name="TextBox 8"/>
          <p:cNvSpPr txBox="1">
            <a:spLocks noChangeArrowheads="1"/>
          </p:cNvSpPr>
          <p:nvPr/>
        </p:nvSpPr>
        <p:spPr bwMode="auto">
          <a:xfrm>
            <a:off x="9513720" y="2806833"/>
            <a:ext cx="21336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r>
              <a:rPr lang="en-US" alt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Smart Corners, Centerline Offsets.</a:t>
            </a:r>
          </a:p>
        </p:txBody>
      </p:sp>
      <p:pic>
        <p:nvPicPr>
          <p:cNvPr id="14341" name="Picture 4" descr="PlannedLineCenterlineOffsets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22614" y="967770"/>
            <a:ext cx="1754187" cy="16192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2017 Line Editor Centerline Offsets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rcRect/>
          <a:stretch>
            <a:fillRect/>
          </a:stretch>
        </p:blipFill>
        <p:spPr bwMode="auto">
          <a:xfrm>
            <a:off x="544680" y="967770"/>
            <a:ext cx="7848600" cy="3200400"/>
          </a:xfrm>
          <a:prstGeom prst="rect">
            <a:avLst/>
          </a:prstGeom>
          <a:noFill/>
          <a:ln w="9525">
            <a:solidFill>
              <a:schemeClr val="tx1">
                <a:lumMod val="50000"/>
                <a:lumOff val="5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C:\2010 HYPACK Presentations\03 - Shell Editors\Pictures\2010 LINE EDITOR CL Offset Window.jpg">
            <a:extLst>
              <a:ext uri="{FF2B5EF4-FFF2-40B4-BE49-F238E27FC236}">
                <a16:creationId xmlns:a16="http://schemas.microsoft.com/office/drawing/2014/main" id="{5DC2C9BA-5A29-44C1-A87B-EF27CFE0C7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8710869" y="3610846"/>
            <a:ext cx="3272661" cy="1619250"/>
          </a:xfrm>
          <a:prstGeom prst="rect">
            <a:avLst/>
          </a:prstGeom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3E8FA541-3E97-4D86-B79E-9604FC4F3CEE}"/>
              </a:ext>
            </a:extLst>
          </p:cNvPr>
          <p:cNvSpPr/>
          <p:nvPr/>
        </p:nvSpPr>
        <p:spPr>
          <a:xfrm>
            <a:off x="10347199" y="4414859"/>
            <a:ext cx="962485" cy="245059"/>
          </a:xfrm>
          <a:prstGeom prst="rect">
            <a:avLst/>
          </a:prstGeom>
          <a:noFill/>
          <a:ln w="28575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645766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 fullScrn="1"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DDED3F35-7770-4011-AE68-C615365C38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Offsets:  Parallel Lines</a:t>
            </a:r>
          </a:p>
        </p:txBody>
      </p:sp>
      <p:sp>
        <p:nvSpPr>
          <p:cNvPr id="16387" name="Rectangle 3"/>
          <p:cNvSpPr>
            <a:spLocks noGrp="1"/>
          </p:cNvSpPr>
          <p:nvPr>
            <p:ph type="body" sz="half" idx="4294967295"/>
          </p:nvPr>
        </p:nvSpPr>
        <p:spPr>
          <a:xfrm>
            <a:off x="6470474" y="2035319"/>
            <a:ext cx="4684295" cy="2211387"/>
          </a:xfrm>
          <a:prstGeom prst="rect">
            <a:avLst/>
          </a:prstGeom>
        </p:spPr>
        <p:txBody>
          <a:bodyPr>
            <a:normAutofit/>
          </a:bodyPr>
          <a:lstStyle/>
          <a:p>
            <a:pPr eaLnBrk="1" hangingPunct="1">
              <a:buClr>
                <a:schemeClr val="tx1">
                  <a:lumMod val="65000"/>
                  <a:lumOff val="35000"/>
                </a:schemeClr>
              </a:buClr>
              <a:buFontTx/>
              <a:buChar char="•"/>
            </a:pPr>
            <a:r>
              <a:rPr lang="en-US" altLang="en-U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Enter your initial line.</a:t>
            </a:r>
          </a:p>
          <a:p>
            <a:pPr eaLnBrk="1" hangingPunct="1">
              <a:buClr>
                <a:schemeClr val="tx1">
                  <a:lumMod val="65000"/>
                  <a:lumOff val="35000"/>
                </a:schemeClr>
              </a:buClr>
              <a:buFontTx/>
              <a:buChar char="•"/>
            </a:pPr>
            <a:r>
              <a:rPr lang="en-US" altLang="en-U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Select Offsets: Parallel</a:t>
            </a:r>
          </a:p>
          <a:p>
            <a:pPr eaLnBrk="1" hangingPunct="1">
              <a:buClr>
                <a:schemeClr val="tx1">
                  <a:lumMod val="65000"/>
                  <a:lumOff val="35000"/>
                </a:schemeClr>
              </a:buClr>
              <a:buFontTx/>
              <a:buChar char="•"/>
            </a:pPr>
            <a:r>
              <a:rPr lang="en-US" altLang="en-U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Generate your parallel lines.</a:t>
            </a:r>
          </a:p>
          <a:p>
            <a:pPr eaLnBrk="1" hangingPunct="1">
              <a:buClr>
                <a:schemeClr val="tx1">
                  <a:lumMod val="65000"/>
                  <a:lumOff val="35000"/>
                </a:schemeClr>
              </a:buClr>
              <a:buFontTx/>
              <a:buChar char="•"/>
            </a:pPr>
            <a:r>
              <a:rPr lang="en-US" altLang="en-U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You can now stagger the offsets:</a:t>
            </a:r>
          </a:p>
          <a:p>
            <a:pPr marL="457200" lvl="1" indent="0">
              <a:buClr>
                <a:schemeClr val="tx1">
                  <a:lumMod val="65000"/>
                  <a:lumOff val="35000"/>
                </a:schemeClr>
              </a:buClr>
            </a:pPr>
            <a:r>
              <a:rPr lang="en-US" altLang="en-U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50m, 100m, 50m, 100m, etc.</a:t>
            </a:r>
          </a:p>
        </p:txBody>
      </p:sp>
      <p:pic>
        <p:nvPicPr>
          <p:cNvPr id="39940" name="Picture 4" descr="PlannedLinesParallelOffsets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41031" y="1099665"/>
            <a:ext cx="4949295" cy="4082696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013219" y="5310209"/>
            <a:ext cx="8509000" cy="3698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For Parallel Offsets, lines are renumbered North to South and West to East.</a:t>
            </a:r>
          </a:p>
        </p:txBody>
      </p:sp>
    </p:spTree>
    <p:extLst>
      <p:ext uri="{BB962C8B-B14F-4D97-AF65-F5344CB8AC3E}">
        <p14:creationId xmlns:p14="http://schemas.microsoft.com/office/powerpoint/2010/main" val="836717662"/>
      </p:ext>
    </p:extLst>
  </p:cSld>
  <p:clrMapOvr>
    <a:masterClrMapping/>
  </p:clrMapOvr>
  <p:transition spd="slow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0673" y="4315252"/>
            <a:ext cx="1746250" cy="1981200"/>
          </a:xfrm>
          <a:prstGeom prst="rect">
            <a:avLst/>
          </a:prstGeom>
          <a:noFill/>
          <a:ln w="1905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34F0BE8-A77B-462D-80C5-271941B3C7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Offsets:  Other Offset Patterns</a:t>
            </a:r>
          </a:p>
        </p:txBody>
      </p:sp>
      <p:sp>
        <p:nvSpPr>
          <p:cNvPr id="18436" name="Text Placeholder 7"/>
          <p:cNvSpPr>
            <a:spLocks noGrp="1"/>
          </p:cNvSpPr>
          <p:nvPr>
            <p:ph type="body" sz="half" idx="4294967295"/>
          </p:nvPr>
        </p:nvSpPr>
        <p:spPr>
          <a:xfrm>
            <a:off x="1417382" y="3855522"/>
            <a:ext cx="2209800" cy="381000"/>
          </a:xfrm>
          <a:prstGeom prst="rect">
            <a:avLst/>
          </a:prstGeom>
        </p:spPr>
        <p:txBody>
          <a:bodyPr/>
          <a:lstStyle/>
          <a:p>
            <a:pPr eaLnBrk="1" hangingPunct="1"/>
            <a:r>
              <a:rPr lang="en-US" altLang="en-US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Arial" panose="020B0604020202020204" pitchFamily="34" charset="0"/>
              </a:rPr>
              <a:t>Search Pattern</a:t>
            </a:r>
          </a:p>
        </p:txBody>
      </p:sp>
      <p:pic>
        <p:nvPicPr>
          <p:cNvPr id="18437" name="Picture 4" descr="PlannedLinesSearchOffset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4982" y="999095"/>
            <a:ext cx="2514600" cy="2778125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38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5515" y="999094"/>
            <a:ext cx="2895600" cy="278765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 Placeholder 7"/>
          <p:cNvSpPr txBox="1">
            <a:spLocks/>
          </p:cNvSpPr>
          <p:nvPr/>
        </p:nvSpPr>
        <p:spPr bwMode="auto">
          <a:xfrm>
            <a:off x="4661739" y="3934252"/>
            <a:ext cx="18288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defRPr/>
            </a:pPr>
            <a:r>
              <a:rPr lang="en-US" kern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Radial</a:t>
            </a:r>
          </a:p>
        </p:txBody>
      </p:sp>
      <p:pic>
        <p:nvPicPr>
          <p:cNvPr id="18440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7048" y="1423917"/>
            <a:ext cx="2913500" cy="1928479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 Placeholder 7"/>
          <p:cNvSpPr txBox="1">
            <a:spLocks/>
          </p:cNvSpPr>
          <p:nvPr/>
        </p:nvSpPr>
        <p:spPr bwMode="auto">
          <a:xfrm>
            <a:off x="7745506" y="3429000"/>
            <a:ext cx="18288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defRPr/>
            </a:pPr>
            <a:r>
              <a:rPr lang="en-US" kern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Stair step</a:t>
            </a:r>
          </a:p>
        </p:txBody>
      </p:sp>
      <p:sp>
        <p:nvSpPr>
          <p:cNvPr id="18442" name="TextBox 12"/>
          <p:cNvSpPr txBox="1">
            <a:spLocks noChangeArrowheads="1"/>
          </p:cNvSpPr>
          <p:nvPr/>
        </p:nvSpPr>
        <p:spPr bwMode="auto">
          <a:xfrm>
            <a:off x="858416" y="4889613"/>
            <a:ext cx="6401898" cy="646331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r>
              <a:rPr lang="en-US" alt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Arial" panose="020B0604020202020204" pitchFamily="34" charset="0"/>
              </a:rPr>
              <a:t>You can ‘Undo’ an offset pattern by clicking on the “Line – Undo Offsets” menu item in the Line Editor.</a:t>
            </a:r>
          </a:p>
        </p:txBody>
      </p:sp>
    </p:spTree>
    <p:extLst>
      <p:ext uri="{BB962C8B-B14F-4D97-AF65-F5344CB8AC3E}">
        <p14:creationId xmlns:p14="http://schemas.microsoft.com/office/powerpoint/2010/main" val="2933726954"/>
      </p:ext>
    </p:extLst>
  </p:cSld>
  <p:clrMapOvr>
    <a:masterClrMapping/>
  </p:clrMapOvr>
  <p:transition spd="slow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EF380B-C80B-4EEE-A16F-9A2CB4E4DF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Adding a Prefix and Postfix to Line Names</a:t>
            </a:r>
          </a:p>
        </p:txBody>
      </p:sp>
      <p:pic>
        <p:nvPicPr>
          <p:cNvPr id="43011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69026" y="1099665"/>
            <a:ext cx="5181600" cy="4005262"/>
          </a:xfrm>
          <a:prstGeom prst="rect">
            <a:avLst/>
          </a:prstGeom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012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85669" y="1082203"/>
            <a:ext cx="3048000" cy="4022725"/>
          </a:xfrm>
          <a:prstGeom prst="rect">
            <a:avLst/>
          </a:prstGeom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2362200" y="5129466"/>
            <a:ext cx="7467600" cy="646331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You can add both a Prefix and a Suffix to the Line Names.  </a:t>
            </a:r>
          </a:p>
          <a:p>
            <a:pPr>
              <a:defRPr/>
            </a:pP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Go to the “Line” menu and click on the bottom two items.</a:t>
            </a:r>
          </a:p>
        </p:txBody>
      </p:sp>
    </p:spTree>
    <p:extLst>
      <p:ext uri="{BB962C8B-B14F-4D97-AF65-F5344CB8AC3E}">
        <p14:creationId xmlns:p14="http://schemas.microsoft.com/office/powerpoint/2010/main" val="1370575064"/>
      </p:ext>
    </p:extLst>
  </p:cSld>
  <p:clrMapOvr>
    <a:masterClrMapping/>
  </p:clrMapOvr>
  <p:transition spd="slow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3FD9BB-9D32-4388-BE74-517575AEF4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LINE EDITOR:  Other Options</a:t>
            </a:r>
          </a:p>
        </p:txBody>
      </p:sp>
      <p:pic>
        <p:nvPicPr>
          <p:cNvPr id="44035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0568" y="934796"/>
            <a:ext cx="3401044" cy="3128426"/>
          </a:xfrm>
          <a:prstGeom prst="rect">
            <a:avLst/>
          </a:prstGeom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610568" y="4140067"/>
            <a:ext cx="4371354" cy="1200329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Right-click on a line name and you can “Rename”, “Reverse the Order”, “Delete Lines”, or “Add Lines Between Two Selections”.</a:t>
            </a:r>
          </a:p>
        </p:txBody>
      </p:sp>
      <p:pic>
        <p:nvPicPr>
          <p:cNvPr id="44037" name="Picture 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38185" y="923925"/>
            <a:ext cx="5953877" cy="2939738"/>
          </a:xfrm>
          <a:prstGeom prst="rect">
            <a:avLst/>
          </a:prstGeom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5422900" y="4063222"/>
            <a:ext cx="4876800" cy="92392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In the Offsets, you can also extend your lines, or reduce your lines.  Go to the “Extend Lines” tab.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533650" y="5263551"/>
            <a:ext cx="7124700" cy="646112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Extend Lines now adjusts any channel template information by the adjustment distances.</a:t>
            </a:r>
          </a:p>
        </p:txBody>
      </p:sp>
      <p:sp>
        <p:nvSpPr>
          <p:cNvPr id="3" name="Up Arrow 2"/>
          <p:cNvSpPr/>
          <p:nvPr/>
        </p:nvSpPr>
        <p:spPr>
          <a:xfrm>
            <a:off x="8851232" y="1581006"/>
            <a:ext cx="457200" cy="609600"/>
          </a:xfrm>
          <a:prstGeom prst="up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9821491"/>
      </p:ext>
    </p:extLst>
  </p:cSld>
  <p:clrMapOvr>
    <a:masterClrMapping/>
  </p:clrMapOvr>
  <p:transition spd="slow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TARGET EDITOR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fld id="{50F2F8E5-1108-0A46-83A0-852BF6A1A522}" type="slidenum">
              <a:rPr lang="en-US" smtClean="0"/>
              <a:pPr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727973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DD47D3-196E-4FEC-87AE-BD21D9E655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are Targets?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9FBE8CCB-AFFE-40AE-AB83-34B0117E16B3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1566724" y="834815"/>
            <a:ext cx="9058551" cy="4691063"/>
          </a:xfrm>
        </p:spPr>
        <p:txBody>
          <a:bodyPr>
            <a:normAutofit lnSpcReduction="10000"/>
          </a:bodyPr>
          <a:lstStyle/>
          <a:p>
            <a:pPr>
              <a:defRPr/>
            </a:pPr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Targets mark a point of interest</a:t>
            </a:r>
          </a:p>
          <a:p>
            <a:pPr>
              <a:defRPr/>
            </a:pPr>
            <a:endParaRPr 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>
              <a:defRPr/>
            </a:pP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Each HYPACK project maintains a target database. Targets can be created in:</a:t>
            </a:r>
          </a:p>
          <a:p>
            <a:pPr marL="342900" indent="-342900">
              <a:buFont typeface="Arial" pitchFamily="34" charset="0"/>
              <a:buChar char="•"/>
              <a:defRPr/>
            </a:pP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Target Editor</a:t>
            </a:r>
          </a:p>
          <a:p>
            <a:pPr marL="342900" indent="-342900">
              <a:buFont typeface="Arial" pitchFamily="34" charset="0"/>
              <a:buChar char="•"/>
              <a:defRPr/>
            </a:pP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HYPACK SURVEY (F5 or Double Click)</a:t>
            </a:r>
          </a:p>
          <a:p>
            <a:pPr marL="342900" indent="-342900">
              <a:buFont typeface="Arial" pitchFamily="34" charset="0"/>
              <a:buChar char="•"/>
              <a:defRPr/>
            </a:pP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HYSWEEP SURVEY (Double Click)</a:t>
            </a:r>
          </a:p>
          <a:p>
            <a:pPr marL="342900" indent="-342900">
              <a:buFont typeface="Arial" pitchFamily="34" charset="0"/>
              <a:buChar char="•"/>
              <a:defRPr/>
            </a:pP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SIDESCAN SURVEY (Double Click)</a:t>
            </a:r>
          </a:p>
          <a:p>
            <a:pPr marL="342900" indent="-342900">
              <a:buFont typeface="Arial" pitchFamily="34" charset="0"/>
              <a:buChar char="•"/>
              <a:defRPr/>
            </a:pP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SINGLE BEAM EDITOR  (SBMAX)</a:t>
            </a:r>
          </a:p>
          <a:p>
            <a:pPr marL="342900" indent="-342900">
              <a:buFont typeface="Arial" pitchFamily="34" charset="0"/>
              <a:buChar char="•"/>
              <a:defRPr/>
            </a:pP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MULTIBEAM EDITOR  (MBMAX)</a:t>
            </a:r>
          </a:p>
          <a:p>
            <a:pPr marL="342900" indent="-342900">
              <a:buFont typeface="Arial" pitchFamily="34" charset="0"/>
              <a:buChar char="•"/>
              <a:defRPr/>
            </a:pP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SIDE SCAN MOSAICKING (HYSCAN)</a:t>
            </a:r>
          </a:p>
          <a:p>
            <a:pPr marL="342900" indent="-342900">
              <a:buFont typeface="Arial" pitchFamily="34" charset="0"/>
              <a:buChar char="•"/>
              <a:defRPr/>
            </a:pP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MAGNETOMETER EDITOR (MAGEDIT)</a:t>
            </a:r>
          </a:p>
          <a:p>
            <a:pPr marL="342900" indent="-342900">
              <a:buFont typeface="Arial" pitchFamily="34" charset="0"/>
              <a:buChar char="•"/>
              <a:defRPr/>
            </a:pP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SUB-BOTTOM PROCESSING</a:t>
            </a:r>
          </a:p>
        </p:txBody>
      </p:sp>
      <p:sp>
        <p:nvSpPr>
          <p:cNvPr id="35844" name="Slide Number Placeholder 2"/>
          <p:cNvSpPr>
            <a:spLocks noGrp="1"/>
          </p:cNvSpPr>
          <p:nvPr>
            <p:ph type="sldNum" sz="quarter" idx="4294967295"/>
          </p:nvPr>
        </p:nvSpPr>
        <p:spPr bwMode="auto">
          <a:xfrm>
            <a:off x="0" y="6403975"/>
            <a:ext cx="714375" cy="454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Garamond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9pPr>
          </a:lstStyle>
          <a:p>
            <a:endParaRPr lang="en-US" altLang="en-US" dirty="0">
              <a:latin typeface="Arial" pitchFamily="34" charset="0"/>
            </a:endParaRPr>
          </a:p>
          <a:p>
            <a:endParaRPr lang="en-US" altLang="en-US" dirty="0">
              <a:latin typeface="Arial" pitchFamily="34" charset="0"/>
            </a:endParaRPr>
          </a:p>
        </p:txBody>
      </p:sp>
      <p:pic>
        <p:nvPicPr>
          <p:cNvPr id="35845" name="Picture 4"/>
          <p:cNvPicPr>
            <a:picLocks noGrp="1" noChangeAspect="1" noChangeArrowheads="1"/>
          </p:cNvPicPr>
          <p:nvPr>
            <p:ph type="pic" sz="quarter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512" b="16512"/>
          <a:stretch>
            <a:fillRect/>
          </a:stretch>
        </p:blipFill>
        <p:spPr>
          <a:xfrm>
            <a:off x="7620000" y="1600200"/>
            <a:ext cx="4572000" cy="37782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0167439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71EFA5D4-708D-4B49-A5BC-9F2EC164C5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4393" y="1792948"/>
            <a:ext cx="4124901" cy="314368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7CEE66C-272F-471F-B194-2651D98D84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Many display options in SHELL &amp; Survey</a:t>
            </a:r>
          </a:p>
        </p:txBody>
      </p:sp>
      <p:sp>
        <p:nvSpPr>
          <p:cNvPr id="36867" name="Slide Number Placeholder 2"/>
          <p:cNvSpPr>
            <a:spLocks noGrp="1"/>
          </p:cNvSpPr>
          <p:nvPr>
            <p:ph type="sldNum" sz="quarter" idx="4294967295"/>
          </p:nvPr>
        </p:nvSpPr>
        <p:spPr bwMode="auto">
          <a:xfrm>
            <a:off x="0" y="6403975"/>
            <a:ext cx="714375" cy="454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Garamond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9pPr>
          </a:lstStyle>
          <a:p>
            <a:fld id="{DD856315-BF60-4D06-91FF-E284538FFDB1}" type="slidenum">
              <a:rPr lang="en-US" altLang="en-US">
                <a:latin typeface="Arial" pitchFamily="34" charset="0"/>
              </a:rPr>
              <a:pPr/>
              <a:t>28</a:t>
            </a:fld>
            <a:endParaRPr lang="en-US" altLang="en-US">
              <a:latin typeface="Arial" pitchFamily="34" charset="0"/>
            </a:endParaRPr>
          </a:p>
        </p:txBody>
      </p:sp>
      <p:pic>
        <p:nvPicPr>
          <p:cNvPr id="3686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0000" y="1302247"/>
            <a:ext cx="1828800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7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3525" y="4253409"/>
            <a:ext cx="1371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71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18038" y="2953248"/>
            <a:ext cx="1638300" cy="2562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72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1751" y="2670672"/>
            <a:ext cx="733425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73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0813" y="683123"/>
            <a:ext cx="1581150" cy="1533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74" name="Picture 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8464" y="3988298"/>
            <a:ext cx="542925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75" name="Picture 9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2401" y="3573959"/>
            <a:ext cx="1247775" cy="102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76" name="Picture 10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7688" y="3459659"/>
            <a:ext cx="6477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878" name="TextBox 3"/>
          <p:cNvSpPr txBox="1">
            <a:spLocks noChangeArrowheads="1"/>
          </p:cNvSpPr>
          <p:nvPr/>
        </p:nvSpPr>
        <p:spPr bwMode="auto">
          <a:xfrm>
            <a:off x="736022" y="4863005"/>
            <a:ext cx="4852454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aramond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9pPr>
          </a:lstStyle>
          <a:p>
            <a:r>
              <a:rPr lang="en-US" altLang="en-US" dirty="0"/>
              <a:t>Or F9 Settings Menu. </a:t>
            </a:r>
          </a:p>
          <a:p>
            <a:r>
              <a:rPr lang="en-US" altLang="en-US" dirty="0"/>
              <a:t>Further target display options such as symbols can be found within the target editor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8F44787D-228E-4990-AD16-8E14E5C6951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40694" y="642795"/>
            <a:ext cx="1867161" cy="514422"/>
          </a:xfrm>
          <a:prstGeom prst="rect">
            <a:avLst/>
          </a:prstGeom>
        </p:spPr>
      </p:pic>
      <p:cxnSp>
        <p:nvCxnSpPr>
          <p:cNvPr id="16" name="Connector: Elbow 15">
            <a:extLst>
              <a:ext uri="{FF2B5EF4-FFF2-40B4-BE49-F238E27FC236}">
                <a16:creationId xmlns:a16="http://schemas.microsoft.com/office/drawing/2014/main" id="{C9456866-7BD7-4557-B31C-5ACA8F136C49}"/>
              </a:ext>
            </a:extLst>
          </p:cNvPr>
          <p:cNvCxnSpPr>
            <a:cxnSpLocks/>
            <a:stCxn id="15" idx="2"/>
          </p:cNvCxnSpPr>
          <p:nvPr/>
        </p:nvCxnSpPr>
        <p:spPr>
          <a:xfrm rot="16200000" flipH="1">
            <a:off x="1900230" y="431261"/>
            <a:ext cx="730817" cy="2182727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6868" name="Picture 2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36450" y="4386160"/>
            <a:ext cx="1343025" cy="1400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6728771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87E1D8-767E-481C-956C-45CFE937F7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Adding Targets:  Cursor Mode</a:t>
            </a:r>
          </a:p>
        </p:txBody>
      </p:sp>
      <p:sp>
        <p:nvSpPr>
          <p:cNvPr id="37891" name="Content Placeholder 2"/>
          <p:cNvSpPr>
            <a:spLocks noGrp="1"/>
          </p:cNvSpPr>
          <p:nvPr>
            <p:ph idx="4294967295"/>
          </p:nvPr>
        </p:nvSpPr>
        <p:spPr>
          <a:xfrm>
            <a:off x="3475890" y="1247192"/>
            <a:ext cx="7336489" cy="1752600"/>
          </a:xfrm>
        </p:spPr>
        <p:txBody>
          <a:bodyPr/>
          <a:lstStyle/>
          <a:p>
            <a:r>
              <a:rPr lang="en-US" alt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Use the Icon on the Shell screen for Targets, and double click in the map area.  </a:t>
            </a:r>
          </a:p>
          <a:p>
            <a:r>
              <a:rPr lang="en-US" alt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Targets are listed under Targets – Shell.</a:t>
            </a:r>
          </a:p>
          <a:p>
            <a:r>
              <a:rPr lang="en-US" alt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Name, adjust, add symbol as required</a:t>
            </a:r>
          </a:p>
        </p:txBody>
      </p:sp>
      <p:pic>
        <p:nvPicPr>
          <p:cNvPr id="3789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600" y="1042988"/>
            <a:ext cx="1524000" cy="2614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3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9880" y="3148250"/>
            <a:ext cx="4146383" cy="28171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4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3030" y="3113669"/>
            <a:ext cx="3689349" cy="28517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3C4F04F-1D57-445E-9A44-946E339C0D8E}"/>
              </a:ext>
            </a:extLst>
          </p:cNvPr>
          <p:cNvSpPr txBox="1"/>
          <p:nvPr/>
        </p:nvSpPr>
        <p:spPr>
          <a:xfrm>
            <a:off x="879532" y="3657600"/>
            <a:ext cx="123813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*found in screen tools to right of map window</a:t>
            </a:r>
          </a:p>
        </p:txBody>
      </p:sp>
    </p:spTree>
    <p:extLst>
      <p:ext uri="{BB962C8B-B14F-4D97-AF65-F5344CB8AC3E}">
        <p14:creationId xmlns:p14="http://schemas.microsoft.com/office/powerpoint/2010/main" val="1541633643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Understanding HYPACK Project Structure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428710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41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6864" y="2272141"/>
            <a:ext cx="5229901" cy="356181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B13BA63-9850-44A5-A369-361B22C646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Assigning S-57 Symbols to Targets</a:t>
            </a:r>
          </a:p>
        </p:txBody>
      </p:sp>
      <p:sp>
        <p:nvSpPr>
          <p:cNvPr id="39939" name="Content Placeholder 2"/>
          <p:cNvSpPr>
            <a:spLocks noGrp="1"/>
          </p:cNvSpPr>
          <p:nvPr>
            <p:ph idx="4294967295"/>
          </p:nvPr>
        </p:nvSpPr>
        <p:spPr>
          <a:xfrm>
            <a:off x="612031" y="4644604"/>
            <a:ext cx="8424862" cy="957263"/>
          </a:xfrm>
        </p:spPr>
        <p:txBody>
          <a:bodyPr/>
          <a:lstStyle/>
          <a:p>
            <a:r>
              <a:rPr lang="en-US" alt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In the target editor, Select S-57 Symbol. </a:t>
            </a:r>
          </a:p>
          <a:p>
            <a:r>
              <a:rPr lang="en-US" alt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Target will now display with selected symbol</a:t>
            </a:r>
          </a:p>
        </p:txBody>
      </p:sp>
      <p:pic>
        <p:nvPicPr>
          <p:cNvPr id="3994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9798" y="800643"/>
            <a:ext cx="6251628" cy="373929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12483528"/>
      </p:ext>
    </p:extLst>
  </p:cSld>
  <p:clrMapOvr>
    <a:masterClrMapping/>
  </p:clrMapOvr>
  <p:transition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73BFA5-B268-41F4-A121-4A65E3860F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Importing Targets from TXT Files</a:t>
            </a:r>
          </a:p>
        </p:txBody>
      </p:sp>
      <p:sp>
        <p:nvSpPr>
          <p:cNvPr id="41987" name="Content Placeholder 2"/>
          <p:cNvSpPr>
            <a:spLocks noGrp="1"/>
          </p:cNvSpPr>
          <p:nvPr>
            <p:ph idx="4294967295"/>
          </p:nvPr>
        </p:nvSpPr>
        <p:spPr>
          <a:xfrm>
            <a:off x="561474" y="1035957"/>
            <a:ext cx="10090975" cy="1219200"/>
          </a:xfrm>
        </p:spPr>
        <p:txBody>
          <a:bodyPr/>
          <a:lstStyle/>
          <a:p>
            <a:r>
              <a:rPr lang="en-US" altLang="en-US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Text (TXT) files can be imported into the Target Editor.</a:t>
            </a:r>
          </a:p>
          <a:p>
            <a:r>
              <a:rPr lang="en-US" altLang="en-US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Under the Target -&gt; select Import Targets </a:t>
            </a:r>
          </a:p>
          <a:p>
            <a:r>
              <a:rPr lang="en-US" altLang="en-US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Select delimiter and order for data fields</a:t>
            </a:r>
          </a:p>
        </p:txBody>
      </p:sp>
      <p:pic>
        <p:nvPicPr>
          <p:cNvPr id="41988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6048" y="2743200"/>
            <a:ext cx="2951782" cy="21237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89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7607" y="1483895"/>
            <a:ext cx="5527311" cy="43381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5490850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309E8B-6953-4A9F-8B69-4ACD5ABEA3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Target Editor – Details View</a:t>
            </a:r>
          </a:p>
        </p:txBody>
      </p:sp>
      <p:sp>
        <p:nvSpPr>
          <p:cNvPr id="43012" name="Slide Number Placeholder 2"/>
          <p:cNvSpPr>
            <a:spLocks noGrp="1"/>
          </p:cNvSpPr>
          <p:nvPr>
            <p:ph type="sldNum" sz="quarter" idx="4294967295"/>
          </p:nvPr>
        </p:nvSpPr>
        <p:spPr bwMode="auto">
          <a:xfrm>
            <a:off x="0" y="6403975"/>
            <a:ext cx="714375" cy="454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Garamond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9pPr>
          </a:lstStyle>
          <a:p>
            <a:fld id="{19D74891-1DA7-4264-A83F-B4B27650B18F}" type="slidenum">
              <a:rPr lang="en-US" altLang="en-US">
                <a:latin typeface="Arial" pitchFamily="34" charset="0"/>
              </a:rPr>
              <a:pPr/>
              <a:t>32</a:t>
            </a:fld>
            <a:endParaRPr lang="en-US" altLang="en-US">
              <a:latin typeface="Arial" pitchFamily="34" charset="0"/>
            </a:endParaRPr>
          </a:p>
        </p:txBody>
      </p:sp>
      <p:pic>
        <p:nvPicPr>
          <p:cNvPr id="43013" name="Picture 1"/>
          <p:cNvPicPr>
            <a:picLocks noGrp="1" noChangeAspect="1" noChangeArrowheads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9330"/>
          <a:stretch>
            <a:fillRect/>
          </a:stretch>
        </p:blipFill>
        <p:spPr>
          <a:xfrm>
            <a:off x="0" y="1676400"/>
            <a:ext cx="4572000" cy="4495800"/>
          </a:xfrm>
          <a:noFill/>
        </p:spPr>
      </p:pic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B565CA6-14EF-48E1-9295-6E50020E9A11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6766003" y="983204"/>
            <a:ext cx="4572000" cy="4691063"/>
          </a:xfrm>
        </p:spPr>
        <p:txBody>
          <a:bodyPr/>
          <a:lstStyle/>
          <a:p>
            <a:pPr>
              <a:defRPr/>
            </a:pP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Manage database</a:t>
            </a:r>
          </a:p>
          <a:p>
            <a:pPr marL="342900" indent="-342900">
              <a:buFont typeface="Arial" pitchFamily="34" charset="0"/>
              <a:buChar char="•"/>
              <a:defRPr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Add metadata</a:t>
            </a:r>
          </a:p>
          <a:p>
            <a:pPr marL="342900" indent="-342900">
              <a:buFont typeface="Arial" pitchFamily="34" charset="0"/>
              <a:buChar char="•"/>
              <a:defRPr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Import  / Export</a:t>
            </a:r>
          </a:p>
          <a:p>
            <a:pPr marL="342900" indent="-342900">
              <a:buFont typeface="Arial" pitchFamily="34" charset="0"/>
              <a:buChar char="•"/>
              <a:defRPr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Generate Reports</a:t>
            </a:r>
          </a:p>
          <a:p>
            <a:pPr marL="342900" indent="-342900">
              <a:buFont typeface="Arial" pitchFamily="34" charset="0"/>
              <a:buChar char="•"/>
              <a:defRPr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Change Display Options</a:t>
            </a:r>
          </a:p>
          <a:p>
            <a:pPr>
              <a:defRPr/>
            </a:pPr>
            <a:endParaRPr 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>
              <a:defRPr/>
            </a:pP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Group Targets</a:t>
            </a:r>
          </a:p>
          <a:p>
            <a:pPr marL="342900" indent="-342900">
              <a:buFont typeface="Arial" pitchFamily="34" charset="0"/>
              <a:buChar char="•"/>
              <a:defRPr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By Name</a:t>
            </a:r>
          </a:p>
          <a:p>
            <a:pPr marL="342900" indent="-342900">
              <a:buFont typeface="Arial" pitchFamily="34" charset="0"/>
              <a:buChar char="•"/>
              <a:defRPr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By Date</a:t>
            </a:r>
          </a:p>
          <a:p>
            <a:pPr marL="342900" indent="-342900">
              <a:buFont typeface="Arial" pitchFamily="34" charset="0"/>
              <a:buChar char="•"/>
              <a:defRPr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By Survey Line</a:t>
            </a:r>
          </a:p>
          <a:p>
            <a:pPr marL="342900" indent="-342900">
              <a:buFont typeface="Arial" pitchFamily="34" charset="0"/>
              <a:buChar char="•"/>
              <a:defRPr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By Data Source </a:t>
            </a:r>
          </a:p>
          <a:p>
            <a:pPr marL="342900" indent="-342900">
              <a:buFont typeface="Arial" pitchFamily="34" charset="0"/>
              <a:buChar char="•"/>
              <a:defRPr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Custom Groups</a:t>
            </a:r>
          </a:p>
          <a:p>
            <a:pPr marL="342900" indent="-342900">
              <a:buFont typeface="Arial" pitchFamily="34" charset="0"/>
              <a:buChar char="•"/>
              <a:defRPr/>
            </a:pPr>
            <a:endParaRPr lang="en-US" sz="2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6" name="Picture 1">
            <a:extLst>
              <a:ext uri="{FF2B5EF4-FFF2-40B4-BE49-F238E27FC236}">
                <a16:creationId xmlns:a16="http://schemas.microsoft.com/office/drawing/2014/main" id="{09E4DC02-98FA-46E9-AF25-67796D200B3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7" t="1" r="29329" b="1568"/>
          <a:stretch/>
        </p:blipFill>
        <p:spPr>
          <a:xfrm>
            <a:off x="601580" y="786063"/>
            <a:ext cx="5157535" cy="5085347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6173644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1C8F84-0BE7-4AA0-9E3E-4348ADAAAD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Extensive Metadata Capture</a:t>
            </a:r>
          </a:p>
        </p:txBody>
      </p:sp>
      <p:sp>
        <p:nvSpPr>
          <p:cNvPr id="44037" name="Slide Number Placeholder 4"/>
          <p:cNvSpPr>
            <a:spLocks noGrp="1"/>
          </p:cNvSpPr>
          <p:nvPr>
            <p:ph type="sldNum" sz="quarter" idx="4294967295"/>
          </p:nvPr>
        </p:nvSpPr>
        <p:spPr bwMode="auto">
          <a:xfrm>
            <a:off x="0" y="6403975"/>
            <a:ext cx="714375" cy="454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Garamond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9pPr>
          </a:lstStyle>
          <a:p>
            <a:fld id="{9FA4CA81-F790-44B6-B597-84B259B8F702}" type="slidenum">
              <a:rPr lang="en-US" altLang="en-US">
                <a:latin typeface="Arial" pitchFamily="34" charset="0"/>
              </a:rPr>
              <a:pPr/>
              <a:t>33</a:t>
            </a:fld>
            <a:endParaRPr lang="en-US" altLang="en-US">
              <a:latin typeface="Arial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2D21DE-FCE0-4A1B-B6C2-20B86F082B52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1071731" y="1600200"/>
            <a:ext cx="4691063" cy="4081463"/>
          </a:xfrm>
        </p:spPr>
        <p:txBody>
          <a:bodyPr numCol="3">
            <a:normAutofit fontScale="92500" lnSpcReduction="10000"/>
          </a:bodyPr>
          <a:lstStyle/>
          <a:p>
            <a:pPr marL="171450" indent="-171450" fontAlgn="auto">
              <a:spcBef>
                <a:spcPts val="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/>
            </a:pP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Name</a:t>
            </a:r>
          </a:p>
          <a:p>
            <a:pPr marL="171450" indent="-171450" fontAlgn="auto">
              <a:spcBef>
                <a:spcPts val="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/>
            </a:pP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X</a:t>
            </a:r>
          </a:p>
          <a:p>
            <a:pPr marL="171450" indent="-171450" fontAlgn="auto">
              <a:spcBef>
                <a:spcPts val="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/>
            </a:pP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Y</a:t>
            </a:r>
          </a:p>
          <a:p>
            <a:pPr marL="171450" indent="-171450" fontAlgn="auto">
              <a:spcBef>
                <a:spcPts val="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/>
            </a:pP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Latitude</a:t>
            </a:r>
          </a:p>
          <a:p>
            <a:pPr marL="171450" indent="-171450" fontAlgn="auto">
              <a:spcBef>
                <a:spcPts val="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/>
            </a:pP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Longitude</a:t>
            </a:r>
          </a:p>
          <a:p>
            <a:pPr marL="171450" indent="-171450" fontAlgn="auto">
              <a:spcBef>
                <a:spcPts val="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/>
            </a:pP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Date &amp; Time Acquired</a:t>
            </a:r>
          </a:p>
          <a:p>
            <a:pPr marL="171450" indent="-171450" fontAlgn="auto">
              <a:spcBef>
                <a:spcPts val="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/>
            </a:pP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Date &amp; Time Modified</a:t>
            </a:r>
          </a:p>
          <a:p>
            <a:pPr marL="171450" indent="-171450" fontAlgn="auto">
              <a:spcBef>
                <a:spcPts val="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/>
            </a:pP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Source Program Name</a:t>
            </a:r>
          </a:p>
          <a:p>
            <a:pPr marL="171450" indent="-171450" fontAlgn="auto">
              <a:spcBef>
                <a:spcPts val="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/>
            </a:pP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Survey Line Name</a:t>
            </a:r>
          </a:p>
          <a:p>
            <a:pPr marL="171450" indent="-171450" fontAlgn="auto">
              <a:spcBef>
                <a:spcPts val="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/>
            </a:pP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Depth</a:t>
            </a:r>
          </a:p>
          <a:p>
            <a:pPr marL="171450" indent="-171450" fontAlgn="auto">
              <a:spcBef>
                <a:spcPts val="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/>
            </a:pP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Event Number</a:t>
            </a:r>
          </a:p>
          <a:p>
            <a:pPr marL="171450" indent="-171450" fontAlgn="auto">
              <a:spcBef>
                <a:spcPts val="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/>
            </a:pP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Notes</a:t>
            </a:r>
          </a:p>
          <a:p>
            <a:pPr marL="171450" indent="-171450" fontAlgn="auto">
              <a:spcBef>
                <a:spcPts val="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/>
            </a:pP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S57 Symbol</a:t>
            </a:r>
          </a:p>
          <a:p>
            <a:pPr marL="171450" indent="-171450" fontAlgn="auto">
              <a:spcBef>
                <a:spcPts val="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/>
            </a:pP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Distance</a:t>
            </a:r>
          </a:p>
          <a:p>
            <a:pPr marL="171450" indent="-171450" fontAlgn="auto">
              <a:spcBef>
                <a:spcPts val="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/>
            </a:pP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Bearing</a:t>
            </a:r>
          </a:p>
          <a:p>
            <a:pPr marL="171450" indent="-171450" fontAlgn="auto">
              <a:spcBef>
                <a:spcPts val="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/>
            </a:pP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Code</a:t>
            </a:r>
          </a:p>
          <a:p>
            <a:pPr marL="171450" indent="-171450" fontAlgn="auto">
              <a:spcBef>
                <a:spcPts val="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/>
            </a:pP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Quality</a:t>
            </a:r>
          </a:p>
          <a:p>
            <a:pPr marL="171450" indent="-171450" fontAlgn="auto">
              <a:spcBef>
                <a:spcPts val="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/>
            </a:pP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Angle</a:t>
            </a:r>
          </a:p>
          <a:p>
            <a:pPr marL="171450" indent="-171450" fontAlgn="auto">
              <a:spcBef>
                <a:spcPts val="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/>
            </a:pP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Sigma</a:t>
            </a:r>
          </a:p>
          <a:p>
            <a:pPr marL="171450" indent="-171450" fontAlgn="auto">
              <a:spcBef>
                <a:spcPts val="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/>
            </a:pP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Circle Radius</a:t>
            </a:r>
          </a:p>
          <a:p>
            <a:pPr marL="171450" indent="-171450" fontAlgn="auto">
              <a:spcBef>
                <a:spcPts val="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/>
            </a:pP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Number of Circles</a:t>
            </a:r>
          </a:p>
          <a:p>
            <a:pPr marL="171450" indent="-171450" fontAlgn="auto">
              <a:spcBef>
                <a:spcPts val="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/>
            </a:pP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Height</a:t>
            </a:r>
          </a:p>
          <a:p>
            <a:pPr marL="171450" indent="-171450" fontAlgn="auto">
              <a:spcBef>
                <a:spcPts val="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/>
            </a:pP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Length</a:t>
            </a:r>
          </a:p>
          <a:p>
            <a:pPr marL="171450" indent="-171450" fontAlgn="auto">
              <a:spcBef>
                <a:spcPts val="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/>
            </a:pP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Width</a:t>
            </a:r>
          </a:p>
          <a:p>
            <a:pPr marL="171450" indent="-171450" fontAlgn="auto">
              <a:spcBef>
                <a:spcPts val="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/>
            </a:pP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Range</a:t>
            </a:r>
          </a:p>
          <a:p>
            <a:pPr marL="171450" indent="-171450" fontAlgn="auto">
              <a:spcBef>
                <a:spcPts val="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/>
            </a:pP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Tow Fish Altitude</a:t>
            </a:r>
          </a:p>
          <a:p>
            <a:pPr marL="171450" indent="-171450" fontAlgn="auto">
              <a:spcBef>
                <a:spcPts val="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/>
            </a:pP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Tow Fish Heading</a:t>
            </a:r>
          </a:p>
          <a:p>
            <a:pPr marL="171450" indent="-171450" fontAlgn="auto">
              <a:spcBef>
                <a:spcPts val="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/>
            </a:pP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Capture File Name</a:t>
            </a:r>
          </a:p>
          <a:p>
            <a:pPr marL="171450" indent="-171450" fontAlgn="auto">
              <a:spcBef>
                <a:spcPts val="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/>
            </a:pP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Display Method</a:t>
            </a:r>
          </a:p>
          <a:p>
            <a:pPr marL="171450" indent="-171450" fontAlgn="auto">
              <a:spcBef>
                <a:spcPts val="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/>
            </a:pP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Target Class Name</a:t>
            </a:r>
          </a:p>
          <a:p>
            <a:pPr marL="171450" indent="-171450" fontAlgn="auto">
              <a:spcBef>
                <a:spcPts val="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/>
            </a:pP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Distance</a:t>
            </a:r>
          </a:p>
          <a:p>
            <a:pPr marL="171450" indent="-171450" fontAlgn="auto">
              <a:spcBef>
                <a:spcPts val="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/>
            </a:pP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Time Elapsed</a:t>
            </a:r>
          </a:p>
          <a:p>
            <a:pPr marL="171450" indent="-171450" fontAlgn="auto">
              <a:spcBef>
                <a:spcPts val="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/>
            </a:pP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Peak Minimum</a:t>
            </a:r>
          </a:p>
          <a:p>
            <a:pPr marL="171450" indent="-171450" fontAlgn="auto">
              <a:spcBef>
                <a:spcPts val="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/>
            </a:pP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Peak Maximum</a:t>
            </a:r>
          </a:p>
          <a:p>
            <a:pPr marL="171450" indent="-171450" fontAlgn="auto">
              <a:spcBef>
                <a:spcPts val="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/>
            </a:pP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Peak Spread</a:t>
            </a:r>
          </a:p>
          <a:p>
            <a:pPr marL="171450" indent="-171450" fontAlgn="auto">
              <a:spcBef>
                <a:spcPts val="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/>
            </a:pP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Depth of Burial</a:t>
            </a:r>
          </a:p>
          <a:p>
            <a:pPr marL="171450" indent="-171450" fontAlgn="auto">
              <a:spcBef>
                <a:spcPts val="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/>
            </a:pP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Enabled in Shell </a:t>
            </a:r>
          </a:p>
          <a:p>
            <a:pPr>
              <a:buClr>
                <a:schemeClr val="tx1">
                  <a:lumMod val="65000"/>
                  <a:lumOff val="35000"/>
                </a:schemeClr>
              </a:buClr>
              <a:defRPr/>
            </a:pPr>
            <a:endParaRPr lang="en-US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271B974-8F2C-4B8D-8952-D1D0601C6C3B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6553200" y="1227235"/>
            <a:ext cx="4911012" cy="4691063"/>
          </a:xfrm>
        </p:spPr>
        <p:txBody>
          <a:bodyPr/>
          <a:lstStyle/>
          <a:p>
            <a:pPr>
              <a:buClr>
                <a:schemeClr val="tx1">
                  <a:lumMod val="65000"/>
                  <a:lumOff val="35000"/>
                </a:schemeClr>
              </a:buClr>
              <a:defRPr/>
            </a:pPr>
            <a:r>
              <a:rPr lang="en-US" sz="1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Context-specific metadata</a:t>
            </a:r>
          </a:p>
          <a:p>
            <a:pPr>
              <a:buClr>
                <a:schemeClr val="tx1">
                  <a:lumMod val="65000"/>
                  <a:lumOff val="35000"/>
                </a:schemeClr>
              </a:buClr>
              <a:defRPr/>
            </a:pPr>
            <a:endParaRPr lang="en-US" sz="18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>
              <a:buClr>
                <a:schemeClr val="tx1">
                  <a:lumMod val="65000"/>
                  <a:lumOff val="35000"/>
                </a:schemeClr>
              </a:buClr>
              <a:defRPr/>
            </a:pPr>
            <a:r>
              <a:rPr lang="en-US" sz="1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Side Scan</a:t>
            </a:r>
          </a:p>
          <a:p>
            <a:pPr marL="479425" lvl="1" indent="-342900">
              <a:buClr>
                <a:schemeClr val="tx1">
                  <a:lumMod val="65000"/>
                  <a:lumOff val="35000"/>
                </a:schemeClr>
              </a:buClr>
              <a:defRPr/>
            </a:pPr>
            <a:r>
              <a:rPr lang="en-US" sz="1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Imagery captures</a:t>
            </a:r>
          </a:p>
          <a:p>
            <a:pPr marL="479425" lvl="1" indent="-342900">
              <a:buClr>
                <a:schemeClr val="tx1">
                  <a:lumMod val="65000"/>
                  <a:lumOff val="35000"/>
                </a:schemeClr>
              </a:buClr>
              <a:defRPr/>
            </a:pPr>
            <a:r>
              <a:rPr lang="en-US" sz="1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Measurements</a:t>
            </a:r>
          </a:p>
          <a:p>
            <a:pPr>
              <a:buClr>
                <a:schemeClr val="tx1">
                  <a:lumMod val="65000"/>
                  <a:lumOff val="35000"/>
                </a:schemeClr>
              </a:buClr>
              <a:defRPr/>
            </a:pPr>
            <a:endParaRPr lang="en-US" sz="18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>
              <a:buClr>
                <a:schemeClr val="tx1">
                  <a:lumMod val="65000"/>
                  <a:lumOff val="35000"/>
                </a:schemeClr>
              </a:buClr>
              <a:defRPr/>
            </a:pPr>
            <a:r>
              <a:rPr lang="en-US" sz="1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Magnetometer</a:t>
            </a:r>
          </a:p>
          <a:p>
            <a:pPr marL="479425" lvl="1" indent="-342900">
              <a:buClr>
                <a:schemeClr val="tx1">
                  <a:lumMod val="65000"/>
                  <a:lumOff val="35000"/>
                </a:schemeClr>
              </a:buClr>
              <a:defRPr/>
            </a:pPr>
            <a:r>
              <a:rPr lang="en-US" sz="1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Gamma statistics</a:t>
            </a:r>
          </a:p>
          <a:p>
            <a:pPr>
              <a:buClr>
                <a:schemeClr val="tx1">
                  <a:lumMod val="65000"/>
                  <a:lumOff val="35000"/>
                </a:schemeClr>
              </a:buClr>
              <a:defRPr/>
            </a:pPr>
            <a:endParaRPr lang="en-US" sz="18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>
              <a:buClr>
                <a:schemeClr val="tx1">
                  <a:lumMod val="65000"/>
                  <a:lumOff val="35000"/>
                </a:schemeClr>
              </a:buClr>
              <a:defRPr/>
            </a:pPr>
            <a:r>
              <a:rPr lang="en-US" sz="1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Sub-bottom</a:t>
            </a:r>
          </a:p>
          <a:p>
            <a:pPr marL="479425" lvl="1" indent="-342900">
              <a:buClr>
                <a:schemeClr val="tx1">
                  <a:lumMod val="65000"/>
                  <a:lumOff val="35000"/>
                </a:schemeClr>
              </a:buClr>
              <a:defRPr/>
            </a:pPr>
            <a:r>
              <a:rPr lang="en-US" sz="1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Depth of burial</a:t>
            </a:r>
          </a:p>
          <a:p>
            <a:pPr>
              <a:buClr>
                <a:schemeClr val="tx1">
                  <a:lumMod val="65000"/>
                  <a:lumOff val="35000"/>
                </a:schemeClr>
              </a:buClr>
              <a:defRPr/>
            </a:pPr>
            <a:endParaRPr lang="en-US" sz="18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>
              <a:buClr>
                <a:schemeClr val="tx1">
                  <a:lumMod val="65000"/>
                  <a:lumOff val="35000"/>
                </a:schemeClr>
              </a:buClr>
              <a:defRPr/>
            </a:pPr>
            <a:endParaRPr lang="en-US" sz="18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CEE7049-91AA-4ABF-A42B-607822135981}"/>
              </a:ext>
            </a:extLst>
          </p:cNvPr>
          <p:cNvSpPr txBox="1"/>
          <p:nvPr/>
        </p:nvSpPr>
        <p:spPr>
          <a:xfrm>
            <a:off x="1836907" y="1099665"/>
            <a:ext cx="3160713" cy="3683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buClr>
                <a:schemeClr val="tx1">
                  <a:lumMod val="65000"/>
                  <a:lumOff val="35000"/>
                </a:schemeClr>
              </a:buClr>
              <a:defRPr/>
            </a:pPr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38 data fields and counting</a:t>
            </a:r>
          </a:p>
        </p:txBody>
      </p:sp>
    </p:spTree>
    <p:extLst>
      <p:ext uri="{BB962C8B-B14F-4D97-AF65-F5344CB8AC3E}">
        <p14:creationId xmlns:p14="http://schemas.microsoft.com/office/powerpoint/2010/main" val="215856481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4F35BE-762C-4CD8-875B-CBBD9476F7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Target Editor – Spreadsheet View</a:t>
            </a:r>
          </a:p>
        </p:txBody>
      </p:sp>
      <p:sp>
        <p:nvSpPr>
          <p:cNvPr id="45059" name="Slide Number Placeholder 4"/>
          <p:cNvSpPr>
            <a:spLocks noGrp="1"/>
          </p:cNvSpPr>
          <p:nvPr>
            <p:ph type="sldNum" sz="quarter" idx="4294967295"/>
          </p:nvPr>
        </p:nvSpPr>
        <p:spPr bwMode="auto">
          <a:xfrm>
            <a:off x="0" y="6403975"/>
            <a:ext cx="714375" cy="454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Garamond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9pPr>
          </a:lstStyle>
          <a:p>
            <a:fld id="{82BFBD03-5055-4138-A8B0-0265E6598F2B}" type="slidenum">
              <a:rPr lang="en-US" altLang="en-US">
                <a:latin typeface="Arial" pitchFamily="34" charset="0"/>
              </a:rPr>
              <a:pPr/>
              <a:t>34</a:t>
            </a:fld>
            <a:endParaRPr lang="en-US" altLang="en-US">
              <a:latin typeface="Arial" pitchFamily="34" charset="0"/>
            </a:endParaRPr>
          </a:p>
        </p:txBody>
      </p:sp>
      <p:pic>
        <p:nvPicPr>
          <p:cNvPr id="4506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375" y="796757"/>
            <a:ext cx="7281224" cy="50504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06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0672" y="2862597"/>
            <a:ext cx="4043031" cy="31986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7271900-A527-47B1-9EF8-D338E7E177CC}"/>
              </a:ext>
            </a:extLst>
          </p:cNvPr>
          <p:cNvSpPr txBox="1"/>
          <p:nvPr/>
        </p:nvSpPr>
        <p:spPr>
          <a:xfrm>
            <a:off x="7850187" y="1184901"/>
            <a:ext cx="3779838" cy="1201738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>
                <a:lumMod val="50000"/>
                <a:lumOff val="50000"/>
              </a:schemeClr>
            </a:solidFill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Customize the spreadsheet view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Adjust Visible Columns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Sorting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Batch Editing</a:t>
            </a:r>
          </a:p>
        </p:txBody>
      </p:sp>
    </p:spTree>
    <p:extLst>
      <p:ext uri="{BB962C8B-B14F-4D97-AF65-F5344CB8AC3E}">
        <p14:creationId xmlns:p14="http://schemas.microsoft.com/office/powerpoint/2010/main" val="408448935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375" y="605158"/>
            <a:ext cx="6723063" cy="466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013A84D-2B30-45F6-8D2F-A05FA42432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Target Editor – Difference Tool</a:t>
            </a:r>
          </a:p>
        </p:txBody>
      </p:sp>
      <p:sp>
        <p:nvSpPr>
          <p:cNvPr id="46084" name="Slide Number Placeholder 2"/>
          <p:cNvSpPr>
            <a:spLocks noGrp="1"/>
          </p:cNvSpPr>
          <p:nvPr>
            <p:ph type="sldNum" sz="quarter" idx="4294967295"/>
          </p:nvPr>
        </p:nvSpPr>
        <p:spPr bwMode="auto">
          <a:xfrm>
            <a:off x="0" y="6403975"/>
            <a:ext cx="714375" cy="454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Garamond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9pPr>
          </a:lstStyle>
          <a:p>
            <a:fld id="{3CD70CA4-6A76-41FE-8DC9-DB290C5859B4}" type="slidenum">
              <a:rPr lang="en-US" altLang="en-US">
                <a:latin typeface="Arial" pitchFamily="34" charset="0"/>
              </a:rPr>
              <a:pPr/>
              <a:t>35</a:t>
            </a:fld>
            <a:endParaRPr lang="en-US" altLang="en-US">
              <a:latin typeface="Arial" pitchFamily="34" charset="0"/>
            </a:endParaRPr>
          </a:p>
        </p:txBody>
      </p:sp>
      <p:pic>
        <p:nvPicPr>
          <p:cNvPr id="4608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8578" y="1754784"/>
            <a:ext cx="4800600" cy="4187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C62AC7F-BB4C-4F5C-BA3E-1F772ECDF949}"/>
              </a:ext>
            </a:extLst>
          </p:cNvPr>
          <p:cNvSpPr txBox="1"/>
          <p:nvPr/>
        </p:nvSpPr>
        <p:spPr>
          <a:xfrm>
            <a:off x="357187" y="4790378"/>
            <a:ext cx="6344533" cy="923330"/>
          </a:xfrm>
          <a:prstGeom prst="rect">
            <a:avLst/>
          </a:prstGeom>
          <a:solidFill>
            <a:schemeClr val="bg1"/>
          </a:solidFill>
          <a:ln w="28575">
            <a:solidFill>
              <a:schemeClr val="bg2"/>
            </a:solidFill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Difference Tool</a:t>
            </a:r>
          </a:p>
          <a:p>
            <a:pPr>
              <a:defRPr/>
            </a:pPr>
            <a:endParaRPr 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>
              <a:defRPr/>
            </a:pP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Compare two target databases to find new or shifted targets.</a:t>
            </a:r>
          </a:p>
        </p:txBody>
      </p:sp>
    </p:spTree>
    <p:extLst>
      <p:ext uri="{BB962C8B-B14F-4D97-AF65-F5344CB8AC3E}">
        <p14:creationId xmlns:p14="http://schemas.microsoft.com/office/powerpoint/2010/main" val="218914104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3600" b="1">
                <a:latin typeface="Arial" panose="020B0604020202020204" pitchFamily="34" charset="0"/>
                <a:cs typeface="Arial" panose="020B0604020202020204" pitchFamily="34" charset="0"/>
              </a:rPr>
              <a:t>MATRIX EDITOR</a:t>
            </a:r>
          </a:p>
        </p:txBody>
      </p:sp>
    </p:spTree>
    <p:extLst>
      <p:ext uri="{BB962C8B-B14F-4D97-AF65-F5344CB8AC3E}">
        <p14:creationId xmlns:p14="http://schemas.microsoft.com/office/powerpoint/2010/main" val="250453099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7D73EC-868B-4596-B5B0-FF83946EFD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MATRIX EDITOR (*.MTX)</a:t>
            </a:r>
          </a:p>
        </p:txBody>
      </p:sp>
      <p:graphicFrame>
        <p:nvGraphicFramePr>
          <p:cNvPr id="103437" name="Group 13">
            <a:extLst>
              <a:ext uri="{FF2B5EF4-FFF2-40B4-BE49-F238E27FC236}">
                <a16:creationId xmlns:a16="http://schemas.microsoft.com/office/drawing/2014/main" id="{E1612D85-09AC-4FAC-8673-1F92F16B0F1A}"/>
              </a:ext>
            </a:extLst>
          </p:cNvPr>
          <p:cNvGraphicFramePr>
            <a:graphicFrameLocks noGrp="1"/>
          </p:cNvGraphicFramePr>
          <p:nvPr>
            <p:ph type="tbl" idx="4294967295"/>
            <p:extLst>
              <p:ext uri="{D42A27DB-BD31-4B8C-83A1-F6EECF244321}">
                <p14:modId xmlns:p14="http://schemas.microsoft.com/office/powerpoint/2010/main" val="3874379033"/>
              </p:ext>
            </p:extLst>
          </p:nvPr>
        </p:nvGraphicFramePr>
        <p:xfrm>
          <a:off x="635934" y="4375313"/>
          <a:ext cx="5029200" cy="1447800"/>
        </p:xfrm>
        <a:graphic>
          <a:graphicData uri="http://schemas.openxmlformats.org/drawingml/2006/table">
            <a:tbl>
              <a:tblPr/>
              <a:tblGrid>
                <a:gridCol w="762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267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4478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Note:</a:t>
                      </a:r>
                    </a:p>
                  </a:txBody>
                  <a:tcPr marT="45699" marB="4569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When creating a MTX file, be sure you specify whether you intend to use it in HYPACK</a:t>
                      </a:r>
                      <a:r>
                        <a:rPr kumimoji="0" lang="en-US" sz="1800" b="0" i="0" u="none" strike="noStrike" cap="none" normalizeH="0" baseline="30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®</a:t>
                      </a: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SURVEY, DREDGEPACK</a:t>
                      </a:r>
                      <a:r>
                        <a:rPr kumimoji="0" lang="en-US" sz="1800" b="0" i="0" u="none" strike="noStrike" cap="none" normalizeH="0" baseline="30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®</a:t>
                      </a: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, or HYSWEEP</a:t>
                      </a:r>
                      <a:r>
                        <a:rPr kumimoji="0" lang="en-US" sz="1800" b="0" i="0" u="none" strike="noStrike" cap="none" normalizeH="0" baseline="30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®</a:t>
                      </a: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SURVEY.</a:t>
                      </a:r>
                    </a:p>
                  </a:txBody>
                  <a:tcPr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27659" name="Text Box 3">
            <a:extLst>
              <a:ext uri="{FF2B5EF4-FFF2-40B4-BE49-F238E27FC236}">
                <a16:creationId xmlns:a16="http://schemas.microsoft.com/office/drawing/2014/main" id="{692311D3-EF0B-4503-B04C-BB83BDA1B3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70407" y="1282784"/>
            <a:ext cx="5596915" cy="38164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buClr>
                <a:schemeClr val="tx1"/>
              </a:buClr>
              <a:defRPr/>
            </a:pPr>
            <a:r>
              <a:rPr lang="en-US" sz="2000" dirty="0">
                <a:solidFill>
                  <a:schemeClr val="bg2"/>
                </a:solidFill>
                <a:latin typeface="+mj-lt"/>
              </a:rPr>
              <a:t>MTX Files Are Created In:</a:t>
            </a: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	</a:t>
            </a:r>
          </a:p>
          <a:p>
            <a:pPr marL="800100" lvl="1" indent="-342900">
              <a:spcBef>
                <a:spcPct val="50000"/>
              </a:spcBef>
              <a:buClr>
                <a:schemeClr val="tx1">
                  <a:lumMod val="65000"/>
                  <a:lumOff val="35000"/>
                </a:schemeClr>
              </a:buClr>
              <a:buFont typeface="Arial" panose="020B0604020202020204" pitchFamily="34" charset="0"/>
              <a:buChar char="•"/>
              <a:defRPr/>
            </a:pP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Matrix Editor</a:t>
            </a:r>
          </a:p>
          <a:p>
            <a:pPr marL="800100" lvl="1" indent="-342900">
              <a:spcBef>
                <a:spcPct val="50000"/>
              </a:spcBef>
              <a:buClr>
                <a:schemeClr val="tx1">
                  <a:lumMod val="65000"/>
                  <a:lumOff val="35000"/>
                </a:schemeClr>
              </a:buClr>
              <a:buFont typeface="Arial" panose="020B0604020202020204" pitchFamily="34" charset="0"/>
              <a:buChar char="•"/>
              <a:defRPr/>
            </a:pP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XYZ TO MTX</a:t>
            </a:r>
          </a:p>
          <a:p>
            <a:pPr>
              <a:spcBef>
                <a:spcPct val="50000"/>
              </a:spcBef>
              <a:buClr>
                <a:schemeClr val="tx1"/>
              </a:buClr>
              <a:defRPr/>
            </a:pPr>
            <a:r>
              <a:rPr lang="en-US" sz="2000" dirty="0">
                <a:solidFill>
                  <a:schemeClr val="bg2"/>
                </a:solidFill>
                <a:latin typeface="+mj-lt"/>
              </a:rPr>
              <a:t>MTX Files are Used In:</a:t>
            </a:r>
          </a:p>
          <a:p>
            <a:pPr marL="800100" lvl="1" indent="-342900">
              <a:spcBef>
                <a:spcPct val="500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/>
            </a:pP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HYPACK</a:t>
            </a:r>
            <a:r>
              <a:rPr lang="en-US" sz="1600" baseline="300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®</a:t>
            </a: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SURVEY, HYSWEEP</a:t>
            </a:r>
            <a:r>
              <a:rPr lang="en-US" sz="1600" baseline="300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®</a:t>
            </a: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SURVEY, and DREDGEPACK</a:t>
            </a:r>
            <a:r>
              <a:rPr lang="en-US" sz="1600" baseline="300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®</a:t>
            </a: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: Filled with depth or coverage info.</a:t>
            </a:r>
          </a:p>
          <a:p>
            <a:pPr marL="800100" lvl="1" indent="-342900">
              <a:spcBef>
                <a:spcPct val="500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/>
            </a:pP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MAPPER:  Used to reduce multibeam data.</a:t>
            </a:r>
          </a:p>
          <a:p>
            <a:pPr marL="800100" lvl="1" indent="-342900">
              <a:spcBef>
                <a:spcPct val="500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/>
            </a:pP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SURVEY, DREDGEPACK</a:t>
            </a:r>
            <a:r>
              <a:rPr lang="en-US" sz="1600" baseline="300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®</a:t>
            </a: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, SBMAX and HYPLOT: Displayed as backgrounds.</a:t>
            </a:r>
          </a:p>
          <a:p>
            <a:pPr marL="800100" lvl="1" indent="-342900">
              <a:spcBef>
                <a:spcPct val="500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/>
            </a:pP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TIN MODEL Input.</a:t>
            </a:r>
          </a:p>
        </p:txBody>
      </p:sp>
      <p:pic>
        <p:nvPicPr>
          <p:cNvPr id="48140" name="Picture 4" descr="Matrix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3134" y="754225"/>
            <a:ext cx="3429000" cy="36210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0492389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576102AA-56DD-4543-9D87-2088E909D6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8827" y="980027"/>
            <a:ext cx="4839810" cy="489794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E4CECAE-9212-46BC-BAA6-73875824484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082" y="733845"/>
            <a:ext cx="1437377" cy="1612135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8F22F0CC-6152-4145-AA14-5D72803AEC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Making a MTX in the MATRIX EDITOR</a:t>
            </a:r>
          </a:p>
        </p:txBody>
      </p:sp>
      <p:cxnSp>
        <p:nvCxnSpPr>
          <p:cNvPr id="5" name="Straight Arrow Connector 4"/>
          <p:cNvCxnSpPr>
            <a:cxnSpLocks/>
          </p:cNvCxnSpPr>
          <p:nvPr/>
        </p:nvCxnSpPr>
        <p:spPr>
          <a:xfrm>
            <a:off x="3744871" y="5679917"/>
            <a:ext cx="532696" cy="32206"/>
          </a:xfrm>
          <a:prstGeom prst="straightConnector1">
            <a:avLst/>
          </a:prstGeom>
          <a:ln>
            <a:solidFill>
              <a:schemeClr val="tx1">
                <a:lumMod val="65000"/>
                <a:lumOff val="3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>
            <a:cxnSpLocks/>
          </p:cNvCxnSpPr>
          <p:nvPr/>
        </p:nvCxnSpPr>
        <p:spPr>
          <a:xfrm flipH="1">
            <a:off x="6901496" y="1240701"/>
            <a:ext cx="671399" cy="0"/>
          </a:xfrm>
          <a:prstGeom prst="straightConnector1">
            <a:avLst/>
          </a:prstGeom>
          <a:ln>
            <a:solidFill>
              <a:schemeClr val="tx1">
                <a:lumMod val="65000"/>
                <a:lumOff val="3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/>
        </p:nvSpPr>
        <p:spPr>
          <a:xfrm>
            <a:off x="2931567" y="5231642"/>
            <a:ext cx="1346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Origin Point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572895" y="964935"/>
            <a:ext cx="15819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Rotation Point</a:t>
            </a:r>
          </a:p>
        </p:txBody>
      </p:sp>
      <p:sp>
        <p:nvSpPr>
          <p:cNvPr id="9" name="Rectangle 8"/>
          <p:cNvSpPr/>
          <p:nvPr/>
        </p:nvSpPr>
        <p:spPr>
          <a:xfrm>
            <a:off x="7311695" y="1981831"/>
            <a:ext cx="4586914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31788" indent="-285750">
              <a:defRPr/>
            </a:pPr>
            <a:r>
              <a:rPr lang="en-US" alt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Move origin by click-and-drag on corner with circle.</a:t>
            </a:r>
          </a:p>
          <a:p>
            <a:pPr marL="331788" indent="-285750">
              <a:defRPr/>
            </a:pPr>
            <a:r>
              <a:rPr lang="en-US" alt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Rotate by click-and-drag on corner opposite circle.</a:t>
            </a:r>
          </a:p>
          <a:p>
            <a:pPr marL="331788" indent="-285750">
              <a:defRPr/>
            </a:pPr>
            <a:r>
              <a:rPr lang="en-US" alt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Change length and width by click and drag on other corners.</a:t>
            </a:r>
          </a:p>
          <a:p>
            <a:pPr marL="331788" indent="-285750">
              <a:defRPr/>
            </a:pPr>
            <a:endParaRPr lang="en-US" altLang="en-US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31788" indent="-285750">
              <a:defRPr/>
            </a:pPr>
            <a:r>
              <a:rPr lang="en-US" alt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Note: Matrix settings do not impact final survey data, they are only for display</a:t>
            </a:r>
          </a:p>
        </p:txBody>
      </p:sp>
      <p:cxnSp>
        <p:nvCxnSpPr>
          <p:cNvPr id="13" name="Connector: Elbow 12">
            <a:extLst>
              <a:ext uri="{FF2B5EF4-FFF2-40B4-BE49-F238E27FC236}">
                <a16:creationId xmlns:a16="http://schemas.microsoft.com/office/drawing/2014/main" id="{ACA9AE97-19CE-4248-A57D-C387A9348F22}"/>
              </a:ext>
            </a:extLst>
          </p:cNvPr>
          <p:cNvCxnSpPr/>
          <p:nvPr/>
        </p:nvCxnSpPr>
        <p:spPr>
          <a:xfrm>
            <a:off x="1446415" y="2345980"/>
            <a:ext cx="781396" cy="613351"/>
          </a:xfrm>
          <a:prstGeom prst="bentConnector3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AD4827E0-F6CE-4390-B143-ACA772622E12}"/>
              </a:ext>
            </a:extLst>
          </p:cNvPr>
          <p:cNvSpPr txBox="1"/>
          <p:nvPr/>
        </p:nvSpPr>
        <p:spPr>
          <a:xfrm>
            <a:off x="1175770" y="3520714"/>
            <a:ext cx="295584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Enter the desired cell width and height for the matrix as well as matrix type</a:t>
            </a:r>
          </a:p>
        </p:txBody>
      </p:sp>
    </p:spTree>
    <p:extLst>
      <p:ext uri="{BB962C8B-B14F-4D97-AF65-F5344CB8AC3E}">
        <p14:creationId xmlns:p14="http://schemas.microsoft.com/office/powerpoint/2010/main" val="39480653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4FFFB92-F4A4-48E8-A945-10101185C0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48998" y="250363"/>
            <a:ext cx="2114845" cy="1057423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79E2E957-5329-4C5A-8232-E94C6273B2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MTX File Display in HYPACK SURVEY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4432D7A-DB4B-4563-9230-CE5935785AD9}"/>
              </a:ext>
            </a:extLst>
          </p:cNvPr>
          <p:cNvSpPr txBox="1"/>
          <p:nvPr/>
        </p:nvSpPr>
        <p:spPr>
          <a:xfrm>
            <a:off x="457320" y="3946651"/>
            <a:ext cx="3263577" cy="1477328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You cannot mix and match using your own MTX file and using Auto Matrix.  Once you select a method, do not change it.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938A8C52-50E9-47E3-B646-BE882B18752B}"/>
              </a:ext>
            </a:extLst>
          </p:cNvPr>
          <p:cNvSpPr txBox="1"/>
          <p:nvPr/>
        </p:nvSpPr>
        <p:spPr>
          <a:xfrm>
            <a:off x="515713" y="1742497"/>
            <a:ext cx="2883410" cy="1477328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These are the settings if you have a user-defined MTX file that you want to use in HYPACK SURVEY or DREDGEPACK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0CF95AA8-C85B-470B-85BB-750175628F45}"/>
              </a:ext>
            </a:extLst>
          </p:cNvPr>
          <p:cNvSpPr txBox="1"/>
          <p:nvPr/>
        </p:nvSpPr>
        <p:spPr>
          <a:xfrm>
            <a:off x="2128157" y="640963"/>
            <a:ext cx="7010400" cy="2762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Accessed by clicking Matrix – Options from the main menu of HYPACK SURVEY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0D8F2B2D-D90D-4172-A3CC-C3C4C7452F8D}"/>
              </a:ext>
            </a:extLst>
          </p:cNvPr>
          <p:cNvSpPr/>
          <p:nvPr/>
        </p:nvSpPr>
        <p:spPr>
          <a:xfrm>
            <a:off x="9568254" y="452622"/>
            <a:ext cx="527957" cy="399830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5AFF505-077D-40D9-B79F-80D71BB29B6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33022" y="1398029"/>
            <a:ext cx="4110806" cy="4889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95470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A8D576F-3BE6-40BE-AAC8-CBC76BD11D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HYPACK Main Interface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2264288" y="5462216"/>
            <a:ext cx="7914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The HYPACK Main Interface is used to launch applications, plan the survey and view the data once a survey has been completed.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DB22FF5-852C-490E-817D-C547921525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2223" y="547469"/>
            <a:ext cx="8467576" cy="49147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131997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79E2E957-5329-4C5A-8232-E94C6273B2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Auto Matrix Display and Setup – Multibeam or Side Scan Mosaic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4432D7A-DB4B-4563-9230-CE5935785AD9}"/>
              </a:ext>
            </a:extLst>
          </p:cNvPr>
          <p:cNvSpPr txBox="1"/>
          <p:nvPr/>
        </p:nvSpPr>
        <p:spPr>
          <a:xfrm>
            <a:off x="206467" y="1099665"/>
            <a:ext cx="3263577" cy="1477328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You cannot mix and match using your own MTX file and using Auto Matrix.  Once you select a method, do not change it.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884BEB7-EED1-4741-88D4-4C122CB3A6B9}"/>
              </a:ext>
            </a:extLst>
          </p:cNvPr>
          <p:cNvSpPr txBox="1"/>
          <p:nvPr/>
        </p:nvSpPr>
        <p:spPr>
          <a:xfrm>
            <a:off x="9605246" y="2265491"/>
            <a:ext cx="2286000" cy="314007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These are the settings for the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AutoMTX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. </a:t>
            </a:r>
          </a:p>
          <a:p>
            <a:pPr>
              <a:defRPr/>
            </a:pPr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pPr>
              <a:defRPr/>
            </a:pP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MTX files are made automatically as the survey boat moves.</a:t>
            </a:r>
          </a:p>
          <a:p>
            <a:pPr>
              <a:defRPr/>
            </a:pPr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pPr>
              <a:defRPr/>
            </a:pP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This option is NOT available in DREDGEPACK.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0CF95AA8-C85B-470B-85BB-750175628F45}"/>
              </a:ext>
            </a:extLst>
          </p:cNvPr>
          <p:cNvSpPr txBox="1"/>
          <p:nvPr/>
        </p:nvSpPr>
        <p:spPr>
          <a:xfrm>
            <a:off x="2128157" y="640963"/>
            <a:ext cx="7010400" cy="2762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Accessed by clicking Matrix – Options from the main menu of HYPACK SURVEY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7247400-77A8-4165-972C-714983E31B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99089" y="2366962"/>
            <a:ext cx="3105583" cy="339137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A5DF24D-B376-47AD-B748-EC4BB35B472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16047" y="1017679"/>
            <a:ext cx="4913305" cy="614163"/>
          </a:xfrm>
          <a:prstGeom prst="rect">
            <a:avLst/>
          </a:prstGeom>
        </p:spPr>
      </p:pic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25EA2CE5-C901-4E8C-8A83-19D9459AEEF5}"/>
              </a:ext>
            </a:extLst>
          </p:cNvPr>
          <p:cNvSpPr/>
          <p:nvPr/>
        </p:nvSpPr>
        <p:spPr>
          <a:xfrm>
            <a:off x="8025028" y="1236086"/>
            <a:ext cx="307497" cy="393890"/>
          </a:xfrm>
          <a:prstGeom prst="roundRect">
            <a:avLst/>
          </a:prstGeom>
          <a:noFill/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E498DFC0-9BF6-4357-8B1C-D19AE1938139}"/>
              </a:ext>
            </a:extLst>
          </p:cNvPr>
          <p:cNvCxnSpPr>
            <a:cxnSpLocks/>
            <a:stCxn id="8" idx="1"/>
            <a:endCxn id="2" idx="0"/>
          </p:cNvCxnSpPr>
          <p:nvPr/>
        </p:nvCxnSpPr>
        <p:spPr>
          <a:xfrm flipH="1">
            <a:off x="4051881" y="1433031"/>
            <a:ext cx="3973147" cy="933931"/>
          </a:xfrm>
          <a:prstGeom prst="straightConnector1">
            <a:avLst/>
          </a:prstGeom>
          <a:ln>
            <a:solidFill>
              <a:srgbClr val="FFC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2" name="Picture 11">
            <a:extLst>
              <a:ext uri="{FF2B5EF4-FFF2-40B4-BE49-F238E27FC236}">
                <a16:creationId xmlns:a16="http://schemas.microsoft.com/office/drawing/2014/main" id="{AF7C5263-B7ED-42B4-A7CB-706B7E7B92C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6119" y="2840708"/>
            <a:ext cx="2953162" cy="2419688"/>
          </a:xfrm>
          <a:prstGeom prst="rect">
            <a:avLst/>
          </a:prstGeom>
        </p:spPr>
      </p:pic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2715E65E-849D-4A87-BCE2-234D6B96090B}"/>
              </a:ext>
            </a:extLst>
          </p:cNvPr>
          <p:cNvSpPr/>
          <p:nvPr/>
        </p:nvSpPr>
        <p:spPr>
          <a:xfrm>
            <a:off x="8329615" y="1243193"/>
            <a:ext cx="307497" cy="393890"/>
          </a:xfrm>
          <a:prstGeom prst="roundRect">
            <a:avLst/>
          </a:prstGeom>
          <a:noFill/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4AECF9A7-1807-455B-930C-D64F3A73FBE6}"/>
              </a:ext>
            </a:extLst>
          </p:cNvPr>
          <p:cNvCxnSpPr>
            <a:cxnSpLocks/>
            <a:stCxn id="18" idx="2"/>
            <a:endCxn id="12" idx="0"/>
          </p:cNvCxnSpPr>
          <p:nvPr/>
        </p:nvCxnSpPr>
        <p:spPr>
          <a:xfrm flipH="1">
            <a:off x="7572700" y="1637083"/>
            <a:ext cx="910664" cy="1203625"/>
          </a:xfrm>
          <a:prstGeom prst="straightConnector1">
            <a:avLst/>
          </a:prstGeom>
          <a:ln>
            <a:solidFill>
              <a:srgbClr val="00B05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A284240B-C31A-4C1C-9E08-36314D298CFD}"/>
              </a:ext>
            </a:extLst>
          </p:cNvPr>
          <p:cNvSpPr txBox="1"/>
          <p:nvPr/>
        </p:nvSpPr>
        <p:spPr>
          <a:xfrm>
            <a:off x="6096000" y="5268574"/>
            <a:ext cx="27512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Creates a real time Side Scan Mosaic</a:t>
            </a:r>
          </a:p>
        </p:txBody>
      </p:sp>
    </p:spTree>
    <p:extLst>
      <p:ext uri="{BB962C8B-B14F-4D97-AF65-F5344CB8AC3E}">
        <p14:creationId xmlns:p14="http://schemas.microsoft.com/office/powerpoint/2010/main" val="236014796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469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2507" y="725873"/>
            <a:ext cx="4233493" cy="28724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9DF611C-EB8E-48CF-A288-76788EA493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Map Window Options</a:t>
            </a:r>
          </a:p>
        </p:txBody>
      </p:sp>
      <p:pic>
        <p:nvPicPr>
          <p:cNvPr id="6246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2598" y="997856"/>
            <a:ext cx="2478648" cy="1484406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2468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2483" y="3099906"/>
            <a:ext cx="4233492" cy="28784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FC97E49E-F521-429A-9E82-E08AD4D43D95}"/>
              </a:ext>
            </a:extLst>
          </p:cNvPr>
          <p:cNvSpPr txBox="1"/>
          <p:nvPr/>
        </p:nvSpPr>
        <p:spPr>
          <a:xfrm>
            <a:off x="6602598" y="2690786"/>
            <a:ext cx="3862107" cy="3046988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The </a:t>
            </a:r>
            <a:r>
              <a:rPr lang="en-US" sz="1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AutoMTX</a:t>
            </a: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display is now always light shaded.  You can also exaggerate the vertical (capture on right) to see more detail at the bottom.</a:t>
            </a:r>
          </a:p>
          <a:p>
            <a:pPr>
              <a:defRPr/>
            </a:pPr>
            <a:endParaRPr lang="en-US" sz="16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>
              <a:defRPr/>
            </a:pP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You can also switch between displaying the Average Depth, the Number of Depths per Cell, or the Standard Deviation in each cell.  </a:t>
            </a:r>
          </a:p>
          <a:p>
            <a:pPr>
              <a:defRPr/>
            </a:pPr>
            <a:endParaRPr lang="en-US" sz="16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>
              <a:defRPr/>
            </a:pP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You can have different settings in each Map window.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4C7F869-5DB0-4532-9124-3E542A5D9105}"/>
              </a:ext>
            </a:extLst>
          </p:cNvPr>
          <p:cNvSpPr txBox="1"/>
          <p:nvPr/>
        </p:nvSpPr>
        <p:spPr>
          <a:xfrm>
            <a:off x="6483816" y="473981"/>
            <a:ext cx="2716212" cy="523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Matrix Appearance window is accessed from Area Map menu.</a:t>
            </a:r>
          </a:p>
        </p:txBody>
      </p:sp>
    </p:spTree>
    <p:extLst>
      <p:ext uri="{BB962C8B-B14F-4D97-AF65-F5344CB8AC3E}">
        <p14:creationId xmlns:p14="http://schemas.microsoft.com/office/powerpoint/2010/main" val="89348887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5A9E9C-6CA3-4286-B0A8-F961C4D43A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MTX Displays in HYPACK SURVEY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435EEB2-148C-4BBF-9021-BC4EFAFAF1B2}"/>
              </a:ext>
            </a:extLst>
          </p:cNvPr>
          <p:cNvSpPr txBox="1"/>
          <p:nvPr/>
        </p:nvSpPr>
        <p:spPr>
          <a:xfrm>
            <a:off x="2315370" y="4902048"/>
            <a:ext cx="7451725" cy="923925"/>
          </a:xfrm>
          <a:prstGeom prst="rect">
            <a:avLst/>
          </a:prstGeom>
          <a:solidFill>
            <a:schemeClr val="bg1"/>
          </a:solidFill>
        </p:spPr>
        <p:txBody>
          <a:bodyPr>
            <a:spAutoFit/>
          </a:bodyPr>
          <a:lstStyle/>
          <a:p>
            <a:pPr>
              <a:defRPr/>
            </a:pP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Each Map Window in SURVEY can have different settings for the MTX Display.  You can display Average Depth, Number of Samples, or Standard Deviation as shown above.</a:t>
            </a:r>
          </a:p>
        </p:txBody>
      </p:sp>
      <p:pic>
        <p:nvPicPr>
          <p:cNvPr id="63492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4906" y="847335"/>
            <a:ext cx="7342188" cy="384460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64850009"/>
      </p:ext>
    </p:extLst>
  </p:cSld>
  <p:clrMapOvr>
    <a:masterClrMapping/>
  </p:clrMapOvr>
  <p:transition spd="slow"/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E5BA3C-B33E-42A0-82DF-429F5743A2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BORDER EDITOR</a:t>
            </a:r>
          </a:p>
        </p:txBody>
      </p:sp>
    </p:spTree>
    <p:extLst>
      <p:ext uri="{BB962C8B-B14F-4D97-AF65-F5344CB8AC3E}">
        <p14:creationId xmlns:p14="http://schemas.microsoft.com/office/powerpoint/2010/main" val="4446481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CE0B8A-B02D-44E9-8149-362AD52189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Border Files (*.BRD)</a:t>
            </a:r>
          </a:p>
        </p:txBody>
      </p:sp>
      <p:sp>
        <p:nvSpPr>
          <p:cNvPr id="13315" name="Rectangle 9">
            <a:extLst>
              <a:ext uri="{FF2B5EF4-FFF2-40B4-BE49-F238E27FC236}">
                <a16:creationId xmlns:a16="http://schemas.microsoft.com/office/drawing/2014/main" id="{E4EC3684-089B-4207-BA32-6C439D0788F0}"/>
              </a:ext>
            </a:extLst>
          </p:cNvPr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0" y="1008063"/>
            <a:ext cx="4852988" cy="4237037"/>
          </a:xfrm>
          <a:prstGeom prst="rect">
            <a:avLst/>
          </a:prstGeom>
        </p:spPr>
        <p:txBody>
          <a:bodyPr rtlCol="0">
            <a:normAutofit fontScale="92500" lnSpcReduction="10000"/>
          </a:bodyPr>
          <a:lstStyle/>
          <a:p>
            <a:pPr marL="411163" fontAlgn="auto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tx1">
                  <a:lumMod val="65000"/>
                  <a:lumOff val="35000"/>
                </a:schemeClr>
              </a:buClr>
              <a:defRPr/>
            </a:pPr>
            <a:r>
              <a:rPr lang="en-US" sz="1800" dirty="0">
                <a:solidFill>
                  <a:schemeClr val="bg2"/>
                </a:solidFill>
              </a:rPr>
              <a:t>Created:</a:t>
            </a:r>
          </a:p>
          <a:p>
            <a:pPr marL="754063" indent="-342900" fontAlgn="auto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tx1">
                  <a:lumMod val="65000"/>
                  <a:lumOff val="35000"/>
                </a:schemeClr>
              </a:buClr>
              <a:buFont typeface="Arial" panose="020B0604020202020204" pitchFamily="34" charset="0"/>
              <a:buChar char="•"/>
              <a:defRPr/>
            </a:pPr>
            <a:r>
              <a:rPr lang="en-US" sz="1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In the Border Editor.</a:t>
            </a:r>
          </a:p>
          <a:p>
            <a:pPr marL="945515" lvl="1" indent="-342900">
              <a:lnSpc>
                <a:spcPct val="90000"/>
              </a:lnSpc>
              <a:spcAft>
                <a:spcPts val="0"/>
              </a:spcAft>
              <a:buClr>
                <a:schemeClr val="tx1">
                  <a:lumMod val="65000"/>
                  <a:lumOff val="35000"/>
                </a:schemeClr>
              </a:buClr>
              <a:defRPr/>
            </a:pPr>
            <a:endParaRPr lang="en-US" sz="18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411163" fontAlgn="auto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tx1">
                  <a:lumMod val="65000"/>
                  <a:lumOff val="35000"/>
                </a:schemeClr>
              </a:buClr>
              <a:defRPr/>
            </a:pPr>
            <a:r>
              <a:rPr lang="en-US" sz="1800" dirty="0">
                <a:solidFill>
                  <a:schemeClr val="bg2"/>
                </a:solidFill>
              </a:rPr>
              <a:t>Used:</a:t>
            </a:r>
          </a:p>
          <a:p>
            <a:pPr marL="754063" indent="-342900" fontAlgn="auto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tx1">
                  <a:lumMod val="65000"/>
                  <a:lumOff val="35000"/>
                </a:schemeClr>
              </a:buClr>
              <a:buFont typeface="Arial" panose="020B0604020202020204" pitchFamily="34" charset="0"/>
              <a:buChar char="•"/>
              <a:defRPr/>
            </a:pPr>
            <a:r>
              <a:rPr lang="en-US" sz="1800" dirty="0">
                <a:solidFill>
                  <a:schemeClr val="bg2"/>
                </a:solidFill>
              </a:rPr>
              <a:t>LINE EDITOR:</a:t>
            </a:r>
          </a:p>
          <a:p>
            <a:pPr marL="891223" lvl="1" indent="-342900">
              <a:lnSpc>
                <a:spcPct val="90000"/>
              </a:lnSpc>
              <a:spcAft>
                <a:spcPts val="0"/>
              </a:spcAft>
              <a:buClr>
                <a:schemeClr val="tx1">
                  <a:lumMod val="65000"/>
                  <a:lumOff val="35000"/>
                </a:schemeClr>
              </a:buClr>
              <a:buFont typeface="Arial" panose="020B0604020202020204" pitchFamily="34" charset="0"/>
              <a:buChar char="•"/>
              <a:defRPr/>
            </a:pP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Clip Lines to BRD</a:t>
            </a:r>
          </a:p>
          <a:p>
            <a:pPr marL="891223" lvl="1" indent="-342900">
              <a:lnSpc>
                <a:spcPct val="90000"/>
              </a:lnSpc>
              <a:spcAft>
                <a:spcPts val="0"/>
              </a:spcAft>
              <a:buClr>
                <a:schemeClr val="tx1">
                  <a:lumMod val="65000"/>
                  <a:lumOff val="35000"/>
                </a:schemeClr>
              </a:buClr>
              <a:buFont typeface="Arial" panose="020B0604020202020204" pitchFamily="34" charset="0"/>
              <a:buChar char="•"/>
              <a:defRPr/>
            </a:pP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Make Lines in BRD</a:t>
            </a:r>
          </a:p>
          <a:p>
            <a:pPr marL="754063" indent="-342900" fontAlgn="auto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tx1">
                  <a:lumMod val="65000"/>
                  <a:lumOff val="35000"/>
                </a:schemeClr>
              </a:buClr>
              <a:buFont typeface="Arial" panose="020B0604020202020204" pitchFamily="34" charset="0"/>
              <a:buChar char="•"/>
              <a:defRPr/>
            </a:pPr>
            <a:endParaRPr lang="en-US" sz="1800" dirty="0">
              <a:solidFill>
                <a:schemeClr val="bg2"/>
              </a:solidFill>
            </a:endParaRPr>
          </a:p>
          <a:p>
            <a:pPr marL="754063" indent="-342900" fontAlgn="auto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tx1">
                  <a:lumMod val="65000"/>
                  <a:lumOff val="35000"/>
                </a:schemeClr>
              </a:buClr>
              <a:buFont typeface="Arial" panose="020B0604020202020204" pitchFamily="34" charset="0"/>
              <a:buChar char="•"/>
              <a:defRPr/>
            </a:pPr>
            <a:r>
              <a:rPr lang="en-US" sz="1800" dirty="0">
                <a:solidFill>
                  <a:schemeClr val="bg2"/>
                </a:solidFill>
              </a:rPr>
              <a:t>HYPACK SHELL:</a:t>
            </a:r>
          </a:p>
          <a:p>
            <a:pPr marL="891223" lvl="1" indent="-342900">
              <a:lnSpc>
                <a:spcPct val="90000"/>
              </a:lnSpc>
              <a:spcAft>
                <a:spcPts val="0"/>
              </a:spcAft>
              <a:buClr>
                <a:schemeClr val="tx1">
                  <a:lumMod val="65000"/>
                  <a:lumOff val="35000"/>
                </a:schemeClr>
              </a:buClr>
              <a:buFont typeface="Arial" panose="020B0604020202020204" pitchFamily="34" charset="0"/>
              <a:buChar char="•"/>
              <a:defRPr/>
            </a:pP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Clip XYZ File</a:t>
            </a:r>
            <a:endParaRPr lang="en-US" sz="1600" dirty="0">
              <a:solidFill>
                <a:schemeClr val="bg2"/>
              </a:solidFill>
            </a:endParaRPr>
          </a:p>
          <a:p>
            <a:pPr marL="754063" indent="-342900">
              <a:lnSpc>
                <a:spcPct val="90000"/>
              </a:lnSpc>
              <a:spcAft>
                <a:spcPts val="0"/>
              </a:spcAft>
              <a:buClr>
                <a:schemeClr val="tx1">
                  <a:lumMod val="65000"/>
                  <a:lumOff val="35000"/>
                </a:schemeClr>
              </a:buClr>
              <a:buFont typeface="Arial" panose="020B0604020202020204" pitchFamily="34" charset="0"/>
              <a:buChar char="•"/>
              <a:defRPr/>
            </a:pPr>
            <a:endParaRPr lang="en-US" sz="1800" dirty="0">
              <a:solidFill>
                <a:schemeClr val="bg2"/>
              </a:solidFill>
            </a:endParaRPr>
          </a:p>
          <a:p>
            <a:pPr marL="754063" indent="-342900">
              <a:lnSpc>
                <a:spcPct val="90000"/>
              </a:lnSpc>
              <a:spcAft>
                <a:spcPts val="0"/>
              </a:spcAft>
              <a:buClr>
                <a:schemeClr val="tx1">
                  <a:lumMod val="65000"/>
                  <a:lumOff val="35000"/>
                </a:schemeClr>
              </a:buClr>
              <a:buFont typeface="Arial" panose="020B0604020202020204" pitchFamily="34" charset="0"/>
              <a:buChar char="•"/>
              <a:defRPr/>
            </a:pPr>
            <a:r>
              <a:rPr lang="en-US" sz="1800" dirty="0">
                <a:solidFill>
                  <a:schemeClr val="bg2"/>
                </a:solidFill>
              </a:rPr>
              <a:t>TIN MODEL:</a:t>
            </a:r>
          </a:p>
          <a:p>
            <a:pPr marL="891223" lvl="1" indent="-342900">
              <a:lnSpc>
                <a:spcPct val="90000"/>
              </a:lnSpc>
              <a:spcAft>
                <a:spcPts val="0"/>
              </a:spcAft>
              <a:buClr>
                <a:schemeClr val="tx1">
                  <a:lumMod val="65000"/>
                  <a:lumOff val="35000"/>
                </a:schemeClr>
              </a:buClr>
              <a:buFont typeface="Arial" panose="020B0604020202020204" pitchFamily="34" charset="0"/>
              <a:buChar char="•"/>
              <a:defRPr/>
            </a:pP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Clip Model to Limit Volumes</a:t>
            </a:r>
          </a:p>
          <a:p>
            <a:pPr marL="754063" indent="-342900" fontAlgn="auto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tx1">
                  <a:lumMod val="65000"/>
                  <a:lumOff val="35000"/>
                </a:schemeClr>
              </a:buClr>
              <a:buFont typeface="Arial" panose="020B0604020202020204" pitchFamily="34" charset="0"/>
              <a:buChar char="•"/>
              <a:defRPr/>
            </a:pPr>
            <a:endParaRPr lang="en-US" sz="1800" dirty="0">
              <a:solidFill>
                <a:schemeClr val="bg2"/>
              </a:solidFill>
            </a:endParaRPr>
          </a:p>
          <a:p>
            <a:pPr marL="754063" indent="-342900" fontAlgn="auto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tx1">
                  <a:lumMod val="65000"/>
                  <a:lumOff val="35000"/>
                </a:schemeClr>
              </a:buClr>
              <a:buFont typeface="Arial" panose="020B0604020202020204" pitchFamily="34" charset="0"/>
              <a:buChar char="•"/>
              <a:defRPr/>
            </a:pPr>
            <a:r>
              <a:rPr lang="en-US" sz="1800" dirty="0">
                <a:solidFill>
                  <a:schemeClr val="bg2"/>
                </a:solidFill>
              </a:rPr>
              <a:t>CSV:</a:t>
            </a:r>
          </a:p>
          <a:p>
            <a:pPr marL="891223" lvl="1" indent="-342900">
              <a:lnSpc>
                <a:spcPct val="90000"/>
              </a:lnSpc>
              <a:spcAft>
                <a:spcPts val="0"/>
              </a:spcAft>
              <a:buClr>
                <a:schemeClr val="tx1">
                  <a:lumMod val="65000"/>
                  <a:lumOff val="35000"/>
                </a:schemeClr>
              </a:buClr>
              <a:buFont typeface="Arial" panose="020B0604020202020204" pitchFamily="34" charset="0"/>
              <a:buChar char="•"/>
              <a:defRPr/>
            </a:pP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Limit Area Computations Using a BRD</a:t>
            </a:r>
          </a:p>
          <a:p>
            <a:pPr marL="754063" indent="-342900" fontAlgn="auto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tx1">
                  <a:lumMod val="65000"/>
                  <a:lumOff val="35000"/>
                </a:schemeClr>
              </a:buClr>
              <a:buFont typeface="Arial" panose="020B0604020202020204" pitchFamily="34" charset="0"/>
              <a:buChar char="•"/>
              <a:defRPr/>
            </a:pPr>
            <a:endParaRPr lang="en-US" sz="1800" dirty="0">
              <a:solidFill>
                <a:schemeClr val="bg2"/>
              </a:solidFill>
            </a:endParaRPr>
          </a:p>
          <a:p>
            <a:pPr marL="754063" indent="-342900" fontAlgn="auto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tx1">
                  <a:lumMod val="65000"/>
                  <a:lumOff val="35000"/>
                </a:schemeClr>
              </a:buClr>
              <a:buFont typeface="Arial" panose="020B0604020202020204" pitchFamily="34" charset="0"/>
              <a:buChar char="•"/>
              <a:defRPr/>
            </a:pPr>
            <a:r>
              <a:rPr lang="en-US" sz="1800" dirty="0">
                <a:solidFill>
                  <a:schemeClr val="bg2"/>
                </a:solidFill>
              </a:rPr>
              <a:t>HYSCAN:</a:t>
            </a:r>
          </a:p>
          <a:p>
            <a:pPr marL="891223" lvl="1" indent="-342900">
              <a:lnSpc>
                <a:spcPct val="90000"/>
              </a:lnSpc>
              <a:spcAft>
                <a:spcPts val="0"/>
              </a:spcAft>
              <a:buClr>
                <a:schemeClr val="tx1">
                  <a:lumMod val="65000"/>
                  <a:lumOff val="35000"/>
                </a:schemeClr>
              </a:buClr>
              <a:buFont typeface="Arial" panose="020B0604020202020204" pitchFamily="34" charset="0"/>
              <a:buChar char="•"/>
              <a:defRPr/>
            </a:pP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Limit mosaic to BRD</a:t>
            </a:r>
          </a:p>
          <a:p>
            <a:pPr marL="411163" fontAlgn="auto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Font typeface="Wingdings" pitchFamily="2" charset="2"/>
              <a:buChar char=""/>
              <a:defRPr/>
            </a:pPr>
            <a:endParaRPr lang="en-US" sz="18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1748" name="Text Box 4">
            <a:extLst>
              <a:ext uri="{FF2B5EF4-FFF2-40B4-BE49-F238E27FC236}">
                <a16:creationId xmlns:a16="http://schemas.microsoft.com/office/drawing/2014/main" id="{6BBFF8A0-E293-43F4-8501-5C02D883D1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26742" y="4647825"/>
            <a:ext cx="2209800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>
              <a:spcBef>
                <a:spcPct val="50000"/>
              </a:spcBef>
              <a:defRPr/>
            </a:pPr>
            <a:r>
              <a:rPr lang="en-US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</a:rPr>
              <a:t>Border Editor in </a:t>
            </a:r>
            <a:r>
              <a:rPr lang="en-US" alt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</a:rPr>
              <a:t>Lat</a:t>
            </a:r>
            <a:r>
              <a:rPr lang="en-US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</a:rPr>
              <a:t>/Long</a:t>
            </a:r>
          </a:p>
        </p:txBody>
      </p:sp>
      <p:sp>
        <p:nvSpPr>
          <p:cNvPr id="31751" name="Text Box 7">
            <a:extLst>
              <a:ext uri="{FF2B5EF4-FFF2-40B4-BE49-F238E27FC236}">
                <a16:creationId xmlns:a16="http://schemas.microsoft.com/office/drawing/2014/main" id="{5E07870E-B32A-4F01-B5F2-B6E7D35057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97900" y="5899944"/>
            <a:ext cx="19812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>
              <a:spcBef>
                <a:spcPct val="50000"/>
              </a:spcBef>
              <a:defRPr/>
            </a:pPr>
            <a:r>
              <a:rPr lang="en-US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</a:rPr>
              <a:t>Border Editor in XY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A362A4B-950F-485F-A4F9-F48CAB48A532}"/>
              </a:ext>
            </a:extLst>
          </p:cNvPr>
          <p:cNvSpPr txBox="1"/>
          <p:nvPr/>
        </p:nvSpPr>
        <p:spPr>
          <a:xfrm>
            <a:off x="452718" y="5245100"/>
            <a:ext cx="8610600" cy="3810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Change between X-Y and Lat-Long  from the Edit Menu.</a:t>
            </a:r>
          </a:p>
        </p:txBody>
      </p:sp>
      <p:pic>
        <p:nvPicPr>
          <p:cNvPr id="33799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9319" y="1361775"/>
            <a:ext cx="2790825" cy="3190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800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3143" y="2522537"/>
            <a:ext cx="2800350" cy="3190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7820963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54186D5D-19BF-49D2-B908-EBC38D9889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Border: Cursor Entry</a:t>
            </a:r>
          </a:p>
        </p:txBody>
      </p:sp>
      <p:sp>
        <p:nvSpPr>
          <p:cNvPr id="18435" name="Rectangle 3">
            <a:extLst>
              <a:ext uri="{FF2B5EF4-FFF2-40B4-BE49-F238E27FC236}">
                <a16:creationId xmlns:a16="http://schemas.microsoft.com/office/drawing/2014/main" id="{95FFB53C-39B8-4A96-B6B1-50AA29C0F3E7}"/>
              </a:ext>
            </a:extLst>
          </p:cNvPr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6894161" y="1201802"/>
            <a:ext cx="4516001" cy="3375025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eaLnBrk="1" fontAlgn="auto" hangingPunct="1">
              <a:buClr>
                <a:schemeClr val="tx1"/>
              </a:buClr>
              <a:buFont typeface="Arial"/>
              <a:buNone/>
              <a:defRPr/>
            </a:pPr>
            <a:r>
              <a:rPr lang="en-US" sz="1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Click the ‘Outside’ check box if you want it on the outside of your polygon.</a:t>
            </a:r>
          </a:p>
          <a:p>
            <a:pPr eaLnBrk="1" fontAlgn="auto" hangingPunct="1">
              <a:buClr>
                <a:schemeClr val="tx1"/>
              </a:buClr>
              <a:buFont typeface="Arial"/>
              <a:buNone/>
              <a:defRPr/>
            </a:pPr>
            <a:endParaRPr lang="en-US" sz="18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fontAlgn="auto" hangingPunct="1">
              <a:buClr>
                <a:schemeClr val="tx1"/>
              </a:buClr>
              <a:buFont typeface="Arial"/>
              <a:buNone/>
              <a:defRPr/>
            </a:pPr>
            <a:r>
              <a:rPr lang="en-US" sz="1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The points can be grabbed with the cursor and repositioned by dragging to the desired location. </a:t>
            </a:r>
          </a:p>
          <a:p>
            <a:pPr eaLnBrk="1" fontAlgn="auto" hangingPunct="1">
              <a:buClr>
                <a:schemeClr val="tx1"/>
              </a:buClr>
              <a:buFont typeface="Arial"/>
              <a:buNone/>
              <a:defRPr/>
            </a:pPr>
            <a:endParaRPr lang="en-US" sz="18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fontAlgn="auto" hangingPunct="1">
              <a:buClr>
                <a:schemeClr val="tx1"/>
              </a:buClr>
              <a:buFont typeface="Arial"/>
              <a:buNone/>
              <a:defRPr/>
            </a:pPr>
            <a:endParaRPr lang="en-US" sz="18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888392" y="3674366"/>
            <a:ext cx="460921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New Points can be inserted by clicking on the handle point between two existing points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0DDF6F6F-478B-4F33-AF0E-772D53883272}"/>
              </a:ext>
            </a:extLst>
          </p:cNvPr>
          <p:cNvGrpSpPr/>
          <p:nvPr/>
        </p:nvGrpSpPr>
        <p:grpSpPr>
          <a:xfrm>
            <a:off x="700399" y="786534"/>
            <a:ext cx="5950683" cy="4607860"/>
            <a:chOff x="1871473" y="1452281"/>
            <a:chExt cx="5950683" cy="4607860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871473" y="1452281"/>
              <a:ext cx="5950683" cy="4607860"/>
            </a:xfrm>
            <a:prstGeom prst="rect">
              <a:avLst/>
            </a:prstGeom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</p:pic>
        <p:sp>
          <p:nvSpPr>
            <p:cNvPr id="4" name="TextBox 3"/>
            <p:cNvSpPr txBox="1"/>
            <p:nvPr/>
          </p:nvSpPr>
          <p:spPr>
            <a:xfrm>
              <a:off x="5135808" y="1864659"/>
              <a:ext cx="169790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rgbClr val="FF0000"/>
                  </a:solidFill>
                </a:rPr>
                <a:t>Existing Points</a:t>
              </a: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2375648" y="5242574"/>
              <a:ext cx="205697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rgbClr val="FFFF00"/>
                  </a:solidFill>
                </a:rPr>
                <a:t>Mid Point Handles</a:t>
              </a:r>
            </a:p>
          </p:txBody>
        </p:sp>
        <p:cxnSp>
          <p:nvCxnSpPr>
            <p:cNvPr id="7" name="Straight Arrow Connector 6"/>
            <p:cNvCxnSpPr/>
            <p:nvPr/>
          </p:nvCxnSpPr>
          <p:spPr>
            <a:xfrm flipH="1" flipV="1">
              <a:off x="3404134" y="1730189"/>
              <a:ext cx="1598173" cy="242047"/>
            </a:xfrm>
            <a:prstGeom prst="straightConnector1">
              <a:avLst/>
            </a:prstGeom>
            <a:ln>
              <a:solidFill>
                <a:srgbClr val="FF0000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Arrow Connector 8"/>
            <p:cNvCxnSpPr/>
            <p:nvPr/>
          </p:nvCxnSpPr>
          <p:spPr>
            <a:xfrm>
              <a:off x="6528845" y="2366682"/>
              <a:ext cx="585888" cy="1084730"/>
            </a:xfrm>
            <a:prstGeom prst="straightConnector1">
              <a:avLst/>
            </a:prstGeom>
            <a:ln>
              <a:solidFill>
                <a:srgbClr val="FF0000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Arrow Connector 10"/>
            <p:cNvCxnSpPr/>
            <p:nvPr/>
          </p:nvCxnSpPr>
          <p:spPr>
            <a:xfrm flipH="1" flipV="1">
              <a:off x="2815707" y="2597986"/>
              <a:ext cx="161365" cy="2196353"/>
            </a:xfrm>
            <a:prstGeom prst="straightConnector1">
              <a:avLst/>
            </a:prstGeom>
            <a:ln>
              <a:solidFill>
                <a:srgbClr val="FFFF00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Arrow Connector 12"/>
            <p:cNvCxnSpPr/>
            <p:nvPr/>
          </p:nvCxnSpPr>
          <p:spPr>
            <a:xfrm flipV="1">
              <a:off x="3603813" y="4596244"/>
              <a:ext cx="599407" cy="589839"/>
            </a:xfrm>
            <a:prstGeom prst="straightConnector1">
              <a:avLst/>
            </a:prstGeom>
            <a:ln>
              <a:solidFill>
                <a:srgbClr val="FFFF00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23578157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2510F1-1F30-4D2F-BC84-0C4B56BB32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Trimming XYZ Data Files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1528138-17DB-4DD7-8C41-9120B0E7767E}"/>
              </a:ext>
            </a:extLst>
          </p:cNvPr>
          <p:cNvSpPr txBox="1"/>
          <p:nvPr/>
        </p:nvSpPr>
        <p:spPr>
          <a:xfrm>
            <a:off x="600828" y="1237391"/>
            <a:ext cx="412025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Trim an XYZ File by Right-Clicking on it in the Project Items listing.</a:t>
            </a:r>
          </a:p>
        </p:txBody>
      </p:sp>
      <p:pic>
        <p:nvPicPr>
          <p:cNvPr id="37892" name="Picture 5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88"/>
          <a:stretch/>
        </p:blipFill>
        <p:spPr bwMode="auto">
          <a:xfrm>
            <a:off x="5287397" y="1139298"/>
            <a:ext cx="5464195" cy="434788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37893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0669" y="2667780"/>
            <a:ext cx="2060575" cy="281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58978945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9F77D78-F8F9-41B8-B6BF-4D436F12CE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Trimming in TIN MODEL</a:t>
            </a:r>
          </a:p>
        </p:txBody>
      </p:sp>
      <p:sp>
        <p:nvSpPr>
          <p:cNvPr id="20483" name="TextBox 8">
            <a:extLst>
              <a:ext uri="{FF2B5EF4-FFF2-40B4-BE49-F238E27FC236}">
                <a16:creationId xmlns:a16="http://schemas.microsoft.com/office/drawing/2014/main" id="{C9348A06-370A-4DCF-B46D-AAE2577B9C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2081" y="1936682"/>
            <a:ext cx="4162927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Arial" charset="0"/>
              </a:rPr>
              <a:t>Limit your volume calculations to a user-defined area by clipping your TIN MODEL with a BRD file.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5325980" y="534722"/>
            <a:ext cx="6144006" cy="5469587"/>
            <a:chOff x="123825" y="1219200"/>
            <a:chExt cx="6227763" cy="5589588"/>
          </a:xfrm>
        </p:grpSpPr>
        <p:pic>
          <p:nvPicPr>
            <p:cNvPr id="39938" name="Picture 9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3988" y="4594225"/>
              <a:ext cx="3276600" cy="22145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9941" name="Picture 6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3825" y="2057400"/>
              <a:ext cx="3359150" cy="2270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9942" name="Picture 7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9238" y="1219200"/>
              <a:ext cx="5657850" cy="838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9943" name="Picture 8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74988" y="2700338"/>
              <a:ext cx="3276600" cy="2286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" name="Arc 2">
              <a:extLst>
                <a:ext uri="{FF2B5EF4-FFF2-40B4-BE49-F238E27FC236}">
                  <a16:creationId xmlns:a16="http://schemas.microsoft.com/office/drawing/2014/main" id="{2D6682D7-E164-4C28-8754-EC74A360AA1D}"/>
                </a:ext>
              </a:extLst>
            </p:cNvPr>
            <p:cNvSpPr/>
            <p:nvPr/>
          </p:nvSpPr>
          <p:spPr>
            <a:xfrm>
              <a:off x="3078163" y="2286000"/>
              <a:ext cx="1112837" cy="731838"/>
            </a:xfrm>
            <a:prstGeom prst="arc">
              <a:avLst/>
            </a:prstGeom>
            <a:ln>
              <a:headEnd type="none" w="med" len="med"/>
              <a:tailEnd type="triangl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0" name="Arc 9">
              <a:extLst>
                <a:ext uri="{FF2B5EF4-FFF2-40B4-BE49-F238E27FC236}">
                  <a16:creationId xmlns:a16="http://schemas.microsoft.com/office/drawing/2014/main" id="{BB6BB63B-E2A9-456D-A0C4-2B6EC30D2B22}"/>
                </a:ext>
              </a:extLst>
            </p:cNvPr>
            <p:cNvSpPr/>
            <p:nvPr/>
          </p:nvSpPr>
          <p:spPr>
            <a:xfrm rot="6922097">
              <a:off x="3217863" y="4613275"/>
              <a:ext cx="1112838" cy="731837"/>
            </a:xfrm>
            <a:prstGeom prst="arc">
              <a:avLst/>
            </a:prstGeom>
            <a:ln>
              <a:headEnd type="none" w="med" len="med"/>
              <a:tailEnd type="triangl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15266825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0310CDA-AEF9-4ABB-81E5-66240B6B4C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Limiting Volumes in CS&amp;V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4D715E7-8239-4FD6-A2FB-83F09151D973}"/>
              </a:ext>
            </a:extLst>
          </p:cNvPr>
          <p:cNvSpPr txBox="1"/>
          <p:nvPr/>
        </p:nvSpPr>
        <p:spPr>
          <a:xfrm>
            <a:off x="1935640" y="5342791"/>
            <a:ext cx="952644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You can limit the area computation to the region inside a BRD file in the CSV program</a:t>
            </a:r>
          </a:p>
        </p:txBody>
      </p:sp>
      <p:pic>
        <p:nvPicPr>
          <p:cNvPr id="41988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5640" y="1451606"/>
            <a:ext cx="8196746" cy="381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1935640" y="835947"/>
            <a:ext cx="252502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Using a Border File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6245543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D0CA6B-949A-40CC-8F5D-C11C34E8B0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Creating  Planned Lines Inside a *.BRD</a:t>
            </a:r>
          </a:p>
        </p:txBody>
      </p:sp>
      <p:sp>
        <p:nvSpPr>
          <p:cNvPr id="22531" name="Content Placeholder 2">
            <a:extLst>
              <a:ext uri="{FF2B5EF4-FFF2-40B4-BE49-F238E27FC236}">
                <a16:creationId xmlns:a16="http://schemas.microsoft.com/office/drawing/2014/main" id="{0AF17102-C42B-4C2D-B84F-3546FF432B31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561474" y="759146"/>
            <a:ext cx="10884568" cy="681037"/>
          </a:xfrm>
          <a:prstGeom prst="rect">
            <a:avLst/>
          </a:prstGeom>
        </p:spPr>
        <p:txBody>
          <a:bodyPr rtlCol="0">
            <a:noAutofit/>
          </a:bodyPr>
          <a:lstStyle/>
          <a:p>
            <a:pPr marL="411163" fontAlgn="auto">
              <a:buClr>
                <a:schemeClr val="tx1"/>
              </a:buClr>
              <a:defRPr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Create the *.BRD File.  Open the Line Editor.  Click ‘Lines – Generate Lines in Border’.</a:t>
            </a:r>
          </a:p>
        </p:txBody>
      </p:sp>
      <p:pic>
        <p:nvPicPr>
          <p:cNvPr id="44036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7997" y="1328865"/>
            <a:ext cx="3319463" cy="2255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037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4522" y="3851404"/>
            <a:ext cx="1349375" cy="1627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038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1096" y="3851404"/>
            <a:ext cx="4438650" cy="176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039" name="Picture 8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9321" y="1328865"/>
            <a:ext cx="3429000" cy="2330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48367D5D-3530-486F-BD38-1B891E078E2F}"/>
              </a:ext>
            </a:extLst>
          </p:cNvPr>
          <p:cNvCxnSpPr/>
          <p:nvPr/>
        </p:nvCxnSpPr>
        <p:spPr>
          <a:xfrm>
            <a:off x="5390959" y="2697290"/>
            <a:ext cx="779462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B375DAC4-B2E7-4934-A60D-55FDB53EB235}"/>
              </a:ext>
            </a:extLst>
          </p:cNvPr>
          <p:cNvSpPr txBox="1"/>
          <p:nvPr/>
        </p:nvSpPr>
        <p:spPr>
          <a:xfrm>
            <a:off x="2837465" y="5613529"/>
            <a:ext cx="5886450" cy="3079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Select Border, Set spacing and azimuth to create lines in Line Editor</a:t>
            </a:r>
          </a:p>
        </p:txBody>
      </p:sp>
    </p:spTree>
    <p:extLst>
      <p:ext uri="{BB962C8B-B14F-4D97-AF65-F5344CB8AC3E}">
        <p14:creationId xmlns:p14="http://schemas.microsoft.com/office/powerpoint/2010/main" val="14177245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5FBBDD1-58E3-417F-B92D-0B580480DE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Project Manager Window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244805" y="1396081"/>
            <a:ext cx="4182898" cy="210185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2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Sort  by Date: </a:t>
            </a:r>
          </a:p>
          <a:p>
            <a:pPr lvl="1">
              <a:defRPr/>
            </a:pPr>
            <a:r>
              <a:rPr lang="en-US" sz="2400" dirty="0">
                <a:solidFill>
                  <a:srgbClr val="0000FF"/>
                </a:solidFill>
              </a:rPr>
              <a:t>Click the Last Access item</a:t>
            </a:r>
          </a:p>
          <a:p>
            <a:pPr lvl="1">
              <a:defRPr/>
            </a:pPr>
            <a:endParaRPr lang="en-US" sz="1050" dirty="0">
              <a:solidFill>
                <a:srgbClr val="0000FF"/>
              </a:solidFill>
            </a:endParaRPr>
          </a:p>
          <a:p>
            <a:pPr>
              <a:defRPr/>
            </a:pPr>
            <a:r>
              <a:rPr lang="en-US" sz="2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To Change Groups:</a:t>
            </a:r>
          </a:p>
          <a:p>
            <a:pPr lvl="1">
              <a:defRPr/>
            </a:pPr>
            <a:r>
              <a:rPr lang="en-US" sz="2400" dirty="0">
                <a:solidFill>
                  <a:srgbClr val="FF0000"/>
                </a:solidFill>
              </a:rPr>
              <a:t>Click the Groups tab.</a:t>
            </a:r>
          </a:p>
          <a:p>
            <a:pPr lvl="1">
              <a:defRPr/>
            </a:pPr>
            <a:endParaRPr lang="en-US" sz="2400" dirty="0"/>
          </a:p>
        </p:txBody>
      </p:sp>
      <p:sp>
        <p:nvSpPr>
          <p:cNvPr id="2" name="TextBox 1"/>
          <p:cNvSpPr txBox="1"/>
          <p:nvPr/>
        </p:nvSpPr>
        <p:spPr>
          <a:xfrm>
            <a:off x="6244805" y="3567781"/>
            <a:ext cx="4182898" cy="22621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2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Quickly locate Projects</a:t>
            </a:r>
          </a:p>
          <a:p>
            <a:pPr>
              <a:defRPr/>
            </a:pPr>
            <a:endParaRPr lang="en-US" sz="9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>
              <a:defRPr/>
            </a:pP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 User defined keywords may be assigned to each project.  Typing text in the Search Dialog will display all projects with a partial match against Project Name and full match on keywords.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F5F5489-6E38-4592-8832-620CE4DF55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8261" y="775477"/>
            <a:ext cx="4001630" cy="4792226"/>
          </a:xfrm>
          <a:prstGeom prst="rect">
            <a:avLst/>
          </a:prstGeom>
        </p:spPr>
      </p:pic>
      <p:sp>
        <p:nvSpPr>
          <p:cNvPr id="7" name="Arrow: Left 6">
            <a:extLst>
              <a:ext uri="{FF2B5EF4-FFF2-40B4-BE49-F238E27FC236}">
                <a16:creationId xmlns:a16="http://schemas.microsoft.com/office/drawing/2014/main" id="{E7E2486E-4A0F-4D8C-B274-06065A5AEE9E}"/>
              </a:ext>
            </a:extLst>
          </p:cNvPr>
          <p:cNvSpPr/>
          <p:nvPr/>
        </p:nvSpPr>
        <p:spPr>
          <a:xfrm>
            <a:off x="4458712" y="3238837"/>
            <a:ext cx="1262358" cy="380325"/>
          </a:xfrm>
          <a:prstGeom prst="leftArrow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Arrow: Down 9">
            <a:extLst>
              <a:ext uri="{FF2B5EF4-FFF2-40B4-BE49-F238E27FC236}">
                <a16:creationId xmlns:a16="http://schemas.microsoft.com/office/drawing/2014/main" id="{BD925192-B626-4AF1-A07F-E8A5A7C24405}"/>
              </a:ext>
            </a:extLst>
          </p:cNvPr>
          <p:cNvSpPr/>
          <p:nvPr/>
        </p:nvSpPr>
        <p:spPr>
          <a:xfrm>
            <a:off x="1424198" y="1788340"/>
            <a:ext cx="340099" cy="1165253"/>
          </a:xfrm>
          <a:prstGeom prst="downArrow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9100802"/>
      </p:ext>
    </p:extLst>
  </p:cSld>
  <p:clrMapOvr>
    <a:masterClrMapping/>
  </p:clrMapOvr>
  <p:transition spd="slow"/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4">
            <a:extLst>
              <a:ext uri="{FF2B5EF4-FFF2-40B4-BE49-F238E27FC236}">
                <a16:creationId xmlns:a16="http://schemas.microsoft.com/office/drawing/2014/main" id="{DFEFDD6D-14DB-4300-B631-35273CF368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New Border Area Report and Filled area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1473" y="1333325"/>
            <a:ext cx="4295261" cy="305189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9" name="TextBox 8"/>
          <p:cNvSpPr txBox="1"/>
          <p:nvPr/>
        </p:nvSpPr>
        <p:spPr>
          <a:xfrm>
            <a:off x="1830085" y="4569850"/>
            <a:ext cx="43366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Area is reported in the Border File Editor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1837935" y="3876236"/>
            <a:ext cx="2424546" cy="387928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46646" y="2310674"/>
            <a:ext cx="3306994" cy="2694709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</p:pic>
      <p:sp>
        <p:nvSpPr>
          <p:cNvPr id="12" name="TextBox 11"/>
          <p:cNvSpPr txBox="1"/>
          <p:nvPr/>
        </p:nvSpPr>
        <p:spPr>
          <a:xfrm>
            <a:off x="6746646" y="5119199"/>
            <a:ext cx="34163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Border area is filled in 3D Mode</a:t>
            </a:r>
          </a:p>
        </p:txBody>
      </p:sp>
    </p:spTree>
    <p:extLst>
      <p:ext uri="{BB962C8B-B14F-4D97-AF65-F5344CB8AC3E}">
        <p14:creationId xmlns:p14="http://schemas.microsoft.com/office/powerpoint/2010/main" val="1451152001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r="33333" b="4924"/>
          <a:stretch/>
        </p:blipFill>
        <p:spPr>
          <a:xfrm>
            <a:off x="742676" y="782837"/>
            <a:ext cx="6096000" cy="4890212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F05F8BD0-EE26-4B47-97DE-210279CA64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Border Report</a:t>
            </a:r>
          </a:p>
        </p:txBody>
      </p:sp>
      <p:sp>
        <p:nvSpPr>
          <p:cNvPr id="38915" name="Content Placeholder 2">
            <a:extLst>
              <a:ext uri="{FF2B5EF4-FFF2-40B4-BE49-F238E27FC236}">
                <a16:creationId xmlns:a16="http://schemas.microsoft.com/office/drawing/2014/main" id="{6C2CF5E1-00C4-4A44-9BB3-B61D6B289FE6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8121232" y="2667835"/>
            <a:ext cx="2963862" cy="25146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>
            <a:normAutofit lnSpcReduction="10000"/>
          </a:bodyPr>
          <a:lstStyle/>
          <a:p>
            <a:pPr eaLnBrk="1" hangingPunct="1">
              <a:buClr>
                <a:schemeClr val="tx1"/>
              </a:buClr>
              <a:defRPr/>
            </a:pPr>
            <a:r>
              <a:rPr lang="en-US" altLang="en-US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Right-click on the BRD file in the Project Files list.</a:t>
            </a:r>
          </a:p>
          <a:p>
            <a:pPr eaLnBrk="1" hangingPunct="1">
              <a:buClr>
                <a:schemeClr val="tx1"/>
              </a:buClr>
              <a:defRPr/>
            </a:pPr>
            <a:endParaRPr lang="en-US" altLang="en-US" sz="1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buClr>
                <a:schemeClr val="tx1"/>
              </a:buClr>
              <a:defRPr/>
            </a:pPr>
            <a:r>
              <a:rPr lang="en-US" altLang="en-US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Select  ‘Border File Report’</a:t>
            </a:r>
          </a:p>
          <a:p>
            <a:pPr eaLnBrk="1" hangingPunct="1">
              <a:buClr>
                <a:schemeClr val="tx1"/>
              </a:buClr>
              <a:defRPr/>
            </a:pPr>
            <a:endParaRPr lang="en-US" altLang="en-US" sz="1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buClr>
                <a:schemeClr val="tx1"/>
              </a:buClr>
              <a:defRPr/>
            </a:pPr>
            <a:r>
              <a:rPr lang="en-US" altLang="en-US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Routine displays the perimeter distance and area of the border file.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206ACF3-E09B-4257-A37B-04FED12815F8}"/>
              </a:ext>
            </a:extLst>
          </p:cNvPr>
          <p:cNvSpPr/>
          <p:nvPr/>
        </p:nvSpPr>
        <p:spPr>
          <a:xfrm>
            <a:off x="1542165" y="4290956"/>
            <a:ext cx="1044389" cy="18196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07338" y="1056591"/>
            <a:ext cx="3449171" cy="133728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182348148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AF90B9-BDF4-4FDC-886F-26E09B623D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BOAT SHAPE EDITOR</a:t>
            </a:r>
          </a:p>
        </p:txBody>
      </p:sp>
    </p:spTree>
    <p:extLst>
      <p:ext uri="{BB962C8B-B14F-4D97-AF65-F5344CB8AC3E}">
        <p14:creationId xmlns:p14="http://schemas.microsoft.com/office/powerpoint/2010/main" val="3558983558"/>
      </p:ext>
    </p:extLst>
  </p:cSld>
  <p:clrMapOvr>
    <a:masterClrMapping/>
  </p:clrMapOvr>
  <p:transition spd="slow"/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0D9644-CE00-40C4-9B67-E927EA9B15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Import of DXF Files</a:t>
            </a:r>
          </a:p>
        </p:txBody>
      </p:sp>
      <p:sp>
        <p:nvSpPr>
          <p:cNvPr id="26627" name="Rectangle 3">
            <a:extLst>
              <a:ext uri="{FF2B5EF4-FFF2-40B4-BE49-F238E27FC236}">
                <a16:creationId xmlns:a16="http://schemas.microsoft.com/office/drawing/2014/main" id="{E4B2AEB9-8EE4-4A01-AFFC-9A7299553AF3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>
          <a:xfrm>
            <a:off x="5953049" y="1172317"/>
            <a:ext cx="5781869" cy="3733800"/>
          </a:xfrm>
          <a:prstGeom prst="rect">
            <a:avLst/>
          </a:prstGeom>
        </p:spPr>
        <p:txBody>
          <a:bodyPr/>
          <a:lstStyle/>
          <a:p>
            <a:pPr eaLnBrk="1" hangingPunct="1">
              <a:buClr>
                <a:schemeClr val="tx1"/>
              </a:buClr>
              <a:defRPr/>
            </a:pPr>
            <a:r>
              <a:rPr lang="en-US" alt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Users can make their own shape in the BOAT SHAPE EDITOR or import a DXF shape.</a:t>
            </a:r>
          </a:p>
          <a:p>
            <a:pPr eaLnBrk="1" hangingPunct="1">
              <a:buClr>
                <a:schemeClr val="tx1"/>
              </a:buClr>
              <a:defRPr/>
            </a:pPr>
            <a:endParaRPr lang="en-US" altLang="en-US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buClr>
                <a:schemeClr val="tx1"/>
              </a:buClr>
              <a:defRPr/>
            </a:pPr>
            <a:r>
              <a:rPr lang="en-US" altLang="en-US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 DXF Shapes:</a:t>
            </a:r>
          </a:p>
          <a:p>
            <a:pPr lvl="2" eaLnBrk="1" hangingPunct="1">
              <a:defRPr/>
            </a:pPr>
            <a:r>
              <a:rPr lang="en-US" alt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Save it to a DXF/Version 12 file.</a:t>
            </a:r>
          </a:p>
          <a:p>
            <a:pPr lvl="2" eaLnBrk="1" hangingPunct="1">
              <a:defRPr/>
            </a:pPr>
            <a:r>
              <a:rPr lang="en-US" alt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DXF Origin (0,0) must be the same as the HYPACK Boat Reference Origin!</a:t>
            </a:r>
          </a:p>
        </p:txBody>
      </p:sp>
      <p:pic>
        <p:nvPicPr>
          <p:cNvPr id="28676" name="Picture 4" descr="Editors Boat Shape in Autoca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9302" y="1006743"/>
            <a:ext cx="4686300" cy="4549775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C049E8C-CC32-4DE0-9DB5-4A5F2715E8C1}"/>
              </a:ext>
            </a:extLst>
          </p:cNvPr>
          <p:cNvSpPr txBox="1"/>
          <p:nvPr/>
        </p:nvSpPr>
        <p:spPr>
          <a:xfrm>
            <a:off x="554783" y="5556518"/>
            <a:ext cx="6248400" cy="3698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Boat shape files are stored in a …\Boat Shapes folder.</a:t>
            </a:r>
          </a:p>
        </p:txBody>
      </p:sp>
    </p:spTree>
    <p:extLst>
      <p:ext uri="{BB962C8B-B14F-4D97-AF65-F5344CB8AC3E}">
        <p14:creationId xmlns:p14="http://schemas.microsoft.com/office/powerpoint/2010/main" val="3953503172"/>
      </p:ext>
    </p:extLst>
  </p:cSld>
  <p:clrMapOvr>
    <a:masterClrMapping/>
  </p:clrMapOvr>
  <p:transition/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F779E8-9702-491D-B7B8-4786A30325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Drawing a Vessel</a:t>
            </a:r>
          </a:p>
        </p:txBody>
      </p:sp>
      <p:sp>
        <p:nvSpPr>
          <p:cNvPr id="30723" name="Content Placeholder 6"/>
          <p:cNvSpPr>
            <a:spLocks noGrp="1"/>
          </p:cNvSpPr>
          <p:nvPr>
            <p:ph idx="4294967295"/>
          </p:nvPr>
        </p:nvSpPr>
        <p:spPr>
          <a:xfrm>
            <a:off x="718577" y="1099665"/>
            <a:ext cx="3610947" cy="4791075"/>
          </a:xfrm>
        </p:spPr>
        <p:txBody>
          <a:bodyPr/>
          <a:lstStyle/>
          <a:p>
            <a:r>
              <a:rPr lang="en-US" alt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Select Vessel Parameter, anchor points, and interior features.</a:t>
            </a:r>
          </a:p>
          <a:p>
            <a:endParaRPr lang="en-US" altLang="en-US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Use mouse to point and click.</a:t>
            </a:r>
          </a:p>
          <a:p>
            <a:endParaRPr lang="en-US" altLang="en-US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 certain of reference point (0,0) before drawing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C70BDC9-7F9C-4CEA-BD19-8512B7FDEAE9}"/>
              </a:ext>
            </a:extLst>
          </p:cNvPr>
          <p:cNvSpPr txBox="1"/>
          <p:nvPr/>
        </p:nvSpPr>
        <p:spPr>
          <a:xfrm>
            <a:off x="6856791" y="5520852"/>
            <a:ext cx="2590800" cy="3698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Mouse Entry Mode</a:t>
            </a:r>
          </a:p>
        </p:txBody>
      </p:sp>
      <p:pic>
        <p:nvPicPr>
          <p:cNvPr id="5" name="2017 BOAT SHAPE EDITOR Perimeter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rcRect/>
          <a:stretch>
            <a:fillRect/>
          </a:stretch>
        </p:blipFill>
        <p:spPr bwMode="auto">
          <a:xfrm>
            <a:off x="4898345" y="1280217"/>
            <a:ext cx="5903912" cy="423386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9942175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A326035-6129-40DA-A985-6F1D9323DD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2D Shapes in SURVEY</a:t>
            </a:r>
          </a:p>
        </p:txBody>
      </p:sp>
      <p:sp>
        <p:nvSpPr>
          <p:cNvPr id="32771" name="Content Placeholder 3"/>
          <p:cNvSpPr>
            <a:spLocks noGrp="1"/>
          </p:cNvSpPr>
          <p:nvPr>
            <p:ph idx="4294967295"/>
          </p:nvPr>
        </p:nvSpPr>
        <p:spPr>
          <a:xfrm>
            <a:off x="522513" y="855284"/>
            <a:ext cx="10496940" cy="882650"/>
          </a:xfrm>
        </p:spPr>
        <p:txBody>
          <a:bodyPr>
            <a:normAutofit fontScale="92500" lnSpcReduction="20000"/>
          </a:bodyPr>
          <a:lstStyle/>
          <a:p>
            <a:r>
              <a:rPr lang="en-US" altLang="en-US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From the Vessel menu – select Display Shape and select from the directory of boat shapes. Select which MAP to apply the drawing. </a:t>
            </a:r>
          </a:p>
          <a:p>
            <a:r>
              <a:rPr lang="en-US" altLang="en-US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Shapes can be used on main vessel or mobile.</a:t>
            </a:r>
          </a:p>
        </p:txBody>
      </p:sp>
      <p:pic>
        <p:nvPicPr>
          <p:cNvPr id="3277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7140" y="1844297"/>
            <a:ext cx="3354668" cy="378852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grpSp>
        <p:nvGrpSpPr>
          <p:cNvPr id="2" name="Group 1"/>
          <p:cNvGrpSpPr/>
          <p:nvPr/>
        </p:nvGrpSpPr>
        <p:grpSpPr>
          <a:xfrm>
            <a:off x="1677955" y="1844297"/>
            <a:ext cx="4657165" cy="3788528"/>
            <a:chOff x="228600" y="3103563"/>
            <a:chExt cx="3962400" cy="3201987"/>
          </a:xfrm>
        </p:grpSpPr>
        <p:pic>
          <p:nvPicPr>
            <p:cNvPr id="32773" name="Picture 5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8600" y="3103563"/>
              <a:ext cx="3962400" cy="3201987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pic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E8623524-07B9-4595-BD66-F755B13AF60A}"/>
                </a:ext>
              </a:extLst>
            </p:cNvPr>
            <p:cNvSpPr/>
            <p:nvPr/>
          </p:nvSpPr>
          <p:spPr>
            <a:xfrm>
              <a:off x="228600" y="4191000"/>
              <a:ext cx="1219200" cy="304800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106886837"/>
      </p:ext>
    </p:extLst>
  </p:cSld>
  <p:clrMapOvr>
    <a:masterClrMapping/>
  </p:clrMapOvr>
  <p:transition spd="slow"/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894FEF-6CFA-4D8A-93D8-D9F8EA4E42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PLOTTING SHEET EDITOR</a:t>
            </a:r>
          </a:p>
        </p:txBody>
      </p:sp>
    </p:spTree>
    <p:extLst>
      <p:ext uri="{BB962C8B-B14F-4D97-AF65-F5344CB8AC3E}">
        <p14:creationId xmlns:p14="http://schemas.microsoft.com/office/powerpoint/2010/main" val="2092184788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4C5B2E-9E1F-4CF4-B205-31FA588319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PLOTTING SHEET (*.PLT)</a:t>
            </a:r>
          </a:p>
        </p:txBody>
      </p:sp>
      <p:pic>
        <p:nvPicPr>
          <p:cNvPr id="34819" name="Picture 14" descr="C:\Users\Rob\Desktop\Plotting sheet editor.JPG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741694" y="1053391"/>
            <a:ext cx="3581400" cy="2798762"/>
          </a:xfrm>
          <a:prstGeom prst="rect">
            <a:avLst/>
          </a:prstGeom>
          <a:noFill/>
        </p:spPr>
      </p:pic>
      <p:sp>
        <p:nvSpPr>
          <p:cNvPr id="32772" name="Rectangle 14">
            <a:extLst>
              <a:ext uri="{FF2B5EF4-FFF2-40B4-BE49-F238E27FC236}">
                <a16:creationId xmlns:a16="http://schemas.microsoft.com/office/drawing/2014/main" id="{8B0E48BD-4072-4D5C-B459-88A78B73E7B4}"/>
              </a:ext>
            </a:extLst>
          </p:cNvPr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753978" y="1244767"/>
            <a:ext cx="4832350" cy="3276600"/>
          </a:xfrm>
          <a:prstGeom prst="rect">
            <a:avLst/>
          </a:prstGeom>
        </p:spPr>
        <p:txBody>
          <a:bodyPr/>
          <a:lstStyle/>
          <a:p>
            <a:pPr eaLnBrk="1" hangingPunct="1">
              <a:buClr>
                <a:srgbClr val="F8F8F8"/>
              </a:buClr>
              <a:buFont typeface="Wingdings 2" panose="05020102010507070707" pitchFamily="18" charset="2"/>
              <a:buChar char=""/>
              <a:defRPr/>
            </a:pPr>
            <a:r>
              <a:rPr lang="en-US" altLang="en-US" sz="2000" b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Created:</a:t>
            </a:r>
            <a:r>
              <a:rPr lang="en-US" altLang="en-US" sz="2000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639763" lvl="1">
              <a:buClr>
                <a:srgbClr val="F8F8F8"/>
              </a:buClr>
              <a:defRPr/>
            </a:pPr>
            <a:r>
              <a:rPr lang="en-US" altLang="en-US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PLOTTING SHEET EDITOR</a:t>
            </a:r>
          </a:p>
          <a:p>
            <a:pPr eaLnBrk="1" hangingPunct="1">
              <a:buClr>
                <a:srgbClr val="F8F8F8"/>
              </a:buClr>
              <a:buFont typeface="Wingdings 2" panose="05020102010507070707" pitchFamily="18" charset="2"/>
              <a:buChar char=""/>
              <a:defRPr/>
            </a:pPr>
            <a:r>
              <a:rPr lang="en-US" altLang="en-US" sz="2000" b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Used:</a:t>
            </a:r>
          </a:p>
          <a:p>
            <a:pPr marL="639763" lvl="1">
              <a:buClr>
                <a:srgbClr val="F8F8F8"/>
              </a:buClr>
              <a:defRPr/>
            </a:pPr>
            <a:r>
              <a:rPr lang="en-US" altLang="en-US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HYPLOT &amp; HYPLOT MAX:  To define the plotting sheet limits.</a:t>
            </a:r>
          </a:p>
          <a:p>
            <a:pPr marL="639763" lvl="1">
              <a:buClr>
                <a:srgbClr val="F8F8F8"/>
              </a:buClr>
              <a:defRPr/>
            </a:pPr>
            <a:r>
              <a:rPr lang="en-US" altLang="en-US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CROSS SORT:  For sounding selection of single beam data.</a:t>
            </a:r>
          </a:p>
          <a:p>
            <a:pPr marL="639763" lvl="1">
              <a:buClr>
                <a:srgbClr val="F8F8F8"/>
              </a:buClr>
              <a:defRPr/>
            </a:pPr>
            <a:r>
              <a:rPr lang="en-US" altLang="en-US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EXPORT TO CAD: Exporting projection tics.</a:t>
            </a:r>
          </a:p>
        </p:txBody>
      </p:sp>
      <p:graphicFrame>
        <p:nvGraphicFramePr>
          <p:cNvPr id="9234" name="Group 18">
            <a:extLst>
              <a:ext uri="{FF2B5EF4-FFF2-40B4-BE49-F238E27FC236}">
                <a16:creationId xmlns:a16="http://schemas.microsoft.com/office/drawing/2014/main" id="{ABD05AD5-5F06-4466-9E70-ABF8163E8E80}"/>
              </a:ext>
            </a:extLst>
          </p:cNvPr>
          <p:cNvGraphicFramePr>
            <a:graphicFrameLocks noGrp="1"/>
          </p:cNvGraphicFramePr>
          <p:nvPr>
            <p:ph sz="half" idx="4294967295"/>
            <p:extLst>
              <p:ext uri="{D42A27DB-BD31-4B8C-83A1-F6EECF244321}">
                <p14:modId xmlns:p14="http://schemas.microsoft.com/office/powerpoint/2010/main" val="327293334"/>
              </p:ext>
            </p:extLst>
          </p:nvPr>
        </p:nvGraphicFramePr>
        <p:xfrm>
          <a:off x="2400300" y="4359092"/>
          <a:ext cx="7391400" cy="871600"/>
        </p:xfrm>
        <a:graphic>
          <a:graphicData uri="http://schemas.openxmlformats.org/drawingml/2006/table">
            <a:tbl>
              <a:tblPr/>
              <a:tblGrid>
                <a:gridCol w="95653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43486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87153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Note:</a:t>
                      </a:r>
                    </a:p>
                  </a:txBody>
                  <a:tcPr marT="45656" marB="45656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For foot grids, the scale is in feet/inch, length and width are in inches.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For metric grids, the scale is in meters/meter, length and width are in centimeters.</a:t>
                      </a:r>
                    </a:p>
                  </a:txBody>
                  <a:tcPr marT="45656" marB="4565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01494739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5B8F68-0C27-47C9-859B-A0D3E977B0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Pre-Defined Sheet Sizes</a:t>
            </a:r>
          </a:p>
        </p:txBody>
      </p:sp>
      <p:sp>
        <p:nvSpPr>
          <p:cNvPr id="36867" name="Content Placeholder 2"/>
          <p:cNvSpPr>
            <a:spLocks noGrp="1"/>
          </p:cNvSpPr>
          <p:nvPr>
            <p:ph sz="half" idx="4294967295"/>
          </p:nvPr>
        </p:nvSpPr>
        <p:spPr>
          <a:xfrm>
            <a:off x="2815389" y="5002296"/>
            <a:ext cx="6781800" cy="762000"/>
          </a:xfrm>
          <a:prstGeom prst="rect">
            <a:avLst/>
          </a:prstGeom>
        </p:spPr>
        <p:txBody>
          <a:bodyPr/>
          <a:lstStyle/>
          <a:p>
            <a:pPr eaLnBrk="1" hangingPunct="1">
              <a:buClr>
                <a:schemeClr val="tx1"/>
              </a:buClr>
            </a:pPr>
            <a:r>
              <a:rPr lang="en-US" altLang="en-US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Pre-defined sheet sizes are available from the Edit menu of the Plotting Sheet Editor</a:t>
            </a:r>
            <a:r>
              <a:rPr lang="en-US" alt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36868" name="Picture 2" descr="C:\2010 HYPACK Presentations\03 - Shell Editors\Pictures\2010 PLT EDITOR Sheet Size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5389" y="930025"/>
            <a:ext cx="7124700" cy="3846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76741360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/>
          <p:cNvGrpSpPr/>
          <p:nvPr/>
        </p:nvGrpSpPr>
        <p:grpSpPr>
          <a:xfrm>
            <a:off x="1951683" y="808168"/>
            <a:ext cx="7861798" cy="4016888"/>
            <a:chOff x="347472" y="1659344"/>
            <a:chExt cx="7861798" cy="4016888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47472" y="1659344"/>
              <a:ext cx="7861798" cy="4016888"/>
            </a:xfrm>
            <a:prstGeom prst="rect">
              <a:avLst/>
            </a:prstGeom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</p:pic>
        <p:cxnSp>
          <p:nvCxnSpPr>
            <p:cNvPr id="7" name="Straight Arrow Connector 6"/>
            <p:cNvCxnSpPr/>
            <p:nvPr/>
          </p:nvCxnSpPr>
          <p:spPr>
            <a:xfrm flipH="1">
              <a:off x="2662518" y="5076640"/>
              <a:ext cx="797690" cy="481478"/>
            </a:xfrm>
            <a:prstGeom prst="straightConnector1">
              <a:avLst/>
            </a:prstGeom>
            <a:ln>
              <a:solidFill>
                <a:schemeClr val="tx1">
                  <a:lumMod val="65000"/>
                  <a:lumOff val="35000"/>
                </a:schemeClr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Arrow Connector 7"/>
            <p:cNvCxnSpPr>
              <a:stCxn id="10" idx="0"/>
            </p:cNvCxnSpPr>
            <p:nvPr/>
          </p:nvCxnSpPr>
          <p:spPr>
            <a:xfrm flipV="1">
              <a:off x="5542496" y="3200400"/>
              <a:ext cx="696939" cy="282722"/>
            </a:xfrm>
            <a:prstGeom prst="straightConnector1">
              <a:avLst/>
            </a:prstGeom>
            <a:ln>
              <a:solidFill>
                <a:schemeClr val="tx1">
                  <a:lumMod val="65000"/>
                  <a:lumOff val="35000"/>
                </a:schemeClr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TextBox 8"/>
            <p:cNvSpPr txBox="1"/>
            <p:nvPr/>
          </p:nvSpPr>
          <p:spPr>
            <a:xfrm>
              <a:off x="2888247" y="4708198"/>
              <a:ext cx="139012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Origin Point</a:t>
              </a: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4725605" y="3483122"/>
              <a:ext cx="163378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Rotation Point</a:t>
              </a:r>
            </a:p>
          </p:txBody>
        </p:sp>
      </p:grpSp>
      <p:sp>
        <p:nvSpPr>
          <p:cNvPr id="4" name="Title 3">
            <a:extLst>
              <a:ext uri="{FF2B5EF4-FFF2-40B4-BE49-F238E27FC236}">
                <a16:creationId xmlns:a16="http://schemas.microsoft.com/office/drawing/2014/main" id="{1DFFAB2B-6C21-4E19-A9B9-CB65CA88F2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Making a *.PLT File</a:t>
            </a:r>
          </a:p>
        </p:txBody>
      </p:sp>
      <p:sp>
        <p:nvSpPr>
          <p:cNvPr id="3" name="Rectangle 2"/>
          <p:cNvSpPr/>
          <p:nvPr/>
        </p:nvSpPr>
        <p:spPr>
          <a:xfrm>
            <a:off x="2017843" y="4972614"/>
            <a:ext cx="8623945" cy="1077218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marL="342900" indent="-342900">
              <a:buClr>
                <a:schemeClr val="tx1">
                  <a:lumMod val="65000"/>
                  <a:lumOff val="35000"/>
                </a:schemeClr>
              </a:buClr>
              <a:buFont typeface="Arial" panose="020B0604020202020204" pitchFamily="34" charset="0"/>
              <a:buChar char="•"/>
              <a:defRPr/>
            </a:pP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Manually set the ‘scale’.</a:t>
            </a:r>
          </a:p>
          <a:p>
            <a:pPr marL="788353" lvl="1" indent="-285750">
              <a:buClr>
                <a:schemeClr val="tx1">
                  <a:lumMod val="65000"/>
                  <a:lumOff val="35000"/>
                </a:schemeClr>
              </a:buClr>
              <a:defRPr/>
            </a:pP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Meters/meter for metric grids / Feet/inch for foot grids.</a:t>
            </a:r>
          </a:p>
          <a:p>
            <a:pPr marL="342900" indent="-342900">
              <a:buClr>
                <a:schemeClr val="tx1">
                  <a:lumMod val="65000"/>
                  <a:lumOff val="35000"/>
                </a:schemeClr>
              </a:buClr>
              <a:buFont typeface="Arial" panose="020B0604020202020204" pitchFamily="34" charset="0"/>
              <a:buChar char="•"/>
              <a:defRPr/>
            </a:pP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Dragging the sheet corners can optionally:</a:t>
            </a:r>
          </a:p>
          <a:p>
            <a:pPr marL="788353" lvl="1" indent="-285750">
              <a:buClr>
                <a:schemeClr val="tx1">
                  <a:lumMod val="65000"/>
                  <a:lumOff val="35000"/>
                </a:schemeClr>
              </a:buClr>
              <a:defRPr/>
            </a:pP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Change the scale of the sheet or change the length or width of the sheet.</a:t>
            </a:r>
          </a:p>
        </p:txBody>
      </p:sp>
    </p:spTree>
    <p:extLst>
      <p:ext uri="{BB962C8B-B14F-4D97-AF65-F5344CB8AC3E}">
        <p14:creationId xmlns:p14="http://schemas.microsoft.com/office/powerpoint/2010/main" val="1806908347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620E61A-BC15-4B18-9798-858985E38A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98800" y="810382"/>
            <a:ext cx="3488750" cy="445079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A63F8F0-1807-4395-AA6F-4E3FD8662D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Project Groups</a:t>
            </a:r>
          </a:p>
        </p:txBody>
      </p:sp>
      <p:sp>
        <p:nvSpPr>
          <p:cNvPr id="27651" name="Content Placeholder 2"/>
          <p:cNvSpPr>
            <a:spLocks noGrp="1"/>
          </p:cNvSpPr>
          <p:nvPr>
            <p:ph idx="4294967295"/>
          </p:nvPr>
        </p:nvSpPr>
        <p:spPr>
          <a:xfrm>
            <a:off x="8136574" y="4066883"/>
            <a:ext cx="3738465" cy="1700212"/>
          </a:xfrm>
          <a:prstGeom prst="rect">
            <a:avLst/>
          </a:prstGeom>
        </p:spPr>
        <p:txBody>
          <a:bodyPr anchor="ctr"/>
          <a:lstStyle/>
          <a:p>
            <a:pPr eaLnBrk="1" hangingPunct="1">
              <a:buClr>
                <a:schemeClr val="tx1"/>
              </a:buClr>
              <a:defRPr/>
            </a:pPr>
            <a:r>
              <a:rPr lang="en-US" altLang="en-U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Each “Group” points to a folder on your computer where HYPACK Projects are stored.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81843" y="2660099"/>
            <a:ext cx="3025775" cy="92333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The HYPACK 2022 folder is created when you install the HYPACK 2022 package.</a:t>
            </a:r>
          </a:p>
        </p:txBody>
      </p:sp>
      <p:cxnSp>
        <p:nvCxnSpPr>
          <p:cNvPr id="8" name="Straight Arrow Connector 7"/>
          <p:cNvCxnSpPr>
            <a:cxnSpLocks/>
            <a:stCxn id="6" idx="3"/>
          </p:cNvCxnSpPr>
          <p:nvPr/>
        </p:nvCxnSpPr>
        <p:spPr>
          <a:xfrm>
            <a:off x="3907618" y="3121764"/>
            <a:ext cx="364178" cy="461665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881843" y="4044671"/>
            <a:ext cx="2989263" cy="120015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The “Network” group allows you to designate any folder on any computer as a project source.</a:t>
            </a:r>
          </a:p>
        </p:txBody>
      </p:sp>
      <p:cxnSp>
        <p:nvCxnSpPr>
          <p:cNvPr id="17" name="Shape 16"/>
          <p:cNvCxnSpPr>
            <a:cxnSpLocks/>
            <a:stCxn id="10" idx="3"/>
          </p:cNvCxnSpPr>
          <p:nvPr/>
        </p:nvCxnSpPr>
        <p:spPr>
          <a:xfrm flipV="1">
            <a:off x="3871106" y="3973189"/>
            <a:ext cx="684710" cy="671557"/>
          </a:xfrm>
          <a:prstGeom prst="bentConnector3">
            <a:avLst>
              <a:gd name="adj1" fmla="val 50000"/>
            </a:avLst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881843" y="1417919"/>
            <a:ext cx="3030537" cy="92392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Click on “Project Manager” tab to access the Groups tab.</a:t>
            </a:r>
          </a:p>
        </p:txBody>
      </p:sp>
      <p:cxnSp>
        <p:nvCxnSpPr>
          <p:cNvPr id="22" name="Straight Arrow Connector 21"/>
          <p:cNvCxnSpPr>
            <a:cxnSpLocks/>
          </p:cNvCxnSpPr>
          <p:nvPr/>
        </p:nvCxnSpPr>
        <p:spPr>
          <a:xfrm>
            <a:off x="3988677" y="1736174"/>
            <a:ext cx="704704" cy="668982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7687551" y="1251987"/>
            <a:ext cx="1985962" cy="230822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Add projects from previous versions of HYPACK by clicking “Add Group” and selecting the Project Folder from that version.</a:t>
            </a:r>
          </a:p>
        </p:txBody>
      </p:sp>
      <p:cxnSp>
        <p:nvCxnSpPr>
          <p:cNvPr id="27" name="Straight Arrow Connector 26"/>
          <p:cNvCxnSpPr>
            <a:cxnSpLocks/>
            <a:stCxn id="25" idx="1"/>
          </p:cNvCxnSpPr>
          <p:nvPr/>
        </p:nvCxnSpPr>
        <p:spPr>
          <a:xfrm flipH="1">
            <a:off x="5343534" y="2406100"/>
            <a:ext cx="2344017" cy="782162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35128747"/>
      </p:ext>
    </p:extLst>
  </p:cSld>
  <p:clrMapOvr>
    <a:masterClrMapping/>
  </p:clrMapOvr>
  <p:transition/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4D0ACD-53A6-49A2-A4BA-CE45CBF81C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Plotting Sheet (*.PLT) in HYPLOT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C3AF151-6AA3-4F6F-A757-25E2022CDB36}"/>
              </a:ext>
            </a:extLst>
          </p:cNvPr>
          <p:cNvSpPr txBox="1"/>
          <p:nvPr/>
        </p:nvSpPr>
        <p:spPr>
          <a:xfrm>
            <a:off x="1887705" y="5168625"/>
            <a:ext cx="7696200" cy="58477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Once in HYPLOT, objects placed on a plotting sheet (title blocks, north arrows, scale bars, etc.) will be associated with the PLT and restored when it is reloaded.</a:t>
            </a:r>
          </a:p>
        </p:txBody>
      </p:sp>
      <p:pic>
        <p:nvPicPr>
          <p:cNvPr id="4096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1874" y="1022920"/>
            <a:ext cx="7229161" cy="40654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13854112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CDF427-1F35-41E3-8FA2-4AC3E9F675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Autofit/>
          </a:bodyPr>
          <a:lstStyle/>
          <a:p>
            <a:pPr fontAlgn="auto">
              <a:lnSpc>
                <a:spcPct val="100000"/>
              </a:lnSpc>
              <a:spcAft>
                <a:spcPts val="0"/>
              </a:spcAft>
              <a:defRPr/>
            </a:pP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KINEMATIC TIDAL DATUM (KTD) EDITOR</a:t>
            </a:r>
          </a:p>
        </p:txBody>
      </p:sp>
    </p:spTree>
    <p:extLst>
      <p:ext uri="{BB962C8B-B14F-4D97-AF65-F5344CB8AC3E}">
        <p14:creationId xmlns:p14="http://schemas.microsoft.com/office/powerpoint/2010/main" val="2844802279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B00226-977C-44F6-9E6D-9F6DBF057F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KTD EDITOR</a:t>
            </a:r>
            <a:br>
              <a:rPr lang="en-US" dirty="0"/>
            </a:br>
            <a:r>
              <a:rPr lang="en-US" dirty="0"/>
              <a:t>Kinematic Tidal Datum (KTD) Files can be used in RTK TIDES</a:t>
            </a:r>
          </a:p>
        </p:txBody>
      </p:sp>
      <p:sp>
        <p:nvSpPr>
          <p:cNvPr id="27652" name="Rectangle 3">
            <a:extLst>
              <a:ext uri="{FF2B5EF4-FFF2-40B4-BE49-F238E27FC236}">
                <a16:creationId xmlns:a16="http://schemas.microsoft.com/office/drawing/2014/main" id="{E9F7F2C8-A5C2-4D85-A72D-1D972CB715C6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>
          <a:xfrm>
            <a:off x="746078" y="1447800"/>
            <a:ext cx="4010406" cy="3962400"/>
          </a:xfrm>
          <a:prstGeom prst="rect">
            <a:avLst/>
          </a:prstGeom>
        </p:spPr>
        <p:txBody>
          <a:bodyPr/>
          <a:lstStyle/>
          <a:p>
            <a:pPr marL="285750" indent="-285750">
              <a:lnSpc>
                <a:spcPct val="90000"/>
              </a:lnSpc>
              <a:buClr>
                <a:schemeClr val="tx1">
                  <a:lumMod val="65000"/>
                  <a:lumOff val="35000"/>
                </a:schemeClr>
              </a:buClr>
              <a:buFont typeface="Arial" panose="020B0604020202020204" pitchFamily="34" charset="0"/>
              <a:buChar char="•"/>
              <a:defRPr/>
            </a:pPr>
            <a:r>
              <a:rPr lang="en-US" altLang="en-US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Can be Accessed by GPS.dll</a:t>
            </a:r>
            <a:r>
              <a:rPr lang="en-US" altLang="en-US" sz="18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 INS drivers (posmv.dll, sbg.dll, f180.dll, etc.) for computing  RTK Tides.</a:t>
            </a:r>
          </a:p>
          <a:p>
            <a:pPr eaLnBrk="1" hangingPunct="1">
              <a:lnSpc>
                <a:spcPct val="90000"/>
              </a:lnSpc>
              <a:buClr>
                <a:schemeClr val="tx1">
                  <a:lumMod val="65000"/>
                  <a:lumOff val="35000"/>
                </a:schemeClr>
              </a:buClr>
              <a:defRPr/>
            </a:pPr>
            <a:r>
              <a:rPr lang="en-US" altLang="en-US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285750" indent="-285750">
              <a:lnSpc>
                <a:spcPct val="90000"/>
              </a:lnSpc>
              <a:buClr>
                <a:schemeClr val="tx1">
                  <a:lumMod val="65000"/>
                  <a:lumOff val="35000"/>
                </a:schemeClr>
              </a:buClr>
              <a:buFont typeface="Arial" panose="020B0604020202020204" pitchFamily="34" charset="0"/>
              <a:buChar char="•"/>
              <a:defRPr/>
            </a:pPr>
            <a:r>
              <a:rPr lang="en-US" altLang="en-US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Can contain:</a:t>
            </a:r>
          </a:p>
          <a:p>
            <a:pPr marL="639763" lvl="1">
              <a:lnSpc>
                <a:spcPct val="90000"/>
              </a:lnSpc>
              <a:buClr>
                <a:schemeClr val="bg2"/>
              </a:buClr>
              <a:defRPr/>
            </a:pPr>
            <a:r>
              <a:rPr lang="en-US" altLang="en-US" sz="1800" dirty="0">
                <a:solidFill>
                  <a:srgbClr val="0091B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Separation between reference ellipsoid and chart datum </a:t>
            </a:r>
            <a:br>
              <a:rPr lang="en-US" altLang="en-US" sz="1800" dirty="0">
                <a:solidFill>
                  <a:srgbClr val="0091BB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sz="1800" dirty="0">
                <a:solidFill>
                  <a:srgbClr val="0091B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(N-K).</a:t>
            </a:r>
          </a:p>
          <a:p>
            <a:pPr marL="639763" lvl="1">
              <a:lnSpc>
                <a:spcPct val="90000"/>
              </a:lnSpc>
              <a:buClr>
                <a:schemeClr val="bg2"/>
              </a:buClr>
              <a:defRPr/>
            </a:pPr>
            <a:r>
              <a:rPr lang="en-US" altLang="en-US" sz="1800" dirty="0">
                <a:solidFill>
                  <a:srgbClr val="0091B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Separation between geoid model and chart datum (-K).  (Must use Geoid model for N.)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4D33C51-F645-4218-A6D2-B558C001B10C}"/>
              </a:ext>
            </a:extLst>
          </p:cNvPr>
          <p:cNvSpPr txBox="1"/>
          <p:nvPr/>
        </p:nvSpPr>
        <p:spPr>
          <a:xfrm>
            <a:off x="5272589" y="5361954"/>
            <a:ext cx="5828548" cy="64633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For more details on RTK TIDES, see the RTK TIDES presentation under ‘Processing SB Data’</a:t>
            </a:r>
          </a:p>
        </p:txBody>
      </p:sp>
      <p:pic>
        <p:nvPicPr>
          <p:cNvPr id="29701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2589" y="1172880"/>
            <a:ext cx="4310063" cy="25273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9702" name="Picture 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2589" y="3836895"/>
            <a:ext cx="4849813" cy="13716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87034845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4093B8-7102-42C5-B39C-23022FA974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Determining (N – K) at a Bench Mark</a:t>
            </a:r>
          </a:p>
        </p:txBody>
      </p:sp>
      <p:sp>
        <p:nvSpPr>
          <p:cNvPr id="9219" name="Rectangle 3">
            <a:extLst>
              <a:ext uri="{FF2B5EF4-FFF2-40B4-BE49-F238E27FC236}">
                <a16:creationId xmlns:a16="http://schemas.microsoft.com/office/drawing/2014/main" id="{CA3E7C71-92DC-4BAF-A074-65B71893D3CB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>
          <a:xfrm>
            <a:off x="1019238" y="1099664"/>
            <a:ext cx="4315326" cy="3729037"/>
          </a:xfrm>
          <a:prstGeom prst="rect">
            <a:avLst/>
          </a:prstGeom>
        </p:spPr>
        <p:txBody>
          <a:bodyPr rtlCol="0">
            <a:noAutofit/>
          </a:bodyPr>
          <a:lstStyle/>
          <a:p>
            <a:pPr fontAlgn="auto">
              <a:lnSpc>
                <a:spcPct val="90000"/>
              </a:lnSpc>
              <a:spcBef>
                <a:spcPct val="50000"/>
              </a:spcBef>
              <a:spcAft>
                <a:spcPts val="0"/>
              </a:spcAft>
              <a:buClr>
                <a:schemeClr val="tx1"/>
              </a:buClr>
              <a:defRPr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N-K is determined at all tidal benchmarks.</a:t>
            </a:r>
          </a:p>
          <a:p>
            <a:pPr fontAlgn="auto">
              <a:lnSpc>
                <a:spcPct val="90000"/>
              </a:lnSpc>
              <a:spcBef>
                <a:spcPct val="50000"/>
              </a:spcBef>
              <a:spcAft>
                <a:spcPts val="0"/>
              </a:spcAft>
              <a:buClr>
                <a:schemeClr val="tx1"/>
              </a:buClr>
              <a:defRPr/>
            </a:pPr>
            <a:r>
              <a:rPr lang="en-US" dirty="0">
                <a:solidFill>
                  <a:schemeClr val="bg2"/>
                </a:solidFill>
              </a:rPr>
              <a:t>(N – K) = T1 + A + H + D</a:t>
            </a:r>
            <a:br>
              <a:rPr lang="en-US" dirty="0">
                <a:solidFill>
                  <a:schemeClr val="bg2"/>
                </a:solidFill>
              </a:rPr>
            </a:br>
            <a:r>
              <a:rPr lang="en-US" dirty="0">
                <a:solidFill>
                  <a:schemeClr val="bg2"/>
                </a:solidFill>
              </a:rPr>
              <a:t>where D = 0</a:t>
            </a:r>
          </a:p>
          <a:p>
            <a:pPr fontAlgn="auto">
              <a:lnSpc>
                <a:spcPct val="90000"/>
              </a:lnSpc>
              <a:spcBef>
                <a:spcPct val="50000"/>
              </a:spcBef>
              <a:spcAft>
                <a:spcPts val="0"/>
              </a:spcAft>
              <a:buClr>
                <a:schemeClr val="tx1"/>
              </a:buClr>
              <a:defRPr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If a geoid model is used, then ‘N’ is taken from the geoid model and –K is determined from the test.</a:t>
            </a:r>
          </a:p>
          <a:p>
            <a:pPr fontAlgn="auto">
              <a:lnSpc>
                <a:spcPct val="90000"/>
              </a:lnSpc>
              <a:spcBef>
                <a:spcPct val="50000"/>
              </a:spcBef>
              <a:spcAft>
                <a:spcPts val="0"/>
              </a:spcAft>
              <a:buClr>
                <a:schemeClr val="tx1"/>
              </a:buClr>
              <a:defRPr/>
            </a:pPr>
            <a:endParaRPr lang="en-US" sz="2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fontAlgn="auto">
              <a:lnSpc>
                <a:spcPct val="90000"/>
              </a:lnSpc>
              <a:spcBef>
                <a:spcPct val="50000"/>
              </a:spcBef>
              <a:spcAft>
                <a:spcPts val="0"/>
              </a:spcAft>
              <a:buClr>
                <a:schemeClr val="tx1"/>
              </a:buClr>
              <a:defRPr/>
            </a:pPr>
            <a:r>
              <a:rPr lang="en-US" sz="2000" dirty="0">
                <a:solidFill>
                  <a:schemeClr val="bg2"/>
                </a:solidFill>
              </a:rPr>
              <a:t>(N-K) = -2.5 + 7.1 + (-4.0)</a:t>
            </a:r>
          </a:p>
          <a:p>
            <a:pPr fontAlgn="auto">
              <a:lnSpc>
                <a:spcPct val="90000"/>
              </a:lnSpc>
              <a:spcBef>
                <a:spcPct val="50000"/>
              </a:spcBef>
              <a:spcAft>
                <a:spcPts val="0"/>
              </a:spcAft>
              <a:buClr>
                <a:schemeClr val="tx1"/>
              </a:buClr>
              <a:defRPr/>
            </a:pPr>
            <a:r>
              <a:rPr lang="en-US" sz="2000" dirty="0">
                <a:solidFill>
                  <a:schemeClr val="bg2"/>
                </a:solidFill>
              </a:rPr>
              <a:t>(N-K) = 0.6</a:t>
            </a:r>
          </a:p>
        </p:txBody>
      </p:sp>
      <p:pic>
        <p:nvPicPr>
          <p:cNvPr id="31748" name="Picture 4" descr="30_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4802" y="1099665"/>
            <a:ext cx="4548187" cy="3729037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749" name="Text Box 5"/>
          <p:cNvSpPr txBox="1">
            <a:spLocks noChangeArrowheads="1"/>
          </p:cNvSpPr>
          <p:nvPr/>
        </p:nvSpPr>
        <p:spPr bwMode="auto">
          <a:xfrm>
            <a:off x="6172200" y="2286000"/>
            <a:ext cx="457200" cy="1524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1000" dirty="0">
                <a:solidFill>
                  <a:srgbClr val="000000"/>
                </a:solidFill>
                <a:latin typeface="Arial" panose="020B0604020202020204" pitchFamily="34" charset="0"/>
              </a:rPr>
              <a:t>H = -4.0</a:t>
            </a:r>
          </a:p>
        </p:txBody>
      </p:sp>
      <p:sp>
        <p:nvSpPr>
          <p:cNvPr id="28678" name="TextBox 8">
            <a:extLst>
              <a:ext uri="{FF2B5EF4-FFF2-40B4-BE49-F238E27FC236}">
                <a16:creationId xmlns:a16="http://schemas.microsoft.com/office/drawing/2014/main" id="{D0420287-8993-462C-A69C-9C831E0535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43326" y="5171601"/>
            <a:ext cx="74676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algn="ctr">
              <a:defRPr/>
            </a:pPr>
            <a:r>
              <a:rPr lang="en-US" alt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Note:  In the USA, ‘K’ value can be determined by using a VDatum model and ‘N’ can be determined from a geoid model.</a:t>
            </a:r>
          </a:p>
        </p:txBody>
      </p:sp>
    </p:spTree>
    <p:extLst>
      <p:ext uri="{BB962C8B-B14F-4D97-AF65-F5344CB8AC3E}">
        <p14:creationId xmlns:p14="http://schemas.microsoft.com/office/powerpoint/2010/main" val="517947079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AB6319-6F07-4B04-9067-BC1F0DC1C3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Wide Area RTK</a:t>
            </a:r>
          </a:p>
        </p:txBody>
      </p:sp>
      <p:sp>
        <p:nvSpPr>
          <p:cNvPr id="29699" name="Rectangle 3">
            <a:extLst>
              <a:ext uri="{FF2B5EF4-FFF2-40B4-BE49-F238E27FC236}">
                <a16:creationId xmlns:a16="http://schemas.microsoft.com/office/drawing/2014/main" id="{FDCD34DA-013B-4DB9-9021-2FF64ACDE881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>
          <a:xfrm>
            <a:off x="535404" y="1279844"/>
            <a:ext cx="5414211" cy="4148137"/>
          </a:xfrm>
          <a:prstGeom prst="rect">
            <a:avLst/>
          </a:prstGeom>
        </p:spPr>
        <p:txBody>
          <a:bodyPr/>
          <a:lstStyle/>
          <a:p>
            <a:pPr marL="285750" indent="-285750">
              <a:lnSpc>
                <a:spcPct val="120000"/>
              </a:lnSpc>
              <a:buClr>
                <a:schemeClr val="tx1">
                  <a:lumMod val="65000"/>
                  <a:lumOff val="35000"/>
                </a:schemeClr>
              </a:buClr>
              <a:buFont typeface="Arial" panose="020B0604020202020204" pitchFamily="34" charset="0"/>
              <a:buChar char="•"/>
              <a:defRPr/>
            </a:pPr>
            <a:r>
              <a:rPr lang="en-US" altLang="en-US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our large survey area (right), we have performed the test at four tidal benchmarks.</a:t>
            </a:r>
          </a:p>
          <a:p>
            <a:pPr marL="285750" indent="-285750">
              <a:lnSpc>
                <a:spcPct val="120000"/>
              </a:lnSpc>
              <a:buClr>
                <a:schemeClr val="tx1">
                  <a:lumMod val="65000"/>
                  <a:lumOff val="35000"/>
                </a:schemeClr>
              </a:buClr>
              <a:buFont typeface="Arial" panose="020B0604020202020204" pitchFamily="34" charset="0"/>
              <a:buChar char="•"/>
              <a:defRPr/>
            </a:pPr>
            <a:r>
              <a:rPr lang="en-US" altLang="en-US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(N - K) values at each site are shown.</a:t>
            </a:r>
          </a:p>
          <a:p>
            <a:pPr marL="285750" indent="-285750">
              <a:lnSpc>
                <a:spcPct val="120000"/>
              </a:lnSpc>
              <a:buClr>
                <a:schemeClr val="tx1">
                  <a:lumMod val="65000"/>
                  <a:lumOff val="35000"/>
                </a:schemeClr>
              </a:buClr>
              <a:buFont typeface="Arial" panose="020B0604020202020204" pitchFamily="34" charset="0"/>
              <a:buChar char="•"/>
              <a:defRPr/>
            </a:pPr>
            <a:r>
              <a:rPr lang="en-US" altLang="en-US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 will create ‘gridded’ </a:t>
            </a:r>
            <a:br>
              <a:rPr lang="en-US" altLang="en-US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(N – K) values and save them to the KTD file.</a:t>
            </a:r>
          </a:p>
          <a:p>
            <a:pPr marL="285750" indent="-285750">
              <a:lnSpc>
                <a:spcPct val="120000"/>
              </a:lnSpc>
              <a:buClr>
                <a:schemeClr val="tx1">
                  <a:lumMod val="65000"/>
                  <a:lumOff val="35000"/>
                </a:schemeClr>
              </a:buClr>
              <a:buFont typeface="Arial" panose="020B0604020202020204" pitchFamily="34" charset="0"/>
              <a:buChar char="•"/>
              <a:defRPr/>
            </a:pPr>
            <a:r>
              <a:rPr lang="en-US" altLang="en-US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GPS.dll and most INS drivers will determine an (N – K) value, based on the vessel’s position in the grid.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A13B5D71-8C20-4CA0-851C-FFD5F233DA4B}"/>
              </a:ext>
            </a:extLst>
          </p:cNvPr>
          <p:cNvGrpSpPr/>
          <p:nvPr/>
        </p:nvGrpSpPr>
        <p:grpSpPr>
          <a:xfrm>
            <a:off x="6629400" y="975045"/>
            <a:ext cx="4146550" cy="4397375"/>
            <a:chOff x="6172200" y="1600201"/>
            <a:chExt cx="4146550" cy="4397375"/>
          </a:xfrm>
        </p:grpSpPr>
        <p:pic>
          <p:nvPicPr>
            <p:cNvPr id="33796" name="Picture 4" descr="30_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72200" y="1600201"/>
              <a:ext cx="4146550" cy="4397375"/>
            </a:xfrm>
            <a:prstGeom prst="rect">
              <a:avLst/>
            </a:prstGeom>
            <a:noFill/>
            <a:ln w="317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3797" name="Text Box 5"/>
            <p:cNvSpPr txBox="1">
              <a:spLocks noChangeArrowheads="1"/>
            </p:cNvSpPr>
            <p:nvPr/>
          </p:nvSpPr>
          <p:spPr bwMode="auto">
            <a:xfrm>
              <a:off x="8534400" y="2362200"/>
              <a:ext cx="1219200" cy="3048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en-US" sz="1400" b="1">
                  <a:solidFill>
                    <a:srgbClr val="FF0000"/>
                  </a:solidFill>
                  <a:latin typeface="Arial" panose="020B0604020202020204" pitchFamily="34" charset="0"/>
                </a:rPr>
                <a:t>KTD Area</a:t>
              </a:r>
            </a:p>
          </p:txBody>
        </p:sp>
        <p:sp>
          <p:nvSpPr>
            <p:cNvPr id="33798" name="Line 6"/>
            <p:cNvSpPr>
              <a:spLocks noChangeShapeType="1"/>
            </p:cNvSpPr>
            <p:nvPr/>
          </p:nvSpPr>
          <p:spPr bwMode="auto">
            <a:xfrm flipH="1">
              <a:off x="8153400" y="2514600"/>
              <a:ext cx="381000" cy="0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799" name="TextBox 6"/>
            <p:cNvSpPr txBox="1">
              <a:spLocks noChangeArrowheads="1"/>
            </p:cNvSpPr>
            <p:nvPr/>
          </p:nvSpPr>
          <p:spPr bwMode="auto">
            <a:xfrm>
              <a:off x="6858000" y="1905000"/>
              <a:ext cx="838200" cy="2619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r>
                <a:rPr lang="en-US" altLang="en-US" sz="1100" b="1">
                  <a:solidFill>
                    <a:srgbClr val="FF0000"/>
                  </a:solidFill>
                </a:rPr>
                <a:t>3.85</a:t>
              </a:r>
            </a:p>
          </p:txBody>
        </p:sp>
        <p:sp>
          <p:nvSpPr>
            <p:cNvPr id="33800" name="TextBox 7"/>
            <p:cNvSpPr txBox="1">
              <a:spLocks noChangeArrowheads="1"/>
            </p:cNvSpPr>
            <p:nvPr/>
          </p:nvSpPr>
          <p:spPr bwMode="auto">
            <a:xfrm>
              <a:off x="6858000" y="2971800"/>
              <a:ext cx="838200" cy="2619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r>
                <a:rPr lang="en-US" altLang="en-US" sz="1100" b="1">
                  <a:solidFill>
                    <a:srgbClr val="FF0000"/>
                  </a:solidFill>
                </a:rPr>
                <a:t>3.40</a:t>
              </a:r>
            </a:p>
          </p:txBody>
        </p:sp>
        <p:sp>
          <p:nvSpPr>
            <p:cNvPr id="33801" name="TextBox 8"/>
            <p:cNvSpPr txBox="1">
              <a:spLocks noChangeArrowheads="1"/>
            </p:cNvSpPr>
            <p:nvPr/>
          </p:nvSpPr>
          <p:spPr bwMode="auto">
            <a:xfrm>
              <a:off x="6858000" y="3962400"/>
              <a:ext cx="838200" cy="2619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r>
                <a:rPr lang="en-US" altLang="en-US" sz="1100" b="1">
                  <a:solidFill>
                    <a:srgbClr val="FF0000"/>
                  </a:solidFill>
                </a:rPr>
                <a:t>3.10</a:t>
              </a:r>
            </a:p>
          </p:txBody>
        </p:sp>
        <p:sp>
          <p:nvSpPr>
            <p:cNvPr id="33802" name="TextBox 9"/>
            <p:cNvSpPr txBox="1">
              <a:spLocks noChangeArrowheads="1"/>
            </p:cNvSpPr>
            <p:nvPr/>
          </p:nvSpPr>
          <p:spPr bwMode="auto">
            <a:xfrm>
              <a:off x="6858000" y="5029200"/>
              <a:ext cx="838200" cy="2619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r>
                <a:rPr lang="en-US" altLang="en-US" sz="1100" b="1">
                  <a:solidFill>
                    <a:srgbClr val="FF0000"/>
                  </a:solidFill>
                </a:rPr>
                <a:t>2.79</a:t>
              </a:r>
            </a:p>
          </p:txBody>
        </p:sp>
        <p:sp>
          <p:nvSpPr>
            <p:cNvPr id="33803" name="TextBox 10"/>
            <p:cNvSpPr txBox="1">
              <a:spLocks noChangeArrowheads="1"/>
            </p:cNvSpPr>
            <p:nvPr/>
          </p:nvSpPr>
          <p:spPr bwMode="auto">
            <a:xfrm>
              <a:off x="7924800" y="1905000"/>
              <a:ext cx="838200" cy="2619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r>
                <a:rPr lang="en-US" altLang="en-US" sz="1100" b="1">
                  <a:solidFill>
                    <a:srgbClr val="FF0000"/>
                  </a:solidFill>
                </a:rPr>
                <a:t>3.45</a:t>
              </a:r>
            </a:p>
          </p:txBody>
        </p:sp>
        <p:sp>
          <p:nvSpPr>
            <p:cNvPr id="33804" name="TextBox 11"/>
            <p:cNvSpPr txBox="1">
              <a:spLocks noChangeArrowheads="1"/>
            </p:cNvSpPr>
            <p:nvPr/>
          </p:nvSpPr>
          <p:spPr bwMode="auto">
            <a:xfrm>
              <a:off x="7924800" y="2971800"/>
              <a:ext cx="838200" cy="2619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r>
                <a:rPr lang="en-US" altLang="en-US" sz="1100" b="1">
                  <a:solidFill>
                    <a:srgbClr val="FF0000"/>
                  </a:solidFill>
                </a:rPr>
                <a:t>3.60</a:t>
              </a:r>
            </a:p>
          </p:txBody>
        </p:sp>
        <p:sp>
          <p:nvSpPr>
            <p:cNvPr id="33805" name="TextBox 12"/>
            <p:cNvSpPr txBox="1">
              <a:spLocks noChangeArrowheads="1"/>
            </p:cNvSpPr>
            <p:nvPr/>
          </p:nvSpPr>
          <p:spPr bwMode="auto">
            <a:xfrm>
              <a:off x="7924800" y="3962400"/>
              <a:ext cx="838200" cy="2619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r>
                <a:rPr lang="en-US" altLang="en-US" sz="1100" b="1">
                  <a:solidFill>
                    <a:srgbClr val="FF0000"/>
                  </a:solidFill>
                </a:rPr>
                <a:t>3.06</a:t>
              </a:r>
            </a:p>
          </p:txBody>
        </p:sp>
        <p:sp>
          <p:nvSpPr>
            <p:cNvPr id="33806" name="TextBox 13"/>
            <p:cNvSpPr txBox="1">
              <a:spLocks noChangeArrowheads="1"/>
            </p:cNvSpPr>
            <p:nvPr/>
          </p:nvSpPr>
          <p:spPr bwMode="auto">
            <a:xfrm>
              <a:off x="7924800" y="5029200"/>
              <a:ext cx="838200" cy="2619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r>
                <a:rPr lang="en-US" altLang="en-US" sz="1100" b="1">
                  <a:solidFill>
                    <a:srgbClr val="FF0000"/>
                  </a:solidFill>
                </a:rPr>
                <a:t>2.89</a:t>
              </a:r>
            </a:p>
          </p:txBody>
        </p:sp>
        <p:sp>
          <p:nvSpPr>
            <p:cNvPr id="33807" name="TextBox 14"/>
            <p:cNvSpPr txBox="1">
              <a:spLocks noChangeArrowheads="1"/>
            </p:cNvSpPr>
            <p:nvPr/>
          </p:nvSpPr>
          <p:spPr bwMode="auto">
            <a:xfrm>
              <a:off x="8915400" y="1905000"/>
              <a:ext cx="838200" cy="2619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r>
                <a:rPr lang="en-US" altLang="en-US" sz="1100" b="1">
                  <a:solidFill>
                    <a:srgbClr val="FF0000"/>
                  </a:solidFill>
                </a:rPr>
                <a:t>3.25</a:t>
              </a:r>
            </a:p>
          </p:txBody>
        </p:sp>
        <p:sp>
          <p:nvSpPr>
            <p:cNvPr id="33808" name="TextBox 15"/>
            <p:cNvSpPr txBox="1">
              <a:spLocks noChangeArrowheads="1"/>
            </p:cNvSpPr>
            <p:nvPr/>
          </p:nvSpPr>
          <p:spPr bwMode="auto">
            <a:xfrm>
              <a:off x="8915400" y="2971800"/>
              <a:ext cx="838200" cy="2619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r>
                <a:rPr lang="en-US" altLang="en-US" sz="1100" b="1">
                  <a:solidFill>
                    <a:srgbClr val="FF0000"/>
                  </a:solidFill>
                </a:rPr>
                <a:t>3.15</a:t>
              </a:r>
            </a:p>
          </p:txBody>
        </p:sp>
        <p:sp>
          <p:nvSpPr>
            <p:cNvPr id="33809" name="TextBox 16"/>
            <p:cNvSpPr txBox="1">
              <a:spLocks noChangeArrowheads="1"/>
            </p:cNvSpPr>
            <p:nvPr/>
          </p:nvSpPr>
          <p:spPr bwMode="auto">
            <a:xfrm>
              <a:off x="8915400" y="3962400"/>
              <a:ext cx="838200" cy="2619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r>
                <a:rPr lang="en-US" altLang="en-US" sz="1100" b="1">
                  <a:solidFill>
                    <a:srgbClr val="FF0000"/>
                  </a:solidFill>
                </a:rPr>
                <a:t>3.10</a:t>
              </a:r>
            </a:p>
          </p:txBody>
        </p:sp>
        <p:sp>
          <p:nvSpPr>
            <p:cNvPr id="33810" name="TextBox 17"/>
            <p:cNvSpPr txBox="1">
              <a:spLocks noChangeArrowheads="1"/>
            </p:cNvSpPr>
            <p:nvPr/>
          </p:nvSpPr>
          <p:spPr bwMode="auto">
            <a:xfrm>
              <a:off x="8915400" y="5029200"/>
              <a:ext cx="838200" cy="2619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r>
                <a:rPr lang="en-US" altLang="en-US" sz="1100" b="1">
                  <a:solidFill>
                    <a:srgbClr val="FF0000"/>
                  </a:solidFill>
                </a:rPr>
                <a:t>2..84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383898581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989DF8-E767-4453-9C7F-816E961BF8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Display of KTD Values</a:t>
            </a:r>
          </a:p>
        </p:txBody>
      </p:sp>
      <p:sp>
        <p:nvSpPr>
          <p:cNvPr id="37891" name="Content Placeholder 2"/>
          <p:cNvSpPr>
            <a:spLocks noGrp="1"/>
          </p:cNvSpPr>
          <p:nvPr>
            <p:ph idx="4294967295"/>
          </p:nvPr>
        </p:nvSpPr>
        <p:spPr>
          <a:xfrm>
            <a:off x="2097505" y="5145506"/>
            <a:ext cx="8610600" cy="685800"/>
          </a:xfrm>
          <a:prstGeom prst="rect">
            <a:avLst/>
          </a:prstGeom>
        </p:spPr>
        <p:txBody>
          <a:bodyPr/>
          <a:lstStyle/>
          <a:p>
            <a:pPr eaLnBrk="1" hangingPunct="1"/>
            <a:r>
              <a:rPr lang="en-US" alt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KTD values are now displayed in the HYPACK SHELL as black text inside colored circles.</a:t>
            </a:r>
          </a:p>
        </p:txBody>
      </p:sp>
      <p:pic>
        <p:nvPicPr>
          <p:cNvPr id="37892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8682" y="818148"/>
            <a:ext cx="7499350" cy="4217988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43933177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CHANNEL DESIGN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pPr>
              <a:defRPr/>
            </a:pPr>
            <a:fld id="{F8ACDD5C-7E0E-412D-8A05-E8490F9BA6A6}" type="slidenum">
              <a:rPr lang="en-US" smtClean="0"/>
              <a:pPr>
                <a:defRPr/>
              </a:pPr>
              <a:t>66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3013612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5B8DFE-44DD-42BB-B19D-8D67B6998B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CHANNEL DESIGN</a:t>
            </a:r>
          </a:p>
        </p:txBody>
      </p:sp>
      <p:sp>
        <p:nvSpPr>
          <p:cNvPr id="46083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587676" y="1186129"/>
            <a:ext cx="4804846" cy="4343400"/>
          </a:xfrm>
          <a:prstGeom prst="rect">
            <a:avLst/>
          </a:prstGeom>
        </p:spPr>
        <p:txBody>
          <a:bodyPr/>
          <a:lstStyle/>
          <a:p>
            <a:pPr marL="285750" indent="-285750">
              <a:buClr>
                <a:schemeClr val="tx1">
                  <a:lumMod val="65000"/>
                  <a:lumOff val="35000"/>
                </a:schemeClr>
              </a:buClr>
              <a:buFont typeface="Arial" panose="020B0604020202020204" pitchFamily="34" charset="0"/>
              <a:buChar char="•"/>
              <a:defRPr/>
            </a:pPr>
            <a:r>
              <a:rPr lang="en-US" altLang="en-US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By entering the location of the lines that define your channel:</a:t>
            </a:r>
          </a:p>
          <a:p>
            <a:pPr marL="788988" lvl="1" indent="-285750">
              <a:buClr>
                <a:schemeClr val="bg2"/>
              </a:buClr>
              <a:defRPr/>
            </a:pPr>
            <a:r>
              <a:rPr lang="en-US" altLang="en-US" sz="1600" dirty="0">
                <a:solidFill>
                  <a:srgbClr val="098DB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Left Toe Line</a:t>
            </a:r>
          </a:p>
          <a:p>
            <a:pPr marL="788988" lvl="1" indent="-285750">
              <a:buClr>
                <a:schemeClr val="bg2"/>
              </a:buClr>
              <a:defRPr/>
            </a:pPr>
            <a:r>
              <a:rPr lang="en-US" altLang="en-US" sz="1600" dirty="0">
                <a:solidFill>
                  <a:srgbClr val="098DB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Centerline</a:t>
            </a:r>
          </a:p>
          <a:p>
            <a:pPr marL="788988" lvl="1" indent="-285750">
              <a:buClr>
                <a:schemeClr val="bg2"/>
              </a:buClr>
              <a:defRPr/>
            </a:pPr>
            <a:r>
              <a:rPr lang="en-US" altLang="en-US" sz="1600" dirty="0">
                <a:solidFill>
                  <a:srgbClr val="098DB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Right Toe Line</a:t>
            </a:r>
          </a:p>
          <a:p>
            <a:pPr marL="788988" lvl="1" indent="-285750">
              <a:buClr>
                <a:schemeClr val="bg2"/>
              </a:buClr>
              <a:defRPr/>
            </a:pPr>
            <a:r>
              <a:rPr lang="en-US" altLang="en-US" sz="1600" dirty="0">
                <a:solidFill>
                  <a:srgbClr val="098DB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Side Slope Info</a:t>
            </a:r>
          </a:p>
          <a:p>
            <a:pPr marL="788988" lvl="1" indent="-285750">
              <a:buClr>
                <a:schemeClr val="bg2"/>
              </a:buClr>
              <a:defRPr/>
            </a:pPr>
            <a:r>
              <a:rPr lang="en-US" altLang="en-US" sz="1600" dirty="0">
                <a:solidFill>
                  <a:srgbClr val="098DB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Turning Basins</a:t>
            </a:r>
          </a:p>
          <a:p>
            <a:pPr marL="285750" indent="-285750">
              <a:buClr>
                <a:schemeClr val="tx1">
                  <a:lumMod val="65000"/>
                  <a:lumOff val="35000"/>
                </a:schemeClr>
              </a:buClr>
              <a:buFont typeface="Arial" panose="020B0604020202020204" pitchFamily="34" charset="0"/>
              <a:buChar char="•"/>
              <a:defRPr/>
            </a:pPr>
            <a:r>
              <a:rPr lang="en-US" altLang="en-US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CHANNEL DESIGN computes where each planned line intersects these channel lines and creates a 3-D planned line file.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6802A736-E19E-43AB-BC14-F5C8DB1FC79C}"/>
              </a:ext>
            </a:extLst>
          </p:cNvPr>
          <p:cNvGrpSpPr/>
          <p:nvPr/>
        </p:nvGrpSpPr>
        <p:grpSpPr>
          <a:xfrm>
            <a:off x="6308424" y="384259"/>
            <a:ext cx="5295900" cy="4650690"/>
            <a:chOff x="2324100" y="1138238"/>
            <a:chExt cx="5295900" cy="4650690"/>
          </a:xfrm>
        </p:grpSpPr>
        <p:sp>
          <p:nvSpPr>
            <p:cNvPr id="23556" name="Text Box 17"/>
            <p:cNvSpPr txBox="1">
              <a:spLocks noChangeArrowheads="1"/>
            </p:cNvSpPr>
            <p:nvPr/>
          </p:nvSpPr>
          <p:spPr bwMode="auto">
            <a:xfrm>
              <a:off x="4038600" y="4343400"/>
              <a:ext cx="1447800" cy="3048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 sz="1400" b="1" dirty="0">
                  <a:solidFill>
                    <a:srgbClr val="FF0000"/>
                  </a:solidFill>
                  <a:latin typeface="Arial" panose="020B0604020202020204" pitchFamily="34" charset="0"/>
                </a:rPr>
                <a:t>Plan View</a:t>
              </a:r>
            </a:p>
          </p:txBody>
        </p:sp>
        <p:grpSp>
          <p:nvGrpSpPr>
            <p:cNvPr id="23557" name="Group 3"/>
            <p:cNvGrpSpPr>
              <a:grpSpLocks/>
            </p:cNvGrpSpPr>
            <p:nvPr/>
          </p:nvGrpSpPr>
          <p:grpSpPr bwMode="auto">
            <a:xfrm>
              <a:off x="2808288" y="4343400"/>
              <a:ext cx="4191000" cy="1445528"/>
              <a:chOff x="1283814" y="4343400"/>
              <a:chExt cx="4191000" cy="1445528"/>
            </a:xfrm>
          </p:grpSpPr>
          <p:sp>
            <p:nvSpPr>
              <p:cNvPr id="23579" name="Line 24"/>
              <p:cNvSpPr>
                <a:spLocks noChangeShapeType="1"/>
              </p:cNvSpPr>
              <p:nvPr/>
            </p:nvSpPr>
            <p:spPr bwMode="auto">
              <a:xfrm>
                <a:off x="1991003" y="5375114"/>
                <a:ext cx="2781021" cy="0"/>
              </a:xfrm>
              <a:prstGeom prst="line">
                <a:avLst/>
              </a:prstGeom>
              <a:noFill/>
              <a:ln w="28575">
                <a:solidFill>
                  <a:srgbClr val="92D05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grpSp>
            <p:nvGrpSpPr>
              <p:cNvPr id="23580" name="Group 2"/>
              <p:cNvGrpSpPr>
                <a:grpSpLocks/>
              </p:cNvGrpSpPr>
              <p:nvPr/>
            </p:nvGrpSpPr>
            <p:grpSpPr bwMode="auto">
              <a:xfrm>
                <a:off x="1283814" y="4343400"/>
                <a:ext cx="4191000" cy="1445528"/>
                <a:chOff x="1066800" y="4495800"/>
                <a:chExt cx="4343400" cy="1601450"/>
              </a:xfrm>
            </p:grpSpPr>
            <p:sp>
              <p:nvSpPr>
                <p:cNvPr id="23581" name="Line 23"/>
                <p:cNvSpPr>
                  <a:spLocks noChangeShapeType="1"/>
                </p:cNvSpPr>
                <p:nvPr/>
              </p:nvSpPr>
              <p:spPr bwMode="auto">
                <a:xfrm>
                  <a:off x="1219200" y="4648200"/>
                  <a:ext cx="533400" cy="990600"/>
                </a:xfrm>
                <a:prstGeom prst="line">
                  <a:avLst/>
                </a:prstGeom>
                <a:noFill/>
                <a:ln w="28575">
                  <a:solidFill>
                    <a:srgbClr val="92D05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3582" name="Line 25"/>
                <p:cNvSpPr>
                  <a:spLocks noChangeShapeType="1"/>
                </p:cNvSpPr>
                <p:nvPr/>
              </p:nvSpPr>
              <p:spPr bwMode="auto">
                <a:xfrm flipV="1">
                  <a:off x="4648200" y="4648200"/>
                  <a:ext cx="609600" cy="990600"/>
                </a:xfrm>
                <a:prstGeom prst="line">
                  <a:avLst/>
                </a:prstGeom>
                <a:noFill/>
                <a:ln w="28575">
                  <a:solidFill>
                    <a:srgbClr val="92D05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3583" name="Oval 26"/>
                <p:cNvSpPr>
                  <a:spLocks noChangeArrowheads="1"/>
                </p:cNvSpPr>
                <p:nvPr/>
              </p:nvSpPr>
              <p:spPr bwMode="auto">
                <a:xfrm>
                  <a:off x="1066800" y="4495800"/>
                  <a:ext cx="304800" cy="304800"/>
                </a:xfrm>
                <a:prstGeom prst="ellipse">
                  <a:avLst/>
                </a:prstGeom>
                <a:solidFill>
                  <a:srgbClr val="FFFF00"/>
                </a:solidFill>
                <a:ln w="2857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defRPr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9pPr>
                </a:lstStyle>
                <a:p>
                  <a:pPr algn="ctr"/>
                  <a:r>
                    <a:rPr lang="en-US" altLang="en-US">
                      <a:solidFill>
                        <a:srgbClr val="000000"/>
                      </a:solidFill>
                      <a:latin typeface="Verdana" panose="020B0604030504040204" pitchFamily="34" charset="0"/>
                    </a:rPr>
                    <a:t>1</a:t>
                  </a:r>
                </a:p>
              </p:txBody>
            </p:sp>
            <p:sp>
              <p:nvSpPr>
                <p:cNvPr id="23584" name="Oval 27"/>
                <p:cNvSpPr>
                  <a:spLocks noChangeArrowheads="1"/>
                </p:cNvSpPr>
                <p:nvPr/>
              </p:nvSpPr>
              <p:spPr bwMode="auto">
                <a:xfrm>
                  <a:off x="1600200" y="5486400"/>
                  <a:ext cx="304800" cy="304800"/>
                </a:xfrm>
                <a:prstGeom prst="ellipse">
                  <a:avLst/>
                </a:prstGeom>
                <a:solidFill>
                  <a:srgbClr val="FFFF00"/>
                </a:solidFill>
                <a:ln w="2857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defRPr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9pPr>
                </a:lstStyle>
                <a:p>
                  <a:pPr algn="ctr"/>
                  <a:r>
                    <a:rPr lang="en-US" altLang="en-US">
                      <a:solidFill>
                        <a:srgbClr val="000000"/>
                      </a:solidFill>
                      <a:latin typeface="Verdana" panose="020B0604030504040204" pitchFamily="34" charset="0"/>
                    </a:rPr>
                    <a:t>2</a:t>
                  </a:r>
                </a:p>
              </p:txBody>
            </p:sp>
            <p:sp>
              <p:nvSpPr>
                <p:cNvPr id="23585" name="Oval 28"/>
                <p:cNvSpPr>
                  <a:spLocks noChangeArrowheads="1"/>
                </p:cNvSpPr>
                <p:nvPr/>
              </p:nvSpPr>
              <p:spPr bwMode="auto">
                <a:xfrm>
                  <a:off x="2971800" y="5486400"/>
                  <a:ext cx="304800" cy="304800"/>
                </a:xfrm>
                <a:prstGeom prst="ellipse">
                  <a:avLst/>
                </a:prstGeom>
                <a:solidFill>
                  <a:srgbClr val="FFFF00"/>
                </a:solidFill>
                <a:ln w="2857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defRPr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9pPr>
                </a:lstStyle>
                <a:p>
                  <a:pPr algn="ctr"/>
                  <a:r>
                    <a:rPr lang="en-US" altLang="en-US">
                      <a:solidFill>
                        <a:srgbClr val="000000"/>
                      </a:solidFill>
                      <a:latin typeface="Verdana" panose="020B0604030504040204" pitchFamily="34" charset="0"/>
                    </a:rPr>
                    <a:t>3</a:t>
                  </a:r>
                </a:p>
              </p:txBody>
            </p:sp>
            <p:sp>
              <p:nvSpPr>
                <p:cNvPr id="23586" name="Oval 29"/>
                <p:cNvSpPr>
                  <a:spLocks noChangeArrowheads="1"/>
                </p:cNvSpPr>
                <p:nvPr/>
              </p:nvSpPr>
              <p:spPr bwMode="auto">
                <a:xfrm>
                  <a:off x="4495800" y="5486400"/>
                  <a:ext cx="304800" cy="304800"/>
                </a:xfrm>
                <a:prstGeom prst="ellipse">
                  <a:avLst/>
                </a:prstGeom>
                <a:solidFill>
                  <a:srgbClr val="FFFF00"/>
                </a:solidFill>
                <a:ln w="2857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defRPr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9pPr>
                </a:lstStyle>
                <a:p>
                  <a:pPr algn="ctr"/>
                  <a:r>
                    <a:rPr lang="en-US" altLang="en-US">
                      <a:solidFill>
                        <a:srgbClr val="000000"/>
                      </a:solidFill>
                      <a:latin typeface="Verdana" panose="020B0604030504040204" pitchFamily="34" charset="0"/>
                    </a:rPr>
                    <a:t>4</a:t>
                  </a:r>
                </a:p>
              </p:txBody>
            </p:sp>
            <p:sp>
              <p:nvSpPr>
                <p:cNvPr id="23587" name="Oval 30"/>
                <p:cNvSpPr>
                  <a:spLocks noChangeArrowheads="1"/>
                </p:cNvSpPr>
                <p:nvPr/>
              </p:nvSpPr>
              <p:spPr bwMode="auto">
                <a:xfrm>
                  <a:off x="5105400" y="4495800"/>
                  <a:ext cx="304800" cy="304800"/>
                </a:xfrm>
                <a:prstGeom prst="ellipse">
                  <a:avLst/>
                </a:prstGeom>
                <a:solidFill>
                  <a:srgbClr val="FFFF00"/>
                </a:solidFill>
                <a:ln w="2857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defRPr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9pPr>
                </a:lstStyle>
                <a:p>
                  <a:pPr algn="ctr"/>
                  <a:r>
                    <a:rPr lang="en-US" altLang="en-US">
                      <a:solidFill>
                        <a:srgbClr val="000000"/>
                      </a:solidFill>
                      <a:latin typeface="Verdana" panose="020B0604030504040204" pitchFamily="34" charset="0"/>
                    </a:rPr>
                    <a:t>5</a:t>
                  </a:r>
                </a:p>
              </p:txBody>
            </p:sp>
            <p:sp>
              <p:nvSpPr>
                <p:cNvPr id="23588" name="Text Box 31"/>
                <p:cNvSpPr txBox="1">
                  <a:spLocks noChangeArrowheads="1"/>
                </p:cNvSpPr>
                <p:nvPr/>
              </p:nvSpPr>
              <p:spPr bwMode="auto">
                <a:xfrm>
                  <a:off x="2514600" y="5756275"/>
                  <a:ext cx="1752600" cy="34097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2857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</a:pPr>
                  <a:r>
                    <a:rPr lang="en-US" altLang="en-US" sz="1400">
                      <a:latin typeface="Arial" panose="020B0604020202020204" pitchFamily="34" charset="0"/>
                    </a:rPr>
                    <a:t>Resulting Profile</a:t>
                  </a:r>
                </a:p>
              </p:txBody>
            </p:sp>
          </p:grpSp>
        </p:grpSp>
        <p:grpSp>
          <p:nvGrpSpPr>
            <p:cNvPr id="23558" name="Group 1"/>
            <p:cNvGrpSpPr>
              <a:grpSpLocks/>
            </p:cNvGrpSpPr>
            <p:nvPr/>
          </p:nvGrpSpPr>
          <p:grpSpPr bwMode="auto">
            <a:xfrm>
              <a:off x="2324100" y="1138238"/>
              <a:ext cx="5295900" cy="3052762"/>
              <a:chOff x="457200" y="762000"/>
              <a:chExt cx="5638800" cy="3581400"/>
            </a:xfrm>
          </p:grpSpPr>
          <p:sp>
            <p:nvSpPr>
              <p:cNvPr id="23560" name="Line 4"/>
              <p:cNvSpPr>
                <a:spLocks noChangeShapeType="1"/>
              </p:cNvSpPr>
              <p:nvPr/>
            </p:nvSpPr>
            <p:spPr bwMode="auto">
              <a:xfrm flipH="1" flipV="1">
                <a:off x="914400" y="1447800"/>
                <a:ext cx="304800" cy="2895600"/>
              </a:xfrm>
              <a:prstGeom prst="line">
                <a:avLst/>
              </a:prstGeom>
              <a:noFill/>
              <a:ln w="28575">
                <a:solidFill>
                  <a:srgbClr val="92D05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561" name="Line 5"/>
              <p:cNvSpPr>
                <a:spLocks noChangeShapeType="1"/>
              </p:cNvSpPr>
              <p:nvPr/>
            </p:nvSpPr>
            <p:spPr bwMode="auto">
              <a:xfrm flipH="1" flipV="1">
                <a:off x="1524000" y="1447800"/>
                <a:ext cx="304800" cy="2895600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562" name="Line 6"/>
              <p:cNvSpPr>
                <a:spLocks noChangeShapeType="1"/>
              </p:cNvSpPr>
              <p:nvPr/>
            </p:nvSpPr>
            <p:spPr bwMode="auto">
              <a:xfrm flipV="1">
                <a:off x="3124200" y="1447800"/>
                <a:ext cx="0" cy="2895600"/>
              </a:xfrm>
              <a:prstGeom prst="line">
                <a:avLst/>
              </a:prstGeom>
              <a:noFill/>
              <a:ln w="28575">
                <a:solidFill>
                  <a:srgbClr val="92D050"/>
                </a:solidFill>
                <a:prstDash val="lg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563" name="Line 7"/>
              <p:cNvSpPr>
                <a:spLocks noChangeShapeType="1"/>
              </p:cNvSpPr>
              <p:nvPr/>
            </p:nvSpPr>
            <p:spPr bwMode="auto">
              <a:xfrm flipV="1">
                <a:off x="4495800" y="1371600"/>
                <a:ext cx="381000" cy="2971800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564" name="Line 8"/>
              <p:cNvSpPr>
                <a:spLocks noChangeShapeType="1"/>
              </p:cNvSpPr>
              <p:nvPr/>
            </p:nvSpPr>
            <p:spPr bwMode="auto">
              <a:xfrm flipV="1">
                <a:off x="5181600" y="1371600"/>
                <a:ext cx="457200" cy="2971800"/>
              </a:xfrm>
              <a:prstGeom prst="line">
                <a:avLst/>
              </a:prstGeom>
              <a:noFill/>
              <a:ln w="28575">
                <a:solidFill>
                  <a:srgbClr val="92D05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565" name="Line 9"/>
              <p:cNvSpPr>
                <a:spLocks noChangeShapeType="1"/>
              </p:cNvSpPr>
              <p:nvPr/>
            </p:nvSpPr>
            <p:spPr bwMode="auto">
              <a:xfrm>
                <a:off x="685800" y="3124200"/>
                <a:ext cx="5181600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566" name="Line 10"/>
              <p:cNvSpPr>
                <a:spLocks noChangeShapeType="1"/>
              </p:cNvSpPr>
              <p:nvPr/>
            </p:nvSpPr>
            <p:spPr bwMode="auto">
              <a:xfrm flipV="1">
                <a:off x="685800" y="2819400"/>
                <a:ext cx="0" cy="30480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567" name="Line 11"/>
              <p:cNvSpPr>
                <a:spLocks noChangeShapeType="1"/>
              </p:cNvSpPr>
              <p:nvPr/>
            </p:nvSpPr>
            <p:spPr bwMode="auto">
              <a:xfrm flipV="1">
                <a:off x="5867400" y="2819400"/>
                <a:ext cx="0" cy="30480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568" name="Oval 12"/>
              <p:cNvSpPr>
                <a:spLocks noChangeArrowheads="1"/>
              </p:cNvSpPr>
              <p:nvPr/>
            </p:nvSpPr>
            <p:spPr bwMode="auto">
              <a:xfrm>
                <a:off x="914400" y="2971800"/>
                <a:ext cx="304800" cy="304800"/>
              </a:xfrm>
              <a:prstGeom prst="ellipse">
                <a:avLst/>
              </a:prstGeom>
              <a:solidFill>
                <a:srgbClr val="FFFF00"/>
              </a:solidFill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9pPr>
              </a:lstStyle>
              <a:p>
                <a:pPr algn="ctr"/>
                <a:r>
                  <a:rPr lang="en-US" altLang="en-US">
                    <a:solidFill>
                      <a:srgbClr val="000000"/>
                    </a:solidFill>
                    <a:latin typeface="Verdana" panose="020B0604030504040204" pitchFamily="34" charset="0"/>
                  </a:rPr>
                  <a:t>1</a:t>
                </a:r>
              </a:p>
            </p:txBody>
          </p:sp>
          <p:sp>
            <p:nvSpPr>
              <p:cNvPr id="23569" name="Oval 13"/>
              <p:cNvSpPr>
                <a:spLocks noChangeArrowheads="1"/>
              </p:cNvSpPr>
              <p:nvPr/>
            </p:nvSpPr>
            <p:spPr bwMode="auto">
              <a:xfrm>
                <a:off x="1524000" y="2971800"/>
                <a:ext cx="304800" cy="304800"/>
              </a:xfrm>
              <a:prstGeom prst="ellipse">
                <a:avLst/>
              </a:prstGeom>
              <a:solidFill>
                <a:srgbClr val="FFFF00"/>
              </a:solidFill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9pPr>
              </a:lstStyle>
              <a:p>
                <a:pPr algn="ctr"/>
                <a:r>
                  <a:rPr lang="en-US" altLang="en-US">
                    <a:solidFill>
                      <a:srgbClr val="000000"/>
                    </a:solidFill>
                    <a:latin typeface="Verdana" panose="020B0604030504040204" pitchFamily="34" charset="0"/>
                  </a:rPr>
                  <a:t>2</a:t>
                </a:r>
              </a:p>
            </p:txBody>
          </p:sp>
          <p:sp>
            <p:nvSpPr>
              <p:cNvPr id="23570" name="Oval 14"/>
              <p:cNvSpPr>
                <a:spLocks noChangeArrowheads="1"/>
              </p:cNvSpPr>
              <p:nvPr/>
            </p:nvSpPr>
            <p:spPr bwMode="auto">
              <a:xfrm>
                <a:off x="2971800" y="2971800"/>
                <a:ext cx="304800" cy="304800"/>
              </a:xfrm>
              <a:prstGeom prst="ellipse">
                <a:avLst/>
              </a:prstGeom>
              <a:solidFill>
                <a:srgbClr val="FFFF00"/>
              </a:solidFill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9pPr>
              </a:lstStyle>
              <a:p>
                <a:pPr algn="ctr"/>
                <a:r>
                  <a:rPr lang="en-US" altLang="en-US">
                    <a:solidFill>
                      <a:srgbClr val="000000"/>
                    </a:solidFill>
                    <a:latin typeface="Verdana" panose="020B0604030504040204" pitchFamily="34" charset="0"/>
                  </a:rPr>
                  <a:t>3</a:t>
                </a:r>
              </a:p>
            </p:txBody>
          </p:sp>
          <p:sp>
            <p:nvSpPr>
              <p:cNvPr id="23571" name="Oval 15"/>
              <p:cNvSpPr>
                <a:spLocks noChangeArrowheads="1"/>
              </p:cNvSpPr>
              <p:nvPr/>
            </p:nvSpPr>
            <p:spPr bwMode="auto">
              <a:xfrm>
                <a:off x="4495800" y="2971800"/>
                <a:ext cx="304800" cy="304800"/>
              </a:xfrm>
              <a:prstGeom prst="ellipse">
                <a:avLst/>
              </a:prstGeom>
              <a:solidFill>
                <a:srgbClr val="FFFF00"/>
              </a:solidFill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9pPr>
              </a:lstStyle>
              <a:p>
                <a:pPr algn="ctr"/>
                <a:r>
                  <a:rPr lang="en-US" altLang="en-US" dirty="0">
                    <a:solidFill>
                      <a:srgbClr val="000000"/>
                    </a:solidFill>
                    <a:latin typeface="Verdana" panose="020B0604030504040204" pitchFamily="34" charset="0"/>
                  </a:rPr>
                  <a:t>4</a:t>
                </a:r>
              </a:p>
            </p:txBody>
          </p:sp>
          <p:sp>
            <p:nvSpPr>
              <p:cNvPr id="23572" name="Oval 16"/>
              <p:cNvSpPr>
                <a:spLocks noChangeArrowheads="1"/>
              </p:cNvSpPr>
              <p:nvPr/>
            </p:nvSpPr>
            <p:spPr bwMode="auto">
              <a:xfrm>
                <a:off x="5181600" y="2971800"/>
                <a:ext cx="304800" cy="304800"/>
              </a:xfrm>
              <a:prstGeom prst="ellipse">
                <a:avLst/>
              </a:prstGeom>
              <a:solidFill>
                <a:srgbClr val="FFFF00"/>
              </a:solidFill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9pPr>
              </a:lstStyle>
              <a:p>
                <a:pPr algn="ctr"/>
                <a:r>
                  <a:rPr lang="en-US" altLang="en-US">
                    <a:solidFill>
                      <a:srgbClr val="000000"/>
                    </a:solidFill>
                    <a:latin typeface="Verdana" panose="020B0604030504040204" pitchFamily="34" charset="0"/>
                  </a:rPr>
                  <a:t>5</a:t>
                </a:r>
              </a:p>
            </p:txBody>
          </p:sp>
          <p:sp>
            <p:nvSpPr>
              <p:cNvPr id="23573" name="Text Box 18"/>
              <p:cNvSpPr txBox="1">
                <a:spLocks noChangeArrowheads="1"/>
              </p:cNvSpPr>
              <p:nvPr/>
            </p:nvSpPr>
            <p:spPr bwMode="auto">
              <a:xfrm>
                <a:off x="2667000" y="990600"/>
                <a:ext cx="1143000" cy="32496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2857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altLang="en-US" sz="1200" b="1">
                    <a:latin typeface="Arial" panose="020B0604020202020204" pitchFamily="34" charset="0"/>
                  </a:rPr>
                  <a:t>Centerline</a:t>
                </a:r>
              </a:p>
            </p:txBody>
          </p:sp>
          <p:sp>
            <p:nvSpPr>
              <p:cNvPr id="23574" name="Text Box 19"/>
              <p:cNvSpPr txBox="1">
                <a:spLocks noChangeArrowheads="1"/>
              </p:cNvSpPr>
              <p:nvPr/>
            </p:nvSpPr>
            <p:spPr bwMode="auto">
              <a:xfrm>
                <a:off x="4648200" y="914400"/>
                <a:ext cx="762000" cy="5416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2857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altLang="en-US" sz="1200" b="1" dirty="0">
                    <a:latin typeface="Arial" panose="020B0604020202020204" pitchFamily="34" charset="0"/>
                  </a:rPr>
                  <a:t>Right Toe</a:t>
                </a:r>
              </a:p>
            </p:txBody>
          </p:sp>
          <p:sp>
            <p:nvSpPr>
              <p:cNvPr id="23575" name="Text Box 20"/>
              <p:cNvSpPr txBox="1">
                <a:spLocks noChangeArrowheads="1"/>
              </p:cNvSpPr>
              <p:nvPr/>
            </p:nvSpPr>
            <p:spPr bwMode="auto">
              <a:xfrm>
                <a:off x="5410200" y="762000"/>
                <a:ext cx="685800" cy="75825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2857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9pPr>
              </a:lstStyle>
              <a:p>
                <a:pPr algn="ctr">
                  <a:spcBef>
                    <a:spcPct val="50000"/>
                  </a:spcBef>
                </a:pPr>
                <a:r>
                  <a:rPr lang="en-US" altLang="en-US" sz="1200" b="1" dirty="0">
                    <a:latin typeface="Arial" panose="020B0604020202020204" pitchFamily="34" charset="0"/>
                  </a:rPr>
                  <a:t>Right Top of Bank</a:t>
                </a:r>
              </a:p>
            </p:txBody>
          </p:sp>
          <p:sp>
            <p:nvSpPr>
              <p:cNvPr id="23576" name="Text Box 21"/>
              <p:cNvSpPr txBox="1">
                <a:spLocks noChangeArrowheads="1"/>
              </p:cNvSpPr>
              <p:nvPr/>
            </p:nvSpPr>
            <p:spPr bwMode="auto">
              <a:xfrm>
                <a:off x="1295400" y="914400"/>
                <a:ext cx="762000" cy="5416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2857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altLang="en-US" sz="1200" b="1">
                    <a:latin typeface="Arial" panose="020B0604020202020204" pitchFamily="34" charset="0"/>
                  </a:rPr>
                  <a:t>Left Toe</a:t>
                </a:r>
              </a:p>
            </p:txBody>
          </p:sp>
          <p:sp>
            <p:nvSpPr>
              <p:cNvPr id="23577" name="Text Box 22"/>
              <p:cNvSpPr txBox="1">
                <a:spLocks noChangeArrowheads="1"/>
              </p:cNvSpPr>
              <p:nvPr/>
            </p:nvSpPr>
            <p:spPr bwMode="auto">
              <a:xfrm>
                <a:off x="457200" y="838200"/>
                <a:ext cx="685800" cy="75825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2857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9pPr>
              </a:lstStyle>
              <a:p>
                <a:pPr algn="ctr">
                  <a:spcBef>
                    <a:spcPct val="50000"/>
                  </a:spcBef>
                </a:pPr>
                <a:r>
                  <a:rPr lang="en-US" altLang="en-US" sz="1200" b="1">
                    <a:latin typeface="Arial" panose="020B0604020202020204" pitchFamily="34" charset="0"/>
                  </a:rPr>
                  <a:t>Left Top of Bank</a:t>
                </a:r>
              </a:p>
            </p:txBody>
          </p:sp>
          <p:sp>
            <p:nvSpPr>
              <p:cNvPr id="23578" name="Text Box 32"/>
              <p:cNvSpPr txBox="1">
                <a:spLocks noChangeArrowheads="1"/>
              </p:cNvSpPr>
              <p:nvPr/>
            </p:nvSpPr>
            <p:spPr bwMode="auto">
              <a:xfrm>
                <a:off x="1905000" y="3124200"/>
                <a:ext cx="1905000" cy="32496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altLang="en-US" sz="1200" b="1">
                    <a:latin typeface="Arial" panose="020B0604020202020204" pitchFamily="34" charset="0"/>
                  </a:rPr>
                  <a:t>Planned Line</a:t>
                </a:r>
              </a:p>
            </p:txBody>
          </p:sp>
        </p:grpSp>
      </p:grpSp>
      <p:sp>
        <p:nvSpPr>
          <p:cNvPr id="33" name="TextBox 32"/>
          <p:cNvSpPr txBox="1"/>
          <p:nvPr/>
        </p:nvSpPr>
        <p:spPr>
          <a:xfrm>
            <a:off x="587676" y="5013471"/>
            <a:ext cx="7620000" cy="6461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CHANNEL DESIGN can only handle simple channels.  </a:t>
            </a:r>
          </a:p>
          <a:p>
            <a:pPr>
              <a:defRPr/>
            </a:pP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For more complex geometry, go to ADVANCED CHANNEL DESIGN.</a:t>
            </a:r>
          </a:p>
        </p:txBody>
      </p:sp>
    </p:spTree>
    <p:extLst>
      <p:ext uri="{BB962C8B-B14F-4D97-AF65-F5344CB8AC3E}">
        <p14:creationId xmlns:p14="http://schemas.microsoft.com/office/powerpoint/2010/main" val="2507658976"/>
      </p:ext>
    </p:extLst>
  </p:cSld>
  <p:clrMapOvr>
    <a:masterClrMapping/>
  </p:clrMapOvr>
  <p:transition spd="slow"/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5188E0-E686-4B2B-907D-2F977D1036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CHANNEL DESIGN: Toe Shift</a:t>
            </a:r>
          </a:p>
        </p:txBody>
      </p:sp>
      <p:pic>
        <p:nvPicPr>
          <p:cNvPr id="50179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380827" y="1032705"/>
            <a:ext cx="7228840" cy="3936092"/>
          </a:xfrm>
          <a:prstGeom prst="rect">
            <a:avLst/>
          </a:prstGeom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316692" y="5042586"/>
            <a:ext cx="7292975" cy="6461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Toe Shift:  Is available in the Left Toe and Right Toe tabs.  It raises the toe line by the amount entered.</a:t>
            </a:r>
          </a:p>
        </p:txBody>
      </p:sp>
    </p:spTree>
    <p:extLst>
      <p:ext uri="{BB962C8B-B14F-4D97-AF65-F5344CB8AC3E}">
        <p14:creationId xmlns:p14="http://schemas.microsoft.com/office/powerpoint/2010/main" val="2444993586"/>
      </p:ext>
    </p:extLst>
  </p:cSld>
  <p:clrMapOvr>
    <a:masterClrMapping/>
  </p:clrMapOvr>
  <p:transition spd="slow"/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BE5972-CF40-4A30-9BEB-DEE7F722BB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Top of Bank</a:t>
            </a:r>
          </a:p>
        </p:txBody>
      </p:sp>
      <p:pic>
        <p:nvPicPr>
          <p:cNvPr id="27651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r="1215" b="1213"/>
          <a:stretch/>
        </p:blipFill>
        <p:spPr bwMode="auto">
          <a:xfrm>
            <a:off x="2100241" y="799275"/>
            <a:ext cx="7238661" cy="3914786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983766" y="4854542"/>
            <a:ext cx="7696200" cy="6461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You can set the Top of Bank level, relative to the chart datum, for the Left and Right Side Slopes in the “General” tab.</a:t>
            </a:r>
          </a:p>
        </p:txBody>
      </p:sp>
    </p:spTree>
    <p:extLst>
      <p:ext uri="{BB962C8B-B14F-4D97-AF65-F5344CB8AC3E}">
        <p14:creationId xmlns:p14="http://schemas.microsoft.com/office/powerpoint/2010/main" val="2230837238"/>
      </p:ext>
    </p:extLst>
  </p:cSld>
  <p:clrMapOvr>
    <a:masterClrMapping/>
  </p:clrMapOvr>
  <p:transition spd="slow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4E2BD2-1E99-4DF1-BB2B-589B43019C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Open an Existing Project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192838" y="2108730"/>
            <a:ext cx="3856037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You can open an existing project by </a:t>
            </a:r>
          </a:p>
          <a:p>
            <a:pPr>
              <a:defRPr/>
            </a:pPr>
            <a:endParaRPr lang="en-US" sz="20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457200" indent="-457200">
              <a:buFont typeface="+mj-lt"/>
              <a:buAutoNum type="arabicPeriod"/>
              <a:defRPr/>
            </a:pPr>
            <a:r>
              <a:rPr lang="en-US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Double-clicking on the name in the Group listing</a:t>
            </a:r>
          </a:p>
          <a:p>
            <a:pPr marL="457200" indent="-457200">
              <a:buFont typeface="+mj-lt"/>
              <a:buAutoNum type="arabicPeriod"/>
              <a:defRPr/>
            </a:pPr>
            <a:endParaRPr lang="en-US" sz="20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457200" indent="-457200">
              <a:buFont typeface="+mj-lt"/>
              <a:buAutoNum type="arabicPeriod"/>
              <a:defRPr/>
            </a:pPr>
            <a:r>
              <a:rPr lang="en-US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Right-clicking on the Project in the Group listing and selecting “Open Project”.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BC2650A-9EE5-4509-BA48-22B6FC6811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71767" y="926157"/>
            <a:ext cx="3756444" cy="48429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9610420"/>
      </p:ext>
    </p:extLst>
  </p:cSld>
  <p:clrMapOvr>
    <a:masterClrMapping/>
  </p:clrMapOvr>
  <p:transition/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8A004A-639C-43A7-B974-94A8D6B60E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Extensions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905000" y="4835037"/>
            <a:ext cx="7467600" cy="6461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You can extend your planned lines and templates beyond the top of bank points.  This is not necessary, but some hydrographers like it….</a:t>
            </a:r>
          </a:p>
        </p:txBody>
      </p:sp>
      <p:pic>
        <p:nvPicPr>
          <p:cNvPr id="2867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852111"/>
            <a:ext cx="7279640" cy="38875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00414783"/>
      </p:ext>
    </p:extLst>
  </p:cSld>
  <p:clrMapOvr>
    <a:masterClrMapping/>
  </p:clrMapOvr>
  <p:transition spd="slow"/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243635-4EFC-4E8E-9E48-F3073035E7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Smart Corners</a:t>
            </a:r>
          </a:p>
        </p:txBody>
      </p:sp>
      <p:grpSp>
        <p:nvGrpSpPr>
          <p:cNvPr id="29699" name="Group 1"/>
          <p:cNvGrpSpPr>
            <a:grpSpLocks/>
          </p:cNvGrpSpPr>
          <p:nvPr/>
        </p:nvGrpSpPr>
        <p:grpSpPr bwMode="auto">
          <a:xfrm>
            <a:off x="1923626" y="839241"/>
            <a:ext cx="8344747" cy="4235662"/>
            <a:chOff x="304800" y="1524000"/>
            <a:chExt cx="8829675" cy="4486275"/>
          </a:xfrm>
        </p:grpSpPr>
        <p:pic>
          <p:nvPicPr>
            <p:cNvPr id="29701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00600" y="1524000"/>
              <a:ext cx="3627438" cy="44862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9702" name="Picture 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77050" y="4149725"/>
              <a:ext cx="2257425" cy="11715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9703" name="Picture 4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4800" y="1574800"/>
              <a:ext cx="3581400" cy="43973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9704" name="Picture 5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62200" y="4114800"/>
              <a:ext cx="1971675" cy="10953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8" name="TextBox 7"/>
          <p:cNvSpPr txBox="1"/>
          <p:nvPr/>
        </p:nvSpPr>
        <p:spPr>
          <a:xfrm>
            <a:off x="2213810" y="5094834"/>
            <a:ext cx="7543800" cy="92392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The “Smart Corners” option will rotate your lines around a turn so they do not intersect.  This is VERY important when computing volume quantities.  You </a:t>
            </a:r>
            <a:r>
              <a:rPr lang="en-US" b="1" dirty="0">
                <a:solidFill>
                  <a:srgbClr val="FF0000"/>
                </a:solidFill>
                <a:latin typeface="+mj-lt"/>
              </a:rPr>
              <a:t>DO NOT </a:t>
            </a: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want your planned lines to intersect.</a:t>
            </a:r>
          </a:p>
        </p:txBody>
      </p:sp>
    </p:spTree>
    <p:extLst>
      <p:ext uri="{BB962C8B-B14F-4D97-AF65-F5344CB8AC3E}">
        <p14:creationId xmlns:p14="http://schemas.microsoft.com/office/powerpoint/2010/main" val="3426181956"/>
      </p:ext>
    </p:extLst>
  </p:cSld>
  <p:clrMapOvr>
    <a:masterClrMapping/>
  </p:clrMapOvr>
  <p:transition spd="slow"/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5A9CBC-D7CF-46F5-8F59-CB0BD9AEDB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CHANNEL DESIGN:  Turning Basins</a:t>
            </a:r>
          </a:p>
        </p:txBody>
      </p:sp>
      <p:sp>
        <p:nvSpPr>
          <p:cNvPr id="30735" name="Text Box 15"/>
          <p:cNvSpPr txBox="1">
            <a:spLocks noChangeArrowheads="1"/>
          </p:cNvSpPr>
          <p:nvPr/>
        </p:nvSpPr>
        <p:spPr bwMode="auto">
          <a:xfrm>
            <a:off x="5105400" y="2667000"/>
            <a:ext cx="53340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1200" b="1">
                <a:solidFill>
                  <a:srgbClr val="FFFFFF"/>
                </a:solidFill>
                <a:latin typeface="Arial" panose="020B0604020202020204" pitchFamily="34" charset="0"/>
              </a:rPr>
              <a:t>LT6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FDF7BA9A-0393-4024-BE6C-A184C5B91BCD}"/>
              </a:ext>
            </a:extLst>
          </p:cNvPr>
          <p:cNvGrpSpPr/>
          <p:nvPr/>
        </p:nvGrpSpPr>
        <p:grpSpPr>
          <a:xfrm>
            <a:off x="629653" y="944562"/>
            <a:ext cx="3581400" cy="4541838"/>
            <a:chOff x="1752600" y="1219200"/>
            <a:chExt cx="3581400" cy="4541838"/>
          </a:xfrm>
        </p:grpSpPr>
        <p:sp>
          <p:nvSpPr>
            <p:cNvPr id="30723" name="Line 3"/>
            <p:cNvSpPr>
              <a:spLocks noChangeShapeType="1"/>
            </p:cNvSpPr>
            <p:nvPr/>
          </p:nvSpPr>
          <p:spPr bwMode="auto">
            <a:xfrm flipV="1">
              <a:off x="2819400" y="3581400"/>
              <a:ext cx="0" cy="205740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24" name="Line 4"/>
            <p:cNvSpPr>
              <a:spLocks noChangeShapeType="1"/>
            </p:cNvSpPr>
            <p:nvPr/>
          </p:nvSpPr>
          <p:spPr bwMode="auto">
            <a:xfrm flipV="1">
              <a:off x="2819400" y="2590800"/>
              <a:ext cx="914400" cy="99060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25" name="Line 5"/>
            <p:cNvSpPr>
              <a:spLocks noChangeShapeType="1"/>
            </p:cNvSpPr>
            <p:nvPr/>
          </p:nvSpPr>
          <p:spPr bwMode="auto">
            <a:xfrm>
              <a:off x="3733800" y="2590800"/>
              <a:ext cx="1524000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26" name="Line 6"/>
            <p:cNvSpPr>
              <a:spLocks noChangeShapeType="1"/>
            </p:cNvSpPr>
            <p:nvPr/>
          </p:nvSpPr>
          <p:spPr bwMode="auto">
            <a:xfrm flipH="1" flipV="1">
              <a:off x="2209800" y="3962400"/>
              <a:ext cx="609600" cy="45720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27" name="Line 7"/>
            <p:cNvSpPr>
              <a:spLocks noChangeShapeType="1"/>
            </p:cNvSpPr>
            <p:nvPr/>
          </p:nvSpPr>
          <p:spPr bwMode="auto">
            <a:xfrm flipV="1">
              <a:off x="2209800" y="2590800"/>
              <a:ext cx="76200" cy="137160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28" name="Line 8"/>
            <p:cNvSpPr>
              <a:spLocks noChangeShapeType="1"/>
            </p:cNvSpPr>
            <p:nvPr/>
          </p:nvSpPr>
          <p:spPr bwMode="auto">
            <a:xfrm flipV="1">
              <a:off x="2286000" y="1524000"/>
              <a:ext cx="2057400" cy="106680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29" name="Line 9"/>
            <p:cNvSpPr>
              <a:spLocks noChangeShapeType="1"/>
            </p:cNvSpPr>
            <p:nvPr/>
          </p:nvSpPr>
          <p:spPr bwMode="auto">
            <a:xfrm>
              <a:off x="4343400" y="1524000"/>
              <a:ext cx="609600" cy="106680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30" name="Text Box 10"/>
            <p:cNvSpPr txBox="1">
              <a:spLocks noChangeArrowheads="1"/>
            </p:cNvSpPr>
            <p:nvPr/>
          </p:nvSpPr>
          <p:spPr bwMode="auto">
            <a:xfrm>
              <a:off x="2895600" y="5486400"/>
              <a:ext cx="533400" cy="2746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 sz="1200" b="1">
                  <a:solidFill>
                    <a:srgbClr val="FFFFFF"/>
                  </a:solidFill>
                  <a:latin typeface="Arial" panose="020B0604020202020204" pitchFamily="34" charset="0"/>
                </a:rPr>
                <a:t>LT1</a:t>
              </a:r>
            </a:p>
          </p:txBody>
        </p:sp>
        <p:sp>
          <p:nvSpPr>
            <p:cNvPr id="30731" name="Text Box 11"/>
            <p:cNvSpPr txBox="1">
              <a:spLocks noChangeArrowheads="1"/>
            </p:cNvSpPr>
            <p:nvPr/>
          </p:nvSpPr>
          <p:spPr bwMode="auto">
            <a:xfrm>
              <a:off x="2895600" y="4267200"/>
              <a:ext cx="533400" cy="2746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 sz="1200" b="1">
                  <a:solidFill>
                    <a:srgbClr val="FFFFFF"/>
                  </a:solidFill>
                  <a:latin typeface="Arial" panose="020B0604020202020204" pitchFamily="34" charset="0"/>
                </a:rPr>
                <a:t>LT2</a:t>
              </a:r>
            </a:p>
          </p:txBody>
        </p:sp>
        <p:sp>
          <p:nvSpPr>
            <p:cNvPr id="30732" name="Text Box 12"/>
            <p:cNvSpPr txBox="1">
              <a:spLocks noChangeArrowheads="1"/>
            </p:cNvSpPr>
            <p:nvPr/>
          </p:nvSpPr>
          <p:spPr bwMode="auto">
            <a:xfrm>
              <a:off x="2895600" y="3581400"/>
              <a:ext cx="533400" cy="2746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 sz="1200" b="1">
                  <a:solidFill>
                    <a:srgbClr val="FFFFFF"/>
                  </a:solidFill>
                  <a:latin typeface="Arial" panose="020B0604020202020204" pitchFamily="34" charset="0"/>
                </a:rPr>
                <a:t>LT3</a:t>
              </a:r>
            </a:p>
          </p:txBody>
        </p:sp>
        <p:sp>
          <p:nvSpPr>
            <p:cNvPr id="30733" name="Text Box 13"/>
            <p:cNvSpPr txBox="1">
              <a:spLocks noChangeArrowheads="1"/>
            </p:cNvSpPr>
            <p:nvPr/>
          </p:nvSpPr>
          <p:spPr bwMode="auto">
            <a:xfrm>
              <a:off x="3733800" y="2667000"/>
              <a:ext cx="533400" cy="2746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 sz="1200" b="1">
                  <a:solidFill>
                    <a:srgbClr val="FFFFFF"/>
                  </a:solidFill>
                  <a:latin typeface="Arial" panose="020B0604020202020204" pitchFamily="34" charset="0"/>
                </a:rPr>
                <a:t>LT4</a:t>
              </a:r>
            </a:p>
          </p:txBody>
        </p:sp>
        <p:sp>
          <p:nvSpPr>
            <p:cNvPr id="30734" name="Text Box 14"/>
            <p:cNvSpPr txBox="1">
              <a:spLocks noChangeArrowheads="1"/>
            </p:cNvSpPr>
            <p:nvPr/>
          </p:nvSpPr>
          <p:spPr bwMode="auto">
            <a:xfrm>
              <a:off x="4572000" y="2667000"/>
              <a:ext cx="533400" cy="2746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 sz="1200" b="1">
                  <a:solidFill>
                    <a:srgbClr val="FFFFFF"/>
                  </a:solidFill>
                  <a:latin typeface="Arial" panose="020B0604020202020204" pitchFamily="34" charset="0"/>
                </a:rPr>
                <a:t>LT5</a:t>
              </a:r>
            </a:p>
          </p:txBody>
        </p:sp>
        <p:sp>
          <p:nvSpPr>
            <p:cNvPr id="30736" name="Text Box 16"/>
            <p:cNvSpPr txBox="1">
              <a:spLocks noChangeArrowheads="1"/>
            </p:cNvSpPr>
            <p:nvPr/>
          </p:nvSpPr>
          <p:spPr bwMode="auto">
            <a:xfrm>
              <a:off x="2362200" y="4343400"/>
              <a:ext cx="533400" cy="2746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 sz="1200" b="1">
                  <a:solidFill>
                    <a:srgbClr val="FF0000"/>
                  </a:solidFill>
                  <a:latin typeface="Arial" panose="020B0604020202020204" pitchFamily="34" charset="0"/>
                </a:rPr>
                <a:t>TB1</a:t>
              </a:r>
            </a:p>
          </p:txBody>
        </p:sp>
        <p:sp>
          <p:nvSpPr>
            <p:cNvPr id="30737" name="Text Box 17"/>
            <p:cNvSpPr txBox="1">
              <a:spLocks noChangeArrowheads="1"/>
            </p:cNvSpPr>
            <p:nvPr/>
          </p:nvSpPr>
          <p:spPr bwMode="auto">
            <a:xfrm>
              <a:off x="1752600" y="3886200"/>
              <a:ext cx="533400" cy="2746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 sz="1200" b="1">
                  <a:solidFill>
                    <a:srgbClr val="FF0000"/>
                  </a:solidFill>
                  <a:latin typeface="Arial" panose="020B0604020202020204" pitchFamily="34" charset="0"/>
                </a:rPr>
                <a:t>TB2</a:t>
              </a:r>
            </a:p>
          </p:txBody>
        </p:sp>
        <p:sp>
          <p:nvSpPr>
            <p:cNvPr id="30738" name="Text Box 18"/>
            <p:cNvSpPr txBox="1">
              <a:spLocks noChangeArrowheads="1"/>
            </p:cNvSpPr>
            <p:nvPr/>
          </p:nvSpPr>
          <p:spPr bwMode="auto">
            <a:xfrm>
              <a:off x="1828800" y="2362200"/>
              <a:ext cx="533400" cy="2746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 sz="1200" b="1" dirty="0">
                  <a:solidFill>
                    <a:srgbClr val="FF0000"/>
                  </a:solidFill>
                  <a:latin typeface="Arial" panose="020B0604020202020204" pitchFamily="34" charset="0"/>
                </a:rPr>
                <a:t>TB3</a:t>
              </a:r>
            </a:p>
          </p:txBody>
        </p:sp>
        <p:sp>
          <p:nvSpPr>
            <p:cNvPr id="30739" name="Text Box 19"/>
            <p:cNvSpPr txBox="1">
              <a:spLocks noChangeArrowheads="1"/>
            </p:cNvSpPr>
            <p:nvPr/>
          </p:nvSpPr>
          <p:spPr bwMode="auto">
            <a:xfrm>
              <a:off x="3962400" y="1219200"/>
              <a:ext cx="533400" cy="2746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 sz="1200" b="1">
                  <a:solidFill>
                    <a:srgbClr val="FF0000"/>
                  </a:solidFill>
                  <a:latin typeface="Arial" panose="020B0604020202020204" pitchFamily="34" charset="0"/>
                </a:rPr>
                <a:t>TB4</a:t>
              </a:r>
            </a:p>
          </p:txBody>
        </p:sp>
        <p:sp>
          <p:nvSpPr>
            <p:cNvPr id="30740" name="Text Box 20"/>
            <p:cNvSpPr txBox="1">
              <a:spLocks noChangeArrowheads="1"/>
            </p:cNvSpPr>
            <p:nvPr/>
          </p:nvSpPr>
          <p:spPr bwMode="auto">
            <a:xfrm>
              <a:off x="4800600" y="2286000"/>
              <a:ext cx="533400" cy="2746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 sz="1200" b="1">
                  <a:solidFill>
                    <a:srgbClr val="FF0000"/>
                  </a:solidFill>
                  <a:latin typeface="Arial" panose="020B0604020202020204" pitchFamily="34" charset="0"/>
                </a:rPr>
                <a:t>TB5</a:t>
              </a:r>
            </a:p>
          </p:txBody>
        </p:sp>
        <p:sp>
          <p:nvSpPr>
            <p:cNvPr id="30741" name="Text Box 21"/>
            <p:cNvSpPr txBox="1">
              <a:spLocks noChangeArrowheads="1"/>
            </p:cNvSpPr>
            <p:nvPr/>
          </p:nvSpPr>
          <p:spPr bwMode="auto">
            <a:xfrm>
              <a:off x="2667000" y="2362201"/>
              <a:ext cx="838200" cy="6461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 sz="1200" b="1">
                  <a:latin typeface="Arial" panose="020B0604020202020204" pitchFamily="34" charset="0"/>
                </a:rPr>
                <a:t>Left Turning Basin</a:t>
              </a:r>
            </a:p>
          </p:txBody>
        </p:sp>
      </p:grpSp>
      <p:sp>
        <p:nvSpPr>
          <p:cNvPr id="53271" name="Text Box 23"/>
          <p:cNvSpPr txBox="1">
            <a:spLocks noChangeArrowheads="1"/>
          </p:cNvSpPr>
          <p:nvPr/>
        </p:nvSpPr>
        <p:spPr bwMode="auto">
          <a:xfrm>
            <a:off x="5125453" y="1407909"/>
            <a:ext cx="6400800" cy="3400931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800100" indent="-3429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>
              <a:spcBef>
                <a:spcPts val="600"/>
              </a:spcBef>
              <a:buFontTx/>
              <a:buChar char="•"/>
              <a:defRPr/>
            </a:pPr>
            <a:r>
              <a:rPr lang="en-US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The Toe List and Turning Basin list must contain the same points from where the Turning Basin departs from the Toe Line.</a:t>
            </a:r>
          </a:p>
          <a:p>
            <a:pPr>
              <a:spcBef>
                <a:spcPts val="600"/>
              </a:spcBef>
              <a:buFontTx/>
              <a:buChar char="•"/>
              <a:defRPr/>
            </a:pPr>
            <a:r>
              <a:rPr lang="en-US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In the Left Toe List:</a:t>
            </a:r>
            <a:endParaRPr lang="en-US" altLang="en-US" dirty="0">
              <a:solidFill>
                <a:srgbClr val="098DB4"/>
              </a:solidFill>
              <a:latin typeface="+mj-lt"/>
            </a:endParaRPr>
          </a:p>
          <a:p>
            <a:pPr lvl="1"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en-US" altLang="en-US" dirty="0">
                <a:solidFill>
                  <a:srgbClr val="098DB4"/>
                </a:solidFill>
                <a:latin typeface="+mj-lt"/>
              </a:rPr>
              <a:t>LT1, LT2, LT3, LT4, LT5, LT6</a:t>
            </a:r>
          </a:p>
          <a:p>
            <a:pPr>
              <a:spcBef>
                <a:spcPts val="600"/>
              </a:spcBef>
              <a:buFontTx/>
              <a:buChar char="•"/>
              <a:defRPr/>
            </a:pPr>
            <a:r>
              <a:rPr lang="en-US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In the Turning Basin List:</a:t>
            </a:r>
            <a:endParaRPr lang="en-US" altLang="en-US" dirty="0">
              <a:solidFill>
                <a:srgbClr val="098DB4"/>
              </a:solidFill>
              <a:latin typeface="+mj-lt"/>
            </a:endParaRPr>
          </a:p>
          <a:p>
            <a:pPr lvl="1"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en-US" altLang="en-US" dirty="0">
                <a:solidFill>
                  <a:srgbClr val="098DB4"/>
                </a:solidFill>
                <a:latin typeface="+mj-lt"/>
              </a:rPr>
              <a:t>TB1, TB2, TB3, TB4, TB5</a:t>
            </a:r>
          </a:p>
          <a:p>
            <a:pPr>
              <a:spcBef>
                <a:spcPts val="600"/>
              </a:spcBef>
              <a:buFontTx/>
              <a:buChar char="•"/>
              <a:defRPr/>
            </a:pPr>
            <a:r>
              <a:rPr lang="en-US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Where:</a:t>
            </a:r>
            <a:endParaRPr lang="en-US" altLang="en-US" dirty="0">
              <a:solidFill>
                <a:srgbClr val="098DB4"/>
              </a:solidFill>
              <a:latin typeface="+mj-lt"/>
            </a:endParaRPr>
          </a:p>
          <a:p>
            <a:pPr lvl="1"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en-US" altLang="en-US" dirty="0">
                <a:solidFill>
                  <a:srgbClr val="098DB4"/>
                </a:solidFill>
                <a:latin typeface="+mj-lt"/>
              </a:rPr>
              <a:t>LT2 = TB1</a:t>
            </a:r>
          </a:p>
          <a:p>
            <a:pPr lvl="1"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en-US" altLang="en-US" dirty="0">
                <a:solidFill>
                  <a:srgbClr val="098DB4"/>
                </a:solidFill>
                <a:latin typeface="+mj-lt"/>
              </a:rPr>
              <a:t>LT5 = TB5</a:t>
            </a:r>
          </a:p>
        </p:txBody>
      </p:sp>
    </p:spTree>
    <p:extLst>
      <p:ext uri="{BB962C8B-B14F-4D97-AF65-F5344CB8AC3E}">
        <p14:creationId xmlns:p14="http://schemas.microsoft.com/office/powerpoint/2010/main" val="803143112"/>
      </p:ext>
    </p:extLst>
  </p:cSld>
  <p:clrMapOvr>
    <a:masterClrMapping/>
  </p:clrMapOvr>
  <p:transition spd="slow"/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3F1933-B676-4C56-A7D2-091C67BCC2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CHANNEL DESIGN</a:t>
            </a:r>
          </a:p>
        </p:txBody>
      </p:sp>
      <p:pic>
        <p:nvPicPr>
          <p:cNvPr id="6146" name="Picture 2" descr="C:\Temp\DEF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38401" y="1099665"/>
            <a:ext cx="6670783" cy="3748951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1981200" y="5000726"/>
            <a:ext cx="8229600" cy="9233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By entering the geometry of your channel, CHANNEL DESIGN (CD) will generate planned lines that have the cross sectional designs embedded for each line.</a:t>
            </a:r>
          </a:p>
        </p:txBody>
      </p:sp>
    </p:spTree>
    <p:extLst>
      <p:ext uri="{BB962C8B-B14F-4D97-AF65-F5344CB8AC3E}">
        <p14:creationId xmlns:p14="http://schemas.microsoft.com/office/powerpoint/2010/main" val="1027501452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A481381A-5633-4298-93FD-B3F1583608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CHANNEL DESIGN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E28FAA8B-5AF5-4303-86AE-856742A356CF}"/>
              </a:ext>
            </a:extLst>
          </p:cNvPr>
          <p:cNvGrpSpPr/>
          <p:nvPr/>
        </p:nvGrpSpPr>
        <p:grpSpPr>
          <a:xfrm>
            <a:off x="1708484" y="1380157"/>
            <a:ext cx="7391400" cy="4876799"/>
            <a:chOff x="1828800" y="1717042"/>
            <a:chExt cx="7391400" cy="4876799"/>
          </a:xfrm>
        </p:grpSpPr>
        <p:sp>
          <p:nvSpPr>
            <p:cNvPr id="4" name="TextBox 3"/>
            <p:cNvSpPr txBox="1"/>
            <p:nvPr/>
          </p:nvSpPr>
          <p:spPr>
            <a:xfrm>
              <a:off x="1905000" y="1717042"/>
              <a:ext cx="2514600" cy="646331"/>
            </a:xfrm>
            <a:prstGeom prst="rect">
              <a:avLst/>
            </a:prstGeom>
            <a:solidFill>
              <a:srgbClr val="0000FF"/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/>
                  </a:solidFill>
                </a:rPr>
                <a:t>Centerline Points</a:t>
              </a:r>
            </a:p>
            <a:p>
              <a:r>
                <a:rPr lang="en-US" dirty="0">
                  <a:solidFill>
                    <a:schemeClr val="bg1"/>
                  </a:solidFill>
                </a:rPr>
                <a:t>X – Y – Z - </a:t>
              </a:r>
              <a:r>
                <a:rPr lang="en-US" dirty="0" err="1">
                  <a:solidFill>
                    <a:schemeClr val="bg1"/>
                  </a:solidFill>
                </a:rPr>
                <a:t>Chainage</a:t>
              </a:r>
              <a:endParaRPr lang="en-US" dirty="0">
                <a:solidFill>
                  <a:schemeClr val="bg1"/>
                </a:solidFill>
              </a:endParaRP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1905000" y="2555242"/>
              <a:ext cx="2514600" cy="646331"/>
            </a:xfrm>
            <a:prstGeom prst="rect">
              <a:avLst/>
            </a:prstGeom>
            <a:solidFill>
              <a:srgbClr val="0000FF"/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/>
                  </a:solidFill>
                </a:rPr>
                <a:t>Left Toe Points</a:t>
              </a:r>
            </a:p>
            <a:p>
              <a:r>
                <a:rPr lang="en-US" dirty="0">
                  <a:solidFill>
                    <a:schemeClr val="bg1"/>
                  </a:solidFill>
                </a:rPr>
                <a:t>X – Y – Z – Side Slope</a:t>
              </a: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1905000" y="3393442"/>
              <a:ext cx="2514600" cy="646331"/>
            </a:xfrm>
            <a:prstGeom prst="rect">
              <a:avLst/>
            </a:prstGeom>
            <a:solidFill>
              <a:srgbClr val="0000FF"/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/>
                  </a:solidFill>
                </a:rPr>
                <a:t>Right Toe Points</a:t>
              </a:r>
            </a:p>
            <a:p>
              <a:r>
                <a:rPr lang="en-US" dirty="0">
                  <a:solidFill>
                    <a:schemeClr val="bg1"/>
                  </a:solidFill>
                </a:rPr>
                <a:t>X – Y – Z – Side Slope</a:t>
              </a: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1905000" y="4231642"/>
              <a:ext cx="2514600" cy="615553"/>
            </a:xfrm>
            <a:prstGeom prst="rect">
              <a:avLst/>
            </a:prstGeom>
            <a:solidFill>
              <a:srgbClr val="0000FF"/>
            </a:solidFill>
            <a:ln>
              <a:solidFill>
                <a:schemeClr val="tx1"/>
              </a:solidFill>
              <a:prstDash val="dash"/>
            </a:ln>
          </p:spPr>
          <p:txBody>
            <a:bodyPr wrap="square" rtlCol="0">
              <a:spAutoFit/>
            </a:bodyPr>
            <a:lstStyle/>
            <a:p>
              <a:r>
                <a:rPr lang="en-US" sz="1600" dirty="0">
                  <a:solidFill>
                    <a:schemeClr val="bg1"/>
                  </a:solidFill>
                </a:rPr>
                <a:t>Left Turning Basin Points</a:t>
              </a:r>
            </a:p>
            <a:p>
              <a:r>
                <a:rPr lang="en-US" dirty="0">
                  <a:solidFill>
                    <a:schemeClr val="bg1"/>
                  </a:solidFill>
                </a:rPr>
                <a:t>X – Y – Z – Side Slope</a:t>
              </a: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1828800" y="4993642"/>
              <a:ext cx="2590800" cy="615553"/>
            </a:xfrm>
            <a:prstGeom prst="rect">
              <a:avLst/>
            </a:prstGeom>
            <a:solidFill>
              <a:srgbClr val="0000FF"/>
            </a:solidFill>
            <a:ln>
              <a:solidFill>
                <a:schemeClr val="tx1"/>
              </a:solidFill>
              <a:prstDash val="dash"/>
            </a:ln>
          </p:spPr>
          <p:txBody>
            <a:bodyPr wrap="square" rtlCol="0">
              <a:spAutoFit/>
            </a:bodyPr>
            <a:lstStyle/>
            <a:p>
              <a:r>
                <a:rPr lang="en-US" sz="1600" dirty="0">
                  <a:solidFill>
                    <a:schemeClr val="bg1"/>
                  </a:solidFill>
                </a:rPr>
                <a:t>Right Turning Basin Points</a:t>
              </a:r>
            </a:p>
            <a:p>
              <a:r>
                <a:rPr lang="en-US" dirty="0">
                  <a:solidFill>
                    <a:schemeClr val="bg1"/>
                  </a:solidFill>
                </a:rPr>
                <a:t>X – Y – Z – Side Slope</a:t>
              </a:r>
            </a:p>
          </p:txBody>
        </p:sp>
        <p:sp>
          <p:nvSpPr>
            <p:cNvPr id="9" name="Rounded Rectangle 8"/>
            <p:cNvSpPr/>
            <p:nvPr/>
          </p:nvSpPr>
          <p:spPr>
            <a:xfrm>
              <a:off x="5257800" y="2841753"/>
              <a:ext cx="3962400" cy="1752600"/>
            </a:xfrm>
            <a:prstGeom prst="roundRect">
              <a:avLst/>
            </a:prstGeom>
            <a:solidFill>
              <a:srgbClr val="C0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b="1" u="sng" dirty="0"/>
                <a:t>General</a:t>
              </a:r>
            </a:p>
            <a:p>
              <a:r>
                <a:rPr lang="en-US" sz="1600" b="1" dirty="0"/>
                <a:t>Top of Bank (L/R) Z-Value</a:t>
              </a:r>
            </a:p>
            <a:p>
              <a:r>
                <a:rPr lang="en-US" sz="1600" b="1" dirty="0"/>
                <a:t>Extension Distance (L/R) beyond TOB</a:t>
              </a:r>
            </a:p>
            <a:p>
              <a:r>
                <a:rPr lang="en-US" sz="1600" b="1" dirty="0"/>
                <a:t>Spacing Between Planned Lines</a:t>
              </a:r>
            </a:p>
            <a:p>
              <a:r>
                <a:rPr lang="en-US" sz="1600" b="1" dirty="0"/>
                <a:t>Naming Scheme</a:t>
              </a:r>
            </a:p>
            <a:p>
              <a:r>
                <a:rPr lang="en-US" sz="1600" b="1" dirty="0"/>
                <a:t>Smart Corners (Y/N)</a:t>
              </a:r>
            </a:p>
          </p:txBody>
        </p:sp>
        <p:cxnSp>
          <p:nvCxnSpPr>
            <p:cNvPr id="11" name="Straight Arrow Connector 10"/>
            <p:cNvCxnSpPr>
              <a:stCxn id="6" idx="3"/>
              <a:endCxn id="9" idx="1"/>
            </p:cNvCxnSpPr>
            <p:nvPr/>
          </p:nvCxnSpPr>
          <p:spPr>
            <a:xfrm>
              <a:off x="4419600" y="3716607"/>
              <a:ext cx="838200" cy="1446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Elbow Connector 12"/>
            <p:cNvCxnSpPr>
              <a:stCxn id="4" idx="3"/>
              <a:endCxn id="9" idx="1"/>
            </p:cNvCxnSpPr>
            <p:nvPr/>
          </p:nvCxnSpPr>
          <p:spPr>
            <a:xfrm>
              <a:off x="4419600" y="2040207"/>
              <a:ext cx="838200" cy="1677846"/>
            </a:xfrm>
            <a:prstGeom prst="bentConnector3">
              <a:avLst>
                <a:gd name="adj1" fmla="val 50000"/>
              </a:avLst>
            </a:prstGeom>
            <a:ln w="285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Elbow Connector 14"/>
            <p:cNvCxnSpPr>
              <a:stCxn id="5" idx="3"/>
              <a:endCxn id="9" idx="1"/>
            </p:cNvCxnSpPr>
            <p:nvPr/>
          </p:nvCxnSpPr>
          <p:spPr>
            <a:xfrm>
              <a:off x="4419600" y="2878407"/>
              <a:ext cx="838200" cy="839646"/>
            </a:xfrm>
            <a:prstGeom prst="bentConnector3">
              <a:avLst>
                <a:gd name="adj1" fmla="val 50000"/>
              </a:avLst>
            </a:prstGeom>
            <a:ln w="285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Elbow Connector 16"/>
            <p:cNvCxnSpPr>
              <a:stCxn id="7" idx="3"/>
              <a:endCxn id="9" idx="1"/>
            </p:cNvCxnSpPr>
            <p:nvPr/>
          </p:nvCxnSpPr>
          <p:spPr>
            <a:xfrm flipV="1">
              <a:off x="4419600" y="3718054"/>
              <a:ext cx="838200" cy="821365"/>
            </a:xfrm>
            <a:prstGeom prst="bentConnector3">
              <a:avLst>
                <a:gd name="adj1" fmla="val 50000"/>
              </a:avLst>
            </a:prstGeom>
            <a:ln w="28575">
              <a:solidFill>
                <a:schemeClr val="tx1"/>
              </a:solidFill>
              <a:prstDash val="dash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Elbow Connector 18"/>
            <p:cNvCxnSpPr>
              <a:stCxn id="8" idx="3"/>
              <a:endCxn id="9" idx="1"/>
            </p:cNvCxnSpPr>
            <p:nvPr/>
          </p:nvCxnSpPr>
          <p:spPr>
            <a:xfrm flipV="1">
              <a:off x="4419600" y="3718054"/>
              <a:ext cx="838200" cy="1583365"/>
            </a:xfrm>
            <a:prstGeom prst="bentConnector3">
              <a:avLst>
                <a:gd name="adj1" fmla="val 50000"/>
              </a:avLst>
            </a:prstGeom>
            <a:ln w="28575">
              <a:solidFill>
                <a:schemeClr val="tx1"/>
              </a:solidFill>
              <a:prstDash val="dash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ounded Rectangle 19"/>
            <p:cNvSpPr/>
            <p:nvPr/>
          </p:nvSpPr>
          <p:spPr>
            <a:xfrm>
              <a:off x="5867400" y="5298441"/>
              <a:ext cx="2743200" cy="1295400"/>
            </a:xfrm>
            <a:prstGeom prst="roundRect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u="sng" dirty="0"/>
                <a:t>Saved:</a:t>
              </a:r>
            </a:p>
            <a:p>
              <a:pPr algn="ctr"/>
              <a:r>
                <a:rPr lang="en-US" sz="1600" b="1" dirty="0"/>
                <a:t>Planned Line File (*.LNW)</a:t>
              </a:r>
            </a:p>
            <a:p>
              <a:pPr algn="ctr"/>
              <a:r>
                <a:rPr lang="en-US" sz="1600" b="1" dirty="0"/>
                <a:t>Channel Plan File (*.PLN)</a:t>
              </a:r>
            </a:p>
          </p:txBody>
        </p:sp>
        <p:cxnSp>
          <p:nvCxnSpPr>
            <p:cNvPr id="22" name="Straight Arrow Connector 21"/>
            <p:cNvCxnSpPr>
              <a:stCxn id="9" idx="2"/>
              <a:endCxn id="20" idx="0"/>
            </p:cNvCxnSpPr>
            <p:nvPr/>
          </p:nvCxnSpPr>
          <p:spPr>
            <a:xfrm rot="5400000">
              <a:off x="6886956" y="4946397"/>
              <a:ext cx="704088" cy="1588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Rectangle 2"/>
          <p:cNvSpPr/>
          <p:nvPr/>
        </p:nvSpPr>
        <p:spPr>
          <a:xfrm>
            <a:off x="1852863" y="952991"/>
            <a:ext cx="18860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What’s Required</a:t>
            </a:r>
          </a:p>
        </p:txBody>
      </p:sp>
    </p:spTree>
    <p:extLst>
      <p:ext uri="{BB962C8B-B14F-4D97-AF65-F5344CB8AC3E}">
        <p14:creationId xmlns:p14="http://schemas.microsoft.com/office/powerpoint/2010/main" val="9693794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621E49E-F697-42BC-92DC-77F9BDF323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CHANNEL DESIGN:  Example #1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162800" y="819140"/>
            <a:ext cx="2971800" cy="1231106"/>
          </a:xfrm>
          <a:prstGeom prst="rect">
            <a:avLst/>
          </a:prstGeom>
          <a:solidFill>
            <a:srgbClr val="0000FF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Centerline Points</a:t>
            </a:r>
          </a:p>
          <a:p>
            <a:r>
              <a:rPr lang="en-US" sz="1400" b="1" dirty="0">
                <a:solidFill>
                  <a:schemeClr val="bg1"/>
                </a:solidFill>
              </a:rPr>
              <a:t>1000X   1000Y  25Z  CH=0</a:t>
            </a:r>
          </a:p>
          <a:p>
            <a:r>
              <a:rPr lang="en-US" sz="1400" b="1" dirty="0">
                <a:solidFill>
                  <a:schemeClr val="bg1"/>
                </a:solidFill>
              </a:rPr>
              <a:t>1000X   2000Y  25Z  CH=1000</a:t>
            </a:r>
          </a:p>
          <a:p>
            <a:r>
              <a:rPr lang="en-US" sz="1400" b="1" dirty="0">
                <a:solidFill>
                  <a:schemeClr val="bg1"/>
                </a:solidFill>
              </a:rPr>
              <a:t>2000X   3000Y  25Z  CH=2414.21</a:t>
            </a:r>
          </a:p>
          <a:p>
            <a:r>
              <a:rPr lang="en-US" sz="1400" b="1" dirty="0">
                <a:solidFill>
                  <a:schemeClr val="bg1"/>
                </a:solidFill>
              </a:rPr>
              <a:t>2000X   4000Y  25Z  CH=3414.21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162800" y="2122322"/>
            <a:ext cx="2971800" cy="1231106"/>
          </a:xfrm>
          <a:prstGeom prst="rect">
            <a:avLst/>
          </a:prstGeom>
          <a:solidFill>
            <a:srgbClr val="0000FF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Left Toe Points</a:t>
            </a:r>
          </a:p>
          <a:p>
            <a:r>
              <a:rPr lang="en-US" sz="1400" b="1" dirty="0">
                <a:solidFill>
                  <a:schemeClr val="bg1"/>
                </a:solidFill>
              </a:rPr>
              <a:t>850X  1000Y	SS = 3.0</a:t>
            </a:r>
          </a:p>
          <a:p>
            <a:r>
              <a:rPr lang="en-US" sz="1400" b="1" dirty="0">
                <a:solidFill>
                  <a:schemeClr val="bg1"/>
                </a:solidFill>
              </a:rPr>
              <a:t>850X  2062.13Y</a:t>
            </a:r>
          </a:p>
          <a:p>
            <a:r>
              <a:rPr lang="en-US" sz="1400" b="1" dirty="0">
                <a:solidFill>
                  <a:schemeClr val="bg1"/>
                </a:solidFill>
              </a:rPr>
              <a:t>1850X  3062.13Y</a:t>
            </a:r>
          </a:p>
          <a:p>
            <a:r>
              <a:rPr lang="en-US" sz="1400" b="1" dirty="0">
                <a:solidFill>
                  <a:schemeClr val="bg1"/>
                </a:solidFill>
              </a:rPr>
              <a:t>1850X  4000Y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62800" y="3429000"/>
            <a:ext cx="2971800" cy="1231106"/>
          </a:xfrm>
          <a:prstGeom prst="rect">
            <a:avLst/>
          </a:prstGeom>
          <a:solidFill>
            <a:srgbClr val="0000FF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Right Toe Points</a:t>
            </a:r>
          </a:p>
          <a:p>
            <a:r>
              <a:rPr lang="en-US" sz="1400" b="1" dirty="0">
                <a:solidFill>
                  <a:schemeClr val="bg1"/>
                </a:solidFill>
              </a:rPr>
              <a:t>1150X  1000Y	SS = 3.0</a:t>
            </a:r>
          </a:p>
          <a:p>
            <a:r>
              <a:rPr lang="en-US" sz="1400" b="1" dirty="0">
                <a:solidFill>
                  <a:schemeClr val="bg1"/>
                </a:solidFill>
              </a:rPr>
              <a:t>1150X  2062.13Y</a:t>
            </a:r>
          </a:p>
          <a:p>
            <a:r>
              <a:rPr lang="en-US" sz="1400" b="1" dirty="0">
                <a:solidFill>
                  <a:schemeClr val="bg1"/>
                </a:solidFill>
              </a:rPr>
              <a:t>2150X  3062.13Y</a:t>
            </a:r>
          </a:p>
          <a:p>
            <a:r>
              <a:rPr lang="en-US" sz="1400" b="1" dirty="0">
                <a:solidFill>
                  <a:schemeClr val="bg1"/>
                </a:solidFill>
              </a:rPr>
              <a:t>2150X  4000Y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62800" y="4728058"/>
            <a:ext cx="2971800" cy="1446550"/>
          </a:xfrm>
          <a:prstGeom prst="rect">
            <a:avLst/>
          </a:prstGeom>
          <a:solidFill>
            <a:srgbClr val="0000FF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General</a:t>
            </a:r>
          </a:p>
          <a:p>
            <a:r>
              <a:rPr lang="en-US" sz="1400" b="1" dirty="0">
                <a:solidFill>
                  <a:schemeClr val="bg1"/>
                </a:solidFill>
              </a:rPr>
              <a:t>TOB(L/R) = 0.0</a:t>
            </a:r>
          </a:p>
          <a:p>
            <a:r>
              <a:rPr lang="en-US" sz="1400" b="1" dirty="0">
                <a:solidFill>
                  <a:schemeClr val="bg1"/>
                </a:solidFill>
              </a:rPr>
              <a:t>Extension (L/R) = 0.0</a:t>
            </a:r>
          </a:p>
          <a:p>
            <a:r>
              <a:rPr lang="en-US" sz="1400" b="1" dirty="0">
                <a:solidFill>
                  <a:schemeClr val="bg1"/>
                </a:solidFill>
              </a:rPr>
              <a:t>Spacing = 50</a:t>
            </a:r>
          </a:p>
          <a:p>
            <a:r>
              <a:rPr lang="en-US" sz="1400" b="1" dirty="0">
                <a:solidFill>
                  <a:schemeClr val="bg1"/>
                </a:solidFill>
              </a:rPr>
              <a:t>Name Format = 00+00</a:t>
            </a:r>
          </a:p>
          <a:p>
            <a:r>
              <a:rPr lang="en-US" sz="1400" b="1" dirty="0">
                <a:solidFill>
                  <a:schemeClr val="bg1"/>
                </a:solidFill>
              </a:rPr>
              <a:t>Smart Corners = NO</a:t>
            </a:r>
          </a:p>
        </p:txBody>
      </p:sp>
      <p:pic>
        <p:nvPicPr>
          <p:cNvPr id="7170" name="Picture 2" descr="C:\Temp\DEF2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94612" y="868725"/>
            <a:ext cx="4286399" cy="326211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sp>
        <p:nvSpPr>
          <p:cNvPr id="9" name="TextBox 8"/>
          <p:cNvSpPr txBox="1"/>
          <p:nvPr/>
        </p:nvSpPr>
        <p:spPr>
          <a:xfrm>
            <a:off x="922422" y="4278680"/>
            <a:ext cx="5037622" cy="14773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With smart corners turned off, all lines are perpendicular to the centerline.</a:t>
            </a:r>
          </a:p>
          <a:p>
            <a:endParaRPr 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Planned lines that intersect are </a:t>
            </a:r>
            <a:r>
              <a:rPr lang="en-US" b="1" u="sng" dirty="0">
                <a:solidFill>
                  <a:srgbClr val="FF0000"/>
                </a:solidFill>
              </a:rPr>
              <a:t>NOT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 good thing when you compute volumes.</a:t>
            </a:r>
          </a:p>
        </p:txBody>
      </p:sp>
    </p:spTree>
    <p:extLst>
      <p:ext uri="{BB962C8B-B14F-4D97-AF65-F5344CB8AC3E}">
        <p14:creationId xmlns:p14="http://schemas.microsoft.com/office/powerpoint/2010/main" val="127553907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5A86164-3692-4A54-BD87-9BFA89C101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CHANNEL DESIGN:  Example #1A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543164" y="791552"/>
            <a:ext cx="2743200" cy="1231106"/>
          </a:xfrm>
          <a:prstGeom prst="rect">
            <a:avLst/>
          </a:prstGeom>
          <a:solidFill>
            <a:srgbClr val="0000FF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Centerline Points</a:t>
            </a:r>
          </a:p>
          <a:p>
            <a:r>
              <a:rPr lang="en-US" sz="1400" b="1" dirty="0">
                <a:solidFill>
                  <a:schemeClr val="bg1"/>
                </a:solidFill>
              </a:rPr>
              <a:t>1000X   1000Y  25Z  CH=00+00</a:t>
            </a:r>
          </a:p>
          <a:p>
            <a:r>
              <a:rPr lang="en-US" sz="1400" b="1" dirty="0">
                <a:solidFill>
                  <a:schemeClr val="bg1"/>
                </a:solidFill>
              </a:rPr>
              <a:t>1000X   2000Y  25Z</a:t>
            </a:r>
          </a:p>
          <a:p>
            <a:r>
              <a:rPr lang="en-US" sz="1400" b="1" dirty="0">
                <a:solidFill>
                  <a:schemeClr val="bg1"/>
                </a:solidFill>
              </a:rPr>
              <a:t>2000X   3000Y  25Z</a:t>
            </a:r>
          </a:p>
          <a:p>
            <a:r>
              <a:rPr lang="en-US" sz="1400" b="1" dirty="0">
                <a:solidFill>
                  <a:schemeClr val="bg1"/>
                </a:solidFill>
              </a:rPr>
              <a:t>2000X   4000Y  25Z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543164" y="2087994"/>
            <a:ext cx="2743200" cy="1231106"/>
          </a:xfrm>
          <a:prstGeom prst="rect">
            <a:avLst/>
          </a:prstGeom>
          <a:solidFill>
            <a:srgbClr val="0000FF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Left Toe Points</a:t>
            </a:r>
          </a:p>
          <a:p>
            <a:r>
              <a:rPr lang="en-US" sz="1400" b="1" dirty="0">
                <a:solidFill>
                  <a:schemeClr val="bg1"/>
                </a:solidFill>
              </a:rPr>
              <a:t>850X  1000Y	SS = 3.0</a:t>
            </a:r>
          </a:p>
          <a:p>
            <a:r>
              <a:rPr lang="en-US" sz="1400" b="1" dirty="0">
                <a:solidFill>
                  <a:schemeClr val="bg1"/>
                </a:solidFill>
              </a:rPr>
              <a:t>850X  2062.13Y</a:t>
            </a:r>
          </a:p>
          <a:p>
            <a:r>
              <a:rPr lang="en-US" sz="1400" b="1" dirty="0">
                <a:solidFill>
                  <a:schemeClr val="bg1"/>
                </a:solidFill>
              </a:rPr>
              <a:t>1850X  3062.13Y</a:t>
            </a:r>
          </a:p>
          <a:p>
            <a:r>
              <a:rPr lang="en-US" sz="1400" b="1" dirty="0">
                <a:solidFill>
                  <a:schemeClr val="bg1"/>
                </a:solidFill>
              </a:rPr>
              <a:t>1850X  4000Y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543164" y="3384436"/>
            <a:ext cx="2743200" cy="1231106"/>
          </a:xfrm>
          <a:prstGeom prst="rect">
            <a:avLst/>
          </a:prstGeom>
          <a:solidFill>
            <a:srgbClr val="0000FF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Right Toe Points</a:t>
            </a:r>
          </a:p>
          <a:p>
            <a:r>
              <a:rPr lang="en-US" sz="1400" b="1" dirty="0">
                <a:solidFill>
                  <a:schemeClr val="bg1"/>
                </a:solidFill>
              </a:rPr>
              <a:t>1150X  1000Y	SS = 3.0</a:t>
            </a:r>
          </a:p>
          <a:p>
            <a:r>
              <a:rPr lang="en-US" sz="1400" b="1" dirty="0">
                <a:solidFill>
                  <a:schemeClr val="bg1"/>
                </a:solidFill>
              </a:rPr>
              <a:t>1150X  2062.13Y</a:t>
            </a:r>
          </a:p>
          <a:p>
            <a:r>
              <a:rPr lang="en-US" sz="1400" b="1" dirty="0">
                <a:solidFill>
                  <a:schemeClr val="bg1"/>
                </a:solidFill>
              </a:rPr>
              <a:t>2150X  3062.13Y</a:t>
            </a:r>
          </a:p>
          <a:p>
            <a:r>
              <a:rPr lang="en-US" sz="1400" b="1" dirty="0">
                <a:solidFill>
                  <a:schemeClr val="bg1"/>
                </a:solidFill>
              </a:rPr>
              <a:t>2150X  4000Y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43164" y="4725442"/>
            <a:ext cx="2743200" cy="1446550"/>
          </a:xfrm>
          <a:prstGeom prst="rect">
            <a:avLst/>
          </a:prstGeom>
          <a:solidFill>
            <a:srgbClr val="0000FF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General</a:t>
            </a:r>
          </a:p>
          <a:p>
            <a:r>
              <a:rPr lang="en-US" sz="1400" b="1" dirty="0">
                <a:solidFill>
                  <a:schemeClr val="bg1"/>
                </a:solidFill>
              </a:rPr>
              <a:t>TOB(L/R) = 0.0</a:t>
            </a:r>
          </a:p>
          <a:p>
            <a:r>
              <a:rPr lang="en-US" sz="1400" b="1" dirty="0">
                <a:solidFill>
                  <a:schemeClr val="bg1"/>
                </a:solidFill>
              </a:rPr>
              <a:t>Extension (L/R) = 0.0</a:t>
            </a:r>
          </a:p>
          <a:p>
            <a:r>
              <a:rPr lang="en-US" sz="1400" b="1" dirty="0">
                <a:solidFill>
                  <a:schemeClr val="bg1"/>
                </a:solidFill>
              </a:rPr>
              <a:t>Spacing = 50</a:t>
            </a:r>
          </a:p>
          <a:p>
            <a:r>
              <a:rPr lang="en-US" sz="1400" b="1" dirty="0">
                <a:solidFill>
                  <a:schemeClr val="bg1"/>
                </a:solidFill>
              </a:rPr>
              <a:t>Name Format = 00+00</a:t>
            </a:r>
          </a:p>
          <a:p>
            <a:r>
              <a:rPr lang="en-US" sz="1400" b="1" dirty="0">
                <a:solidFill>
                  <a:schemeClr val="bg1"/>
                </a:solidFill>
              </a:rPr>
              <a:t>Smart Corners = YES</a:t>
            </a:r>
          </a:p>
        </p:txBody>
      </p:sp>
      <p:pic>
        <p:nvPicPr>
          <p:cNvPr id="7170" name="Picture 2" descr="C:\Temp\DEF2.pn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830179" y="836116"/>
            <a:ext cx="5039236" cy="3779426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830179" y="4725442"/>
            <a:ext cx="4572000" cy="9233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With smart corners turned on, lines that would intersect are now proportioned around a turn.</a:t>
            </a:r>
          </a:p>
        </p:txBody>
      </p:sp>
    </p:spTree>
    <p:extLst>
      <p:ext uri="{BB962C8B-B14F-4D97-AF65-F5344CB8AC3E}">
        <p14:creationId xmlns:p14="http://schemas.microsoft.com/office/powerpoint/2010/main" val="133558479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786CBE7C-2897-4E34-A6C8-F8E644C0D8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CHANNEL DESIGN:  Example #1B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053136" y="467830"/>
            <a:ext cx="2743200" cy="1231106"/>
          </a:xfrm>
          <a:prstGeom prst="rect">
            <a:avLst/>
          </a:prstGeom>
          <a:solidFill>
            <a:srgbClr val="0000FF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Centerline Points</a:t>
            </a:r>
          </a:p>
          <a:p>
            <a:r>
              <a:rPr lang="en-US" sz="1400" b="1" dirty="0">
                <a:solidFill>
                  <a:schemeClr val="bg1"/>
                </a:solidFill>
              </a:rPr>
              <a:t>1000X   1000Y  25Z  CH=00+00</a:t>
            </a:r>
          </a:p>
          <a:p>
            <a:r>
              <a:rPr lang="en-US" sz="1400" b="1" dirty="0">
                <a:solidFill>
                  <a:schemeClr val="bg1"/>
                </a:solidFill>
              </a:rPr>
              <a:t>1000X   2000Y  25Z</a:t>
            </a:r>
          </a:p>
          <a:p>
            <a:r>
              <a:rPr lang="en-US" sz="1400" b="1" dirty="0">
                <a:solidFill>
                  <a:schemeClr val="bg1"/>
                </a:solidFill>
              </a:rPr>
              <a:t>2000X   3000Y  25Z</a:t>
            </a:r>
          </a:p>
          <a:p>
            <a:r>
              <a:rPr lang="en-US" sz="1400" b="1" dirty="0">
                <a:solidFill>
                  <a:schemeClr val="bg1"/>
                </a:solidFill>
              </a:rPr>
              <a:t>2000X   4000Y  25Z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053136" y="1770850"/>
            <a:ext cx="2743200" cy="1231106"/>
          </a:xfrm>
          <a:prstGeom prst="rect">
            <a:avLst/>
          </a:prstGeom>
          <a:solidFill>
            <a:srgbClr val="0000FF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Left Toe Points</a:t>
            </a:r>
          </a:p>
          <a:p>
            <a:r>
              <a:rPr lang="en-US" sz="1400" b="1" dirty="0">
                <a:solidFill>
                  <a:schemeClr val="bg1"/>
                </a:solidFill>
              </a:rPr>
              <a:t>850X  1000Y	SS = 3.0</a:t>
            </a:r>
          </a:p>
          <a:p>
            <a:r>
              <a:rPr lang="en-US" sz="1400" b="1" dirty="0">
                <a:solidFill>
                  <a:schemeClr val="bg1"/>
                </a:solidFill>
              </a:rPr>
              <a:t>850X  2062.13Y</a:t>
            </a:r>
          </a:p>
          <a:p>
            <a:r>
              <a:rPr lang="en-US" sz="1400" b="1" dirty="0">
                <a:solidFill>
                  <a:schemeClr val="bg1"/>
                </a:solidFill>
              </a:rPr>
              <a:t>1850X  3062.13Y</a:t>
            </a:r>
          </a:p>
          <a:p>
            <a:r>
              <a:rPr lang="en-US" sz="1400" b="1" dirty="0">
                <a:solidFill>
                  <a:schemeClr val="bg1"/>
                </a:solidFill>
              </a:rPr>
              <a:t>1850X  4000Y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053136" y="3073870"/>
            <a:ext cx="2743200" cy="1231106"/>
          </a:xfrm>
          <a:prstGeom prst="rect">
            <a:avLst/>
          </a:prstGeom>
          <a:solidFill>
            <a:srgbClr val="0000FF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Right Toe Points</a:t>
            </a:r>
          </a:p>
          <a:p>
            <a:r>
              <a:rPr lang="en-US" sz="1400" b="1" dirty="0">
                <a:solidFill>
                  <a:schemeClr val="bg1"/>
                </a:solidFill>
              </a:rPr>
              <a:t>1150X  1000Y	SS = 3.0</a:t>
            </a:r>
          </a:p>
          <a:p>
            <a:r>
              <a:rPr lang="en-US" sz="1400" b="1" dirty="0">
                <a:solidFill>
                  <a:schemeClr val="bg1"/>
                </a:solidFill>
              </a:rPr>
              <a:t>1150X  2062.13Y</a:t>
            </a:r>
          </a:p>
          <a:p>
            <a:r>
              <a:rPr lang="en-US" sz="1400" b="1" dirty="0">
                <a:solidFill>
                  <a:schemeClr val="bg1"/>
                </a:solidFill>
              </a:rPr>
              <a:t>2150X  3062.13Y</a:t>
            </a:r>
          </a:p>
          <a:p>
            <a:r>
              <a:rPr lang="en-US" sz="1400" b="1" dirty="0">
                <a:solidFill>
                  <a:schemeClr val="bg1"/>
                </a:solidFill>
              </a:rPr>
              <a:t>2150X  4000Y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053136" y="4397365"/>
            <a:ext cx="2743200" cy="1446550"/>
          </a:xfrm>
          <a:prstGeom prst="rect">
            <a:avLst/>
          </a:prstGeom>
          <a:solidFill>
            <a:srgbClr val="0000FF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General</a:t>
            </a:r>
          </a:p>
          <a:p>
            <a:r>
              <a:rPr lang="en-US" sz="1400" b="1" dirty="0">
                <a:solidFill>
                  <a:schemeClr val="bg1"/>
                </a:solidFill>
              </a:rPr>
              <a:t>TOB(L/R) = -5.0/0.0</a:t>
            </a:r>
          </a:p>
          <a:p>
            <a:r>
              <a:rPr lang="en-US" sz="1400" b="1" dirty="0">
                <a:solidFill>
                  <a:schemeClr val="bg1"/>
                </a:solidFill>
              </a:rPr>
              <a:t>Extension (L/R) = 0.0</a:t>
            </a:r>
          </a:p>
          <a:p>
            <a:r>
              <a:rPr lang="en-US" sz="1400" b="1" dirty="0">
                <a:solidFill>
                  <a:schemeClr val="bg1"/>
                </a:solidFill>
              </a:rPr>
              <a:t>Spacing = 50</a:t>
            </a:r>
          </a:p>
          <a:p>
            <a:r>
              <a:rPr lang="en-US" sz="1400" b="1" dirty="0">
                <a:solidFill>
                  <a:schemeClr val="bg1"/>
                </a:solidFill>
              </a:rPr>
              <a:t>Name Format = 00+00</a:t>
            </a:r>
          </a:p>
          <a:p>
            <a:r>
              <a:rPr lang="en-US" sz="1400" b="1" dirty="0">
                <a:solidFill>
                  <a:schemeClr val="bg1"/>
                </a:solidFill>
              </a:rPr>
              <a:t>Smart Corners = Yes</a:t>
            </a:r>
          </a:p>
        </p:txBody>
      </p:sp>
      <p:pic>
        <p:nvPicPr>
          <p:cNvPr id="7170" name="Picture 2" descr="C:\Temp\DEF2.pn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770523" y="841477"/>
            <a:ext cx="6846866" cy="3663553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751973" y="4859030"/>
            <a:ext cx="5715000" cy="9233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You can determine at what Z-level to terminate each Top of Bank (Left/Right).  You can have different levels on the Left and Right sides.</a:t>
            </a:r>
          </a:p>
        </p:txBody>
      </p:sp>
    </p:spTree>
    <p:extLst>
      <p:ext uri="{BB962C8B-B14F-4D97-AF65-F5344CB8AC3E}">
        <p14:creationId xmlns:p14="http://schemas.microsoft.com/office/powerpoint/2010/main" val="1522996322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54B3DB9-06ED-423A-95B0-95B6A7BFA0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CHANNEL DESIGN :  Example #1C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186863" y="854242"/>
            <a:ext cx="2743200" cy="1231106"/>
          </a:xfrm>
          <a:prstGeom prst="rect">
            <a:avLst/>
          </a:prstGeom>
          <a:solidFill>
            <a:srgbClr val="0000FF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Centerline Points</a:t>
            </a:r>
          </a:p>
          <a:p>
            <a:r>
              <a:rPr lang="en-US" sz="1400" b="1" dirty="0">
                <a:solidFill>
                  <a:schemeClr val="bg1"/>
                </a:solidFill>
              </a:rPr>
              <a:t>1000X   1000Y  25Z  CH=00+00</a:t>
            </a:r>
          </a:p>
          <a:p>
            <a:r>
              <a:rPr lang="en-US" sz="1400" b="1" dirty="0">
                <a:solidFill>
                  <a:schemeClr val="bg1"/>
                </a:solidFill>
              </a:rPr>
              <a:t>1000X   2000Y  25Z</a:t>
            </a:r>
          </a:p>
          <a:p>
            <a:r>
              <a:rPr lang="en-US" sz="1400" b="1" dirty="0">
                <a:solidFill>
                  <a:schemeClr val="bg1"/>
                </a:solidFill>
              </a:rPr>
              <a:t>2000X   3000Y  25Z</a:t>
            </a:r>
          </a:p>
          <a:p>
            <a:r>
              <a:rPr lang="en-US" sz="1400" b="1" dirty="0">
                <a:solidFill>
                  <a:schemeClr val="bg1"/>
                </a:solidFill>
              </a:rPr>
              <a:t>2000X   4000Y  25Z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186863" y="2159226"/>
            <a:ext cx="2743200" cy="1231106"/>
          </a:xfrm>
          <a:prstGeom prst="rect">
            <a:avLst/>
          </a:prstGeom>
          <a:solidFill>
            <a:srgbClr val="0000FF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Left Toe Points</a:t>
            </a:r>
          </a:p>
          <a:p>
            <a:r>
              <a:rPr lang="en-US" sz="1400" b="1" dirty="0">
                <a:solidFill>
                  <a:schemeClr val="bg1"/>
                </a:solidFill>
              </a:rPr>
              <a:t>850X  1000Y	SS = 3.0</a:t>
            </a:r>
          </a:p>
          <a:p>
            <a:r>
              <a:rPr lang="en-US" sz="1400" b="1" dirty="0">
                <a:solidFill>
                  <a:schemeClr val="bg1"/>
                </a:solidFill>
              </a:rPr>
              <a:t>850X  2062.13Y</a:t>
            </a:r>
          </a:p>
          <a:p>
            <a:r>
              <a:rPr lang="en-US" sz="1400" b="1" dirty="0">
                <a:solidFill>
                  <a:schemeClr val="bg1"/>
                </a:solidFill>
              </a:rPr>
              <a:t>1850X  3062.13Y</a:t>
            </a:r>
          </a:p>
          <a:p>
            <a:r>
              <a:rPr lang="en-US" sz="1400" b="1" dirty="0">
                <a:solidFill>
                  <a:schemeClr val="bg1"/>
                </a:solidFill>
              </a:rPr>
              <a:t>1850X  4000Y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86863" y="3449834"/>
            <a:ext cx="2743200" cy="1231106"/>
          </a:xfrm>
          <a:prstGeom prst="rect">
            <a:avLst/>
          </a:prstGeom>
          <a:solidFill>
            <a:srgbClr val="0000FF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Right Toe Points</a:t>
            </a:r>
          </a:p>
          <a:p>
            <a:r>
              <a:rPr lang="en-US" sz="1400" b="1" dirty="0">
                <a:solidFill>
                  <a:schemeClr val="bg1"/>
                </a:solidFill>
              </a:rPr>
              <a:t>1150X  1000Y	SS = 3.0</a:t>
            </a:r>
          </a:p>
          <a:p>
            <a:r>
              <a:rPr lang="en-US" sz="1400" b="1" dirty="0">
                <a:solidFill>
                  <a:schemeClr val="bg1"/>
                </a:solidFill>
              </a:rPr>
              <a:t>1150X  2062.13Y</a:t>
            </a:r>
          </a:p>
          <a:p>
            <a:r>
              <a:rPr lang="en-US" sz="1400" b="1" dirty="0">
                <a:solidFill>
                  <a:schemeClr val="bg1"/>
                </a:solidFill>
              </a:rPr>
              <a:t>2150X  3062.13Y</a:t>
            </a:r>
          </a:p>
          <a:p>
            <a:r>
              <a:rPr lang="en-US" sz="1400" b="1" dirty="0">
                <a:solidFill>
                  <a:schemeClr val="bg1"/>
                </a:solidFill>
              </a:rPr>
              <a:t>2150X  4000Y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86863" y="4740442"/>
            <a:ext cx="2743200" cy="1446550"/>
          </a:xfrm>
          <a:prstGeom prst="rect">
            <a:avLst/>
          </a:prstGeom>
          <a:solidFill>
            <a:srgbClr val="0000FF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General</a:t>
            </a:r>
          </a:p>
          <a:p>
            <a:r>
              <a:rPr lang="en-US" sz="1400" b="1" dirty="0">
                <a:solidFill>
                  <a:schemeClr val="bg1"/>
                </a:solidFill>
              </a:rPr>
              <a:t>TOB(L/R) = -5.0/0.0</a:t>
            </a:r>
          </a:p>
          <a:p>
            <a:r>
              <a:rPr lang="en-US" sz="1400" b="1" dirty="0">
                <a:solidFill>
                  <a:schemeClr val="bg1"/>
                </a:solidFill>
              </a:rPr>
              <a:t>Extension (L/R) = </a:t>
            </a:r>
            <a:r>
              <a:rPr lang="en-US" sz="1400" b="1" dirty="0">
                <a:solidFill>
                  <a:srgbClr val="FFFF00"/>
                </a:solidFill>
              </a:rPr>
              <a:t>50.0/50.0</a:t>
            </a:r>
          </a:p>
          <a:p>
            <a:r>
              <a:rPr lang="en-US" sz="1400" b="1" dirty="0">
                <a:solidFill>
                  <a:schemeClr val="bg1"/>
                </a:solidFill>
              </a:rPr>
              <a:t>Spacing = 50</a:t>
            </a:r>
          </a:p>
          <a:p>
            <a:r>
              <a:rPr lang="en-US" sz="1400" b="1" dirty="0">
                <a:solidFill>
                  <a:schemeClr val="bg1"/>
                </a:solidFill>
              </a:rPr>
              <a:t>Name Format = 00+00</a:t>
            </a:r>
          </a:p>
          <a:p>
            <a:r>
              <a:rPr lang="en-US" sz="1400" b="1" dirty="0">
                <a:solidFill>
                  <a:schemeClr val="bg1"/>
                </a:solidFill>
              </a:rPr>
              <a:t>Smart Corners = Yes</a:t>
            </a:r>
          </a:p>
        </p:txBody>
      </p:sp>
      <p:pic>
        <p:nvPicPr>
          <p:cNvPr id="7170" name="Picture 2" descr="C:\Temp\DEF2.pn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595263" y="854242"/>
            <a:ext cx="5696450" cy="3025169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727159" y="3898328"/>
            <a:ext cx="5897880" cy="203132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The extension distance (Left/Right) creates a flat area extending outward from the Top of Bank point.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This was intended to give the driver more time to get set up on the planned line.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Most people don’t like it and don’t use it.</a:t>
            </a:r>
          </a:p>
        </p:txBody>
      </p:sp>
    </p:spTree>
    <p:extLst>
      <p:ext uri="{BB962C8B-B14F-4D97-AF65-F5344CB8AC3E}">
        <p14:creationId xmlns:p14="http://schemas.microsoft.com/office/powerpoint/2010/main" val="4211568738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86357E2-F813-49B5-95A0-B855C46CC9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Changes in Chainage CD:  Example #1D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799598" y="592587"/>
            <a:ext cx="2935082" cy="1231106"/>
          </a:xfrm>
          <a:prstGeom prst="rect">
            <a:avLst/>
          </a:prstGeom>
          <a:solidFill>
            <a:srgbClr val="0000FF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Centerline Points</a:t>
            </a:r>
          </a:p>
          <a:p>
            <a:r>
              <a:rPr lang="en-US" sz="1400" b="1" dirty="0">
                <a:solidFill>
                  <a:schemeClr val="bg1"/>
                </a:solidFill>
              </a:rPr>
              <a:t>1000X   1000Y  25Z  CH=0</a:t>
            </a:r>
          </a:p>
          <a:p>
            <a:r>
              <a:rPr lang="en-US" sz="1400" b="1" dirty="0">
                <a:solidFill>
                  <a:schemeClr val="bg1"/>
                </a:solidFill>
              </a:rPr>
              <a:t>1000X   2000Y  25Z  CH=2000</a:t>
            </a:r>
          </a:p>
          <a:p>
            <a:r>
              <a:rPr lang="en-US" sz="1400" b="1" dirty="0">
                <a:solidFill>
                  <a:schemeClr val="bg1"/>
                </a:solidFill>
              </a:rPr>
              <a:t>2000X   3000Y  25Z  CH=3414.21</a:t>
            </a:r>
          </a:p>
          <a:p>
            <a:r>
              <a:rPr lang="en-US" sz="1400" b="1" dirty="0">
                <a:solidFill>
                  <a:schemeClr val="bg1"/>
                </a:solidFill>
              </a:rPr>
              <a:t>2000X   4000Y  25Z  CH=4414.21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799598" y="1881187"/>
            <a:ext cx="2935082" cy="1231106"/>
          </a:xfrm>
          <a:prstGeom prst="rect">
            <a:avLst/>
          </a:prstGeom>
          <a:solidFill>
            <a:srgbClr val="0000FF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Left Toe Points</a:t>
            </a:r>
          </a:p>
          <a:p>
            <a:r>
              <a:rPr lang="en-US" sz="1400" b="1" dirty="0">
                <a:solidFill>
                  <a:schemeClr val="bg1"/>
                </a:solidFill>
              </a:rPr>
              <a:t>850X  1000Y	SS = 3.0</a:t>
            </a:r>
          </a:p>
          <a:p>
            <a:r>
              <a:rPr lang="en-US" sz="1400" b="1" dirty="0">
                <a:solidFill>
                  <a:schemeClr val="bg1"/>
                </a:solidFill>
              </a:rPr>
              <a:t>850X  2062.13Y</a:t>
            </a:r>
          </a:p>
          <a:p>
            <a:r>
              <a:rPr lang="en-US" sz="1400" b="1" dirty="0">
                <a:solidFill>
                  <a:schemeClr val="bg1"/>
                </a:solidFill>
              </a:rPr>
              <a:t>1850X  3062.13Y</a:t>
            </a:r>
          </a:p>
          <a:p>
            <a:r>
              <a:rPr lang="en-US" sz="1400" b="1" dirty="0">
                <a:solidFill>
                  <a:schemeClr val="bg1"/>
                </a:solidFill>
              </a:rPr>
              <a:t>1850X  4000Y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799598" y="3150393"/>
            <a:ext cx="2935082" cy="1231106"/>
          </a:xfrm>
          <a:prstGeom prst="rect">
            <a:avLst/>
          </a:prstGeom>
          <a:solidFill>
            <a:srgbClr val="0000FF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Right Toe Points</a:t>
            </a:r>
          </a:p>
          <a:p>
            <a:r>
              <a:rPr lang="en-US" sz="1400" b="1" dirty="0">
                <a:solidFill>
                  <a:schemeClr val="bg1"/>
                </a:solidFill>
              </a:rPr>
              <a:t>1150X  1000Y	SS = 3.0</a:t>
            </a:r>
          </a:p>
          <a:p>
            <a:r>
              <a:rPr lang="en-US" sz="1400" b="1" dirty="0">
                <a:solidFill>
                  <a:schemeClr val="bg1"/>
                </a:solidFill>
              </a:rPr>
              <a:t>1150X  2062.13Y</a:t>
            </a:r>
          </a:p>
          <a:p>
            <a:r>
              <a:rPr lang="en-US" sz="1400" b="1" dirty="0">
                <a:solidFill>
                  <a:schemeClr val="bg1"/>
                </a:solidFill>
              </a:rPr>
              <a:t>2150X  3062.13Y</a:t>
            </a:r>
          </a:p>
          <a:p>
            <a:r>
              <a:rPr lang="en-US" sz="1400" b="1" dirty="0">
                <a:solidFill>
                  <a:schemeClr val="bg1"/>
                </a:solidFill>
              </a:rPr>
              <a:t>2150X  4000Y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799598" y="4427219"/>
            <a:ext cx="2935082" cy="1446550"/>
          </a:xfrm>
          <a:prstGeom prst="rect">
            <a:avLst/>
          </a:prstGeom>
          <a:solidFill>
            <a:srgbClr val="0000FF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General</a:t>
            </a:r>
          </a:p>
          <a:p>
            <a:r>
              <a:rPr lang="en-US" sz="1400" b="1" dirty="0">
                <a:solidFill>
                  <a:schemeClr val="bg1"/>
                </a:solidFill>
              </a:rPr>
              <a:t>TOB(L/R) = 0.0</a:t>
            </a:r>
          </a:p>
          <a:p>
            <a:r>
              <a:rPr lang="en-US" sz="1400" b="1" dirty="0">
                <a:solidFill>
                  <a:schemeClr val="bg1"/>
                </a:solidFill>
              </a:rPr>
              <a:t>Extension (L/R) = 0.0</a:t>
            </a:r>
          </a:p>
          <a:p>
            <a:r>
              <a:rPr lang="en-US" sz="1400" b="1" dirty="0">
                <a:solidFill>
                  <a:schemeClr val="bg1"/>
                </a:solidFill>
              </a:rPr>
              <a:t>Spacing = 50</a:t>
            </a:r>
          </a:p>
          <a:p>
            <a:r>
              <a:rPr lang="en-US" sz="1400" b="1" dirty="0">
                <a:solidFill>
                  <a:schemeClr val="bg1"/>
                </a:solidFill>
              </a:rPr>
              <a:t>Name Format = 00+00</a:t>
            </a:r>
          </a:p>
          <a:p>
            <a:r>
              <a:rPr lang="en-US" sz="1400" b="1" dirty="0">
                <a:solidFill>
                  <a:schemeClr val="bg1"/>
                </a:solidFill>
              </a:rPr>
              <a:t>Smart Corners = NO</a:t>
            </a:r>
          </a:p>
        </p:txBody>
      </p:sp>
      <p:pic>
        <p:nvPicPr>
          <p:cNvPr id="7170" name="Picture 2" descr="C:\Temp\DEF2.pn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946534" y="847258"/>
            <a:ext cx="5710939" cy="4046067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577397" y="4893325"/>
            <a:ext cx="8013150" cy="98488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The Chainage at the 2</a:t>
            </a:r>
            <a:r>
              <a:rPr lang="en-US" sz="1400" baseline="30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nd</a:t>
            </a: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waypoint should be 1000, but we have forced it to 2000.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CD makes a line 10+00 and another line 20+00 at the same location.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You can write them both (and confuse your survey crew) or elect to eliminate one of them.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It will have no effect on your volumes.</a:t>
            </a:r>
          </a:p>
        </p:txBody>
      </p:sp>
    </p:spTree>
    <p:extLst>
      <p:ext uri="{BB962C8B-B14F-4D97-AF65-F5344CB8AC3E}">
        <p14:creationId xmlns:p14="http://schemas.microsoft.com/office/powerpoint/2010/main" val="35350455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90A0B4F7-FA56-4A97-825C-CC9B596294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14284" y="360825"/>
            <a:ext cx="2400635" cy="5963482"/>
          </a:xfrm>
          <a:prstGeom prst="rect">
            <a:avLst/>
          </a:prstGeom>
        </p:spPr>
      </p:pic>
      <p:sp>
        <p:nvSpPr>
          <p:cNvPr id="8" name="Title 7">
            <a:extLst>
              <a:ext uri="{FF2B5EF4-FFF2-40B4-BE49-F238E27FC236}">
                <a16:creationId xmlns:a16="http://schemas.microsoft.com/office/drawing/2014/main" id="{5D470E98-E092-46DD-9875-143183F110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	HYPACK Project Structure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19" name="TextBox 18"/>
          <p:cNvSpPr txBox="1"/>
          <p:nvPr/>
        </p:nvSpPr>
        <p:spPr>
          <a:xfrm>
            <a:off x="830424" y="1311216"/>
            <a:ext cx="3661064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 HYPACK Project is a folder that contains all of the information pertaining to that project.</a:t>
            </a:r>
          </a:p>
          <a:p>
            <a:endParaRPr 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 valid project MUST contain a Configuration File of the same name as the folder. </a:t>
            </a:r>
          </a:p>
          <a:p>
            <a:endParaRPr 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Within the project there are a series of important folders.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RAW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EDIT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SORT</a:t>
            </a: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317992C9-29DE-4571-B942-2E9226EA7602}"/>
              </a:ext>
            </a:extLst>
          </p:cNvPr>
          <p:cNvSpPr/>
          <p:nvPr/>
        </p:nvSpPr>
        <p:spPr>
          <a:xfrm>
            <a:off x="6292734" y="2866213"/>
            <a:ext cx="1288473" cy="3458094"/>
          </a:xfrm>
          <a:prstGeom prst="roundRect">
            <a:avLst/>
          </a:prstGeom>
          <a:noFill/>
          <a:ln w="5715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8A52F40-3675-450C-8CB8-5756AF8D5C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32507" y="816146"/>
            <a:ext cx="2284823" cy="5052841"/>
          </a:xfrm>
          <a:prstGeom prst="rect">
            <a:avLst/>
          </a:prstGeom>
        </p:spPr>
      </p:pic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E8734A21-22B5-4360-8A5C-4645ECE21324}"/>
              </a:ext>
            </a:extLst>
          </p:cNvPr>
          <p:cNvCxnSpPr/>
          <p:nvPr/>
        </p:nvCxnSpPr>
        <p:spPr>
          <a:xfrm>
            <a:off x="3724102" y="3075709"/>
            <a:ext cx="2693323" cy="2011680"/>
          </a:xfrm>
          <a:prstGeom prst="straightConnector1">
            <a:avLst/>
          </a:prstGeom>
          <a:ln w="38100">
            <a:solidFill>
              <a:srgbClr val="FFC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31204463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099462E-7359-49A3-A977-D47276F29B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Changes in Channel Depth</a:t>
            </a:r>
          </a:p>
        </p:txBody>
      </p:sp>
      <p:pic>
        <p:nvPicPr>
          <p:cNvPr id="9218" name="Picture 2" descr="C:\Temp\DEF7.png"/>
          <p:cNvPicPr>
            <a:picLocks noChangeAspect="1" noChangeArrowheads="1"/>
          </p:cNvPicPr>
          <p:nvPr/>
        </p:nvPicPr>
        <p:blipFill rotWithShape="1">
          <a:blip r:embed="rId2" cstate="print"/>
          <a:srcRect r="14927"/>
          <a:stretch/>
        </p:blipFill>
        <p:spPr bwMode="auto">
          <a:xfrm>
            <a:off x="6696777" y="441159"/>
            <a:ext cx="4591733" cy="5467174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680987" y="918017"/>
            <a:ext cx="4876800" cy="20313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You need to create centerline, left toe, and right toe points at each location where the depth of your channel changes. 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To get the best volume result, you should also generate a planned line at each centerline waypoint.</a:t>
            </a:r>
          </a:p>
        </p:txBody>
      </p:sp>
      <p:pic>
        <p:nvPicPr>
          <p:cNvPr id="9219" name="Picture 3" descr="C:\Temp\DEF8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56247" y="3174746"/>
            <a:ext cx="3180690" cy="2705335"/>
          </a:xfrm>
          <a:prstGeom prst="rect">
            <a:avLst/>
          </a:prstGeom>
          <a:noFill/>
          <a:ln>
            <a:solidFill>
              <a:schemeClr val="tx1">
                <a:lumMod val="65000"/>
                <a:lumOff val="3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515457533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28C6939C-5640-499C-85BB-2F4E4AEC6A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Changes in Channel Depth:  Example #1E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099032" y="660416"/>
            <a:ext cx="2971800" cy="1661993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Centerline Points</a:t>
            </a:r>
          </a:p>
          <a:p>
            <a:r>
              <a:rPr lang="en-US" sz="1400" b="1" dirty="0"/>
              <a:t>1000X   1000Y  25Z  </a:t>
            </a:r>
            <a:r>
              <a:rPr lang="en-US" sz="1400" b="1" dirty="0" err="1"/>
              <a:t>Chainage</a:t>
            </a:r>
            <a:r>
              <a:rPr lang="en-US" sz="1400" b="1" dirty="0"/>
              <a:t>=0</a:t>
            </a:r>
          </a:p>
          <a:p>
            <a:r>
              <a:rPr lang="en-US" sz="1400" b="1" dirty="0">
                <a:solidFill>
                  <a:schemeClr val="bg2"/>
                </a:solidFill>
              </a:rPr>
              <a:t>1000X   1470Y  25Z</a:t>
            </a:r>
          </a:p>
          <a:p>
            <a:r>
              <a:rPr lang="en-US" sz="1400" b="1" dirty="0">
                <a:solidFill>
                  <a:schemeClr val="bg2"/>
                </a:solidFill>
              </a:rPr>
              <a:t>1000X   1480Y   20Z</a:t>
            </a:r>
          </a:p>
          <a:p>
            <a:r>
              <a:rPr lang="en-US" sz="1400" b="1" dirty="0"/>
              <a:t>1000X   2000Y  20Z</a:t>
            </a:r>
          </a:p>
          <a:p>
            <a:r>
              <a:rPr lang="en-US" sz="1400" b="1" dirty="0"/>
              <a:t>2000X   3000Y  20Z</a:t>
            </a:r>
          </a:p>
          <a:p>
            <a:r>
              <a:rPr lang="en-US" sz="1400" b="1" dirty="0"/>
              <a:t>2000X   4000Y  20Z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099032" y="2473976"/>
            <a:ext cx="2971800" cy="1661993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Left Toe Points</a:t>
            </a:r>
          </a:p>
          <a:p>
            <a:r>
              <a:rPr lang="en-US" sz="1400" b="1" dirty="0"/>
              <a:t>850X  1000Y	SS = 3.0</a:t>
            </a:r>
          </a:p>
          <a:p>
            <a:r>
              <a:rPr lang="en-US" sz="1400" b="1" dirty="0">
                <a:solidFill>
                  <a:schemeClr val="bg2"/>
                </a:solidFill>
              </a:rPr>
              <a:t>850X  1470Y</a:t>
            </a:r>
          </a:p>
          <a:p>
            <a:r>
              <a:rPr lang="en-US" sz="1400" b="1" dirty="0">
                <a:solidFill>
                  <a:schemeClr val="bg2"/>
                </a:solidFill>
              </a:rPr>
              <a:t>850X  1480Y</a:t>
            </a:r>
          </a:p>
          <a:p>
            <a:r>
              <a:rPr lang="en-US" sz="1400" b="1" dirty="0"/>
              <a:t>850X  2062.13Y</a:t>
            </a:r>
          </a:p>
          <a:p>
            <a:r>
              <a:rPr lang="en-US" sz="1400" b="1" dirty="0"/>
              <a:t>1850X  3062.13Y</a:t>
            </a:r>
          </a:p>
          <a:p>
            <a:r>
              <a:rPr lang="en-US" sz="1400" b="1" dirty="0"/>
              <a:t>1850X  4000Y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099032" y="4287534"/>
            <a:ext cx="2971800" cy="1661993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Right Toe Points</a:t>
            </a:r>
          </a:p>
          <a:p>
            <a:r>
              <a:rPr lang="en-US" sz="1400" b="1" dirty="0"/>
              <a:t>1150X  1000Y	SS = 3.0</a:t>
            </a:r>
          </a:p>
          <a:p>
            <a:r>
              <a:rPr lang="en-US" sz="1400" b="1" dirty="0">
                <a:solidFill>
                  <a:schemeClr val="bg2"/>
                </a:solidFill>
              </a:rPr>
              <a:t>1150X  1470Y</a:t>
            </a:r>
          </a:p>
          <a:p>
            <a:r>
              <a:rPr lang="en-US" sz="1400" b="1" dirty="0">
                <a:solidFill>
                  <a:schemeClr val="bg2"/>
                </a:solidFill>
              </a:rPr>
              <a:t>1150X  1480Y</a:t>
            </a:r>
          </a:p>
          <a:p>
            <a:r>
              <a:rPr lang="en-US" sz="1400" b="1" dirty="0"/>
              <a:t>1150X  2062.13Y</a:t>
            </a:r>
          </a:p>
          <a:p>
            <a:r>
              <a:rPr lang="en-US" sz="1400" b="1" dirty="0"/>
              <a:t>2150X  3062.13Y</a:t>
            </a:r>
          </a:p>
          <a:p>
            <a:r>
              <a:rPr lang="en-US" sz="1400" b="1" dirty="0"/>
              <a:t>2150X  4000Y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249103" y="4287533"/>
            <a:ext cx="3352800" cy="166199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dirty="0"/>
              <a:t>General</a:t>
            </a:r>
          </a:p>
          <a:p>
            <a:r>
              <a:rPr lang="en-US" sz="1400" b="1" dirty="0"/>
              <a:t>TOB(L/R) = -5.0/0.0</a:t>
            </a:r>
          </a:p>
          <a:p>
            <a:r>
              <a:rPr lang="en-US" sz="1400" b="1" dirty="0"/>
              <a:t>Extension (L/R) = 50.0/50.0</a:t>
            </a:r>
          </a:p>
          <a:p>
            <a:r>
              <a:rPr lang="en-US" sz="1400" b="1" dirty="0"/>
              <a:t>Spacing = 50</a:t>
            </a:r>
          </a:p>
          <a:p>
            <a:r>
              <a:rPr lang="en-US" sz="1400" b="1" dirty="0"/>
              <a:t>Name Format = 00+00</a:t>
            </a:r>
          </a:p>
          <a:p>
            <a:r>
              <a:rPr lang="en-US" sz="1400" b="1" dirty="0">
                <a:solidFill>
                  <a:schemeClr val="bg2"/>
                </a:solidFill>
              </a:rPr>
              <a:t>Make Profile at each corner = Yes</a:t>
            </a:r>
          </a:p>
          <a:p>
            <a:r>
              <a:rPr lang="en-US" sz="1400" b="1" dirty="0"/>
              <a:t>Smart Corners = Yes</a:t>
            </a:r>
          </a:p>
        </p:txBody>
      </p:sp>
      <p:pic>
        <p:nvPicPr>
          <p:cNvPr id="7170" name="Picture 2" descr="C:\Temp\DEF2.pn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1342724" y="838118"/>
            <a:ext cx="4360245" cy="329785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198934021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577871F-1F6A-4825-B5CF-7B4C351FAC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CD:  Example #1F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04787" y="4977077"/>
            <a:ext cx="4263992" cy="9233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Congratulations!  You just made 5,150 lines in 1 minute.</a:t>
            </a:r>
          </a:p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1,342 miles of survey to go…..</a:t>
            </a:r>
          </a:p>
        </p:txBody>
      </p:sp>
      <p:pic>
        <p:nvPicPr>
          <p:cNvPr id="10242" name="Picture 2" descr="C:\Temp\DEFA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56833" y="943276"/>
            <a:ext cx="5740030" cy="399220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19280233"/>
              </p:ext>
            </p:extLst>
          </p:nvPr>
        </p:nvGraphicFramePr>
        <p:xfrm>
          <a:off x="604787" y="943276"/>
          <a:ext cx="4191000" cy="3997706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0489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4206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32460">
                <a:tc>
                  <a:txBody>
                    <a:bodyPr/>
                    <a:lstStyle/>
                    <a:p>
                      <a:r>
                        <a:rPr lang="en-US" dirty="0"/>
                        <a:t>Program: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CHANNEL DESIGN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/>
                        <a:t>Channel</a:t>
                      </a:r>
                      <a:r>
                        <a:rPr lang="en-US" sz="1600" baseline="0" dirty="0"/>
                        <a:t> Plan</a:t>
                      </a:r>
                      <a:r>
                        <a:rPr lang="en-US" sz="1600" dirty="0"/>
                        <a:t> File: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CDE.PLN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/>
                        <a:t>Save to LNW: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CDE.LNW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/>
                        <a:t>Top of Bank (L/R)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-5. / -5.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/>
                        <a:t>Line</a:t>
                      </a:r>
                      <a:r>
                        <a:rPr lang="en-US" sz="1600" baseline="0" dirty="0"/>
                        <a:t> Extension (L/R)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100. / 100.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/>
                        <a:t>Line Spacing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200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/>
                        <a:t>Naming Format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0+000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/>
                        <a:t>Make Profiles</a:t>
                      </a:r>
                      <a:r>
                        <a:rPr lang="en-US" sz="1600" baseline="0" dirty="0"/>
                        <a:t> at Corners: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Yes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/>
                        <a:t>Smart Corners: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Yes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6204686" y="4977077"/>
            <a:ext cx="4142472" cy="64633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You can do the same thing in ADVANCED CHANNEL DESIGN!</a:t>
            </a:r>
          </a:p>
        </p:txBody>
      </p:sp>
    </p:spTree>
    <p:extLst>
      <p:ext uri="{BB962C8B-B14F-4D97-AF65-F5344CB8AC3E}">
        <p14:creationId xmlns:p14="http://schemas.microsoft.com/office/powerpoint/2010/main" val="786875933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8E6FB629-827A-453A-8051-D20042A528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CHANNEL DESIGN Function Inside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1155152" y="1284331"/>
            <a:ext cx="5113338" cy="1089025"/>
          </a:xfrm>
        </p:spPr>
        <p:txBody>
          <a:bodyPr>
            <a:normAutofit fontScale="92500"/>
          </a:bodyPr>
          <a:lstStyle/>
          <a:p>
            <a:pPr marL="342900" indent="-342900">
              <a:buClr>
                <a:schemeClr val="tx1">
                  <a:lumMod val="65000"/>
                  <a:lumOff val="35000"/>
                </a:schemeClr>
              </a:buClr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All functions of CD are being ported to ACD</a:t>
            </a:r>
          </a:p>
          <a:p>
            <a:pPr marL="342900" indent="-342900">
              <a:buClr>
                <a:schemeClr val="tx1">
                  <a:lumMod val="65000"/>
                  <a:lumOff val="35000"/>
                </a:schemeClr>
              </a:buClr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Before creating planned lines in ACD, you need to convert the PLN data to a 3D channel!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55843" y="565794"/>
            <a:ext cx="4221367" cy="5214054"/>
          </a:xfrm>
          <a:prstGeom prst="rect">
            <a:avLst/>
          </a:prstGeom>
          <a:noFill/>
          <a:ln w="9525">
            <a:solidFill>
              <a:schemeClr val="tx1">
                <a:lumMod val="65000"/>
                <a:lumOff val="35000"/>
              </a:schemeClr>
            </a:solidFill>
            <a:miter lim="800000"/>
            <a:headEnd/>
            <a:tailEnd/>
          </a:ln>
        </p:spPr>
      </p:pic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45752341"/>
              </p:ext>
            </p:extLst>
          </p:nvPr>
        </p:nvGraphicFramePr>
        <p:xfrm>
          <a:off x="1526567" y="2452702"/>
          <a:ext cx="4876800" cy="3327146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905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71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Program: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ADV. CHANNEL DESIGN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/>
                        <a:t>File Open (*.PLN)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CDE.PLN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/>
                        <a:t>PLN Tab: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Top of Bank:  -5. / -5.</a:t>
                      </a:r>
                    </a:p>
                    <a:p>
                      <a:r>
                        <a:rPr lang="en-US" sz="1600" dirty="0"/>
                        <a:t>Extension:   100. / 100.</a:t>
                      </a:r>
                    </a:p>
                    <a:p>
                      <a:r>
                        <a:rPr lang="en-US" sz="1600" dirty="0"/>
                        <a:t>Generate CHN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/>
                        <a:t>Centerline Tab: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Spacing: 100</a:t>
                      </a:r>
                    </a:p>
                    <a:p>
                      <a:r>
                        <a:rPr lang="en-US" sz="1600" dirty="0"/>
                        <a:t>Name Format:  0+000</a:t>
                      </a:r>
                    </a:p>
                    <a:p>
                      <a:r>
                        <a:rPr lang="en-US" sz="1600" dirty="0"/>
                        <a:t>Add Lines at Centerline: Yes</a:t>
                      </a:r>
                    </a:p>
                    <a:p>
                      <a:r>
                        <a:rPr lang="en-US" sz="1600" dirty="0"/>
                        <a:t>Smart Corners:</a:t>
                      </a:r>
                      <a:r>
                        <a:rPr lang="en-US" sz="1600" baseline="0" dirty="0"/>
                        <a:t> Yes</a:t>
                      </a:r>
                    </a:p>
                    <a:p>
                      <a:r>
                        <a:rPr lang="en-US" sz="1600" baseline="0" dirty="0"/>
                        <a:t>Generate LNW</a:t>
                      </a:r>
                      <a:endParaRPr 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4" name="Rectangle 3"/>
          <p:cNvSpPr/>
          <p:nvPr/>
        </p:nvSpPr>
        <p:spPr>
          <a:xfrm>
            <a:off x="1860852" y="914999"/>
            <a:ext cx="355732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chemeClr val="bg2"/>
                </a:solidFill>
              </a:rPr>
              <a:t>ADVANCED CHANNEL DESIGN</a:t>
            </a:r>
          </a:p>
        </p:txBody>
      </p:sp>
    </p:spTree>
    <p:extLst>
      <p:ext uri="{BB962C8B-B14F-4D97-AF65-F5344CB8AC3E}">
        <p14:creationId xmlns:p14="http://schemas.microsoft.com/office/powerpoint/2010/main" val="4118610424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7F7B7754-4320-4879-9415-E5A6F1E5FF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Turning Basins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531844" y="1186677"/>
            <a:ext cx="5318450" cy="4525963"/>
          </a:xfrm>
        </p:spPr>
        <p:txBody>
          <a:bodyPr>
            <a:normAutofit/>
          </a:bodyPr>
          <a:lstStyle/>
          <a:p>
            <a:pPr marL="342900" indent="-342900">
              <a:buClr>
                <a:schemeClr val="tx1">
                  <a:lumMod val="65000"/>
                  <a:lumOff val="35000"/>
                </a:schemeClr>
              </a:buClr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 turning basin is an area to the side of the channel </a:t>
            </a:r>
            <a:r>
              <a:rPr lang="en-US" sz="2400" i="1" dirty="0">
                <a:solidFill>
                  <a:schemeClr val="bg2"/>
                </a:solidFill>
              </a:rPr>
              <a:t>THAT IS AT A DIFFERENT DEPTH </a:t>
            </a: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than the main channel.</a:t>
            </a:r>
          </a:p>
          <a:p>
            <a:pPr marL="342900" indent="-342900">
              <a:buClr>
                <a:schemeClr val="tx1">
                  <a:lumMod val="65000"/>
                  <a:lumOff val="35000"/>
                </a:schemeClr>
              </a:buClr>
              <a:buFont typeface="Arial" panose="020B0604020202020204" pitchFamily="34" charset="0"/>
              <a:buChar char="•"/>
            </a:pPr>
            <a:endParaRPr lang="en-US" sz="2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342900" indent="-342900">
              <a:buClr>
                <a:schemeClr val="tx1">
                  <a:lumMod val="65000"/>
                  <a:lumOff val="35000"/>
                </a:schemeClr>
              </a:buClr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Turning basins must start and end at points that are included in the Left and Right Toe listings.</a:t>
            </a:r>
          </a:p>
        </p:txBody>
      </p:sp>
      <p:pic>
        <p:nvPicPr>
          <p:cNvPr id="1026" name="Picture 2" descr="C:\Temp\CDE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37069" y="605158"/>
            <a:ext cx="5623087" cy="5289641"/>
          </a:xfrm>
          <a:prstGeom prst="rect">
            <a:avLst/>
          </a:prstGeom>
          <a:noFill/>
          <a:ln>
            <a:solidFill>
              <a:schemeClr val="tx1">
                <a:lumMod val="65000"/>
                <a:lumOff val="3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343884129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D150B98A-DD24-4510-BC55-CBEDA20A14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#1-G - Adding a Turning Basin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70163" y="1120676"/>
            <a:ext cx="2743200" cy="23083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Left Turning Basin = 20’</a:t>
            </a:r>
          </a:p>
          <a:p>
            <a:endParaRPr 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850x  1700y</a:t>
            </a:r>
          </a:p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385x  2235y</a:t>
            </a:r>
          </a:p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580x  2680y</a:t>
            </a:r>
          </a:p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1390x 2600y</a:t>
            </a:r>
          </a:p>
          <a:p>
            <a:endParaRPr 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Side Slope Transition 1:1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56260" y="3708430"/>
            <a:ext cx="52578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Hints:</a:t>
            </a:r>
          </a:p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Step 1:  Insert the end points in your Left Toe list.</a:t>
            </a:r>
          </a:p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Step 2:  Add the points to a Left Basin list.</a:t>
            </a:r>
          </a:p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Step 3:  Generate your planned lines.</a:t>
            </a:r>
          </a:p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Step 4:  Save your data.</a:t>
            </a:r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59891486"/>
              </p:ext>
            </p:extLst>
          </p:nvPr>
        </p:nvGraphicFramePr>
        <p:xfrm>
          <a:off x="7330837" y="1588277"/>
          <a:ext cx="4191000" cy="3418586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0489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4206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Program: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CHANNEL DESIGN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/>
                        <a:t>Task: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Add a turning basin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/>
                        <a:t>Save to PLN: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DEFTB.PLN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/>
                        <a:t>Save to LNW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DEFTB.LNW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/>
                        <a:t>Line</a:t>
                      </a:r>
                      <a:r>
                        <a:rPr lang="en-US" sz="1600" baseline="0" dirty="0"/>
                        <a:t> Extension (L/R)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0. / 0.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/>
                        <a:t>Top of Bank (L/R)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0. / 0.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/>
                        <a:t>Spacing: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50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/>
                        <a:t>Smart Corners: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Yes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81587696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ADB71CC-1A4E-4830-892D-27ABB35404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#1-G What it should look like….</a:t>
            </a:r>
          </a:p>
        </p:txBody>
      </p:sp>
      <p:pic>
        <p:nvPicPr>
          <p:cNvPr id="2051" name="Picture 3" descr="C:\Temp\CDE3.png"/>
          <p:cNvPicPr>
            <a:picLocks noChangeAspect="1" noChangeArrowheads="1"/>
          </p:cNvPicPr>
          <p:nvPr/>
        </p:nvPicPr>
        <p:blipFill rotWithShape="1">
          <a:blip r:embed="rId2" cstate="print"/>
          <a:srcRect l="2387" t="502" r="-1" b="2287"/>
          <a:stretch/>
        </p:blipFill>
        <p:spPr bwMode="auto">
          <a:xfrm rot="5400000">
            <a:off x="2720266" y="-768963"/>
            <a:ext cx="1543233" cy="4857841"/>
          </a:xfrm>
          <a:prstGeom prst="rect">
            <a:avLst/>
          </a:prstGeom>
          <a:noFill/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F358DCF3-3331-4C98-8513-BE5A8CC508F6}"/>
              </a:ext>
            </a:extLst>
          </p:cNvPr>
          <p:cNvGrpSpPr/>
          <p:nvPr/>
        </p:nvGrpSpPr>
        <p:grpSpPr>
          <a:xfrm>
            <a:off x="2344708" y="2490538"/>
            <a:ext cx="8145012" cy="3305637"/>
            <a:chOff x="2023866" y="2819401"/>
            <a:chExt cx="8145012" cy="3305637"/>
          </a:xfrm>
        </p:grpSpPr>
        <p:pic>
          <p:nvPicPr>
            <p:cNvPr id="2050" name="Picture 2" descr="C:\Temp\cde2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023866" y="2819401"/>
              <a:ext cx="8145012" cy="3305637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</p:pic>
        <p:sp>
          <p:nvSpPr>
            <p:cNvPr id="6" name="TextBox 5"/>
            <p:cNvSpPr txBox="1"/>
            <p:nvPr/>
          </p:nvSpPr>
          <p:spPr>
            <a:xfrm>
              <a:off x="5148066" y="3886201"/>
              <a:ext cx="18288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b="1" dirty="0"/>
                <a:t>Turning Basin</a:t>
              </a: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6824466" y="3657601"/>
              <a:ext cx="22860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rgbClr val="FF0000"/>
                  </a:solidFill>
                </a:rPr>
                <a:t>1:3 Side Slope on Left and Right Sides</a:t>
              </a: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3395466" y="4876801"/>
              <a:ext cx="2133600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rgbClr val="FF0000"/>
                  </a:solidFill>
                </a:rPr>
                <a:t>1:1 Side Slope on Transition into Turning Basin</a:t>
              </a:r>
            </a:p>
          </p:txBody>
        </p:sp>
        <p:cxnSp>
          <p:nvCxnSpPr>
            <p:cNvPr id="10" name="Straight Arrow Connector 9"/>
            <p:cNvCxnSpPr/>
            <p:nvPr/>
          </p:nvCxnSpPr>
          <p:spPr>
            <a:xfrm flipV="1">
              <a:off x="4995666" y="4419601"/>
              <a:ext cx="533400" cy="381000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Arrow Connector 11"/>
            <p:cNvCxnSpPr>
              <a:stCxn id="7" idx="1"/>
            </p:cNvCxnSpPr>
            <p:nvPr/>
          </p:nvCxnSpPr>
          <p:spPr>
            <a:xfrm rot="10800000">
              <a:off x="6367266" y="3810001"/>
              <a:ext cx="457200" cy="170766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Arrow Connector 13"/>
            <p:cNvCxnSpPr/>
            <p:nvPr/>
          </p:nvCxnSpPr>
          <p:spPr>
            <a:xfrm rot="5400000">
              <a:off x="7014966" y="4533901"/>
              <a:ext cx="685800" cy="304800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Arrow Connector 15"/>
            <p:cNvCxnSpPr/>
            <p:nvPr/>
          </p:nvCxnSpPr>
          <p:spPr>
            <a:xfrm rot="16200000" flipH="1">
              <a:off x="7738866" y="4648201"/>
              <a:ext cx="838200" cy="381000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Arrow Connector 17"/>
            <p:cNvCxnSpPr/>
            <p:nvPr/>
          </p:nvCxnSpPr>
          <p:spPr>
            <a:xfrm rot="10800000" flipV="1">
              <a:off x="6138666" y="4343401"/>
              <a:ext cx="990600" cy="762000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859446775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DXF/DGN to LNW</a:t>
            </a:r>
          </a:p>
        </p:txBody>
      </p:sp>
      <p:sp>
        <p:nvSpPr>
          <p:cNvPr id="32771" name="Subtitle 5"/>
          <p:cNvSpPr>
            <a:spLocks noGrp="1"/>
          </p:cNvSpPr>
          <p:nvPr>
            <p:ph type="subTitle" idx="4294967295"/>
          </p:nvPr>
        </p:nvSpPr>
        <p:spPr>
          <a:xfrm>
            <a:off x="0" y="3419475"/>
            <a:ext cx="8229600" cy="457200"/>
          </a:xfrm>
          <a:prstGeom prst="rect">
            <a:avLst/>
          </a:prstGeom>
        </p:spPr>
        <p:txBody>
          <a:bodyPr/>
          <a:lstStyle/>
          <a:p>
            <a:pPr eaLnBrk="1" hangingPunct="1">
              <a:spcAft>
                <a:spcPct val="0"/>
              </a:spcAft>
            </a:pPr>
            <a:r>
              <a:rPr lang="en-US" alt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Importing Polylines from DXF/DGN to 2-D and 3-D LNW Files</a:t>
            </a:r>
          </a:p>
        </p:txBody>
      </p:sp>
    </p:spTree>
    <p:extLst>
      <p:ext uri="{BB962C8B-B14F-4D97-AF65-F5344CB8AC3E}">
        <p14:creationId xmlns:p14="http://schemas.microsoft.com/office/powerpoint/2010/main" val="242790583"/>
      </p:ext>
    </p:extLst>
  </p:cSld>
  <p:clrMapOvr>
    <a:masterClrMapping/>
  </p:clrMapOvr>
  <p:transition spd="slow"/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4F5F18-EF9B-487C-8557-E5C3320767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You Need…</a:t>
            </a:r>
          </a:p>
        </p:txBody>
      </p:sp>
      <p:sp>
        <p:nvSpPr>
          <p:cNvPr id="57347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905069" y="1211813"/>
            <a:ext cx="3505200" cy="4267200"/>
          </a:xfrm>
          <a:prstGeom prst="rect">
            <a:avLst/>
          </a:prstGeom>
        </p:spPr>
        <p:txBody>
          <a:bodyPr/>
          <a:lstStyle/>
          <a:p>
            <a:pPr eaLnBrk="1" hangingPunct="1">
              <a:spcAft>
                <a:spcPct val="0"/>
              </a:spcAft>
              <a:buClr>
                <a:schemeClr val="tx1"/>
              </a:buClr>
              <a:defRPr/>
            </a:pPr>
            <a:r>
              <a:rPr lang="en-US" alt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Import of 2-D Lines</a:t>
            </a:r>
          </a:p>
          <a:p>
            <a:pPr eaLnBrk="1" hangingPunct="1">
              <a:spcAft>
                <a:spcPct val="0"/>
              </a:spcAft>
              <a:buClr>
                <a:schemeClr val="tx1"/>
              </a:buClr>
              <a:defRPr/>
            </a:pPr>
            <a:endParaRPr lang="en-US" alt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96913" lvl="1" indent="-342900">
              <a:spcAft>
                <a:spcPct val="0"/>
              </a:spcAft>
              <a:buClr>
                <a:schemeClr val="tx1">
                  <a:lumMod val="65000"/>
                  <a:lumOff val="35000"/>
                </a:schemeClr>
              </a:buClr>
              <a:defRPr/>
            </a:pPr>
            <a:r>
              <a:rPr lang="en-US" altLang="en-US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DXF File with only planned lines on designated layer.</a:t>
            </a:r>
          </a:p>
          <a:p>
            <a:pPr marL="354013" lvl="1" indent="0">
              <a:spcAft>
                <a:spcPct val="0"/>
              </a:spcAft>
              <a:buClr>
                <a:schemeClr val="tx1">
                  <a:lumMod val="65000"/>
                  <a:lumOff val="35000"/>
                </a:schemeClr>
              </a:buClr>
              <a:buNone/>
              <a:defRPr/>
            </a:pPr>
            <a:endParaRPr lang="en-US" altLang="en-US" sz="18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15988" lvl="2" indent="-285750">
              <a:spcAft>
                <a:spcPct val="0"/>
              </a:spcAft>
              <a:buClr>
                <a:schemeClr val="bg2"/>
              </a:buClr>
              <a:buFont typeface="Arial" panose="020B0604020202020204" pitchFamily="34" charset="0"/>
              <a:buChar char="•"/>
              <a:defRPr/>
            </a:pPr>
            <a:r>
              <a:rPr lang="en-US" altLang="en-US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Lines must be 2-D.</a:t>
            </a:r>
          </a:p>
          <a:p>
            <a:pPr marL="915988" lvl="2" indent="-285750">
              <a:spcAft>
                <a:spcPct val="0"/>
              </a:spcAft>
              <a:buClr>
                <a:schemeClr val="bg2"/>
              </a:buClr>
              <a:buFont typeface="Arial" panose="020B0604020202020204" pitchFamily="34" charset="0"/>
              <a:buChar char="•"/>
              <a:defRPr/>
            </a:pPr>
            <a:r>
              <a:rPr lang="en-US" altLang="en-US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Only 2 waypoints per line.</a:t>
            </a:r>
          </a:p>
          <a:p>
            <a:pPr marL="630238" lvl="2" indent="0">
              <a:spcAft>
                <a:spcPct val="0"/>
              </a:spcAft>
              <a:buClr>
                <a:schemeClr val="tx1">
                  <a:lumMod val="65000"/>
                  <a:lumOff val="35000"/>
                </a:schemeClr>
              </a:buClr>
              <a:buNone/>
              <a:defRPr/>
            </a:pPr>
            <a:endParaRPr lang="en-US" altLang="en-US" dirty="0">
              <a:solidFill>
                <a:srgbClr val="098DB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96913" lvl="1" indent="-342900">
              <a:spcAft>
                <a:spcPct val="0"/>
              </a:spcAft>
              <a:buClr>
                <a:schemeClr val="tx1">
                  <a:lumMod val="65000"/>
                  <a:lumOff val="35000"/>
                </a:schemeClr>
              </a:buClr>
              <a:defRPr/>
            </a:pPr>
            <a:r>
              <a:rPr lang="en-US" altLang="en-US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XY basis of DXF file must be the same as XY projection in HYPACK</a:t>
            </a:r>
            <a:r>
              <a:rPr lang="en-US" altLang="en-US" sz="18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®.</a:t>
            </a:r>
          </a:p>
        </p:txBody>
      </p:sp>
      <p:sp>
        <p:nvSpPr>
          <p:cNvPr id="140292" name="Rectangle 4"/>
          <p:cNvSpPr>
            <a:spLocks noChangeArrowheads="1"/>
          </p:cNvSpPr>
          <p:nvPr/>
        </p:nvSpPr>
        <p:spPr bwMode="auto">
          <a:xfrm>
            <a:off x="5329075" y="1211813"/>
            <a:ext cx="5257800" cy="426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eaLnBrk="1" hangingPunct="1">
              <a:spcBef>
                <a:spcPct val="20000"/>
              </a:spcBef>
              <a:buClr>
                <a:schemeClr val="tx1"/>
              </a:buClr>
              <a:buSzPct val="70000"/>
              <a:defRPr/>
            </a:pPr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Import of 3-D Lines (DXF Only)</a:t>
            </a:r>
          </a:p>
          <a:p>
            <a:pPr eaLnBrk="1" hangingPunct="1">
              <a:spcBef>
                <a:spcPct val="20000"/>
              </a:spcBef>
              <a:buClr>
                <a:schemeClr val="tx1"/>
              </a:buClr>
              <a:buSzPct val="70000"/>
              <a:defRPr/>
            </a:pPr>
            <a:endParaRPr lang="en-US" b="1" dirty="0"/>
          </a:p>
          <a:p>
            <a:pPr marL="800100" lvl="1" indent="-342900">
              <a:spcBef>
                <a:spcPct val="20000"/>
              </a:spcBef>
              <a:buClr>
                <a:schemeClr val="tx1">
                  <a:lumMod val="65000"/>
                  <a:lumOff val="35000"/>
                </a:schemeClr>
              </a:buClr>
              <a:buSzPct val="70000"/>
              <a:buFont typeface="Arial" pitchFamily="34" charset="0"/>
              <a:buChar char="•"/>
              <a:defRPr/>
            </a:pP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DXF file with: </a:t>
            </a:r>
          </a:p>
          <a:p>
            <a:pPr marL="1200150" lvl="2" indent="-285750">
              <a:spcBef>
                <a:spcPct val="20000"/>
              </a:spcBef>
              <a:buClr>
                <a:schemeClr val="tx1">
                  <a:lumMod val="65000"/>
                  <a:lumOff val="35000"/>
                </a:schemeClr>
              </a:buClr>
              <a:buSzPct val="70000"/>
              <a:buFont typeface="Arial" pitchFamily="34" charset="0"/>
              <a:buChar char="•"/>
              <a:defRPr/>
            </a:pP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Planned lines (2D or 3D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polylines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) on a distinct layer.</a:t>
            </a:r>
          </a:p>
          <a:p>
            <a:pPr marL="1200150" lvl="2" indent="-285750">
              <a:spcBef>
                <a:spcPct val="20000"/>
              </a:spcBef>
              <a:buClr>
                <a:schemeClr val="tx1">
                  <a:lumMod val="65000"/>
                  <a:lumOff val="35000"/>
                </a:schemeClr>
              </a:buClr>
              <a:buSzPct val="70000"/>
              <a:buFont typeface="Arial" pitchFamily="34" charset="0"/>
              <a:buChar char="•"/>
              <a:defRPr/>
            </a:pP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Centerline (3D) on a distinct layer.</a:t>
            </a:r>
          </a:p>
          <a:p>
            <a:pPr marL="1200150" lvl="2" indent="-285750">
              <a:spcBef>
                <a:spcPct val="20000"/>
              </a:spcBef>
              <a:buClr>
                <a:schemeClr val="tx1">
                  <a:lumMod val="65000"/>
                  <a:lumOff val="35000"/>
                </a:schemeClr>
              </a:buClr>
              <a:buSzPct val="70000"/>
              <a:buFont typeface="Arial" pitchFamily="34" charset="0"/>
              <a:buChar char="•"/>
              <a:defRPr/>
            </a:pP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Left Toe Line (3D) on a distinct layer.</a:t>
            </a:r>
          </a:p>
          <a:p>
            <a:pPr marL="1200150" lvl="2" indent="-285750">
              <a:spcBef>
                <a:spcPct val="20000"/>
              </a:spcBef>
              <a:buClr>
                <a:schemeClr val="tx1">
                  <a:lumMod val="65000"/>
                  <a:lumOff val="35000"/>
                </a:schemeClr>
              </a:buClr>
              <a:buSzPct val="70000"/>
              <a:buFont typeface="Arial" pitchFamily="34" charset="0"/>
              <a:buChar char="•"/>
              <a:defRPr/>
            </a:pP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Left Top of Slope (3D) on a distinct layer.</a:t>
            </a:r>
          </a:p>
          <a:p>
            <a:pPr marL="1200150" lvl="2" indent="-285750">
              <a:spcBef>
                <a:spcPct val="20000"/>
              </a:spcBef>
              <a:buClr>
                <a:schemeClr val="tx1">
                  <a:lumMod val="65000"/>
                  <a:lumOff val="35000"/>
                </a:schemeClr>
              </a:buClr>
              <a:buSzPct val="70000"/>
              <a:buFont typeface="Arial" pitchFamily="34" charset="0"/>
              <a:buChar char="•"/>
              <a:defRPr/>
            </a:pP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Right Toe Line (3D) on a distinct layer.</a:t>
            </a:r>
          </a:p>
          <a:p>
            <a:pPr marL="1200150" lvl="2" indent="-285750">
              <a:spcBef>
                <a:spcPct val="20000"/>
              </a:spcBef>
              <a:buClr>
                <a:schemeClr val="tx1">
                  <a:lumMod val="65000"/>
                  <a:lumOff val="35000"/>
                </a:schemeClr>
              </a:buClr>
              <a:buSzPct val="70000"/>
              <a:buFont typeface="Arial" pitchFamily="34" charset="0"/>
              <a:buChar char="•"/>
              <a:defRPr/>
            </a:pP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Right Top of Slope (3D) on a distinct layer.</a:t>
            </a:r>
          </a:p>
        </p:txBody>
      </p:sp>
    </p:spTree>
    <p:extLst>
      <p:ext uri="{BB962C8B-B14F-4D97-AF65-F5344CB8AC3E}">
        <p14:creationId xmlns:p14="http://schemas.microsoft.com/office/powerpoint/2010/main" val="1606198818"/>
      </p:ext>
    </p:extLst>
  </p:cSld>
  <p:clrMapOvr>
    <a:masterClrMapping/>
  </p:clrMapOvr>
  <p:transition spd="slow"/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B223CFD5-6B80-443E-A559-6B14A99C13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DXF to LNW:  2-D Example</a:t>
            </a:r>
          </a:p>
        </p:txBody>
      </p:sp>
      <p:pic>
        <p:nvPicPr>
          <p:cNvPr id="2" name="2017 Line Editor 2D DXF to LNW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rcRect/>
          <a:stretch>
            <a:fillRect/>
          </a:stretch>
        </p:blipFill>
        <p:spPr bwMode="auto">
          <a:xfrm>
            <a:off x="2032000" y="1172547"/>
            <a:ext cx="8128000" cy="4318000"/>
          </a:xfrm>
          <a:prstGeom prst="rect">
            <a:avLst/>
          </a:prstGeom>
          <a:noFill/>
          <a:ln w="38100">
            <a:solidFill>
              <a:srgbClr val="FF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72319468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87C43C-7BF1-4925-8576-B8126156DD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Project Items:  Options</a:t>
            </a:r>
          </a:p>
        </p:txBody>
      </p:sp>
      <p:sp>
        <p:nvSpPr>
          <p:cNvPr id="34819" name="Text Placeholder 4"/>
          <p:cNvSpPr>
            <a:spLocks noGrp="1"/>
          </p:cNvSpPr>
          <p:nvPr>
            <p:ph type="body" sz="half" idx="4294967295"/>
          </p:nvPr>
        </p:nvSpPr>
        <p:spPr>
          <a:xfrm>
            <a:off x="3896218" y="921478"/>
            <a:ext cx="7462004" cy="4611688"/>
          </a:xfrm>
          <a:prstGeom prst="rect">
            <a:avLst/>
          </a:prstGeom>
        </p:spPr>
        <p:txBody>
          <a:bodyPr/>
          <a:lstStyle/>
          <a:p>
            <a:pPr>
              <a:spcBef>
                <a:spcPts val="600"/>
              </a:spcBef>
              <a:defRPr/>
            </a:pPr>
            <a:r>
              <a:rPr lang="en-US" altLang="en-US" sz="18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Refresh Folders</a:t>
            </a:r>
            <a:r>
              <a:rPr lang="en-US" altLang="en-U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 </a:t>
            </a:r>
            <a:r>
              <a:rPr lang="en-US" altLang="en-US" sz="1800" dirty="0">
                <a:solidFill>
                  <a:srgbClr val="0091B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Checks access of all Project Items.</a:t>
            </a:r>
          </a:p>
          <a:p>
            <a:pPr>
              <a:spcBef>
                <a:spcPts val="600"/>
              </a:spcBef>
              <a:defRPr/>
            </a:pPr>
            <a:r>
              <a:rPr lang="en-US" altLang="en-US" sz="18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Rescan Folders:  </a:t>
            </a:r>
            <a:r>
              <a:rPr lang="en-US" altLang="en-US" sz="1800" dirty="0">
                <a:solidFill>
                  <a:srgbClr val="0091B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Checks for new files in Project folder.</a:t>
            </a:r>
          </a:p>
          <a:p>
            <a:pPr>
              <a:spcBef>
                <a:spcPts val="600"/>
              </a:spcBef>
              <a:defRPr/>
            </a:pPr>
            <a:r>
              <a:rPr lang="en-US" altLang="en-US" sz="18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Remove Missing Files:  </a:t>
            </a:r>
            <a:r>
              <a:rPr lang="en-US" altLang="en-US" sz="1800" dirty="0">
                <a:solidFill>
                  <a:srgbClr val="0091B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Gets rid of files listed in the Project Listing that cannot be found.</a:t>
            </a:r>
          </a:p>
          <a:p>
            <a:pPr>
              <a:spcBef>
                <a:spcPts val="600"/>
              </a:spcBef>
              <a:defRPr/>
            </a:pPr>
            <a:r>
              <a:rPr lang="en-US" altLang="en-US" sz="18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Disable All Files</a:t>
            </a:r>
            <a:r>
              <a:rPr lang="en-US" altLang="en-U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 </a:t>
            </a:r>
            <a:r>
              <a:rPr lang="en-US" altLang="en-US" sz="1800" dirty="0">
                <a:solidFill>
                  <a:srgbClr val="0091B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 files are displayed in the SHELL.</a:t>
            </a:r>
          </a:p>
          <a:p>
            <a:pPr>
              <a:spcBef>
                <a:spcPts val="600"/>
              </a:spcBef>
              <a:defRPr/>
            </a:pPr>
            <a:r>
              <a:rPr lang="en-US" altLang="en-US" sz="18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Disable Data Files:  </a:t>
            </a:r>
            <a:r>
              <a:rPr lang="en-US" altLang="en-US" sz="1800" dirty="0">
                <a:solidFill>
                  <a:srgbClr val="0091B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 data files are displayed in the SHELL.</a:t>
            </a:r>
          </a:p>
          <a:p>
            <a:pPr>
              <a:spcBef>
                <a:spcPts val="600"/>
              </a:spcBef>
              <a:defRPr/>
            </a:pPr>
            <a:r>
              <a:rPr lang="en-US" altLang="en-US" sz="18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Disable Project Files</a:t>
            </a:r>
            <a:r>
              <a:rPr lang="en-US" altLang="en-U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 </a:t>
            </a:r>
            <a:r>
              <a:rPr lang="en-US" altLang="en-US" sz="1800" dirty="0">
                <a:solidFill>
                  <a:srgbClr val="0091B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 project files are displayed in the SHELL.</a:t>
            </a:r>
          </a:p>
          <a:p>
            <a:pPr>
              <a:spcBef>
                <a:spcPts val="600"/>
              </a:spcBef>
              <a:defRPr/>
            </a:pPr>
            <a:r>
              <a:rPr lang="en-US" altLang="en-US" sz="18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Chart Display Order:  </a:t>
            </a:r>
            <a:r>
              <a:rPr lang="en-US" altLang="en-US" sz="1800" dirty="0">
                <a:solidFill>
                  <a:srgbClr val="0091B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Allows you to change the order in which the Project files are displayed.</a:t>
            </a:r>
          </a:p>
          <a:p>
            <a:pPr>
              <a:spcBef>
                <a:spcPts val="600"/>
              </a:spcBef>
              <a:defRPr/>
            </a:pPr>
            <a:r>
              <a:rPr lang="en-US" altLang="en-US" sz="18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Folder Visibility</a:t>
            </a:r>
            <a:r>
              <a:rPr lang="en-US" altLang="en-U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 </a:t>
            </a:r>
            <a:r>
              <a:rPr lang="en-US" altLang="en-US" sz="1800" dirty="0">
                <a:solidFill>
                  <a:srgbClr val="0091B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Removes folder from listing.</a:t>
            </a:r>
          </a:p>
          <a:p>
            <a:pPr>
              <a:spcBef>
                <a:spcPts val="600"/>
              </a:spcBef>
              <a:defRPr/>
            </a:pPr>
            <a:r>
              <a:rPr lang="en-US" altLang="en-US" sz="18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Hide Empty Folders</a:t>
            </a:r>
            <a:r>
              <a:rPr lang="en-US" altLang="en-U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 </a:t>
            </a:r>
            <a:r>
              <a:rPr lang="en-US" altLang="en-US" sz="1800" dirty="0">
                <a:solidFill>
                  <a:srgbClr val="0091B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Removes folder that are empty.</a:t>
            </a:r>
          </a:p>
          <a:p>
            <a:pPr eaLnBrk="1" hangingPunct="1">
              <a:defRPr/>
            </a:pPr>
            <a:endParaRPr lang="en-US" altLang="en-US" sz="1800" dirty="0">
              <a:solidFill>
                <a:srgbClr val="0091B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defRPr/>
            </a:pPr>
            <a:endParaRPr lang="en-US" altLang="en-US" sz="1800" dirty="0">
              <a:solidFill>
                <a:srgbClr val="0091B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3D4C31A-4D40-4843-AE55-DEEC7E28894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2693"/>
          <a:stretch/>
        </p:blipFill>
        <p:spPr>
          <a:xfrm>
            <a:off x="850471" y="739262"/>
            <a:ext cx="2669051" cy="49927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5689152"/>
      </p:ext>
    </p:extLst>
  </p:cSld>
  <p:clrMapOvr>
    <a:masterClrMapping/>
  </p:clrMapOvr>
  <p:transition spd="slow"/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Rectangle 36"/>
          <p:cNvSpPr/>
          <p:nvPr/>
        </p:nvSpPr>
        <p:spPr>
          <a:xfrm>
            <a:off x="1676400" y="1066800"/>
            <a:ext cx="8991600" cy="4953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CBDC877-E1E2-4826-9E03-BEAAB60533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3-D Rules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637382" y="800100"/>
            <a:ext cx="4267200" cy="5143500"/>
          </a:xfrm>
          <a:prstGeom prst="rect">
            <a:avLst/>
          </a:prstGeom>
        </p:spPr>
        <p:txBody>
          <a:bodyPr rtlCol="0">
            <a:normAutofit fontScale="77500" lnSpcReduction="20000"/>
          </a:bodyPr>
          <a:lstStyle/>
          <a:p>
            <a:pPr marL="381000" indent="-381000" fontAlgn="auto">
              <a:spcBef>
                <a:spcPts val="0"/>
              </a:spcBef>
              <a:spcAft>
                <a:spcPts val="0"/>
              </a:spcAft>
              <a:buClr>
                <a:schemeClr val="tx1">
                  <a:lumMod val="65000"/>
                  <a:lumOff val="35000"/>
                </a:schemeClr>
              </a:buClr>
              <a:buFont typeface="Arial" panose="020B0604020202020204" pitchFamily="34" charset="0"/>
              <a:buChar char="•"/>
              <a:defRPr/>
            </a:pP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3D lines contain the cross section template info.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tx1">
                  <a:lumMod val="65000"/>
                  <a:lumOff val="35000"/>
                </a:schemeClr>
              </a:buClr>
              <a:defRPr/>
            </a:pP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381000" indent="-381000" fontAlgn="auto">
              <a:spcBef>
                <a:spcPts val="0"/>
              </a:spcBef>
              <a:spcAft>
                <a:spcPts val="0"/>
              </a:spcAft>
              <a:buClr>
                <a:schemeClr val="tx1">
                  <a:lumMod val="65000"/>
                  <a:lumOff val="35000"/>
                </a:schemeClr>
              </a:buClr>
              <a:buFont typeface="Arial" panose="020B0604020202020204" pitchFamily="34" charset="0"/>
              <a:buChar char="•"/>
              <a:defRPr/>
            </a:pP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 your DXF file: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tx1">
                  <a:lumMod val="65000"/>
                  <a:lumOff val="35000"/>
                </a:schemeClr>
              </a:buClr>
              <a:defRPr/>
            </a:pP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800100" lvl="1" indent="-342900" fontAlgn="auto">
              <a:spcBef>
                <a:spcPts val="0"/>
              </a:spcBef>
              <a:spcAft>
                <a:spcPts val="0"/>
              </a:spcAft>
              <a:buClr>
                <a:schemeClr val="tx1">
                  <a:lumMod val="65000"/>
                  <a:lumOff val="35000"/>
                </a:schemeClr>
              </a:buClr>
              <a:buFont typeface="Arial" panose="020B0604020202020204" pitchFamily="34" charset="0"/>
              <a:buChar char="–"/>
              <a:defRPr/>
            </a:pPr>
            <a:r>
              <a:rPr lang="en-US" sz="2400" dirty="0">
                <a:solidFill>
                  <a:srgbClr val="098DB4"/>
                </a:solidFill>
              </a:rPr>
              <a:t>Create separate polylines on different layers for:</a:t>
            </a:r>
          </a:p>
          <a:p>
            <a:pPr marL="457200" lvl="1" indent="0" fontAlgn="auto">
              <a:spcBef>
                <a:spcPts val="0"/>
              </a:spcBef>
              <a:spcAft>
                <a:spcPts val="0"/>
              </a:spcAft>
              <a:buClr>
                <a:schemeClr val="tx1">
                  <a:lumMod val="65000"/>
                  <a:lumOff val="35000"/>
                </a:schemeClr>
              </a:buClr>
              <a:buNone/>
              <a:defRPr/>
            </a:pPr>
            <a:endParaRPr lang="en-US" dirty="0">
              <a:solidFill>
                <a:srgbClr val="098DB4"/>
              </a:solidFill>
            </a:endParaRPr>
          </a:p>
          <a:p>
            <a:pPr marL="1219200" lvl="2" indent="-304800" fontAlgn="auto">
              <a:spcBef>
                <a:spcPts val="0"/>
              </a:spcBef>
              <a:spcAft>
                <a:spcPts val="0"/>
              </a:spcAft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/>
            </a:pPr>
            <a:r>
              <a:rPr lang="en-US" sz="19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Planned Lines (2-D)</a:t>
            </a:r>
          </a:p>
          <a:p>
            <a:pPr marL="1219200" lvl="2" indent="-304800" fontAlgn="auto">
              <a:spcBef>
                <a:spcPts val="0"/>
              </a:spcBef>
              <a:spcAft>
                <a:spcPts val="0"/>
              </a:spcAft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/>
            </a:pPr>
            <a:r>
              <a:rPr lang="en-US" sz="19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Left Top of Bank (3-D)</a:t>
            </a:r>
          </a:p>
          <a:p>
            <a:pPr marL="1219200" lvl="2" indent="-304800" fontAlgn="auto">
              <a:spcBef>
                <a:spcPts val="0"/>
              </a:spcBef>
              <a:spcAft>
                <a:spcPts val="0"/>
              </a:spcAft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/>
            </a:pPr>
            <a:r>
              <a:rPr lang="en-US" sz="19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Left Toe Line (3-D)</a:t>
            </a:r>
          </a:p>
          <a:p>
            <a:pPr marL="1219200" lvl="2" indent="-304800" fontAlgn="auto">
              <a:spcBef>
                <a:spcPts val="0"/>
              </a:spcBef>
              <a:spcAft>
                <a:spcPts val="0"/>
              </a:spcAft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/>
            </a:pPr>
            <a:r>
              <a:rPr lang="en-US" sz="19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Centerline (3-D)</a:t>
            </a:r>
          </a:p>
          <a:p>
            <a:pPr marL="1219200" lvl="2" indent="-304800" fontAlgn="auto">
              <a:spcBef>
                <a:spcPts val="0"/>
              </a:spcBef>
              <a:spcAft>
                <a:spcPts val="0"/>
              </a:spcAft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/>
            </a:pPr>
            <a:r>
              <a:rPr lang="en-US" sz="19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Right Toe Line (3-D)</a:t>
            </a:r>
          </a:p>
          <a:p>
            <a:pPr marL="1219200" lvl="2" indent="-304800" fontAlgn="auto">
              <a:spcBef>
                <a:spcPts val="0"/>
              </a:spcBef>
              <a:spcAft>
                <a:spcPts val="0"/>
              </a:spcAft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/>
            </a:pPr>
            <a:r>
              <a:rPr lang="en-US" sz="19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Right Top of Bank (3-D)</a:t>
            </a:r>
          </a:p>
          <a:p>
            <a:pPr marL="914400" lvl="2" indent="0" fontAlgn="auto">
              <a:spcBef>
                <a:spcPts val="0"/>
              </a:spcBef>
              <a:spcAft>
                <a:spcPts val="0"/>
              </a:spcAft>
              <a:buClr>
                <a:schemeClr val="tx1">
                  <a:lumMod val="65000"/>
                  <a:lumOff val="35000"/>
                </a:schemeClr>
              </a:buClr>
              <a:buNone/>
              <a:defRPr/>
            </a:pP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800100" lvl="1" indent="-342900" fontAlgn="auto">
              <a:spcBef>
                <a:spcPts val="0"/>
              </a:spcBef>
              <a:spcAft>
                <a:spcPts val="0"/>
              </a:spcAft>
              <a:buClr>
                <a:schemeClr val="tx1">
                  <a:lumMod val="65000"/>
                  <a:lumOff val="35000"/>
                </a:schemeClr>
              </a:buClr>
              <a:buFont typeface="Arial" panose="020B0604020202020204" pitchFamily="34" charset="0"/>
              <a:buChar char="–"/>
              <a:defRPr/>
            </a:pPr>
            <a:r>
              <a:rPr lang="en-US" sz="2400" dirty="0">
                <a:solidFill>
                  <a:srgbClr val="098DB4"/>
                </a:solidFill>
              </a:rPr>
              <a:t>Enter depths as positive Z-values for your polylines.</a:t>
            </a:r>
          </a:p>
          <a:p>
            <a:pPr marL="800100" lvl="1" indent="-342900" fontAlgn="auto">
              <a:spcBef>
                <a:spcPts val="0"/>
              </a:spcBef>
              <a:spcAft>
                <a:spcPts val="0"/>
              </a:spcAft>
              <a:buClr>
                <a:schemeClr val="tx1">
                  <a:lumMod val="65000"/>
                  <a:lumOff val="35000"/>
                </a:schemeClr>
              </a:buClr>
              <a:buFont typeface="Arial" panose="020B0604020202020204" pitchFamily="34" charset="0"/>
              <a:buChar char="–"/>
              <a:defRPr/>
            </a:pPr>
            <a:r>
              <a:rPr lang="en-US" sz="2400" dirty="0">
                <a:solidFill>
                  <a:srgbClr val="098DB4"/>
                </a:solidFill>
              </a:rPr>
              <a:t>Planned lines must intersect all channel limits!</a:t>
            </a:r>
          </a:p>
          <a:p>
            <a:pPr marL="457200" lvl="1" indent="0" fontAlgn="auto">
              <a:spcBef>
                <a:spcPts val="0"/>
              </a:spcBef>
              <a:spcAft>
                <a:spcPts val="0"/>
              </a:spcAft>
              <a:buClr>
                <a:schemeClr val="tx1">
                  <a:lumMod val="65000"/>
                  <a:lumOff val="35000"/>
                </a:schemeClr>
              </a:buClr>
              <a:buNone/>
              <a:defRPr/>
            </a:pPr>
            <a:endParaRPr lang="en-US" dirty="0">
              <a:solidFill>
                <a:srgbClr val="098DB4"/>
              </a:solidFill>
            </a:endParaRPr>
          </a:p>
          <a:p>
            <a:pPr marL="381000" indent="-381000" fontAlgn="auto">
              <a:spcBef>
                <a:spcPts val="0"/>
              </a:spcBef>
              <a:spcAft>
                <a:spcPts val="0"/>
              </a:spcAft>
              <a:buClr>
                <a:schemeClr val="tx1">
                  <a:lumMod val="65000"/>
                  <a:lumOff val="35000"/>
                </a:schemeClr>
              </a:buClr>
              <a:buFont typeface="Arial" panose="020B0604020202020204" pitchFamily="34" charset="0"/>
              <a:buChar char="•"/>
              <a:defRPr/>
            </a:pP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The computer calculates the intersection for each point of the channel template.</a:t>
            </a:r>
          </a:p>
        </p:txBody>
      </p:sp>
      <p:sp>
        <p:nvSpPr>
          <p:cNvPr id="35845" name="Line 4"/>
          <p:cNvSpPr>
            <a:spLocks noChangeShapeType="1"/>
          </p:cNvSpPr>
          <p:nvPr/>
        </p:nvSpPr>
        <p:spPr bwMode="auto">
          <a:xfrm>
            <a:off x="6172200" y="1828800"/>
            <a:ext cx="32004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846" name="Line 5"/>
          <p:cNvSpPr>
            <a:spLocks noChangeShapeType="1"/>
          </p:cNvSpPr>
          <p:nvPr/>
        </p:nvSpPr>
        <p:spPr bwMode="auto">
          <a:xfrm>
            <a:off x="6172200" y="2133600"/>
            <a:ext cx="32004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847" name="Line 6"/>
          <p:cNvSpPr>
            <a:spLocks noChangeShapeType="1"/>
          </p:cNvSpPr>
          <p:nvPr/>
        </p:nvSpPr>
        <p:spPr bwMode="auto">
          <a:xfrm>
            <a:off x="6172200" y="2971800"/>
            <a:ext cx="3200400" cy="0"/>
          </a:xfrm>
          <a:prstGeom prst="line">
            <a:avLst/>
          </a:prstGeom>
          <a:noFill/>
          <a:ln w="28575">
            <a:solidFill>
              <a:schemeClr val="tx1"/>
            </a:solidFill>
            <a:prstDash val="lgDash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848" name="Line 7"/>
          <p:cNvSpPr>
            <a:spLocks noChangeShapeType="1"/>
          </p:cNvSpPr>
          <p:nvPr/>
        </p:nvSpPr>
        <p:spPr bwMode="auto">
          <a:xfrm>
            <a:off x="6172200" y="3962400"/>
            <a:ext cx="31242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849" name="Line 8"/>
          <p:cNvSpPr>
            <a:spLocks noChangeShapeType="1"/>
          </p:cNvSpPr>
          <p:nvPr/>
        </p:nvSpPr>
        <p:spPr bwMode="auto">
          <a:xfrm>
            <a:off x="6172200" y="4267200"/>
            <a:ext cx="31242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850" name="Text Box 9"/>
          <p:cNvSpPr txBox="1">
            <a:spLocks noChangeArrowheads="1"/>
          </p:cNvSpPr>
          <p:nvPr/>
        </p:nvSpPr>
        <p:spPr bwMode="auto">
          <a:xfrm>
            <a:off x="9448800" y="1676400"/>
            <a:ext cx="1469136" cy="6309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1400" b="1" dirty="0">
                <a:latin typeface="Arial" panose="020B0604020202020204" pitchFamily="34" charset="0"/>
              </a:rPr>
              <a:t>Left TOB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en-US" sz="1400" b="1" dirty="0">
                <a:latin typeface="Arial" panose="020B0604020202020204" pitchFamily="34" charset="0"/>
              </a:rPr>
              <a:t>Left Toe</a:t>
            </a:r>
          </a:p>
        </p:txBody>
      </p:sp>
      <p:sp>
        <p:nvSpPr>
          <p:cNvPr id="35851" name="Text Box 10"/>
          <p:cNvSpPr txBox="1">
            <a:spLocks noChangeArrowheads="1"/>
          </p:cNvSpPr>
          <p:nvPr/>
        </p:nvSpPr>
        <p:spPr bwMode="auto">
          <a:xfrm>
            <a:off x="9448800" y="3733800"/>
            <a:ext cx="1219200" cy="630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1400" b="1">
                <a:latin typeface="Arial" panose="020B0604020202020204" pitchFamily="34" charset="0"/>
              </a:rPr>
              <a:t>Right Toe 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en-US" sz="1400" b="1">
                <a:latin typeface="Arial" panose="020B0604020202020204" pitchFamily="34" charset="0"/>
              </a:rPr>
              <a:t>Right TOB</a:t>
            </a:r>
          </a:p>
        </p:txBody>
      </p:sp>
      <p:sp>
        <p:nvSpPr>
          <p:cNvPr id="35852" name="Text Box 11"/>
          <p:cNvSpPr txBox="1">
            <a:spLocks noChangeArrowheads="1"/>
          </p:cNvSpPr>
          <p:nvPr/>
        </p:nvSpPr>
        <p:spPr bwMode="auto">
          <a:xfrm>
            <a:off x="9448800" y="2819400"/>
            <a:ext cx="12192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1400" b="1">
                <a:latin typeface="Arial" panose="020B0604020202020204" pitchFamily="34" charset="0"/>
              </a:rPr>
              <a:t>Centerline</a:t>
            </a:r>
          </a:p>
        </p:txBody>
      </p:sp>
      <p:sp>
        <p:nvSpPr>
          <p:cNvPr id="35853" name="Line 12"/>
          <p:cNvSpPr>
            <a:spLocks noChangeShapeType="1"/>
          </p:cNvSpPr>
          <p:nvPr/>
        </p:nvSpPr>
        <p:spPr bwMode="auto">
          <a:xfrm>
            <a:off x="7467600" y="1600200"/>
            <a:ext cx="0" cy="3048000"/>
          </a:xfrm>
          <a:prstGeom prst="line">
            <a:avLst/>
          </a:prstGeom>
          <a:noFill/>
          <a:ln w="38100">
            <a:solidFill>
              <a:srgbClr val="098DB4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854" name="Text Box 13"/>
          <p:cNvSpPr txBox="1">
            <a:spLocks noChangeArrowheads="1"/>
          </p:cNvSpPr>
          <p:nvPr/>
        </p:nvSpPr>
        <p:spPr bwMode="auto">
          <a:xfrm>
            <a:off x="7620000" y="1371600"/>
            <a:ext cx="1828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1400">
                <a:solidFill>
                  <a:srgbClr val="098DB4"/>
                </a:solidFill>
                <a:latin typeface="Arial" panose="020B0604020202020204" pitchFamily="34" charset="0"/>
              </a:rPr>
              <a:t>Planned Line</a:t>
            </a:r>
          </a:p>
        </p:txBody>
      </p:sp>
      <p:sp>
        <p:nvSpPr>
          <p:cNvPr id="35855" name="Oval 14"/>
          <p:cNvSpPr>
            <a:spLocks noChangeArrowheads="1"/>
          </p:cNvSpPr>
          <p:nvPr/>
        </p:nvSpPr>
        <p:spPr bwMode="auto">
          <a:xfrm>
            <a:off x="7391400" y="1752600"/>
            <a:ext cx="152400" cy="1524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35856" name="Oval 15"/>
          <p:cNvSpPr>
            <a:spLocks noChangeArrowheads="1"/>
          </p:cNvSpPr>
          <p:nvPr/>
        </p:nvSpPr>
        <p:spPr bwMode="auto">
          <a:xfrm>
            <a:off x="7391400" y="2057400"/>
            <a:ext cx="152400" cy="1524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35857" name="Oval 16"/>
          <p:cNvSpPr>
            <a:spLocks noChangeArrowheads="1"/>
          </p:cNvSpPr>
          <p:nvPr/>
        </p:nvSpPr>
        <p:spPr bwMode="auto">
          <a:xfrm>
            <a:off x="7391400" y="2895600"/>
            <a:ext cx="152400" cy="1524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35858" name="Oval 17"/>
          <p:cNvSpPr>
            <a:spLocks noChangeArrowheads="1"/>
          </p:cNvSpPr>
          <p:nvPr/>
        </p:nvSpPr>
        <p:spPr bwMode="auto">
          <a:xfrm>
            <a:off x="7391400" y="3886200"/>
            <a:ext cx="152400" cy="1524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35859" name="Oval 18"/>
          <p:cNvSpPr>
            <a:spLocks noChangeArrowheads="1"/>
          </p:cNvSpPr>
          <p:nvPr/>
        </p:nvSpPr>
        <p:spPr bwMode="auto">
          <a:xfrm>
            <a:off x="7391400" y="4191000"/>
            <a:ext cx="152400" cy="1524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35860" name="Text Box 19"/>
          <p:cNvSpPr txBox="1">
            <a:spLocks noChangeArrowheads="1"/>
          </p:cNvSpPr>
          <p:nvPr/>
        </p:nvSpPr>
        <p:spPr bwMode="auto">
          <a:xfrm>
            <a:off x="7467600" y="1524000"/>
            <a:ext cx="2286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1400">
                <a:solidFill>
                  <a:srgbClr val="098DB4"/>
                </a:solidFill>
                <a:latin typeface="Arial" panose="020B0604020202020204" pitchFamily="34" charset="0"/>
              </a:rPr>
              <a:t>1</a:t>
            </a:r>
          </a:p>
        </p:txBody>
      </p:sp>
      <p:sp>
        <p:nvSpPr>
          <p:cNvPr id="35861" name="Text Box 20"/>
          <p:cNvSpPr txBox="1">
            <a:spLocks noChangeArrowheads="1"/>
          </p:cNvSpPr>
          <p:nvPr/>
        </p:nvSpPr>
        <p:spPr bwMode="auto">
          <a:xfrm>
            <a:off x="7467600" y="1828800"/>
            <a:ext cx="2286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1400">
                <a:solidFill>
                  <a:srgbClr val="098DB4"/>
                </a:solidFill>
                <a:latin typeface="Arial" panose="020B0604020202020204" pitchFamily="34" charset="0"/>
              </a:rPr>
              <a:t>2</a:t>
            </a:r>
          </a:p>
        </p:txBody>
      </p:sp>
      <p:sp>
        <p:nvSpPr>
          <p:cNvPr id="35862" name="Text Box 21"/>
          <p:cNvSpPr txBox="1">
            <a:spLocks noChangeArrowheads="1"/>
          </p:cNvSpPr>
          <p:nvPr/>
        </p:nvSpPr>
        <p:spPr bwMode="auto">
          <a:xfrm>
            <a:off x="7924800" y="5486400"/>
            <a:ext cx="2286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1400" b="1">
                <a:solidFill>
                  <a:srgbClr val="098DB4"/>
                </a:solidFill>
                <a:latin typeface="Arial" panose="020B0604020202020204" pitchFamily="34" charset="0"/>
              </a:rPr>
              <a:t>3</a:t>
            </a:r>
          </a:p>
        </p:txBody>
      </p:sp>
      <p:sp>
        <p:nvSpPr>
          <p:cNvPr id="35863" name="Text Box 22"/>
          <p:cNvSpPr txBox="1">
            <a:spLocks noChangeArrowheads="1"/>
          </p:cNvSpPr>
          <p:nvPr/>
        </p:nvSpPr>
        <p:spPr bwMode="auto">
          <a:xfrm>
            <a:off x="7467600" y="3581400"/>
            <a:ext cx="2286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1400">
                <a:solidFill>
                  <a:srgbClr val="098DB4"/>
                </a:solidFill>
                <a:latin typeface="Arial" panose="020B0604020202020204" pitchFamily="34" charset="0"/>
              </a:rPr>
              <a:t>4</a:t>
            </a:r>
          </a:p>
        </p:txBody>
      </p:sp>
      <p:sp>
        <p:nvSpPr>
          <p:cNvPr id="35864" name="Text Box 23"/>
          <p:cNvSpPr txBox="1">
            <a:spLocks noChangeArrowheads="1"/>
          </p:cNvSpPr>
          <p:nvPr/>
        </p:nvSpPr>
        <p:spPr bwMode="auto">
          <a:xfrm>
            <a:off x="7467600" y="4038600"/>
            <a:ext cx="2286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1400">
                <a:solidFill>
                  <a:srgbClr val="098DB4"/>
                </a:solidFill>
                <a:latin typeface="Arial" panose="020B0604020202020204" pitchFamily="34" charset="0"/>
              </a:rPr>
              <a:t>5</a:t>
            </a:r>
          </a:p>
        </p:txBody>
      </p:sp>
      <p:sp>
        <p:nvSpPr>
          <p:cNvPr id="35865" name="Line 24"/>
          <p:cNvSpPr>
            <a:spLocks noChangeShapeType="1"/>
          </p:cNvSpPr>
          <p:nvPr/>
        </p:nvSpPr>
        <p:spPr bwMode="auto">
          <a:xfrm>
            <a:off x="6096000" y="5029200"/>
            <a:ext cx="762000" cy="838200"/>
          </a:xfrm>
          <a:prstGeom prst="line">
            <a:avLst/>
          </a:prstGeom>
          <a:noFill/>
          <a:ln w="28575">
            <a:solidFill>
              <a:srgbClr val="098DB4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866" name="Line 25"/>
          <p:cNvSpPr>
            <a:spLocks noChangeShapeType="1"/>
          </p:cNvSpPr>
          <p:nvPr/>
        </p:nvSpPr>
        <p:spPr bwMode="auto">
          <a:xfrm>
            <a:off x="6858000" y="5867400"/>
            <a:ext cx="2438400" cy="0"/>
          </a:xfrm>
          <a:prstGeom prst="line">
            <a:avLst/>
          </a:prstGeom>
          <a:noFill/>
          <a:ln w="28575">
            <a:solidFill>
              <a:srgbClr val="098DB4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867" name="Line 26"/>
          <p:cNvSpPr>
            <a:spLocks noChangeShapeType="1"/>
          </p:cNvSpPr>
          <p:nvPr/>
        </p:nvSpPr>
        <p:spPr bwMode="auto">
          <a:xfrm flipV="1">
            <a:off x="9296400" y="5029200"/>
            <a:ext cx="685800" cy="838200"/>
          </a:xfrm>
          <a:prstGeom prst="line">
            <a:avLst/>
          </a:prstGeom>
          <a:noFill/>
          <a:ln w="28575">
            <a:solidFill>
              <a:srgbClr val="098DB4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868" name="Oval 27"/>
          <p:cNvSpPr>
            <a:spLocks noChangeArrowheads="1"/>
          </p:cNvSpPr>
          <p:nvPr/>
        </p:nvSpPr>
        <p:spPr bwMode="auto">
          <a:xfrm>
            <a:off x="6019800" y="4953000"/>
            <a:ext cx="152400" cy="1524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35869" name="Oval 28"/>
          <p:cNvSpPr>
            <a:spLocks noChangeArrowheads="1"/>
          </p:cNvSpPr>
          <p:nvPr/>
        </p:nvSpPr>
        <p:spPr bwMode="auto">
          <a:xfrm>
            <a:off x="6781800" y="5791200"/>
            <a:ext cx="152400" cy="1524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35870" name="Oval 29"/>
          <p:cNvSpPr>
            <a:spLocks noChangeArrowheads="1"/>
          </p:cNvSpPr>
          <p:nvPr/>
        </p:nvSpPr>
        <p:spPr bwMode="auto">
          <a:xfrm>
            <a:off x="8001000" y="5791200"/>
            <a:ext cx="152400" cy="1524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35871" name="Oval 30"/>
          <p:cNvSpPr>
            <a:spLocks noChangeArrowheads="1"/>
          </p:cNvSpPr>
          <p:nvPr/>
        </p:nvSpPr>
        <p:spPr bwMode="auto">
          <a:xfrm>
            <a:off x="9220200" y="5791200"/>
            <a:ext cx="152400" cy="1524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35872" name="Oval 31"/>
          <p:cNvSpPr>
            <a:spLocks noChangeArrowheads="1"/>
          </p:cNvSpPr>
          <p:nvPr/>
        </p:nvSpPr>
        <p:spPr bwMode="auto">
          <a:xfrm>
            <a:off x="9906000" y="4953000"/>
            <a:ext cx="152400" cy="1524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35873" name="Text Box 32"/>
          <p:cNvSpPr txBox="1">
            <a:spLocks noChangeArrowheads="1"/>
          </p:cNvSpPr>
          <p:nvPr/>
        </p:nvSpPr>
        <p:spPr bwMode="auto">
          <a:xfrm>
            <a:off x="5943600" y="4648200"/>
            <a:ext cx="2286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1400" b="1">
                <a:solidFill>
                  <a:srgbClr val="098DB4"/>
                </a:solidFill>
                <a:latin typeface="Arial" panose="020B0604020202020204" pitchFamily="34" charset="0"/>
              </a:rPr>
              <a:t>1</a:t>
            </a:r>
          </a:p>
        </p:txBody>
      </p:sp>
      <p:sp>
        <p:nvSpPr>
          <p:cNvPr id="35874" name="Text Box 33"/>
          <p:cNvSpPr txBox="1">
            <a:spLocks noChangeArrowheads="1"/>
          </p:cNvSpPr>
          <p:nvPr/>
        </p:nvSpPr>
        <p:spPr bwMode="auto">
          <a:xfrm>
            <a:off x="6781800" y="5410200"/>
            <a:ext cx="2286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1400" b="1">
                <a:solidFill>
                  <a:srgbClr val="098DB4"/>
                </a:solidFill>
                <a:latin typeface="Arial" panose="020B0604020202020204" pitchFamily="34" charset="0"/>
              </a:rPr>
              <a:t>2</a:t>
            </a:r>
          </a:p>
        </p:txBody>
      </p:sp>
      <p:sp>
        <p:nvSpPr>
          <p:cNvPr id="35875" name="Text Box 34"/>
          <p:cNvSpPr txBox="1">
            <a:spLocks noChangeArrowheads="1"/>
          </p:cNvSpPr>
          <p:nvPr/>
        </p:nvSpPr>
        <p:spPr bwMode="auto">
          <a:xfrm>
            <a:off x="9144000" y="5486400"/>
            <a:ext cx="2286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1400" b="1">
                <a:solidFill>
                  <a:srgbClr val="098DB4"/>
                </a:solidFill>
                <a:latin typeface="Arial" panose="020B0604020202020204" pitchFamily="34" charset="0"/>
              </a:rPr>
              <a:t>4</a:t>
            </a:r>
          </a:p>
        </p:txBody>
      </p:sp>
      <p:sp>
        <p:nvSpPr>
          <p:cNvPr id="35876" name="Text Box 35"/>
          <p:cNvSpPr txBox="1">
            <a:spLocks noChangeArrowheads="1"/>
          </p:cNvSpPr>
          <p:nvPr/>
        </p:nvSpPr>
        <p:spPr bwMode="auto">
          <a:xfrm>
            <a:off x="9829800" y="4648200"/>
            <a:ext cx="2286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1400" b="1">
                <a:solidFill>
                  <a:srgbClr val="098DB4"/>
                </a:solidFill>
                <a:latin typeface="Arial" panose="020B0604020202020204" pitchFamily="34" charset="0"/>
              </a:rPr>
              <a:t>5</a:t>
            </a:r>
          </a:p>
        </p:txBody>
      </p:sp>
      <p:sp>
        <p:nvSpPr>
          <p:cNvPr id="35877" name="Rectangle 38"/>
          <p:cNvSpPr>
            <a:spLocks noChangeArrowheads="1"/>
          </p:cNvSpPr>
          <p:nvPr/>
        </p:nvSpPr>
        <p:spPr bwMode="auto">
          <a:xfrm>
            <a:off x="7467601" y="2667001"/>
            <a:ext cx="284163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1400">
                <a:solidFill>
                  <a:srgbClr val="098DB4"/>
                </a:solidFill>
                <a:latin typeface="Arial" panose="020B0604020202020204" pitchFamily="34" charset="0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709441331"/>
      </p:ext>
    </p:extLst>
  </p:cSld>
  <p:clrMapOvr>
    <a:masterClrMapping/>
  </p:clrMapOvr>
  <p:transition spd="slow"/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9DB439BC-D528-40EE-82E5-3964063970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3-D Example</a:t>
            </a:r>
          </a:p>
        </p:txBody>
      </p:sp>
      <p:pic>
        <p:nvPicPr>
          <p:cNvPr id="2" name="2017 Line Editor 3D DXF to LNW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rcRect/>
          <a:stretch>
            <a:fillRect/>
          </a:stretch>
        </p:blipFill>
        <p:spPr bwMode="auto">
          <a:xfrm>
            <a:off x="1981200" y="1244600"/>
            <a:ext cx="8229600" cy="4368800"/>
          </a:xfrm>
          <a:prstGeom prst="rect">
            <a:avLst/>
          </a:prstGeom>
          <a:noFill/>
          <a:ln w="38100">
            <a:solidFill>
              <a:srgbClr val="FF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34330585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495378-F961-4011-8AAC-A6143483E9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Capturing Images in Google Earth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FA4EF4C-83B7-4760-814C-B56C11FEFE07}"/>
              </a:ext>
            </a:extLst>
          </p:cNvPr>
          <p:cNvSpPr>
            <a:spLocks noGrp="1"/>
          </p:cNvSpPr>
          <p:nvPr>
            <p:ph type="body" sz="half" idx="4294967295"/>
          </p:nvPr>
        </p:nvSpPr>
        <p:spPr>
          <a:xfrm>
            <a:off x="5481055" y="863925"/>
            <a:ext cx="5920953" cy="4206875"/>
          </a:xfrm>
          <a:prstGeom prst="rect">
            <a:avLst/>
          </a:prstGeom>
        </p:spPr>
        <p:txBody>
          <a:bodyPr rtlCol="0">
            <a:normAutofit fontScale="92500"/>
          </a:bodyPr>
          <a:lstStyle/>
          <a:p>
            <a:pPr fontAlgn="auto">
              <a:spcBef>
                <a:spcPts val="0"/>
              </a:spcBef>
              <a:buClr>
                <a:srgbClr val="080808"/>
              </a:buClr>
              <a:defRPr/>
            </a:pP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Mark 2 targets (opposite corners) and write down the latitude-longitude (WGS-84), </a:t>
            </a:r>
            <a:r>
              <a:rPr lang="en-US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or</a:t>
            </a: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, copy and paste the </a:t>
            </a:r>
            <a:r>
              <a:rPr lang="en-US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Lat</a:t>
            </a: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/Long in the Name of the </a:t>
            </a:r>
            <a:r>
              <a:rPr lang="en-US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Placemark</a:t>
            </a: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.</a:t>
            </a:r>
          </a:p>
          <a:p>
            <a:pPr fontAlgn="auto">
              <a:spcBef>
                <a:spcPts val="0"/>
              </a:spcBef>
              <a:buClr>
                <a:srgbClr val="080808"/>
              </a:buClr>
              <a:defRPr/>
            </a:pPr>
            <a:endParaRPr lang="en-US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fontAlgn="auto">
              <a:spcBef>
                <a:spcPts val="0"/>
              </a:spcBef>
              <a:buClr>
                <a:srgbClr val="080808"/>
              </a:buClr>
              <a:defRPr/>
            </a:pP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It’s recommended to use the “Circle” </a:t>
            </a:r>
            <a:r>
              <a:rPr lang="en-US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Placemark</a:t>
            </a: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shown in the capture.</a:t>
            </a:r>
          </a:p>
          <a:p>
            <a:pPr fontAlgn="auto">
              <a:spcBef>
                <a:spcPts val="0"/>
              </a:spcBef>
              <a:buClr>
                <a:srgbClr val="080808"/>
              </a:buClr>
              <a:defRPr/>
            </a:pP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  <a:p>
            <a:pPr fontAlgn="auto">
              <a:spcBef>
                <a:spcPts val="0"/>
              </a:spcBef>
              <a:buClr>
                <a:srgbClr val="080808"/>
              </a:buClr>
              <a:defRPr/>
            </a:pP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Click File – Save – Save Image.</a:t>
            </a:r>
          </a:p>
          <a:p>
            <a:pPr fontAlgn="auto">
              <a:spcBef>
                <a:spcPts val="0"/>
              </a:spcBef>
              <a:buClr>
                <a:srgbClr val="080808"/>
              </a:buClr>
              <a:defRPr/>
            </a:pP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 </a:t>
            </a:r>
          </a:p>
          <a:p>
            <a:pPr fontAlgn="auto">
              <a:spcBef>
                <a:spcPts val="0"/>
              </a:spcBef>
              <a:buClr>
                <a:srgbClr val="080808"/>
              </a:buClr>
              <a:defRPr/>
            </a:pP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Launch the IMAGE GEO-REFERENCE program from the Editors list.</a:t>
            </a:r>
          </a:p>
        </p:txBody>
      </p:sp>
      <p:sp>
        <p:nvSpPr>
          <p:cNvPr id="36868" name="TextBox 11"/>
          <p:cNvSpPr txBox="1">
            <a:spLocks noChangeArrowheads="1"/>
          </p:cNvSpPr>
          <p:nvPr/>
        </p:nvSpPr>
        <p:spPr bwMode="auto">
          <a:xfrm>
            <a:off x="2757779" y="5392273"/>
            <a:ext cx="7265988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altLang="en-US" sz="16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Note:  Captured images are Spherical Mercator projection.  There will be some distortion when the image is referenced using targets in the user’s projection.</a:t>
            </a:r>
          </a:p>
        </p:txBody>
      </p:sp>
      <p:pic>
        <p:nvPicPr>
          <p:cNvPr id="36869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78" y="863925"/>
            <a:ext cx="4381500" cy="435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12195250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6E89D8-5381-4055-8B02-D447289D68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Image </a:t>
            </a:r>
            <a:r>
              <a:rPr lang="en-US" dirty="0" err="1"/>
              <a:t>Georeference</a:t>
            </a:r>
            <a:r>
              <a:rPr lang="en-US" dirty="0"/>
              <a:t> - Information Panel</a:t>
            </a:r>
          </a:p>
        </p:txBody>
      </p:sp>
      <p:sp>
        <p:nvSpPr>
          <p:cNvPr id="37891" name="Text Box 1028"/>
          <p:cNvSpPr txBox="1">
            <a:spLocks noChangeArrowheads="1"/>
          </p:cNvSpPr>
          <p:nvPr/>
        </p:nvSpPr>
        <p:spPr bwMode="auto">
          <a:xfrm>
            <a:off x="4527548" y="5022592"/>
            <a:ext cx="4559300" cy="644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5000" rIns="90000" bIns="45000">
            <a:spAutoFit/>
          </a:bodyPr>
          <a:lstStyle>
            <a:lvl1pPr defTabSz="457200">
              <a:spcAft>
                <a:spcPts val="600"/>
              </a:spcAft>
              <a:buClr>
                <a:schemeClr val="bg2"/>
              </a:buClr>
              <a:buFont typeface="Arial" pitchFamily="34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defTabSz="457200">
              <a:spcAft>
                <a:spcPts val="400"/>
              </a:spcAft>
              <a:buClr>
                <a:schemeClr val="tx1"/>
              </a:buClr>
              <a:buSzPct val="100000"/>
              <a:buFont typeface="Arial" pitchFamily="34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defTabSz="457200">
              <a:spcAft>
                <a:spcPts val="400"/>
              </a:spcAft>
              <a:buFont typeface="Lucida Grande"/>
              <a:buChar char="-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defTabSz="457200">
              <a:spcAft>
                <a:spcPts val="400"/>
              </a:spcAft>
              <a:buFont typeface="Arial" pitchFamily="34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defTabSz="457200">
              <a:spcAft>
                <a:spcPts val="400"/>
              </a:spcAft>
              <a:buFont typeface="Lucida Grande"/>
              <a:buChar char="-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ts val="400"/>
              </a:spcAft>
              <a:buFont typeface="Lucida Grande"/>
              <a:buChar char="-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ts val="400"/>
              </a:spcAft>
              <a:buFont typeface="Lucida Grande"/>
              <a:buChar char="-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ts val="400"/>
              </a:spcAft>
              <a:buFont typeface="Lucida Grande"/>
              <a:buChar char="-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ts val="400"/>
              </a:spcAft>
              <a:buFont typeface="Lucida Grande"/>
              <a:buChar char="-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Aft>
                <a:spcPct val="0"/>
              </a:spcAft>
              <a:buClr>
                <a:srgbClr val="000000"/>
              </a:buClr>
              <a:buFont typeface="Times New Roman" pitchFamily="18" charset="0"/>
              <a:buNone/>
            </a:pPr>
            <a:r>
              <a:rPr lang="en-US" altLang="en-US" sz="1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Visual display of referenced image on HYPACK screen</a:t>
            </a:r>
          </a:p>
        </p:txBody>
      </p:sp>
      <p:sp>
        <p:nvSpPr>
          <p:cNvPr id="37892" name="Text Box 1029"/>
          <p:cNvSpPr txBox="1">
            <a:spLocks noChangeArrowheads="1"/>
          </p:cNvSpPr>
          <p:nvPr/>
        </p:nvSpPr>
        <p:spPr bwMode="auto">
          <a:xfrm>
            <a:off x="4527548" y="888741"/>
            <a:ext cx="4183062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0000" tIns="45000" rIns="90000" bIns="45000">
            <a:spAutoFit/>
          </a:bodyPr>
          <a:lstStyle>
            <a:lvl1pPr defTabSz="457200">
              <a:spcAft>
                <a:spcPts val="600"/>
              </a:spcAft>
              <a:buClr>
                <a:schemeClr val="bg2"/>
              </a:buClr>
              <a:buFont typeface="Arial" pitchFamily="34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defTabSz="457200">
              <a:spcAft>
                <a:spcPts val="400"/>
              </a:spcAft>
              <a:buClr>
                <a:schemeClr val="tx1"/>
              </a:buClr>
              <a:buSzPct val="100000"/>
              <a:buFont typeface="Arial" pitchFamily="34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defTabSz="457200">
              <a:spcAft>
                <a:spcPts val="400"/>
              </a:spcAft>
              <a:buFont typeface="Lucida Grande"/>
              <a:buChar char="-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defTabSz="457200">
              <a:spcAft>
                <a:spcPts val="400"/>
              </a:spcAft>
              <a:buFont typeface="Arial" pitchFamily="34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defTabSz="457200">
              <a:spcAft>
                <a:spcPts val="400"/>
              </a:spcAft>
              <a:buFont typeface="Lucida Grande"/>
              <a:buChar char="-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ts val="400"/>
              </a:spcAft>
              <a:buFont typeface="Lucida Grande"/>
              <a:buChar char="-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ts val="400"/>
              </a:spcAft>
              <a:buFont typeface="Lucida Grande"/>
              <a:buChar char="-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ts val="400"/>
              </a:spcAft>
              <a:buFont typeface="Lucida Grande"/>
              <a:buChar char="-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ts val="400"/>
              </a:spcAft>
              <a:buFont typeface="Lucida Grande"/>
              <a:buChar char="-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Aft>
                <a:spcPct val="0"/>
              </a:spcAft>
              <a:buClr>
                <a:srgbClr val="000000"/>
              </a:buClr>
              <a:buFont typeface="Times New Roman" pitchFamily="18" charset="0"/>
              <a:buNone/>
            </a:pPr>
            <a:r>
              <a:rPr lang="en-US" altLang="en-US" sz="1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Name and dimensions of source image</a:t>
            </a:r>
          </a:p>
        </p:txBody>
      </p:sp>
      <p:sp>
        <p:nvSpPr>
          <p:cNvPr id="37893" name="Text Box 1030"/>
          <p:cNvSpPr txBox="1">
            <a:spLocks noChangeArrowheads="1"/>
          </p:cNvSpPr>
          <p:nvPr/>
        </p:nvSpPr>
        <p:spPr bwMode="auto">
          <a:xfrm>
            <a:off x="4532310" y="1771392"/>
            <a:ext cx="4478338" cy="644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5000" rIns="90000" bIns="45000">
            <a:spAutoFit/>
          </a:bodyPr>
          <a:lstStyle>
            <a:lvl1pPr defTabSz="457200">
              <a:spcAft>
                <a:spcPts val="600"/>
              </a:spcAft>
              <a:buClr>
                <a:schemeClr val="bg2"/>
              </a:buClr>
              <a:buFont typeface="Arial" pitchFamily="34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defTabSz="457200">
              <a:spcAft>
                <a:spcPts val="400"/>
              </a:spcAft>
              <a:buClr>
                <a:schemeClr val="tx1"/>
              </a:buClr>
              <a:buSzPct val="100000"/>
              <a:buFont typeface="Arial" pitchFamily="34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defTabSz="457200">
              <a:spcAft>
                <a:spcPts val="400"/>
              </a:spcAft>
              <a:buFont typeface="Lucida Grande"/>
              <a:buChar char="-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defTabSz="457200">
              <a:spcAft>
                <a:spcPts val="400"/>
              </a:spcAft>
              <a:buFont typeface="Arial" pitchFamily="34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defTabSz="457200">
              <a:spcAft>
                <a:spcPts val="400"/>
              </a:spcAft>
              <a:buFont typeface="Lucida Grande"/>
              <a:buChar char="-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ts val="400"/>
              </a:spcAft>
              <a:buFont typeface="Lucida Grande"/>
              <a:buChar char="-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ts val="400"/>
              </a:spcAft>
              <a:buFont typeface="Lucida Grande"/>
              <a:buChar char="-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ts val="400"/>
              </a:spcAft>
              <a:buFont typeface="Lucida Grande"/>
              <a:buChar char="-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ts val="400"/>
              </a:spcAft>
              <a:buFont typeface="Lucida Grande"/>
              <a:buChar char="-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Aft>
                <a:spcPct val="0"/>
              </a:spcAft>
              <a:buClr>
                <a:srgbClr val="000000"/>
              </a:buClr>
              <a:buFont typeface="Times New Roman" pitchFamily="18" charset="0"/>
              <a:buNone/>
            </a:pPr>
            <a:r>
              <a:rPr lang="en-US" altLang="en-US" sz="1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The transformation matrix.  Can be edited manually.</a:t>
            </a:r>
          </a:p>
        </p:txBody>
      </p:sp>
      <p:sp>
        <p:nvSpPr>
          <p:cNvPr id="37894" name="Text Box 1031"/>
          <p:cNvSpPr txBox="1">
            <a:spLocks noChangeArrowheads="1"/>
          </p:cNvSpPr>
          <p:nvPr/>
        </p:nvSpPr>
        <p:spPr bwMode="auto">
          <a:xfrm>
            <a:off x="4506911" y="3719254"/>
            <a:ext cx="454977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5000" rIns="90000" bIns="45000">
            <a:spAutoFit/>
          </a:bodyPr>
          <a:lstStyle>
            <a:lvl1pPr defTabSz="457200">
              <a:spcAft>
                <a:spcPts val="600"/>
              </a:spcAft>
              <a:buClr>
                <a:schemeClr val="bg2"/>
              </a:buClr>
              <a:buFont typeface="Arial" pitchFamily="34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defTabSz="457200">
              <a:spcAft>
                <a:spcPts val="400"/>
              </a:spcAft>
              <a:buClr>
                <a:schemeClr val="tx1"/>
              </a:buClr>
              <a:buSzPct val="100000"/>
              <a:buFont typeface="Arial" pitchFamily="34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defTabSz="457200">
              <a:spcAft>
                <a:spcPts val="400"/>
              </a:spcAft>
              <a:buFont typeface="Lucida Grande"/>
              <a:buChar char="-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defTabSz="457200">
              <a:spcAft>
                <a:spcPts val="400"/>
              </a:spcAft>
              <a:buFont typeface="Arial" pitchFamily="34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defTabSz="457200">
              <a:spcAft>
                <a:spcPts val="400"/>
              </a:spcAft>
              <a:buFont typeface="Lucida Grande"/>
              <a:buChar char="-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ts val="400"/>
              </a:spcAft>
              <a:buFont typeface="Lucida Grande"/>
              <a:buChar char="-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ts val="400"/>
              </a:spcAft>
              <a:buFont typeface="Lucida Grande"/>
              <a:buChar char="-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ts val="400"/>
              </a:spcAft>
              <a:buFont typeface="Lucida Grande"/>
              <a:buChar char="-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ts val="400"/>
              </a:spcAft>
              <a:buFont typeface="Lucida Grande"/>
              <a:buChar char="-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Aft>
                <a:spcPct val="0"/>
              </a:spcAft>
              <a:buClr>
                <a:srgbClr val="000000"/>
              </a:buClr>
              <a:buFont typeface="Times New Roman" pitchFamily="18" charset="0"/>
              <a:buNone/>
            </a:pPr>
            <a:r>
              <a:rPr lang="en-US" altLang="en-US" sz="1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Generate the transformation matrix.</a:t>
            </a:r>
          </a:p>
        </p:txBody>
      </p:sp>
      <p:sp>
        <p:nvSpPr>
          <p:cNvPr id="8" name="Left Arrow 7">
            <a:extLst>
              <a:ext uri="{FF2B5EF4-FFF2-40B4-BE49-F238E27FC236}">
                <a16:creationId xmlns:a16="http://schemas.microsoft.com/office/drawing/2014/main" id="{1EE81BA6-6623-49EB-A757-CF0E0FD88BD3}"/>
              </a:ext>
            </a:extLst>
          </p:cNvPr>
          <p:cNvSpPr/>
          <p:nvPr/>
        </p:nvSpPr>
        <p:spPr>
          <a:xfrm>
            <a:off x="4059236" y="987166"/>
            <a:ext cx="422275" cy="266700"/>
          </a:xfrm>
          <a:prstGeom prst="leftArrow">
            <a:avLst/>
          </a:prstGeom>
          <a:solidFill>
            <a:srgbClr val="FF0000"/>
          </a:solidFill>
          <a:ln w="190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" name="Left Arrow 8">
            <a:extLst>
              <a:ext uri="{FF2B5EF4-FFF2-40B4-BE49-F238E27FC236}">
                <a16:creationId xmlns:a16="http://schemas.microsoft.com/office/drawing/2014/main" id="{2DC5AEFD-E17D-4C14-A282-9C24434681B9}"/>
              </a:ext>
            </a:extLst>
          </p:cNvPr>
          <p:cNvSpPr/>
          <p:nvPr/>
        </p:nvSpPr>
        <p:spPr>
          <a:xfrm>
            <a:off x="4071936" y="1814255"/>
            <a:ext cx="422275" cy="268287"/>
          </a:xfrm>
          <a:prstGeom prst="leftArrow">
            <a:avLst/>
          </a:prstGeom>
          <a:solidFill>
            <a:srgbClr val="FF0000"/>
          </a:solidFill>
          <a:ln w="190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0" name="Left Arrow 9">
            <a:extLst>
              <a:ext uri="{FF2B5EF4-FFF2-40B4-BE49-F238E27FC236}">
                <a16:creationId xmlns:a16="http://schemas.microsoft.com/office/drawing/2014/main" id="{B2DE3221-6854-4AF9-A0F4-F0D88676BF84}"/>
              </a:ext>
            </a:extLst>
          </p:cNvPr>
          <p:cNvSpPr/>
          <p:nvPr/>
        </p:nvSpPr>
        <p:spPr>
          <a:xfrm>
            <a:off x="4025899" y="3757354"/>
            <a:ext cx="422275" cy="266700"/>
          </a:xfrm>
          <a:prstGeom prst="leftArrow">
            <a:avLst/>
          </a:prstGeom>
          <a:solidFill>
            <a:srgbClr val="FF0000"/>
          </a:solidFill>
          <a:ln w="190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1" name="Left Arrow 10">
            <a:extLst>
              <a:ext uri="{FF2B5EF4-FFF2-40B4-BE49-F238E27FC236}">
                <a16:creationId xmlns:a16="http://schemas.microsoft.com/office/drawing/2014/main" id="{26114EEE-A22B-4254-8B31-F998E3210A03}"/>
              </a:ext>
            </a:extLst>
          </p:cNvPr>
          <p:cNvSpPr/>
          <p:nvPr/>
        </p:nvSpPr>
        <p:spPr>
          <a:xfrm>
            <a:off x="4043361" y="5078154"/>
            <a:ext cx="422275" cy="266700"/>
          </a:xfrm>
          <a:prstGeom prst="leftArrow">
            <a:avLst/>
          </a:prstGeom>
          <a:solidFill>
            <a:srgbClr val="FF0000"/>
          </a:solidFill>
          <a:ln w="190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4828" name="TextBox 11">
            <a:extLst>
              <a:ext uri="{FF2B5EF4-FFF2-40B4-BE49-F238E27FC236}">
                <a16:creationId xmlns:a16="http://schemas.microsoft.com/office/drawing/2014/main" id="{3D80E30E-9C5A-46B8-8871-C09DA088EC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11564" y="2653933"/>
            <a:ext cx="5083175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en-US" altLang="en-US" sz="16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If you are importing from Google Earth, then after doing the Transformation, the D and B values should be close to 0.  Otherwise, you have screwed up.</a:t>
            </a:r>
          </a:p>
        </p:txBody>
      </p:sp>
      <p:pic>
        <p:nvPicPr>
          <p:cNvPr id="37900" name="Picture 1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4036" y="617280"/>
            <a:ext cx="2047875" cy="5343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2363790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5501EA-1CEA-4A2D-B28F-471628B672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Flow Diagram For Image Geo-Reference </a:t>
            </a:r>
          </a:p>
        </p:txBody>
      </p:sp>
      <p:sp>
        <p:nvSpPr>
          <p:cNvPr id="5" name="Flowchart: Alternate Process 4">
            <a:extLst>
              <a:ext uri="{FF2B5EF4-FFF2-40B4-BE49-F238E27FC236}">
                <a16:creationId xmlns:a16="http://schemas.microsoft.com/office/drawing/2014/main" id="{7C485B53-FE30-4B28-A79B-7845911D7A50}"/>
              </a:ext>
            </a:extLst>
          </p:cNvPr>
          <p:cNvSpPr/>
          <p:nvPr/>
        </p:nvSpPr>
        <p:spPr>
          <a:xfrm>
            <a:off x="1722051" y="743533"/>
            <a:ext cx="2644775" cy="1638300"/>
          </a:xfrm>
          <a:prstGeom prst="flowChartAlternateProcess">
            <a:avLst/>
          </a:prstGeom>
          <a:solidFill>
            <a:srgbClr val="309FC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600" b="1" dirty="0"/>
              <a:t>Load an un-referenced JPG, BMP or TIF into the  IMAGE GEO-REFERENCE EDITOR</a:t>
            </a:r>
          </a:p>
        </p:txBody>
      </p:sp>
      <p:sp>
        <p:nvSpPr>
          <p:cNvPr id="6" name="Flowchart: Alternate Process 5">
            <a:extLst>
              <a:ext uri="{FF2B5EF4-FFF2-40B4-BE49-F238E27FC236}">
                <a16:creationId xmlns:a16="http://schemas.microsoft.com/office/drawing/2014/main" id="{AADF965E-7B80-4414-A652-1F5FF6343E57}"/>
              </a:ext>
            </a:extLst>
          </p:cNvPr>
          <p:cNvSpPr/>
          <p:nvPr/>
        </p:nvSpPr>
        <p:spPr>
          <a:xfrm>
            <a:off x="4933562" y="981658"/>
            <a:ext cx="1371600" cy="1162050"/>
          </a:xfrm>
          <a:prstGeom prst="flowChartAlternateProcess">
            <a:avLst/>
          </a:prstGeom>
          <a:solidFill>
            <a:srgbClr val="309FC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600" b="1" dirty="0"/>
              <a:t>Register two or more points</a:t>
            </a:r>
          </a:p>
        </p:txBody>
      </p:sp>
      <p:sp>
        <p:nvSpPr>
          <p:cNvPr id="7" name="Flowchart: Alternate Process 6">
            <a:extLst>
              <a:ext uri="{FF2B5EF4-FFF2-40B4-BE49-F238E27FC236}">
                <a16:creationId xmlns:a16="http://schemas.microsoft.com/office/drawing/2014/main" id="{33596C35-9723-4728-9D05-7607D429CD10}"/>
              </a:ext>
            </a:extLst>
          </p:cNvPr>
          <p:cNvSpPr/>
          <p:nvPr/>
        </p:nvSpPr>
        <p:spPr>
          <a:xfrm>
            <a:off x="6729026" y="981658"/>
            <a:ext cx="1609725" cy="1195388"/>
          </a:xfrm>
          <a:prstGeom prst="flowChartAlternateProcess">
            <a:avLst/>
          </a:prstGeom>
          <a:solidFill>
            <a:srgbClr val="309FC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600" b="1" dirty="0"/>
              <a:t>Determine the picture’s scale and orientation.</a:t>
            </a:r>
          </a:p>
        </p:txBody>
      </p:sp>
      <p:sp>
        <p:nvSpPr>
          <p:cNvPr id="8" name="Flowchart: Alternate Process 7">
            <a:extLst>
              <a:ext uri="{FF2B5EF4-FFF2-40B4-BE49-F238E27FC236}">
                <a16:creationId xmlns:a16="http://schemas.microsoft.com/office/drawing/2014/main" id="{4EFDD315-22D1-410F-BF66-F3B6CC585F03}"/>
              </a:ext>
            </a:extLst>
          </p:cNvPr>
          <p:cNvSpPr/>
          <p:nvPr/>
        </p:nvSpPr>
        <p:spPr>
          <a:xfrm>
            <a:off x="8753087" y="1003883"/>
            <a:ext cx="1371600" cy="1195388"/>
          </a:xfrm>
          <a:prstGeom prst="flowChartAlternateProcess">
            <a:avLst/>
          </a:prstGeom>
          <a:solidFill>
            <a:srgbClr val="309FC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600" b="1" dirty="0"/>
              <a:t>Save to a </a:t>
            </a:r>
            <a:r>
              <a:rPr lang="en-US" sz="1600" b="1" dirty="0" err="1"/>
              <a:t>GeoTIFF</a:t>
            </a:r>
            <a:r>
              <a:rPr lang="en-US" sz="1600" b="1" dirty="0"/>
              <a:t>.</a:t>
            </a: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8464ED58-22B1-417B-A42C-907C87144630}"/>
              </a:ext>
            </a:extLst>
          </p:cNvPr>
          <p:cNvCxnSpPr>
            <a:stCxn id="6" idx="3"/>
            <a:endCxn id="7" idx="1"/>
          </p:cNvCxnSpPr>
          <p:nvPr/>
        </p:nvCxnSpPr>
        <p:spPr>
          <a:xfrm>
            <a:off x="6305163" y="1562684"/>
            <a:ext cx="423863" cy="17463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2786418C-A009-4C2C-9CFB-ABFC986F59C0}"/>
              </a:ext>
            </a:extLst>
          </p:cNvPr>
          <p:cNvCxnSpPr>
            <a:stCxn id="5" idx="3"/>
            <a:endCxn id="6" idx="1"/>
          </p:cNvCxnSpPr>
          <p:nvPr/>
        </p:nvCxnSpPr>
        <p:spPr>
          <a:xfrm>
            <a:off x="4366826" y="1562683"/>
            <a:ext cx="566737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DD3FFA24-0C5D-4DCF-92E7-EE41ECB28531}"/>
              </a:ext>
            </a:extLst>
          </p:cNvPr>
          <p:cNvCxnSpPr>
            <a:stCxn id="7" idx="3"/>
            <a:endCxn id="8" idx="1"/>
          </p:cNvCxnSpPr>
          <p:nvPr/>
        </p:nvCxnSpPr>
        <p:spPr>
          <a:xfrm>
            <a:off x="8338751" y="1580147"/>
            <a:ext cx="414337" cy="22225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9946" name="Picture 1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4162" y="2562809"/>
            <a:ext cx="4191000" cy="3497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47" name="Picture 1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7000" y="3528802"/>
            <a:ext cx="2720975" cy="156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48" name="Picture 1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1488" y="2383421"/>
            <a:ext cx="1914525" cy="339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0195953"/>
      </p:ext>
    </p:extLst>
  </p:cSld>
  <p:clrMapOvr>
    <a:masterClrMapping/>
  </p:clrMapOvr>
  <p:transition spd="slow"/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itle 1"/>
          <p:cNvSpPr>
            <a:spLocks noGrp="1"/>
          </p:cNvSpPr>
          <p:nvPr>
            <p:ph type="title"/>
          </p:nvPr>
        </p:nvSpPr>
        <p:spPr>
          <a:extLst>
            <a:ext uri="{91240B29-F687-4F45-9708-019B960494DF}">
              <a14:hiddenLine xmlns:a14="http://schemas.microsoft.com/office/drawing/2010/main" w="571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altLang="en-US" sz="3600" b="1">
                <a:latin typeface="Arial" panose="020B0604020202020204" pitchFamily="34" charset="0"/>
                <a:cs typeface="Arial" panose="020B0604020202020204" pitchFamily="34" charset="0"/>
              </a:rPr>
              <a:t>Utility Programs</a:t>
            </a:r>
          </a:p>
        </p:txBody>
      </p:sp>
    </p:spTree>
    <p:extLst>
      <p:ext uri="{BB962C8B-B14F-4D97-AF65-F5344CB8AC3E}">
        <p14:creationId xmlns:p14="http://schemas.microsoft.com/office/powerpoint/2010/main" val="2489438931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F9F20C-3C23-42B1-8512-24FC96F7A3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Utility Programs</a:t>
            </a:r>
          </a:p>
        </p:txBody>
      </p:sp>
      <p:sp>
        <p:nvSpPr>
          <p:cNvPr id="12290" name="Content Placeholder 8"/>
          <p:cNvSpPr>
            <a:spLocks noGrp="1"/>
          </p:cNvSpPr>
          <p:nvPr>
            <p:ph idx="4294967295"/>
          </p:nvPr>
        </p:nvSpPr>
        <p:spPr>
          <a:xfrm>
            <a:off x="1374817" y="1029575"/>
            <a:ext cx="3554963" cy="5105400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tx1">
                  <a:lumMod val="75000"/>
                  <a:lumOff val="25000"/>
                </a:schemeClr>
              </a:buClr>
              <a:buFont typeface="Wingdings" pitchFamily="2" charset="2"/>
              <a:buChar char="§"/>
              <a:defRPr/>
            </a:pP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1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Calibration Programs</a:t>
            </a:r>
          </a:p>
          <a:p>
            <a:pPr marL="640080" lvl="1" indent="-137160" fontAlgn="auto">
              <a:spcBef>
                <a:spcPts val="0"/>
              </a:spcBef>
              <a:spcAft>
                <a:spcPts val="0"/>
              </a:spcAft>
              <a:buClr>
                <a:schemeClr val="tx1">
                  <a:lumMod val="75000"/>
                  <a:lumOff val="25000"/>
                </a:schemeClr>
              </a:buClr>
              <a:buFont typeface="Wingdings" pitchFamily="2" charset="2"/>
              <a:buChar char="§"/>
              <a:defRPr/>
            </a:pP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LATENCY TEST</a:t>
            </a:r>
          </a:p>
          <a:p>
            <a:pPr marL="640080" lvl="1" indent="-137160" fontAlgn="auto">
              <a:spcBef>
                <a:spcPts val="0"/>
              </a:spcBef>
              <a:spcAft>
                <a:spcPts val="0"/>
              </a:spcAft>
              <a:buClr>
                <a:schemeClr val="tx1">
                  <a:lumMod val="75000"/>
                  <a:lumOff val="25000"/>
                </a:schemeClr>
              </a:buClr>
              <a:buFont typeface="Wingdings" pitchFamily="2" charset="2"/>
              <a:buChar char="§"/>
              <a:defRPr/>
            </a:pP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ZDA TEST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tx1">
                  <a:lumMod val="75000"/>
                  <a:lumOff val="25000"/>
                </a:schemeClr>
              </a:buClr>
              <a:buFont typeface="Wingdings" pitchFamily="2" charset="2"/>
              <a:buChar char="§"/>
              <a:defRPr/>
            </a:pPr>
            <a:r>
              <a:rPr lang="en-US" sz="1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File Work Programs</a:t>
            </a:r>
          </a:p>
          <a:p>
            <a:pPr marL="640080" lvl="1" indent="-137160" fontAlgn="auto">
              <a:spcBef>
                <a:spcPts val="0"/>
              </a:spcBef>
              <a:spcAft>
                <a:spcPts val="0"/>
              </a:spcAft>
              <a:buClr>
                <a:schemeClr val="tx1">
                  <a:lumMod val="75000"/>
                  <a:lumOff val="25000"/>
                </a:schemeClr>
              </a:buClr>
              <a:buFont typeface="Wingdings" pitchFamily="2" charset="2"/>
              <a:buChar char="§"/>
              <a:defRPr/>
            </a:pP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CONTOUR EDITOR </a:t>
            </a:r>
          </a:p>
          <a:p>
            <a:pPr marL="640080" lvl="1" indent="-137160" fontAlgn="auto">
              <a:spcBef>
                <a:spcPts val="0"/>
              </a:spcBef>
              <a:spcAft>
                <a:spcPts val="0"/>
              </a:spcAft>
              <a:buClr>
                <a:schemeClr val="tx1">
                  <a:lumMod val="75000"/>
                  <a:lumOff val="25000"/>
                </a:schemeClr>
              </a:buClr>
              <a:buFont typeface="Wingdings" pitchFamily="2" charset="2"/>
              <a:buChar char="§"/>
              <a:defRPr/>
            </a:pP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DATA SPLITTER/JOINER</a:t>
            </a:r>
          </a:p>
          <a:p>
            <a:pPr marL="640080" lvl="1" indent="-137160" fontAlgn="auto">
              <a:spcBef>
                <a:spcPts val="0"/>
              </a:spcBef>
              <a:spcAft>
                <a:spcPts val="0"/>
              </a:spcAft>
              <a:buClr>
                <a:schemeClr val="tx1">
                  <a:lumMod val="75000"/>
                  <a:lumOff val="25000"/>
                </a:schemeClr>
              </a:buClr>
              <a:buFont typeface="Wingdings" pitchFamily="2" charset="2"/>
              <a:buChar char="§"/>
              <a:defRPr/>
            </a:pP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MANUAL ENTRY</a:t>
            </a:r>
          </a:p>
          <a:p>
            <a:pPr marL="640080" lvl="1" indent="-137160" fontAlgn="auto">
              <a:spcBef>
                <a:spcPts val="0"/>
              </a:spcBef>
              <a:spcAft>
                <a:spcPts val="0"/>
              </a:spcAft>
              <a:buClr>
                <a:schemeClr val="tx1">
                  <a:lumMod val="75000"/>
                  <a:lumOff val="25000"/>
                </a:schemeClr>
              </a:buClr>
              <a:buFont typeface="Wingdings" pitchFamily="2" charset="2"/>
              <a:buChar char="§"/>
              <a:defRPr/>
            </a:pP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MERGE XYZ</a:t>
            </a:r>
          </a:p>
          <a:p>
            <a:pPr marL="640080" lvl="1" indent="-137160" fontAlgn="auto">
              <a:spcBef>
                <a:spcPts val="0"/>
              </a:spcBef>
              <a:spcAft>
                <a:spcPts val="0"/>
              </a:spcAft>
              <a:buClr>
                <a:schemeClr val="tx1">
                  <a:lumMod val="75000"/>
                  <a:lumOff val="25000"/>
                </a:schemeClr>
              </a:buClr>
              <a:buFont typeface="Wingdings" pitchFamily="2" charset="2"/>
              <a:buChar char="§"/>
              <a:defRPr/>
            </a:pP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METADATA</a:t>
            </a:r>
          </a:p>
          <a:p>
            <a:pPr marL="640080" lvl="1" indent="-137160" fontAlgn="auto">
              <a:spcBef>
                <a:spcPts val="0"/>
              </a:spcBef>
              <a:spcAft>
                <a:spcPts val="0"/>
              </a:spcAft>
              <a:buClr>
                <a:schemeClr val="tx1">
                  <a:lumMod val="75000"/>
                  <a:lumOff val="25000"/>
                </a:schemeClr>
              </a:buClr>
              <a:buFont typeface="Wingdings" pitchFamily="2" charset="2"/>
              <a:buChar char="§"/>
              <a:defRPr/>
            </a:pP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PATHFINDER</a:t>
            </a:r>
          </a:p>
          <a:p>
            <a:pPr marL="640080" lvl="1" indent="-137160" fontAlgn="auto">
              <a:spcBef>
                <a:spcPts val="0"/>
              </a:spcBef>
              <a:spcAft>
                <a:spcPts val="0"/>
              </a:spcAft>
              <a:buClr>
                <a:schemeClr val="tx1">
                  <a:lumMod val="75000"/>
                  <a:lumOff val="25000"/>
                </a:schemeClr>
              </a:buClr>
              <a:buFont typeface="Wingdings" pitchFamily="2" charset="2"/>
              <a:buChar char="§"/>
              <a:defRPr/>
            </a:pP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SBET EDITOR</a:t>
            </a:r>
          </a:p>
          <a:p>
            <a:pPr marL="640080" lvl="1" indent="-137160" fontAlgn="auto">
              <a:spcBef>
                <a:spcPts val="0"/>
              </a:spcBef>
              <a:spcAft>
                <a:spcPts val="0"/>
              </a:spcAft>
              <a:buClr>
                <a:schemeClr val="tx1">
                  <a:lumMod val="75000"/>
                  <a:lumOff val="25000"/>
                </a:schemeClr>
              </a:buClr>
              <a:buFont typeface="Wingdings" pitchFamily="2" charset="2"/>
              <a:buChar char="§"/>
              <a:defRPr/>
            </a:pP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XYZ MANAGER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tx1">
                  <a:lumMod val="75000"/>
                  <a:lumOff val="25000"/>
                </a:schemeClr>
              </a:buClr>
              <a:buFont typeface="Wingdings" pitchFamily="2" charset="2"/>
              <a:buChar char="§"/>
              <a:defRPr/>
            </a:pPr>
            <a:r>
              <a:rPr lang="en-US" sz="1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Seabed ID Programs</a:t>
            </a:r>
          </a:p>
          <a:p>
            <a:pPr marL="640080" lvl="1" indent="-137160" fontAlgn="auto">
              <a:spcBef>
                <a:spcPts val="0"/>
              </a:spcBef>
              <a:spcAft>
                <a:spcPts val="0"/>
              </a:spcAft>
              <a:buClr>
                <a:schemeClr val="tx1">
                  <a:lumMod val="75000"/>
                  <a:lumOff val="25000"/>
                </a:schemeClr>
              </a:buClr>
              <a:buFont typeface="Wingdings" pitchFamily="2" charset="2"/>
              <a:buChar char="§"/>
              <a:defRPr/>
            </a:pP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SEABED ID</a:t>
            </a:r>
          </a:p>
          <a:p>
            <a:pPr marL="640080" lvl="1" indent="-137160" fontAlgn="auto">
              <a:spcBef>
                <a:spcPts val="0"/>
              </a:spcBef>
              <a:spcAft>
                <a:spcPts val="0"/>
              </a:spcAft>
              <a:buClr>
                <a:schemeClr val="tx1">
                  <a:lumMod val="75000"/>
                  <a:lumOff val="25000"/>
                </a:schemeClr>
              </a:buClr>
              <a:buFont typeface="Wingdings" pitchFamily="2" charset="2"/>
              <a:buChar char="§"/>
              <a:defRPr/>
            </a:pP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SEABED MAPPER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tx1">
                  <a:lumMod val="75000"/>
                  <a:lumOff val="25000"/>
                </a:schemeClr>
              </a:buClr>
              <a:buFont typeface="Wingdings" pitchFamily="2" charset="2"/>
              <a:buChar char="§"/>
              <a:defRPr/>
            </a:pP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1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Dredging Utility Programs</a:t>
            </a:r>
          </a:p>
          <a:p>
            <a:pPr marL="640080" lvl="1" indent="-137160" fontAlgn="auto">
              <a:spcBef>
                <a:spcPts val="0"/>
              </a:spcBef>
              <a:spcAft>
                <a:spcPts val="0"/>
              </a:spcAft>
              <a:buClr>
                <a:schemeClr val="tx1">
                  <a:lumMod val="75000"/>
                  <a:lumOff val="25000"/>
                </a:schemeClr>
              </a:buClr>
              <a:buFont typeface="Wingdings" pitchFamily="2" charset="2"/>
              <a:buChar char="§"/>
              <a:defRPr/>
            </a:pP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BUCKETS</a:t>
            </a:r>
          </a:p>
          <a:p>
            <a:pPr marL="640080" lvl="1" indent="-137160" fontAlgn="auto">
              <a:spcBef>
                <a:spcPts val="0"/>
              </a:spcBef>
              <a:spcAft>
                <a:spcPts val="0"/>
              </a:spcAft>
              <a:buClr>
                <a:schemeClr val="tx1">
                  <a:lumMod val="75000"/>
                  <a:lumOff val="25000"/>
                </a:schemeClr>
              </a:buClr>
              <a:buFont typeface="Wingdings" pitchFamily="2" charset="2"/>
              <a:buChar char="§"/>
              <a:defRPr/>
            </a:pP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BUCKET REPORT</a:t>
            </a:r>
          </a:p>
          <a:p>
            <a:pPr marL="640080" lvl="1" indent="-137160" fontAlgn="auto">
              <a:spcBef>
                <a:spcPts val="0"/>
              </a:spcBef>
              <a:spcAft>
                <a:spcPts val="0"/>
              </a:spcAft>
              <a:buClr>
                <a:schemeClr val="tx1">
                  <a:lumMod val="75000"/>
                  <a:lumOff val="25000"/>
                </a:schemeClr>
              </a:buClr>
              <a:buFont typeface="Wingdings" pitchFamily="2" charset="2"/>
              <a:buChar char="§"/>
              <a:defRPr/>
            </a:pP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CORE LEVELS</a:t>
            </a:r>
          </a:p>
          <a:p>
            <a:pPr marL="640080" lvl="1" indent="-137160" fontAlgn="auto">
              <a:spcBef>
                <a:spcPts val="0"/>
              </a:spcBef>
              <a:spcAft>
                <a:spcPts val="0"/>
              </a:spcAft>
              <a:buClr>
                <a:schemeClr val="tx1">
                  <a:lumMod val="75000"/>
                  <a:lumOff val="25000"/>
                </a:schemeClr>
              </a:buClr>
              <a:buFont typeface="Wingdings" pitchFamily="2" charset="2"/>
              <a:buChar char="§"/>
              <a:defRPr/>
            </a:pP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DREDGE REPORT</a:t>
            </a:r>
          </a:p>
          <a:p>
            <a:pPr marL="640080" lvl="1" indent="-137160" fontAlgn="auto">
              <a:spcBef>
                <a:spcPts val="0"/>
              </a:spcBef>
              <a:spcAft>
                <a:spcPts val="0"/>
              </a:spcAft>
              <a:buClr>
                <a:schemeClr val="tx1">
                  <a:lumMod val="75000"/>
                  <a:lumOff val="25000"/>
                </a:schemeClr>
              </a:buClr>
              <a:buFont typeface="Wingdings" pitchFamily="2" charset="2"/>
              <a:buChar char="§"/>
              <a:defRPr/>
            </a:pP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DREDGE STATS </a:t>
            </a:r>
          </a:p>
          <a:p>
            <a:pPr marL="640080" lvl="1" indent="-137160" fontAlgn="auto">
              <a:spcBef>
                <a:spcPts val="0"/>
              </a:spcBef>
              <a:spcAft>
                <a:spcPts val="0"/>
              </a:spcAft>
              <a:buClr>
                <a:schemeClr val="tx1">
                  <a:lumMod val="75000"/>
                  <a:lumOff val="25000"/>
                </a:schemeClr>
              </a:buClr>
              <a:buFont typeface="Wingdings" pitchFamily="2" charset="2"/>
              <a:buChar char="§"/>
              <a:defRPr/>
            </a:pP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INTERSECTOR</a:t>
            </a:r>
          </a:p>
          <a:p>
            <a:pPr marL="640080" lvl="1" indent="-137160" fontAlgn="auto">
              <a:spcBef>
                <a:spcPts val="0"/>
              </a:spcBef>
              <a:spcAft>
                <a:spcPts val="0"/>
              </a:spcAft>
              <a:buClr>
                <a:schemeClr val="tx1">
                  <a:lumMod val="75000"/>
                  <a:lumOff val="25000"/>
                </a:schemeClr>
              </a:buClr>
              <a:buFont typeface="Wingdings" pitchFamily="2" charset="2"/>
              <a:buChar char="§"/>
              <a:defRPr/>
            </a:pP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LNW GENERATOR</a:t>
            </a:r>
          </a:p>
          <a:p>
            <a:pPr marL="640080" lvl="1" indent="-13716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endParaRPr lang="en-US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0" name="Content Placeholder 8"/>
          <p:cNvSpPr txBox="1">
            <a:spLocks/>
          </p:cNvSpPr>
          <p:nvPr/>
        </p:nvSpPr>
        <p:spPr bwMode="auto">
          <a:xfrm>
            <a:off x="5847276" y="1029575"/>
            <a:ext cx="3733800" cy="586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285750" indent="-285750">
              <a:buClr>
                <a:schemeClr val="tx1">
                  <a:lumMod val="75000"/>
                  <a:lumOff val="25000"/>
                </a:schemeClr>
              </a:buClr>
              <a:buFont typeface="Wingdings" panose="05000000000000000000" pitchFamily="2" charset="2"/>
              <a:buChar char="§"/>
              <a:defRPr/>
            </a:pPr>
            <a:r>
              <a:rPr lang="en-US" sz="1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Geodesy Programs</a:t>
            </a:r>
          </a:p>
          <a:p>
            <a:pPr marL="690563" lvl="1" indent="-171450">
              <a:buClr>
                <a:schemeClr val="tx1">
                  <a:lumMod val="75000"/>
                  <a:lumOff val="25000"/>
                </a:schemeClr>
              </a:buClr>
              <a:buFont typeface="Wingdings" panose="05000000000000000000" pitchFamily="2" charset="2"/>
              <a:buChar char="§"/>
              <a:defRPr/>
            </a:pP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DATUM TRANSFORMATION</a:t>
            </a:r>
          </a:p>
          <a:p>
            <a:pPr marL="690563" lvl="1" indent="-171450">
              <a:buClr>
                <a:schemeClr val="tx1">
                  <a:lumMod val="75000"/>
                  <a:lumOff val="25000"/>
                </a:schemeClr>
              </a:buClr>
              <a:buFont typeface="Wingdings" panose="05000000000000000000" pitchFamily="2" charset="2"/>
              <a:buChar char="§"/>
              <a:defRPr/>
            </a:pP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GRID CONVERSION</a:t>
            </a:r>
          </a:p>
          <a:p>
            <a:pPr marL="690563" lvl="1" indent="-171450">
              <a:buClr>
                <a:schemeClr val="tx1">
                  <a:lumMod val="75000"/>
                  <a:lumOff val="25000"/>
                </a:schemeClr>
              </a:buClr>
              <a:buFont typeface="Wingdings" panose="05000000000000000000" pitchFamily="2" charset="2"/>
              <a:buChar char="§"/>
              <a:defRPr/>
            </a:pP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GEODETIC LIST CONVERSION</a:t>
            </a:r>
          </a:p>
          <a:p>
            <a:pPr marL="690563" lvl="1" indent="-171450">
              <a:buClr>
                <a:schemeClr val="tx1">
                  <a:lumMod val="75000"/>
                  <a:lumOff val="25000"/>
                </a:schemeClr>
              </a:buClr>
              <a:buFont typeface="Wingdings" panose="05000000000000000000" pitchFamily="2" charset="2"/>
              <a:buChar char="§"/>
              <a:defRPr/>
            </a:pP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PROJECT CONVERSION</a:t>
            </a:r>
          </a:p>
          <a:p>
            <a:pPr marL="690563" lvl="1" indent="-171450">
              <a:buClr>
                <a:schemeClr val="tx1">
                  <a:lumMod val="75000"/>
                  <a:lumOff val="25000"/>
                </a:schemeClr>
              </a:buClr>
              <a:buFont typeface="Wingdings" panose="05000000000000000000" pitchFamily="2" charset="2"/>
              <a:buChar char="§"/>
              <a:defRPr/>
            </a:pP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TRAVERSE CALCULATION</a:t>
            </a:r>
          </a:p>
          <a:p>
            <a:pPr marL="690563" lvl="1" indent="-171450">
              <a:buClr>
                <a:schemeClr val="tx1">
                  <a:lumMod val="75000"/>
                  <a:lumOff val="25000"/>
                </a:schemeClr>
              </a:buClr>
              <a:buFont typeface="Wingdings" panose="05000000000000000000" pitchFamily="2" charset="2"/>
              <a:buChar char="§"/>
              <a:defRPr/>
            </a:pP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UNITS CONVERSION</a:t>
            </a:r>
          </a:p>
          <a:p>
            <a:pPr marL="285750" lvl="1" indent="-285750">
              <a:buClr>
                <a:schemeClr val="tx1">
                  <a:lumMod val="75000"/>
                  <a:lumOff val="25000"/>
                </a:schemeClr>
              </a:buClr>
              <a:buFont typeface="Wingdings" panose="05000000000000000000" pitchFamily="2" charset="2"/>
              <a:buChar char="§"/>
              <a:defRPr/>
            </a:pPr>
            <a:r>
              <a:rPr lang="en-US" sz="1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Communication Programs</a:t>
            </a:r>
          </a:p>
          <a:p>
            <a:pPr marL="690563" lvl="1" indent="-171450">
              <a:buClr>
                <a:schemeClr val="tx1">
                  <a:lumMod val="75000"/>
                  <a:lumOff val="25000"/>
                </a:schemeClr>
              </a:buClr>
              <a:buFont typeface="Wingdings" panose="05000000000000000000" pitchFamily="2" charset="2"/>
              <a:buChar char="§"/>
              <a:defRPr/>
            </a:pP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COM PORT QUERY</a:t>
            </a:r>
          </a:p>
          <a:p>
            <a:pPr marL="690563" lvl="1" indent="-171450">
              <a:buClr>
                <a:schemeClr val="tx1">
                  <a:lumMod val="75000"/>
                  <a:lumOff val="25000"/>
                </a:schemeClr>
              </a:buClr>
              <a:buFont typeface="Wingdings" panose="05000000000000000000" pitchFamily="2" charset="2"/>
              <a:buChar char="§"/>
              <a:defRPr/>
            </a:pP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Comtrol’s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WCOM32 </a:t>
            </a:r>
          </a:p>
          <a:p>
            <a:pPr marL="285750" indent="-285750">
              <a:buClr>
                <a:schemeClr val="tx1">
                  <a:lumMod val="75000"/>
                  <a:lumOff val="25000"/>
                </a:schemeClr>
              </a:buClr>
              <a:buFont typeface="Wingdings" panose="05000000000000000000" pitchFamily="2" charset="2"/>
              <a:buChar char="§"/>
              <a:defRPr/>
            </a:pPr>
            <a:r>
              <a:rPr lang="en-US" sz="1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ADCP Programs</a:t>
            </a:r>
          </a:p>
          <a:p>
            <a:pPr marL="690563" lvl="1" indent="-171450">
              <a:buClr>
                <a:schemeClr val="tx1">
                  <a:lumMod val="75000"/>
                  <a:lumOff val="25000"/>
                </a:schemeClr>
              </a:buClr>
              <a:buFont typeface="Wingdings" panose="05000000000000000000" pitchFamily="2" charset="2"/>
              <a:buChar char="§"/>
              <a:tabLst>
                <a:tab pos="682625" algn="l"/>
              </a:tabLst>
              <a:defRPr/>
            </a:pP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ADCP PROFILE</a:t>
            </a:r>
          </a:p>
          <a:p>
            <a:pPr marL="690563" lvl="1" indent="-171450">
              <a:buClr>
                <a:schemeClr val="tx1">
                  <a:lumMod val="75000"/>
                  <a:lumOff val="25000"/>
                </a:schemeClr>
              </a:buClr>
              <a:buFont typeface="Wingdings" panose="05000000000000000000" pitchFamily="2" charset="2"/>
              <a:buChar char="§"/>
              <a:tabLst>
                <a:tab pos="682625" algn="l"/>
              </a:tabLst>
              <a:defRPr/>
            </a:pP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ADCP IN SITU </a:t>
            </a:r>
          </a:p>
          <a:p>
            <a:pPr marL="285750" indent="-285750">
              <a:buClr>
                <a:schemeClr val="tx1">
                  <a:lumMod val="75000"/>
                  <a:lumOff val="25000"/>
                </a:schemeClr>
              </a:buClr>
              <a:buFont typeface="Wingdings" panose="05000000000000000000" pitchFamily="2" charset="2"/>
              <a:buChar char="§"/>
              <a:defRPr/>
            </a:pPr>
            <a:r>
              <a:rPr lang="en-US" sz="1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CHANNEL CONDITION REPORTER</a:t>
            </a:r>
          </a:p>
          <a:p>
            <a:pPr marL="285750" indent="-285750">
              <a:buClr>
                <a:schemeClr val="tx1">
                  <a:lumMod val="75000"/>
                  <a:lumOff val="25000"/>
                </a:schemeClr>
              </a:buClr>
              <a:buFont typeface="Wingdings" panose="05000000000000000000" pitchFamily="2" charset="2"/>
              <a:buChar char="§"/>
              <a:defRPr/>
            </a:pPr>
            <a:r>
              <a:rPr lang="en-US" sz="1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CLOUD</a:t>
            </a:r>
          </a:p>
          <a:p>
            <a:pPr marL="285750" indent="-285750">
              <a:buClr>
                <a:schemeClr val="tx1">
                  <a:lumMod val="75000"/>
                  <a:lumOff val="25000"/>
                </a:schemeClr>
              </a:buClr>
              <a:buFont typeface="Wingdings" panose="05000000000000000000" pitchFamily="2" charset="2"/>
              <a:buChar char="§"/>
              <a:defRPr/>
            </a:pPr>
            <a:r>
              <a:rPr lang="en-US" sz="1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CROSS CHECK STATISTICS</a:t>
            </a:r>
          </a:p>
          <a:p>
            <a:pPr marL="285750" indent="-285750">
              <a:buClr>
                <a:schemeClr val="tx1">
                  <a:lumMod val="75000"/>
                  <a:lumOff val="25000"/>
                </a:schemeClr>
              </a:buClr>
              <a:buFont typeface="Wingdings" panose="05000000000000000000" pitchFamily="2" charset="2"/>
              <a:buChar char="§"/>
              <a:defRPr/>
            </a:pPr>
            <a:r>
              <a:rPr lang="en-US" sz="1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ECHOGRAM</a:t>
            </a:r>
          </a:p>
          <a:p>
            <a:pPr marL="285750" indent="-285750">
              <a:buClr>
                <a:schemeClr val="tx1">
                  <a:lumMod val="75000"/>
                  <a:lumOff val="25000"/>
                </a:schemeClr>
              </a:buClr>
              <a:buFont typeface="Wingdings" panose="05000000000000000000" pitchFamily="2" charset="2"/>
              <a:buChar char="§"/>
              <a:defRPr/>
            </a:pPr>
            <a:r>
              <a:rPr lang="en-US" sz="1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XYZ TO MTX</a:t>
            </a:r>
          </a:p>
          <a:p>
            <a:pPr marL="342900" indent="-342900">
              <a:buClr>
                <a:schemeClr val="tx1"/>
              </a:buClr>
              <a:buFont typeface="Wingdings" pitchFamily="2" charset="2"/>
              <a:buChar char="§"/>
              <a:defRPr/>
            </a:pPr>
            <a:endParaRPr lang="en-US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4795824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Rot="1"/>
          </p:cNvSpPr>
          <p:nvPr>
            <p:ph type="title"/>
          </p:nvPr>
        </p:nvSpPr>
        <p:spPr/>
        <p:txBody>
          <a:bodyPr/>
          <a:lstStyle/>
          <a:p>
            <a:pPr marL="53975"/>
            <a:r>
              <a:rPr lang="en-US" altLang="en-US" sz="3200" dirty="0">
                <a:latin typeface="Arial" panose="020B0604020202020204" pitchFamily="34" charset="0"/>
                <a:cs typeface="Arial" panose="020B0604020202020204" pitchFamily="34" charset="0"/>
              </a:rPr>
              <a:t>Latency Test</a:t>
            </a:r>
          </a:p>
        </p:txBody>
      </p:sp>
      <p:sp>
        <p:nvSpPr>
          <p:cNvPr id="158724" name="Text Box 4"/>
          <p:cNvSpPr txBox="1">
            <a:spLocks noChangeArrowheads="1"/>
          </p:cNvSpPr>
          <p:nvPr/>
        </p:nvSpPr>
        <p:spPr bwMode="auto">
          <a:xfrm>
            <a:off x="1871472" y="5257801"/>
            <a:ext cx="7391400" cy="13239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>
              <a:buClr>
                <a:schemeClr val="tx1">
                  <a:lumMod val="65000"/>
                  <a:lumOff val="35000"/>
                </a:schemeClr>
              </a:buClr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Used for single beam surveys to determine the time delay between your GPS and your echosounder.  </a:t>
            </a:r>
          </a:p>
          <a:p>
            <a:pPr marL="342900" indent="-342900">
              <a:buClr>
                <a:schemeClr val="tx1">
                  <a:lumMod val="65000"/>
                  <a:lumOff val="35000"/>
                </a:schemeClr>
              </a:buClr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See the presentation under ‘Single beam – HARDWARE Clock Synch’ for details.</a:t>
            </a:r>
          </a:p>
        </p:txBody>
      </p:sp>
      <p:pic>
        <p:nvPicPr>
          <p:cNvPr id="28676" name="Picture 8" descr="C:\Temp\SBL1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1472" y="1483842"/>
            <a:ext cx="7164952" cy="34048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83703235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74BEB5-2C50-4C6C-B68B-EFD9A94A17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ZDA Test</a:t>
            </a:r>
          </a:p>
        </p:txBody>
      </p:sp>
      <p:sp>
        <p:nvSpPr>
          <p:cNvPr id="158724" name="Text Box 4"/>
          <p:cNvSpPr txBox="1">
            <a:spLocks noChangeArrowheads="1"/>
          </p:cNvSpPr>
          <p:nvPr/>
        </p:nvSpPr>
        <p:spPr bwMode="auto">
          <a:xfrm>
            <a:off x="6104964" y="2245192"/>
            <a:ext cx="4563037" cy="2092881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285750" indent="-285750">
              <a:spcBef>
                <a:spcPct val="50000"/>
              </a:spcBef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 test that determines the reliability of your $GPZDA and/or 1PPS output for time synchronization.</a:t>
            </a:r>
          </a:p>
          <a:p>
            <a:pPr marL="285750" indent="-285750">
              <a:spcBef>
                <a:spcPct val="50000"/>
              </a:spcBef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See the presentation under ‘Single beam – HARDWARE Clock Synch’ for details.</a:t>
            </a:r>
          </a:p>
        </p:txBody>
      </p:sp>
      <p:pic>
        <p:nvPicPr>
          <p:cNvPr id="29700" name="Picture 8" descr="2009 Sync Check Graph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6755" y="1227088"/>
            <a:ext cx="4116388" cy="4129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97794018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B4A8B5-3B59-425C-BE96-0820483AED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CONTOUR EDITOR</a:t>
            </a:r>
          </a:p>
        </p:txBody>
      </p:sp>
      <p:pic>
        <p:nvPicPr>
          <p:cNvPr id="30724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350" y="1099665"/>
            <a:ext cx="7385468" cy="427616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13706918"/>
      </p:ext>
    </p:extLst>
  </p:cSld>
  <p:clrMapOvr>
    <a:masterClrMapping/>
  </p:clrMapOvr>
</p:sld>
</file>

<file path=ppt/theme/theme1.xml><?xml version="1.0" encoding="utf-8"?>
<a:theme xmlns:a="http://schemas.openxmlformats.org/drawingml/2006/main" name="Jerrys Theme">
  <a:themeElements>
    <a:clrScheme name="Xylem">
      <a:dk1>
        <a:sysClr val="windowText" lastClr="000000"/>
      </a:dk1>
      <a:lt1>
        <a:sysClr val="window" lastClr="FFFFFF"/>
      </a:lt1>
      <a:dk2>
        <a:srgbClr val="008C95"/>
      </a:dk2>
      <a:lt2>
        <a:srgbClr val="0085AD"/>
      </a:lt2>
      <a:accent1>
        <a:srgbClr val="009A44"/>
      </a:accent1>
      <a:accent2>
        <a:srgbClr val="0072CE"/>
      </a:accent2>
      <a:accent3>
        <a:srgbClr val="615E9B"/>
      </a:accent3>
      <a:accent4>
        <a:srgbClr val="E57200"/>
      </a:accent4>
      <a:accent5>
        <a:srgbClr val="BF0D3E"/>
      </a:accent5>
      <a:accent6>
        <a:srgbClr val="001A70"/>
      </a:accent6>
      <a:hlink>
        <a:srgbClr val="7A6855"/>
      </a:hlink>
      <a:folHlink>
        <a:srgbClr val="0085AD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Jerrys Theme" id="{34DCF403-205E-4DCF-9EAF-A8EEA50C4074}" vid="{F5A2F787-8A64-4E85-AD44-6651DC6A517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E382AE6178ED54FB088AFCCFF3742D5" ma:contentTypeVersion="15" ma:contentTypeDescription="Create a new document." ma:contentTypeScope="" ma:versionID="6e6a18a447b1f1d1e31faa64d873d6c6">
  <xsd:schema xmlns:xsd="http://www.w3.org/2001/XMLSchema" xmlns:xs="http://www.w3.org/2001/XMLSchema" xmlns:p="http://schemas.microsoft.com/office/2006/metadata/properties" xmlns:ns2="24a8e0cc-0db5-4542-95ff-113fbb9da4d2" xmlns:ns3="http://schemas.microsoft.com/sharepoint/v4" xmlns:ns4="10a023fd-628c-4b7c-aec2-a17c8104e729" targetNamespace="http://schemas.microsoft.com/office/2006/metadata/properties" ma:root="true" ma:fieldsID="4cd4662af577c8bff5d9b5caaea07cc5" ns2:_="" ns3:_="" ns4:_="">
    <xsd:import namespace="24a8e0cc-0db5-4542-95ff-113fbb9da4d2"/>
    <xsd:import namespace="http://schemas.microsoft.com/sharepoint/v4"/>
    <xsd:import namespace="10a023fd-628c-4b7c-aec2-a17c8104e72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MediaServiceDateTaken" minOccurs="0"/>
                <xsd:element ref="ns3:IconOverlay" minOccurs="0"/>
                <xsd:element ref="ns4:SharedWithUsers" minOccurs="0"/>
                <xsd:element ref="ns4:SharedWithDetails" minOccurs="0"/>
                <xsd:element ref="ns2:lcf76f155ced4ddcb4097134ff3c332f" minOccurs="0"/>
                <xsd:element ref="ns4:TaxCatchAll" minOccurs="0"/>
                <xsd:element ref="ns2:MediaServiceGenerationTime" minOccurs="0"/>
                <xsd:element ref="ns2:MediaServiceEventHashCode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4a8e0cc-0db5-4542-95ff-113fbb9da4d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2" nillable="true" ma:displayName="MediaLengthInSeconds" ma:hidden="true" ma:internalName="MediaLengthInSeconds" ma:readOnly="true">
      <xsd:simpleType>
        <xsd:restriction base="dms:Unknown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lcf76f155ced4ddcb4097134ff3c332f" ma:index="18" nillable="true" ma:taxonomy="true" ma:internalName="lcf76f155ced4ddcb4097134ff3c332f" ma:taxonomyFieldName="MediaServiceImageTags" ma:displayName="Image Tags" ma:readOnly="false" ma:fieldId="{5cf76f15-5ced-4ddc-b409-7134ff3c332f}" ma:taxonomyMulti="true" ma:sspId="1934200a-e575-48ad-97ba-4b0c9caf94d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20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1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2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4" elementFormDefault="qualified">
    <xsd:import namespace="http://schemas.microsoft.com/office/2006/documentManagement/types"/>
    <xsd:import namespace="http://schemas.microsoft.com/office/infopath/2007/PartnerControls"/>
    <xsd:element name="IconOverlay" ma:index="14" nillable="true" ma:displayName="IconOverlay" ma:hidden="true" ma:internalName="IconOverlay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0a023fd-628c-4b7c-aec2-a17c8104e729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9" nillable="true" ma:displayName="Taxonomy Catch All Column" ma:hidden="true" ma:list="{ea79faac-8985-4fc8-8ddf-db27648643c5}" ma:internalName="TaxCatchAll" ma:showField="CatchAllData" ma:web="10a023fd-628c-4b7c-aec2-a17c8104e72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IconOverlay xmlns="http://schemas.microsoft.com/sharepoint/v4" xsi:nil="true"/>
    <lcf76f155ced4ddcb4097134ff3c332f xmlns="24a8e0cc-0db5-4542-95ff-113fbb9da4d2">
      <Terms xmlns="http://schemas.microsoft.com/office/infopath/2007/PartnerControls"/>
    </lcf76f155ced4ddcb4097134ff3c332f>
    <TaxCatchAll xmlns="10a023fd-628c-4b7c-aec2-a17c8104e729" xsi:nil="true"/>
  </documentManagement>
</p:properties>
</file>

<file path=customXml/itemProps1.xml><?xml version="1.0" encoding="utf-8"?>
<ds:datastoreItem xmlns:ds="http://schemas.openxmlformats.org/officeDocument/2006/customXml" ds:itemID="{F89551D7-1AEB-41D2-A562-4EB1476B1B5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4a8e0cc-0db5-4542-95ff-113fbb9da4d2"/>
    <ds:schemaRef ds:uri="http://schemas.microsoft.com/sharepoint/v4"/>
    <ds:schemaRef ds:uri="10a023fd-628c-4b7c-aec2-a17c8104e72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5778ABBF-6A44-4801-8BD3-9B26D9C76E7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AC12751-F02F-48D9-A75D-ED2BDA2DC6EA}">
  <ds:schemaRefs>
    <ds:schemaRef ds:uri="http://schemas.microsoft.com/office/2006/metadata/properties"/>
    <ds:schemaRef ds:uri="http://schemas.microsoft.com/office/infopath/2007/PartnerControls"/>
    <ds:schemaRef ds:uri="http://schemas.microsoft.com/sharepoint/v4"/>
    <ds:schemaRef ds:uri="24a8e0cc-0db5-4542-95ff-113fbb9da4d2"/>
    <ds:schemaRef ds:uri="10a023fd-628c-4b7c-aec2-a17c8104e729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Jerrys Theme</Template>
  <TotalTime>2257</TotalTime>
  <Words>6231</Words>
  <Application>Microsoft Office PowerPoint</Application>
  <PresentationFormat>Widescreen</PresentationFormat>
  <Paragraphs>1115</Paragraphs>
  <Slides>124</Slides>
  <Notes>78</Notes>
  <HiddenSlides>0</HiddenSlides>
  <MMClips>5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124</vt:i4>
      </vt:variant>
    </vt:vector>
  </HeadingPairs>
  <TitlesOfParts>
    <vt:vector size="133" baseType="lpstr">
      <vt:lpstr>Arial</vt:lpstr>
      <vt:lpstr>Calibri</vt:lpstr>
      <vt:lpstr>Garamond</vt:lpstr>
      <vt:lpstr>Lucida Grande</vt:lpstr>
      <vt:lpstr>Times New Roman</vt:lpstr>
      <vt:lpstr>Verdana</vt:lpstr>
      <vt:lpstr>Wingdings</vt:lpstr>
      <vt:lpstr>Wingdings 2</vt:lpstr>
      <vt:lpstr>Jerrys Theme</vt:lpstr>
      <vt:lpstr>Introduction to Surveying and HYPACK </vt:lpstr>
      <vt:lpstr>Objectives of this session</vt:lpstr>
      <vt:lpstr>Understanding HYPACK Project Structure</vt:lpstr>
      <vt:lpstr>HYPACK Main Interface </vt:lpstr>
      <vt:lpstr>Project Manager Window</vt:lpstr>
      <vt:lpstr>Project Groups</vt:lpstr>
      <vt:lpstr>Open an Existing Project</vt:lpstr>
      <vt:lpstr> HYPACK Project Structure</vt:lpstr>
      <vt:lpstr>Project Items:  Options</vt:lpstr>
      <vt:lpstr>HYPACK Shell Screen Tools</vt:lpstr>
      <vt:lpstr>Screen Tools</vt:lpstr>
      <vt:lpstr>Shell Rotation in 3D</vt:lpstr>
      <vt:lpstr> Query Tool</vt:lpstr>
      <vt:lpstr>Sounding Style and Color Icon</vt:lpstr>
      <vt:lpstr>Other HYPACK Project Settings</vt:lpstr>
      <vt:lpstr>Rounding Rules</vt:lpstr>
      <vt:lpstr>Planned Line Editor</vt:lpstr>
      <vt:lpstr>Planned Lines Basics</vt:lpstr>
      <vt:lpstr>Programs for Making Planned Lines</vt:lpstr>
      <vt:lpstr>Line Editor: Arc Segments</vt:lpstr>
      <vt:lpstr>Offsets: Centerline</vt:lpstr>
      <vt:lpstr>Offsets:  Parallel Lines</vt:lpstr>
      <vt:lpstr>Offsets:  Other Offset Patterns</vt:lpstr>
      <vt:lpstr>Adding a Prefix and Postfix to Line Names</vt:lpstr>
      <vt:lpstr>LINE EDITOR:  Other Options</vt:lpstr>
      <vt:lpstr>TARGET EDITOR</vt:lpstr>
      <vt:lpstr>What are Targets?</vt:lpstr>
      <vt:lpstr>Many display options in SHELL &amp; Survey</vt:lpstr>
      <vt:lpstr>Adding Targets:  Cursor Mode</vt:lpstr>
      <vt:lpstr>Assigning S-57 Symbols to Targets</vt:lpstr>
      <vt:lpstr>Importing Targets from TXT Files</vt:lpstr>
      <vt:lpstr>Target Editor – Details View</vt:lpstr>
      <vt:lpstr>Extensive Metadata Capture</vt:lpstr>
      <vt:lpstr>Target Editor – Spreadsheet View</vt:lpstr>
      <vt:lpstr>Target Editor – Difference Tool</vt:lpstr>
      <vt:lpstr>MATRIX EDITOR</vt:lpstr>
      <vt:lpstr>MATRIX EDITOR (*.MTX)</vt:lpstr>
      <vt:lpstr>Making a MTX in the MATRIX EDITOR</vt:lpstr>
      <vt:lpstr>MTX File Display in HYPACK SURVEY</vt:lpstr>
      <vt:lpstr>Auto Matrix Display and Setup – Multibeam or Side Scan Mosaic</vt:lpstr>
      <vt:lpstr>Map Window Options</vt:lpstr>
      <vt:lpstr>MTX Displays in HYPACK SURVEY</vt:lpstr>
      <vt:lpstr>BORDER EDITOR</vt:lpstr>
      <vt:lpstr>Border Files (*.BRD)</vt:lpstr>
      <vt:lpstr>Border: Cursor Entry</vt:lpstr>
      <vt:lpstr>Trimming XYZ Data Files</vt:lpstr>
      <vt:lpstr>Trimming in TIN MODEL</vt:lpstr>
      <vt:lpstr>Limiting Volumes in CS&amp;V</vt:lpstr>
      <vt:lpstr>Creating  Planned Lines Inside a *.BRD</vt:lpstr>
      <vt:lpstr>New Border Area Report and Filled area</vt:lpstr>
      <vt:lpstr>Border Report</vt:lpstr>
      <vt:lpstr>BOAT SHAPE EDITOR</vt:lpstr>
      <vt:lpstr>Import of DXF Files</vt:lpstr>
      <vt:lpstr>Drawing a Vessel</vt:lpstr>
      <vt:lpstr>2D Shapes in SURVEY</vt:lpstr>
      <vt:lpstr>PLOTTING SHEET EDITOR</vt:lpstr>
      <vt:lpstr>PLOTTING SHEET (*.PLT)</vt:lpstr>
      <vt:lpstr>Pre-Defined Sheet Sizes</vt:lpstr>
      <vt:lpstr>Making a *.PLT File</vt:lpstr>
      <vt:lpstr>Plotting Sheet (*.PLT) in HYPLOT</vt:lpstr>
      <vt:lpstr>KINEMATIC TIDAL DATUM (KTD) EDITOR</vt:lpstr>
      <vt:lpstr>KTD EDITOR Kinematic Tidal Datum (KTD) Files can be used in RTK TIDES</vt:lpstr>
      <vt:lpstr>Determining (N – K) at a Bench Mark</vt:lpstr>
      <vt:lpstr>Wide Area RTK</vt:lpstr>
      <vt:lpstr>Display of KTD Values</vt:lpstr>
      <vt:lpstr>CHANNEL DESIGN</vt:lpstr>
      <vt:lpstr>CHANNEL DESIGN</vt:lpstr>
      <vt:lpstr>CHANNEL DESIGN: Toe Shift</vt:lpstr>
      <vt:lpstr>Top of Bank</vt:lpstr>
      <vt:lpstr>Extensions</vt:lpstr>
      <vt:lpstr>Smart Corners</vt:lpstr>
      <vt:lpstr>CHANNEL DESIGN:  Turning Basins</vt:lpstr>
      <vt:lpstr>CHANNEL DESIGN</vt:lpstr>
      <vt:lpstr>CHANNEL DESIGN</vt:lpstr>
      <vt:lpstr>CHANNEL DESIGN:  Example #1</vt:lpstr>
      <vt:lpstr>CHANNEL DESIGN:  Example #1A</vt:lpstr>
      <vt:lpstr>CHANNEL DESIGN:  Example #1B</vt:lpstr>
      <vt:lpstr>CHANNEL DESIGN :  Example #1C</vt:lpstr>
      <vt:lpstr>Changes in Chainage CD:  Example #1D</vt:lpstr>
      <vt:lpstr>Changes in Channel Depth</vt:lpstr>
      <vt:lpstr>Changes in Channel Depth:  Example #1E</vt:lpstr>
      <vt:lpstr>CD:  Example #1F</vt:lpstr>
      <vt:lpstr>CHANNEL DESIGN Function Inside</vt:lpstr>
      <vt:lpstr>Turning Basins</vt:lpstr>
      <vt:lpstr>Example #1-G - Adding a Turning Basin</vt:lpstr>
      <vt:lpstr>Example #1-G What it should look like….</vt:lpstr>
      <vt:lpstr>DXF/DGN to LNW</vt:lpstr>
      <vt:lpstr>What You Need…</vt:lpstr>
      <vt:lpstr>DXF to LNW:  2-D Example</vt:lpstr>
      <vt:lpstr>3-D Rules</vt:lpstr>
      <vt:lpstr>3-D Example</vt:lpstr>
      <vt:lpstr>Capturing Images in Google Earth</vt:lpstr>
      <vt:lpstr>Image Georeference - Information Panel</vt:lpstr>
      <vt:lpstr>Flow Diagram For Image Geo-Reference </vt:lpstr>
      <vt:lpstr>Utility Programs</vt:lpstr>
      <vt:lpstr>Utility Programs</vt:lpstr>
      <vt:lpstr>Latency Test</vt:lpstr>
      <vt:lpstr>ZDA Test</vt:lpstr>
      <vt:lpstr>CONTOUR EDITOR</vt:lpstr>
      <vt:lpstr>DATA SPLITTER / JOINER</vt:lpstr>
      <vt:lpstr>MANUAL ENTRY</vt:lpstr>
      <vt:lpstr>MERGE XYZ</vt:lpstr>
      <vt:lpstr>METADATA</vt:lpstr>
      <vt:lpstr>PATHFINDER</vt:lpstr>
      <vt:lpstr>SBET Editor</vt:lpstr>
      <vt:lpstr>XYZ Manager</vt:lpstr>
      <vt:lpstr>Seabed ID</vt:lpstr>
      <vt:lpstr>Seabed Mapper</vt:lpstr>
      <vt:lpstr>Bucket Report</vt:lpstr>
      <vt:lpstr>CORE LEVELS</vt:lpstr>
      <vt:lpstr>Intersector</vt:lpstr>
      <vt:lpstr>LNW Generator</vt:lpstr>
      <vt:lpstr>DATUM TRANSFORMATION</vt:lpstr>
      <vt:lpstr>GRID CONVERSION</vt:lpstr>
      <vt:lpstr>GEODETIC LIST CONVERSION</vt:lpstr>
      <vt:lpstr>PROJECT CONVERSION</vt:lpstr>
      <vt:lpstr>TRAVERSE CALCULATION</vt:lpstr>
      <vt:lpstr>COM PORT QUERY</vt:lpstr>
      <vt:lpstr>ADCP PROFILE</vt:lpstr>
      <vt:lpstr>ADCP ‘IN SITU’</vt:lpstr>
      <vt:lpstr>CHANNEL CONDITION REPORTER (CCR)</vt:lpstr>
      <vt:lpstr>CROSS CHECK STATISTICS</vt:lpstr>
      <vt:lpstr>XYZ TO MTX</vt:lpstr>
      <vt:lpstr>Thank You 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 to Surveying and HYPACK</dc:title>
  <dc:creator>Knisley, Jerry - Xylem</dc:creator>
  <cp:lastModifiedBy>Decastro, Calandria - Xylem</cp:lastModifiedBy>
  <cp:revision>49</cp:revision>
  <dcterms:created xsi:type="dcterms:W3CDTF">2020-11-12T22:55:38Z</dcterms:created>
  <dcterms:modified xsi:type="dcterms:W3CDTF">2022-09-29T16:38:56Z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0x010100FE382AE6178ED54FB088AFCCFF3742D5</vt:lpwstr>
  </property>
  <property fmtid="{D5CDD505-2E9C-101B-9397-08002B2CF9AE}" pid="3" name="MediaServiceImageTags">
    <vt:lpwstr/>
  </property>
</Properties>
</file>