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835" r:id="rId1"/>
    <p:sldMasterId id="2147483825" r:id="rId2"/>
  </p:sldMasterIdLst>
  <p:notesMasterIdLst>
    <p:notesMasterId r:id="rId43"/>
  </p:notesMasterIdLst>
  <p:handoutMasterIdLst>
    <p:handoutMasterId r:id="rId44"/>
  </p:handoutMasterIdLst>
  <p:sldIdLst>
    <p:sldId id="298" r:id="rId3"/>
    <p:sldId id="299" r:id="rId4"/>
    <p:sldId id="300" r:id="rId5"/>
    <p:sldId id="301" r:id="rId6"/>
    <p:sldId id="302" r:id="rId7"/>
    <p:sldId id="303" r:id="rId8"/>
    <p:sldId id="304" r:id="rId9"/>
    <p:sldId id="305" r:id="rId10"/>
    <p:sldId id="306" r:id="rId11"/>
    <p:sldId id="307" r:id="rId12"/>
    <p:sldId id="308" r:id="rId13"/>
    <p:sldId id="309" r:id="rId14"/>
    <p:sldId id="310" r:id="rId15"/>
    <p:sldId id="311" r:id="rId16"/>
    <p:sldId id="312" r:id="rId17"/>
    <p:sldId id="313" r:id="rId18"/>
    <p:sldId id="314" r:id="rId19"/>
    <p:sldId id="315" r:id="rId20"/>
    <p:sldId id="316" r:id="rId21"/>
    <p:sldId id="317" r:id="rId22"/>
    <p:sldId id="318" r:id="rId23"/>
    <p:sldId id="319" r:id="rId24"/>
    <p:sldId id="320" r:id="rId25"/>
    <p:sldId id="321" r:id="rId26"/>
    <p:sldId id="322" r:id="rId27"/>
    <p:sldId id="323" r:id="rId28"/>
    <p:sldId id="324" r:id="rId29"/>
    <p:sldId id="325" r:id="rId30"/>
    <p:sldId id="326" r:id="rId31"/>
    <p:sldId id="327" r:id="rId32"/>
    <p:sldId id="328" r:id="rId33"/>
    <p:sldId id="329" r:id="rId34"/>
    <p:sldId id="330" r:id="rId35"/>
    <p:sldId id="331" r:id="rId36"/>
    <p:sldId id="332" r:id="rId37"/>
    <p:sldId id="333" r:id="rId38"/>
    <p:sldId id="334" r:id="rId39"/>
    <p:sldId id="335" r:id="rId40"/>
    <p:sldId id="336" r:id="rId41"/>
    <p:sldId id="437" r:id="rId42"/>
  </p:sldIdLst>
  <p:sldSz cx="9144000" cy="6858000" type="screen4x3"/>
  <p:notesSz cx="6858000" cy="9144000"/>
  <p:embeddedFontLst>
    <p:embeddedFont>
      <p:font typeface="Wingdings 2" panose="05020102010507070707" pitchFamily="18" charset="2"/>
      <p:regular r:id="rId45"/>
    </p:embeddedFont>
    <p:embeddedFont>
      <p:font typeface="Microsoft YaHei" panose="020B0503020204020204" pitchFamily="34" charset="-122"/>
      <p:regular r:id="rId46"/>
      <p:bold r:id="rId47"/>
    </p:embeddedFont>
    <p:embeddedFont>
      <p:font typeface="Calibri" panose="020F0502020204030204" pitchFamily="34" charset="0"/>
      <p:regular r:id="rId48"/>
      <p:bold r:id="rId49"/>
      <p:italic r:id="rId50"/>
      <p:boldItalic r:id="rId51"/>
    </p:embeddedFont>
    <p:embeddedFont>
      <p:font typeface="SimSun" panose="02010600030101010101" pitchFamily="2" charset="-122"/>
      <p:regular r:id="rId52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178" userDrawn="1">
          <p15:clr>
            <a:srgbClr val="A4A3A4"/>
          </p15:clr>
        </p15:guide>
        <p15:guide id="2" orient="horz" pos="281" userDrawn="1">
          <p15:clr>
            <a:srgbClr val="A4A3A4"/>
          </p15:clr>
        </p15:guide>
        <p15:guide id="3" orient="horz" pos="689" userDrawn="1">
          <p15:clr>
            <a:srgbClr val="A4A3A4"/>
          </p15:clr>
        </p15:guide>
        <p15:guide id="4" pos="4728" userDrawn="1">
          <p15:clr>
            <a:srgbClr val="A4A3A4"/>
          </p15:clr>
        </p15:guide>
        <p15:guide id="5" pos="217" userDrawn="1">
          <p15:clr>
            <a:srgbClr val="A4A3A4"/>
          </p15:clr>
        </p15:guide>
        <p15:guide id="6" pos="5543" userDrawn="1">
          <p15:clr>
            <a:srgbClr val="A4A3A4"/>
          </p15:clr>
        </p15:guide>
        <p15:guide id="7" pos="40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0000"/>
    <a:srgbClr val="61ACC9"/>
    <a:srgbClr val="93E4BE"/>
    <a:srgbClr val="8B3E74"/>
    <a:srgbClr val="5B14C4"/>
    <a:srgbClr val="E44589"/>
    <a:srgbClr val="53565A"/>
    <a:srgbClr val="0089B1"/>
    <a:srgbClr val="6E6259"/>
    <a:srgbClr val="0D7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85" autoAdjust="0"/>
    <p:restoredTop sz="95400" autoAdjust="0"/>
  </p:normalViewPr>
  <p:slideViewPr>
    <p:cSldViewPr snapToGrid="0">
      <p:cViewPr varScale="1">
        <p:scale>
          <a:sx n="43" d="100"/>
          <a:sy n="43" d="100"/>
        </p:scale>
        <p:origin x="-1110" y="-90"/>
      </p:cViewPr>
      <p:guideLst>
        <p:guide orient="horz" pos="4178"/>
        <p:guide orient="horz" pos="281"/>
        <p:guide orient="horz" pos="689"/>
        <p:guide pos="4728"/>
        <p:guide pos="217"/>
        <p:guide pos="5543"/>
        <p:guide pos="40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font" Target="fonts/font3.fntdata"/><Relationship Id="rId50" Type="http://schemas.openxmlformats.org/officeDocument/2006/relationships/font" Target="fonts/font6.fntdata"/><Relationship Id="rId55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font" Target="fonts/font2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font" Target="fonts/font1.fntdata"/><Relationship Id="rId53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5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handoutMaster" Target="handoutMasters/handoutMaster1.xml"/><Relationship Id="rId52" Type="http://schemas.openxmlformats.org/officeDocument/2006/relationships/font" Target="fonts/font8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Relationship Id="rId48" Type="http://schemas.openxmlformats.org/officeDocument/2006/relationships/font" Target="fonts/font4.fntdata"/><Relationship Id="rId56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font" Target="fonts/font7.fntdata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E2142-8310-5C4B-8DAA-924667C694BF}" type="datetimeFigureOut">
              <a:rPr lang="en-US" smtClean="0"/>
              <a:pPr/>
              <a:t>2/21/2020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6E32C-7160-FD44-A564-463931A37D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73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AC39-B150-0E40-9310-2632AB3BFCB3}" type="datetimeFigureOut">
              <a:rPr lang="en-US" smtClean="0"/>
              <a:pPr/>
              <a:t>2/21/2020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A5F2-2DF9-1D48-A4E2-5D75BCCC5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332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8E80ACD9-1BF2-4D56-8C37-6172B76C2EA9}" type="slidenum">
              <a:rPr/>
              <a:pPr algn="l" rtl="0"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2</a:t>
            </a:fld>
            <a:endParaRPr lang="es" altLang="en-US"/>
          </a:p>
        </p:txBody>
      </p:sp>
      <p:sp>
        <p:nvSpPr>
          <p:cNvPr id="184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84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s" altLang="en-US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18437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364CA768-992D-467B-8FD9-914E8E4AC839}" type="slidenum">
              <a:rPr>
                <a:latin typeface="Arial" panose="020B0604020202020204" pitchFamily="34" charset="0"/>
              </a:rPr>
              <a:pPr algn="r" rtl="0" eaLnBrk="1" hangingPunct="1"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e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02430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623ED844-0FFB-497D-B4D3-840C87CCC6D1}" type="slidenum">
              <a:rPr/>
              <a:pPr algn="l" rtl="0"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11</a:t>
            </a:fld>
            <a:endParaRPr lang="es" altLang="en-US"/>
          </a:p>
        </p:txBody>
      </p:sp>
      <p:sp>
        <p:nvSpPr>
          <p:cNvPr id="3686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3686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s" altLang="en-US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36869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9044D91A-85CF-4F36-A2F8-94DCE854685D}" type="slidenum">
              <a:rPr>
                <a:latin typeface="Arial" panose="020B0604020202020204" pitchFamily="34" charset="0"/>
              </a:rPr>
              <a:pPr algn="r" rtl="0" eaLnBrk="1" hangingPunct="1"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e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31236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452C9B0D-BD84-4688-8825-270F317A24BD}" type="slidenum">
              <a:rPr/>
              <a:pPr algn="l" rtl="0"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12</a:t>
            </a:fld>
            <a:endParaRPr lang="es" altLang="en-US"/>
          </a:p>
        </p:txBody>
      </p:sp>
      <p:sp>
        <p:nvSpPr>
          <p:cNvPr id="3891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3891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s" altLang="en-US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38917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458F1325-8C82-48D2-8F8F-0AE7E474F209}" type="slidenum">
              <a:rPr>
                <a:latin typeface="Arial" panose="020B0604020202020204" pitchFamily="34" charset="0"/>
              </a:rPr>
              <a:pPr algn="r" rtl="0" eaLnBrk="1" hangingPunct="1"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e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66127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84DF6706-D557-41B7-820F-83E30A5B1632}" type="slidenum">
              <a:rPr/>
              <a:pPr algn="l" rtl="0"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13</a:t>
            </a:fld>
            <a:endParaRPr lang="es" altLang="en-US"/>
          </a:p>
        </p:txBody>
      </p:sp>
      <p:sp>
        <p:nvSpPr>
          <p:cNvPr id="4096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4096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s" altLang="en-US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40965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7CBB6423-02B8-4678-8D22-AE388B1FA6F3}" type="slidenum">
              <a:rPr>
                <a:latin typeface="Arial" panose="020B0604020202020204" pitchFamily="34" charset="0"/>
              </a:rPr>
              <a:pPr algn="r" rtl="0" eaLnBrk="1" hangingPunct="1"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e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97906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2F8D25E2-9E0C-4C92-8480-B9D1876AD1A6}" type="slidenum">
              <a:rPr/>
              <a:pPr algn="l" rtl="0"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14</a:t>
            </a:fld>
            <a:endParaRPr lang="es" altLang="en-US"/>
          </a:p>
        </p:txBody>
      </p:sp>
      <p:sp>
        <p:nvSpPr>
          <p:cNvPr id="4301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4301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s" altLang="en-US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43013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D1EB627B-1144-450F-82AF-F0A292703ACB}" type="slidenum">
              <a:rPr>
                <a:latin typeface="Arial" panose="020B0604020202020204" pitchFamily="34" charset="0"/>
              </a:rPr>
              <a:pPr algn="r" rtl="0" eaLnBrk="1" hangingPunct="1"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e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553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DB109A57-F1F5-4D71-BC1E-EC5A75091E75}" type="slidenum">
              <a:rPr/>
              <a:pPr algn="l" rtl="0"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15</a:t>
            </a:fld>
            <a:endParaRPr lang="es" altLang="en-US"/>
          </a:p>
        </p:txBody>
      </p:sp>
      <p:sp>
        <p:nvSpPr>
          <p:cNvPr id="4505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4506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s" altLang="en-US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45061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508FEAFC-A41E-425A-A180-7BB6DAD1DC20}" type="slidenum">
              <a:rPr>
                <a:latin typeface="Arial" panose="020B0604020202020204" pitchFamily="34" charset="0"/>
              </a:rPr>
              <a:pPr algn="r" rtl="0" eaLnBrk="1" hangingPunct="1"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e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74522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3E8A37B9-8F37-413F-8CF4-B987A916EACE}" type="slidenum">
              <a:rPr/>
              <a:pPr algn="l" rtl="0"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16</a:t>
            </a:fld>
            <a:endParaRPr lang="es" altLang="en-US"/>
          </a:p>
        </p:txBody>
      </p:sp>
      <p:sp>
        <p:nvSpPr>
          <p:cNvPr id="4710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4710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s" altLang="en-US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47109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9D17A879-2014-4CB6-A398-BA94CD510270}" type="slidenum">
              <a:rPr>
                <a:latin typeface="Arial" panose="020B0604020202020204" pitchFamily="34" charset="0"/>
              </a:rPr>
              <a:pPr algn="r" rtl="0" eaLnBrk="1" hangingPunct="1"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e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28649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4653B3AB-1AA3-4565-BA0C-EEAFABBD94F4}" type="slidenum">
              <a:rPr/>
              <a:pPr algn="l" rtl="0"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17</a:t>
            </a:fld>
            <a:endParaRPr lang="es" altLang="en-US"/>
          </a:p>
        </p:txBody>
      </p:sp>
      <p:sp>
        <p:nvSpPr>
          <p:cNvPr id="4915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4915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s" altLang="en-US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49157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CB372A72-FC15-4A1A-A841-1C718BDF677F}" type="slidenum">
              <a:rPr>
                <a:latin typeface="Arial" panose="020B0604020202020204" pitchFamily="34" charset="0"/>
              </a:rPr>
              <a:pPr algn="r" rtl="0" eaLnBrk="1" hangingPunct="1">
                <a:spcBef>
                  <a:spcPct val="0"/>
                </a:spcBef>
                <a:buClrTx/>
                <a:buFontTx/>
                <a:buNone/>
              </a:pPr>
              <a:t>17</a:t>
            </a:fld>
            <a:endParaRPr lang="e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39296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83D46F70-9E42-4C05-8049-ADD444617C9B}" type="slidenum">
              <a:rPr/>
              <a:pPr algn="l" rtl="0"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18</a:t>
            </a:fld>
            <a:endParaRPr lang="es" altLang="en-US"/>
          </a:p>
        </p:txBody>
      </p:sp>
      <p:sp>
        <p:nvSpPr>
          <p:cNvPr id="5120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5120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s" altLang="en-US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51205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AE12D073-EE4E-4EF3-97A2-4C0800B765C7}" type="slidenum">
              <a:rPr>
                <a:latin typeface="Arial" panose="020B0604020202020204" pitchFamily="34" charset="0"/>
              </a:rPr>
              <a:pPr algn="r" rtl="0" eaLnBrk="1" hangingPunct="1"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e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55101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985BBA3A-E05E-4682-95F0-207E85EF4C89}" type="slidenum">
              <a:rPr/>
              <a:pPr algn="l" rtl="0"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19</a:t>
            </a:fld>
            <a:endParaRPr lang="es" altLang="en-US"/>
          </a:p>
        </p:txBody>
      </p:sp>
      <p:sp>
        <p:nvSpPr>
          <p:cNvPr id="5325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5325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s" altLang="en-US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53253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F1C0FC2E-33FD-4B0E-A28E-7B7D56305FED}" type="slidenum">
              <a:rPr>
                <a:latin typeface="Arial" panose="020B0604020202020204" pitchFamily="34" charset="0"/>
              </a:rPr>
              <a:pPr algn="r" rtl="0" eaLnBrk="1" hangingPunct="1"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e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17267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B3BF6A4F-B6F5-4B24-9EBA-28C6C097B26F}" type="slidenum">
              <a:rPr/>
              <a:pPr algn="l" rtl="0"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20</a:t>
            </a:fld>
            <a:endParaRPr lang="es" altLang="en-US"/>
          </a:p>
        </p:txBody>
      </p:sp>
      <p:sp>
        <p:nvSpPr>
          <p:cNvPr id="5529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5530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s" altLang="en-US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55301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2EB47D7C-E0A4-42DD-AEF5-E53981EE951E}" type="slidenum">
              <a:rPr>
                <a:latin typeface="Arial" panose="020B0604020202020204" pitchFamily="34" charset="0"/>
              </a:rPr>
              <a:pPr algn="r" rtl="0" eaLnBrk="1" hangingPunct="1">
                <a:spcBef>
                  <a:spcPct val="0"/>
                </a:spcBef>
                <a:buClrTx/>
                <a:buFontTx/>
                <a:buNone/>
              </a:pPr>
              <a:t>20</a:t>
            </a:fld>
            <a:endParaRPr lang="e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28852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C1A0D12B-ECDB-4DF8-A1CC-020D7DA9ED68}" type="slidenum">
              <a:rPr/>
              <a:pPr algn="l" rtl="0"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3</a:t>
            </a:fld>
            <a:endParaRPr lang="es" altLang="en-US"/>
          </a:p>
        </p:txBody>
      </p:sp>
      <p:sp>
        <p:nvSpPr>
          <p:cNvPr id="2048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048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s" altLang="en-US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20485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8ED619C0-3DA8-4019-9473-D612E4BD1D6A}" type="slidenum">
              <a:rPr>
                <a:latin typeface="Arial" panose="020B0604020202020204" pitchFamily="34" charset="0"/>
              </a:rPr>
              <a:pPr algn="r" rtl="0" eaLnBrk="1" hangingPunct="1"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e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94410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3A4D7E42-ABFD-4BE4-B9BF-C1A7F9066859}" type="slidenum">
              <a:rPr/>
              <a:pPr algn="l" rtl="0"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21</a:t>
            </a:fld>
            <a:endParaRPr lang="es" altLang="en-US"/>
          </a:p>
        </p:txBody>
      </p:sp>
      <p:sp>
        <p:nvSpPr>
          <p:cNvPr id="5734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5734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s" altLang="en-US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57349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A5804BA7-3143-491E-94CC-121754F5C877}" type="slidenum">
              <a:rPr>
                <a:latin typeface="Arial" panose="020B0604020202020204" pitchFamily="34" charset="0"/>
              </a:rPr>
              <a:pPr algn="r" rtl="0" eaLnBrk="1" hangingPunct="1">
                <a:spcBef>
                  <a:spcPct val="0"/>
                </a:spcBef>
                <a:buClrTx/>
                <a:buFontTx/>
                <a:buNone/>
              </a:pPr>
              <a:t>21</a:t>
            </a:fld>
            <a:endParaRPr lang="e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06858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105CF27C-DA25-4FF9-BDFA-E196F071CF42}" type="slidenum">
              <a:rPr/>
              <a:pPr algn="l" rtl="0"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22</a:t>
            </a:fld>
            <a:endParaRPr lang="es" altLang="en-US"/>
          </a:p>
        </p:txBody>
      </p:sp>
      <p:sp>
        <p:nvSpPr>
          <p:cNvPr id="593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5939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s" altLang="en-US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59397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6D8A0C77-8F3B-40ED-9E2D-8B47990DFDCD}" type="slidenum">
              <a:rPr>
                <a:latin typeface="Arial" panose="020B0604020202020204" pitchFamily="34" charset="0"/>
              </a:rPr>
              <a:pPr algn="r" rtl="0" eaLnBrk="1" hangingPunct="1">
                <a:spcBef>
                  <a:spcPct val="0"/>
                </a:spcBef>
                <a:buClrTx/>
                <a:buFontTx/>
                <a:buNone/>
              </a:pPr>
              <a:t>22</a:t>
            </a:fld>
            <a:endParaRPr lang="e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83967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493D6539-CCE2-4360-8B68-A315287FA417}" type="slidenum">
              <a:rPr/>
              <a:pPr algn="l" rtl="0"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23</a:t>
            </a:fld>
            <a:endParaRPr lang="es" altLang="en-US"/>
          </a:p>
        </p:txBody>
      </p:sp>
      <p:sp>
        <p:nvSpPr>
          <p:cNvPr id="614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14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s" altLang="en-US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1445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E775627E-AE19-4C06-B0F0-89B9968790D7}" type="slidenum">
              <a:rPr>
                <a:latin typeface="Arial" panose="020B0604020202020204" pitchFamily="34" charset="0"/>
                <a:ea typeface="SimSun" panose="02010600030101010101" pitchFamily="2" charset="-122"/>
              </a:rPr>
              <a:pPr algn="r" rtl="0" eaLnBrk="1" hangingPunct="1">
                <a:spcBef>
                  <a:spcPct val="0"/>
                </a:spcBef>
                <a:buClrTx/>
                <a:buFontTx/>
                <a:buNone/>
              </a:pPr>
              <a:t>23</a:t>
            </a:fld>
            <a:endParaRPr lang="es" altLang="en-US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72594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7EEA160F-188F-424D-BB2F-F224A04D7764}" type="slidenum">
              <a:rPr/>
              <a:pPr algn="l" rtl="0"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24</a:t>
            </a:fld>
            <a:endParaRPr lang="es" altLang="en-US"/>
          </a:p>
        </p:txBody>
      </p:sp>
      <p:sp>
        <p:nvSpPr>
          <p:cNvPr id="634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62475" cy="3422650"/>
          </a:xfrm>
          <a:solidFill>
            <a:srgbClr val="FFFFFF"/>
          </a:solidFill>
          <a:ln/>
        </p:spPr>
      </p:sp>
      <p:sp>
        <p:nvSpPr>
          <p:cNvPr id="634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75288" cy="41036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4697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5F478F4F-D812-4ECA-9FD4-CB5457C40EA9}" type="slidenum">
              <a:rPr/>
              <a:pPr algn="l" rtl="0"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25</a:t>
            </a:fld>
            <a:endParaRPr lang="es" altLang="en-US"/>
          </a:p>
        </p:txBody>
      </p:sp>
      <p:sp>
        <p:nvSpPr>
          <p:cNvPr id="6553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554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756309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AD9D0087-0B3D-4CEE-B647-BA64E96C6410}" type="slidenum">
              <a:rPr/>
              <a:pPr algn="l" rtl="0"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26</a:t>
            </a:fld>
            <a:endParaRPr lang="es" altLang="en-US"/>
          </a:p>
        </p:txBody>
      </p:sp>
      <p:sp>
        <p:nvSpPr>
          <p:cNvPr id="675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758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s" altLang="en-US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67589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3D129C41-CB0C-4724-ACD0-FBAC79C34643}" type="slidenum">
              <a:rPr>
                <a:latin typeface="Arial" panose="020B0604020202020204" pitchFamily="34" charset="0"/>
              </a:rPr>
              <a:pPr algn="r" rtl="0" eaLnBrk="1" hangingPunct="1">
                <a:spcBef>
                  <a:spcPct val="0"/>
                </a:spcBef>
                <a:buClrTx/>
                <a:buFontTx/>
                <a:buNone/>
              </a:pPr>
              <a:t>26</a:t>
            </a:fld>
            <a:endParaRPr lang="e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1937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0CB5099A-52A6-41A3-9C3F-A09D2785909F}" type="slidenum">
              <a:rPr/>
              <a:pPr algn="l" rtl="0"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27</a:t>
            </a:fld>
            <a:endParaRPr lang="es" altLang="en-US"/>
          </a:p>
        </p:txBody>
      </p:sp>
      <p:sp>
        <p:nvSpPr>
          <p:cNvPr id="696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96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s" altLang="en-US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69637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6E7B0A37-0408-4420-83DF-9F728419168B}" type="slidenum">
              <a:rPr>
                <a:latin typeface="Arial" panose="020B0604020202020204" pitchFamily="34" charset="0"/>
              </a:rPr>
              <a:pPr algn="r" rtl="0" eaLnBrk="1" hangingPunct="1">
                <a:spcBef>
                  <a:spcPct val="0"/>
                </a:spcBef>
                <a:buClrTx/>
                <a:buFontTx/>
                <a:buNone/>
              </a:pPr>
              <a:t>27</a:t>
            </a:fld>
            <a:endParaRPr lang="e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11609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21749BAF-B3E4-4550-A32C-AA262ABF6CB4}" type="slidenum">
              <a:rPr/>
              <a:pPr algn="l" rtl="0"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28</a:t>
            </a:fld>
            <a:endParaRPr lang="es" altLang="en-US"/>
          </a:p>
        </p:txBody>
      </p:sp>
      <p:sp>
        <p:nvSpPr>
          <p:cNvPr id="7168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168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s" altLang="en-US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71685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1F4FC794-219B-480B-8632-E8B851627667}" type="slidenum">
              <a:rPr>
                <a:latin typeface="Arial" panose="020B0604020202020204" pitchFamily="34" charset="0"/>
              </a:rPr>
              <a:pPr algn="r" rtl="0" eaLnBrk="1" hangingPunct="1">
                <a:spcBef>
                  <a:spcPct val="0"/>
                </a:spcBef>
                <a:buClrTx/>
                <a:buFontTx/>
                <a:buNone/>
              </a:pPr>
              <a:t>28</a:t>
            </a:fld>
            <a:endParaRPr lang="e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876371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EB7756A7-126E-4B6B-9CB3-526DB250BE10}" type="slidenum">
              <a:rPr/>
              <a:pPr algn="l" rtl="0"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29</a:t>
            </a:fld>
            <a:endParaRPr lang="es" altLang="en-US"/>
          </a:p>
        </p:txBody>
      </p:sp>
      <p:sp>
        <p:nvSpPr>
          <p:cNvPr id="737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37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  <p:sp>
        <p:nvSpPr>
          <p:cNvPr id="73733" name="Text Box 3"/>
          <p:cNvSpPr txBox="1">
            <a:spLocks noChangeArrowheads="1"/>
          </p:cNvSpPr>
          <p:nvPr/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r>
              <a:rPr lang="es" b="0" i="0" u="none">
                <a:latin typeface="Arial" panose="020B0604020202020204" pitchFamily="34" charset="0"/>
              </a:rPr>
              <a:t>09/18/12</a:t>
            </a:r>
          </a:p>
        </p:txBody>
      </p:sp>
      <p:sp>
        <p:nvSpPr>
          <p:cNvPr id="73734" name="Text Box 4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F1977196-0687-46DB-BE0B-B9F460D28CAE}" type="slidenum">
              <a:rPr>
                <a:latin typeface="Arial" panose="020B0604020202020204" pitchFamily="34" charset="0"/>
              </a:rPr>
              <a:pPr algn="r" rtl="0" eaLnBrk="1" hangingPunct="1">
                <a:spcBef>
                  <a:spcPct val="0"/>
                </a:spcBef>
                <a:buClrTx/>
                <a:buFontTx/>
                <a:buNone/>
              </a:pPr>
              <a:t>29</a:t>
            </a:fld>
            <a:endParaRPr lang="e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926848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0127398E-E2C4-4E62-AF66-73933191BBB5}" type="slidenum">
              <a:rPr/>
              <a:pPr algn="l" rtl="0"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30</a:t>
            </a:fld>
            <a:endParaRPr lang="es" altLang="en-US"/>
          </a:p>
        </p:txBody>
      </p:sp>
      <p:sp>
        <p:nvSpPr>
          <p:cNvPr id="7577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578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s" altLang="en-US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75781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BB5478F5-F2AE-4F0D-9F9C-6B8EA3205BA9}" type="slidenum">
              <a:rPr>
                <a:latin typeface="Arial" panose="020B0604020202020204" pitchFamily="34" charset="0"/>
              </a:rPr>
              <a:pPr algn="r" rtl="0" eaLnBrk="1" hangingPunct="1">
                <a:spcBef>
                  <a:spcPct val="0"/>
                </a:spcBef>
                <a:buClrTx/>
                <a:buFontTx/>
                <a:buNone/>
              </a:pPr>
              <a:t>30</a:t>
            </a:fld>
            <a:endParaRPr lang="e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80265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919D67D4-7786-437A-8EBB-D2D80A6656AB}" type="slidenum">
              <a:rPr/>
              <a:pPr algn="l" rtl="0"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4</a:t>
            </a:fld>
            <a:endParaRPr lang="es" altLang="en-US"/>
          </a:p>
        </p:txBody>
      </p:sp>
      <p:sp>
        <p:nvSpPr>
          <p:cNvPr id="225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25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s" altLang="en-US" sz="1400" b="1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22533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8027BA06-1EF8-42BB-83AF-73D13F5C1947}" type="slidenum">
              <a:rPr>
                <a:latin typeface="Arial" panose="020B0604020202020204" pitchFamily="34" charset="0"/>
                <a:ea typeface="SimSun" panose="02010600030101010101" pitchFamily="2" charset="-122"/>
              </a:rPr>
              <a:pPr algn="r" rtl="0" eaLnBrk="1" hangingPunct="1"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es" altLang="en-US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32045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0E92B1F9-5CA0-49C8-95FB-01AF2F88E0A5}" type="slidenum">
              <a:rPr/>
              <a:pPr algn="l" rtl="0"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31</a:t>
            </a:fld>
            <a:endParaRPr lang="es" altLang="en-US"/>
          </a:p>
        </p:txBody>
      </p:sp>
      <p:sp>
        <p:nvSpPr>
          <p:cNvPr id="778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782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  <p:sp>
        <p:nvSpPr>
          <p:cNvPr id="77829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AB378789-4EAE-46FC-844A-0BACFC26A7BA}" type="slidenum">
              <a:rPr>
                <a:latin typeface="Arial" panose="020B0604020202020204" pitchFamily="34" charset="0"/>
              </a:rPr>
              <a:pPr algn="r" rtl="0" eaLnBrk="1" hangingPunct="1">
                <a:spcBef>
                  <a:spcPct val="0"/>
                </a:spcBef>
                <a:buClrTx/>
                <a:buFontTx/>
                <a:buNone/>
              </a:pPr>
              <a:t>31</a:t>
            </a:fld>
            <a:endParaRPr lang="e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023493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8A972AA6-8DE8-4995-A505-3972EAD097C5}" type="slidenum">
              <a:rPr/>
              <a:pPr algn="l" rtl="0"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33</a:t>
            </a:fld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77061789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>
              <a:latin typeface="Times New Roman" panose="02020603050405020304" pitchFamily="18" charset="0"/>
            </a:endParaRPr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44B28AA2-5271-40E9-90B5-C7610D459516}" type="slidenum">
              <a:rPr/>
              <a:pPr algn="l" rtl="0"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34</a:t>
            </a:fld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401072132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>
              <a:latin typeface="Times New Roman" panose="02020603050405020304" pitchFamily="18" charset="0"/>
            </a:endParaRPr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D44A6C82-1803-4FA5-9539-E842E650635A}" type="slidenum">
              <a:rPr/>
              <a:pPr algn="l" rtl="0"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36</a:t>
            </a:fld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12924441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5074D385-5047-40C8-A900-5DC70AC84BFC}" type="slidenum">
              <a:rPr/>
              <a:pPr algn="l" rtl="0"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5</a:t>
            </a:fld>
            <a:endParaRPr lang="es" altLang="en-US"/>
          </a:p>
        </p:txBody>
      </p:sp>
      <p:sp>
        <p:nvSpPr>
          <p:cNvPr id="2457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458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4320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22EAE66D-2E4E-4F2D-A1A3-5026FAC07B54}" type="slidenum">
              <a:rPr/>
              <a:pPr algn="l" rtl="0"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6</a:t>
            </a:fld>
            <a:endParaRPr lang="es" altLang="en-US"/>
          </a:p>
        </p:txBody>
      </p:sp>
      <p:sp>
        <p:nvSpPr>
          <p:cNvPr id="26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662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ct val="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s" altLang="en-US" sz="1400" b="1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26629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782A9CD1-32C6-4C7C-9173-2E002E1B1DAF}" type="slidenum">
              <a:rPr>
                <a:latin typeface="Arial" panose="020B0604020202020204" pitchFamily="34" charset="0"/>
              </a:rPr>
              <a:pPr algn="r" rtl="0" eaLnBrk="1" hangingPunct="1"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e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71629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C7EC1706-2CFF-404F-843E-F079082D1EF2}" type="slidenum">
              <a:rPr/>
              <a:pPr algn="l" rtl="0"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7</a:t>
            </a:fld>
            <a:endParaRPr lang="es" altLang="en-US"/>
          </a:p>
        </p:txBody>
      </p:sp>
      <p:sp>
        <p:nvSpPr>
          <p:cNvPr id="286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867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s" altLang="en-US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28677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A76EDC84-FED0-40AE-837C-9757EFC7D35F}" type="slidenum">
              <a:rPr>
                <a:latin typeface="Arial" panose="020B0604020202020204" pitchFamily="34" charset="0"/>
              </a:rPr>
              <a:pPr algn="r" rtl="0" eaLnBrk="1" hangingPunct="1"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e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09738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6992AF34-80C4-458C-9B20-912531AA3DAD}" type="slidenum">
              <a:rPr/>
              <a:pPr algn="l" rtl="0"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8</a:t>
            </a:fld>
            <a:endParaRPr lang="es" altLang="en-US"/>
          </a:p>
        </p:txBody>
      </p:sp>
      <p:sp>
        <p:nvSpPr>
          <p:cNvPr id="3072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3072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s" altLang="en-US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30725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33B14370-F6D9-4AE7-A281-192DA21D6B57}" type="slidenum">
              <a:rPr>
                <a:latin typeface="Arial" panose="020B0604020202020204" pitchFamily="34" charset="0"/>
              </a:rPr>
              <a:pPr algn="r" rtl="0" eaLnBrk="1" hangingPunct="1"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e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34512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67F3C75E-9BC2-4156-972E-05406FC864AC}" type="slidenum">
              <a:rPr/>
              <a:pPr algn="l" rtl="0"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9</a:t>
            </a:fld>
            <a:endParaRPr lang="es" altLang="en-US"/>
          </a:p>
        </p:txBody>
      </p:sp>
      <p:sp>
        <p:nvSpPr>
          <p:cNvPr id="3277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3277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s" altLang="en-US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32773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407D5976-0C2F-4BE9-8429-1208AC173F61}" type="slidenum">
              <a:rPr>
                <a:latin typeface="Arial" panose="020B0604020202020204" pitchFamily="34" charset="0"/>
              </a:rPr>
              <a:pPr algn="r" rtl="0" eaLnBrk="1" hangingPunct="1">
                <a:spcBef>
                  <a:spcPct val="0"/>
                </a:spcBef>
                <a:buClrTx/>
                <a:buFontTx/>
                <a:buNone/>
              </a:pPr>
              <a:t>9</a:t>
            </a:fld>
            <a:endParaRPr lang="e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85103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46EF3BF0-0164-4C8B-B47E-4F04695B8ECC}" type="slidenum">
              <a:rPr/>
              <a:pPr algn="l" rtl="0"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10</a:t>
            </a:fld>
            <a:endParaRPr lang="es" altLang="en-US"/>
          </a:p>
        </p:txBody>
      </p:sp>
      <p:sp>
        <p:nvSpPr>
          <p:cNvPr id="3481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3482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>
              <a:latin typeface="Times New Roman" panose="02020603050405020304" pitchFamily="18" charset="0"/>
            </a:endParaRPr>
          </a:p>
        </p:txBody>
      </p:sp>
      <p:sp>
        <p:nvSpPr>
          <p:cNvPr id="34821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03EA1EF9-8F2B-4317-B91A-CB8E1A83F567}" type="slidenum">
              <a:rPr>
                <a:latin typeface="Arial" panose="020B0604020202020204" pitchFamily="34" charset="0"/>
              </a:rPr>
              <a:pPr algn="r" rtl="0" eaLnBrk="1" hangingPunct="1">
                <a:spcBef>
                  <a:spcPct val="0"/>
                </a:spcBef>
                <a:buClrTx/>
                <a:buFontTx/>
                <a:buNone/>
              </a:pPr>
              <a:t>10</a:t>
            </a:fld>
            <a:endParaRPr lang="e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04461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4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2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8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990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698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4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2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8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4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4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4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7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361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4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4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4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4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7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4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90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616462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4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2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8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2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5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616462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4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2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8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12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4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33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69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</p:sldLayoutIdLst>
  <p:hf hdr="0" ftr="0" dt="0"/>
  <p:txStyles>
    <p:titleStyle>
      <a:lvl1pPr algn="l" defTabSz="457189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rgbClr val="53565A"/>
          </a:solidFill>
          <a:latin typeface="Arial"/>
          <a:ea typeface="+mj-ea"/>
          <a:cs typeface="Arial"/>
        </a:defRPr>
      </a:lvl1pPr>
    </p:titleStyle>
    <p:bodyStyle>
      <a:lvl1pPr marL="0" indent="0" algn="l" defTabSz="457189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57" indent="-137157" algn="l" defTabSz="457189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13" indent="-137157" algn="l" defTabSz="457189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70" indent="-137157" algn="l" defTabSz="457189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26" indent="-137157" algn="l" defTabSz="457189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671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4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33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946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</p:sldLayoutIdLst>
  <p:hf hdr="0" ftr="0" dt="0"/>
  <p:txStyles>
    <p:titleStyle>
      <a:lvl1pPr algn="l" defTabSz="457189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189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57" indent="-137157" algn="l" defTabSz="457189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13" indent="-137157" algn="l" defTabSz="457189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70" indent="-137157" algn="l" defTabSz="457189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26" indent="-137157" algn="l" defTabSz="457189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video" Target="2017%20HYPLOT%20Moving%20Objects.avi" TargetMode="External"/><Relationship Id="rId2" Type="http://schemas.microsoft.com/office/2007/relationships/media" Target="2017%20HYPLOT%20Moving%20Objects.avi" TargetMode="External"/><Relationship Id="rId1" Type="http://schemas.openxmlformats.org/officeDocument/2006/relationships/video" Target="file:///C:\2014%20Presentations\10%20-%20Plotting\2011%20HYPLOT%20Moving%20Things.avi" TargetMode="External"/><Relationship Id="rId6" Type="http://schemas.openxmlformats.org/officeDocument/2006/relationships/image" Target="../media/image16.pn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video" Target="2017%20HYPLOT%20Color%20Bar.avi" TargetMode="External"/><Relationship Id="rId7" Type="http://schemas.openxmlformats.org/officeDocument/2006/relationships/image" Target="../media/image18.png"/><Relationship Id="rId2" Type="http://schemas.microsoft.com/office/2007/relationships/media" Target="2017%20HYPLOT%20Color%20Bar.avi" TargetMode="External"/><Relationship Id="rId1" Type="http://schemas.openxmlformats.org/officeDocument/2006/relationships/video" Target="file:///C:\2014%20Presentations\10%20-%20Plotting\2010%20HYPLOT%20Color%20Bar.avi" TargetMode="External"/><Relationship Id="rId6" Type="http://schemas.openxmlformats.org/officeDocument/2006/relationships/image" Target="../media/image17.pn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video" Target="2017%20HYPLOT%20Compass%20Rose.avi" TargetMode="External"/><Relationship Id="rId2" Type="http://schemas.microsoft.com/office/2007/relationships/media" Target="2017%20HYPLOT%20Compass%20Rose.avi" TargetMode="External"/><Relationship Id="rId1" Type="http://schemas.openxmlformats.org/officeDocument/2006/relationships/video" Target="file:///C:\2014%20Presentations\10%20-%20Plotting\2009%20HYPLOT%20Compass%20Rose.avi" TargetMode="External"/><Relationship Id="rId6" Type="http://schemas.openxmlformats.org/officeDocument/2006/relationships/image" Target="../media/image19.pn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2017%20HYPLOT%20Graphics.avi" TargetMode="External"/><Relationship Id="rId1" Type="http://schemas.microsoft.com/office/2007/relationships/media" Target="2017%20HYPLOT%20Graphics.avi" TargetMode="External"/><Relationship Id="rId5" Type="http://schemas.openxmlformats.org/officeDocument/2006/relationships/image" Target="../media/image25.png"/><Relationship Id="rId4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video" Target="2017%20HYPLOT%20Text.avi" TargetMode="External"/><Relationship Id="rId2" Type="http://schemas.microsoft.com/office/2007/relationships/media" Target="2017%20HYPLOT%20Text.avi" TargetMode="External"/><Relationship Id="rId1" Type="http://schemas.openxmlformats.org/officeDocument/2006/relationships/video" Target="file:///C:\2010%20HYPACK%20Presentations\10%20-%20Plotting\2009%20HYPLOT%20Text.avi" TargetMode="External"/><Relationship Id="rId6" Type="http://schemas.openxmlformats.org/officeDocument/2006/relationships/image" Target="../media/image33.png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2017%20HYPLOT%20Title%20Blocks.avi" TargetMode="External"/><Relationship Id="rId1" Type="http://schemas.microsoft.com/office/2007/relationships/media" Target="2017%20HYPLOT%20Title%20Blocks.avi" TargetMode="External"/><Relationship Id="rId5" Type="http://schemas.openxmlformats.org/officeDocument/2006/relationships/image" Target="../media/image34.png"/><Relationship Id="rId4" Type="http://schemas.openxmlformats.org/officeDocument/2006/relationships/notesSlide" Target="../notesSlides/notesSl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video" Target="2017%20HYPLOT%20Custom%20Title%20Block.avi" TargetMode="External"/><Relationship Id="rId2" Type="http://schemas.microsoft.com/office/2007/relationships/media" Target="2017%20HYPLOT%20Custom%20Title%20Block.avi" TargetMode="External"/><Relationship Id="rId1" Type="http://schemas.openxmlformats.org/officeDocument/2006/relationships/video" Target="file:///C:\2013%20Presentations\10%20-%20Plotting\2011%20HYPLOT%20User%20Defined%20Title%20Block.avi" TargetMode="External"/><Relationship Id="rId6" Type="http://schemas.openxmlformats.org/officeDocument/2006/relationships/image" Target="../media/image36.png"/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video" Target="2017%20HYPLOT%20Printing.avi" TargetMode="External"/><Relationship Id="rId2" Type="http://schemas.microsoft.com/office/2007/relationships/media" Target="2017%20HYPLOT%20Printing.avi" TargetMode="External"/><Relationship Id="rId1" Type="http://schemas.openxmlformats.org/officeDocument/2006/relationships/video" Target="file:///C:\2013%20Presentations\10%20-%20Plotting\2009%20HYPLOT%20Plotting.avi" TargetMode="External"/><Relationship Id="rId6" Type="http://schemas.openxmlformats.org/officeDocument/2006/relationships/image" Target="../media/image41.png"/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2017%20HYPLOT%20PDF%20Output.avi" TargetMode="External"/><Relationship Id="rId1" Type="http://schemas.microsoft.com/office/2007/relationships/media" Target="2017%20HYPLOT%20PDF%20Output.avi" TargetMode="External"/><Relationship Id="rId5" Type="http://schemas.openxmlformats.org/officeDocument/2006/relationships/image" Target="../media/image42.png"/><Relationship Id="rId4" Type="http://schemas.openxmlformats.org/officeDocument/2006/relationships/notesSlide" Target="../notesSlides/notesSlide3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2017%20HYPLOT%20Export%20to%20DXF.avi" TargetMode="External"/><Relationship Id="rId1" Type="http://schemas.microsoft.com/office/2007/relationships/media" Target="2017%20HYPLOT%20Export%20to%20DXF.avi" TargetMode="External"/><Relationship Id="rId5" Type="http://schemas.openxmlformats.org/officeDocument/2006/relationships/image" Target="../media/image48.png"/><Relationship Id="rId4" Type="http://schemas.openxmlformats.org/officeDocument/2006/relationships/notesSlide" Target="../notesSlides/notesSlide3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2017%20HYPLOT%20Multi-Sheet.avi" TargetMode="External"/><Relationship Id="rId1" Type="http://schemas.microsoft.com/office/2007/relationships/media" Target="2017%20HYPLOT%20Multi-Sheet.avi" TargetMode="External"/><Relationship Id="rId4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2017%20HYPLOT%20Borders.avi" TargetMode="External"/><Relationship Id="rId1" Type="http://schemas.microsoft.com/office/2007/relationships/media" Target="2017%20HYPLOT%20Borders.avi" TargetMode="External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HYPLOT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1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12284199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1"/>
          <p:cNvSpPr txBox="1">
            <a:spLocks noChangeArrowheads="1"/>
          </p:cNvSpPr>
          <p:nvPr/>
        </p:nvSpPr>
        <p:spPr bwMode="auto">
          <a:xfrm>
            <a:off x="304800" y="0"/>
            <a:ext cx="80772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es" sz="3200" b="0" i="0" u="none"/>
              <a:t>Moviendo Objetos</a:t>
            </a:r>
          </a:p>
        </p:txBody>
      </p:sp>
      <p:sp>
        <p:nvSpPr>
          <p:cNvPr id="3" name="AutoShape 2"/>
          <p:cNvSpPr>
            <a:spLocks noRot="1" noChangeAspect="1" noChangeArrowheads="1"/>
          </p:cNvSpPr>
          <p:nvPr>
            <a:videoFile r:link="rId1"/>
          </p:nvPr>
        </p:nvSpPr>
        <p:spPr bwMode="auto">
          <a:xfrm>
            <a:off x="1371601" y="914402"/>
            <a:ext cx="6503988" cy="481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sp>
        <p:nvSpPr>
          <p:cNvPr id="23558" name="TextBox 5">
            <a:extLst>
              <a:ext uri="{FF2B5EF4-FFF2-40B4-BE49-F238E27FC236}">
                <a16:creationId xmlns="" xmlns:a16="http://schemas.microsoft.com/office/drawing/2014/main" id="{DADF412A-E5B2-4C5F-BCB5-E70C365FAF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6034884"/>
            <a:ext cx="5715000" cy="5847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es" sz="1600" b="0" i="0" u="none">
                <a:solidFill>
                  <a:schemeClr val="tx1">
                    <a:lumMod val="75000"/>
                    <a:lumOff val="25000"/>
                  </a:schemeClr>
                </a:solidFill>
              </a:rPr>
              <a:t>Una vez usted ha colocado un objeto en el ploteo, tome la herramienta de flecha para moverla a su posición final.</a:t>
            </a:r>
          </a:p>
        </p:txBody>
      </p:sp>
      <p:pic>
        <p:nvPicPr>
          <p:cNvPr id="2" name="2017 HYPLOT Moving Objects.avi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12835"/>
            <a:ext cx="6167718" cy="4570046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02849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 nodeType="clickPar">
                      <p:stCondLst>
                        <p:cond delay="0"/>
                      </p:stCondLst>
                      <p:childTnLst>
                        <p:par>
                          <p:cTn id="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1"/>
          <p:cNvSpPr txBox="1">
            <a:spLocks noChangeArrowheads="1"/>
          </p:cNvSpPr>
          <p:nvPr/>
        </p:nvSpPr>
        <p:spPr bwMode="auto">
          <a:xfrm>
            <a:off x="304800" y="3"/>
            <a:ext cx="80772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es" sz="3200" b="0" i="0" u="none"/>
              <a:t>Panel de Control - Barra Color</a:t>
            </a:r>
          </a:p>
        </p:txBody>
      </p:sp>
      <p:sp>
        <p:nvSpPr>
          <p:cNvPr id="35843" name="Text Box 2"/>
          <p:cNvSpPr txBox="1">
            <a:spLocks noChangeArrowheads="1"/>
          </p:cNvSpPr>
          <p:nvPr/>
        </p:nvSpPr>
        <p:spPr bwMode="auto">
          <a:xfrm>
            <a:off x="1524000" y="4522788"/>
            <a:ext cx="71628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409575" indent="-342900">
              <a:tabLst>
                <a:tab pos="409575" algn="l"/>
                <a:tab pos="979488" algn="l"/>
                <a:tab pos="1893888" algn="l"/>
                <a:tab pos="2808288" algn="l"/>
                <a:tab pos="3722688" algn="l"/>
                <a:tab pos="4637088" algn="l"/>
                <a:tab pos="5551488" algn="l"/>
                <a:tab pos="6465888" algn="l"/>
                <a:tab pos="7380288" algn="l"/>
                <a:tab pos="8294688" algn="l"/>
                <a:tab pos="9209088" algn="l"/>
                <a:tab pos="10123488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marL="738188" indent="-284163">
              <a:tabLst>
                <a:tab pos="409575" algn="l"/>
                <a:tab pos="979488" algn="l"/>
                <a:tab pos="1893888" algn="l"/>
                <a:tab pos="2808288" algn="l"/>
                <a:tab pos="3722688" algn="l"/>
                <a:tab pos="4637088" algn="l"/>
                <a:tab pos="5551488" algn="l"/>
                <a:tab pos="6465888" algn="l"/>
                <a:tab pos="7380288" algn="l"/>
                <a:tab pos="8294688" algn="l"/>
                <a:tab pos="9209088" algn="l"/>
                <a:tab pos="10123488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409575" algn="l"/>
                <a:tab pos="979488" algn="l"/>
                <a:tab pos="1893888" algn="l"/>
                <a:tab pos="2808288" algn="l"/>
                <a:tab pos="3722688" algn="l"/>
                <a:tab pos="4637088" algn="l"/>
                <a:tab pos="5551488" algn="l"/>
                <a:tab pos="6465888" algn="l"/>
                <a:tab pos="7380288" algn="l"/>
                <a:tab pos="8294688" algn="l"/>
                <a:tab pos="9209088" algn="l"/>
                <a:tab pos="10123488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409575" algn="l"/>
                <a:tab pos="979488" algn="l"/>
                <a:tab pos="1893888" algn="l"/>
                <a:tab pos="2808288" algn="l"/>
                <a:tab pos="3722688" algn="l"/>
                <a:tab pos="4637088" algn="l"/>
                <a:tab pos="5551488" algn="l"/>
                <a:tab pos="6465888" algn="l"/>
                <a:tab pos="7380288" algn="l"/>
                <a:tab pos="8294688" algn="l"/>
                <a:tab pos="9209088" algn="l"/>
                <a:tab pos="10123488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409575" algn="l"/>
                <a:tab pos="979488" algn="l"/>
                <a:tab pos="1893888" algn="l"/>
                <a:tab pos="2808288" algn="l"/>
                <a:tab pos="3722688" algn="l"/>
                <a:tab pos="4637088" algn="l"/>
                <a:tab pos="5551488" algn="l"/>
                <a:tab pos="6465888" algn="l"/>
                <a:tab pos="7380288" algn="l"/>
                <a:tab pos="8294688" algn="l"/>
                <a:tab pos="9209088" algn="l"/>
                <a:tab pos="10123488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09575" algn="l"/>
                <a:tab pos="979488" algn="l"/>
                <a:tab pos="1893888" algn="l"/>
                <a:tab pos="2808288" algn="l"/>
                <a:tab pos="3722688" algn="l"/>
                <a:tab pos="4637088" algn="l"/>
                <a:tab pos="5551488" algn="l"/>
                <a:tab pos="6465888" algn="l"/>
                <a:tab pos="7380288" algn="l"/>
                <a:tab pos="8294688" algn="l"/>
                <a:tab pos="9209088" algn="l"/>
                <a:tab pos="10123488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09575" algn="l"/>
                <a:tab pos="979488" algn="l"/>
                <a:tab pos="1893888" algn="l"/>
                <a:tab pos="2808288" algn="l"/>
                <a:tab pos="3722688" algn="l"/>
                <a:tab pos="4637088" algn="l"/>
                <a:tab pos="5551488" algn="l"/>
                <a:tab pos="6465888" algn="l"/>
                <a:tab pos="7380288" algn="l"/>
                <a:tab pos="8294688" algn="l"/>
                <a:tab pos="9209088" algn="l"/>
                <a:tab pos="10123488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09575" algn="l"/>
                <a:tab pos="979488" algn="l"/>
                <a:tab pos="1893888" algn="l"/>
                <a:tab pos="2808288" algn="l"/>
                <a:tab pos="3722688" algn="l"/>
                <a:tab pos="4637088" algn="l"/>
                <a:tab pos="5551488" algn="l"/>
                <a:tab pos="6465888" algn="l"/>
                <a:tab pos="7380288" algn="l"/>
                <a:tab pos="8294688" algn="l"/>
                <a:tab pos="9209088" algn="l"/>
                <a:tab pos="10123488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09575" algn="l"/>
                <a:tab pos="979488" algn="l"/>
                <a:tab pos="1893888" algn="l"/>
                <a:tab pos="2808288" algn="l"/>
                <a:tab pos="3722688" algn="l"/>
                <a:tab pos="4637088" algn="l"/>
                <a:tab pos="5551488" algn="l"/>
                <a:tab pos="6465888" algn="l"/>
                <a:tab pos="7380288" algn="l"/>
                <a:tab pos="8294688" algn="l"/>
                <a:tab pos="9209088" algn="l"/>
                <a:tab pos="10123488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90000"/>
              </a:lnSpc>
              <a:buClr>
                <a:srgbClr val="FFFFFF"/>
              </a:buClr>
              <a:buSzPct val="100000"/>
              <a:buFont typeface="Wingdings" panose="05000000000000000000" pitchFamily="2" charset="2"/>
              <a:buChar char=""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La Barra Color actúa como una </a:t>
            </a:r>
            <a:r>
              <a:rPr lang="es" sz="20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leyenda </a:t>
            </a: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para interpretar los colores de las profundidades.  </a:t>
            </a:r>
            <a:r>
              <a:rPr lang="es" sz="2000" b="0" i="0" u="none" dirty="0"/>
              <a:t> </a:t>
            </a:r>
            <a:r>
              <a:rPr lang="es" b="0" i="0" u="none" dirty="0">
                <a:solidFill>
                  <a:srgbClr val="0089B1"/>
                </a:solidFill>
              </a:rPr>
              <a:t>(Si esta ploteando en blanco y negro, no se preocupe!)</a:t>
            </a:r>
          </a:p>
          <a:p>
            <a:pPr algn="l" rtl="0" eaLnBrk="1" hangingPunct="1">
              <a:lnSpc>
                <a:spcPct val="90000"/>
              </a:lnSpc>
              <a:buClr>
                <a:srgbClr val="0000FF"/>
              </a:buClr>
              <a:buSzPct val="100000"/>
              <a:buFont typeface="Wingdings" panose="05000000000000000000" pitchFamily="2" charset="2"/>
              <a:buChar char=""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Puede escoger:</a:t>
            </a:r>
          </a:p>
          <a:p>
            <a:pPr lvl="1" algn="l" rtl="0">
              <a:lnSpc>
                <a:spcPct val="90000"/>
              </a:lnSpc>
              <a:spcBef>
                <a:spcPts val="425"/>
              </a:spcBef>
              <a:buClr>
                <a:srgbClr val="0000FF"/>
              </a:buClr>
              <a:buSzPct val="100000"/>
              <a:buFont typeface="Wingdings" panose="05000000000000000000" pitchFamily="2" charset="2"/>
              <a:buChar char=""/>
            </a:pPr>
            <a:r>
              <a:rPr lang="es" sz="1600" b="0" i="0" u="none" dirty="0">
                <a:solidFill>
                  <a:srgbClr val="0089B1"/>
                </a:solidFill>
              </a:rPr>
              <a:t>La posición de la Barra Color en la hoja de ploteo.</a:t>
            </a:r>
          </a:p>
          <a:p>
            <a:pPr lvl="1" algn="l" rtl="0">
              <a:lnSpc>
                <a:spcPct val="90000"/>
              </a:lnSpc>
              <a:spcBef>
                <a:spcPts val="425"/>
              </a:spcBef>
              <a:buClr>
                <a:srgbClr val="0000FF"/>
              </a:buClr>
              <a:buSzPct val="100000"/>
              <a:buFont typeface="Wingdings" panose="05000000000000000000" pitchFamily="2" charset="2"/>
              <a:buChar char=""/>
            </a:pPr>
            <a:r>
              <a:rPr lang="es" sz="1600" b="0" i="0" u="none" dirty="0">
                <a:solidFill>
                  <a:srgbClr val="0089B1"/>
                </a:solidFill>
              </a:rPr>
              <a:t>Defina el tamaño de las celdas de la Barra Color y etiquetas.</a:t>
            </a:r>
          </a:p>
          <a:p>
            <a:pPr lvl="1" algn="l" rtl="0">
              <a:lnSpc>
                <a:spcPct val="90000"/>
              </a:lnSpc>
              <a:spcBef>
                <a:spcPts val="425"/>
              </a:spcBef>
              <a:buClr>
                <a:srgbClr val="0000FF"/>
              </a:buClr>
              <a:buSzPct val="100000"/>
              <a:buFont typeface="Wingdings" panose="05000000000000000000" pitchFamily="2" charset="2"/>
              <a:buChar char=""/>
            </a:pPr>
            <a:r>
              <a:rPr lang="es" sz="1600" b="0" i="0" u="none" dirty="0">
                <a:solidFill>
                  <a:srgbClr val="0089B1"/>
                </a:solidFill>
              </a:rPr>
              <a:t>Plotee o no.</a:t>
            </a:r>
          </a:p>
        </p:txBody>
      </p:sp>
      <p:sp>
        <p:nvSpPr>
          <p:cNvPr id="3" name="AutoShape 3"/>
          <p:cNvSpPr>
            <a:spLocks noRot="1" noChangeAspect="1" noChangeArrowheads="1"/>
          </p:cNvSpPr>
          <p:nvPr>
            <a:videoFile r:link="rId1"/>
          </p:nvPr>
        </p:nvSpPr>
        <p:spPr bwMode="auto">
          <a:xfrm>
            <a:off x="3200401" y="1295400"/>
            <a:ext cx="5748339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pic>
        <p:nvPicPr>
          <p:cNvPr id="35845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25" y="1066801"/>
            <a:ext cx="1676400" cy="5327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2017 HYPLOT Color Bar.avi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8790" y="1276351"/>
            <a:ext cx="4360863" cy="3124200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18288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 nodeType="clickPar">
                      <p:stCondLst>
                        <p:cond delay="0"/>
                      </p:stCondLst>
                      <p:childTnLst>
                        <p:par>
                          <p:cTn id="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1"/>
          <p:cNvSpPr txBox="1">
            <a:spLocks noChangeArrowheads="1"/>
          </p:cNvSpPr>
          <p:nvPr/>
        </p:nvSpPr>
        <p:spPr bwMode="auto">
          <a:xfrm>
            <a:off x="276228" y="0"/>
            <a:ext cx="841057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es" sz="3200" b="0" i="0" u="none"/>
              <a:t>Panel de Control - Compás</a:t>
            </a:r>
          </a:p>
        </p:txBody>
      </p:sp>
      <p:sp>
        <p:nvSpPr>
          <p:cNvPr id="37891" name="Text Box 2"/>
          <p:cNvSpPr txBox="1">
            <a:spLocks noChangeArrowheads="1"/>
          </p:cNvSpPr>
          <p:nvPr/>
        </p:nvSpPr>
        <p:spPr bwMode="auto">
          <a:xfrm>
            <a:off x="-1" y="6095286"/>
            <a:ext cx="7195559" cy="685800"/>
          </a:xfrm>
          <a:prstGeom prst="rect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90000"/>
              </a:lnSpc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Alineación:  Norte Cuadrícula o Geodésico</a:t>
            </a:r>
          </a:p>
          <a:p>
            <a:pPr algn="l" rtl="0" eaLnBrk="1" hangingPunct="1">
              <a:lnSpc>
                <a:spcPct val="90000"/>
              </a:lnSpc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Cambie el tamaño de la rosa de Compás según requiera</a:t>
            </a:r>
          </a:p>
        </p:txBody>
      </p:sp>
      <p:sp>
        <p:nvSpPr>
          <p:cNvPr id="2" name="AutoShape 3"/>
          <p:cNvSpPr>
            <a:spLocks noRot="1" noChangeAspect="1" noChangeArrowheads="1"/>
          </p:cNvSpPr>
          <p:nvPr>
            <a:videoFile r:link="rId1"/>
          </p:nvPr>
        </p:nvSpPr>
        <p:spPr bwMode="auto">
          <a:xfrm>
            <a:off x="457203" y="1219200"/>
            <a:ext cx="84105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pic>
        <p:nvPicPr>
          <p:cNvPr id="3" name="2017 HYPLOT Compass Rose.avi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3" y="1447803"/>
            <a:ext cx="6526303" cy="4468543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12650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 nodeType="clickPar">
                      <p:stCondLst>
                        <p:cond delay="0"/>
                      </p:stCondLst>
                      <p:childTnLst>
                        <p:par>
                          <p:cTn id="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418" y="1286669"/>
            <a:ext cx="5549900" cy="35099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39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418" y="4929943"/>
            <a:ext cx="3079751" cy="12207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0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416" y="4929943"/>
            <a:ext cx="4383088" cy="12207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41" name="Text Box 1"/>
          <p:cNvSpPr txBox="1">
            <a:spLocks noChangeArrowheads="1"/>
          </p:cNvSpPr>
          <p:nvPr/>
        </p:nvSpPr>
        <p:spPr bwMode="auto">
          <a:xfrm>
            <a:off x="304799" y="0"/>
            <a:ext cx="846137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es" sz="3200" b="0" i="0" u="none" dirty="0"/>
              <a:t>Panel de Control – Cuadrícula Proyección</a:t>
            </a:r>
          </a:p>
        </p:txBody>
      </p:sp>
      <p:sp>
        <p:nvSpPr>
          <p:cNvPr id="26631" name="Text Box 2">
            <a:extLst>
              <a:ext uri="{FF2B5EF4-FFF2-40B4-BE49-F238E27FC236}">
                <a16:creationId xmlns="" xmlns:a16="http://schemas.microsoft.com/office/drawing/2014/main" id="{B7652B1D-15D1-49DC-87A8-73E8E84498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9175" y="1385885"/>
            <a:ext cx="2667000" cy="2178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marL="638175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marL="0" indent="0" algn="l" rtl="0">
              <a:buClr>
                <a:srgbClr val="000000"/>
              </a:buClr>
              <a:buSzPct val="100000"/>
              <a:defRPr/>
            </a:pPr>
            <a:r>
              <a:rPr lang="es" sz="1800" b="0" i="0" u="none" dirty="0">
                <a:solidFill>
                  <a:schemeClr val="bg2"/>
                </a:solidFill>
              </a:rPr>
              <a:t>Parámetros Cuadrículas</a:t>
            </a:r>
          </a:p>
          <a:p>
            <a:pPr marL="285750" indent="-285750" algn="l" rtl="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Marcas o Líneas</a:t>
            </a:r>
          </a:p>
          <a:p>
            <a:pPr marL="285750" indent="-285750" algn="l" rtl="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Espaciamiento</a:t>
            </a:r>
          </a:p>
          <a:p>
            <a:pPr marL="285750" indent="-285750" algn="l" rtl="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Grosor Línea</a:t>
            </a:r>
          </a:p>
          <a:p>
            <a:pPr marL="0" indent="0" algn="l" rtl="0">
              <a:buClr>
                <a:srgbClr val="000000"/>
              </a:buClr>
              <a:buSzPct val="100000"/>
              <a:defRPr/>
            </a:pPr>
            <a:r>
              <a:rPr lang="es" sz="1800" b="0" i="0" u="none" dirty="0">
                <a:solidFill>
                  <a:schemeClr val="bg2"/>
                </a:solidFill>
              </a:rPr>
              <a:t>Como se ven las etiquetas.</a:t>
            </a:r>
          </a:p>
          <a:p>
            <a:pPr marL="285750" indent="-285750" algn="l" rtl="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Posición</a:t>
            </a:r>
          </a:p>
          <a:p>
            <a:pPr marL="285750" indent="-285750" algn="l" rtl="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Fuente</a:t>
            </a:r>
          </a:p>
          <a:p>
            <a:pPr lvl="1" algn="l" rtl="0">
              <a:spcBef>
                <a:spcPts val="451"/>
              </a:spcBef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es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943" name="Rectangle 4"/>
          <p:cNvSpPr>
            <a:spLocks noChangeArrowheads="1"/>
          </p:cNvSpPr>
          <p:nvPr/>
        </p:nvSpPr>
        <p:spPr bwMode="auto">
          <a:xfrm>
            <a:off x="4948517" y="1775618"/>
            <a:ext cx="685800" cy="346075"/>
          </a:xfrm>
          <a:prstGeom prst="rect">
            <a:avLst/>
          </a:prstGeom>
          <a:noFill/>
          <a:ln w="3816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sp>
        <p:nvSpPr>
          <p:cNvPr id="7" name="Text Box 2">
            <a:extLst>
              <a:ext uri="{FF2B5EF4-FFF2-40B4-BE49-F238E27FC236}">
                <a16:creationId xmlns="" xmlns:a16="http://schemas.microsoft.com/office/drawing/2014/main" id="{B6E62009-F4D7-40E0-946F-099781443A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9175" y="3599659"/>
            <a:ext cx="2667000" cy="1295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l" rtl="0">
              <a:buClr>
                <a:srgbClr val="000000"/>
              </a:buClr>
              <a:buSzPct val="100000"/>
              <a:tabLst>
                <a:tab pos="341305" algn="l"/>
                <a:tab pos="911203" algn="l"/>
                <a:tab pos="1825580" algn="l"/>
                <a:tab pos="2739957" algn="l"/>
                <a:tab pos="3654334" algn="l"/>
                <a:tab pos="4568711" algn="l"/>
                <a:tab pos="5483088" algn="l"/>
                <a:tab pos="6397465" algn="l"/>
                <a:tab pos="7311843" algn="l"/>
                <a:tab pos="8226220" algn="l"/>
                <a:tab pos="9140597" algn="l"/>
                <a:tab pos="10054974" algn="l"/>
              </a:tabLst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Usuarios pueden colocar las etiquetas de proyección dentro del área de ploteo</a:t>
            </a: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  <a:ea typeface="Microsoft YaHei" charset="-122"/>
            </a:endParaRPr>
          </a:p>
          <a:p>
            <a:pPr marL="638159" lvl="1" algn="l" rtl="0">
              <a:spcBef>
                <a:spcPts val="451"/>
              </a:spcBef>
              <a:buClr>
                <a:srgbClr val="FFFFFF"/>
              </a:buClr>
              <a:buSzPct val="100000"/>
              <a:buFont typeface="Arial" charset="0"/>
              <a:buChar char="•"/>
              <a:tabLst>
                <a:tab pos="341305" algn="l"/>
                <a:tab pos="911203" algn="l"/>
                <a:tab pos="1825580" algn="l"/>
                <a:tab pos="2739957" algn="l"/>
                <a:tab pos="3654334" algn="l"/>
                <a:tab pos="4568711" algn="l"/>
                <a:tab pos="5483088" algn="l"/>
                <a:tab pos="6397465" algn="l"/>
                <a:tab pos="7311843" algn="l"/>
                <a:tab pos="8226220" algn="l"/>
                <a:tab pos="9140597" algn="l"/>
                <a:tab pos="10054974" algn="l"/>
              </a:tabLst>
              <a:defRPr/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Microsoft YaHei" charset="-122"/>
            </a:endParaRPr>
          </a:p>
        </p:txBody>
      </p:sp>
      <p:sp>
        <p:nvSpPr>
          <p:cNvPr id="39945" name="TextBox 8"/>
          <p:cNvSpPr txBox="1">
            <a:spLocks noChangeArrowheads="1"/>
          </p:cNvSpPr>
          <p:nvPr/>
        </p:nvSpPr>
        <p:spPr bwMode="auto">
          <a:xfrm>
            <a:off x="1390646" y="5447468"/>
            <a:ext cx="17526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sz="1600" b="0" i="0" u="none" dirty="0">
                <a:solidFill>
                  <a:srgbClr val="FF0000"/>
                </a:solidFill>
              </a:rPr>
              <a:t>Etiquetas Dentro</a:t>
            </a:r>
          </a:p>
        </p:txBody>
      </p:sp>
      <p:sp>
        <p:nvSpPr>
          <p:cNvPr id="39946" name="TextBox 12"/>
          <p:cNvSpPr txBox="1">
            <a:spLocks noChangeArrowheads="1"/>
          </p:cNvSpPr>
          <p:nvPr/>
        </p:nvSpPr>
        <p:spPr bwMode="auto">
          <a:xfrm>
            <a:off x="3958108" y="5447468"/>
            <a:ext cx="202394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sz="1600" b="0" i="0" u="none" dirty="0">
                <a:solidFill>
                  <a:srgbClr val="FF0000"/>
                </a:solidFill>
              </a:rPr>
              <a:t>Etiquetas Por Fuera</a:t>
            </a:r>
          </a:p>
        </p:txBody>
      </p:sp>
    </p:spTree>
    <p:extLst>
      <p:ext uri="{BB962C8B-B14F-4D97-AF65-F5344CB8AC3E}">
        <p14:creationId xmlns:p14="http://schemas.microsoft.com/office/powerpoint/2010/main" val="35562192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283" y="4827495"/>
            <a:ext cx="5181600" cy="170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7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623" y="1220418"/>
            <a:ext cx="518160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" name="Text Box 2">
            <a:extLst>
              <a:ext uri="{FF2B5EF4-FFF2-40B4-BE49-F238E27FC236}">
                <a16:creationId xmlns="" xmlns:a16="http://schemas.microsoft.com/office/drawing/2014/main" id="{FB149867-719C-4360-879F-A005C41C73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0"/>
            <a:ext cx="7924800" cy="990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marL="53973" algn="l" rtl="0">
              <a:buSzPct val="100000"/>
              <a:tabLst>
                <a:tab pos="53973" algn="l"/>
                <a:tab pos="968350" algn="l"/>
                <a:tab pos="1882728" algn="l"/>
                <a:tab pos="2797105" algn="l"/>
                <a:tab pos="3711482" algn="l"/>
                <a:tab pos="4625859" algn="l"/>
                <a:tab pos="5540236" algn="l"/>
                <a:tab pos="6454613" algn="l"/>
                <a:tab pos="7368990" algn="l"/>
                <a:tab pos="8283368" algn="l"/>
                <a:tab pos="9197745" algn="l"/>
                <a:tab pos="10112122" algn="l"/>
              </a:tabLst>
              <a:defRPr/>
            </a:pPr>
            <a:r>
              <a:rPr lang="es" sz="3200" b="0" i="0" u="none">
                <a:solidFill>
                  <a:schemeClr val="bg1"/>
                </a:solidFill>
                <a:latin typeface="Arial" charset="0"/>
                <a:ea typeface="Microsoft YaHei" charset="-122"/>
              </a:rPr>
              <a:t>Cuadrículas Latitud Longitud</a:t>
            </a:r>
            <a:endParaRPr lang="es" sz="24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Microsoft YaHei" charset="-122"/>
            </a:endParaRPr>
          </a:p>
        </p:txBody>
      </p:sp>
      <p:sp>
        <p:nvSpPr>
          <p:cNvPr id="27653" name="Text Box 3">
            <a:extLst>
              <a:ext uri="{FF2B5EF4-FFF2-40B4-BE49-F238E27FC236}">
                <a16:creationId xmlns="" xmlns:a16="http://schemas.microsoft.com/office/drawing/2014/main" id="{85A9A097-BC43-4F1B-AD3C-E718B7FE68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6403" y="1414466"/>
            <a:ext cx="3381375" cy="412572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marL="638175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marL="342891" indent="-342891" algn="l" rtl="0"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2400" b="0" i="0" u="none">
                <a:solidFill>
                  <a:schemeClr val="bg2"/>
                </a:solidFill>
              </a:rPr>
              <a:t>Opciones separadas para:</a:t>
            </a:r>
          </a:p>
          <a:p>
            <a:pPr marL="639753" lvl="1" indent="-342891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WGS 84</a:t>
            </a:r>
          </a:p>
          <a:p>
            <a:pPr marL="639753" lvl="1" indent="-342891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Datum Local</a:t>
            </a:r>
          </a:p>
          <a:p>
            <a:pPr marL="342891" indent="-342891" algn="l" rtl="0"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2400" b="0" i="0" u="none">
                <a:solidFill>
                  <a:schemeClr val="bg2"/>
                </a:solidFill>
              </a:rPr>
              <a:t>Formato Etiqueta:</a:t>
            </a:r>
          </a:p>
          <a:p>
            <a:pPr marL="639753" lvl="1" indent="-342891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Ddd.ddddddd</a:t>
            </a:r>
            <a:endParaRPr lang="es" altLang="en-US" sz="18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39753" lvl="1" indent="-342891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Ddd mm.mmmmm</a:t>
            </a:r>
            <a:endParaRPr lang="es" altLang="en-US" sz="18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39753" lvl="1" indent="-342891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Ddd mm ss.sss</a:t>
            </a:r>
            <a:endParaRPr lang="es" altLang="en-US" sz="20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891" indent="-342891" algn="l" rtl="0"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2400" b="0" i="0" u="none">
                <a:solidFill>
                  <a:schemeClr val="bg2"/>
                </a:solidFill>
              </a:rPr>
              <a:t>Tamaño Fuente Auto:</a:t>
            </a:r>
          </a:p>
          <a:p>
            <a:pPr marL="639753" lvl="1" indent="-342891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Proporcionar tamaño etiqueta para ajustar a borde.</a:t>
            </a:r>
          </a:p>
          <a:p>
            <a:pPr marL="639753" lvl="1" indent="-342891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El mejor para múltiples cuadrículas</a:t>
            </a: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162043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1"/>
          <p:cNvSpPr txBox="1">
            <a:spLocks noChangeArrowheads="1"/>
          </p:cNvSpPr>
          <p:nvPr/>
        </p:nvSpPr>
        <p:spPr bwMode="auto">
          <a:xfrm>
            <a:off x="304800" y="0"/>
            <a:ext cx="80772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es" sz="3200" b="0" i="0" u="none"/>
              <a:t>Panel de Control - Importación de Gráficas</a:t>
            </a:r>
          </a:p>
        </p:txBody>
      </p:sp>
      <p:sp>
        <p:nvSpPr>
          <p:cNvPr id="44035" name="Text Box 2"/>
          <p:cNvSpPr txBox="1">
            <a:spLocks noChangeArrowheads="1"/>
          </p:cNvSpPr>
          <p:nvPr/>
        </p:nvSpPr>
        <p:spPr bwMode="auto">
          <a:xfrm>
            <a:off x="277020" y="6039041"/>
            <a:ext cx="7085012" cy="7477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Puede importar gráficas (BMP, JPG, TIF, GIR, PNG, etc) en HYPLOT.</a:t>
            </a:r>
          </a:p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Gráficas pueden mantener su razón de aspecto cuando se cambie su tamaño.</a:t>
            </a:r>
            <a:endParaRPr lang="es" altLang="en-US" sz="20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None/>
            </a:pPr>
            <a:endParaRPr lang="es" altLang="en-US" sz="20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" name="2017 HYPLOT Graphics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30" y="1309783"/>
            <a:ext cx="6490446" cy="4680804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01677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1"/>
          <p:cNvSpPr txBox="1">
            <a:spLocks noChangeArrowheads="1"/>
          </p:cNvSpPr>
          <p:nvPr/>
        </p:nvSpPr>
        <p:spPr bwMode="auto">
          <a:xfrm>
            <a:off x="304800" y="0"/>
            <a:ext cx="7391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es" sz="3200" b="0" i="0" u="none"/>
              <a:t>Panel de Control - Matriz</a:t>
            </a:r>
          </a:p>
        </p:txBody>
      </p:sp>
      <p:sp>
        <p:nvSpPr>
          <p:cNvPr id="2" name="Text Box 2">
            <a:extLst>
              <a:ext uri="{FF2B5EF4-FFF2-40B4-BE49-F238E27FC236}">
                <a16:creationId xmlns="" xmlns:a16="http://schemas.microsoft.com/office/drawing/2014/main" id="{FFC93773-BA29-4C4D-86F6-DFF32D39F7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1828803"/>
            <a:ext cx="3048000" cy="4391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l" rtl="0">
              <a:buClr>
                <a:srgbClr val="000000"/>
              </a:buClr>
              <a:buSzPct val="100000"/>
              <a:tabLst>
                <a:tab pos="341305" algn="l"/>
                <a:tab pos="911203" algn="l"/>
                <a:tab pos="1825580" algn="l"/>
                <a:tab pos="2739957" algn="l"/>
                <a:tab pos="3654334" algn="l"/>
                <a:tab pos="4568711" algn="l"/>
                <a:tab pos="5483088" algn="l"/>
                <a:tab pos="6397465" algn="l"/>
                <a:tab pos="7311843" algn="l"/>
                <a:tab pos="8226220" algn="l"/>
                <a:tab pos="9140597" algn="l"/>
                <a:tab pos="10054974" algn="l"/>
              </a:tabLst>
              <a:defRPr/>
            </a:pPr>
            <a:r>
              <a:rPr lang="es" sz="2400" b="0" i="0" u="none">
                <a:solidFill>
                  <a:schemeClr val="bg2"/>
                </a:solidFill>
                <a:latin typeface="Arial" charset="0"/>
                <a:ea typeface="Microsoft YaHei" charset="-122"/>
              </a:rPr>
              <a:t>Este panel le permite plotear:</a:t>
            </a:r>
          </a:p>
          <a:p>
            <a:pPr marL="800091" lvl="1" indent="-342891" algn="l" rtl="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341305" algn="l"/>
                <a:tab pos="911203" algn="l"/>
                <a:tab pos="1825580" algn="l"/>
                <a:tab pos="2739957" algn="l"/>
                <a:tab pos="3654334" algn="l"/>
                <a:tab pos="4568711" algn="l"/>
                <a:tab pos="5483088" algn="l"/>
                <a:tab pos="6397465" algn="l"/>
                <a:tab pos="7311843" algn="l"/>
                <a:tab pos="8226220" algn="l"/>
                <a:tab pos="9140597" algn="l"/>
                <a:tab pos="10054974" algn="l"/>
              </a:tabLst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Borde Matriz</a:t>
            </a:r>
          </a:p>
          <a:p>
            <a:pPr marL="800091" lvl="1" indent="-342891" algn="l" rtl="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341305" algn="l"/>
                <a:tab pos="911203" algn="l"/>
                <a:tab pos="1825580" algn="l"/>
                <a:tab pos="2739957" algn="l"/>
                <a:tab pos="3654334" algn="l"/>
                <a:tab pos="4568711" algn="l"/>
                <a:tab pos="5483088" algn="l"/>
                <a:tab pos="6397465" algn="l"/>
                <a:tab pos="7311843" algn="l"/>
                <a:tab pos="8226220" algn="l"/>
                <a:tab pos="9140597" algn="l"/>
                <a:tab pos="10054974" algn="l"/>
              </a:tabLst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Colores profundidad matriz</a:t>
            </a:r>
          </a:p>
          <a:p>
            <a:pPr marL="800091" lvl="1" indent="-342891" algn="l" rtl="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341305" algn="l"/>
                <a:tab pos="911203" algn="l"/>
                <a:tab pos="1825580" algn="l"/>
                <a:tab pos="2739957" algn="l"/>
                <a:tab pos="3654334" algn="l"/>
                <a:tab pos="4568711" algn="l"/>
                <a:tab pos="5483088" algn="l"/>
                <a:tab pos="6397465" algn="l"/>
                <a:tab pos="7311843" algn="l"/>
                <a:tab pos="8226220" algn="l"/>
                <a:tab pos="9140597" algn="l"/>
                <a:tab pos="10054974" algn="l"/>
              </a:tabLst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Ambos</a:t>
            </a:r>
          </a:p>
          <a:p>
            <a:pPr marL="800091" lvl="1" indent="-342891" algn="l" rtl="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341305" algn="l"/>
                <a:tab pos="911203" algn="l"/>
                <a:tab pos="1825580" algn="l"/>
                <a:tab pos="2739957" algn="l"/>
                <a:tab pos="3654334" algn="l"/>
                <a:tab pos="4568711" algn="l"/>
                <a:tab pos="5483088" algn="l"/>
                <a:tab pos="6397465" algn="l"/>
                <a:tab pos="7311843" algn="l"/>
                <a:tab pos="8226220" algn="l"/>
                <a:tab pos="9140597" algn="l"/>
                <a:tab pos="10054974" algn="l"/>
              </a:tabLst>
              <a:defRPr/>
            </a:pPr>
            <a:endParaRPr lang="es" dirty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  <a:ea typeface="Microsoft YaHei" charset="-122"/>
            </a:endParaRPr>
          </a:p>
          <a:p>
            <a:pPr algn="l" rtl="0">
              <a:buClr>
                <a:srgbClr val="000000"/>
              </a:buClr>
              <a:buSzPct val="100000"/>
              <a:tabLst>
                <a:tab pos="341305" algn="l"/>
                <a:tab pos="911203" algn="l"/>
                <a:tab pos="1825580" algn="l"/>
                <a:tab pos="2739957" algn="l"/>
                <a:tab pos="3654334" algn="l"/>
                <a:tab pos="4568711" algn="l"/>
                <a:tab pos="5483088" algn="l"/>
                <a:tab pos="6397465" algn="l"/>
                <a:tab pos="7311843" algn="l"/>
                <a:tab pos="8226220" algn="l"/>
                <a:tab pos="9140597" algn="l"/>
                <a:tab pos="10054974" algn="l"/>
              </a:tabLst>
              <a:defRPr/>
            </a:pPr>
            <a:r>
              <a:rPr lang="es" sz="2400" b="0" i="0" u="none">
                <a:solidFill>
                  <a:schemeClr val="bg2"/>
                </a:solidFill>
                <a:latin typeface="Arial" charset="0"/>
                <a:ea typeface="Microsoft YaHei" charset="-122"/>
              </a:rPr>
              <a:t>Puede plotear:</a:t>
            </a:r>
          </a:p>
          <a:p>
            <a:pPr marL="695308" lvl="1" indent="-342891" algn="l" rtl="0">
              <a:spcBef>
                <a:spcPts val="5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341305" algn="l"/>
                <a:tab pos="911203" algn="l"/>
                <a:tab pos="1825580" algn="l"/>
                <a:tab pos="2739957" algn="l"/>
                <a:tab pos="3654334" algn="l"/>
                <a:tab pos="4568711" algn="l"/>
                <a:tab pos="5483088" algn="l"/>
                <a:tab pos="6397465" algn="l"/>
                <a:tab pos="7311843" algn="l"/>
                <a:tab pos="8226220" algn="l"/>
                <a:tab pos="9140597" algn="l"/>
                <a:tab pos="10054974" algn="l"/>
              </a:tabLst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Profundidad Dragada</a:t>
            </a:r>
          </a:p>
          <a:p>
            <a:pPr marL="695308" lvl="1" indent="-342891" algn="l" rtl="0">
              <a:spcBef>
                <a:spcPts val="5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341305" algn="l"/>
                <a:tab pos="911203" algn="l"/>
                <a:tab pos="1825580" algn="l"/>
                <a:tab pos="2739957" algn="l"/>
                <a:tab pos="3654334" algn="l"/>
                <a:tab pos="4568711" algn="l"/>
                <a:tab pos="5483088" algn="l"/>
                <a:tab pos="6397465" algn="l"/>
                <a:tab pos="7311843" algn="l"/>
                <a:tab pos="8226220" algn="l"/>
                <a:tab pos="9140597" algn="l"/>
                <a:tab pos="10054974" algn="l"/>
              </a:tabLst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Profundidad Levantada</a:t>
            </a:r>
          </a:p>
          <a:p>
            <a:pPr marL="695308" lvl="1" indent="-342891" algn="l" rtl="0">
              <a:spcBef>
                <a:spcPts val="5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341305" algn="l"/>
                <a:tab pos="911203" algn="l"/>
                <a:tab pos="1825580" algn="l"/>
                <a:tab pos="2739957" algn="l"/>
                <a:tab pos="3654334" algn="l"/>
                <a:tab pos="4568711" algn="l"/>
                <a:tab pos="5483088" algn="l"/>
                <a:tab pos="6397465" algn="l"/>
                <a:tab pos="7311843" algn="l"/>
                <a:tab pos="8226220" algn="l"/>
                <a:tab pos="9140597" algn="l"/>
                <a:tab pos="10054974" algn="l"/>
              </a:tabLst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Diferencia</a:t>
            </a:r>
          </a:p>
        </p:txBody>
      </p:sp>
      <p:pic>
        <p:nvPicPr>
          <p:cNvPr id="4608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617" y="1667438"/>
            <a:ext cx="5551609" cy="4322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6085" name="Rectangle 4"/>
          <p:cNvSpPr>
            <a:spLocks noChangeArrowheads="1"/>
          </p:cNvSpPr>
          <p:nvPr/>
        </p:nvSpPr>
        <p:spPr bwMode="auto">
          <a:xfrm>
            <a:off x="2133600" y="2133600"/>
            <a:ext cx="3124200" cy="3200400"/>
          </a:xfrm>
          <a:prstGeom prst="rect">
            <a:avLst/>
          </a:prstGeom>
          <a:noFill/>
          <a:ln w="2556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4622698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1"/>
          <p:cNvSpPr txBox="1">
            <a:spLocks noChangeArrowheads="1"/>
          </p:cNvSpPr>
          <p:nvPr/>
        </p:nvSpPr>
        <p:spPr bwMode="auto">
          <a:xfrm>
            <a:off x="304800" y="0"/>
            <a:ext cx="7772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es" sz="3200" b="0" i="0" u="none"/>
              <a:t>Panel de Control - Flecha Norte</a:t>
            </a:r>
          </a:p>
        </p:txBody>
      </p:sp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859" y="1255058"/>
            <a:ext cx="6127751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8132" name="Text Box 2"/>
          <p:cNvSpPr txBox="1">
            <a:spLocks noChangeArrowheads="1"/>
          </p:cNvSpPr>
          <p:nvPr/>
        </p:nvSpPr>
        <p:spPr bwMode="auto">
          <a:xfrm>
            <a:off x="416859" y="6060141"/>
            <a:ext cx="6553200" cy="6858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Clr>
                <a:srgbClr val="000000"/>
              </a:buClr>
              <a:buSzPct val="100000"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Seleccione uno de varios tipos de Flecha Norte.  </a:t>
            </a:r>
          </a:p>
          <a:p>
            <a:pPr algn="l" rtl="0" eaLnBrk="1" hangingPunct="1">
              <a:buClr>
                <a:srgbClr val="000000"/>
              </a:buClr>
              <a:buSzPct val="100000"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Flecha Norte están actualmente alineada al norte cuadrícula.</a:t>
            </a:r>
          </a:p>
        </p:txBody>
      </p:sp>
    </p:spTree>
    <p:extLst>
      <p:ext uri="{BB962C8B-B14F-4D97-AF65-F5344CB8AC3E}">
        <p14:creationId xmlns:p14="http://schemas.microsoft.com/office/powerpoint/2010/main" val="24783831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1"/>
          <p:cNvSpPr txBox="1">
            <a:spLocks noChangeArrowheads="1"/>
          </p:cNvSpPr>
          <p:nvPr/>
        </p:nvSpPr>
        <p:spPr bwMode="auto">
          <a:xfrm>
            <a:off x="304800" y="0"/>
            <a:ext cx="7620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es" sz="3200" b="0" i="0" u="none"/>
              <a:t>Panel de Control - Líneas Planeadas</a:t>
            </a:r>
          </a:p>
        </p:txBody>
      </p:sp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36" y="1219365"/>
            <a:ext cx="6324042" cy="4925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" name="Text Box 2">
            <a:extLst>
              <a:ext uri="{FF2B5EF4-FFF2-40B4-BE49-F238E27FC236}">
                <a16:creationId xmlns="" xmlns:a16="http://schemas.microsoft.com/office/drawing/2014/main" id="{335D33A4-F8E6-4EB0-BC31-2820838AFF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47646" y="2684930"/>
            <a:ext cx="2321859" cy="142090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l" rtl="0">
              <a:buClr>
                <a:srgbClr val="000000"/>
              </a:buClr>
              <a:buSzPct val="100000"/>
              <a:tabLst>
                <a:tab pos="341305" algn="l"/>
                <a:tab pos="911203" algn="l"/>
                <a:tab pos="1825580" algn="l"/>
                <a:tab pos="2739957" algn="l"/>
                <a:tab pos="3654334" algn="l"/>
                <a:tab pos="4568711" algn="l"/>
                <a:tab pos="5483088" algn="l"/>
                <a:tab pos="6397465" algn="l"/>
                <a:tab pos="7311843" algn="l"/>
                <a:tab pos="8226220" algn="l"/>
                <a:tab pos="9140597" algn="l"/>
                <a:tab pos="10054974" algn="l"/>
              </a:tabLst>
              <a:defRPr/>
            </a:pPr>
            <a:r>
              <a:rPr lang="es" b="0" i="0" u="none">
                <a:solidFill>
                  <a:schemeClr val="bg2"/>
                </a:solidFill>
                <a:latin typeface="Arial" charset="0"/>
                <a:ea typeface="Microsoft YaHei" charset="-122"/>
              </a:rPr>
              <a:t>Opciones para:</a:t>
            </a:r>
          </a:p>
          <a:p>
            <a:pPr algn="l" rtl="0">
              <a:buClr>
                <a:srgbClr val="000000"/>
              </a:buClr>
              <a:buSzPct val="100000"/>
              <a:tabLst>
                <a:tab pos="341305" algn="l"/>
                <a:tab pos="911203" algn="l"/>
                <a:tab pos="1825580" algn="l"/>
                <a:tab pos="2739957" algn="l"/>
                <a:tab pos="3654334" algn="l"/>
                <a:tab pos="4568711" algn="l"/>
                <a:tab pos="5483088" algn="l"/>
                <a:tab pos="6397465" algn="l"/>
                <a:tab pos="7311843" algn="l"/>
                <a:tab pos="8226220" algn="l"/>
                <a:tab pos="9140597" algn="l"/>
                <a:tab pos="10054974" algn="l"/>
              </a:tabLst>
              <a:defRPr/>
            </a:pPr>
            <a:endParaRPr lang="es" dirty="0">
              <a:solidFill>
                <a:schemeClr val="bg2"/>
              </a:solidFill>
              <a:latin typeface="Arial" charset="0"/>
              <a:ea typeface="Microsoft YaHei" charset="-122"/>
            </a:endParaRPr>
          </a:p>
          <a:p>
            <a:pPr marL="342900" indent="-342900" algn="l" rtl="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341305" algn="l"/>
                <a:tab pos="911203" algn="l"/>
                <a:tab pos="1825580" algn="l"/>
                <a:tab pos="2739957" algn="l"/>
                <a:tab pos="3654334" algn="l"/>
                <a:tab pos="4568711" algn="l"/>
                <a:tab pos="5483088" algn="l"/>
                <a:tab pos="6397465" algn="l"/>
                <a:tab pos="7311843" algn="l"/>
                <a:tab pos="8226220" algn="l"/>
                <a:tab pos="9140597" algn="l"/>
                <a:tab pos="10054974" algn="l"/>
              </a:tabLst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Dibujar Líneas</a:t>
            </a:r>
          </a:p>
          <a:p>
            <a:pPr marL="342900" indent="-342900" algn="l" rtl="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341305" algn="l"/>
                <a:tab pos="911203" algn="l"/>
                <a:tab pos="1825580" algn="l"/>
                <a:tab pos="2739957" algn="l"/>
                <a:tab pos="3654334" algn="l"/>
                <a:tab pos="4568711" algn="l"/>
                <a:tab pos="5483088" algn="l"/>
                <a:tab pos="6397465" algn="l"/>
                <a:tab pos="7311843" algn="l"/>
                <a:tab pos="8226220" algn="l"/>
                <a:tab pos="9140597" algn="l"/>
                <a:tab pos="10054974" algn="l"/>
              </a:tabLst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Etiquetar Líneas.</a:t>
            </a:r>
          </a:p>
          <a:p>
            <a:pPr marL="342900" indent="-342900" algn="l" rtl="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341305" algn="l"/>
                <a:tab pos="911203" algn="l"/>
                <a:tab pos="1825580" algn="l"/>
                <a:tab pos="2739957" algn="l"/>
                <a:tab pos="3654334" algn="l"/>
                <a:tab pos="4568711" algn="l"/>
                <a:tab pos="5483088" algn="l"/>
                <a:tab pos="6397465" algn="l"/>
                <a:tab pos="7311843" algn="l"/>
                <a:tab pos="8226220" algn="l"/>
                <a:tab pos="9140597" algn="l"/>
                <a:tab pos="10054974" algn="l"/>
              </a:tabLst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Cambiar tamaño fuente y color.</a:t>
            </a:r>
          </a:p>
        </p:txBody>
      </p:sp>
    </p:spTree>
    <p:extLst>
      <p:ext uri="{BB962C8B-B14F-4D97-AF65-F5344CB8AC3E}">
        <p14:creationId xmlns:p14="http://schemas.microsoft.com/office/powerpoint/2010/main" val="39592297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1"/>
          <p:cNvSpPr txBox="1">
            <a:spLocks noChangeArrowheads="1"/>
          </p:cNvSpPr>
          <p:nvPr/>
        </p:nvSpPr>
        <p:spPr bwMode="auto">
          <a:xfrm>
            <a:off x="304799" y="0"/>
            <a:ext cx="8702467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es" sz="3200" b="0" i="0" u="none" dirty="0"/>
              <a:t>Panel de Control – Reglas (ej Barra Escala)</a:t>
            </a:r>
          </a:p>
        </p:txBody>
      </p:sp>
      <p:grpSp>
        <p:nvGrpSpPr>
          <p:cNvPr id="52227" name="Group 2"/>
          <p:cNvGrpSpPr>
            <a:grpSpLocks/>
          </p:cNvGrpSpPr>
          <p:nvPr/>
        </p:nvGrpSpPr>
        <p:grpSpPr bwMode="auto">
          <a:xfrm>
            <a:off x="304800" y="1371600"/>
            <a:ext cx="5867400" cy="3505200"/>
            <a:chOff x="240" y="912"/>
            <a:chExt cx="3377" cy="1987"/>
          </a:xfrm>
        </p:grpSpPr>
        <p:pic>
          <p:nvPicPr>
            <p:cNvPr id="52231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" y="912"/>
              <a:ext cx="3377" cy="1987"/>
            </a:xfrm>
            <a:prstGeom prst="rect">
              <a:avLst/>
            </a:prstGeom>
            <a:noFill/>
            <a:ln w="936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232" name="Text Box 4"/>
            <p:cNvSpPr txBox="1">
              <a:spLocks noChangeArrowheads="1"/>
            </p:cNvSpPr>
            <p:nvPr/>
          </p:nvSpPr>
          <p:spPr bwMode="auto">
            <a:xfrm>
              <a:off x="240" y="912"/>
              <a:ext cx="3377" cy="1987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l" rtl="0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  <p:sp>
        <p:nvSpPr>
          <p:cNvPr id="32772" name="Text Box 8">
            <a:extLst>
              <a:ext uri="{FF2B5EF4-FFF2-40B4-BE49-F238E27FC236}">
                <a16:creationId xmlns="" xmlns:a16="http://schemas.microsoft.com/office/drawing/2014/main" id="{F511A69D-DC29-42C4-BD81-50493E6A24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7942" y="2514602"/>
            <a:ext cx="2573337" cy="1202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spcBef>
                <a:spcPts val="1251"/>
              </a:spcBef>
              <a:buSzPct val="100000"/>
              <a:defRPr/>
            </a:pPr>
            <a:r>
              <a:rPr lang="es" sz="2400" b="0" i="0" u="none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La Regla muestra la escala de su hoja de ploteo.</a:t>
            </a:r>
          </a:p>
        </p:txBody>
      </p:sp>
      <p:pic>
        <p:nvPicPr>
          <p:cNvPr id="52229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53" y="5105400"/>
            <a:ext cx="6024563" cy="1447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230" name="TextBox 10"/>
          <p:cNvSpPr txBox="1">
            <a:spLocks noChangeArrowheads="1"/>
          </p:cNvSpPr>
          <p:nvPr/>
        </p:nvSpPr>
        <p:spPr bwMode="auto">
          <a:xfrm>
            <a:off x="425824" y="5257800"/>
            <a:ext cx="152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b="0" i="0" u="none"/>
              <a:t>Reglas</a:t>
            </a:r>
          </a:p>
        </p:txBody>
      </p:sp>
    </p:spTree>
    <p:extLst>
      <p:ext uri="{BB962C8B-B14F-4D97-AF65-F5344CB8AC3E}">
        <p14:creationId xmlns:p14="http://schemas.microsoft.com/office/powerpoint/2010/main" val="30203167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1"/>
          <p:cNvSpPr txBox="1">
            <a:spLocks noChangeArrowheads="1"/>
          </p:cNvSpPr>
          <p:nvPr/>
        </p:nvSpPr>
        <p:spPr bwMode="auto">
          <a:xfrm>
            <a:off x="368303" y="76200"/>
            <a:ext cx="8763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es" sz="3200" b="0" i="0" u="none"/>
              <a:t>Ploteo Hojas Finales:  HYPLOT</a:t>
            </a:r>
          </a:p>
        </p:txBody>
      </p:sp>
      <p:sp>
        <p:nvSpPr>
          <p:cNvPr id="15363" name="Text Box 2">
            <a:extLst>
              <a:ext uri="{FF2B5EF4-FFF2-40B4-BE49-F238E27FC236}">
                <a16:creationId xmlns="" xmlns:a16="http://schemas.microsoft.com/office/drawing/2014/main" id="{E238D13B-CA80-4051-BE30-F31DC99BE0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203" y="1216393"/>
            <a:ext cx="4202024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marL="342891" indent="-342891" algn="l" rtl="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Interfaz similar a HYPACK</a:t>
            </a:r>
            <a:r>
              <a:rPr lang="es" sz="1600" b="0" i="0" u="none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®</a:t>
            </a:r>
            <a:r>
              <a:rPr lang="es" sz="1600" b="0" i="0" u="none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.</a:t>
            </a:r>
            <a:endParaRPr lang="es" sz="1600" b="0" i="0" u="none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  <a:p>
            <a:pPr marL="342891" indent="-342891" algn="l" rtl="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Plotea todos los Archivos de fondo.</a:t>
            </a:r>
          </a:p>
          <a:p>
            <a:pPr marL="342891" indent="-342891" algn="l" rtl="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Importación de Gráficas (como el logo de la compañía).</a:t>
            </a:r>
          </a:p>
          <a:p>
            <a:pPr marL="342891" indent="-342891" algn="l" rtl="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Plotea Texto</a:t>
            </a:r>
          </a:p>
          <a:p>
            <a:pPr marL="342891" indent="-342891" algn="l" rtl="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Plotea Barra Color, Compás y Barra Escala.</a:t>
            </a:r>
          </a:p>
          <a:p>
            <a:pPr marL="342891" indent="-342891" algn="l" rtl="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Revise ploteo haciendo zoom. </a:t>
            </a:r>
          </a:p>
          <a:p>
            <a:pPr marL="342891" indent="-342891" algn="l" rtl="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WYSIWYG. (Lo Que Usted Ve Es Lo Que Obtiene).</a:t>
            </a:r>
          </a:p>
          <a:p>
            <a:pPr marL="342891" indent="-342891" algn="l" rtl="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Plotee a cualquier impresora/ploter Windows</a:t>
            </a: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®</a:t>
            </a: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  <a:p>
            <a:pPr marL="342891" indent="-342891" algn="l" rtl="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El Usuario puede salvar parámetros de la hoja y aplicarlos a otras hojas de ploteo.</a:t>
            </a:r>
          </a:p>
          <a:p>
            <a:pPr marL="342891" indent="-342891" algn="l" rtl="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Bloques de Título definidos por el Usuario.</a:t>
            </a:r>
          </a:p>
        </p:txBody>
      </p:sp>
      <p:graphicFrame>
        <p:nvGraphicFramePr>
          <p:cNvPr id="13315" name="Group 3">
            <a:extLst>
              <a:ext uri="{FF2B5EF4-FFF2-40B4-BE49-F238E27FC236}">
                <a16:creationId xmlns="" xmlns:a16="http://schemas.microsoft.com/office/drawing/2014/main" id="{B54C1831-495D-45E4-A254-B85A7FACE4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9155045"/>
              </p:ext>
            </p:extLst>
          </p:nvPr>
        </p:nvGraphicFramePr>
        <p:xfrm>
          <a:off x="368303" y="5785587"/>
          <a:ext cx="7086602" cy="807520"/>
        </p:xfrm>
        <a:graphic>
          <a:graphicData uri="http://schemas.openxmlformats.org/drawingml/2006/table">
            <a:tbl>
              <a:tblPr/>
              <a:tblGrid>
                <a:gridCol w="15105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57603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96089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2400" b="1" i="0" u="none" strike="noStrike" cap="none" normalizeH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NOTA:</a:t>
                      </a:r>
                    </a:p>
                  </a:txBody>
                  <a:tcPr marL="90000" marR="90000" marT="64197" marB="4662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75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s" sz="1900" b="1" i="0" u="none" strike="noStrike" cap="none" normalizeH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HYPLOT puede imprimir sus hojas finales, o sálvelas a PDF o GeoTIF para impresión futura o envíelas a clientes.</a:t>
                      </a:r>
                    </a:p>
                  </a:txBody>
                  <a:tcPr marL="90000" marR="90000" marT="109387" marB="4662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741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227" y="2324100"/>
            <a:ext cx="4454037" cy="267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49112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705" y="1313329"/>
            <a:ext cx="6248400" cy="468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5" name="Text Box 1"/>
          <p:cNvSpPr txBox="1">
            <a:spLocks noChangeArrowheads="1"/>
          </p:cNvSpPr>
          <p:nvPr/>
        </p:nvSpPr>
        <p:spPr bwMode="auto">
          <a:xfrm>
            <a:off x="582705" y="23268"/>
            <a:ext cx="79248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es" sz="3200" b="0" i="0" u="none"/>
              <a:t>Panel de Control - Sondajes</a:t>
            </a:r>
          </a:p>
        </p:txBody>
      </p:sp>
      <p:sp>
        <p:nvSpPr>
          <p:cNvPr id="54276" name="Rectangle 3"/>
          <p:cNvSpPr>
            <a:spLocks noChangeArrowheads="1"/>
          </p:cNvSpPr>
          <p:nvPr/>
        </p:nvSpPr>
        <p:spPr bwMode="auto">
          <a:xfrm>
            <a:off x="1878105" y="1514945"/>
            <a:ext cx="4840288" cy="3913187"/>
          </a:xfrm>
          <a:prstGeom prst="rect">
            <a:avLst/>
          </a:prstGeom>
          <a:noFill/>
          <a:ln w="2556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sp>
        <p:nvSpPr>
          <p:cNvPr id="33797" name="TextBox 5">
            <a:extLst>
              <a:ext uri="{FF2B5EF4-FFF2-40B4-BE49-F238E27FC236}">
                <a16:creationId xmlns="" xmlns:a16="http://schemas.microsoft.com/office/drawing/2014/main" id="{8DEBFB03-0398-4DA9-B6F8-7B7967FDA6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283" y="6031558"/>
            <a:ext cx="7315200" cy="58477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Las opciones de Sondajes en HYPLOT son las mismas de la Ventana Ppal HYPACK.  Los Parámetros son independientes de aquellos en la Ventana Ppal de HYPACK.</a:t>
            </a:r>
          </a:p>
        </p:txBody>
      </p:sp>
    </p:spTree>
    <p:extLst>
      <p:ext uri="{BB962C8B-B14F-4D97-AF65-F5344CB8AC3E}">
        <p14:creationId xmlns:p14="http://schemas.microsoft.com/office/powerpoint/2010/main" val="18480396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42165"/>
            <a:ext cx="6795244" cy="5018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Box 2">
            <a:extLst>
              <a:ext uri="{FF2B5EF4-FFF2-40B4-BE49-F238E27FC236}">
                <a16:creationId xmlns="" xmlns:a16="http://schemas.microsoft.com/office/drawing/2014/main" id="{E6694C0F-31F4-46E9-9B77-AD90C326FE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03141" y="3024451"/>
            <a:ext cx="1752600" cy="185345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marL="411152" indent="-341305" algn="l" rtl="0">
              <a:buClr>
                <a:srgbClr val="000000"/>
              </a:buClr>
              <a:buSzPct val="100000"/>
              <a:tabLst>
                <a:tab pos="411152" algn="l"/>
                <a:tab pos="981050" algn="l"/>
                <a:tab pos="1895427" algn="l"/>
                <a:tab pos="2809804" algn="l"/>
                <a:tab pos="3724182" algn="l"/>
                <a:tab pos="4638559" algn="l"/>
                <a:tab pos="5552936" algn="l"/>
                <a:tab pos="6467313" algn="l"/>
                <a:tab pos="7381690" algn="l"/>
                <a:tab pos="8296067" algn="l"/>
                <a:tab pos="9210444" algn="l"/>
                <a:tab pos="10124822" algn="l"/>
              </a:tabLst>
              <a:defRPr/>
            </a:pPr>
            <a:r>
              <a:rPr lang="es" sz="16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Microsoft YaHei" charset="-122"/>
              </a:rPr>
              <a:t>Estas opciones determinan:</a:t>
            </a:r>
          </a:p>
          <a:p>
            <a:pPr marL="796914" lvl="1" indent="-342900" algn="l" rtl="0">
              <a:spcBef>
                <a:spcPts val="5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tabLst>
                <a:tab pos="411152" algn="l"/>
                <a:tab pos="981050" algn="l"/>
                <a:tab pos="1895427" algn="l"/>
                <a:tab pos="2809804" algn="l"/>
                <a:tab pos="3724182" algn="l"/>
                <a:tab pos="4638559" algn="l"/>
                <a:tab pos="5552936" algn="l"/>
                <a:tab pos="6467313" algn="l"/>
                <a:tab pos="7381690" algn="l"/>
                <a:tab pos="8296067" algn="l"/>
                <a:tab pos="9210444" algn="l"/>
                <a:tab pos="10124822" algn="l"/>
              </a:tabLst>
              <a:defRPr/>
            </a:pPr>
            <a:r>
              <a:rPr lang="es" sz="1600" b="0" i="0" u="none" dirty="0">
                <a:solidFill>
                  <a:srgbClr val="0089B1"/>
                </a:solidFill>
                <a:latin typeface="Arial" charset="0"/>
                <a:ea typeface="Microsoft YaHei" charset="-122"/>
              </a:rPr>
              <a:t>Fuente</a:t>
            </a:r>
          </a:p>
          <a:p>
            <a:pPr marL="796914" lvl="1" indent="-342900" algn="l" rtl="0">
              <a:spcBef>
                <a:spcPts val="5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tabLst>
                <a:tab pos="411152" algn="l"/>
                <a:tab pos="981050" algn="l"/>
                <a:tab pos="1895427" algn="l"/>
                <a:tab pos="2809804" algn="l"/>
                <a:tab pos="3724182" algn="l"/>
                <a:tab pos="4638559" algn="l"/>
                <a:tab pos="5552936" algn="l"/>
                <a:tab pos="6467313" algn="l"/>
                <a:tab pos="7381690" algn="l"/>
                <a:tab pos="8296067" algn="l"/>
                <a:tab pos="9210444" algn="l"/>
                <a:tab pos="10124822" algn="l"/>
              </a:tabLst>
              <a:defRPr/>
            </a:pPr>
            <a:r>
              <a:rPr lang="es" sz="1600" b="0" i="0" u="none" dirty="0">
                <a:solidFill>
                  <a:srgbClr val="0089B1"/>
                </a:solidFill>
                <a:latin typeface="Arial" charset="0"/>
                <a:ea typeface="Microsoft YaHei" charset="-122"/>
              </a:rPr>
              <a:t>Tamaño </a:t>
            </a:r>
          </a:p>
          <a:p>
            <a:pPr marL="796914" lvl="1" indent="-342900" algn="l" rtl="0">
              <a:spcBef>
                <a:spcPts val="5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tabLst>
                <a:tab pos="411152" algn="l"/>
                <a:tab pos="981050" algn="l"/>
                <a:tab pos="1895427" algn="l"/>
                <a:tab pos="2809804" algn="l"/>
                <a:tab pos="3724182" algn="l"/>
                <a:tab pos="4638559" algn="l"/>
                <a:tab pos="5552936" algn="l"/>
                <a:tab pos="6467313" algn="l"/>
                <a:tab pos="7381690" algn="l"/>
                <a:tab pos="8296067" algn="l"/>
                <a:tab pos="9210444" algn="l"/>
                <a:tab pos="10124822" algn="l"/>
              </a:tabLst>
              <a:defRPr/>
            </a:pPr>
            <a:r>
              <a:rPr lang="es" sz="1600" b="0" i="0" u="none" dirty="0">
                <a:solidFill>
                  <a:srgbClr val="0089B1"/>
                </a:solidFill>
                <a:latin typeface="Arial" charset="0"/>
                <a:ea typeface="Microsoft YaHei" charset="-122"/>
              </a:rPr>
              <a:t>Color</a:t>
            </a:r>
          </a:p>
        </p:txBody>
      </p:sp>
      <p:sp>
        <p:nvSpPr>
          <p:cNvPr id="56324" name="Text Box 1"/>
          <p:cNvSpPr txBox="1">
            <a:spLocks noChangeArrowheads="1"/>
          </p:cNvSpPr>
          <p:nvPr/>
        </p:nvSpPr>
        <p:spPr bwMode="auto">
          <a:xfrm>
            <a:off x="226359" y="0"/>
            <a:ext cx="79248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es" sz="3200" b="0" i="0" u="none"/>
              <a:t>Panel de Control - Blancos</a:t>
            </a:r>
          </a:p>
        </p:txBody>
      </p:sp>
    </p:spTree>
    <p:extLst>
      <p:ext uri="{BB962C8B-B14F-4D97-AF65-F5344CB8AC3E}">
        <p14:creationId xmlns:p14="http://schemas.microsoft.com/office/powerpoint/2010/main" val="34473541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1"/>
          <p:cNvSpPr txBox="1">
            <a:spLocks noChangeArrowheads="1"/>
          </p:cNvSpPr>
          <p:nvPr/>
        </p:nvSpPr>
        <p:spPr bwMode="auto">
          <a:xfrm>
            <a:off x="304800" y="0"/>
            <a:ext cx="8153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es" sz="3200" b="0" i="0" u="none"/>
              <a:t>Panel de Control - Texto</a:t>
            </a:r>
          </a:p>
        </p:txBody>
      </p:sp>
      <p:sp>
        <p:nvSpPr>
          <p:cNvPr id="35843" name="Text Box 2">
            <a:extLst>
              <a:ext uri="{FF2B5EF4-FFF2-40B4-BE49-F238E27FC236}">
                <a16:creationId xmlns="" xmlns:a16="http://schemas.microsoft.com/office/drawing/2014/main" id="{BF0ED7C7-9690-4984-BADA-06FDFD0F15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6151563"/>
            <a:ext cx="5334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marL="285744" indent="-285744" algn="l" rtl="0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Permite múltiples líneas de texto</a:t>
            </a:r>
          </a:p>
          <a:p>
            <a:pPr marL="285744" indent="-285744" algn="l" rtl="0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Permite dibujar una caja alrededor del texto.</a:t>
            </a:r>
          </a:p>
        </p:txBody>
      </p:sp>
      <p:sp>
        <p:nvSpPr>
          <p:cNvPr id="2" name="AutoShape 3"/>
          <p:cNvSpPr>
            <a:spLocks noRot="1" noChangeAspect="1" noChangeArrowheads="1"/>
          </p:cNvSpPr>
          <p:nvPr>
            <a:videoFile r:link="rId1"/>
          </p:nvPr>
        </p:nvSpPr>
        <p:spPr bwMode="auto">
          <a:xfrm>
            <a:off x="228602" y="1143000"/>
            <a:ext cx="8667751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pic>
        <p:nvPicPr>
          <p:cNvPr id="3" name="2017 HYPLOT Text.avi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371602"/>
            <a:ext cx="6553200" cy="4719639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42186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 nodeType="clickPar">
                      <p:stCondLst>
                        <p:cond delay="0"/>
                      </p:stCondLst>
                      <p:childTnLst>
                        <p:par>
                          <p:cTn id="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4">
            <a:extLst>
              <a:ext uri="{FF2B5EF4-FFF2-40B4-BE49-F238E27FC236}">
                <a16:creationId xmlns="" xmlns:a16="http://schemas.microsoft.com/office/drawing/2014/main" id="{46E76C06-D770-4A47-A1F5-FD347B8C03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" y="6316801"/>
            <a:ext cx="7010400" cy="457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buSzPct val="100000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ea typeface="SimSun" panose="02010600030101010101" pitchFamily="2" charset="-122"/>
              </a:rPr>
              <a:t>Use Bloques de Título existentes que usted pueda editar, o cree los suyos propios!</a:t>
            </a:r>
          </a:p>
        </p:txBody>
      </p:sp>
      <p:sp>
        <p:nvSpPr>
          <p:cNvPr id="60419" name="Text Box 6"/>
          <p:cNvSpPr txBox="1">
            <a:spLocks noChangeArrowheads="1"/>
          </p:cNvSpPr>
          <p:nvPr/>
        </p:nvSpPr>
        <p:spPr bwMode="auto">
          <a:xfrm>
            <a:off x="304800" y="0"/>
            <a:ext cx="79248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es" sz="3200" b="0" i="0" u="none"/>
              <a:t>Panel de Control - Bloques de Título</a:t>
            </a:r>
          </a:p>
        </p:txBody>
      </p:sp>
      <p:sp>
        <p:nvSpPr>
          <p:cNvPr id="60420" name="Rectangle 7"/>
          <p:cNvSpPr>
            <a:spLocks noChangeArrowheads="1"/>
          </p:cNvSpPr>
          <p:nvPr/>
        </p:nvSpPr>
        <p:spPr bwMode="auto">
          <a:xfrm>
            <a:off x="4479927" y="3048000"/>
            <a:ext cx="184151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pic>
        <p:nvPicPr>
          <p:cNvPr id="2" name="2017 HYPLOT Title Blocks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368428"/>
            <a:ext cx="6781800" cy="4841875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67164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 nodeType="clickPar">
                      <p:stCondLst>
                        <p:cond delay="0"/>
                      </p:stCondLst>
                      <p:childTnLst>
                        <p:par>
                          <p:cTn id="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035" y="3000746"/>
            <a:ext cx="5715000" cy="3600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2467" name="Text Box 2"/>
          <p:cNvSpPr txBox="1">
            <a:spLocks noChangeArrowheads="1"/>
          </p:cNvSpPr>
          <p:nvPr/>
        </p:nvSpPr>
        <p:spPr bwMode="auto">
          <a:xfrm>
            <a:off x="300038" y="-33337"/>
            <a:ext cx="8234363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es" sz="3200" b="0" i="0" u="none"/>
              <a:t>Editor Bloques de Título</a:t>
            </a:r>
          </a:p>
        </p:txBody>
      </p:sp>
      <p:sp>
        <p:nvSpPr>
          <p:cNvPr id="37892" name="Text Box 3">
            <a:extLst>
              <a:ext uri="{FF2B5EF4-FFF2-40B4-BE49-F238E27FC236}">
                <a16:creationId xmlns="" xmlns:a16="http://schemas.microsoft.com/office/drawing/2014/main" id="{34771124-47CD-4B0B-9324-BDDAB4CD3F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118" y="1165411"/>
            <a:ext cx="8234363" cy="1676400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409575" indent="-342900">
              <a:tabLst>
                <a:tab pos="409575" algn="l"/>
                <a:tab pos="979488" algn="l"/>
                <a:tab pos="1893888" algn="l"/>
                <a:tab pos="2808288" algn="l"/>
                <a:tab pos="3722688" algn="l"/>
                <a:tab pos="4637088" algn="l"/>
                <a:tab pos="5551488" algn="l"/>
                <a:tab pos="6465888" algn="l"/>
                <a:tab pos="7380288" algn="l"/>
                <a:tab pos="8294688" algn="l"/>
                <a:tab pos="9209088" algn="l"/>
                <a:tab pos="10123488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409575" algn="l"/>
                <a:tab pos="979488" algn="l"/>
                <a:tab pos="1893888" algn="l"/>
                <a:tab pos="2808288" algn="l"/>
                <a:tab pos="3722688" algn="l"/>
                <a:tab pos="4637088" algn="l"/>
                <a:tab pos="5551488" algn="l"/>
                <a:tab pos="6465888" algn="l"/>
                <a:tab pos="7380288" algn="l"/>
                <a:tab pos="8294688" algn="l"/>
                <a:tab pos="9209088" algn="l"/>
                <a:tab pos="10123488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409575" algn="l"/>
                <a:tab pos="979488" algn="l"/>
                <a:tab pos="1893888" algn="l"/>
                <a:tab pos="2808288" algn="l"/>
                <a:tab pos="3722688" algn="l"/>
                <a:tab pos="4637088" algn="l"/>
                <a:tab pos="5551488" algn="l"/>
                <a:tab pos="6465888" algn="l"/>
                <a:tab pos="7380288" algn="l"/>
                <a:tab pos="8294688" algn="l"/>
                <a:tab pos="9209088" algn="l"/>
                <a:tab pos="10123488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409575" algn="l"/>
                <a:tab pos="979488" algn="l"/>
                <a:tab pos="1893888" algn="l"/>
                <a:tab pos="2808288" algn="l"/>
                <a:tab pos="3722688" algn="l"/>
                <a:tab pos="4637088" algn="l"/>
                <a:tab pos="5551488" algn="l"/>
                <a:tab pos="6465888" algn="l"/>
                <a:tab pos="7380288" algn="l"/>
                <a:tab pos="8294688" algn="l"/>
                <a:tab pos="9209088" algn="l"/>
                <a:tab pos="10123488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409575" algn="l"/>
                <a:tab pos="979488" algn="l"/>
                <a:tab pos="1893888" algn="l"/>
                <a:tab pos="2808288" algn="l"/>
                <a:tab pos="3722688" algn="l"/>
                <a:tab pos="4637088" algn="l"/>
                <a:tab pos="5551488" algn="l"/>
                <a:tab pos="6465888" algn="l"/>
                <a:tab pos="7380288" algn="l"/>
                <a:tab pos="8294688" algn="l"/>
                <a:tab pos="9209088" algn="l"/>
                <a:tab pos="10123488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09575" algn="l"/>
                <a:tab pos="979488" algn="l"/>
                <a:tab pos="1893888" algn="l"/>
                <a:tab pos="2808288" algn="l"/>
                <a:tab pos="3722688" algn="l"/>
                <a:tab pos="4637088" algn="l"/>
                <a:tab pos="5551488" algn="l"/>
                <a:tab pos="6465888" algn="l"/>
                <a:tab pos="7380288" algn="l"/>
                <a:tab pos="8294688" algn="l"/>
                <a:tab pos="9209088" algn="l"/>
                <a:tab pos="10123488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09575" algn="l"/>
                <a:tab pos="979488" algn="l"/>
                <a:tab pos="1893888" algn="l"/>
                <a:tab pos="2808288" algn="l"/>
                <a:tab pos="3722688" algn="l"/>
                <a:tab pos="4637088" algn="l"/>
                <a:tab pos="5551488" algn="l"/>
                <a:tab pos="6465888" algn="l"/>
                <a:tab pos="7380288" algn="l"/>
                <a:tab pos="8294688" algn="l"/>
                <a:tab pos="9209088" algn="l"/>
                <a:tab pos="10123488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09575" algn="l"/>
                <a:tab pos="979488" algn="l"/>
                <a:tab pos="1893888" algn="l"/>
                <a:tab pos="2808288" algn="l"/>
                <a:tab pos="3722688" algn="l"/>
                <a:tab pos="4637088" algn="l"/>
                <a:tab pos="5551488" algn="l"/>
                <a:tab pos="6465888" algn="l"/>
                <a:tab pos="7380288" algn="l"/>
                <a:tab pos="8294688" algn="l"/>
                <a:tab pos="9209088" algn="l"/>
                <a:tab pos="10123488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09575" algn="l"/>
                <a:tab pos="979488" algn="l"/>
                <a:tab pos="1893888" algn="l"/>
                <a:tab pos="2808288" algn="l"/>
                <a:tab pos="3722688" algn="l"/>
                <a:tab pos="4637088" algn="l"/>
                <a:tab pos="5551488" algn="l"/>
                <a:tab pos="6465888" algn="l"/>
                <a:tab pos="7380288" algn="l"/>
                <a:tab pos="8294688" algn="l"/>
                <a:tab pos="9209088" algn="l"/>
                <a:tab pos="10123488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Cree nuevos Bloques de Título o edite existentes.</a:t>
            </a:r>
          </a:p>
          <a:p>
            <a:pPr algn="l" rtl="0" eaLnBrk="1" hangingPunct="1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Cada bloque de título consiste de una serie de ‘bloques’ que pueden contener texto o gráficas.</a:t>
            </a:r>
          </a:p>
          <a:p>
            <a:pPr algn="l" rtl="0" eaLnBrk="1" hangingPunct="1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‘Ajustar a Cuadrícula’ y ‘Regla’ le ayudan a alinear sus bloques.</a:t>
            </a:r>
          </a:p>
          <a:p>
            <a:pPr algn="l" rtl="0" eaLnBrk="1" hangingPunct="1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El ‘Bloque de Título’ puede ser salvado y aplicado a cualquier hoja de ploteo.</a:t>
            </a:r>
          </a:p>
        </p:txBody>
      </p:sp>
    </p:spTree>
    <p:extLst>
      <p:ext uri="{BB962C8B-B14F-4D97-AF65-F5344CB8AC3E}">
        <p14:creationId xmlns:p14="http://schemas.microsoft.com/office/powerpoint/2010/main" val="2671833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1"/>
          <p:cNvSpPr txBox="1">
            <a:spLocks noChangeArrowheads="1"/>
          </p:cNvSpPr>
          <p:nvPr/>
        </p:nvSpPr>
        <p:spPr bwMode="auto">
          <a:xfrm>
            <a:off x="304800" y="0"/>
            <a:ext cx="8770834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es" sz="3200" b="0" i="0" u="none" dirty="0"/>
              <a:t>Haciendo un Bloque de Título personalizado.</a:t>
            </a:r>
          </a:p>
        </p:txBody>
      </p:sp>
      <p:sp>
        <p:nvSpPr>
          <p:cNvPr id="38915" name="AutoShape 3"/>
          <p:cNvSpPr>
            <a:spLocks noRot="1" noChangeAspect="1" noChangeArrowheads="1"/>
          </p:cNvSpPr>
          <p:nvPr>
            <a:videoFile r:link="rId1"/>
          </p:nvPr>
        </p:nvSpPr>
        <p:spPr bwMode="auto">
          <a:xfrm>
            <a:off x="6324603" y="2133602"/>
            <a:ext cx="2640013" cy="1885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pic>
        <p:nvPicPr>
          <p:cNvPr id="2" name="2017 HYPLOT Custom Title Block.avi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42" y="1434356"/>
            <a:ext cx="7238461" cy="4903691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04695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891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 nodeType="clickPar">
                      <p:stCondLst>
                        <p:cond delay="0"/>
                      </p:stCondLst>
                      <p:childTnLst>
                        <p:par>
                          <p:cTn id="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2"/>
          <p:cNvSpPr txBox="1">
            <a:spLocks noChangeArrowheads="1"/>
          </p:cNvSpPr>
          <p:nvPr/>
        </p:nvSpPr>
        <p:spPr bwMode="auto">
          <a:xfrm>
            <a:off x="304800" y="0"/>
            <a:ext cx="84582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es" sz="3200" b="0" i="0" u="none"/>
              <a:t>Panel de Control - Traqueos</a:t>
            </a:r>
          </a:p>
        </p:txBody>
      </p:sp>
      <p:pic>
        <p:nvPicPr>
          <p:cNvPr id="6656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317812"/>
            <a:ext cx="6302188" cy="521475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Box 3">
            <a:extLst>
              <a:ext uri="{FF2B5EF4-FFF2-40B4-BE49-F238E27FC236}">
                <a16:creationId xmlns="" xmlns:a16="http://schemas.microsoft.com/office/drawing/2014/main" id="{BD8C16B9-619E-457D-B071-58ED50BE89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1459" y="3270764"/>
            <a:ext cx="2288058" cy="1308847"/>
          </a:xfrm>
          <a:prstGeom prst="rect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marL="66673" algn="l" rtl="0">
              <a:lnSpc>
                <a:spcPct val="90000"/>
              </a:lnSpc>
              <a:buClr>
                <a:srgbClr val="000000"/>
              </a:buClr>
              <a:buSzPct val="100000"/>
              <a:tabLst>
                <a:tab pos="409564" algn="l"/>
                <a:tab pos="979464" algn="l"/>
                <a:tab pos="1893841" algn="l"/>
                <a:tab pos="2808218" algn="l"/>
                <a:tab pos="3722595" algn="l"/>
                <a:tab pos="4636972" algn="l"/>
                <a:tab pos="5551349" algn="l"/>
                <a:tab pos="6465726" algn="l"/>
                <a:tab pos="7380103" algn="l"/>
                <a:tab pos="8294481" algn="l"/>
                <a:tab pos="9208858" algn="l"/>
                <a:tab pos="10123235" algn="l"/>
              </a:tabLst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Eventos de traqueo pueden ser etiquetados con número de evento u hora de evento</a:t>
            </a: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Microsoft YaHei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948408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1"/>
          <p:cNvSpPr txBox="1">
            <a:spLocks noChangeArrowheads="1"/>
          </p:cNvSpPr>
          <p:nvPr/>
        </p:nvSpPr>
        <p:spPr bwMode="auto">
          <a:xfrm>
            <a:off x="304800" y="0"/>
            <a:ext cx="7010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es" sz="3200" b="0" i="0" u="none"/>
              <a:t>Panel de Control - Opciones Cartas</a:t>
            </a:r>
          </a:p>
        </p:txBody>
      </p:sp>
      <p:pic>
        <p:nvPicPr>
          <p:cNvPr id="6861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28672"/>
            <a:ext cx="7543800" cy="383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4" name="Text Box 2">
            <a:extLst>
              <a:ext uri="{FF2B5EF4-FFF2-40B4-BE49-F238E27FC236}">
                <a16:creationId xmlns="" xmlns:a16="http://schemas.microsoft.com/office/drawing/2014/main" id="{5051A789-2123-47C5-9D30-414EA03BC8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5486400"/>
            <a:ext cx="5867400" cy="9681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1313"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marL="638175"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marL="1587" indent="0" algn="l" rtl="0">
              <a:buClr>
                <a:srgbClr val="000000"/>
              </a:buClr>
              <a:buSzPct val="100000"/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El usuario puede seleccionar:</a:t>
            </a:r>
          </a:p>
          <a:p>
            <a:pPr marL="287337" indent="-285750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Opción Color DXF/DGN</a:t>
            </a:r>
          </a:p>
          <a:p>
            <a:pPr marL="287337" indent="-285750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Opciones S57</a:t>
            </a:r>
          </a:p>
        </p:txBody>
      </p:sp>
    </p:spTree>
    <p:extLst>
      <p:ext uri="{BB962C8B-B14F-4D97-AF65-F5344CB8AC3E}">
        <p14:creationId xmlns:p14="http://schemas.microsoft.com/office/powerpoint/2010/main" val="33884708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ext Box 1"/>
          <p:cNvSpPr txBox="1">
            <a:spLocks noChangeArrowheads="1"/>
          </p:cNvSpPr>
          <p:nvPr/>
        </p:nvSpPr>
        <p:spPr bwMode="auto">
          <a:xfrm>
            <a:off x="170329" y="0"/>
            <a:ext cx="8001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es" sz="3200" b="0" i="0" u="none"/>
              <a:t>Icono Información Hoja</a:t>
            </a:r>
          </a:p>
        </p:txBody>
      </p:sp>
      <p:sp>
        <p:nvSpPr>
          <p:cNvPr id="2" name="Text Box 2">
            <a:extLst>
              <a:ext uri="{FF2B5EF4-FFF2-40B4-BE49-F238E27FC236}">
                <a16:creationId xmlns="" xmlns:a16="http://schemas.microsoft.com/office/drawing/2014/main" id="{D2D0BF04-AF27-4685-9EB1-FC7BF80E17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79004" y="2080382"/>
            <a:ext cx="2805019" cy="3216275"/>
          </a:xfrm>
          <a:prstGeom prst="rect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l" rtl="0">
              <a:buClr>
                <a:srgbClr val="000000"/>
              </a:buClr>
              <a:buSzPct val="100000"/>
              <a:tabLst>
                <a:tab pos="341305" algn="l"/>
                <a:tab pos="911203" algn="l"/>
                <a:tab pos="1825580" algn="l"/>
                <a:tab pos="2739957" algn="l"/>
                <a:tab pos="3654334" algn="l"/>
                <a:tab pos="4568711" algn="l"/>
                <a:tab pos="5483088" algn="l"/>
                <a:tab pos="6397465" algn="l"/>
                <a:tab pos="7311843" algn="l"/>
                <a:tab pos="8226220" algn="l"/>
                <a:tab pos="9140597" algn="l"/>
                <a:tab pos="10054974" algn="l"/>
              </a:tabLst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Clic en el ícono Información Hoja para revisar la información acerca de su ploteo</a:t>
            </a:r>
          </a:p>
          <a:p>
            <a:pPr marL="639747" lvl="1" indent="-284156" algn="l" rtl="0">
              <a:spcBef>
                <a:spcPts val="500"/>
              </a:spcBef>
              <a:buClr>
                <a:schemeClr val="bg2"/>
              </a:buClr>
              <a:buSzPct val="100000"/>
              <a:buFont typeface="Arial" pitchFamily="34" charset="0"/>
              <a:buChar char="•"/>
              <a:tabLst>
                <a:tab pos="341305" algn="l"/>
                <a:tab pos="911203" algn="l"/>
                <a:tab pos="1825580" algn="l"/>
                <a:tab pos="2739957" algn="l"/>
                <a:tab pos="3654334" algn="l"/>
                <a:tab pos="4568711" algn="l"/>
                <a:tab pos="5483088" algn="l"/>
                <a:tab pos="6397465" algn="l"/>
                <a:tab pos="7311843" algn="l"/>
                <a:tab pos="8226220" algn="l"/>
                <a:tab pos="9140597" algn="l"/>
                <a:tab pos="10054974" algn="l"/>
              </a:tabLst>
              <a:defRPr/>
            </a:pPr>
            <a:r>
              <a:rPr lang="es" b="0" i="0" u="none">
                <a:solidFill>
                  <a:srgbClr val="0089B1"/>
                </a:solidFill>
                <a:latin typeface="Arial" charset="0"/>
                <a:ea typeface="Microsoft YaHei" charset="-122"/>
              </a:rPr>
              <a:t>tamaño hoja</a:t>
            </a:r>
          </a:p>
          <a:p>
            <a:pPr marL="639747" lvl="1" indent="-284156" algn="l" rtl="0">
              <a:spcBef>
                <a:spcPts val="500"/>
              </a:spcBef>
              <a:buClr>
                <a:schemeClr val="bg2"/>
              </a:buClr>
              <a:buSzPct val="100000"/>
              <a:buFont typeface="Arial" pitchFamily="34" charset="0"/>
              <a:buChar char="•"/>
              <a:tabLst>
                <a:tab pos="341305" algn="l"/>
                <a:tab pos="911203" algn="l"/>
                <a:tab pos="1825580" algn="l"/>
                <a:tab pos="2739957" algn="l"/>
                <a:tab pos="3654334" algn="l"/>
                <a:tab pos="4568711" algn="l"/>
                <a:tab pos="5483088" algn="l"/>
                <a:tab pos="6397465" algn="l"/>
                <a:tab pos="7311843" algn="l"/>
                <a:tab pos="8226220" algn="l"/>
                <a:tab pos="9140597" algn="l"/>
                <a:tab pos="10054974" algn="l"/>
              </a:tabLst>
              <a:defRPr/>
            </a:pPr>
            <a:r>
              <a:rPr lang="es" b="0" i="0" u="none">
                <a:solidFill>
                  <a:srgbClr val="0089B1"/>
                </a:solidFill>
                <a:latin typeface="Arial" charset="0"/>
                <a:ea typeface="Microsoft YaHei" charset="-122"/>
              </a:rPr>
              <a:t>archivos dibujados...</a:t>
            </a:r>
          </a:p>
        </p:txBody>
      </p:sp>
      <p:grpSp>
        <p:nvGrpSpPr>
          <p:cNvPr id="70660" name="Group 3"/>
          <p:cNvGrpSpPr>
            <a:grpSpLocks/>
          </p:cNvGrpSpPr>
          <p:nvPr/>
        </p:nvGrpSpPr>
        <p:grpSpPr bwMode="auto">
          <a:xfrm>
            <a:off x="304800" y="1420908"/>
            <a:ext cx="5602941" cy="5105398"/>
            <a:chOff x="1817" y="528"/>
            <a:chExt cx="3943" cy="3428"/>
          </a:xfrm>
        </p:grpSpPr>
        <p:pic>
          <p:nvPicPr>
            <p:cNvPr id="70661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8" y="528"/>
              <a:ext cx="3942" cy="3230"/>
            </a:xfrm>
            <a:prstGeom prst="rect">
              <a:avLst/>
            </a:prstGeom>
            <a:noFill/>
            <a:ln w="936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0662" name="Text Box 5"/>
            <p:cNvSpPr txBox="1">
              <a:spLocks noChangeArrowheads="1"/>
            </p:cNvSpPr>
            <p:nvPr/>
          </p:nvSpPr>
          <p:spPr bwMode="auto">
            <a:xfrm>
              <a:off x="1817" y="726"/>
              <a:ext cx="3942" cy="323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l" rtl="0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893737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Box 1"/>
          <p:cNvSpPr txBox="1">
            <a:spLocks noChangeArrowheads="1"/>
          </p:cNvSpPr>
          <p:nvPr/>
        </p:nvSpPr>
        <p:spPr bwMode="auto">
          <a:xfrm>
            <a:off x="304800" y="11113"/>
            <a:ext cx="8610600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es" sz="3200" b="0" i="0" u="none"/>
              <a:t>HYPLOT:  Van a impresora/ploter</a:t>
            </a:r>
            <a:endParaRPr lang="es" altLang="en-US" sz="1800" b="0"/>
          </a:p>
        </p:txBody>
      </p:sp>
      <p:pic>
        <p:nvPicPr>
          <p:cNvPr id="7270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3" y="1600201"/>
            <a:ext cx="6353175" cy="4514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72708" name="Rectangle 3"/>
          <p:cNvSpPr>
            <a:spLocks noChangeArrowheads="1"/>
          </p:cNvSpPr>
          <p:nvPr/>
        </p:nvSpPr>
        <p:spPr bwMode="auto">
          <a:xfrm>
            <a:off x="3505200" y="2590800"/>
            <a:ext cx="1676400" cy="685800"/>
          </a:xfrm>
          <a:prstGeom prst="rect">
            <a:avLst/>
          </a:prstGeom>
          <a:noFill/>
          <a:ln w="2844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sp>
        <p:nvSpPr>
          <p:cNvPr id="72709" name="Text Box 4"/>
          <p:cNvSpPr txBox="1">
            <a:spLocks noChangeArrowheads="1"/>
          </p:cNvSpPr>
          <p:nvPr/>
        </p:nvSpPr>
        <p:spPr bwMode="auto">
          <a:xfrm>
            <a:off x="228600" y="1757622"/>
            <a:ext cx="2133600" cy="740845"/>
          </a:xfrm>
          <a:prstGeom prst="rect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buSzPct val="100000"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Modo por Defecto para ploteos con datos Ráster (TIF, BSB,…)</a:t>
            </a:r>
          </a:p>
        </p:txBody>
      </p:sp>
      <p:cxnSp>
        <p:nvCxnSpPr>
          <p:cNvPr id="72710" name="AutoShape 5"/>
          <p:cNvCxnSpPr>
            <a:cxnSpLocks noChangeShapeType="1"/>
            <a:stCxn id="72709" idx="3"/>
            <a:endCxn id="72708" idx="0"/>
          </p:cNvCxnSpPr>
          <p:nvPr/>
        </p:nvCxnSpPr>
        <p:spPr bwMode="auto">
          <a:xfrm>
            <a:off x="2362200" y="2128045"/>
            <a:ext cx="1981200" cy="462755"/>
          </a:xfrm>
          <a:prstGeom prst="bentConnector2">
            <a:avLst/>
          </a:prstGeom>
          <a:noFill/>
          <a:ln w="28440">
            <a:solidFill>
              <a:srgbClr val="FF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1" name="Rectangle 6"/>
          <p:cNvSpPr>
            <a:spLocks noChangeArrowheads="1"/>
          </p:cNvSpPr>
          <p:nvPr/>
        </p:nvSpPr>
        <p:spPr bwMode="auto">
          <a:xfrm>
            <a:off x="5410200" y="2590800"/>
            <a:ext cx="1676400" cy="685800"/>
          </a:xfrm>
          <a:prstGeom prst="rect">
            <a:avLst/>
          </a:prstGeom>
          <a:noFill/>
          <a:ln w="2844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sp>
        <p:nvSpPr>
          <p:cNvPr id="72712" name="Text Box 7"/>
          <p:cNvSpPr txBox="1">
            <a:spLocks noChangeArrowheads="1"/>
          </p:cNvSpPr>
          <p:nvPr/>
        </p:nvSpPr>
        <p:spPr bwMode="auto">
          <a:xfrm>
            <a:off x="214313" y="3042784"/>
            <a:ext cx="2133600" cy="956288"/>
          </a:xfrm>
          <a:prstGeom prst="rect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buSzPct val="100000"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Modo por Defecto para ploteos sin datos Ráster (S57 es OK!).  Más rápido!</a:t>
            </a:r>
          </a:p>
        </p:txBody>
      </p:sp>
      <p:cxnSp>
        <p:nvCxnSpPr>
          <p:cNvPr id="72713" name="AutoShape 8"/>
          <p:cNvCxnSpPr>
            <a:cxnSpLocks noChangeShapeType="1"/>
            <a:stCxn id="72712" idx="3"/>
            <a:endCxn id="72711" idx="2"/>
          </p:cNvCxnSpPr>
          <p:nvPr/>
        </p:nvCxnSpPr>
        <p:spPr bwMode="auto">
          <a:xfrm flipV="1">
            <a:off x="2347913" y="3276600"/>
            <a:ext cx="3900487" cy="244328"/>
          </a:xfrm>
          <a:prstGeom prst="bentConnector2">
            <a:avLst/>
          </a:prstGeom>
          <a:noFill/>
          <a:ln w="28440">
            <a:solidFill>
              <a:srgbClr val="FF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4" name="Rectangle 9"/>
          <p:cNvSpPr>
            <a:spLocks noChangeArrowheads="1"/>
          </p:cNvSpPr>
          <p:nvPr/>
        </p:nvSpPr>
        <p:spPr bwMode="auto">
          <a:xfrm>
            <a:off x="3505200" y="3352800"/>
            <a:ext cx="1524000" cy="1524000"/>
          </a:xfrm>
          <a:prstGeom prst="rect">
            <a:avLst/>
          </a:prstGeom>
          <a:noFill/>
          <a:ln w="2844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sp>
        <p:nvSpPr>
          <p:cNvPr id="72715" name="Text Box 10"/>
          <p:cNvSpPr txBox="1">
            <a:spLocks noChangeArrowheads="1"/>
          </p:cNvSpPr>
          <p:nvPr/>
        </p:nvSpPr>
        <p:spPr bwMode="auto">
          <a:xfrm>
            <a:off x="304800" y="4347846"/>
            <a:ext cx="2133600" cy="1171732"/>
          </a:xfrm>
          <a:prstGeom prst="rect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buSzPct val="100000"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Defina su resolución de ploteo para ploteos ráster (necesario si su ploter no puede manejar Gigabytes de info…)</a:t>
            </a:r>
          </a:p>
        </p:txBody>
      </p:sp>
      <p:cxnSp>
        <p:nvCxnSpPr>
          <p:cNvPr id="72716" name="AutoShape 11"/>
          <p:cNvCxnSpPr>
            <a:cxnSpLocks noChangeShapeType="1"/>
            <a:stCxn id="72715" idx="3"/>
            <a:endCxn id="72714" idx="2"/>
          </p:cNvCxnSpPr>
          <p:nvPr/>
        </p:nvCxnSpPr>
        <p:spPr bwMode="auto">
          <a:xfrm flipV="1">
            <a:off x="2438400" y="4876800"/>
            <a:ext cx="1828800" cy="56912"/>
          </a:xfrm>
          <a:prstGeom prst="bentConnector2">
            <a:avLst/>
          </a:prstGeom>
          <a:noFill/>
          <a:ln w="28440">
            <a:solidFill>
              <a:srgbClr val="FF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7" name="TextBox 12"/>
          <p:cNvSpPr txBox="1">
            <a:spLocks noChangeArrowheads="1"/>
          </p:cNvSpPr>
          <p:nvPr/>
        </p:nvSpPr>
        <p:spPr bwMode="auto">
          <a:xfrm>
            <a:off x="304800" y="6115052"/>
            <a:ext cx="762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Recomendamos “Ploteo Directo”.  Es bastante rápido.  Mayoría ploteres pueden manejarlo. </a:t>
            </a:r>
          </a:p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Entre mas memoria en su plotter, mas rápidos los resultados.</a:t>
            </a:r>
          </a:p>
        </p:txBody>
      </p:sp>
    </p:spTree>
    <p:extLst>
      <p:ext uri="{BB962C8B-B14F-4D97-AF65-F5344CB8AC3E}">
        <p14:creationId xmlns:p14="http://schemas.microsoft.com/office/powerpoint/2010/main" val="12916637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1"/>
          <p:cNvSpPr txBox="1">
            <a:spLocks noChangeArrowheads="1"/>
          </p:cNvSpPr>
          <p:nvPr/>
        </p:nvSpPr>
        <p:spPr bwMode="auto">
          <a:xfrm>
            <a:off x="304800" y="0"/>
            <a:ext cx="88392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es" sz="3200" b="0" i="0" u="none"/>
              <a:t>Ejecutando HYPLOT</a:t>
            </a:r>
          </a:p>
        </p:txBody>
      </p:sp>
      <p:sp>
        <p:nvSpPr>
          <p:cNvPr id="16387" name="Text Box 2">
            <a:extLst>
              <a:ext uri="{FF2B5EF4-FFF2-40B4-BE49-F238E27FC236}">
                <a16:creationId xmlns="" xmlns:a16="http://schemas.microsoft.com/office/drawing/2014/main" id="{F0E33F02-E0AD-4536-800A-6FFCB2DE3D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1111" y="1295400"/>
            <a:ext cx="8458201" cy="2254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marL="639763" indent="-28416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s" sz="1800" b="0" i="0" u="non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HYPLOT requiere una hoja de ploteo.</a:t>
            </a:r>
          </a:p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s" sz="1800" b="0" i="0" u="non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Cree una hoja de ploteo. (Preparacion – Editores – Editor Hoja de Ploteo).</a:t>
            </a:r>
          </a:p>
          <a:p>
            <a:pPr lvl="1" algn="l" rtl="0">
              <a:spcBef>
                <a:spcPts val="425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rgbClr val="0089B1"/>
                </a:solidFill>
              </a:rPr>
              <a:t>En el DVD de Entrenamiento, Ver Editores Ventana Ppal - Editor Hoja de Ploteo).</a:t>
            </a:r>
          </a:p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s" sz="1800" b="0" i="0" u="non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Ejecute HYPLOT: Clic en Productos Finales – HYPLOT.</a:t>
            </a:r>
          </a:p>
          <a:p>
            <a:pPr lvl="1" algn="l" rtl="0">
              <a:spcBef>
                <a:spcPts val="425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rgbClr val="0089B1"/>
                </a:solidFill>
              </a:rPr>
              <a:t>Si hay más de una hoja de ploteo (archivo *.PLT) en su proyecto, HYPLOT le pedirá que escoja una.</a:t>
            </a:r>
          </a:p>
          <a:p>
            <a:pPr lvl="1" algn="l" rtl="0">
              <a:spcBef>
                <a:spcPts val="425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rgbClr val="0089B1"/>
                </a:solidFill>
              </a:rPr>
              <a:t>Si no tiene una hoja de ploteo en su proyecto, HYPLOT lo sacará.</a:t>
            </a:r>
          </a:p>
        </p:txBody>
      </p:sp>
      <p:pic>
        <p:nvPicPr>
          <p:cNvPr id="1946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621743"/>
            <a:ext cx="7391400" cy="259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92466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ext Box 1"/>
          <p:cNvSpPr txBox="1">
            <a:spLocks noChangeArrowheads="1"/>
          </p:cNvSpPr>
          <p:nvPr/>
        </p:nvSpPr>
        <p:spPr bwMode="auto">
          <a:xfrm>
            <a:off x="304800" y="0"/>
            <a:ext cx="8924658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es" sz="3200" b="0" i="0" u="none" dirty="0"/>
              <a:t>HYPLOT: Envíelo al equipo Plotter o Impresora</a:t>
            </a:r>
          </a:p>
        </p:txBody>
      </p:sp>
      <p:sp>
        <p:nvSpPr>
          <p:cNvPr id="3" name="AutoShape 2"/>
          <p:cNvSpPr>
            <a:spLocks noRot="1" noChangeAspect="1" noChangeArrowheads="1"/>
          </p:cNvSpPr>
          <p:nvPr>
            <a:videoFile r:link="rId1"/>
          </p:nvPr>
        </p:nvSpPr>
        <p:spPr bwMode="auto">
          <a:xfrm>
            <a:off x="685800" y="990602"/>
            <a:ext cx="7772400" cy="4857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pic>
        <p:nvPicPr>
          <p:cNvPr id="2" name="2017 HYPLOT Printing.avi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094" y="1443320"/>
            <a:ext cx="7107241" cy="4823009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50603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 nodeType="clickPar">
                      <p:stCondLst>
                        <p:cond delay="0"/>
                      </p:stCondLst>
                      <p:childTnLst>
                        <p:par>
                          <p:cTn id="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ext Box 1">
            <a:extLst>
              <a:ext uri="{FF2B5EF4-FFF2-40B4-BE49-F238E27FC236}">
                <a16:creationId xmlns="" xmlns:a16="http://schemas.microsoft.com/office/drawing/2014/main" id="{4DE92C3A-DAFD-47BF-A690-099BF2F39906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2209800" y="-1905000"/>
            <a:ext cx="990600" cy="4800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vert270" anchor="ctr"/>
          <a:lstStyle/>
          <a:p>
            <a:pPr marL="53973" algn="l" rtl="0">
              <a:buSzPct val="100000"/>
              <a:tabLst>
                <a:tab pos="53973" algn="l"/>
                <a:tab pos="968350" algn="l"/>
                <a:tab pos="1882728" algn="l"/>
                <a:tab pos="2797105" algn="l"/>
                <a:tab pos="3711482" algn="l"/>
                <a:tab pos="4625859" algn="l"/>
                <a:tab pos="5540236" algn="l"/>
                <a:tab pos="6454613" algn="l"/>
                <a:tab pos="7368990" algn="l"/>
                <a:tab pos="8283368" algn="l"/>
                <a:tab pos="9197745" algn="l"/>
                <a:tab pos="10112122" algn="l"/>
              </a:tabLst>
              <a:defRPr/>
            </a:pPr>
            <a:r>
              <a:rPr lang="es" sz="3200" b="0" i="0" u="none">
                <a:solidFill>
                  <a:schemeClr val="bg1"/>
                </a:solidFill>
                <a:latin typeface="Arial" charset="0"/>
                <a:ea typeface="Microsoft YaHei" charset="-122"/>
              </a:rPr>
              <a:t>Opciones Exportación</a:t>
            </a:r>
          </a:p>
        </p:txBody>
      </p:sp>
      <p:sp>
        <p:nvSpPr>
          <p:cNvPr id="76803" name="Text Box 2"/>
          <p:cNvSpPr txBox="1">
            <a:spLocks noChangeArrowheads="1"/>
          </p:cNvSpPr>
          <p:nvPr/>
        </p:nvSpPr>
        <p:spPr bwMode="auto">
          <a:xfrm>
            <a:off x="304800" y="5495364"/>
            <a:ext cx="7467600" cy="1219200"/>
          </a:xfrm>
          <a:prstGeom prst="rect">
            <a:avLst/>
          </a:prstGeom>
          <a:solidFill>
            <a:schemeClr val="bg1"/>
          </a:solidFill>
          <a:ln w="936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Exportar a DXF, DWG, TIF y PDF</a:t>
            </a:r>
          </a:p>
          <a:p>
            <a:pPr algn="l" rtl="0" eaLnBrk="1" hangingPunct="1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PDF tiene opción para formatos pequeños ráster, y un formato Vector más grande con capas separadas y mayor detalle pero la salida puede ser lenta</a:t>
            </a:r>
          </a:p>
          <a:p>
            <a:pPr algn="l" rtl="0" eaLnBrk="1" hangingPunct="1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Ambos TIF y PDF exportados son georreferenciados.</a:t>
            </a:r>
          </a:p>
        </p:txBody>
      </p:sp>
      <p:pic>
        <p:nvPicPr>
          <p:cNvPr id="2" name="2017 HYPLOT PDF Output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2" y="1219201"/>
            <a:ext cx="6151563" cy="4152900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01567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334" y="1503928"/>
            <a:ext cx="6912069" cy="5016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3" name="TextBox 4"/>
          <p:cNvSpPr txBox="1">
            <a:spLocks noChangeArrowheads="1"/>
          </p:cNvSpPr>
          <p:nvPr/>
        </p:nvSpPr>
        <p:spPr bwMode="auto">
          <a:xfrm>
            <a:off x="314328" y="228602"/>
            <a:ext cx="70770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sz="3200" b="0" i="0" u="none">
                <a:solidFill>
                  <a:schemeClr val="bg1"/>
                </a:solidFill>
              </a:rPr>
              <a:t>Salida PDF</a:t>
            </a:r>
          </a:p>
        </p:txBody>
      </p:sp>
    </p:spTree>
    <p:extLst>
      <p:ext uri="{BB962C8B-B14F-4D97-AF65-F5344CB8AC3E}">
        <p14:creationId xmlns:p14="http://schemas.microsoft.com/office/powerpoint/2010/main" val="5140036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A93F230-F888-4D4C-B6DE-4B12BD60D3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200" y="3"/>
            <a:ext cx="6527800" cy="989013"/>
          </a:xfrm>
          <a:ln w="57150"/>
        </p:spPr>
        <p:txBody>
          <a:bodyPr rtlCol="0">
            <a:noAutofit/>
          </a:bodyPr>
          <a:lstStyle/>
          <a:p>
            <a:pPr algn="l" rtl="0">
              <a:defRPr/>
            </a:pPr>
            <a:r>
              <a:rPr lang="es" sz="3600" b="0" i="0" u="none"/>
              <a:t>HYPLOT A DXF</a:t>
            </a:r>
          </a:p>
        </p:txBody>
      </p:sp>
      <p:pic>
        <p:nvPicPr>
          <p:cNvPr id="7987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6" y="1524003"/>
            <a:ext cx="7348537" cy="439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947B7C7-53EC-40F8-ACF1-7D282FD31E39}"/>
              </a:ext>
            </a:extLst>
          </p:cNvPr>
          <p:cNvSpPr txBox="1"/>
          <p:nvPr/>
        </p:nvSpPr>
        <p:spPr>
          <a:xfrm>
            <a:off x="347666" y="6096002"/>
            <a:ext cx="7196137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Salida HYPLOT a DXF vista en Autodesk DWG Trueview 2014.</a:t>
            </a:r>
          </a:p>
        </p:txBody>
      </p:sp>
    </p:spTree>
    <p:extLst>
      <p:ext uri="{BB962C8B-B14F-4D97-AF65-F5344CB8AC3E}">
        <p14:creationId xmlns:p14="http://schemas.microsoft.com/office/powerpoint/2010/main" val="339591856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/>
          </p:cNvSpPr>
          <p:nvPr>
            <p:ph type="title"/>
          </p:nvPr>
        </p:nvSpPr>
        <p:spPr>
          <a:xfrm>
            <a:off x="330200" y="3"/>
            <a:ext cx="6527800" cy="989013"/>
          </a:xfrm>
        </p:spPr>
        <p:txBody>
          <a:bodyPr/>
          <a:lstStyle/>
          <a:p>
            <a:pPr marL="53973" algn="l" rtl="0"/>
            <a:r>
              <a:rPr lang="es" sz="3200" b="0" i="0" u="none">
                <a:latin typeface="Arial" panose="020B0604020202020204" pitchFamily="34" charset="0"/>
                <a:cs typeface="Arial" panose="020B0604020202020204" pitchFamily="34" charset="0"/>
              </a:rPr>
              <a:t>HYPLOT:  Exportar a DXF</a:t>
            </a:r>
          </a:p>
        </p:txBody>
      </p:sp>
      <p:sp>
        <p:nvSpPr>
          <p:cNvPr id="12290" name="Rectangle 3">
            <a:extLst>
              <a:ext uri="{FF2B5EF4-FFF2-40B4-BE49-F238E27FC236}">
                <a16:creationId xmlns="" xmlns:a16="http://schemas.microsoft.com/office/drawing/2014/main" id="{1202A8C7-62C3-4B92-A442-CCF2BF382759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5791200" y="1658471"/>
            <a:ext cx="3352800" cy="4267200"/>
          </a:xfrm>
        </p:spPr>
        <p:txBody>
          <a:bodyPr rtlCol="0">
            <a:noAutofit/>
          </a:bodyPr>
          <a:lstStyle/>
          <a:p>
            <a:pPr algn="l" rtl="0"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600" b="0" i="0" u="none" dirty="0">
                <a:solidFill>
                  <a:schemeClr val="bg2"/>
                </a:solidFill>
              </a:rPr>
              <a:t>Muy bueno para:</a:t>
            </a:r>
          </a:p>
          <a:p>
            <a:pPr marL="788651" lvl="1" indent="-285744" algn="l" rtl="0"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Bordes de Hoja</a:t>
            </a:r>
          </a:p>
          <a:p>
            <a:pPr marL="788651" lvl="1" indent="-285744" algn="l" rtl="0"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Cuadrículas de Lat-Long</a:t>
            </a:r>
          </a:p>
          <a:p>
            <a:pPr marL="788651" lvl="1" indent="-285744" algn="l" rtl="0"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Bloques de Título</a:t>
            </a:r>
          </a:p>
          <a:p>
            <a:pPr marL="788651" lvl="1" indent="-285744" algn="l" rtl="0"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Compás</a:t>
            </a:r>
          </a:p>
          <a:p>
            <a:pPr marL="788651" lvl="1" indent="-285744" algn="l" rtl="0"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Barras Color</a:t>
            </a:r>
          </a:p>
          <a:p>
            <a:pPr marL="788651" lvl="1" indent="-285744" algn="l" rtl="0"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Escalímetros</a:t>
            </a:r>
          </a:p>
          <a:p>
            <a:pPr marL="788651" lvl="1" indent="-285744" algn="l" rtl="0"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Texto definidos por el usuario</a:t>
            </a:r>
          </a:p>
          <a:p>
            <a:pPr marL="788651" lvl="1" indent="-285744" algn="l" rtl="0"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Bloques</a:t>
            </a:r>
          </a:p>
          <a:p>
            <a:pPr marL="788651" lvl="1" indent="-285744" algn="l" rtl="0"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Gráficas entradas por el usuario</a:t>
            </a:r>
          </a:p>
          <a:p>
            <a:pPr marL="788651" lvl="1" indent="-285744" algn="l" rtl="0"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Bloques de Título diseñados por el Usuario.</a:t>
            </a:r>
          </a:p>
          <a:p>
            <a:pPr marL="788651" lvl="1" indent="-285744" algn="l" rtl="0"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600" b="0" i="0" u="none" dirty="0">
                <a:solidFill>
                  <a:schemeClr val="bg2"/>
                </a:solidFill>
              </a:rPr>
              <a:t>NO convierte:</a:t>
            </a:r>
          </a:p>
          <a:p>
            <a:pPr marL="788651" lvl="1" indent="-285744" algn="l" rtl="0"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Algunas cartas de fondo ráster y vector.</a:t>
            </a:r>
          </a:p>
        </p:txBody>
      </p:sp>
      <p:pic>
        <p:nvPicPr>
          <p:cNvPr id="81924" name="Picture 4" descr="HYPLOT_Export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00" y="1660059"/>
            <a:ext cx="5330825" cy="42656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085421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itle 1"/>
          <p:cNvSpPr>
            <a:spLocks noGrp="1"/>
          </p:cNvSpPr>
          <p:nvPr>
            <p:ph type="title"/>
          </p:nvPr>
        </p:nvSpPr>
        <p:spPr>
          <a:xfrm>
            <a:off x="330200" y="3"/>
            <a:ext cx="6527800" cy="989013"/>
          </a:xfrm>
        </p:spPr>
        <p:txBody>
          <a:bodyPr/>
          <a:lstStyle/>
          <a:p>
            <a:pPr algn="l" rtl="0" eaLnBrk="1" hangingPunct="1">
              <a:buFont typeface="Times New Roman" panose="02020603050405020304" pitchFamily="18" charset="0"/>
              <a:buNone/>
            </a:pPr>
            <a:r>
              <a:rPr lang="es" sz="3200" b="0" i="0" u="none">
                <a:latin typeface="Arial" panose="020B0604020202020204" pitchFamily="34" charset="0"/>
                <a:cs typeface="Arial" panose="020B0604020202020204" pitchFamily="34" charset="0"/>
              </a:rPr>
              <a:t>Opciones Exportación HYPLOT</a:t>
            </a:r>
          </a:p>
        </p:txBody>
      </p:sp>
      <p:sp>
        <p:nvSpPr>
          <p:cNvPr id="49155" name="Content Placeholder 2">
            <a:extLst>
              <a:ext uri="{FF2B5EF4-FFF2-40B4-BE49-F238E27FC236}">
                <a16:creationId xmlns="" xmlns:a16="http://schemas.microsoft.com/office/drawing/2014/main" id="{3DDBB68D-3EA8-4EF7-B2C3-F89812B3A25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42046" y="5540188"/>
            <a:ext cx="8650942" cy="1219200"/>
          </a:xfrm>
        </p:spPr>
        <p:txBody>
          <a:bodyPr vert="horz" lIns="182880" tIns="0" rIns="0" bIns="0" rtlCol="0">
            <a:normAutofit/>
          </a:bodyPr>
          <a:lstStyle/>
          <a:p>
            <a:pPr algn="l" rtl="0" eaLnBrk="1" hangingPunct="1">
              <a:buClr>
                <a:schemeClr val="tx1">
                  <a:lumMod val="65000"/>
                  <a:lumOff val="35000"/>
                </a:schemeClr>
              </a:buClr>
              <a:buFontTx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Saque info hojas de ploteo a DXF, DGN, DWG, GeoTIF o PDF Georeferenciado.</a:t>
            </a:r>
          </a:p>
          <a:p>
            <a:pPr algn="l" rtl="0" eaLnBrk="1" hangingPunct="1">
              <a:buClr>
                <a:schemeClr val="tx1">
                  <a:lumMod val="65000"/>
                  <a:lumOff val="35000"/>
                </a:schemeClr>
              </a:buClr>
              <a:buFontTx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Opciones limitadas de DXF solo le permiten nombrar las capas y poco mas.</a:t>
            </a:r>
          </a:p>
        </p:txBody>
      </p:sp>
      <p:pic>
        <p:nvPicPr>
          <p:cNvPr id="8397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2" y="1676400"/>
            <a:ext cx="3195639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97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63" y="1676400"/>
            <a:ext cx="5100639" cy="345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297602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3" algn="l" rtl="0"/>
            <a:r>
              <a:rPr lang="es" sz="3200" b="0" i="0" u="none">
                <a:latin typeface="Arial" panose="020B0604020202020204" pitchFamily="34" charset="0"/>
                <a:cs typeface="Arial" panose="020B0604020202020204" pitchFamily="34" charset="0"/>
              </a:rPr>
              <a:t>Exportar a DXF:  Ejemplo</a:t>
            </a:r>
          </a:p>
        </p:txBody>
      </p:sp>
      <p:pic>
        <p:nvPicPr>
          <p:cNvPr id="2" name="2017 HYPLOT Export to DXF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4" y="1506070"/>
            <a:ext cx="6905435" cy="4999787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4596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 eaLnBrk="1" hangingPunct="1"/>
            <a:r>
              <a:rPr lang="es" sz="3200" b="0" i="0" u="none">
                <a:latin typeface="Arial" panose="020B0604020202020204" pitchFamily="34" charset="0"/>
                <a:cs typeface="Arial" panose="020B0604020202020204" pitchFamily="34" charset="0"/>
              </a:rPr>
              <a:t>HYPLOT Multi-hoja</a:t>
            </a:r>
          </a:p>
        </p:txBody>
      </p:sp>
      <p:sp>
        <p:nvSpPr>
          <p:cNvPr id="6" name="Text Box 2">
            <a:extLst>
              <a:ext uri="{FF2B5EF4-FFF2-40B4-BE49-F238E27FC236}">
                <a16:creationId xmlns="" xmlns:a16="http://schemas.microsoft.com/office/drawing/2014/main" id="{007BD4F4-FA7F-43C4-B70F-DA588FC4C7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474" y="5800728"/>
            <a:ext cx="7266829" cy="1066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marL="341305" indent="-341305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itchFamily="34" charset="0"/>
              <a:buChar char="•"/>
              <a:tabLst>
                <a:tab pos="341305" algn="l"/>
                <a:tab pos="911203" algn="l"/>
                <a:tab pos="1825580" algn="l"/>
                <a:tab pos="2739957" algn="l"/>
                <a:tab pos="3654334" algn="l"/>
                <a:tab pos="4568711" algn="l"/>
                <a:tab pos="5483088" algn="l"/>
                <a:tab pos="6397465" algn="l"/>
                <a:tab pos="7311843" algn="l"/>
                <a:tab pos="8226220" algn="l"/>
                <a:tab pos="9140597" algn="l"/>
                <a:tab pos="10054974" algn="l"/>
              </a:tabLst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Capaz de plotear múltiple hojas</a:t>
            </a:r>
          </a:p>
          <a:p>
            <a:pPr marL="341305" indent="-341305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itchFamily="34" charset="0"/>
              <a:buChar char="•"/>
              <a:tabLst>
                <a:tab pos="341305" algn="l"/>
                <a:tab pos="911203" algn="l"/>
                <a:tab pos="1825580" algn="l"/>
                <a:tab pos="2739957" algn="l"/>
                <a:tab pos="3654334" algn="l"/>
                <a:tab pos="4568711" algn="l"/>
                <a:tab pos="5483088" algn="l"/>
                <a:tab pos="6397465" algn="l"/>
                <a:tab pos="7311843" algn="l"/>
                <a:tab pos="8226220" algn="l"/>
                <a:tab pos="9140597" algn="l"/>
                <a:tab pos="10054974" algn="l"/>
              </a:tabLst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Mismas características que el HYPLOT original</a:t>
            </a:r>
          </a:p>
          <a:p>
            <a:pPr marL="341305" indent="-341305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itchFamily="34" charset="0"/>
              <a:buChar char="•"/>
              <a:tabLst>
                <a:tab pos="341305" algn="l"/>
                <a:tab pos="911203" algn="l"/>
                <a:tab pos="1825580" algn="l"/>
                <a:tab pos="2739957" algn="l"/>
                <a:tab pos="3654334" algn="l"/>
                <a:tab pos="4568711" algn="l"/>
                <a:tab pos="5483088" algn="l"/>
                <a:tab pos="6397465" algn="l"/>
                <a:tab pos="7311843" algn="l"/>
                <a:tab pos="8226220" algn="l"/>
                <a:tab pos="9140597" algn="l"/>
                <a:tab pos="10054974" algn="l"/>
              </a:tabLst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Archivos de diseño (.LOT) almacenan el tamaño del papel y cual PLT se esta mostrando </a:t>
            </a:r>
            <a:endParaRPr lang="e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87044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1485903"/>
            <a:ext cx="6705600" cy="431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315237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 eaLnBrk="1" hangingPunct="1"/>
            <a:r>
              <a:rPr lang="es" sz="3200" b="0" i="0" u="none">
                <a:latin typeface="Arial" panose="020B0604020202020204" pitchFamily="34" charset="0"/>
                <a:cs typeface="Arial" panose="020B0604020202020204" pitchFamily="34" charset="0"/>
              </a:rPr>
              <a:t>Manejo de Múltiples Ploteos</a:t>
            </a:r>
          </a:p>
        </p:txBody>
      </p:sp>
      <p:sp>
        <p:nvSpPr>
          <p:cNvPr id="53251" name="Text Box 2">
            <a:extLst>
              <a:ext uri="{FF2B5EF4-FFF2-40B4-BE49-F238E27FC236}">
                <a16:creationId xmlns="" xmlns:a16="http://schemas.microsoft.com/office/drawing/2014/main" id="{0A9D32C3-7796-4D1C-8BB6-C2BF3A2A8C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2045" y="1929653"/>
            <a:ext cx="46482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marL="638175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marL="0" indent="0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defRPr/>
            </a:pPr>
            <a:r>
              <a:rPr lang="es" sz="1800" b="0" i="0" u="none">
                <a:solidFill>
                  <a:schemeClr val="bg2"/>
                </a:solidFill>
              </a:rPr>
              <a:t>Administrador de Ploteo es la nueva ventana clave</a:t>
            </a:r>
          </a:p>
          <a:p>
            <a:pPr marL="582612" lvl="1" indent="-285750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Cree o cargue diseños</a:t>
            </a:r>
          </a:p>
          <a:p>
            <a:pPr marL="582612" lvl="1" indent="-285750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Agregue o remueva archivos PLT</a:t>
            </a:r>
          </a:p>
          <a:p>
            <a:pPr marL="582612" lvl="1" indent="-285750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Coloque ófsets exactos para PLTs</a:t>
            </a:r>
          </a:p>
          <a:p>
            <a:pPr lvl="1" algn="l" rtl="0">
              <a:spcBef>
                <a:spcPts val="451"/>
              </a:spcBef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es" altLang="en-US" sz="18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indent="0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defRPr/>
            </a:pPr>
            <a:r>
              <a:rPr lang="es" sz="1800" b="0" i="0" u="none">
                <a:solidFill>
                  <a:schemeClr val="bg2"/>
                </a:solidFill>
              </a:rPr>
              <a:t>Hojas Activas</a:t>
            </a:r>
          </a:p>
          <a:p>
            <a:pPr marL="695308" lvl="1" indent="-342891" algn="l" rtl="0">
              <a:spcBef>
                <a:spcPts val="500"/>
              </a:spcBef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PLT Activo tiene un borde rojo</a:t>
            </a:r>
          </a:p>
          <a:p>
            <a:pPr marL="695308" lvl="1" indent="-342891" algn="l" rtl="0">
              <a:spcBef>
                <a:spcPts val="500"/>
              </a:spcBef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Cambios en la Configuración y archivos activados/desactivados afectan el PLT activo</a:t>
            </a:r>
          </a:p>
          <a:p>
            <a:pPr marL="695308" lvl="1" indent="-342891" algn="l" rtl="0">
              <a:spcBef>
                <a:spcPts val="500"/>
              </a:spcBef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PLT activo cambia al hacer clic en la hoja deseada, o en la ventana de Configuración en la pestaña Hojas de Ploteo</a:t>
            </a:r>
          </a:p>
          <a:p>
            <a:pPr algn="l" rtl="0" eaLnBrk="1" hangingPunct="1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es" altLang="en-US" sz="1800" b="0" dirty="0">
              <a:solidFill>
                <a:srgbClr val="FFFFFF"/>
              </a:solidFill>
            </a:endParaRPr>
          </a:p>
          <a:p>
            <a:pPr lvl="1" algn="l" rtl="0" eaLnBrk="1" hangingPunct="1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es" altLang="en-US" sz="1800" b="0" dirty="0">
              <a:solidFill>
                <a:srgbClr val="FFFF00"/>
              </a:solidFill>
            </a:endParaRPr>
          </a:p>
        </p:txBody>
      </p:sp>
      <p:pic>
        <p:nvPicPr>
          <p:cNvPr id="88068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245" y="1199029"/>
            <a:ext cx="42418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69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245" y="5132855"/>
            <a:ext cx="4241800" cy="133985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559287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 eaLnBrk="1" hangingPunct="1"/>
            <a:r>
              <a:rPr lang="es" sz="3200" b="0" i="0" u="none">
                <a:latin typeface="Arial" panose="020B0604020202020204" pitchFamily="34" charset="0"/>
                <a:cs typeface="Arial" panose="020B0604020202020204" pitchFamily="34" charset="0"/>
              </a:rPr>
              <a:t>HYPLOT – Múltiples Hojas</a:t>
            </a:r>
          </a:p>
        </p:txBody>
      </p:sp>
      <p:pic>
        <p:nvPicPr>
          <p:cNvPr id="2" name="2017 HYPLOT Multi-Sheet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1524001"/>
            <a:ext cx="7772400" cy="4667251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9980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3400" y="1676400"/>
            <a:ext cx="68834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 Box 1"/>
          <p:cNvSpPr txBox="1">
            <a:spLocks noChangeArrowheads="1"/>
          </p:cNvSpPr>
          <p:nvPr/>
        </p:nvSpPr>
        <p:spPr bwMode="auto">
          <a:xfrm>
            <a:off x="29885" y="1675198"/>
            <a:ext cx="1143000" cy="715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spcBef>
                <a:spcPts val="1000"/>
              </a:spcBef>
              <a:buSzPct val="100000"/>
            </a:pPr>
            <a:r>
              <a:rPr lang="es" sz="1600" b="1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SimSun" panose="02010600030101010101" pitchFamily="2" charset="-122"/>
              </a:rPr>
              <a:t>Barra Menú</a:t>
            </a:r>
          </a:p>
          <a:p>
            <a:pPr algn="l" rtl="0">
              <a:spcBef>
                <a:spcPts val="1000"/>
              </a:spcBef>
              <a:buSzPct val="100000"/>
            </a:pPr>
            <a:r>
              <a:rPr lang="es" sz="1600" b="1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SimSun" panose="02010600030101010101" pitchFamily="2" charset="-122"/>
              </a:rPr>
              <a:t>Barra Iconos</a:t>
            </a:r>
          </a:p>
        </p:txBody>
      </p:sp>
      <p:sp>
        <p:nvSpPr>
          <p:cNvPr id="21508" name="Text Box 2"/>
          <p:cNvSpPr txBox="1">
            <a:spLocks noChangeArrowheads="1"/>
          </p:cNvSpPr>
          <p:nvPr/>
        </p:nvSpPr>
        <p:spPr bwMode="auto">
          <a:xfrm>
            <a:off x="50800" y="3505203"/>
            <a:ext cx="1143000" cy="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spcBef>
                <a:spcPts val="1000"/>
              </a:spcBef>
              <a:buSzPct val="100000"/>
            </a:pPr>
            <a:r>
              <a:rPr lang="es" sz="1600" b="1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SimSun" panose="02010600030101010101" pitchFamily="2" charset="-122"/>
              </a:rPr>
              <a:t>Archivos</a:t>
            </a:r>
          </a:p>
        </p:txBody>
      </p:sp>
      <p:sp>
        <p:nvSpPr>
          <p:cNvPr id="21509" name="Text Box 3"/>
          <p:cNvSpPr txBox="1">
            <a:spLocks noChangeArrowheads="1"/>
          </p:cNvSpPr>
          <p:nvPr/>
        </p:nvSpPr>
        <p:spPr bwMode="auto">
          <a:xfrm>
            <a:off x="203200" y="5638802"/>
            <a:ext cx="1143000" cy="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spcBef>
                <a:spcPts val="1000"/>
              </a:spcBef>
              <a:buSzPct val="100000"/>
            </a:pPr>
            <a:r>
              <a:rPr lang="es" sz="1600" b="1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SimSun" panose="02010600030101010101" pitchFamily="2" charset="-122"/>
              </a:rPr>
              <a:t>Barra Info</a:t>
            </a:r>
          </a:p>
        </p:txBody>
      </p:sp>
      <p:sp>
        <p:nvSpPr>
          <p:cNvPr id="21510" name="Line 4"/>
          <p:cNvSpPr>
            <a:spLocks noChangeShapeType="1"/>
          </p:cNvSpPr>
          <p:nvPr/>
        </p:nvSpPr>
        <p:spPr bwMode="auto">
          <a:xfrm flipV="1">
            <a:off x="666572" y="1845318"/>
            <a:ext cx="1213028" cy="202554"/>
          </a:xfrm>
          <a:prstGeom prst="line">
            <a:avLst/>
          </a:prstGeom>
          <a:noFill/>
          <a:ln w="38160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511" name="Line 5"/>
          <p:cNvSpPr>
            <a:spLocks noChangeShapeType="1"/>
          </p:cNvSpPr>
          <p:nvPr/>
        </p:nvSpPr>
        <p:spPr bwMode="auto">
          <a:xfrm flipV="1">
            <a:off x="666572" y="1971191"/>
            <a:ext cx="1213028" cy="645586"/>
          </a:xfrm>
          <a:prstGeom prst="line">
            <a:avLst/>
          </a:prstGeom>
          <a:noFill/>
          <a:ln w="38160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512" name="Line 6"/>
          <p:cNvSpPr>
            <a:spLocks noChangeShapeType="1"/>
          </p:cNvSpPr>
          <p:nvPr/>
        </p:nvSpPr>
        <p:spPr bwMode="auto">
          <a:xfrm flipV="1">
            <a:off x="1068224" y="3619499"/>
            <a:ext cx="730216" cy="95362"/>
          </a:xfrm>
          <a:prstGeom prst="line">
            <a:avLst/>
          </a:prstGeom>
          <a:noFill/>
          <a:ln w="38160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513" name="Text Box 7"/>
          <p:cNvSpPr txBox="1">
            <a:spLocks noChangeArrowheads="1"/>
          </p:cNvSpPr>
          <p:nvPr/>
        </p:nvSpPr>
        <p:spPr bwMode="auto">
          <a:xfrm>
            <a:off x="2506663" y="5808664"/>
            <a:ext cx="1143000" cy="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spcBef>
                <a:spcPts val="1000"/>
              </a:spcBef>
              <a:buSzPct val="100000"/>
            </a:pPr>
            <a:r>
              <a:rPr lang="es" sz="1600" b="1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SimSun" panose="02010600030101010101" pitchFamily="2" charset="-122"/>
              </a:rPr>
              <a:t>Barra Color</a:t>
            </a:r>
          </a:p>
        </p:txBody>
      </p:sp>
      <p:sp>
        <p:nvSpPr>
          <p:cNvPr id="21514" name="Line 8"/>
          <p:cNvSpPr>
            <a:spLocks noChangeShapeType="1"/>
          </p:cNvSpPr>
          <p:nvPr/>
        </p:nvSpPr>
        <p:spPr bwMode="auto">
          <a:xfrm flipV="1">
            <a:off x="3748090" y="5675316"/>
            <a:ext cx="1587" cy="56197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515" name="Text Box 9"/>
          <p:cNvSpPr txBox="1">
            <a:spLocks noChangeArrowheads="1"/>
          </p:cNvSpPr>
          <p:nvPr/>
        </p:nvSpPr>
        <p:spPr bwMode="auto">
          <a:xfrm>
            <a:off x="5156200" y="5808666"/>
            <a:ext cx="114300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spcBef>
                <a:spcPts val="1000"/>
              </a:spcBef>
              <a:buSzPct val="100000"/>
            </a:pPr>
            <a:r>
              <a:rPr lang="es" sz="1600" b="1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SimSun" panose="02010600030101010101" pitchFamily="2" charset="-122"/>
              </a:rPr>
              <a:t>Vista Previa</a:t>
            </a:r>
          </a:p>
        </p:txBody>
      </p:sp>
      <p:sp>
        <p:nvSpPr>
          <p:cNvPr id="21516" name="Line 10"/>
          <p:cNvSpPr>
            <a:spLocks noChangeShapeType="1"/>
          </p:cNvSpPr>
          <p:nvPr/>
        </p:nvSpPr>
        <p:spPr bwMode="auto">
          <a:xfrm flipV="1">
            <a:off x="5480051" y="5561016"/>
            <a:ext cx="1588" cy="79057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517" name="Text Box 11"/>
          <p:cNvSpPr txBox="1">
            <a:spLocks noChangeArrowheads="1"/>
          </p:cNvSpPr>
          <p:nvPr/>
        </p:nvSpPr>
        <p:spPr bwMode="auto">
          <a:xfrm>
            <a:off x="6791325" y="5957889"/>
            <a:ext cx="1828800" cy="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spcBef>
                <a:spcPts val="1000"/>
              </a:spcBef>
              <a:buSzPct val="100000"/>
            </a:pPr>
            <a:r>
              <a:rPr lang="es" sz="1600" b="1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SimSun" panose="02010600030101010101" pitchFamily="2" charset="-122"/>
              </a:rPr>
              <a:t>Herramientas Pantalla</a:t>
            </a:r>
          </a:p>
        </p:txBody>
      </p:sp>
      <p:sp>
        <p:nvSpPr>
          <p:cNvPr id="21518" name="Rectangle 12"/>
          <p:cNvSpPr>
            <a:spLocks noChangeArrowheads="1"/>
          </p:cNvSpPr>
          <p:nvPr/>
        </p:nvSpPr>
        <p:spPr bwMode="auto">
          <a:xfrm>
            <a:off x="7285039" y="2501900"/>
            <a:ext cx="381000" cy="1295400"/>
          </a:xfrm>
          <a:prstGeom prst="rect">
            <a:avLst/>
          </a:prstGeom>
          <a:noFill/>
          <a:ln w="3816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519" name="Line 14"/>
          <p:cNvSpPr>
            <a:spLocks noChangeShapeType="1"/>
          </p:cNvSpPr>
          <p:nvPr/>
        </p:nvSpPr>
        <p:spPr bwMode="auto">
          <a:xfrm flipH="1" flipV="1">
            <a:off x="5691188" y="4494213"/>
            <a:ext cx="0" cy="1357312"/>
          </a:xfrm>
          <a:prstGeom prst="line">
            <a:avLst/>
          </a:prstGeom>
          <a:noFill/>
          <a:ln w="38160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520" name="Rectangle 15"/>
          <p:cNvSpPr>
            <a:spLocks noChangeArrowheads="1"/>
          </p:cNvSpPr>
          <p:nvPr/>
        </p:nvSpPr>
        <p:spPr bwMode="auto">
          <a:xfrm>
            <a:off x="1803400" y="2293939"/>
            <a:ext cx="1219200" cy="3268663"/>
          </a:xfrm>
          <a:prstGeom prst="rect">
            <a:avLst/>
          </a:prstGeom>
          <a:noFill/>
          <a:ln w="38160">
            <a:solidFill>
              <a:srgbClr val="33CC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521" name="Line 16"/>
          <p:cNvSpPr>
            <a:spLocks noChangeShapeType="1"/>
          </p:cNvSpPr>
          <p:nvPr/>
        </p:nvSpPr>
        <p:spPr bwMode="auto">
          <a:xfrm flipH="1">
            <a:off x="3149363" y="5471065"/>
            <a:ext cx="0" cy="779463"/>
          </a:xfrm>
          <a:prstGeom prst="line">
            <a:avLst/>
          </a:prstGeom>
          <a:noFill/>
          <a:ln w="38160">
            <a:solidFill>
              <a:schemeClr val="tx1">
                <a:lumMod val="65000"/>
                <a:lumOff val="35000"/>
              </a:schemeClr>
            </a:solidFill>
            <a:miter lim="800000"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522" name="Line 17"/>
          <p:cNvSpPr>
            <a:spLocks noChangeShapeType="1"/>
          </p:cNvSpPr>
          <p:nvPr/>
        </p:nvSpPr>
        <p:spPr bwMode="auto">
          <a:xfrm flipV="1">
            <a:off x="8078789" y="2971800"/>
            <a:ext cx="506412" cy="2986088"/>
          </a:xfrm>
          <a:prstGeom prst="line">
            <a:avLst/>
          </a:prstGeom>
          <a:noFill/>
          <a:ln w="38160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523" name="Text Box 18"/>
          <p:cNvSpPr txBox="1">
            <a:spLocks noChangeArrowheads="1"/>
          </p:cNvSpPr>
          <p:nvPr/>
        </p:nvSpPr>
        <p:spPr bwMode="auto">
          <a:xfrm>
            <a:off x="304800" y="1"/>
            <a:ext cx="86868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es" sz="3200" b="0" i="0" u="none"/>
              <a:t>Diseño HYPLOT</a:t>
            </a:r>
          </a:p>
        </p:txBody>
      </p:sp>
      <p:sp>
        <p:nvSpPr>
          <p:cNvPr id="21524" name="Line 19"/>
          <p:cNvSpPr>
            <a:spLocks noChangeShapeType="1"/>
          </p:cNvSpPr>
          <p:nvPr/>
        </p:nvSpPr>
        <p:spPr bwMode="auto">
          <a:xfrm flipV="1">
            <a:off x="1165226" y="5512928"/>
            <a:ext cx="1468438" cy="281448"/>
          </a:xfrm>
          <a:prstGeom prst="line">
            <a:avLst/>
          </a:prstGeom>
          <a:noFill/>
          <a:ln w="38160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8573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9703" y="1874702"/>
            <a:ext cx="8554481" cy="1470025"/>
          </a:xfrm>
        </p:spPr>
        <p:txBody>
          <a:bodyPr/>
          <a:lstStyle/>
          <a:p>
            <a:pPr algn="l" rtl="0"/>
            <a:r>
              <a:rPr lang="es" b="0" i="0" u="none"/>
              <a:t>Gracias !</a:t>
            </a:r>
            <a:endParaRPr lang="es" sz="2400" dirty="0"/>
          </a:p>
        </p:txBody>
      </p:sp>
      <p:sp>
        <p:nvSpPr>
          <p:cNvPr id="6" name="Rectangle 5"/>
          <p:cNvSpPr/>
          <p:nvPr/>
        </p:nvSpPr>
        <p:spPr>
          <a:xfrm>
            <a:off x="511657" y="4756957"/>
            <a:ext cx="814264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on Youtube.com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( </a:t>
            </a:r>
            <a:r>
              <a:rPr lang="es" sz="16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Sesiones Históricas)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HYPACK Live Chat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on Youtube.com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( </a:t>
            </a:r>
            <a:r>
              <a:rPr lang="es" sz="16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Sesiones Mas Nuevas)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Ustream</a:t>
            </a: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HYPACK SUPPORT Site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HYPACK Website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9703" y="4319514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s" b="1" i="0" u="none">
                <a:solidFill>
                  <a:schemeClr val="bg2"/>
                </a:solidFill>
              </a:rPr>
              <a:t>Vínculos para más información: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81700" y="1737360"/>
            <a:ext cx="24277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s" b="1" i="0" u="sng">
                <a:solidFill>
                  <a:schemeClr val="bg1"/>
                </a:solidFill>
              </a:rPr>
              <a:t>Contáctenos:</a:t>
            </a:r>
          </a:p>
          <a:p>
            <a:endParaRPr lang="es" dirty="0"/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Sales@HYPACK.com</a:t>
            </a:r>
          </a:p>
          <a:p>
            <a:endParaRPr lang="es" dirty="0">
              <a:solidFill>
                <a:schemeClr val="bg1"/>
              </a:solidFill>
            </a:endParaRPr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Help@HYPACK.com</a:t>
            </a:r>
          </a:p>
          <a:p>
            <a:endParaRPr lang="es" dirty="0">
              <a:solidFill>
                <a:schemeClr val="bg1"/>
              </a:solidFill>
            </a:endParaRPr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(860) 635 - 1500</a:t>
            </a:r>
          </a:p>
          <a:p>
            <a:endParaRPr lang="es" dirty="0"/>
          </a:p>
        </p:txBody>
      </p:sp>
    </p:spTree>
    <p:extLst>
      <p:ext uri="{BB962C8B-B14F-4D97-AF65-F5344CB8AC3E}">
        <p14:creationId xmlns:p14="http://schemas.microsoft.com/office/powerpoint/2010/main" val="10543091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376" y="1550334"/>
            <a:ext cx="7015540" cy="1396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Text Box 1"/>
          <p:cNvSpPr txBox="1">
            <a:spLocks noChangeArrowheads="1"/>
          </p:cNvSpPr>
          <p:nvPr/>
        </p:nvSpPr>
        <p:spPr bwMode="auto">
          <a:xfrm>
            <a:off x="304800" y="0"/>
            <a:ext cx="8610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es" sz="3200" b="0" i="0" u="none"/>
              <a:t>Salve y Cargue Plantilla de configuración</a:t>
            </a:r>
          </a:p>
        </p:txBody>
      </p:sp>
      <p:sp>
        <p:nvSpPr>
          <p:cNvPr id="18436" name="Text Box 2">
            <a:extLst>
              <a:ext uri="{FF2B5EF4-FFF2-40B4-BE49-F238E27FC236}">
                <a16:creationId xmlns="" xmlns:a16="http://schemas.microsoft.com/office/drawing/2014/main" id="{1FA336F0-3BE1-4C05-871A-6BD5FAD349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065930"/>
            <a:ext cx="8458200" cy="2064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marL="638175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s" sz="1800" b="0" i="0" u="none">
                <a:solidFill>
                  <a:schemeClr val="bg2"/>
                </a:solidFill>
              </a:rPr>
              <a:t>Salvar:</a:t>
            </a:r>
          </a:p>
          <a:p>
            <a:pPr lvl="1" algn="l" rtl="0">
              <a:spcBef>
                <a:spcPts val="500"/>
              </a:spcBef>
              <a:buClr>
                <a:srgbClr val="FFFFFF"/>
              </a:buClr>
              <a:buSzPct val="100000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Salva la posición y estatus de todos los objetos (Bloques de Título, reglas, gráficas, flecha norte, etc.) y escribe la información al archivo ‘Plantilla - Template’ de ploteo.</a:t>
            </a:r>
          </a:p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s" sz="1800" b="0" i="0" u="none">
                <a:solidFill>
                  <a:schemeClr val="bg2"/>
                </a:solidFill>
              </a:rPr>
              <a:t>Cargue: </a:t>
            </a:r>
          </a:p>
          <a:p>
            <a:pPr lvl="1" algn="l" rtl="0">
              <a:buClr>
                <a:srgbClr val="FFFFFF"/>
              </a:buClr>
              <a:buSzPct val="100000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Le permite leer un archivo ‘Plantilla’ de ploteo y aplicar los parámetros a cualquier hoja de ploteo.</a:t>
            </a:r>
          </a:p>
        </p:txBody>
      </p:sp>
      <p:sp>
        <p:nvSpPr>
          <p:cNvPr id="18437" name="Text Box 4">
            <a:extLst>
              <a:ext uri="{FF2B5EF4-FFF2-40B4-BE49-F238E27FC236}">
                <a16:creationId xmlns="" xmlns:a16="http://schemas.microsoft.com/office/drawing/2014/main" id="{389678C5-D6EA-40E4-8CB4-4B10C96B10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5250331"/>
            <a:ext cx="7996518" cy="925511"/>
          </a:xfrm>
          <a:prstGeom prst="rect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buSzPct val="100000"/>
              <a:defRPr/>
            </a:pPr>
            <a:r>
              <a:rPr lang="es" sz="1800" b="0" i="0" u="none">
                <a:solidFill>
                  <a:srgbClr val="0089B1"/>
                </a:solidFill>
              </a:rPr>
              <a:t>Ventaja:  </a:t>
            </a:r>
            <a:r>
              <a:rPr lang="es" sz="1800" b="0" i="0" u="none">
                <a:solidFill>
                  <a:schemeClr val="tx1">
                    <a:lumMod val="75000"/>
                    <a:lumOff val="25000"/>
                  </a:schemeClr>
                </a:solidFill>
              </a:rPr>
              <a:t>Usted no tiene que volver a re-diseñar el mismo diseño de hoja de ploteo.  Hágalo una vez y sálvelo a un archivo plantilla.  Luego cárgue el archivo plantilla la próxima vez que cree una nueva hoja de ploteo.</a:t>
            </a:r>
          </a:p>
        </p:txBody>
      </p:sp>
      <p:sp>
        <p:nvSpPr>
          <p:cNvPr id="23558" name="Rectangle 5"/>
          <p:cNvSpPr>
            <a:spLocks noChangeArrowheads="1"/>
          </p:cNvSpPr>
          <p:nvPr/>
        </p:nvSpPr>
        <p:spPr bwMode="auto">
          <a:xfrm>
            <a:off x="3953434" y="1892300"/>
            <a:ext cx="3285565" cy="528171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32201962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1"/>
          <p:cNvSpPr txBox="1">
            <a:spLocks noChangeArrowheads="1"/>
          </p:cNvSpPr>
          <p:nvPr/>
        </p:nvSpPr>
        <p:spPr bwMode="auto">
          <a:xfrm>
            <a:off x="242888" y="0"/>
            <a:ext cx="8443912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es" sz="3200" b="0" i="0" u="none"/>
              <a:t>Habilite Datos y Archivos de Proyecto</a:t>
            </a:r>
          </a:p>
        </p:txBody>
      </p:sp>
      <p:sp>
        <p:nvSpPr>
          <p:cNvPr id="19459" name="Text Box 2">
            <a:extLst>
              <a:ext uri="{FF2B5EF4-FFF2-40B4-BE49-F238E27FC236}">
                <a16:creationId xmlns="" xmlns:a16="http://schemas.microsoft.com/office/drawing/2014/main" id="{B7EBC52D-D1A4-4537-A806-F8D8795EF2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2205317"/>
            <a:ext cx="5029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s" sz="22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Archivos habilitados en la Ventana Ppal HYPACK</a:t>
            </a:r>
            <a:r>
              <a:rPr lang="es" sz="2200" b="0" i="0" u="none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®</a:t>
            </a:r>
            <a:r>
              <a:rPr lang="es" sz="22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estarán habilitados en HYPLOT.</a:t>
            </a:r>
          </a:p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s" sz="22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Simplemente clic derecho para habilitar o deshabilitar sus datos y archivos de proyecto dentro de HYPLOT como lo haría en HYPACK</a:t>
            </a:r>
            <a:r>
              <a:rPr lang="es" sz="22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®.</a:t>
            </a:r>
            <a:endParaRPr lang="es" sz="2200" b="0" i="0" u="none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endParaRPr lang="es" altLang="en-US" sz="22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s" sz="22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 que ve en su pantalla es lo que ploteará.</a:t>
            </a:r>
          </a:p>
        </p:txBody>
      </p:sp>
      <p:pic>
        <p:nvPicPr>
          <p:cNvPr id="2560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9" y="1154116"/>
            <a:ext cx="2478741" cy="539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04512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1"/>
          <p:cNvSpPr txBox="1">
            <a:spLocks noChangeArrowheads="1"/>
          </p:cNvSpPr>
          <p:nvPr/>
        </p:nvSpPr>
        <p:spPr bwMode="auto">
          <a:xfrm>
            <a:off x="176215" y="0"/>
            <a:ext cx="80772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es" sz="3200" b="0" i="0" u="none"/>
              <a:t>Cambiar Parámetros de Ploteo</a:t>
            </a:r>
          </a:p>
        </p:txBody>
      </p:sp>
      <p:sp>
        <p:nvSpPr>
          <p:cNvPr id="18437" name="Rectangle 5">
            <a:extLst>
              <a:ext uri="{FF2B5EF4-FFF2-40B4-BE49-F238E27FC236}">
                <a16:creationId xmlns="" xmlns:a16="http://schemas.microsoft.com/office/drawing/2014/main" id="{3187A124-B150-497E-8D75-4BE00C2F4C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1371600"/>
            <a:ext cx="2667000" cy="5029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41305" indent="-341305" algn="l" rtl="0">
              <a:buSzPct val="70000"/>
              <a:buFont typeface="Wingdings" charset="2"/>
              <a:buChar char=""/>
              <a:tabLst>
                <a:tab pos="341305" algn="l"/>
                <a:tab pos="1255682" algn="l"/>
                <a:tab pos="2170059" algn="l"/>
                <a:tab pos="3084436" algn="l"/>
                <a:tab pos="3998813" algn="l"/>
                <a:tab pos="4913191" algn="l"/>
                <a:tab pos="5827568" algn="l"/>
                <a:tab pos="6741945" algn="l"/>
                <a:tab pos="7656322" algn="l"/>
                <a:tab pos="8570699" algn="l"/>
                <a:tab pos="9485076" algn="l"/>
                <a:tab pos="10399453" algn="l"/>
              </a:tabLst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Bordes</a:t>
            </a:r>
          </a:p>
          <a:p>
            <a:pPr marL="341305" indent="-341305" algn="l" rtl="0">
              <a:buSzPct val="70000"/>
              <a:buFont typeface="Wingdings" charset="2"/>
              <a:buChar char=""/>
              <a:tabLst>
                <a:tab pos="341305" algn="l"/>
                <a:tab pos="1255682" algn="l"/>
                <a:tab pos="2170059" algn="l"/>
                <a:tab pos="3084436" algn="l"/>
                <a:tab pos="3998813" algn="l"/>
                <a:tab pos="4913191" algn="l"/>
                <a:tab pos="5827568" algn="l"/>
                <a:tab pos="6741945" algn="l"/>
                <a:tab pos="7656322" algn="l"/>
                <a:tab pos="8570699" algn="l"/>
                <a:tab pos="9485076" algn="l"/>
                <a:tab pos="10399453" algn="l"/>
              </a:tabLst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Barra Color</a:t>
            </a:r>
            <a:endParaRPr lang="es" dirty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  <a:ea typeface="Microsoft YaHei" charset="-122"/>
            </a:endParaRPr>
          </a:p>
          <a:p>
            <a:pPr marL="341305" indent="-341305" algn="l" rtl="0">
              <a:buSzPct val="70000"/>
              <a:buFont typeface="Wingdings" charset="2"/>
              <a:buChar char=""/>
              <a:tabLst>
                <a:tab pos="341305" algn="l"/>
                <a:tab pos="1255682" algn="l"/>
                <a:tab pos="2170059" algn="l"/>
                <a:tab pos="3084436" algn="l"/>
                <a:tab pos="3998813" algn="l"/>
                <a:tab pos="4913191" algn="l"/>
                <a:tab pos="5827568" algn="l"/>
                <a:tab pos="6741945" algn="l"/>
                <a:tab pos="7656322" algn="l"/>
                <a:tab pos="8570699" algn="l"/>
                <a:tab pos="9485076" algn="l"/>
                <a:tab pos="10399453" algn="l"/>
              </a:tabLst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Compás</a:t>
            </a:r>
          </a:p>
          <a:p>
            <a:pPr marL="341305" indent="-341305" algn="l" rtl="0">
              <a:buSzPct val="70000"/>
              <a:buFont typeface="Wingdings" charset="2"/>
              <a:buChar char=""/>
              <a:tabLst>
                <a:tab pos="341305" algn="l"/>
                <a:tab pos="1255682" algn="l"/>
                <a:tab pos="2170059" algn="l"/>
                <a:tab pos="3084436" algn="l"/>
                <a:tab pos="3998813" algn="l"/>
                <a:tab pos="4913191" algn="l"/>
                <a:tab pos="5827568" algn="l"/>
                <a:tab pos="6741945" algn="l"/>
                <a:tab pos="7656322" algn="l"/>
                <a:tab pos="8570699" algn="l"/>
                <a:tab pos="9485076" algn="l"/>
                <a:tab pos="10399453" algn="l"/>
              </a:tabLst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Cuadrículas</a:t>
            </a:r>
          </a:p>
          <a:p>
            <a:pPr marL="341305" indent="-341305" algn="l" rtl="0">
              <a:buSzPct val="70000"/>
              <a:buFont typeface="Wingdings" charset="2"/>
              <a:buChar char=""/>
              <a:tabLst>
                <a:tab pos="341305" algn="l"/>
                <a:tab pos="1255682" algn="l"/>
                <a:tab pos="2170059" algn="l"/>
                <a:tab pos="3084436" algn="l"/>
                <a:tab pos="3998813" algn="l"/>
                <a:tab pos="4913191" algn="l"/>
                <a:tab pos="5827568" algn="l"/>
                <a:tab pos="6741945" algn="l"/>
                <a:tab pos="7656322" algn="l"/>
                <a:tab pos="8570699" algn="l"/>
                <a:tab pos="9485076" algn="l"/>
                <a:tab pos="10399453" algn="l"/>
              </a:tabLst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Importación de Gráficas</a:t>
            </a:r>
          </a:p>
          <a:p>
            <a:pPr marL="341305" indent="-341305" algn="l" rtl="0">
              <a:buSzPct val="70000"/>
              <a:buFont typeface="Wingdings" charset="2"/>
              <a:buChar char=""/>
              <a:tabLst>
                <a:tab pos="341305" algn="l"/>
                <a:tab pos="1255682" algn="l"/>
                <a:tab pos="2170059" algn="l"/>
                <a:tab pos="3084436" algn="l"/>
                <a:tab pos="3998813" algn="l"/>
                <a:tab pos="4913191" algn="l"/>
                <a:tab pos="5827568" algn="l"/>
                <a:tab pos="6741945" algn="l"/>
                <a:tab pos="7656322" algn="l"/>
                <a:tab pos="8570699" algn="l"/>
                <a:tab pos="9485076" algn="l"/>
                <a:tab pos="10399453" algn="l"/>
              </a:tabLst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Matriz</a:t>
            </a:r>
          </a:p>
          <a:p>
            <a:pPr marL="341305" indent="-341305" algn="l" rtl="0">
              <a:buSzPct val="70000"/>
              <a:buFont typeface="Wingdings" charset="2"/>
              <a:buChar char=""/>
              <a:tabLst>
                <a:tab pos="341305" algn="l"/>
                <a:tab pos="1255682" algn="l"/>
                <a:tab pos="2170059" algn="l"/>
                <a:tab pos="3084436" algn="l"/>
                <a:tab pos="3998813" algn="l"/>
                <a:tab pos="4913191" algn="l"/>
                <a:tab pos="5827568" algn="l"/>
                <a:tab pos="6741945" algn="l"/>
                <a:tab pos="7656322" algn="l"/>
                <a:tab pos="8570699" algn="l"/>
                <a:tab pos="9485076" algn="l"/>
                <a:tab pos="10399453" algn="l"/>
              </a:tabLst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Flecha Norte</a:t>
            </a:r>
          </a:p>
          <a:p>
            <a:pPr marL="341305" indent="-341305" algn="l" rtl="0">
              <a:buSzPct val="70000"/>
              <a:buFont typeface="Wingdings" charset="2"/>
              <a:buChar char=""/>
              <a:tabLst>
                <a:tab pos="341305" algn="l"/>
                <a:tab pos="1255682" algn="l"/>
                <a:tab pos="2170059" algn="l"/>
                <a:tab pos="3084436" algn="l"/>
                <a:tab pos="3998813" algn="l"/>
                <a:tab pos="4913191" algn="l"/>
                <a:tab pos="5827568" algn="l"/>
                <a:tab pos="6741945" algn="l"/>
                <a:tab pos="7656322" algn="l"/>
                <a:tab pos="8570699" algn="l"/>
                <a:tab pos="9485076" algn="l"/>
                <a:tab pos="10399453" algn="l"/>
              </a:tabLst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Líneas Planeadas</a:t>
            </a:r>
          </a:p>
          <a:p>
            <a:pPr marL="341305" indent="-341305" algn="l" rtl="0">
              <a:buSzPct val="70000"/>
              <a:buFont typeface="Wingdings" charset="2"/>
              <a:buChar char=""/>
              <a:tabLst>
                <a:tab pos="341305" algn="l"/>
                <a:tab pos="1255682" algn="l"/>
                <a:tab pos="2170059" algn="l"/>
                <a:tab pos="3084436" algn="l"/>
                <a:tab pos="3998813" algn="l"/>
                <a:tab pos="4913191" algn="l"/>
                <a:tab pos="5827568" algn="l"/>
                <a:tab pos="6741945" algn="l"/>
                <a:tab pos="7656322" algn="l"/>
                <a:tab pos="8570699" algn="l"/>
                <a:tab pos="9485076" algn="l"/>
                <a:tab pos="10399453" algn="l"/>
              </a:tabLst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Reglas</a:t>
            </a:r>
          </a:p>
          <a:p>
            <a:pPr marL="341305" indent="-341305" algn="l" rtl="0">
              <a:buSzPct val="70000"/>
              <a:buFont typeface="Wingdings" charset="2"/>
              <a:buChar char=""/>
              <a:tabLst>
                <a:tab pos="341305" algn="l"/>
                <a:tab pos="1255682" algn="l"/>
                <a:tab pos="2170059" algn="l"/>
                <a:tab pos="3084436" algn="l"/>
                <a:tab pos="3998813" algn="l"/>
                <a:tab pos="4913191" algn="l"/>
                <a:tab pos="5827568" algn="l"/>
                <a:tab pos="6741945" algn="l"/>
                <a:tab pos="7656322" algn="l"/>
                <a:tab pos="8570699" algn="l"/>
                <a:tab pos="9485076" algn="l"/>
                <a:tab pos="10399453" algn="l"/>
              </a:tabLst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Sondajes</a:t>
            </a:r>
          </a:p>
          <a:p>
            <a:pPr marL="341305" indent="-341305" algn="l" rtl="0">
              <a:buSzPct val="70000"/>
              <a:buFont typeface="Wingdings" charset="2"/>
              <a:buChar char=""/>
              <a:tabLst>
                <a:tab pos="341305" algn="l"/>
                <a:tab pos="1255682" algn="l"/>
                <a:tab pos="2170059" algn="l"/>
                <a:tab pos="3084436" algn="l"/>
                <a:tab pos="3998813" algn="l"/>
                <a:tab pos="4913191" algn="l"/>
                <a:tab pos="5827568" algn="l"/>
                <a:tab pos="6741945" algn="l"/>
                <a:tab pos="7656322" algn="l"/>
                <a:tab pos="8570699" algn="l"/>
                <a:tab pos="9485076" algn="l"/>
                <a:tab pos="10399453" algn="l"/>
              </a:tabLst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Blancos</a:t>
            </a:r>
          </a:p>
          <a:p>
            <a:pPr marL="341305" indent="-341305" algn="l" rtl="0">
              <a:buSzPct val="70000"/>
              <a:buFont typeface="Wingdings" charset="2"/>
              <a:buChar char=""/>
              <a:tabLst>
                <a:tab pos="341305" algn="l"/>
                <a:tab pos="1255682" algn="l"/>
                <a:tab pos="2170059" algn="l"/>
                <a:tab pos="3084436" algn="l"/>
                <a:tab pos="3998813" algn="l"/>
                <a:tab pos="4913191" algn="l"/>
                <a:tab pos="5827568" algn="l"/>
                <a:tab pos="6741945" algn="l"/>
                <a:tab pos="7656322" algn="l"/>
                <a:tab pos="8570699" algn="l"/>
                <a:tab pos="9485076" algn="l"/>
                <a:tab pos="10399453" algn="l"/>
              </a:tabLst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Texto</a:t>
            </a:r>
          </a:p>
          <a:p>
            <a:pPr marL="341305" indent="-341305" algn="l" rtl="0">
              <a:buSzPct val="70000"/>
              <a:buFont typeface="Wingdings" charset="2"/>
              <a:buChar char=""/>
              <a:tabLst>
                <a:tab pos="341305" algn="l"/>
                <a:tab pos="1255682" algn="l"/>
                <a:tab pos="2170059" algn="l"/>
                <a:tab pos="3084436" algn="l"/>
                <a:tab pos="3998813" algn="l"/>
                <a:tab pos="4913191" algn="l"/>
                <a:tab pos="5827568" algn="l"/>
                <a:tab pos="6741945" algn="l"/>
                <a:tab pos="7656322" algn="l"/>
                <a:tab pos="8570699" algn="l"/>
                <a:tab pos="9485076" algn="l"/>
                <a:tab pos="10399453" algn="l"/>
              </a:tabLst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Bloques de Título</a:t>
            </a:r>
          </a:p>
          <a:p>
            <a:pPr marL="341305" indent="-341305" algn="l" rtl="0">
              <a:buSzPct val="70000"/>
              <a:buFont typeface="Wingdings" charset="2"/>
              <a:buChar char=""/>
              <a:tabLst>
                <a:tab pos="341305" algn="l"/>
                <a:tab pos="1255682" algn="l"/>
                <a:tab pos="2170059" algn="l"/>
                <a:tab pos="3084436" algn="l"/>
                <a:tab pos="3998813" algn="l"/>
                <a:tab pos="4913191" algn="l"/>
                <a:tab pos="5827568" algn="l"/>
                <a:tab pos="6741945" algn="l"/>
                <a:tab pos="7656322" algn="l"/>
                <a:tab pos="8570699" algn="l"/>
                <a:tab pos="9485076" algn="l"/>
                <a:tab pos="10399453" algn="l"/>
              </a:tabLst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Traqueos</a:t>
            </a:r>
            <a:endParaRPr lang="es" dirty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  <a:ea typeface="Microsoft YaHei" charset="-122"/>
            </a:endParaRPr>
          </a:p>
          <a:p>
            <a:pPr marL="341305" indent="-341305" algn="l" rtl="0">
              <a:buSzPct val="70000"/>
              <a:buFont typeface="Wingdings" charset="2"/>
              <a:buChar char=""/>
              <a:tabLst>
                <a:tab pos="341305" algn="l"/>
                <a:tab pos="1255682" algn="l"/>
                <a:tab pos="2170059" algn="l"/>
                <a:tab pos="3084436" algn="l"/>
                <a:tab pos="3998813" algn="l"/>
                <a:tab pos="4913191" algn="l"/>
                <a:tab pos="5827568" algn="l"/>
                <a:tab pos="6741945" algn="l"/>
                <a:tab pos="7656322" algn="l"/>
                <a:tab pos="8570699" algn="l"/>
                <a:tab pos="9485076" algn="l"/>
                <a:tab pos="10399453" algn="l"/>
              </a:tabLst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Opciones Cartas</a:t>
            </a:r>
          </a:p>
        </p:txBody>
      </p:sp>
      <p:sp>
        <p:nvSpPr>
          <p:cNvPr id="27652" name="Text Box 6"/>
          <p:cNvSpPr txBox="1">
            <a:spLocks noChangeArrowheads="1"/>
          </p:cNvSpPr>
          <p:nvPr/>
        </p:nvSpPr>
        <p:spPr bwMode="auto">
          <a:xfrm>
            <a:off x="304800" y="6050906"/>
            <a:ext cx="6011863" cy="833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buSzPct val="100000"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 en el ítem del menú ‘Settings – Panel de Control’ o presione la tecla F9 para cambiar cualquiera de las configuraciones de los parámetros de Ploteo.</a:t>
            </a:r>
          </a:p>
        </p:txBody>
      </p:sp>
      <p:pic>
        <p:nvPicPr>
          <p:cNvPr id="27653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371600"/>
            <a:ext cx="6035675" cy="451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39741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379165"/>
            <a:ext cx="6409765" cy="4801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Text Box 1"/>
          <p:cNvSpPr txBox="1">
            <a:spLocks noChangeArrowheads="1"/>
          </p:cNvSpPr>
          <p:nvPr/>
        </p:nvSpPr>
        <p:spPr bwMode="auto">
          <a:xfrm>
            <a:off x="304800" y="1"/>
            <a:ext cx="86868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es" sz="3200" b="1" i="0" u="none"/>
              <a:t>Panel de Control - Bordes</a:t>
            </a:r>
          </a:p>
        </p:txBody>
      </p:sp>
      <p:sp>
        <p:nvSpPr>
          <p:cNvPr id="19458" name="Text Box 2">
            <a:extLst>
              <a:ext uri="{FF2B5EF4-FFF2-40B4-BE49-F238E27FC236}">
                <a16:creationId xmlns="" xmlns:a16="http://schemas.microsoft.com/office/drawing/2014/main" id="{1510FDD0-1D97-41D8-A3F9-F41D5639D4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66329" y="3027363"/>
            <a:ext cx="2590800" cy="1600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marL="342891" indent="-341305" algn="l" rtl="0">
              <a:buSzPct val="100000"/>
              <a:tabLst>
                <a:tab pos="342891" algn="l"/>
                <a:tab pos="912791" algn="l"/>
                <a:tab pos="1827168" algn="l"/>
                <a:tab pos="2741545" algn="l"/>
                <a:tab pos="3655922" algn="l"/>
                <a:tab pos="4570299" algn="l"/>
                <a:tab pos="5484676" algn="l"/>
                <a:tab pos="6399053" algn="l"/>
                <a:tab pos="7313430" algn="l"/>
                <a:tab pos="8227808" algn="l"/>
                <a:tab pos="9142185" algn="l"/>
                <a:tab pos="10056562" algn="l"/>
              </a:tabLst>
              <a:defRPr/>
            </a:pPr>
            <a:r>
              <a:rPr lang="es" sz="2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Escoja:</a:t>
            </a:r>
          </a:p>
          <a:p>
            <a:pPr marL="639747" lvl="1" indent="-284156" algn="l" rtl="0">
              <a:spcBef>
                <a:spcPts val="500"/>
              </a:spcBef>
              <a:buSzPct val="100000"/>
              <a:buFont typeface="Arial" pitchFamily="34" charset="0"/>
              <a:buChar char="•"/>
              <a:tabLst>
                <a:tab pos="342891" algn="l"/>
                <a:tab pos="912791" algn="l"/>
                <a:tab pos="1827168" algn="l"/>
                <a:tab pos="2741545" algn="l"/>
                <a:tab pos="3655922" algn="l"/>
                <a:tab pos="4570299" algn="l"/>
                <a:tab pos="5484676" algn="l"/>
                <a:tab pos="6399053" algn="l"/>
                <a:tab pos="7313430" algn="l"/>
                <a:tab pos="8227808" algn="l"/>
                <a:tab pos="9142185" algn="l"/>
                <a:tab pos="10056562" algn="l"/>
              </a:tabLst>
              <a:defRPr/>
            </a:pPr>
            <a:r>
              <a:rPr lang="es" sz="2000" b="0" i="0" u="none">
                <a:solidFill>
                  <a:srgbClr val="0089B1"/>
                </a:solidFill>
                <a:latin typeface="Arial" charset="0"/>
                <a:ea typeface="Microsoft YaHei" charset="-122"/>
              </a:rPr>
              <a:t>Estilo Borde</a:t>
            </a:r>
          </a:p>
          <a:p>
            <a:pPr marL="639747" lvl="1" indent="-284156" algn="l" rtl="0">
              <a:spcBef>
                <a:spcPts val="500"/>
              </a:spcBef>
              <a:buSzPct val="100000"/>
              <a:buFont typeface="Arial" pitchFamily="34" charset="0"/>
              <a:buChar char="•"/>
              <a:tabLst>
                <a:tab pos="342891" algn="l"/>
                <a:tab pos="912791" algn="l"/>
                <a:tab pos="1827168" algn="l"/>
                <a:tab pos="2741545" algn="l"/>
                <a:tab pos="3655922" algn="l"/>
                <a:tab pos="4570299" algn="l"/>
                <a:tab pos="5484676" algn="l"/>
                <a:tab pos="6399053" algn="l"/>
                <a:tab pos="7313430" algn="l"/>
                <a:tab pos="8227808" algn="l"/>
                <a:tab pos="9142185" algn="l"/>
                <a:tab pos="10056562" algn="l"/>
              </a:tabLst>
              <a:defRPr/>
            </a:pPr>
            <a:r>
              <a:rPr lang="es" sz="2000" b="0" i="0" u="none">
                <a:solidFill>
                  <a:srgbClr val="0089B1"/>
                </a:solidFill>
                <a:latin typeface="Arial" charset="0"/>
                <a:ea typeface="Microsoft YaHei" charset="-122"/>
              </a:rPr>
              <a:t>Grosor Línea</a:t>
            </a:r>
          </a:p>
          <a:p>
            <a:pPr marL="639747" lvl="1" indent="-284156" algn="l" rtl="0">
              <a:spcBef>
                <a:spcPts val="500"/>
              </a:spcBef>
              <a:buSzPct val="100000"/>
              <a:buFont typeface="Arial" pitchFamily="34" charset="0"/>
              <a:buChar char="•"/>
              <a:tabLst>
                <a:tab pos="342891" algn="l"/>
                <a:tab pos="912791" algn="l"/>
                <a:tab pos="1827168" algn="l"/>
                <a:tab pos="2741545" algn="l"/>
                <a:tab pos="3655922" algn="l"/>
                <a:tab pos="4570299" algn="l"/>
                <a:tab pos="5484676" algn="l"/>
                <a:tab pos="6399053" algn="l"/>
                <a:tab pos="7313430" algn="l"/>
                <a:tab pos="8227808" algn="l"/>
                <a:tab pos="9142185" algn="l"/>
                <a:tab pos="10056562" algn="l"/>
              </a:tabLst>
              <a:defRPr/>
            </a:pPr>
            <a:r>
              <a:rPr lang="es" sz="2000" b="0" i="0" u="none">
                <a:solidFill>
                  <a:srgbClr val="0089B1"/>
                </a:solidFill>
                <a:latin typeface="Arial" charset="0"/>
                <a:ea typeface="Microsoft YaHei" charset="-122"/>
              </a:rPr>
              <a:t>Color Borde </a:t>
            </a:r>
          </a:p>
        </p:txBody>
      </p:sp>
      <p:sp>
        <p:nvSpPr>
          <p:cNvPr id="29701" name="Rectangle 4"/>
          <p:cNvSpPr>
            <a:spLocks noChangeArrowheads="1"/>
          </p:cNvSpPr>
          <p:nvPr/>
        </p:nvSpPr>
        <p:spPr bwMode="auto">
          <a:xfrm>
            <a:off x="1828800" y="4203327"/>
            <a:ext cx="2873343" cy="898034"/>
          </a:xfrm>
          <a:prstGeom prst="rect">
            <a:avLst/>
          </a:prstGeom>
          <a:noFill/>
          <a:ln w="2556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sp>
        <p:nvSpPr>
          <p:cNvPr id="29702" name="Rectangle 5"/>
          <p:cNvSpPr>
            <a:spLocks noChangeArrowheads="1"/>
          </p:cNvSpPr>
          <p:nvPr/>
        </p:nvSpPr>
        <p:spPr bwMode="auto">
          <a:xfrm>
            <a:off x="1667795" y="1616894"/>
            <a:ext cx="3683773" cy="2348704"/>
          </a:xfrm>
          <a:prstGeom prst="rect">
            <a:avLst/>
          </a:prstGeom>
          <a:noFill/>
          <a:ln w="2556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sp>
        <p:nvSpPr>
          <p:cNvPr id="21511" name="TextBox 9">
            <a:extLst>
              <a:ext uri="{FF2B5EF4-FFF2-40B4-BE49-F238E27FC236}">
                <a16:creationId xmlns="" xmlns:a16="http://schemas.microsoft.com/office/drawing/2014/main" id="{A8DA6817-E0F6-4B26-8463-41511AE299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764" y="6245945"/>
            <a:ext cx="71723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Nota:  Algunos Estilos de Borde ya tienen etiquetas de proyección.  Deshabilite el etiquetado de la Cuadrícula del Proyecto para prevenir confusión de etiquetas.</a:t>
            </a:r>
          </a:p>
        </p:txBody>
      </p:sp>
      <p:cxnSp>
        <p:nvCxnSpPr>
          <p:cNvPr id="29704" name="Straight Arrow Connector 9"/>
          <p:cNvCxnSpPr>
            <a:cxnSpLocks noChangeShapeType="1"/>
            <a:stCxn id="19458" idx="1"/>
            <a:endCxn id="29701" idx="3"/>
          </p:cNvCxnSpPr>
          <p:nvPr/>
        </p:nvCxnSpPr>
        <p:spPr bwMode="auto">
          <a:xfrm flipH="1">
            <a:off x="4702143" y="3827463"/>
            <a:ext cx="1564186" cy="824881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6719920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 Box 2">
            <a:extLst>
              <a:ext uri="{FF2B5EF4-FFF2-40B4-BE49-F238E27FC236}">
                <a16:creationId xmlns="" xmlns:a16="http://schemas.microsoft.com/office/drawing/2014/main" id="{E88CCD47-9F5E-409A-93C6-353D5793CA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5808478"/>
            <a:ext cx="8042275" cy="617734"/>
          </a:xfrm>
          <a:prstGeom prst="rect">
            <a:avLst/>
          </a:prstGeom>
          <a:noFill/>
          <a:ln w="9360">
            <a:solidFill>
              <a:schemeClr val="bg1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spcBef>
                <a:spcPts val="1125"/>
              </a:spcBef>
              <a:buSzPct val="100000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Opciones Borde:  </a:t>
            </a: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Sin Borde, Sencillo, Doble, Doble c/Area Bloque de Título, IHO, Chino JTJ-203, Borde Nacional Ruso y Cuerpo Ingenieros NY.</a:t>
            </a:r>
          </a:p>
        </p:txBody>
      </p:sp>
      <p:sp>
        <p:nvSpPr>
          <p:cNvPr id="31747" name="TextBox 1"/>
          <p:cNvSpPr txBox="1">
            <a:spLocks noChangeArrowheads="1"/>
          </p:cNvSpPr>
          <p:nvPr/>
        </p:nvSpPr>
        <p:spPr bwMode="auto">
          <a:xfrm>
            <a:off x="304800" y="228602"/>
            <a:ext cx="51816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sz="3200" b="0" i="0" u="none">
                <a:solidFill>
                  <a:schemeClr val="bg1"/>
                </a:solidFill>
              </a:rPr>
              <a:t>Opciones Borde:</a:t>
            </a:r>
          </a:p>
        </p:txBody>
      </p:sp>
      <p:pic>
        <p:nvPicPr>
          <p:cNvPr id="2" name="2017 HYPLOT Borders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20815"/>
            <a:ext cx="6705600" cy="4248151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28002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Xylem_Template.potx</Template>
  <TotalTime>4746</TotalTime>
  <Words>1470</Words>
  <Application>Microsoft Office PowerPoint</Application>
  <PresentationFormat>On-screen Show (4:3)</PresentationFormat>
  <Paragraphs>275</Paragraphs>
  <Slides>40</Slides>
  <Notes>33</Notes>
  <HiddenSlides>0</HiddenSlides>
  <MMClips>18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40</vt:i4>
      </vt:variant>
    </vt:vector>
  </HeadingPairs>
  <TitlesOfParts>
    <vt:vector size="50" baseType="lpstr">
      <vt:lpstr>Arial</vt:lpstr>
      <vt:lpstr>Wingdings 2</vt:lpstr>
      <vt:lpstr>Wingdings</vt:lpstr>
      <vt:lpstr>Microsoft YaHei</vt:lpstr>
      <vt:lpstr>Calibri</vt:lpstr>
      <vt:lpstr>Lucida Grande</vt:lpstr>
      <vt:lpstr>SimSun</vt:lpstr>
      <vt:lpstr>Times New Roman</vt:lpstr>
      <vt:lpstr>Bell Gossett Eco</vt:lpstr>
      <vt:lpstr>Bell Gossett</vt:lpstr>
      <vt:lpstr>HYPLOT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HYPLOT A DXF</vt:lpstr>
      <vt:lpstr>HYPLOT:  Exportar a DXF</vt:lpstr>
      <vt:lpstr>Opciones Exportación HYPLOT</vt:lpstr>
      <vt:lpstr>Exportar a DXF:  Ejemplo</vt:lpstr>
      <vt:lpstr>HYPLOT Multi-hoja</vt:lpstr>
      <vt:lpstr>Manejo de Múltiples Ploteos</vt:lpstr>
      <vt:lpstr>HYPLOT – Múltiples Hojas</vt:lpstr>
      <vt:lpstr>Gracias !</vt:lpstr>
    </vt:vector>
  </TitlesOfParts>
  <Company>McDill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goes here Second line</dc:title>
  <dc:creator>Kori Zangl Holsten</dc:creator>
  <cp:lastModifiedBy>JJBragg</cp:lastModifiedBy>
  <cp:revision>197</cp:revision>
  <dcterms:created xsi:type="dcterms:W3CDTF">2014-07-07T18:31:44Z</dcterms:created>
  <dcterms:modified xsi:type="dcterms:W3CDTF">2020-02-21T14:19:22Z</dcterms:modified>
</cp:coreProperties>
</file>