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93" r:id="rId5"/>
    <p:sldId id="441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442" r:id="rId15"/>
    <p:sldId id="348" r:id="rId16"/>
    <p:sldId id="349" r:id="rId17"/>
    <p:sldId id="350" r:id="rId18"/>
    <p:sldId id="351" r:id="rId19"/>
    <p:sldId id="352" r:id="rId2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75EF9B3-A441-4355-8D69-327D4BD275FE}">
          <p14:sldIdLst>
            <p14:sldId id="293"/>
            <p14:sldId id="441"/>
          </p14:sldIdLst>
        </p14:section>
        <p14:section name="Final Product wizard" id="{DB700700-8AB5-4742-8321-6C39EFEC2195}">
          <p14:sldIdLst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</p14:sldIdLst>
        </p14:section>
        <p14:section name="HYPLOT" id="{5C8BE38D-B60C-4416-9955-71C35E7966A5}">
          <p14:sldIdLst>
            <p14:sldId id="442"/>
          </p14:sldIdLst>
        </p14:section>
        <p14:section name="ENC Editor" id="{B847BC6C-F354-4774-BB99-673461037D57}">
          <p14:sldIdLst>
            <p14:sldId id="348"/>
            <p14:sldId id="349"/>
            <p14:sldId id="350"/>
            <p14:sldId id="351"/>
            <p14:sldId id="352"/>
          </p14:sldIdLst>
        </p14:section>
        <p14:section name="Export" id="{F768E26E-5A17-4F13-9086-B627378C2A9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1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284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627A1-48CC-46F0-9B41-3090D9EE3BA6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46D695-776C-4C8D-B37C-49FF650B55ED}">
      <dgm:prSet phldrT="[Text]"/>
      <dgm:spPr/>
      <dgm:t>
        <a:bodyPr/>
        <a:lstStyle/>
        <a:p>
          <a:r>
            <a:rPr lang="en-US" dirty="0"/>
            <a:t>XYZ</a:t>
          </a:r>
        </a:p>
      </dgm:t>
    </dgm:pt>
    <dgm:pt modelId="{1652CCC7-4A0D-49B8-9F8A-5A11D2A49607}" type="parTrans" cxnId="{2E865FE4-3DB5-46C2-A893-3F28E65C8F01}">
      <dgm:prSet/>
      <dgm:spPr/>
      <dgm:t>
        <a:bodyPr/>
        <a:lstStyle/>
        <a:p>
          <a:endParaRPr lang="en-US"/>
        </a:p>
      </dgm:t>
    </dgm:pt>
    <dgm:pt modelId="{63CF4762-2CE1-4456-86E2-D8E0308D7DC4}" type="sibTrans" cxnId="{2E865FE4-3DB5-46C2-A893-3F28E65C8F01}">
      <dgm:prSet/>
      <dgm:spPr/>
      <dgm:t>
        <a:bodyPr/>
        <a:lstStyle/>
        <a:p>
          <a:endParaRPr lang="en-US"/>
        </a:p>
      </dgm:t>
    </dgm:pt>
    <dgm:pt modelId="{44790955-2163-4434-85A4-06F884062FA6}">
      <dgm:prSet phldrT="[Text]"/>
      <dgm:spPr/>
      <dgm:t>
        <a:bodyPr/>
        <a:lstStyle/>
        <a:p>
          <a:r>
            <a:rPr lang="en-US" dirty="0"/>
            <a:t>.Log</a:t>
          </a:r>
        </a:p>
      </dgm:t>
    </dgm:pt>
    <dgm:pt modelId="{5062DF41-D51B-4DC0-B02F-BF1839DC1B3E}" type="parTrans" cxnId="{07717F74-B701-4023-9B6A-EBA1185C9351}">
      <dgm:prSet/>
      <dgm:spPr/>
      <dgm:t>
        <a:bodyPr/>
        <a:lstStyle/>
        <a:p>
          <a:endParaRPr lang="en-US"/>
        </a:p>
      </dgm:t>
    </dgm:pt>
    <dgm:pt modelId="{199BA4A1-250F-4A5E-BAB9-26701F54B29E}" type="sibTrans" cxnId="{07717F74-B701-4023-9B6A-EBA1185C9351}">
      <dgm:prSet/>
      <dgm:spPr/>
      <dgm:t>
        <a:bodyPr/>
        <a:lstStyle/>
        <a:p>
          <a:endParaRPr lang="en-US"/>
        </a:p>
      </dgm:t>
    </dgm:pt>
    <dgm:pt modelId="{13CB52CD-B14E-4636-AD33-8E0EBC82D860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Edited Data</a:t>
          </a:r>
        </a:p>
      </dgm:t>
    </dgm:pt>
    <dgm:pt modelId="{5AE421D1-49E2-4537-BD1C-B2FDBFAA9859}" type="parTrans" cxnId="{17BCFDAF-E7D8-417D-8B63-E7504C571085}">
      <dgm:prSet/>
      <dgm:spPr/>
      <dgm:t>
        <a:bodyPr/>
        <a:lstStyle/>
        <a:p>
          <a:endParaRPr lang="en-US"/>
        </a:p>
      </dgm:t>
    </dgm:pt>
    <dgm:pt modelId="{FF29B030-0BA1-4EF0-A921-70345B671156}" type="sibTrans" cxnId="{17BCFDAF-E7D8-417D-8B63-E7504C571085}">
      <dgm:prSet/>
      <dgm:spPr/>
      <dgm:t>
        <a:bodyPr/>
        <a:lstStyle/>
        <a:p>
          <a:endParaRPr lang="en-US"/>
        </a:p>
      </dgm:t>
    </dgm:pt>
    <dgm:pt modelId="{1D1E261B-0250-4075-8045-9B6DED11C3F2}" type="pres">
      <dgm:prSet presAssocID="{214627A1-48CC-46F0-9B41-3090D9EE3BA6}" presName="Name0" presStyleCnt="0">
        <dgm:presLayoutVars>
          <dgm:chMax val="4"/>
          <dgm:resizeHandles val="exact"/>
        </dgm:presLayoutVars>
      </dgm:prSet>
      <dgm:spPr/>
    </dgm:pt>
    <dgm:pt modelId="{C650FE91-5E17-4187-A61E-1B27376C7B72}" type="pres">
      <dgm:prSet presAssocID="{214627A1-48CC-46F0-9B41-3090D9EE3BA6}" presName="ellipse" presStyleLbl="trBgShp" presStyleIdx="0" presStyleCnt="1"/>
      <dgm:spPr/>
    </dgm:pt>
    <dgm:pt modelId="{65EF2C35-1DA4-477B-BC67-EAB6B353FA3E}" type="pres">
      <dgm:prSet presAssocID="{214627A1-48CC-46F0-9B41-3090D9EE3BA6}" presName="arrow1" presStyleLbl="fgShp" presStyleIdx="0" presStyleCnt="1" custLinFactNeighborX="15422" custLinFactNeighborY="-48193"/>
      <dgm:spPr/>
    </dgm:pt>
    <dgm:pt modelId="{D22FCFE9-F5CA-40AB-9667-99F051E63641}" type="pres">
      <dgm:prSet presAssocID="{214627A1-48CC-46F0-9B41-3090D9EE3BA6}" presName="rectangle" presStyleLbl="revTx" presStyleIdx="0" presStyleCnt="1" custLinFactY="-16611" custLinFactNeighborX="61437" custLinFactNeighborY="-100000">
        <dgm:presLayoutVars>
          <dgm:bulletEnabled val="1"/>
        </dgm:presLayoutVars>
      </dgm:prSet>
      <dgm:spPr/>
    </dgm:pt>
    <dgm:pt modelId="{D154C4FA-0E19-450C-9A2C-7ABFE134AB46}" type="pres">
      <dgm:prSet presAssocID="{44790955-2163-4434-85A4-06F884062FA6}" presName="item1" presStyleLbl="node1" presStyleIdx="0" presStyleCnt="2">
        <dgm:presLayoutVars>
          <dgm:bulletEnabled val="1"/>
        </dgm:presLayoutVars>
      </dgm:prSet>
      <dgm:spPr/>
    </dgm:pt>
    <dgm:pt modelId="{AFAB5EE7-AF46-4612-BFBB-4FD29E5A1E5C}" type="pres">
      <dgm:prSet presAssocID="{13CB52CD-B14E-4636-AD33-8E0EBC82D860}" presName="item2" presStyleLbl="node1" presStyleIdx="1" presStyleCnt="2">
        <dgm:presLayoutVars>
          <dgm:bulletEnabled val="1"/>
        </dgm:presLayoutVars>
      </dgm:prSet>
      <dgm:spPr/>
    </dgm:pt>
    <dgm:pt modelId="{10725A93-BBBC-415F-B69D-95FA3DD7D735}" type="pres">
      <dgm:prSet presAssocID="{214627A1-48CC-46F0-9B41-3090D9EE3BA6}" presName="funnel" presStyleLbl="trAlignAcc1" presStyleIdx="0" presStyleCnt="1" custScaleX="102270" custScaleY="92084" custLinFactNeighborX="830" custLinFactNeighborY="-9341"/>
      <dgm:spPr/>
    </dgm:pt>
  </dgm:ptLst>
  <dgm:cxnLst>
    <dgm:cxn modelId="{07717F74-B701-4023-9B6A-EBA1185C9351}" srcId="{214627A1-48CC-46F0-9B41-3090D9EE3BA6}" destId="{44790955-2163-4434-85A4-06F884062FA6}" srcOrd="1" destOrd="0" parTransId="{5062DF41-D51B-4DC0-B02F-BF1839DC1B3E}" sibTransId="{199BA4A1-250F-4A5E-BAB9-26701F54B29E}"/>
    <dgm:cxn modelId="{BA6CC1AC-3454-42E9-ACC6-FDFEBE759297}" type="presOf" srcId="{13CB52CD-B14E-4636-AD33-8E0EBC82D860}" destId="{D22FCFE9-F5CA-40AB-9667-99F051E63641}" srcOrd="0" destOrd="0" presId="urn:microsoft.com/office/officeart/2005/8/layout/funnel1"/>
    <dgm:cxn modelId="{17BCFDAF-E7D8-417D-8B63-E7504C571085}" srcId="{214627A1-48CC-46F0-9B41-3090D9EE3BA6}" destId="{13CB52CD-B14E-4636-AD33-8E0EBC82D860}" srcOrd="2" destOrd="0" parTransId="{5AE421D1-49E2-4537-BD1C-B2FDBFAA9859}" sibTransId="{FF29B030-0BA1-4EF0-A921-70345B671156}"/>
    <dgm:cxn modelId="{98F025C5-E2E1-4D0A-9628-652C8A5B89FB}" type="presOf" srcId="{8246D695-776C-4C8D-B37C-49FF650B55ED}" destId="{AFAB5EE7-AF46-4612-BFBB-4FD29E5A1E5C}" srcOrd="0" destOrd="0" presId="urn:microsoft.com/office/officeart/2005/8/layout/funnel1"/>
    <dgm:cxn modelId="{FE227BCF-45C9-4DEA-A1D9-88906857015A}" type="presOf" srcId="{214627A1-48CC-46F0-9B41-3090D9EE3BA6}" destId="{1D1E261B-0250-4075-8045-9B6DED11C3F2}" srcOrd="0" destOrd="0" presId="urn:microsoft.com/office/officeart/2005/8/layout/funnel1"/>
    <dgm:cxn modelId="{18D4D2DC-38BB-41EA-8BE4-6EEEAD27BEC6}" type="presOf" srcId="{44790955-2163-4434-85A4-06F884062FA6}" destId="{D154C4FA-0E19-450C-9A2C-7ABFE134AB46}" srcOrd="0" destOrd="0" presId="urn:microsoft.com/office/officeart/2005/8/layout/funnel1"/>
    <dgm:cxn modelId="{2E865FE4-3DB5-46C2-A893-3F28E65C8F01}" srcId="{214627A1-48CC-46F0-9B41-3090D9EE3BA6}" destId="{8246D695-776C-4C8D-B37C-49FF650B55ED}" srcOrd="0" destOrd="0" parTransId="{1652CCC7-4A0D-49B8-9F8A-5A11D2A49607}" sibTransId="{63CF4762-2CE1-4456-86E2-D8E0308D7DC4}"/>
    <dgm:cxn modelId="{7DD86C21-2885-4416-AC06-0256DF6D899F}" type="presParOf" srcId="{1D1E261B-0250-4075-8045-9B6DED11C3F2}" destId="{C650FE91-5E17-4187-A61E-1B27376C7B72}" srcOrd="0" destOrd="0" presId="urn:microsoft.com/office/officeart/2005/8/layout/funnel1"/>
    <dgm:cxn modelId="{2166F04A-22AA-4B10-BF6E-8FD1A38EBF30}" type="presParOf" srcId="{1D1E261B-0250-4075-8045-9B6DED11C3F2}" destId="{65EF2C35-1DA4-477B-BC67-EAB6B353FA3E}" srcOrd="1" destOrd="0" presId="urn:microsoft.com/office/officeart/2005/8/layout/funnel1"/>
    <dgm:cxn modelId="{C0247EC9-E128-41C5-A950-9093E29CD20C}" type="presParOf" srcId="{1D1E261B-0250-4075-8045-9B6DED11C3F2}" destId="{D22FCFE9-F5CA-40AB-9667-99F051E63641}" srcOrd="2" destOrd="0" presId="urn:microsoft.com/office/officeart/2005/8/layout/funnel1"/>
    <dgm:cxn modelId="{691C76B5-0921-4E23-976F-B897E6213BB6}" type="presParOf" srcId="{1D1E261B-0250-4075-8045-9B6DED11C3F2}" destId="{D154C4FA-0E19-450C-9A2C-7ABFE134AB46}" srcOrd="3" destOrd="0" presId="urn:microsoft.com/office/officeart/2005/8/layout/funnel1"/>
    <dgm:cxn modelId="{D9385932-D1B3-4DB5-B061-2F25357AA4CC}" type="presParOf" srcId="{1D1E261B-0250-4075-8045-9B6DED11C3F2}" destId="{AFAB5EE7-AF46-4612-BFBB-4FD29E5A1E5C}" srcOrd="4" destOrd="0" presId="urn:microsoft.com/office/officeart/2005/8/layout/funnel1"/>
    <dgm:cxn modelId="{76283D11-ED60-4186-8DED-47AE65753E01}" type="presParOf" srcId="{1D1E261B-0250-4075-8045-9B6DED11C3F2}" destId="{10725A93-BBBC-415F-B69D-95FA3DD7D735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0FE91-5E17-4187-A61E-1B27376C7B72}">
      <dsp:nvSpPr>
        <dsp:cNvPr id="0" name=""/>
        <dsp:cNvSpPr/>
      </dsp:nvSpPr>
      <dsp:spPr>
        <a:xfrm>
          <a:off x="811280" y="53470"/>
          <a:ext cx="1610276" cy="55922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F2C35-1DA4-477B-BC67-EAB6B353FA3E}">
      <dsp:nvSpPr>
        <dsp:cNvPr id="0" name=""/>
        <dsp:cNvSpPr/>
      </dsp:nvSpPr>
      <dsp:spPr>
        <a:xfrm>
          <a:off x="1511008" y="1326576"/>
          <a:ext cx="312069" cy="19972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FCFE9-F5CA-40AB-9667-99F051E63641}">
      <dsp:nvSpPr>
        <dsp:cNvPr id="0" name=""/>
        <dsp:cNvSpPr/>
      </dsp:nvSpPr>
      <dsp:spPr>
        <a:xfrm>
          <a:off x="1739899" y="1145920"/>
          <a:ext cx="1497931" cy="374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>
                  <a:lumMod val="50000"/>
                  <a:lumOff val="50000"/>
                </a:schemeClr>
              </a:solidFill>
            </a:rPr>
            <a:t>Edited Data</a:t>
          </a:r>
        </a:p>
      </dsp:txBody>
      <dsp:txXfrm>
        <a:off x="1739899" y="1145920"/>
        <a:ext cx="1497931" cy="374482"/>
      </dsp:txXfrm>
    </dsp:sp>
    <dsp:sp modelId="{D154C4FA-0E19-450C-9A2C-7ABFE134AB46}">
      <dsp:nvSpPr>
        <dsp:cNvPr id="0" name=""/>
        <dsp:cNvSpPr/>
      </dsp:nvSpPr>
      <dsp:spPr>
        <a:xfrm>
          <a:off x="1396722" y="655888"/>
          <a:ext cx="561724" cy="5617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.Log</a:t>
          </a:r>
        </a:p>
      </dsp:txBody>
      <dsp:txXfrm>
        <a:off x="1478985" y="738151"/>
        <a:ext cx="397198" cy="397198"/>
      </dsp:txXfrm>
    </dsp:sp>
    <dsp:sp modelId="{AFAB5EE7-AF46-4612-BFBB-4FD29E5A1E5C}">
      <dsp:nvSpPr>
        <dsp:cNvPr id="0" name=""/>
        <dsp:cNvSpPr/>
      </dsp:nvSpPr>
      <dsp:spPr>
        <a:xfrm>
          <a:off x="994777" y="234470"/>
          <a:ext cx="561724" cy="5617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XYZ</a:t>
          </a:r>
        </a:p>
      </dsp:txBody>
      <dsp:txXfrm>
        <a:off x="1077040" y="316733"/>
        <a:ext cx="397198" cy="397198"/>
      </dsp:txXfrm>
    </dsp:sp>
    <dsp:sp modelId="{10725A93-BBBC-415F-B69D-95FA3DD7D735}">
      <dsp:nvSpPr>
        <dsp:cNvPr id="0" name=""/>
        <dsp:cNvSpPr/>
      </dsp:nvSpPr>
      <dsp:spPr>
        <a:xfrm>
          <a:off x="739791" y="0"/>
          <a:ext cx="1787256" cy="128739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FD9A-CE11-4EAF-BCC5-CDBC73DCD9A0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2916D-4DCF-4D01-A6AF-1FFC3616A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12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D65EB-46DB-4DFF-9E12-BE053CE8C7EC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CFA23-76CE-484D-8649-F7B092D0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0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CB91484C-767F-46D7-8CB9-BACE04617B2A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en-US" altLang="en-US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6262CF3-1415-4D6D-B832-AFCC846C801A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85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806694-ADAD-46C5-8C01-805BCE9E7D2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2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C55438-52CC-4E60-B4A8-21C17C66533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6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F817BA-A4D9-4594-8358-D8B438BA451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39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D9C3D-E1F6-4A07-80D8-911EFC987AEB}"/>
              </a:ext>
            </a:extLst>
          </p:cNvPr>
          <p:cNvSpPr txBox="1"/>
          <p:nvPr userDrawn="1"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HYPACK 2022 – Training Event</a:t>
            </a:r>
          </a:p>
        </p:txBody>
      </p:sp>
      <p:pic>
        <p:nvPicPr>
          <p:cNvPr id="8" name="Picture 7" descr="A picture containing drawing, table&#10;&#10;Description automatically generated">
            <a:extLst>
              <a:ext uri="{FF2B5EF4-FFF2-40B4-BE49-F238E27FC236}">
                <a16:creationId xmlns:a16="http://schemas.microsoft.com/office/drawing/2014/main" id="{7CC035CB-BCB5-4F4B-9594-006738B68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0893"/>
          <a:stretch/>
        </p:blipFill>
        <p:spPr>
          <a:xfrm>
            <a:off x="924040" y="5970906"/>
            <a:ext cx="707663" cy="7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2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"/>
            <a:ext cx="11277489" cy="989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0"/>
          <a:stretch/>
        </p:blipFill>
        <p:spPr>
          <a:xfrm>
            <a:off x="785651" y="6099048"/>
            <a:ext cx="11117349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31044" y="6263643"/>
            <a:ext cx="1371957" cy="4839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36A162-0525-40AF-B1A8-18E867635FDF}"/>
              </a:ext>
            </a:extLst>
          </p:cNvPr>
          <p:cNvSpPr txBox="1"/>
          <p:nvPr userDrawn="1"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8" name="Picture 7" descr="A picture containing cup&#10;&#10;Description automatically generated">
            <a:extLst>
              <a:ext uri="{FF2B5EF4-FFF2-40B4-BE49-F238E27FC236}">
                <a16:creationId xmlns:a16="http://schemas.microsoft.com/office/drawing/2014/main" id="{16E5E2DB-8802-4CD9-B82F-4ACF7F3752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2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0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1.png"/><Relationship Id="rId7" Type="http://schemas.openxmlformats.org/officeDocument/2006/relationships/diagramData" Target="../diagrams/data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diagramDrawing" Target="../diagrams/drawing1.xml"/><Relationship Id="rId5" Type="http://schemas.openxmlformats.org/officeDocument/2006/relationships/image" Target="../media/image1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2.pn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PRODUCTS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828800" y="177802"/>
            <a:ext cx="6324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 dirty="0">
                <a:solidFill>
                  <a:schemeClr val="bg1"/>
                </a:solidFill>
              </a:rPr>
              <a:t>Generating Plotting Sheets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4600128" y="1639883"/>
            <a:ext cx="628869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one Plotting Sheet (*.PLT) or multiple plotting sheets.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Apply a Plotting Sheet Template File (*.HYT) to one PLT or to several PLTs.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your Background Files you want included.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PDF or 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GeoTIFF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output with user-defined resolution. DXF or DWG vector output.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Generating Plotting Sheets is optional!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28"/>
          <a:stretch>
            <a:fillRect/>
          </a:stretch>
        </p:blipFill>
        <p:spPr bwMode="auto">
          <a:xfrm>
            <a:off x="758953" y="829726"/>
            <a:ext cx="3092776" cy="48761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F2CE3-9A18-4972-83E9-34A2BDB0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Plotting Sheets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891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2AEA7F-D721-443C-B926-030C2E235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HYPLOT – </a:t>
            </a:r>
            <a:r>
              <a:rPr lang="en-US" sz="4400" i="1" dirty="0"/>
              <a:t>Presented in another session</a:t>
            </a:r>
          </a:p>
        </p:txBody>
      </p:sp>
    </p:spTree>
    <p:extLst>
      <p:ext uri="{BB962C8B-B14F-4D97-AF65-F5344CB8AC3E}">
        <p14:creationId xmlns:p14="http://schemas.microsoft.com/office/powerpoint/2010/main" val="62635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38100">
            <a:noFill/>
          </a:ln>
        </p:spPr>
        <p:txBody>
          <a:bodyPr/>
          <a:lstStyle/>
          <a:p>
            <a:r>
              <a:rPr lang="en-US" sz="4800" dirty="0"/>
              <a:t>ENC Editor</a:t>
            </a:r>
          </a:p>
        </p:txBody>
      </p:sp>
    </p:spTree>
    <p:extLst>
      <p:ext uri="{BB962C8B-B14F-4D97-AF65-F5344CB8AC3E}">
        <p14:creationId xmlns:p14="http://schemas.microsoft.com/office/powerpoint/2010/main" val="3602538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ENC Editor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481527" y="2134814"/>
            <a:ext cx="4242318" cy="315753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1600" dirty="0">
                <a:solidFill>
                  <a:srgbClr val="098DB4"/>
                </a:solidFill>
              </a:rPr>
              <a:t>The ENC EDITOR allows you to: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Modify existing S-57 Charts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new S-57 Charts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sounding overlays for S-57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Validate S-57 Charts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Digitize </a:t>
            </a:r>
            <a:r>
              <a:rPr lang="en-US" sz="1600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GeoTIFFs</a:t>
            </a: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S-57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Export S-57 to DXF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 real time verification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Pilot Planning</a:t>
            </a: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3DC817-5871-406A-9A0B-08609C601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58" y="1273628"/>
            <a:ext cx="7654593" cy="431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882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marL="54863">
              <a:defRPr/>
            </a:pPr>
            <a:r>
              <a:rPr lang="en-US" sz="3200" dirty="0"/>
              <a:t>Launching</a:t>
            </a:r>
            <a:r>
              <a:rPr lang="en-US" dirty="0"/>
              <a:t> ENC Editor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319" y="1102611"/>
            <a:ext cx="5373731" cy="3836988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Clr>
                <a:schemeClr val="bg1"/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ENC EDITOR  is used to create and/or modify electronic charts in S-57 format</a:t>
            </a:r>
          </a:p>
          <a:p>
            <a:pPr>
              <a:spcBef>
                <a:spcPct val="0"/>
              </a:spcBef>
              <a:buClr>
                <a:schemeClr val="bg1"/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ct val="0"/>
              </a:spcBef>
              <a:buClr>
                <a:schemeClr val="bg1"/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Located under the ‘Final Products’ menu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>
                <a:schemeClr val="bg1"/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ENC EDITOR reads the GEODETIC PARAMETERS for the current project</a:t>
            </a:r>
          </a:p>
          <a:p>
            <a:pPr>
              <a:spcBef>
                <a:spcPct val="0"/>
              </a:spcBef>
              <a:buClr>
                <a:srgbClr val="0000FF"/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Your S-57 data is always saved in WGS-84</a:t>
            </a:r>
          </a:p>
          <a:p>
            <a:pPr>
              <a:spcBef>
                <a:spcPct val="0"/>
              </a:spcBef>
              <a:buClr>
                <a:srgbClr val="0000FF"/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HYPACK performs a datum transformation (if needed) and a grid conversion to correctly display the S-57 chart on any projection</a:t>
            </a:r>
          </a:p>
        </p:txBody>
      </p:sp>
      <p:pic>
        <p:nvPicPr>
          <p:cNvPr id="20484" name="Picture 5" descr="C:\2008 HYPACK Final\14 - ENC EDITOR\Pictures\Launch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480" y="1894126"/>
            <a:ext cx="3709314" cy="2420471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2299124" y="5109058"/>
            <a:ext cx="73152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cannot read S-63 (encrypted S-57 files) in the ENC EDITOR.  This is due to copyright restrictions.</a:t>
            </a:r>
          </a:p>
        </p:txBody>
      </p:sp>
    </p:spTree>
    <p:extLst>
      <p:ext uri="{BB962C8B-B14F-4D97-AF65-F5344CB8AC3E}">
        <p14:creationId xmlns:p14="http://schemas.microsoft.com/office/powerpoint/2010/main" val="21460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4685DD-F46E-49FB-A0B1-5649A7207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471" y="605158"/>
            <a:ext cx="9476484" cy="53118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marL="54863">
              <a:defRPr/>
            </a:pPr>
            <a:r>
              <a:rPr lang="en-US" sz="3200" dirty="0"/>
              <a:t>ENC Editor Layout</a:t>
            </a: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366306" y="1811986"/>
            <a:ext cx="1143000" cy="2514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Object 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Manager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Window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Charts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Features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Spatials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9246329" y="3755086"/>
            <a:ext cx="12192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Map 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Window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303473" y="2906676"/>
            <a:ext cx="609600" cy="304800"/>
          </a:xfrm>
          <a:prstGeom prst="rightArrow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0800000">
            <a:off x="8560529" y="4212286"/>
            <a:ext cx="609600" cy="304800"/>
          </a:xfrm>
          <a:prstGeom prst="rightArrow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08979" y="2488667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Clipboard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4733877" y="2528134"/>
            <a:ext cx="609600" cy="304800"/>
          </a:xfrm>
          <a:prstGeom prst="rightArrow">
            <a:avLst/>
          </a:prstGeom>
          <a:solidFill>
            <a:srgbClr val="00B0F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92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3">
              <a:defRPr/>
            </a:pPr>
            <a:r>
              <a:rPr lang="en-US" sz="3200" dirty="0"/>
              <a:t>Chart Views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722" y="5311951"/>
            <a:ext cx="2438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 Chart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67427" y="5317741"/>
            <a:ext cx="4043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 Chart and Geometry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65252" y="5311951"/>
            <a:ext cx="2438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 Geometry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82" y="703557"/>
            <a:ext cx="1442235" cy="7922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5FD12D6-F909-4D1F-92CC-B93419BB9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36" y="2135363"/>
            <a:ext cx="3478436" cy="31765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CB0CDB-AA78-4530-88E6-3913CC1DB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8882" y="2135364"/>
            <a:ext cx="3466665" cy="317658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69E52C-4D7C-407A-B98D-F45F6902A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5655" y="2135364"/>
            <a:ext cx="3471862" cy="317658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3756D6-1E0C-4B34-8CB6-B93482146CA4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1315616" y="1495772"/>
            <a:ext cx="4780384" cy="8648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4307655-119F-43CF-B2AD-46516E8275A4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4897538" y="1495772"/>
            <a:ext cx="1198462" cy="8648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9C83F7B-5E5C-42AB-BC0D-2486273C873D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096000" y="1495772"/>
            <a:ext cx="2245238" cy="8648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39ADE9B-CEE4-4F1E-BEB0-27F359C2CBB9}"/>
              </a:ext>
            </a:extLst>
          </p:cNvPr>
          <p:cNvSpPr txBox="1"/>
          <p:nvPr/>
        </p:nvSpPr>
        <p:spPr>
          <a:xfrm>
            <a:off x="772762" y="944430"/>
            <a:ext cx="2850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 are three different ways to view the map</a:t>
            </a:r>
          </a:p>
        </p:txBody>
      </p:sp>
    </p:spTree>
    <p:extLst>
      <p:ext uri="{BB962C8B-B14F-4D97-AF65-F5344CB8AC3E}">
        <p14:creationId xmlns:p14="http://schemas.microsoft.com/office/powerpoint/2010/main" val="38045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Objectives of this session</a:t>
            </a:r>
          </a:p>
        </p:txBody>
      </p:sp>
      <p:sp>
        <p:nvSpPr>
          <p:cNvPr id="57" name="object 3"/>
          <p:cNvSpPr txBox="1"/>
          <p:nvPr/>
        </p:nvSpPr>
        <p:spPr>
          <a:xfrm>
            <a:off x="3283880" y="1827506"/>
            <a:ext cx="3136995" cy="15263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Product Wizard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outputs are available 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Configuring the options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sz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7"/>
          <p:cNvSpPr/>
          <p:nvPr/>
        </p:nvSpPr>
        <p:spPr>
          <a:xfrm>
            <a:off x="3276139" y="1810385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3510911" y="3814155"/>
            <a:ext cx="3217632" cy="109132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HYPLOT MAX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7"/>
          <p:cNvSpPr/>
          <p:nvPr/>
        </p:nvSpPr>
        <p:spPr>
          <a:xfrm>
            <a:off x="8022117" y="1810385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36" name="object 3"/>
          <p:cNvSpPr txBox="1"/>
          <p:nvPr/>
        </p:nvSpPr>
        <p:spPr>
          <a:xfrm>
            <a:off x="8126006" y="1844223"/>
            <a:ext cx="3442711" cy="13088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HYPLOT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Arranging a plotting sheet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7"/>
          <p:cNvSpPr/>
          <p:nvPr/>
        </p:nvSpPr>
        <p:spPr>
          <a:xfrm>
            <a:off x="3397990" y="3783905"/>
            <a:ext cx="2609736" cy="43495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38" name="object 15"/>
          <p:cNvSpPr/>
          <p:nvPr/>
        </p:nvSpPr>
        <p:spPr>
          <a:xfrm>
            <a:off x="2376521" y="3783904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prstClr val="white"/>
                </a:solidFill>
              </a:rPr>
              <a:t>3</a:t>
            </a:r>
            <a:endParaRPr sz="4800" b="1" dirty="0">
              <a:solidFill>
                <a:prstClr val="white"/>
              </a:solidFill>
            </a:endParaRPr>
          </a:p>
        </p:txBody>
      </p:sp>
      <p:sp>
        <p:nvSpPr>
          <p:cNvPr id="39" name="object 3"/>
          <p:cNvSpPr txBox="1"/>
          <p:nvPr/>
        </p:nvSpPr>
        <p:spPr>
          <a:xfrm>
            <a:off x="8037411" y="3814097"/>
            <a:ext cx="3136998" cy="15263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 Editor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 chart from scratch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Overlay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7"/>
          <p:cNvSpPr/>
          <p:nvPr/>
        </p:nvSpPr>
        <p:spPr>
          <a:xfrm>
            <a:off x="8022422" y="3746415"/>
            <a:ext cx="2609736" cy="374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45" name="object 15"/>
          <p:cNvSpPr/>
          <p:nvPr/>
        </p:nvSpPr>
        <p:spPr>
          <a:xfrm>
            <a:off x="2260937" y="1810384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prstClr val="white"/>
                </a:solidFill>
              </a:rPr>
              <a:t>1</a:t>
            </a:r>
            <a:endParaRPr sz="4800" b="1" dirty="0">
              <a:solidFill>
                <a:prstClr val="white"/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7014469" y="1810384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prstClr val="white"/>
                </a:solidFill>
              </a:rPr>
              <a:t>2</a:t>
            </a:r>
            <a:endParaRPr sz="4800" b="1" dirty="0">
              <a:solidFill>
                <a:prstClr val="white"/>
              </a:solidFill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7014469" y="3746415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prstClr val="white"/>
                </a:solidFill>
              </a:rPr>
              <a:t>4</a:t>
            </a:r>
            <a:endParaRPr sz="4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02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800" dirty="0"/>
              <a:t>Final Product Wizard</a:t>
            </a:r>
          </a:p>
        </p:txBody>
      </p:sp>
    </p:spTree>
    <p:extLst>
      <p:ext uri="{BB962C8B-B14F-4D97-AF65-F5344CB8AC3E}">
        <p14:creationId xmlns:p14="http://schemas.microsoft.com/office/powerpoint/2010/main" val="3324710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ounded Rectangle 5"/>
          <p:cNvSpPr>
            <a:spLocks noChangeArrowheads="1"/>
          </p:cNvSpPr>
          <p:nvPr/>
        </p:nvSpPr>
        <p:spPr bwMode="auto">
          <a:xfrm>
            <a:off x="4606090" y="2504926"/>
            <a:ext cx="2743200" cy="3013476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u="sng" dirty="0">
                <a:solidFill>
                  <a:schemeClr val="bg1"/>
                </a:solidFill>
              </a:rPr>
              <a:t>Pre-Defined Process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SORT DATA: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SORT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CROSS SORT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SB SELECTION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MAPPER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No Sort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altLang="en-US" sz="1600" dirty="0">
              <a:solidFill>
                <a:schemeClr val="bg1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Contour Data: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Yes</a:t>
            </a:r>
          </a:p>
          <a:p>
            <a:pPr>
              <a:buClr>
                <a:schemeClr val="bg1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en-US" sz="1600" dirty="0">
                <a:solidFill>
                  <a:schemeClr val="bg1"/>
                </a:solidFill>
              </a:rPr>
              <a:t>  No</a:t>
            </a:r>
          </a:p>
        </p:txBody>
      </p:sp>
      <p:sp>
        <p:nvSpPr>
          <p:cNvPr id="15365" name="Rounded Rectangle 8"/>
          <p:cNvSpPr>
            <a:spLocks noChangeArrowheads="1"/>
          </p:cNvSpPr>
          <p:nvPr/>
        </p:nvSpPr>
        <p:spPr bwMode="auto">
          <a:xfrm>
            <a:off x="7717066" y="1465596"/>
            <a:ext cx="1752600" cy="1498536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HYPLOT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1600" dirty="0">
              <a:solidFill>
                <a:schemeClr val="bg1"/>
              </a:solidFill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PLTs, with or without PLT Templates)</a:t>
            </a:r>
          </a:p>
        </p:txBody>
      </p: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346" y="4845570"/>
            <a:ext cx="13716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346" y="3954983"/>
            <a:ext cx="1371600" cy="88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346" y="3065982"/>
            <a:ext cx="13716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73" name="Straight Arrow Connector 23"/>
          <p:cNvCxnSpPr>
            <a:cxnSpLocks noChangeShapeType="1"/>
            <a:endCxn id="15365" idx="2"/>
          </p:cNvCxnSpPr>
          <p:nvPr/>
        </p:nvCxnSpPr>
        <p:spPr bwMode="auto">
          <a:xfrm flipV="1">
            <a:off x="7352108" y="2964132"/>
            <a:ext cx="1241258" cy="1055622"/>
          </a:xfrm>
          <a:prstGeom prst="straightConnector1">
            <a:avLst/>
          </a:prstGeom>
          <a:noFill/>
          <a:ln w="28575" algn="ctr">
            <a:solidFill>
              <a:schemeClr val="bg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4" name="Rounded Rectangle 25"/>
          <p:cNvSpPr>
            <a:spLocks noChangeArrowheads="1"/>
          </p:cNvSpPr>
          <p:nvPr/>
        </p:nvSpPr>
        <p:spPr bwMode="auto">
          <a:xfrm>
            <a:off x="535957" y="1090863"/>
            <a:ext cx="1752600" cy="1573306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CHANNEL CONDITION REPORT: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1600" dirty="0">
              <a:solidFill>
                <a:schemeClr val="bg1"/>
              </a:solidFill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Design File</a:t>
            </a:r>
          </a:p>
        </p:txBody>
      </p:sp>
      <p:pic>
        <p:nvPicPr>
          <p:cNvPr id="1537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26" y="2964136"/>
            <a:ext cx="139382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76" name="Straight Arrow Connector 29"/>
          <p:cNvCxnSpPr>
            <a:cxnSpLocks noChangeShapeType="1"/>
          </p:cNvCxnSpPr>
          <p:nvPr/>
        </p:nvCxnSpPr>
        <p:spPr bwMode="auto">
          <a:xfrm>
            <a:off x="1380947" y="2659332"/>
            <a:ext cx="0" cy="304800"/>
          </a:xfrm>
          <a:prstGeom prst="straightConnector1">
            <a:avLst/>
          </a:prstGeom>
          <a:noFill/>
          <a:ln w="28575" algn="ctr">
            <a:solidFill>
              <a:schemeClr val="bg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7" name="Straight Arrow Connector 32"/>
          <p:cNvCxnSpPr>
            <a:cxnSpLocks noChangeShapeType="1"/>
          </p:cNvCxnSpPr>
          <p:nvPr/>
        </p:nvCxnSpPr>
        <p:spPr bwMode="auto">
          <a:xfrm flipH="1" flipV="1">
            <a:off x="2348225" y="1618249"/>
            <a:ext cx="2257865" cy="1345883"/>
          </a:xfrm>
          <a:prstGeom prst="straightConnector1">
            <a:avLst/>
          </a:prstGeom>
          <a:noFill/>
          <a:ln w="28575" algn="ctr">
            <a:solidFill>
              <a:schemeClr val="bg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8" name="TextBox 40"/>
          <p:cNvSpPr txBox="1">
            <a:spLocks noChangeArrowheads="1"/>
          </p:cNvSpPr>
          <p:nvPr/>
        </p:nvSpPr>
        <p:spPr bwMode="auto">
          <a:xfrm>
            <a:off x="2119172" y="3370399"/>
            <a:ext cx="1905000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1200" dirty="0">
                <a:solidFill>
                  <a:schemeClr val="bg2"/>
                </a:solidFill>
              </a:rPr>
              <a:t>CHANNEL CONDITION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1200" dirty="0">
                <a:solidFill>
                  <a:schemeClr val="bg2"/>
                </a:solidFill>
              </a:rPr>
              <a:t>REPORT in PDF</a:t>
            </a:r>
          </a:p>
        </p:txBody>
      </p:sp>
      <p:sp>
        <p:nvSpPr>
          <p:cNvPr id="15379" name="Rounded Rectangle 41"/>
          <p:cNvSpPr>
            <a:spLocks noChangeArrowheads="1"/>
          </p:cNvSpPr>
          <p:nvPr/>
        </p:nvSpPr>
        <p:spPr bwMode="auto">
          <a:xfrm>
            <a:off x="2747708" y="4797026"/>
            <a:ext cx="1139825" cy="804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>
                <a:solidFill>
                  <a:schemeClr val="bg1"/>
                </a:solidFill>
              </a:rPr>
              <a:t>ENC EDITOR</a:t>
            </a:r>
          </a:p>
        </p:txBody>
      </p:sp>
      <p:pic>
        <p:nvPicPr>
          <p:cNvPr id="1538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26" y="4539947"/>
            <a:ext cx="152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81" name="Straight Arrow Connector 44"/>
          <p:cNvCxnSpPr>
            <a:cxnSpLocks noChangeShapeType="1"/>
            <a:endCxn id="15379" idx="3"/>
          </p:cNvCxnSpPr>
          <p:nvPr/>
        </p:nvCxnSpPr>
        <p:spPr bwMode="auto">
          <a:xfrm flipH="1">
            <a:off x="3887533" y="4625267"/>
            <a:ext cx="718557" cy="574191"/>
          </a:xfrm>
          <a:prstGeom prst="straightConnector1">
            <a:avLst/>
          </a:prstGeom>
          <a:noFill/>
          <a:ln w="28575" algn="ctr">
            <a:solidFill>
              <a:schemeClr val="bg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83" name="TextBox 47"/>
          <p:cNvSpPr txBox="1">
            <a:spLocks noChangeArrowheads="1"/>
          </p:cNvSpPr>
          <p:nvPr/>
        </p:nvSpPr>
        <p:spPr bwMode="auto">
          <a:xfrm>
            <a:off x="660226" y="5553517"/>
            <a:ext cx="1524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1200" dirty="0">
                <a:solidFill>
                  <a:schemeClr val="bg2"/>
                </a:solidFill>
              </a:rPr>
              <a:t>S-57 Depth Overlay</a:t>
            </a:r>
          </a:p>
        </p:txBody>
      </p:sp>
      <p:sp>
        <p:nvSpPr>
          <p:cNvPr id="1538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Final Product Wizard Flow</a:t>
            </a:r>
          </a:p>
        </p:txBody>
      </p:sp>
      <p:cxnSp>
        <p:nvCxnSpPr>
          <p:cNvPr id="10" name="Straight Connector 9"/>
          <p:cNvCxnSpPr>
            <a:cxnSpLocks/>
            <a:stCxn id="15365" idx="3"/>
          </p:cNvCxnSpPr>
          <p:nvPr/>
        </p:nvCxnSpPr>
        <p:spPr>
          <a:xfrm>
            <a:off x="9469666" y="2214864"/>
            <a:ext cx="2254624" cy="405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5366" idx="3"/>
          </p:cNvCxnSpPr>
          <p:nvPr/>
        </p:nvCxnSpPr>
        <p:spPr>
          <a:xfrm flipH="1" flipV="1">
            <a:off x="10566946" y="5290070"/>
            <a:ext cx="1157344" cy="124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10557982" y="4382671"/>
            <a:ext cx="1166308" cy="125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10566946" y="3522483"/>
            <a:ext cx="1157344" cy="124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11724290" y="2291190"/>
            <a:ext cx="0" cy="30161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32067" y="3141175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PDFs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525145" y="3938196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dirty="0" err="1">
                <a:solidFill>
                  <a:schemeClr val="bg2"/>
                </a:solidFill>
              </a:rPr>
              <a:t>GeoTIFFs</a:t>
            </a:r>
            <a:endParaRPr lang="en-US" altLang="en-US" dirty="0">
              <a:solidFill>
                <a:schemeClr val="bg2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32067" y="4625267"/>
            <a:ext cx="8686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dirty="0">
                <a:solidFill>
                  <a:schemeClr val="bg2"/>
                </a:solidFill>
              </a:rPr>
              <a:t>DXF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dirty="0">
                <a:solidFill>
                  <a:schemeClr val="bg2"/>
                </a:solidFill>
              </a:rPr>
              <a:t>DWG</a:t>
            </a:r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E8A5996B-8367-40ED-8870-977A8A20B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550389"/>
              </p:ext>
            </p:extLst>
          </p:nvPr>
        </p:nvGraphicFramePr>
        <p:xfrm>
          <a:off x="4171408" y="966890"/>
          <a:ext cx="3237831" cy="1997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46" name="Straight Arrow Connector 44">
            <a:extLst>
              <a:ext uri="{FF2B5EF4-FFF2-40B4-BE49-F238E27FC236}">
                <a16:creationId xmlns:a16="http://schemas.microsoft.com/office/drawing/2014/main" id="{23F1CEE4-7728-4D94-93CB-B8A526BAC90A}"/>
              </a:ext>
            </a:extLst>
          </p:cNvPr>
          <p:cNvCxnSpPr>
            <a:cxnSpLocks noChangeShapeType="1"/>
            <a:stCxn id="15379" idx="1"/>
          </p:cNvCxnSpPr>
          <p:nvPr/>
        </p:nvCxnSpPr>
        <p:spPr bwMode="auto">
          <a:xfrm flipH="1">
            <a:off x="2173012" y="5199458"/>
            <a:ext cx="574696" cy="13414"/>
          </a:xfrm>
          <a:prstGeom prst="straightConnector1">
            <a:avLst/>
          </a:prstGeom>
          <a:noFill/>
          <a:ln w="28575" algn="ctr">
            <a:solidFill>
              <a:schemeClr val="bg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04604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828800" y="177803"/>
            <a:ext cx="556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 dirty="0">
                <a:solidFill>
                  <a:schemeClr val="bg1"/>
                </a:solidFill>
              </a:rPr>
              <a:t>General Tab</a:t>
            </a:r>
          </a:p>
        </p:txBody>
      </p:sp>
      <p:sp>
        <p:nvSpPr>
          <p:cNvPr id="32771" name="TextBox 4"/>
          <p:cNvSpPr txBox="1">
            <a:spLocks noChangeArrowheads="1"/>
          </p:cNvSpPr>
          <p:nvPr/>
        </p:nvSpPr>
        <p:spPr bwMode="auto">
          <a:xfrm>
            <a:off x="3368843" y="934454"/>
            <a:ext cx="836583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your Edited Data files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 a Process, or Save your Process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Check the color palette for soundings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 the different routines in the Process: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 Contours (TIN MODEL)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 Plotting (HYPLOT)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 CCR Output (Channel Condition Report)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 ENC Overlay (ENC EDITOR)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SzPct val="100000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CHANNEL CONDITION REPORTER:  Requires the name of the *.RPT file  (CCR Design File) created in ADVANCED CHANNEL DESIGN.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9" y="792999"/>
            <a:ext cx="2324062" cy="499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390FE0-278A-4663-84ED-8D7301BDF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Tab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47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828800" y="177803"/>
            <a:ext cx="556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>
                <a:solidFill>
                  <a:schemeClr val="bg1"/>
                </a:solidFill>
              </a:rPr>
              <a:t>Sorting Tab</a:t>
            </a: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507144" y="1304939"/>
            <a:ext cx="776851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different Sorting routines for sounding selection (Plot Sort) and for Contouring (Contour Sort).</a:t>
            </a:r>
          </a:p>
          <a:p>
            <a:pPr marL="285750" indent="-28575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</a:rPr>
              <a:t>SORT: 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minimum (depth) or maximum (elevation) soundings</a:t>
            </a:r>
            <a:b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</a:rPr>
              <a:t>CROSS SORT: 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random soundings, typically for a dredge plot.  Single Beam only!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</a:rPr>
              <a:t>SB SELECTION: 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depths at a uniform distance or the minimum/maximum inflection points with depths inserted in between.  Single Beam Only!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</a:rPr>
              <a:t>MAPPER: 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binning program that saves one depth per matrix cell.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" y="795528"/>
            <a:ext cx="2323314" cy="49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68AF75-DF0C-4BD3-9CB7-CFFF7383E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Tab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1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1828800" y="222627"/>
            <a:ext cx="556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 dirty="0">
                <a:solidFill>
                  <a:schemeClr val="bg1"/>
                </a:solidFill>
              </a:rPr>
              <a:t>Contours Tab</a:t>
            </a: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" y="795528"/>
            <a:ext cx="2324007" cy="49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CD9725-98FF-4F54-B9C0-FAA968719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Contours Tab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3EC7738-8E5E-40C6-A73D-291886FB636B}"/>
              </a:ext>
            </a:extLst>
          </p:cNvPr>
          <p:cNvSpPr txBox="1">
            <a:spLocks noChangeArrowheads="1"/>
          </p:cNvSpPr>
          <p:nvPr/>
        </p:nvSpPr>
        <p:spPr>
          <a:xfrm>
            <a:off x="3321698" y="807402"/>
            <a:ext cx="8966717" cy="53340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bg2"/>
                </a:solidFill>
              </a:rPr>
              <a:t>Export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2D Contour (Default)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3D Contour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3D TIN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2D Contour AutoCAD 2002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(Use for CAD/GIS that cannot handle complex polygons)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3D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Contour AutoCAD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2002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(Use for CAD/GIS that cannot handle complex polygons)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lnSpc>
                <a:spcPct val="80000"/>
              </a:lnSpc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bg2"/>
                </a:solidFill>
              </a:rPr>
              <a:t>Minimum Leg: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Minimum distance between contour vertices.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Bigger the value, the rounder your contours.</a:t>
            </a:r>
          </a:p>
          <a:p>
            <a:pPr fontAlgn="auto">
              <a:lnSpc>
                <a:spcPct val="80000"/>
              </a:lnSpc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bg2"/>
                </a:solidFill>
              </a:rPr>
              <a:t>Minimum Area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Removes contour polygons with surface area less than value.</a:t>
            </a:r>
          </a:p>
          <a:p>
            <a:pPr fontAlgn="auto">
              <a:lnSpc>
                <a:spcPct val="80000"/>
              </a:lnSpc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bg2"/>
                </a:solidFill>
              </a:rPr>
              <a:t>Enable Smoothing: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Rounds out sharp edges.</a:t>
            </a:r>
          </a:p>
          <a:p>
            <a:pPr marL="845503" lvl="1" indent="-342900" fontAlgn="auto">
              <a:lnSpc>
                <a:spcPct val="8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Deactivates Minimum Leg.</a:t>
            </a:r>
          </a:p>
        </p:txBody>
      </p:sp>
    </p:spTree>
    <p:extLst>
      <p:ext uri="{BB962C8B-B14F-4D97-AF65-F5344CB8AC3E}">
        <p14:creationId xmlns:p14="http://schemas.microsoft.com/office/powerpoint/2010/main" val="3458919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828800" y="177803"/>
            <a:ext cx="556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 dirty="0">
                <a:solidFill>
                  <a:schemeClr val="bg1"/>
                </a:solidFill>
              </a:rPr>
              <a:t>Plotting Tab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3479542" y="795528"/>
            <a:ext cx="804494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all of the plotting sheets you want to generate</a:t>
            </a:r>
          </a:p>
          <a:p>
            <a:pPr>
              <a:buClr>
                <a:schemeClr val="tx1"/>
              </a:buClr>
              <a:buSzPct val="100000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plotting sheet can have its own HYPLOT Template file (*.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hyt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associated with it</a:t>
            </a:r>
          </a:p>
          <a:p>
            <a:pPr>
              <a:buClr>
                <a:schemeClr val="tx1"/>
              </a:buClr>
              <a:buSzPct val="100000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HYT file contains all of the plotting objects (scale bars, color bars, north arrows, title blocks, 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etc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for each sheet</a:t>
            </a:r>
          </a:p>
          <a:p>
            <a:pPr>
              <a:buClr>
                <a:schemeClr val="tx1"/>
              </a:buClr>
              <a:buSzPct val="100000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edit the title blocks in each sheet</a:t>
            </a: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also select the background files to include in your plot</a:t>
            </a:r>
          </a:p>
          <a:p>
            <a:pPr>
              <a:buClr>
                <a:schemeClr val="tx1"/>
              </a:buClr>
              <a:buSzPct val="100000"/>
              <a:defRPr/>
            </a:pPr>
            <a:endParaRPr lang="en-US" altLang="en-US" dirty="0">
              <a:solidFill>
                <a:schemeClr val="bg2"/>
              </a:solidFill>
            </a:endParaRP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dirty="0">
                <a:solidFill>
                  <a:schemeClr val="bg2"/>
                </a:solidFill>
              </a:rPr>
              <a:t>Output:</a:t>
            </a:r>
          </a:p>
          <a:p>
            <a:pPr marL="800100" lvl="1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Geo-referenced PDF</a:t>
            </a:r>
          </a:p>
          <a:p>
            <a:pPr marL="800100" lvl="1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GeoTIFF</a:t>
            </a: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DXF</a:t>
            </a:r>
          </a:p>
          <a:p>
            <a:pPr marL="800100" lvl="1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DWG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" y="795528"/>
            <a:ext cx="2323657" cy="49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BB57C-2AF4-4865-A7FB-4982398EB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Plotting Tab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177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1828800" y="177803"/>
            <a:ext cx="556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200" dirty="0">
                <a:solidFill>
                  <a:schemeClr val="bg1"/>
                </a:solidFill>
              </a:rPr>
              <a:t>ENC Overlay Tab</a:t>
            </a:r>
          </a:p>
        </p:txBody>
      </p:sp>
      <p:sp>
        <p:nvSpPr>
          <p:cNvPr id="36867" name="TextBox 4"/>
          <p:cNvSpPr txBox="1">
            <a:spLocks noChangeArrowheads="1"/>
          </p:cNvSpPr>
          <p:nvPr/>
        </p:nvSpPr>
        <p:spPr bwMode="auto">
          <a:xfrm>
            <a:off x="4686300" y="2909758"/>
            <a:ext cx="5410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 the 5-character Cell Code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a Compilation Scale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Enter the Coordinate Multiplication Factor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Define the “Usage”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the Producing Agency</a:t>
            </a:r>
          </a:p>
          <a:p>
            <a:pPr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" y="713232"/>
            <a:ext cx="2322957" cy="49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58800" y="1391483"/>
            <a:ext cx="646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FINAL PRODUCT WIZARD will create an ENC Overlay that has only spot soundings and contours (if contours has been selected as a part of your process)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D7A5AD-2A8D-4F5C-B2FC-477C0258F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 Overlay Tab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978104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4CC82-74ED-4994-B66C-1F39D1C48DD7}">
  <ds:schemaRefs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24ffb4f4-aa9b-4427-a4f9-c91d7974f598"/>
    <ds:schemaRef ds:uri="http://schemas.microsoft.com/office/infopath/2007/PartnerControls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F7B34FCF-1841-4BD9-A146-58F7CB382416}"/>
</file>

<file path=customXml/itemProps3.xml><?xml version="1.0" encoding="utf-8"?>
<ds:datastoreItem xmlns:ds="http://schemas.openxmlformats.org/officeDocument/2006/customXml" ds:itemID="{18785875-AFF6-4A89-96A7-8E3E097C85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166</TotalTime>
  <Words>1018</Words>
  <Application>Microsoft Office PowerPoint</Application>
  <PresentationFormat>Widescreen</PresentationFormat>
  <Paragraphs>206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Lucida Grande</vt:lpstr>
      <vt:lpstr>Times New Roman</vt:lpstr>
      <vt:lpstr>Wingdings</vt:lpstr>
      <vt:lpstr>Jerrys Theme</vt:lpstr>
      <vt:lpstr>FINAL PRODUCTS </vt:lpstr>
      <vt:lpstr>Objectives of this session</vt:lpstr>
      <vt:lpstr>Final Product Wizard</vt:lpstr>
      <vt:lpstr>Final Product Wizard Flow</vt:lpstr>
      <vt:lpstr>General Tab </vt:lpstr>
      <vt:lpstr>Sorting Tab </vt:lpstr>
      <vt:lpstr>Contours Tab </vt:lpstr>
      <vt:lpstr>Plotting Tab </vt:lpstr>
      <vt:lpstr>ENC Overlay Tab </vt:lpstr>
      <vt:lpstr>Generating Plotting Sheets </vt:lpstr>
      <vt:lpstr>NEW HYPLOT – Presented in another session</vt:lpstr>
      <vt:lpstr>ENC Editor</vt:lpstr>
      <vt:lpstr>ENC Editor Summary</vt:lpstr>
      <vt:lpstr>Launching ENC Editor</vt:lpstr>
      <vt:lpstr>ENC Editor Layout</vt:lpstr>
      <vt:lpstr>Chart Views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PRODUCTS </dc:title>
  <dc:creator>Knisley, Jerry - Xylem</dc:creator>
  <cp:lastModifiedBy>Knisley, Jerry - Xylem</cp:lastModifiedBy>
  <cp:revision>21</cp:revision>
  <dcterms:created xsi:type="dcterms:W3CDTF">2020-12-03T13:27:47Z</dcterms:created>
  <dcterms:modified xsi:type="dcterms:W3CDTF">2021-12-29T19:50:04Z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