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835" r:id="rId1"/>
    <p:sldMasterId id="2147483825" r:id="rId2"/>
  </p:sldMasterIdLst>
  <p:notesMasterIdLst>
    <p:notesMasterId r:id="rId15"/>
  </p:notesMasterIdLst>
  <p:handoutMasterIdLst>
    <p:handoutMasterId r:id="rId16"/>
  </p:handoutMasterIdLst>
  <p:sldIdLst>
    <p:sldId id="293" r:id="rId3"/>
    <p:sldId id="438" r:id="rId4"/>
    <p:sldId id="439" r:id="rId5"/>
    <p:sldId id="440" r:id="rId6"/>
    <p:sldId id="441" r:id="rId7"/>
    <p:sldId id="442" r:id="rId8"/>
    <p:sldId id="443" r:id="rId9"/>
    <p:sldId id="444" r:id="rId10"/>
    <p:sldId id="445" r:id="rId11"/>
    <p:sldId id="446" r:id="rId12"/>
    <p:sldId id="447" r:id="rId13"/>
    <p:sldId id="437" r:id="rId14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178" userDrawn="1">
          <p15:clr>
            <a:srgbClr val="A4A3A4"/>
          </p15:clr>
        </p15:guide>
        <p15:guide id="2" orient="horz" pos="281" userDrawn="1">
          <p15:clr>
            <a:srgbClr val="A4A3A4"/>
          </p15:clr>
        </p15:guide>
        <p15:guide id="3" orient="horz" pos="689" userDrawn="1">
          <p15:clr>
            <a:srgbClr val="A4A3A4"/>
          </p15:clr>
        </p15:guide>
        <p15:guide id="4" pos="4728" userDrawn="1">
          <p15:clr>
            <a:srgbClr val="A4A3A4"/>
          </p15:clr>
        </p15:guide>
        <p15:guide id="5" pos="217" userDrawn="1">
          <p15:clr>
            <a:srgbClr val="A4A3A4"/>
          </p15:clr>
        </p15:guide>
        <p15:guide id="6" pos="5543" userDrawn="1">
          <p15:clr>
            <a:srgbClr val="A4A3A4"/>
          </p15:clr>
        </p15:guide>
        <p15:guide id="7" pos="40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0000"/>
    <a:srgbClr val="61ACC9"/>
    <a:srgbClr val="93E4BE"/>
    <a:srgbClr val="8B3E74"/>
    <a:srgbClr val="5B14C4"/>
    <a:srgbClr val="E44589"/>
    <a:srgbClr val="53565A"/>
    <a:srgbClr val="0089B1"/>
    <a:srgbClr val="6E6259"/>
    <a:srgbClr val="0D7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85" autoAdjust="0"/>
    <p:restoredTop sz="95400" autoAdjust="0"/>
  </p:normalViewPr>
  <p:slideViewPr>
    <p:cSldViewPr snapToGrid="0">
      <p:cViewPr varScale="1">
        <p:scale>
          <a:sx n="72" d="100"/>
          <a:sy n="72" d="100"/>
        </p:scale>
        <p:origin x="-1122" y="-84"/>
      </p:cViewPr>
      <p:guideLst>
        <p:guide orient="horz" pos="4178"/>
        <p:guide orient="horz" pos="281"/>
        <p:guide orient="horz" pos="689"/>
        <p:guide pos="4728"/>
        <p:guide pos="217"/>
        <p:guide pos="5543"/>
        <p:guide pos="40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229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2.fntdata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1.fntdata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font" Target="fonts/font3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E2142-8310-5C4B-8DAA-924667C694BF}" type="datetimeFigureOut">
              <a:rPr lang="en-US" smtClean="0"/>
              <a:pPr/>
              <a:t>3/18/2019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E32C-7160-FD44-A564-463931A37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73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AC39-B150-0E40-9310-2632AB3BFCB3}" type="datetimeFigureOut">
              <a:rPr lang="en-US" smtClean="0"/>
              <a:pPr/>
              <a:t>3/18/2019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A5F2-2DF9-1D48-A4E2-5D75BCCC5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CB91484C-767F-46D7-8CB9-BACE04617B2A}" type="slidenum">
              <a:rPr/>
              <a:pPr algn="l" rtl="0"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2</a:t>
            </a:fld>
            <a:endParaRPr lang="es" altLang="en-US"/>
          </a:p>
        </p:txBody>
      </p:sp>
      <p:sp>
        <p:nvSpPr>
          <p:cNvPr id="2560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560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 smtClean="0">
              <a:latin typeface="Times New Roman" panose="02020603050405020304" pitchFamily="18" charset="0"/>
            </a:endParaRPr>
          </a:p>
        </p:txBody>
      </p:sp>
      <p:sp>
        <p:nvSpPr>
          <p:cNvPr id="25605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F6262CF3-1415-4D6D-B832-AFCC846C801A}" type="slidenum">
              <a:rPr>
                <a:latin typeface="Arial" panose="020B0604020202020204" pitchFamily="34" charset="0"/>
              </a:rPr>
              <a:pPr algn="r" rtl="0" eaLnBrk="1" hangingPunct="1"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e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5859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4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2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8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990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698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4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2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8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4" y="1600200"/>
            <a:ext cx="4691185" cy="46908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4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smtClean="0"/>
              <a:t>Drag picture to placeholder or click icon to add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4" y="1600200"/>
            <a:ext cx="4691185" cy="46908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7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361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4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4" y="1600200"/>
            <a:ext cx="4691185" cy="46908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4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smtClean="0"/>
              <a:t>Drag picture to placeholder or click icon to add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4" y="1600200"/>
            <a:ext cx="4691185" cy="46908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7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8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4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90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616462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4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2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8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2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5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616462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4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2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8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12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4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4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Click to edit Master text style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33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69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189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rgbClr val="53565A"/>
          </a:solidFill>
          <a:latin typeface="Arial"/>
          <a:ea typeface="+mj-ea"/>
          <a:cs typeface="Arial"/>
        </a:defRPr>
      </a:lvl1pPr>
    </p:titleStyle>
    <p:bodyStyle>
      <a:lvl1pPr marL="0" indent="0" algn="l" defTabSz="457189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57" indent="-137157" algn="l" defTabSz="457189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13" indent="-137157" algn="l" defTabSz="457189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70" indent="-137157" algn="l" defTabSz="457189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26" indent="-137157" algn="l" defTabSz="457189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671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4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Click to edit Master text style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33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946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189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189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57" indent="-137157" algn="l" defTabSz="457189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13" indent="-137157" algn="l" defTabSz="457189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70" indent="-137157" algn="l" defTabSz="457189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26" indent="-137157" algn="l" defTabSz="457189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5.xml"/><Relationship Id="rId1" Type="http://schemas.openxmlformats.org/officeDocument/2006/relationships/video" Target="2017%20FINAL%20PRODUCT%20WIZARD.avi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rtl="0"/>
            <a:r>
              <a:rPr lang="es" b="0" i="0" u="none"/>
              <a:t>PRODUCTOS FINALES </a:t>
            </a:r>
            <a:endParaRPr lang="es" sz="2400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33139" y="2774485"/>
            <a:ext cx="4138863" cy="422029"/>
          </a:xfrm>
        </p:spPr>
        <p:txBody>
          <a:bodyPr/>
          <a:lstStyle/>
          <a:p>
            <a:pPr algn="l" rtl="0"/>
            <a:r>
              <a:rPr lang="es" b="0" i="0" u="none"/>
              <a:t>Evento de Entrenamiento HYPACK 2019</a:t>
            </a:r>
            <a:endParaRPr lang="e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es" b="0" i="0" u="none"/>
              <a:t>Enero 2019</a:t>
            </a:r>
            <a:endParaRPr lang="es" dirty="0"/>
          </a:p>
        </p:txBody>
      </p:sp>
      <p:pic>
        <p:nvPicPr>
          <p:cNvPr id="8" name="Picture 4" descr="3DTV Opening Scree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8" t="21614" r="1710" b="49866"/>
          <a:stretch/>
        </p:blipFill>
        <p:spPr bwMode="auto">
          <a:xfrm>
            <a:off x="0" y="4147792"/>
            <a:ext cx="9144000" cy="2710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705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2"/>
          <p:cNvSpPr txBox="1">
            <a:spLocks noChangeArrowheads="1"/>
          </p:cNvSpPr>
          <p:nvPr/>
        </p:nvSpPr>
        <p:spPr bwMode="auto">
          <a:xfrm>
            <a:off x="1371600" y="221481"/>
            <a:ext cx="2914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sz="2400" b="0" i="0" u="none">
                <a:solidFill>
                  <a:schemeClr val="bg1"/>
                </a:solidFill>
              </a:rPr>
              <a:t>Sesión Ejemplo</a:t>
            </a:r>
          </a:p>
        </p:txBody>
      </p:sp>
      <p:pic>
        <p:nvPicPr>
          <p:cNvPr id="2" name="2017 FINAL PRODUCT WIZARD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6156" y="2064127"/>
            <a:ext cx="5772150" cy="3464719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3606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1" y="1816897"/>
            <a:ext cx="4341019" cy="3078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TextBox 6"/>
          <p:cNvSpPr txBox="1">
            <a:spLocks noChangeArrowheads="1"/>
          </p:cNvSpPr>
          <p:nvPr/>
        </p:nvSpPr>
        <p:spPr bwMode="auto">
          <a:xfrm>
            <a:off x="1371600" y="195842"/>
            <a:ext cx="5829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sz="2400" b="0" i="0" u="none" dirty="0">
                <a:solidFill>
                  <a:schemeClr val="bg1"/>
                </a:solidFill>
              </a:rPr>
              <a:t>Reportes Condición Canal</a:t>
            </a:r>
          </a:p>
        </p:txBody>
      </p:sp>
      <p:sp>
        <p:nvSpPr>
          <p:cNvPr id="39940" name="TextBox 7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1371600" y="5018107"/>
            <a:ext cx="5715000" cy="78483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es" sz="15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Necesita crear un archivo Reporte Diseño Canal (*.RPT) con sus parámetros de canal en REPORTERO CONDICION CANAL.</a:t>
            </a:r>
          </a:p>
        </p:txBody>
      </p:sp>
      <p:pic>
        <p:nvPicPr>
          <p:cNvPr id="2355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18" b="20000"/>
          <a:stretch>
            <a:fillRect/>
          </a:stretch>
        </p:blipFill>
        <p:spPr bwMode="auto">
          <a:xfrm>
            <a:off x="4558554" y="2613495"/>
            <a:ext cx="2951630" cy="1818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6562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pPr algn="l" rtl="0"/>
            <a:r>
              <a:rPr lang="es" b="0" i="0" u="none"/>
              <a:t>Gracias !</a:t>
            </a:r>
            <a:endParaRPr lang="e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es" b="0" i="0" u="none"/>
              <a:t>Enero 2019</a:t>
            </a:r>
            <a:endParaRPr lang="es" dirty="0"/>
          </a:p>
        </p:txBody>
      </p:sp>
      <p:sp>
        <p:nvSpPr>
          <p:cNvPr id="6" name="Rectangle 5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on Youtube.com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( </a:t>
            </a:r>
            <a:r>
              <a:rPr lang="es" sz="16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Sesiones Históricas)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HYPACK Live Chat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on Youtube.com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( </a:t>
            </a:r>
            <a:r>
              <a:rPr lang="es" sz="16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Sesiones Mas Nuevas)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Ustream</a:t>
            </a: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HYPACK SUPPORT Site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HYPACK Website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1" i="0" u="none">
                <a:solidFill>
                  <a:schemeClr val="bg2"/>
                </a:solidFill>
              </a:rPr>
              <a:t>Vínculos para más información:</a:t>
            </a:r>
            <a:endParaRPr lang="es" b="1" dirty="0">
              <a:solidFill>
                <a:schemeClr val="bg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1" i="0" u="sng">
                <a:solidFill>
                  <a:schemeClr val="bg1"/>
                </a:solidFill>
              </a:rPr>
              <a:t>Contáctenos:</a:t>
            </a:r>
          </a:p>
          <a:p>
            <a:endParaRPr lang="es" dirty="0" smtClean="0"/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Sales@HYPACK.com</a:t>
            </a:r>
          </a:p>
          <a:p>
            <a:endParaRPr lang="es" dirty="0" smtClean="0">
              <a:solidFill>
                <a:schemeClr val="bg1"/>
              </a:solidFill>
            </a:endParaRPr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Help@HYPACK.com</a:t>
            </a:r>
          </a:p>
          <a:p>
            <a:endParaRPr lang="es" dirty="0" smtClean="0">
              <a:solidFill>
                <a:schemeClr val="bg1"/>
              </a:solidFill>
            </a:endParaRPr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(860) 635 - 1500</a:t>
            </a:r>
          </a:p>
          <a:p>
            <a:endParaRPr lang="es" dirty="0"/>
          </a:p>
        </p:txBody>
      </p:sp>
    </p:spTree>
    <p:extLst>
      <p:ext uri="{BB962C8B-B14F-4D97-AF65-F5344CB8AC3E}">
        <p14:creationId xmlns:p14="http://schemas.microsoft.com/office/powerpoint/2010/main" val="1054309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>
              <a:defRPr/>
            </a:pPr>
            <a:r>
              <a:rPr lang="es" sz="3600" b="0" i="0" u="none" dirty="0"/>
              <a:t>Asistente Productos Finales</a:t>
            </a:r>
          </a:p>
        </p:txBody>
      </p:sp>
    </p:spTree>
    <p:extLst>
      <p:ext uri="{BB962C8B-B14F-4D97-AF65-F5344CB8AC3E}">
        <p14:creationId xmlns:p14="http://schemas.microsoft.com/office/powerpoint/2010/main" val="5223088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ounded Rectangle 4"/>
          <p:cNvSpPr>
            <a:spLocks noChangeArrowheads="1"/>
          </p:cNvSpPr>
          <p:nvPr/>
        </p:nvSpPr>
        <p:spPr bwMode="auto">
          <a:xfrm>
            <a:off x="1533771" y="1689162"/>
            <a:ext cx="1314450" cy="1216987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19050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sz="1200" b="0" i="0" u="none">
                <a:solidFill>
                  <a:schemeClr val="bg1"/>
                </a:solidFill>
              </a:rPr>
              <a:t>Datos Editados:</a:t>
            </a:r>
          </a:p>
          <a:p>
            <a:pPr algn="ctr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 sz="1200" dirty="0">
              <a:solidFill>
                <a:schemeClr val="bg1"/>
              </a:solidFill>
            </a:endParaRPr>
          </a:p>
          <a:p>
            <a:pPr algn="ctr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sz="1200" b="0" i="0" u="none">
                <a:solidFill>
                  <a:schemeClr val="bg1"/>
                </a:solidFill>
              </a:rPr>
              <a:t>*.LOG O *.XYZ</a:t>
            </a:r>
          </a:p>
          <a:p>
            <a:pPr algn="ctr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 sz="1200" dirty="0">
              <a:solidFill>
                <a:schemeClr val="bg1"/>
              </a:solidFill>
            </a:endParaRPr>
          </a:p>
          <a:p>
            <a:pPr algn="ctr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sz="1200" b="0" i="0" u="none">
                <a:solidFill>
                  <a:schemeClr val="bg1"/>
                </a:solidFill>
              </a:rPr>
              <a:t>SB O MB</a:t>
            </a:r>
          </a:p>
        </p:txBody>
      </p:sp>
      <p:sp>
        <p:nvSpPr>
          <p:cNvPr id="15363" name="Rounded Rectangle 5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3367088" y="1800225"/>
            <a:ext cx="2057400" cy="280035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19050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s" sz="1200" b="0" i="0" u="sng">
                <a:solidFill>
                  <a:schemeClr val="bg1"/>
                </a:solidFill>
              </a:rPr>
              <a:t>Proceso Pre-Definido</a:t>
            </a:r>
          </a:p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es" altLang="en-US" sz="1100" dirty="0">
              <a:solidFill>
                <a:schemeClr val="bg1"/>
              </a:solidFill>
            </a:endParaRPr>
          </a:p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es" altLang="en-US" sz="1100" dirty="0">
              <a:solidFill>
                <a:schemeClr val="bg1"/>
              </a:solidFill>
            </a:endParaRPr>
          </a:p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s" sz="1100" b="0" i="0" u="none">
                <a:solidFill>
                  <a:schemeClr val="bg1"/>
                </a:solidFill>
              </a:rPr>
              <a:t>REDUCIR DATOS:</a:t>
            </a:r>
          </a:p>
          <a:p>
            <a:pPr algn="l" rtl="0">
              <a:buClr>
                <a:schemeClr val="bg1"/>
              </a:buClr>
              <a:buSzPct val="100000"/>
              <a:buFont typeface="Arial" pitchFamily="34" charset="0"/>
              <a:buChar char="•"/>
              <a:defRPr/>
            </a:pPr>
            <a:r>
              <a:rPr lang="es" sz="1100" b="0" i="0" u="none">
                <a:solidFill>
                  <a:schemeClr val="bg1"/>
                </a:solidFill>
              </a:rPr>
              <a:t>  REDUCCION</a:t>
            </a:r>
          </a:p>
          <a:p>
            <a:pPr algn="l" rtl="0">
              <a:buClr>
                <a:schemeClr val="bg1"/>
              </a:buClr>
              <a:buSzPct val="100000"/>
              <a:buFont typeface="Arial" pitchFamily="34" charset="0"/>
              <a:buChar char="•"/>
              <a:defRPr/>
            </a:pPr>
            <a:r>
              <a:rPr lang="es" sz="1100" b="0" i="0" u="none">
                <a:solidFill>
                  <a:schemeClr val="bg1"/>
                </a:solidFill>
              </a:rPr>
              <a:t>  REDUCCION TRANSVERSAL</a:t>
            </a:r>
          </a:p>
          <a:p>
            <a:pPr algn="l" rtl="0">
              <a:buClr>
                <a:schemeClr val="bg1"/>
              </a:buClr>
              <a:buSzPct val="100000"/>
              <a:buFont typeface="Arial" pitchFamily="34" charset="0"/>
              <a:buChar char="•"/>
              <a:defRPr/>
            </a:pPr>
            <a:r>
              <a:rPr lang="es" sz="1100" b="0" i="0" u="none">
                <a:solidFill>
                  <a:schemeClr val="bg1"/>
                </a:solidFill>
              </a:rPr>
              <a:t>  SELECCION MONOHAZ:</a:t>
            </a:r>
          </a:p>
          <a:p>
            <a:pPr algn="l" rtl="0">
              <a:buClr>
                <a:schemeClr val="bg1"/>
              </a:buClr>
              <a:buSzPct val="100000"/>
              <a:buFont typeface="Arial" pitchFamily="34" charset="0"/>
              <a:buChar char="•"/>
              <a:defRPr/>
            </a:pPr>
            <a:r>
              <a:rPr lang="es" sz="1100" b="0" i="0" u="none">
                <a:solidFill>
                  <a:schemeClr val="bg1"/>
                </a:solidFill>
              </a:rPr>
              <a:t>  MAPPER</a:t>
            </a:r>
          </a:p>
          <a:p>
            <a:pPr algn="l" rtl="0">
              <a:buClr>
                <a:schemeClr val="bg1"/>
              </a:buClr>
              <a:buSzPct val="100000"/>
              <a:buFont typeface="Arial" pitchFamily="34" charset="0"/>
              <a:buChar char="•"/>
              <a:defRPr/>
            </a:pPr>
            <a:r>
              <a:rPr lang="es" sz="1100" b="0" i="0" u="none">
                <a:solidFill>
                  <a:schemeClr val="bg1"/>
                </a:solidFill>
              </a:rPr>
              <a:t>  Sin Reducción</a:t>
            </a:r>
          </a:p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es" altLang="en-US" sz="1100" dirty="0">
              <a:solidFill>
                <a:schemeClr val="bg1"/>
              </a:solidFill>
            </a:endParaRPr>
          </a:p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s" sz="1100" b="0" i="0" u="none">
                <a:solidFill>
                  <a:schemeClr val="bg1"/>
                </a:solidFill>
              </a:rPr>
              <a:t>Datos Isóbatas:</a:t>
            </a:r>
          </a:p>
          <a:p>
            <a:pPr algn="l" rtl="0">
              <a:buClr>
                <a:schemeClr val="bg1"/>
              </a:buClr>
              <a:buSzPct val="100000"/>
              <a:buFont typeface="Arial" pitchFamily="34" charset="0"/>
              <a:buChar char="•"/>
              <a:defRPr/>
            </a:pPr>
            <a:r>
              <a:rPr lang="es" sz="1100" b="0" i="0" u="none">
                <a:solidFill>
                  <a:schemeClr val="bg1"/>
                </a:solidFill>
              </a:rPr>
              <a:t>  Si</a:t>
            </a:r>
          </a:p>
          <a:p>
            <a:pPr algn="l" rtl="0">
              <a:buClr>
                <a:schemeClr val="bg1"/>
              </a:buClr>
              <a:buSzPct val="100000"/>
              <a:buFont typeface="Arial" pitchFamily="34" charset="0"/>
              <a:buChar char="•"/>
              <a:defRPr/>
            </a:pPr>
            <a:r>
              <a:rPr lang="es" sz="1100" b="0" i="0" u="none">
                <a:solidFill>
                  <a:schemeClr val="bg1"/>
                </a:solidFill>
              </a:rPr>
              <a:t>  No</a:t>
            </a:r>
          </a:p>
        </p:txBody>
      </p:sp>
      <p:sp>
        <p:nvSpPr>
          <p:cNvPr id="15365" name="Rounded Rectangle 8"/>
          <p:cNvSpPr>
            <a:spLocks noChangeArrowheads="1"/>
          </p:cNvSpPr>
          <p:nvPr/>
        </p:nvSpPr>
        <p:spPr bwMode="auto">
          <a:xfrm>
            <a:off x="5715000" y="1885950"/>
            <a:ext cx="1314450" cy="1314450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19050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sz="1200" b="0" i="0" u="none">
                <a:solidFill>
                  <a:schemeClr val="bg1"/>
                </a:solidFill>
              </a:rPr>
              <a:t>HYPLOT</a:t>
            </a:r>
          </a:p>
          <a:p>
            <a:pPr algn="ctr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 sz="1200" dirty="0">
              <a:solidFill>
                <a:schemeClr val="bg1"/>
              </a:solidFill>
            </a:endParaRPr>
          </a:p>
          <a:p>
            <a:pPr algn="ctr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sz="1200" b="0" i="0" u="none">
                <a:solidFill>
                  <a:schemeClr val="bg1"/>
                </a:solidFill>
              </a:rPr>
              <a:t>PLTs, con o sin Plantillas PLT)</a:t>
            </a:r>
          </a:p>
        </p:txBody>
      </p:sp>
      <p:pic>
        <p:nvPicPr>
          <p:cNvPr id="153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6450" y="4539854"/>
            <a:ext cx="10287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6450" y="3871915"/>
            <a:ext cx="1028700" cy="66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6450" y="3205163"/>
            <a:ext cx="10287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2" name="TextBox 21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5803105" y="5237561"/>
            <a:ext cx="1254920" cy="3000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s" sz="1350" b="0" i="0" u="none">
                <a:solidFill>
                  <a:schemeClr val="bg2"/>
                </a:solidFill>
              </a:rPr>
              <a:t> </a:t>
            </a:r>
            <a:endParaRPr lang="es" altLang="en-US" sz="1350" dirty="0">
              <a:solidFill>
                <a:schemeClr val="bg2"/>
              </a:solidFill>
            </a:endParaRPr>
          </a:p>
        </p:txBody>
      </p:sp>
      <p:cxnSp>
        <p:nvCxnSpPr>
          <p:cNvPr id="15373" name="Straight Arrow Connector 23"/>
          <p:cNvCxnSpPr>
            <a:cxnSpLocks noChangeShapeType="1"/>
          </p:cNvCxnSpPr>
          <p:nvPr/>
        </p:nvCxnSpPr>
        <p:spPr bwMode="auto">
          <a:xfrm>
            <a:off x="5429250" y="2122885"/>
            <a:ext cx="285750" cy="0"/>
          </a:xfrm>
          <a:prstGeom prst="straightConnector1">
            <a:avLst/>
          </a:prstGeom>
          <a:noFill/>
          <a:ln w="28575" algn="ctr">
            <a:solidFill>
              <a:schemeClr val="bg2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74" name="Rounded Rectangle 25"/>
          <p:cNvSpPr>
            <a:spLocks noChangeArrowheads="1"/>
          </p:cNvSpPr>
          <p:nvPr/>
        </p:nvSpPr>
        <p:spPr bwMode="auto">
          <a:xfrm>
            <a:off x="1582341" y="3049120"/>
            <a:ext cx="1314450" cy="1179980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19050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sz="1100" b="0" i="0" u="none">
                <a:solidFill>
                  <a:schemeClr val="bg1"/>
                </a:solidFill>
              </a:rPr>
              <a:t>REPORTERO CONDICION CANAL:</a:t>
            </a:r>
          </a:p>
          <a:p>
            <a:pPr algn="ctr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 sz="1100">
              <a:solidFill>
                <a:schemeClr val="bg1"/>
              </a:solidFill>
            </a:endParaRPr>
          </a:p>
          <a:p>
            <a:pPr algn="ctr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sz="1100" b="0" i="0" u="none">
                <a:solidFill>
                  <a:schemeClr val="bg1"/>
                </a:solidFill>
              </a:rPr>
              <a:t>Archivo Diseño</a:t>
            </a:r>
          </a:p>
        </p:txBody>
      </p:sp>
      <p:pic>
        <p:nvPicPr>
          <p:cNvPr id="1537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073" y="4475563"/>
            <a:ext cx="1045369" cy="1020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376" name="Straight Arrow Connector 29"/>
          <p:cNvCxnSpPr>
            <a:cxnSpLocks noChangeShapeType="1"/>
          </p:cNvCxnSpPr>
          <p:nvPr/>
        </p:nvCxnSpPr>
        <p:spPr bwMode="auto">
          <a:xfrm>
            <a:off x="2233613" y="4246960"/>
            <a:ext cx="0" cy="228600"/>
          </a:xfrm>
          <a:prstGeom prst="straightConnector1">
            <a:avLst/>
          </a:prstGeom>
          <a:noFill/>
          <a:ln w="28575" algn="ctr">
            <a:solidFill>
              <a:schemeClr val="bg2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7" name="Straight Arrow Connector 32"/>
          <p:cNvCxnSpPr>
            <a:cxnSpLocks noChangeShapeType="1"/>
          </p:cNvCxnSpPr>
          <p:nvPr/>
        </p:nvCxnSpPr>
        <p:spPr bwMode="auto">
          <a:xfrm flipH="1">
            <a:off x="2950370" y="3597365"/>
            <a:ext cx="435559" cy="7599"/>
          </a:xfrm>
          <a:prstGeom prst="straightConnector1">
            <a:avLst/>
          </a:prstGeom>
          <a:noFill/>
          <a:ln w="28575" algn="ctr">
            <a:solidFill>
              <a:schemeClr val="bg2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78" name="TextBox 40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1521619" y="5536409"/>
            <a:ext cx="1428750" cy="369332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s" sz="900" b="0" i="0" u="none">
                <a:solidFill>
                  <a:schemeClr val="bg2"/>
                </a:solidFill>
              </a:rPr>
              <a:t>CONDICION CANAL</a:t>
            </a:r>
          </a:p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s" sz="900" b="0" i="0" u="none">
                <a:solidFill>
                  <a:schemeClr val="bg2"/>
                </a:solidFill>
              </a:rPr>
              <a:t>REPORTE en PDF</a:t>
            </a:r>
          </a:p>
        </p:txBody>
      </p:sp>
      <p:sp>
        <p:nvSpPr>
          <p:cNvPr id="15379" name="Rounded Rectangle 41"/>
          <p:cNvSpPr>
            <a:spLocks noChangeArrowheads="1"/>
          </p:cNvSpPr>
          <p:nvPr/>
        </p:nvSpPr>
        <p:spPr bwMode="auto">
          <a:xfrm>
            <a:off x="4779450" y="4775601"/>
            <a:ext cx="854869" cy="603647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19050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sz="1200" b="0" i="0" u="none">
                <a:solidFill>
                  <a:schemeClr val="bg1"/>
                </a:solidFill>
              </a:rPr>
              <a:t>EDITOR ENC</a:t>
            </a:r>
          </a:p>
        </p:txBody>
      </p:sp>
      <p:pic>
        <p:nvPicPr>
          <p:cNvPr id="1538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081" y="4775601"/>
            <a:ext cx="1143000" cy="754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381" name="Straight Arrow Connector 44"/>
          <p:cNvCxnSpPr>
            <a:cxnSpLocks noChangeShapeType="1"/>
          </p:cNvCxnSpPr>
          <p:nvPr/>
        </p:nvCxnSpPr>
        <p:spPr bwMode="auto">
          <a:xfrm>
            <a:off x="5227055" y="4604150"/>
            <a:ext cx="0" cy="171450"/>
          </a:xfrm>
          <a:prstGeom prst="straightConnector1">
            <a:avLst/>
          </a:prstGeom>
          <a:noFill/>
          <a:ln w="28575" algn="ctr">
            <a:solidFill>
              <a:schemeClr val="bg2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82" name="Elbow Connector 46"/>
          <p:cNvCxnSpPr>
            <a:cxnSpLocks noChangeShapeType="1"/>
            <a:stCxn id="15379" idx="2"/>
          </p:cNvCxnSpPr>
          <p:nvPr/>
        </p:nvCxnSpPr>
        <p:spPr bwMode="auto">
          <a:xfrm rot="5400000">
            <a:off x="4780641" y="5345911"/>
            <a:ext cx="392907" cy="459579"/>
          </a:xfrm>
          <a:prstGeom prst="bentConnector2">
            <a:avLst/>
          </a:prstGeom>
          <a:noFill/>
          <a:ln w="28575" algn="ctr">
            <a:solidFill>
              <a:schemeClr val="bg2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83" name="TextBox 47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3146611" y="5600702"/>
            <a:ext cx="1939739" cy="3000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s" sz="1350" b="0" i="0" u="none">
                <a:solidFill>
                  <a:schemeClr val="bg2"/>
                </a:solidFill>
              </a:rPr>
              <a:t>Sobrepuesta Profundidades S-57</a:t>
            </a:r>
          </a:p>
        </p:txBody>
      </p:sp>
      <p:sp>
        <p:nvSpPr>
          <p:cNvPr id="1538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sz="2400" b="0" i="0" u="none">
                <a:latin typeface="Arial" panose="020B0604020202020204" pitchFamily="34" charset="0"/>
                <a:cs typeface="Arial" panose="020B0604020202020204" pitchFamily="34" charset="0"/>
              </a:rPr>
              <a:t>Flujo Asistente Productos Finales</a:t>
            </a:r>
          </a:p>
        </p:txBody>
      </p:sp>
      <p:cxnSp>
        <p:nvCxnSpPr>
          <p:cNvPr id="10" name="Straight Connector 9"/>
          <p:cNvCxnSpPr>
            <a:stCxn id="15365" idx="3"/>
          </p:cNvCxnSpPr>
          <p:nvPr/>
        </p:nvCxnSpPr>
        <p:spPr>
          <a:xfrm flipV="1">
            <a:off x="7029450" y="2531409"/>
            <a:ext cx="547968" cy="1176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endCxn id="15366" idx="3"/>
          </p:cNvCxnSpPr>
          <p:nvPr/>
        </p:nvCxnSpPr>
        <p:spPr>
          <a:xfrm flipH="1" flipV="1">
            <a:off x="6915150" y="4873229"/>
            <a:ext cx="668991" cy="721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H="1" flipV="1">
            <a:off x="6908427" y="4192680"/>
            <a:ext cx="668991" cy="721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 flipV="1">
            <a:off x="6915150" y="3547539"/>
            <a:ext cx="668991" cy="721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7577418" y="2525420"/>
            <a:ext cx="0" cy="237694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6963991" y="3261558"/>
            <a:ext cx="617477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s" sz="1350" b="0" i="0" u="none">
                <a:solidFill>
                  <a:schemeClr val="bg2"/>
                </a:solidFill>
              </a:rPr>
              <a:t>PDFs</a:t>
            </a:r>
            <a:endParaRPr lang="es" sz="1350" dirty="0"/>
          </a:p>
        </p:txBody>
      </p:sp>
      <p:sp>
        <p:nvSpPr>
          <p:cNvPr id="17" name="Rectangle 16"/>
          <p:cNvSpPr/>
          <p:nvPr/>
        </p:nvSpPr>
        <p:spPr>
          <a:xfrm>
            <a:off x="6883800" y="3859324"/>
            <a:ext cx="77784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s" sz="1350" b="0" i="0" u="none">
                <a:solidFill>
                  <a:schemeClr val="bg2"/>
                </a:solidFill>
              </a:rPr>
              <a:t>Geotiffs</a:t>
            </a:r>
            <a:endParaRPr lang="es" altLang="en-US" sz="1350" dirty="0">
              <a:solidFill>
                <a:schemeClr val="bg2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963991" y="4374628"/>
            <a:ext cx="6515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s" sz="1350" b="0" i="0" u="none">
                <a:solidFill>
                  <a:schemeClr val="bg2"/>
                </a:solidFill>
              </a:rPr>
              <a:t>DXF</a:t>
            </a:r>
          </a:p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s" sz="1350" b="0" i="0" u="none">
                <a:solidFill>
                  <a:schemeClr val="bg2"/>
                </a:solidFill>
              </a:rPr>
              <a:t>DWG</a:t>
            </a:r>
          </a:p>
        </p:txBody>
      </p:sp>
      <p:cxnSp>
        <p:nvCxnSpPr>
          <p:cNvPr id="21" name="Straight Arrow Connector 20"/>
          <p:cNvCxnSpPr>
            <a:stCxn id="15362" idx="3"/>
          </p:cNvCxnSpPr>
          <p:nvPr/>
        </p:nvCxnSpPr>
        <p:spPr>
          <a:xfrm flipV="1">
            <a:off x="2848222" y="2296086"/>
            <a:ext cx="518867" cy="157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1384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2"/>
          <p:cNvSpPr txBox="1">
            <a:spLocks noChangeArrowheads="1"/>
          </p:cNvSpPr>
          <p:nvPr/>
        </p:nvSpPr>
        <p:spPr bwMode="auto">
          <a:xfrm>
            <a:off x="1371600" y="324029"/>
            <a:ext cx="4171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sz="2400" b="0" i="0" u="none">
                <a:solidFill>
                  <a:schemeClr val="bg1"/>
                </a:solidFill>
              </a:rPr>
              <a:t>Pestaña General:</a:t>
            </a:r>
          </a:p>
        </p:txBody>
      </p:sp>
      <p:sp>
        <p:nvSpPr>
          <p:cNvPr id="32771" name="TextBox 4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3328988" y="1943103"/>
            <a:ext cx="4200525" cy="3888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57175" indent="-257175" algn="l" rtl="0">
              <a:spcBef>
                <a:spcPts val="450"/>
              </a:spcBef>
              <a:spcAft>
                <a:spcPts val="450"/>
              </a:spcAft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5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Seleccione sus Archivos de Datos Editados</a:t>
            </a:r>
          </a:p>
          <a:p>
            <a:pPr marL="257175" indent="-257175" algn="l" rtl="0">
              <a:spcBef>
                <a:spcPts val="450"/>
              </a:spcBef>
              <a:spcAft>
                <a:spcPts val="450"/>
              </a:spcAft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5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Cargue un Proceso, o Salve su Proceso.</a:t>
            </a:r>
          </a:p>
          <a:p>
            <a:pPr marL="257175" indent="-257175" algn="l" rtl="0">
              <a:spcBef>
                <a:spcPts val="450"/>
              </a:spcBef>
              <a:spcAft>
                <a:spcPts val="450"/>
              </a:spcAft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5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Verifique la Paleta de Colores para sondajes</a:t>
            </a:r>
          </a:p>
          <a:p>
            <a:pPr algn="l" rtl="0">
              <a:spcBef>
                <a:spcPts val="450"/>
              </a:spcBef>
              <a:spcAft>
                <a:spcPts val="450"/>
              </a:spcAft>
              <a:buClr>
                <a:schemeClr val="tx1">
                  <a:lumMod val="65000"/>
                  <a:lumOff val="35000"/>
                </a:schemeClr>
              </a:buClr>
              <a:buSzPct val="100000"/>
              <a:defRPr/>
            </a:pPr>
            <a:r>
              <a:rPr lang="es" sz="15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Habilite las diferentes rutinas en el Proceso:</a:t>
            </a:r>
          </a:p>
          <a:p>
            <a:pPr marL="257175" indent="-257175" algn="l" rtl="0">
              <a:spcBef>
                <a:spcPts val="450"/>
              </a:spcBef>
              <a:spcAft>
                <a:spcPts val="450"/>
              </a:spcAft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5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Habilite Isóbatas (MODELO TIN)</a:t>
            </a:r>
          </a:p>
          <a:p>
            <a:pPr marL="257175" indent="-257175" algn="l" rtl="0">
              <a:spcBef>
                <a:spcPts val="450"/>
              </a:spcBef>
              <a:spcAft>
                <a:spcPts val="450"/>
              </a:spcAft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5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Habilite Ploteo (HYPLOT)</a:t>
            </a:r>
          </a:p>
          <a:p>
            <a:pPr marL="257175" indent="-257175" algn="l" rtl="0">
              <a:spcBef>
                <a:spcPts val="450"/>
              </a:spcBef>
              <a:spcAft>
                <a:spcPts val="450"/>
              </a:spcAft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5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Habilite Salida CCR (Rep Condición Canal)</a:t>
            </a:r>
          </a:p>
          <a:p>
            <a:pPr marL="257175" indent="-257175" algn="l" rtl="0">
              <a:spcBef>
                <a:spcPts val="450"/>
              </a:spcBef>
              <a:spcAft>
                <a:spcPts val="450"/>
              </a:spcAft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5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Habilite Sobrepuesta ENC (EDITOR ENC)</a:t>
            </a:r>
          </a:p>
          <a:p>
            <a:pPr algn="l" rtl="0">
              <a:spcBef>
                <a:spcPts val="450"/>
              </a:spcBef>
              <a:spcAft>
                <a:spcPts val="450"/>
              </a:spcAft>
              <a:buClr>
                <a:schemeClr val="tx1">
                  <a:lumMod val="65000"/>
                  <a:lumOff val="35000"/>
                </a:schemeClr>
              </a:buClr>
              <a:buSzPct val="100000"/>
              <a:defRPr/>
            </a:pPr>
            <a:r>
              <a:rPr lang="es" sz="15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REPORTERO CONDICION CANAL (CCR)  Requiere el nombre del archivo *.RPT (Archivo de Diseño CCR) creado en DISEÑO AVANZADO DE CANAL.</a:t>
            </a:r>
          </a:p>
        </p:txBody>
      </p:sp>
      <p:pic>
        <p:nvPicPr>
          <p:cNvPr id="1638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741394"/>
            <a:ext cx="1915716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0594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2"/>
          <p:cNvSpPr txBox="1">
            <a:spLocks noChangeArrowheads="1"/>
          </p:cNvSpPr>
          <p:nvPr/>
        </p:nvSpPr>
        <p:spPr bwMode="auto">
          <a:xfrm>
            <a:off x="1371600" y="195844"/>
            <a:ext cx="4171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sz="2400" b="0" i="0" u="none" dirty="0">
                <a:solidFill>
                  <a:schemeClr val="bg1"/>
                </a:solidFill>
              </a:rPr>
              <a:t>Pestaña Reducción</a:t>
            </a:r>
          </a:p>
        </p:txBody>
      </p:sp>
      <p:sp>
        <p:nvSpPr>
          <p:cNvPr id="33795" name="TextBox 4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3228975" y="2174395"/>
            <a:ext cx="4629150" cy="3208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rtl="0">
              <a:buClr>
                <a:schemeClr val="bg1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Seleccione diferentes rutinas de Reducción para selección de sondajes (Plotear Reducción) y para Isóbatas (Reducción Isóbatas).</a:t>
            </a:r>
          </a:p>
          <a:p>
            <a:pPr marL="214313" indent="-214313" algn="l" rtl="0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es" altLang="en-US" sz="13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557213" lvl="1" indent="-214313" algn="l" rtl="0"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350" b="0" i="0" u="none">
                <a:solidFill>
                  <a:schemeClr val="bg2"/>
                </a:solidFill>
              </a:rPr>
              <a:t>REDUCCIÓN:  </a:t>
            </a: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Por Sondajes mínimo (Profundidad) o máximo (elevación)</a:t>
            </a:r>
            <a:r>
              <a:rPr lang="es" sz="135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s" sz="135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endParaRPr lang="es" altLang="en-US" sz="13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557213" lvl="1" indent="-214313" algn="l" rtl="0"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350" b="0" i="0" u="none">
                <a:solidFill>
                  <a:schemeClr val="bg2"/>
                </a:solidFill>
              </a:rPr>
              <a:t>REDUCCION TRANSVERSAL:  </a:t>
            </a: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Para sondajes aleatorios, típicamente para un ploteo de dragado.  Monohaz sólo!</a:t>
            </a:r>
          </a:p>
          <a:p>
            <a:pPr marL="557213" lvl="1" indent="-214313" algn="l" rtl="0"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es" altLang="en-US" sz="13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557213" lvl="1" indent="-214313" algn="l" rtl="0"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350" b="0" i="0" u="none">
                <a:solidFill>
                  <a:schemeClr val="bg2"/>
                </a:solidFill>
              </a:rPr>
              <a:t>SELECCION MONOHAZ:  </a:t>
            </a: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Para profundidades a una distancia uniforme o los puntos de inflexión mínimo/máximo con profundidades insertadas entre ellos.  Monohaz sólo!</a:t>
            </a:r>
          </a:p>
          <a:p>
            <a:pPr marL="557213" lvl="1" indent="-214313" algn="l" rtl="0"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es" altLang="en-US" sz="13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557213" lvl="1" indent="-214313" algn="l" rtl="0"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350" b="0" i="0" u="none">
                <a:solidFill>
                  <a:schemeClr val="bg2"/>
                </a:solidFill>
              </a:rPr>
              <a:t>CARTOGRAFIAR:  </a:t>
            </a: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Un programa de agrupación que guarda una profundidad por celda de matriz.</a:t>
            </a:r>
          </a:p>
        </p:txBody>
      </p:sp>
      <p:pic>
        <p:nvPicPr>
          <p:cNvPr id="1741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350" y="1688308"/>
            <a:ext cx="1934766" cy="415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5708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2"/>
          <p:cNvSpPr txBox="1">
            <a:spLocks noChangeArrowheads="1"/>
          </p:cNvSpPr>
          <p:nvPr/>
        </p:nvSpPr>
        <p:spPr bwMode="auto">
          <a:xfrm>
            <a:off x="1371600" y="306370"/>
            <a:ext cx="4171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sz="2400" b="0" i="0" u="none" dirty="0">
                <a:solidFill>
                  <a:schemeClr val="bg1"/>
                </a:solidFill>
              </a:rPr>
              <a:t>Pestaña Isóbatas</a:t>
            </a:r>
          </a:p>
        </p:txBody>
      </p:sp>
      <p:sp>
        <p:nvSpPr>
          <p:cNvPr id="18435" name="TextBox 4"/>
          <p:cNvSpPr txBox="1">
            <a:spLocks noChangeArrowheads="1"/>
          </p:cNvSpPr>
          <p:nvPr/>
        </p:nvSpPr>
        <p:spPr bwMode="auto">
          <a:xfrm>
            <a:off x="3655920" y="3005138"/>
            <a:ext cx="3971925" cy="113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buClr>
                <a:schemeClr val="bg1"/>
              </a:buClr>
              <a:buSzPct val="100000"/>
              <a:buFont typeface="Times New Roman" panose="02020603050405020304" pitchFamily="18" charset="0"/>
              <a:buNone/>
            </a:pP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La configuración es la misma que usted encuentra en MODELO TIN.  </a:t>
            </a:r>
          </a:p>
          <a:p>
            <a:pPr algn="l" rtl="0">
              <a:buClr>
                <a:schemeClr val="bg1"/>
              </a:buClr>
              <a:buSzPct val="100000"/>
              <a:buFont typeface="Times New Roman" panose="02020603050405020304" pitchFamily="18" charset="0"/>
              <a:buNone/>
            </a:pPr>
            <a:endParaRPr lang="es" altLang="en-US" sz="13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bg1"/>
              </a:buClr>
              <a:buSzPct val="100000"/>
              <a:buFont typeface="Times New Roman" panose="02020603050405020304" pitchFamily="18" charset="0"/>
              <a:buNone/>
            </a:pP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Consulte las presentaciones de MODELO TIN para mas detalles sobre los parámetros.</a:t>
            </a:r>
          </a:p>
        </p:txBody>
      </p:sp>
      <p:pic>
        <p:nvPicPr>
          <p:cNvPr id="1843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837417"/>
            <a:ext cx="1784627" cy="3833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1635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2"/>
          <p:cNvSpPr txBox="1">
            <a:spLocks noChangeArrowheads="1"/>
          </p:cNvSpPr>
          <p:nvPr/>
        </p:nvSpPr>
        <p:spPr bwMode="auto">
          <a:xfrm>
            <a:off x="1371600" y="187298"/>
            <a:ext cx="4171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sz="2400" b="0" i="0" u="none">
                <a:solidFill>
                  <a:schemeClr val="bg1"/>
                </a:solidFill>
              </a:rPr>
              <a:t>Pestaña Ploteo</a:t>
            </a:r>
          </a:p>
        </p:txBody>
      </p:sp>
      <p:sp>
        <p:nvSpPr>
          <p:cNvPr id="35843" name="TextBox 4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3400426" y="1943102"/>
            <a:ext cx="4432486" cy="3831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rtl="0">
              <a:buClr>
                <a:schemeClr val="tx1"/>
              </a:buClr>
              <a:buSzPct val="100000"/>
              <a:defRPr/>
            </a:pP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Seleccione todas las hojas de ploteo que desee generar</a:t>
            </a:r>
          </a:p>
          <a:p>
            <a:pPr algn="l" rtl="0">
              <a:buClr>
                <a:schemeClr val="tx1"/>
              </a:buClr>
              <a:buSzPct val="100000"/>
              <a:defRPr/>
            </a:pPr>
            <a:endParaRPr lang="es" altLang="en-US" sz="13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/>
              </a:buClr>
              <a:buSzPct val="100000"/>
              <a:defRPr/>
            </a:pP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Cada hoja de ploteo pueden tener su propio archivo de Plantilla HYPLOT (*.HYT) asociado con él</a:t>
            </a:r>
          </a:p>
          <a:p>
            <a:pPr algn="l" rtl="0">
              <a:buClr>
                <a:schemeClr val="tx1"/>
              </a:buClr>
              <a:buSzPct val="100000"/>
              <a:defRPr/>
            </a:pPr>
            <a:endParaRPr lang="es" altLang="en-US" sz="13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/>
              </a:buClr>
              <a:buSzPct val="100000"/>
              <a:defRPr/>
            </a:pP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El archivo HYT contiene todos los objetos a plotear (barras de escala, barras color, flecha norte, bloques de título, etc) para cada hoja</a:t>
            </a:r>
          </a:p>
          <a:p>
            <a:pPr algn="l" rtl="0">
              <a:buClr>
                <a:schemeClr val="tx1"/>
              </a:buClr>
              <a:buSzPct val="100000"/>
              <a:defRPr/>
            </a:pPr>
            <a:endParaRPr lang="es" altLang="en-US" sz="13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/>
              </a:buClr>
              <a:buSzPct val="100000"/>
              <a:defRPr/>
            </a:pP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Puede editar los bloques de títulos en cada hoja</a:t>
            </a:r>
            <a:endParaRPr lang="es" altLang="en-US" sz="13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/>
              </a:buClr>
              <a:buSzPct val="100000"/>
              <a:defRPr/>
            </a:pP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Puede también seleccionar los archivos de fondo a incluir en su ploteo</a:t>
            </a:r>
            <a:endParaRPr lang="es" altLang="en-US" sz="13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/>
              </a:buClr>
              <a:buSzPct val="100000"/>
              <a:defRPr/>
            </a:pPr>
            <a:endParaRPr lang="es" altLang="en-US" sz="1350" dirty="0">
              <a:solidFill>
                <a:schemeClr val="bg2"/>
              </a:solidFill>
            </a:endParaRPr>
          </a:p>
          <a:p>
            <a:pPr algn="l" rtl="0">
              <a:buClr>
                <a:schemeClr val="tx1"/>
              </a:buClr>
              <a:buSzPct val="100000"/>
              <a:defRPr/>
            </a:pPr>
            <a:r>
              <a:rPr lang="es" sz="1350" b="0" i="0" u="none">
                <a:solidFill>
                  <a:schemeClr val="bg2"/>
                </a:solidFill>
              </a:rPr>
              <a:t>Salida:</a:t>
            </a:r>
          </a:p>
          <a:p>
            <a:pPr marL="600075" lvl="1" indent="-257175" algn="l" rtl="0"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PDF Geo referenciado</a:t>
            </a:r>
          </a:p>
          <a:p>
            <a:pPr marL="600075" lvl="1" indent="-257175" algn="l" rtl="0"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Geotiff</a:t>
            </a:r>
            <a:endParaRPr lang="es" altLang="en-US" sz="13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00075" lvl="1" indent="-257175" algn="l" rtl="0"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DXF</a:t>
            </a:r>
            <a:endParaRPr lang="es" altLang="en-US" sz="13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00075" lvl="1" indent="-257175" algn="l" rtl="0"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DWG</a:t>
            </a:r>
            <a:endParaRPr lang="es" altLang="en-US" sz="13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946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3" y="1750223"/>
            <a:ext cx="1922860" cy="4131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802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2"/>
          <p:cNvSpPr txBox="1">
            <a:spLocks noChangeArrowheads="1"/>
          </p:cNvSpPr>
          <p:nvPr/>
        </p:nvSpPr>
        <p:spPr bwMode="auto">
          <a:xfrm>
            <a:off x="1371600" y="306937"/>
            <a:ext cx="4171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sz="2400" b="0" i="0" u="none" dirty="0">
                <a:solidFill>
                  <a:schemeClr val="bg1"/>
                </a:solidFill>
              </a:rPr>
              <a:t>Pestaña Sobrepuesta ENC</a:t>
            </a:r>
          </a:p>
        </p:txBody>
      </p:sp>
      <p:sp>
        <p:nvSpPr>
          <p:cNvPr id="36867" name="TextBox 4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3711389" y="3641393"/>
            <a:ext cx="4057650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57175" indent="-257175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Defina el Código de celda de 5 letras</a:t>
            </a:r>
          </a:p>
          <a:p>
            <a:pPr marL="257175" indent="-257175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Seleccione una Escala de Compilación</a:t>
            </a:r>
          </a:p>
          <a:p>
            <a:pPr marL="257175" indent="-257175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Entre El Factor de Multiplicación de Coordenadas</a:t>
            </a:r>
          </a:p>
          <a:p>
            <a:pPr marL="257175" indent="-257175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Defina el “Uso”</a:t>
            </a:r>
          </a:p>
          <a:p>
            <a:pPr marL="257175" indent="-257175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Seleccione la Agencia Productora</a:t>
            </a:r>
          </a:p>
          <a:p>
            <a:pPr algn="l" rtl="0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es" altLang="en-US" sz="13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048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744" y="1741394"/>
            <a:ext cx="19145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3711388" y="2414101"/>
            <a:ext cx="40206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>
              <a:buClr>
                <a:schemeClr val="bg1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El ASISTENTE PRODUCTOS FINALES creará una Sobrepuesta ENC que tiene solo puntos de sondajes e isóbatas (si ha sido seleccionado isóbatas como parte de su proceso)</a:t>
            </a:r>
          </a:p>
        </p:txBody>
      </p:sp>
    </p:spTree>
    <p:extLst>
      <p:ext uri="{BB962C8B-B14F-4D97-AF65-F5344CB8AC3E}">
        <p14:creationId xmlns:p14="http://schemas.microsoft.com/office/powerpoint/2010/main" val="87481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2"/>
          <p:cNvSpPr txBox="1">
            <a:spLocks noChangeArrowheads="1"/>
          </p:cNvSpPr>
          <p:nvPr/>
        </p:nvSpPr>
        <p:spPr bwMode="auto">
          <a:xfrm>
            <a:off x="1371600" y="289844"/>
            <a:ext cx="4743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sz="2400" b="0" i="0" u="none">
                <a:solidFill>
                  <a:schemeClr val="bg1"/>
                </a:solidFill>
              </a:rPr>
              <a:t>Generando Hojas De Ploteo</a:t>
            </a:r>
          </a:p>
        </p:txBody>
      </p:sp>
      <p:sp>
        <p:nvSpPr>
          <p:cNvPr id="37892" name="TextBox 3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3897966" y="2501497"/>
            <a:ext cx="4000500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Agregue una Hoja de Ploteo (*.PLT) o múltiples hojas de ploteo.</a:t>
            </a:r>
          </a:p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es" altLang="en-US" sz="13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Aplique un Archivo Plantilla de Hoja de Ploteo (*.HYT) a un PLT o a varios PLTs.</a:t>
            </a:r>
          </a:p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es" altLang="en-US" sz="13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Seleccione sus Archivos de Fondo que desea incluir. </a:t>
            </a:r>
          </a:p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es" altLang="en-US" sz="13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Salida PDF o GeoTIF con resolución definida por el usuario. Salida DXF o vector DWG</a:t>
            </a:r>
          </a:p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es" altLang="en-US" sz="13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es" sz="135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Generar Hojas De Ploteo es opcional!</a:t>
            </a:r>
          </a:p>
        </p:txBody>
      </p:sp>
      <p:pic>
        <p:nvPicPr>
          <p:cNvPr id="2150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628"/>
          <a:stretch>
            <a:fillRect/>
          </a:stretch>
        </p:blipFill>
        <p:spPr bwMode="auto">
          <a:xfrm>
            <a:off x="1433585" y="2000253"/>
            <a:ext cx="2260997" cy="3564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444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Xylem_Template.potx</Template>
  <TotalTime>4726</TotalTime>
  <Words>499</Words>
  <Application>Microsoft Office PowerPoint</Application>
  <PresentationFormat>On-screen Show (4:3)</PresentationFormat>
  <Paragraphs>113</Paragraphs>
  <Slides>12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Lucida Grande</vt:lpstr>
      <vt:lpstr>Calibri</vt:lpstr>
      <vt:lpstr>Times New Roman</vt:lpstr>
      <vt:lpstr>Wingdings</vt:lpstr>
      <vt:lpstr>Bell Gossett Eco</vt:lpstr>
      <vt:lpstr>Bell Gossett</vt:lpstr>
      <vt:lpstr>PRODUCTOS FINALES </vt:lpstr>
      <vt:lpstr>Asistente Productos Finales</vt:lpstr>
      <vt:lpstr>Flujo Asistente Productos Finales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Gracias !</vt:lpstr>
    </vt:vector>
  </TitlesOfParts>
  <Company>McDill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 Second line</dc:title>
  <dc:creator>Kori Zangl Holsten</dc:creator>
  <cp:lastModifiedBy>JJBragg</cp:lastModifiedBy>
  <cp:revision>192</cp:revision>
  <dcterms:created xsi:type="dcterms:W3CDTF">2014-07-07T18:31:44Z</dcterms:created>
  <dcterms:modified xsi:type="dcterms:W3CDTF">2019-03-18T14:55:33Z</dcterms:modified>
</cp:coreProperties>
</file>